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92" r:id="rId5"/>
    <p:sldId id="293" r:id="rId6"/>
    <p:sldId id="294" r:id="rId7"/>
    <p:sldId id="295" r:id="rId8"/>
    <p:sldId id="296" r:id="rId9"/>
    <p:sldId id="393" r:id="rId10"/>
    <p:sldId id="394" r:id="rId11"/>
    <p:sldId id="297" r:id="rId12"/>
    <p:sldId id="298" r:id="rId13"/>
    <p:sldId id="395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396" r:id="rId32"/>
    <p:sldId id="279" r:id="rId33"/>
    <p:sldId id="280" r:id="rId34"/>
    <p:sldId id="281" r:id="rId35"/>
    <p:sldId id="282" r:id="rId36"/>
    <p:sldId id="317" r:id="rId37"/>
    <p:sldId id="318" r:id="rId38"/>
    <p:sldId id="398" r:id="rId39"/>
    <p:sldId id="399" r:id="rId40"/>
    <p:sldId id="283" r:id="rId41"/>
    <p:sldId id="284" r:id="rId42"/>
    <p:sldId id="285" r:id="rId43"/>
    <p:sldId id="286" r:id="rId44"/>
    <p:sldId id="287" r:id="rId45"/>
    <p:sldId id="400" r:id="rId46"/>
    <p:sldId id="389" r:id="rId47"/>
  </p:sldIdLst>
  <p:sldSz cx="12192000" cy="6858000"/>
  <p:notesSz cx="7103745" cy="10234295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5DFF-C87D-47C8-88C2-7CE5E8B55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3B1A-0432-4040-BC72-77764B6A4A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hyperlink" Target="mailto:yhwu@fudan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87484"/>
            <a:ext cx="9144000" cy="1188720"/>
          </a:xfrm>
        </p:spPr>
        <p:txBody>
          <a:bodyPr>
            <a:normAutofit/>
          </a:bodyPr>
          <a:lstStyle/>
          <a:p>
            <a:r>
              <a:rPr lang="zh-CN" altLang="zh-CN" sz="4800" b="1" dirty="0">
                <a:solidFill>
                  <a:srgbClr val="C00000"/>
                </a:solidFill>
              </a:rPr>
              <a:t>第</a:t>
            </a:r>
            <a:r>
              <a:rPr lang="en-US" altLang="zh-CN" sz="4800" b="1" dirty="0">
                <a:solidFill>
                  <a:srgbClr val="C00000"/>
                </a:solidFill>
              </a:rPr>
              <a:t>15</a:t>
            </a:r>
            <a:r>
              <a:rPr lang="zh-CN" altLang="zh-CN" sz="4800" b="1" dirty="0">
                <a:solidFill>
                  <a:srgbClr val="C00000"/>
                </a:solidFill>
              </a:rPr>
              <a:t>章</a:t>
            </a:r>
            <a:r>
              <a:rPr lang="en-US" altLang="zh-CN" sz="4800" b="1" dirty="0">
                <a:solidFill>
                  <a:srgbClr val="C00000"/>
                </a:solidFill>
              </a:rPr>
              <a:t>  </a:t>
            </a:r>
            <a:r>
              <a:rPr lang="zh-CN" altLang="zh-CN" sz="4800" b="1" dirty="0">
                <a:solidFill>
                  <a:srgbClr val="C00000"/>
                </a:solidFill>
              </a:rPr>
              <a:t>应用状态空间搜索编程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57353"/>
            <a:ext cx="9144000" cy="26434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吴永辉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复旦大学计算机学院，上海智能信息处理重点实验室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复旦大学邯郸校区 老逸夫楼</a:t>
            </a:r>
            <a:r>
              <a:rPr lang="en-US" altLang="zh-CN" dirty="0">
                <a:solidFill>
                  <a:srgbClr val="C00000"/>
                </a:solidFill>
              </a:rPr>
              <a:t>605-3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1"/>
              </a:rPr>
              <a:t>yhwu@fudan.edu.cn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WeChat: 13817360465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187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28" y="94692"/>
            <a:ext cx="2397852" cy="2131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状态空间树的功能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计算：</a:t>
            </a:r>
            <a:endParaRPr lang="en-US" altLang="zh-CN" sz="4000" dirty="0"/>
          </a:p>
          <a:p>
            <a:pPr lvl="1"/>
            <a:r>
              <a:rPr lang="zh-CN" altLang="zh-CN" sz="3200" dirty="0"/>
              <a:t>一个特定状态到其他所有状态</a:t>
            </a:r>
            <a:endParaRPr lang="en-US" altLang="zh-CN" sz="3200" dirty="0"/>
          </a:p>
          <a:p>
            <a:pPr lvl="1"/>
            <a:r>
              <a:rPr lang="zh-CN" altLang="zh-CN" sz="3200" dirty="0"/>
              <a:t>两个状态之间成本最小（最大）的转移过程</a:t>
            </a:r>
            <a:endParaRPr lang="en-US" altLang="zh-CN" sz="3200" dirty="0"/>
          </a:p>
          <a:p>
            <a:pPr lvl="2"/>
            <a:r>
              <a:rPr lang="zh-CN" altLang="zh-CN" sz="2800" dirty="0"/>
              <a:t>出发状态</a:t>
            </a:r>
            <a:r>
              <a:rPr lang="zh-CN" altLang="en-US" sz="2800" dirty="0"/>
              <a:t>：</a:t>
            </a:r>
            <a:r>
              <a:rPr lang="en-US" altLang="zh-CN" sz="2800" dirty="0"/>
              <a:t>“</a:t>
            </a:r>
            <a:r>
              <a:rPr lang="zh-CN" altLang="zh-CN" sz="2800" dirty="0"/>
              <a:t>起始状态</a:t>
            </a:r>
            <a:r>
              <a:rPr lang="en-US" altLang="zh-CN" sz="2800" dirty="0"/>
              <a:t>”</a:t>
            </a:r>
            <a:endParaRPr lang="en-US" altLang="zh-CN" sz="2800" dirty="0"/>
          </a:p>
          <a:p>
            <a:pPr lvl="2"/>
            <a:r>
              <a:rPr lang="zh-CN" altLang="zh-CN" sz="2800" dirty="0"/>
              <a:t>最终结果</a:t>
            </a:r>
            <a:r>
              <a:rPr lang="zh-CN" altLang="en-US" sz="2800" dirty="0"/>
              <a:t>：</a:t>
            </a:r>
            <a:r>
              <a:rPr lang="en-US" altLang="zh-CN" sz="2800" dirty="0"/>
              <a:t>“</a:t>
            </a:r>
            <a:r>
              <a:rPr lang="zh-CN" altLang="zh-CN" sz="2800" dirty="0"/>
              <a:t>目标状态</a:t>
            </a:r>
            <a:r>
              <a:rPr lang="en-US" altLang="zh-CN" sz="2800" dirty="0"/>
              <a:t>”</a:t>
            </a:r>
            <a:endParaRPr lang="en-US" altLang="zh-CN" sz="2800" dirty="0"/>
          </a:p>
          <a:p>
            <a:pPr lvl="2"/>
            <a:r>
              <a:rPr lang="zh-CN" altLang="zh-CN" sz="3200" dirty="0">
                <a:solidFill>
                  <a:srgbClr val="7030A0"/>
                </a:solidFill>
              </a:rPr>
              <a:t>就像起点与终点一样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以起始状态为根的状态空间树，由于子状态会重复衍生，所以目标状态可能重复出现、散布在状态空间树当中，其</a:t>
            </a:r>
            <a:r>
              <a:rPr lang="zh-CN" altLang="zh-CN" sz="3600" dirty="0">
                <a:solidFill>
                  <a:srgbClr val="C00000"/>
                </a:solidFill>
              </a:rPr>
              <a:t>搜索过程</a:t>
            </a:r>
            <a:r>
              <a:rPr lang="zh-CN" altLang="zh-CN" sz="3600" dirty="0"/>
              <a:t>就是从状态空间树中搜寻目标状态，找到最佳路径的转移过程。</a:t>
            </a:r>
            <a:endParaRPr lang="en-US" altLang="zh-CN" sz="3600" dirty="0"/>
          </a:p>
          <a:p>
            <a:r>
              <a:rPr lang="zh-CN" altLang="zh-CN" sz="3600" dirty="0"/>
              <a:t>由于状态空间树是无穷无尽衍生的，所以一般都是</a:t>
            </a:r>
            <a:r>
              <a:rPr lang="zh-CN" altLang="zh-CN" sz="3600" dirty="0">
                <a:solidFill>
                  <a:srgbClr val="C00000"/>
                </a:solidFill>
              </a:rPr>
              <a:t>边建立、边搜寻</a:t>
            </a:r>
            <a:r>
              <a:rPr lang="zh-CN" altLang="zh-CN" sz="3600" dirty="0"/>
              <a:t>的。</a:t>
            </a:r>
            <a:endParaRPr lang="en-US" altLang="zh-CN" sz="3600" dirty="0"/>
          </a:p>
          <a:p>
            <a:r>
              <a:rPr lang="zh-CN" altLang="zh-CN" sz="3600" dirty="0"/>
              <a:t>想要找到最佳的转移过程，还得边累加成本。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成本计算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两类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评价函数（</a:t>
            </a:r>
            <a:r>
              <a:rPr lang="en-US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evaluating function</a:t>
            </a:r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g(x)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起始状态转移到当前状态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，实际的转移成本。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启发函数（</a:t>
            </a:r>
            <a:r>
              <a:rPr lang="en-US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</a:t>
            </a:r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当前状态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转移到目标状态，预估的转移成本。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15.1.2 The New Villa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Southwestern European Regional Contest 1996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1137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1301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321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Black</a:t>
            </a:r>
            <a:r>
              <a:rPr lang="zh-CN" altLang="zh-CN" dirty="0"/>
              <a:t>先生最近在乡下买了一栋别墅。只有一件事使他烦恼：虽然在大多数房间里有电灯开关，但这些开关控制的灯通常是在其他房间里的灯，而不是在自己房间里的灯。而他的房地产代理商却认为这是一个特征，</a:t>
            </a:r>
            <a:r>
              <a:rPr lang="en-US" altLang="zh-CN" dirty="0"/>
              <a:t>Black</a:t>
            </a:r>
            <a:r>
              <a:rPr lang="zh-CN" altLang="zh-CN" dirty="0"/>
              <a:t>先生则认为是电工在连接开关插座的时候，有点心不在焉（委婉的说法）。</a:t>
            </a:r>
            <a:endParaRPr lang="zh-CN" altLang="zh-CN" dirty="0"/>
          </a:p>
          <a:p>
            <a:r>
              <a:rPr lang="zh-CN" altLang="zh-CN" dirty="0"/>
              <a:t>一天晚上，</a:t>
            </a:r>
            <a:r>
              <a:rPr lang="en-US" altLang="zh-CN" dirty="0"/>
              <a:t>Black</a:t>
            </a:r>
            <a:r>
              <a:rPr lang="zh-CN" altLang="zh-CN" dirty="0"/>
              <a:t>先生回家晚了。他站在走廊上，注意到所有其他房间里的灯都是关着的。不幸的是，</a:t>
            </a:r>
            <a:r>
              <a:rPr lang="en-US" altLang="zh-CN" dirty="0"/>
              <a:t>Black</a:t>
            </a:r>
            <a:r>
              <a:rPr lang="zh-CN" altLang="zh-CN" dirty="0"/>
              <a:t>先生害怕黑暗，所以他从来不敢进入一间灯关着的房间，他也从来不会关掉他在的房间的灯。</a:t>
            </a:r>
            <a:endParaRPr lang="zh-CN" altLang="zh-CN" dirty="0"/>
          </a:p>
          <a:p>
            <a:r>
              <a:rPr lang="zh-CN" altLang="zh-CN" dirty="0"/>
              <a:t>经过一番思考之后，</a:t>
            </a:r>
            <a:r>
              <a:rPr lang="en-US" altLang="zh-CN" dirty="0"/>
              <a:t>Black</a:t>
            </a:r>
            <a:r>
              <a:rPr lang="zh-CN" altLang="zh-CN" dirty="0"/>
              <a:t>先生能够使用不正确连接的电灯开关。他要设法进入他的卧室，并关掉除了卧室之外的所有的灯。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您编写的一个程序，给出别墅的描述，初始的时候只有走廊的灯是开着的，程序确定如何从走廊到卧室。您不能进入一个黑暗的房间，并在最后一步之后，除了在卧室里的灯之外，所有的灯都必须关闭。如果有若干条路径到达卧室，您必须找到一条步数最少的路径，其中</a:t>
            </a:r>
            <a:r>
              <a:rPr lang="en-US" altLang="zh-CN" dirty="0"/>
              <a:t>“</a:t>
            </a:r>
            <a:r>
              <a:rPr lang="zh-CN" altLang="zh-CN" dirty="0"/>
              <a:t>从一间房间到另一间房间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“</a:t>
            </a:r>
            <a:r>
              <a:rPr lang="zh-CN" altLang="zh-CN" dirty="0"/>
              <a:t>开灯</a:t>
            </a:r>
            <a:r>
              <a:rPr lang="en-US" altLang="zh-CN" dirty="0"/>
              <a:t>”</a:t>
            </a:r>
            <a:r>
              <a:rPr lang="zh-CN" altLang="zh-CN" dirty="0"/>
              <a:t>以及</a:t>
            </a:r>
            <a:r>
              <a:rPr lang="en-US" altLang="zh-CN" dirty="0"/>
              <a:t>“</a:t>
            </a:r>
            <a:r>
              <a:rPr lang="zh-CN" altLang="zh-CN" dirty="0"/>
              <a:t>关灯</a:t>
            </a:r>
            <a:r>
              <a:rPr lang="en-US" altLang="zh-CN" dirty="0"/>
              <a:t>”</a:t>
            </a:r>
            <a:r>
              <a:rPr lang="zh-CN" altLang="zh-CN" dirty="0"/>
              <a:t>都算一步。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输入</a:t>
            </a:r>
            <a:endParaRPr lang="zh-CN" altLang="zh-CN" dirty="0"/>
          </a:p>
          <a:p>
            <a:r>
              <a:rPr lang="zh-CN" altLang="zh-CN" dirty="0"/>
              <a:t>输入给出若干个别墅的描述。每个别墅描述的第一行给出</a:t>
            </a:r>
            <a:r>
              <a:rPr lang="en-US" altLang="zh-CN" dirty="0"/>
              <a:t>3</a:t>
            </a:r>
            <a:r>
              <a:rPr lang="zh-CN" altLang="zh-CN" dirty="0"/>
              <a:t>个整数</a:t>
            </a:r>
            <a:r>
              <a:rPr lang="en-US" altLang="zh-CN" i="1" dirty="0"/>
              <a:t>r</a:t>
            </a:r>
            <a:r>
              <a:rPr lang="zh-CN" altLang="zh-CN" dirty="0"/>
              <a:t>，</a:t>
            </a:r>
            <a:r>
              <a:rPr lang="en-US" altLang="zh-CN" i="1" dirty="0"/>
              <a:t>d</a:t>
            </a:r>
            <a:r>
              <a:rPr lang="zh-CN" altLang="zh-CN" dirty="0"/>
              <a:t>和</a:t>
            </a:r>
            <a:r>
              <a:rPr lang="en-US" altLang="zh-CN" i="1" dirty="0"/>
              <a:t>s</a:t>
            </a:r>
            <a:r>
              <a:rPr lang="zh-CN" altLang="zh-CN" dirty="0"/>
              <a:t>；其中</a:t>
            </a:r>
            <a:r>
              <a:rPr lang="en-US" altLang="zh-CN" i="1" dirty="0"/>
              <a:t>r</a:t>
            </a:r>
            <a:r>
              <a:rPr lang="zh-CN" altLang="zh-CN" dirty="0"/>
              <a:t>是别墅里的房间数，最多有</a:t>
            </a:r>
            <a:r>
              <a:rPr lang="en-US" altLang="zh-CN" dirty="0"/>
              <a:t>10</a:t>
            </a:r>
            <a:r>
              <a:rPr lang="zh-CN" altLang="zh-CN" dirty="0"/>
              <a:t>间；</a:t>
            </a:r>
            <a:r>
              <a:rPr lang="en-US" altLang="zh-CN" i="1" dirty="0"/>
              <a:t>d</a:t>
            </a:r>
            <a:r>
              <a:rPr lang="zh-CN" altLang="zh-CN" dirty="0"/>
              <a:t>是连接两间房间的门的数量；而</a:t>
            </a:r>
            <a:r>
              <a:rPr lang="en-US" altLang="zh-CN" i="1" dirty="0"/>
              <a:t>s</a:t>
            </a:r>
            <a:r>
              <a:rPr lang="zh-CN" altLang="zh-CN" dirty="0"/>
              <a:t>是别墅里灯的开关数。房间编号由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i="1" dirty="0"/>
              <a:t>r</a:t>
            </a:r>
            <a:r>
              <a:rPr lang="zh-CN" altLang="zh-CN" dirty="0"/>
              <a:t>；编号为</a:t>
            </a:r>
            <a:r>
              <a:rPr lang="en-US" altLang="zh-CN" dirty="0"/>
              <a:t>1</a:t>
            </a:r>
            <a:r>
              <a:rPr lang="zh-CN" altLang="zh-CN" dirty="0"/>
              <a:t>的房间是走廊，编号为</a:t>
            </a:r>
            <a:r>
              <a:rPr lang="en-US" altLang="zh-CN" i="1" dirty="0"/>
              <a:t>r</a:t>
            </a:r>
            <a:r>
              <a:rPr lang="zh-CN" altLang="zh-CN" dirty="0"/>
              <a:t>的房间是卧室。</a:t>
            </a:r>
            <a:endParaRPr lang="zh-CN" altLang="zh-CN" dirty="0"/>
          </a:p>
          <a:p>
            <a:r>
              <a:rPr lang="zh-CN" altLang="zh-CN" dirty="0"/>
              <a:t>后面给出的</a:t>
            </a:r>
            <a:r>
              <a:rPr lang="en-US" altLang="zh-CN" i="1" dirty="0"/>
              <a:t>d</a:t>
            </a:r>
            <a:r>
              <a:rPr lang="zh-CN" altLang="zh-CN" dirty="0"/>
              <a:t>行，每行给出两个整数</a:t>
            </a:r>
            <a:r>
              <a:rPr lang="en-US" altLang="zh-CN" i="1" dirty="0" err="1"/>
              <a:t>i</a:t>
            </a:r>
            <a:r>
              <a:rPr lang="zh-CN" altLang="zh-CN" dirty="0"/>
              <a:t>和</a:t>
            </a:r>
            <a:r>
              <a:rPr lang="en-US" altLang="zh-CN" i="1" dirty="0"/>
              <a:t>j</a:t>
            </a:r>
            <a:r>
              <a:rPr lang="zh-CN" altLang="zh-CN" dirty="0"/>
              <a:t>，表示房间</a:t>
            </a:r>
            <a:r>
              <a:rPr lang="en-US" altLang="zh-CN" i="1" dirty="0" err="1"/>
              <a:t>i</a:t>
            </a:r>
            <a:r>
              <a:rPr lang="zh-CN" altLang="zh-CN" dirty="0"/>
              <a:t>和房间</a:t>
            </a:r>
            <a:r>
              <a:rPr lang="en-US" altLang="zh-CN" i="1" dirty="0"/>
              <a:t>j</a:t>
            </a:r>
            <a:r>
              <a:rPr lang="zh-CN" altLang="zh-CN" dirty="0"/>
              <a:t>有一扇门连接。然后给出的</a:t>
            </a:r>
            <a:r>
              <a:rPr lang="en-US" altLang="zh-CN" i="1" dirty="0"/>
              <a:t>s</a:t>
            </a:r>
            <a:r>
              <a:rPr lang="zh-CN" altLang="zh-CN" dirty="0"/>
              <a:t>行，每行给出两个整数</a:t>
            </a:r>
            <a:r>
              <a:rPr lang="en-US" altLang="zh-CN" i="1" dirty="0"/>
              <a:t>k</a:t>
            </a:r>
            <a:r>
              <a:rPr lang="zh-CN" altLang="zh-CN" dirty="0"/>
              <a:t>和</a:t>
            </a:r>
            <a:r>
              <a:rPr lang="en-US" altLang="zh-CN" i="1" dirty="0"/>
              <a:t>l</a:t>
            </a:r>
            <a:r>
              <a:rPr lang="zh-CN" altLang="zh-CN" dirty="0"/>
              <a:t>，表示在房间</a:t>
            </a:r>
            <a:r>
              <a:rPr lang="en-US" altLang="zh-CN" i="1" dirty="0"/>
              <a:t>k</a:t>
            </a:r>
            <a:r>
              <a:rPr lang="zh-CN" altLang="zh-CN" dirty="0"/>
              <a:t>中有个开关控制房间</a:t>
            </a:r>
            <a:r>
              <a:rPr lang="en-US" altLang="zh-CN" i="1" dirty="0"/>
              <a:t>l</a:t>
            </a:r>
            <a:r>
              <a:rPr lang="zh-CN" altLang="zh-CN" dirty="0"/>
              <a:t>中的灯。</a:t>
            </a:r>
            <a:endParaRPr lang="zh-CN" altLang="zh-CN" dirty="0"/>
          </a:p>
          <a:p>
            <a:r>
              <a:rPr lang="zh-CN" altLang="zh-CN" dirty="0"/>
              <a:t>在两个别墅描述之间用一行空行分隔。输入以别墅描述</a:t>
            </a:r>
            <a:r>
              <a:rPr lang="en-US" altLang="zh-CN" i="1" dirty="0"/>
              <a:t>r = d = s =</a:t>
            </a:r>
            <a:r>
              <a:rPr lang="en-US" altLang="zh-CN" dirty="0"/>
              <a:t> 0</a:t>
            </a:r>
            <a:r>
              <a:rPr lang="zh-CN" altLang="zh-CN" dirty="0"/>
              <a:t>结束，程序对此不必处理。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输出</a:t>
            </a:r>
            <a:endParaRPr lang="zh-CN" altLang="zh-CN" dirty="0"/>
          </a:p>
          <a:p>
            <a:r>
              <a:rPr lang="zh-CN" altLang="zh-CN" dirty="0"/>
              <a:t>对于每栋别墅，首先在一行中输出测试用例的编号（</a:t>
            </a:r>
            <a:r>
              <a:rPr lang="en-US" altLang="zh-CN" dirty="0"/>
              <a:t>“Villa #1”</a:t>
            </a:r>
            <a:r>
              <a:rPr lang="zh-CN" altLang="zh-CN" dirty="0"/>
              <a:t>，</a:t>
            </a:r>
            <a:r>
              <a:rPr lang="en-US" altLang="zh-CN" dirty="0"/>
              <a:t>“Villa #2”</a:t>
            </a:r>
            <a:r>
              <a:rPr lang="zh-CN" altLang="zh-CN" dirty="0"/>
              <a:t>，等等）。</a:t>
            </a:r>
            <a:endParaRPr lang="zh-CN" altLang="zh-CN" dirty="0"/>
          </a:p>
          <a:p>
            <a:r>
              <a:rPr lang="zh-CN" altLang="zh-CN" dirty="0"/>
              <a:t>如果</a:t>
            </a:r>
            <a:r>
              <a:rPr lang="en-US" altLang="zh-CN" dirty="0"/>
              <a:t>Black</a:t>
            </a:r>
            <a:r>
              <a:rPr lang="zh-CN" altLang="zh-CN" dirty="0"/>
              <a:t>先生的问题有解，则输出使得他进入卧室步数最少，且只有卧室的灯开着的步序列。（如果你找到步序列不止一个，仅输出一条最短的步序列），请按照输出样例中给出的输出格式。</a:t>
            </a:r>
            <a:endParaRPr lang="zh-CN" altLang="zh-CN" dirty="0"/>
          </a:p>
          <a:p>
            <a:r>
              <a:rPr lang="zh-CN" altLang="zh-CN" dirty="0"/>
              <a:t>如果没有解，输出一行</a:t>
            </a:r>
            <a:r>
              <a:rPr lang="en-US" altLang="zh-CN" dirty="0"/>
              <a:t>“The problem cannot be solved.”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在每个测试用例之后，输出一个空行。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试题解析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为了计算方便，房间号区间设为</a:t>
            </a:r>
            <a:r>
              <a:rPr lang="en-US" altLang="zh-CN" dirty="0"/>
              <a:t>[0, </a:t>
            </a:r>
            <a:r>
              <a:rPr lang="en-US" altLang="zh-CN" i="1" dirty="0"/>
              <a:t>r</a:t>
            </a:r>
            <a:r>
              <a:rPr lang="en-US" altLang="zh-CN" dirty="0"/>
              <a:t>-1]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b="1" dirty="0"/>
              <a:t>状态</a:t>
            </a:r>
            <a:r>
              <a:rPr lang="en-US" altLang="zh-CN" b="1" i="1" dirty="0"/>
              <a:t>u</a:t>
            </a:r>
            <a:r>
              <a:rPr lang="zh-CN" altLang="zh-CN" b="1" dirty="0"/>
              <a:t>：</a:t>
            </a:r>
            <a:r>
              <a:rPr lang="zh-CN" altLang="zh-CN" dirty="0"/>
              <a:t> 用一个</a:t>
            </a:r>
            <a:r>
              <a:rPr lang="en-US" altLang="zh-CN" i="1" dirty="0" err="1"/>
              <a:t>r</a:t>
            </a:r>
            <a:r>
              <a:rPr lang="en-US" altLang="zh-CN" dirty="0" err="1"/>
              <a:t>+4</a:t>
            </a:r>
            <a:r>
              <a:rPr lang="zh-CN" altLang="zh-CN" dirty="0"/>
              <a:t>位二进制数</a:t>
            </a:r>
            <a:r>
              <a:rPr lang="en-US" altLang="zh-CN" i="1" dirty="0"/>
              <a:t>u</a:t>
            </a:r>
            <a:r>
              <a:rPr lang="zh-CN" altLang="zh-CN" dirty="0"/>
              <a:t>表示当前状态，由于房间数的上限为</a:t>
            </a:r>
            <a:r>
              <a:rPr lang="en-US" altLang="zh-CN" dirty="0"/>
              <a:t>10</a:t>
            </a:r>
            <a:r>
              <a:rPr lang="zh-CN" altLang="zh-CN" dirty="0"/>
              <a:t>，因此用</a:t>
            </a:r>
            <a:r>
              <a:rPr lang="en-US" altLang="zh-CN" i="1" dirty="0"/>
              <a:t>u</a:t>
            </a:r>
            <a:r>
              <a:rPr lang="zh-CN" altLang="zh-CN" dirty="0"/>
              <a:t>的后四位记录</a:t>
            </a:r>
            <a:r>
              <a:rPr lang="en-US" altLang="zh-CN" dirty="0"/>
              <a:t>(</a:t>
            </a:r>
            <a:r>
              <a:rPr lang="zh-CN" altLang="zh-CN" dirty="0"/>
              <a:t>整数</a:t>
            </a:r>
            <a:r>
              <a:rPr lang="en-US" altLang="zh-CN" i="1" dirty="0" err="1"/>
              <a:t>u</a:t>
            </a:r>
            <a:r>
              <a:rPr lang="en-US" altLang="zh-CN" dirty="0" err="1"/>
              <a:t>%16</a:t>
            </a:r>
            <a:r>
              <a:rPr lang="en-US" altLang="zh-CN" dirty="0"/>
              <a:t>)</a:t>
            </a:r>
            <a:r>
              <a:rPr lang="zh-CN" altLang="zh-CN" dirty="0"/>
              <a:t>当前房间号；</a:t>
            </a:r>
            <a:r>
              <a:rPr lang="en-US" altLang="zh-CN" i="1" dirty="0"/>
              <a:t>r</a:t>
            </a:r>
            <a:r>
              <a:rPr lang="zh-CN" altLang="zh-CN" dirty="0"/>
              <a:t>位前缀</a:t>
            </a:r>
            <a:r>
              <a:rPr lang="en-US" altLang="zh-CN" dirty="0"/>
              <a:t>(</a:t>
            </a:r>
            <a:r>
              <a:rPr lang="zh-CN" altLang="zh-CN" dirty="0"/>
              <a:t>整数</a:t>
            </a:r>
            <a:r>
              <a:rPr lang="en-US" altLang="zh-CN" i="1" dirty="0"/>
              <a:t>u</a:t>
            </a:r>
            <a:r>
              <a:rPr lang="en-US" altLang="zh-CN" dirty="0"/>
              <a:t>/16)</a:t>
            </a:r>
            <a:r>
              <a:rPr lang="zh-CN" altLang="zh-CN" dirty="0"/>
              <a:t>记录每间房间的状态：每个二进制位代表一个房间的灯状态：</a:t>
            </a:r>
            <a:r>
              <a:rPr lang="en-US" altLang="zh-CN" dirty="0"/>
              <a:t>1</a:t>
            </a:r>
            <a:r>
              <a:rPr lang="zh-CN" altLang="zh-CN" dirty="0"/>
              <a:t>代表该房间灯亮；</a:t>
            </a:r>
            <a:r>
              <a:rPr lang="en-US" altLang="zh-CN" dirty="0"/>
              <a:t>0</a:t>
            </a:r>
            <a:r>
              <a:rPr lang="zh-CN" altLang="zh-CN" dirty="0"/>
              <a:t>代表该房间灯暗。显然</a:t>
            </a:r>
            <a:endParaRPr lang="zh-CN" altLang="zh-CN" dirty="0"/>
          </a:p>
          <a:p>
            <a:r>
              <a:rPr lang="zh-CN" altLang="zh-CN" dirty="0"/>
              <a:t>初始状态</a:t>
            </a:r>
            <a:r>
              <a:rPr lang="en-US" altLang="zh-CN" i="1" dirty="0" err="1"/>
              <a:t>u</a:t>
            </a:r>
            <a:r>
              <a:rPr lang="en-US" altLang="zh-CN" baseline="-25000" dirty="0" err="1"/>
              <a:t>0</a:t>
            </a:r>
            <a:r>
              <a:rPr lang="en-US" altLang="zh-CN" dirty="0"/>
              <a:t>=2</a:t>
            </a:r>
            <a:r>
              <a:rPr lang="en-US" altLang="zh-CN" baseline="30000" dirty="0"/>
              <a:t>4</a:t>
            </a:r>
            <a:r>
              <a:rPr lang="zh-CN" altLang="zh-CN" dirty="0"/>
              <a:t>，代表初始时走廊（房间</a:t>
            </a:r>
            <a:r>
              <a:rPr lang="en-US" altLang="zh-CN" dirty="0"/>
              <a:t>0</a:t>
            </a:r>
            <a:r>
              <a:rPr lang="zh-CN" altLang="zh-CN" dirty="0"/>
              <a:t>）灯亮，其余房间灯暗；</a:t>
            </a:r>
            <a:endParaRPr lang="zh-CN" altLang="zh-CN" dirty="0"/>
          </a:p>
          <a:p>
            <a:r>
              <a:rPr lang="zh-CN" altLang="zh-CN" dirty="0"/>
              <a:t>目标状态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target</a:t>
            </a:r>
            <a:r>
              <a:rPr lang="en-US" altLang="zh-CN" dirty="0"/>
              <a:t>=(1&lt;&lt;(</a:t>
            </a:r>
            <a:r>
              <a:rPr lang="en-US" altLang="zh-CN" i="1" dirty="0" err="1"/>
              <a:t>r</a:t>
            </a:r>
            <a:r>
              <a:rPr lang="en-US" altLang="zh-CN" dirty="0" err="1"/>
              <a:t>+4-1</a:t>
            </a:r>
            <a:r>
              <a:rPr lang="en-US" altLang="zh-CN" dirty="0"/>
              <a:t>))+</a:t>
            </a:r>
            <a:r>
              <a:rPr lang="en-US" altLang="zh-CN" i="1" dirty="0"/>
              <a:t>r</a:t>
            </a:r>
            <a:r>
              <a:rPr lang="en-US" altLang="zh-CN" dirty="0"/>
              <a:t>-1</a:t>
            </a:r>
            <a:r>
              <a:rPr lang="zh-CN" altLang="zh-CN" dirty="0"/>
              <a:t>，表示除卧室</a:t>
            </a:r>
            <a:r>
              <a:rPr lang="en-US" altLang="zh-CN" dirty="0"/>
              <a:t>(</a:t>
            </a:r>
            <a:r>
              <a:rPr lang="zh-CN" altLang="zh-CN" dirty="0"/>
              <a:t>房间</a:t>
            </a:r>
            <a:r>
              <a:rPr lang="en-US" altLang="zh-CN" i="1" dirty="0"/>
              <a:t>r</a:t>
            </a:r>
            <a:r>
              <a:rPr lang="en-US" altLang="zh-CN" dirty="0"/>
              <a:t>-1)</a:t>
            </a:r>
            <a:r>
              <a:rPr lang="zh-CN" altLang="zh-CN" dirty="0"/>
              <a:t>灯亮外，其余房间灯暗。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680"/>
            <a:ext cx="11267440" cy="63703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应用状态空间搜索编程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构建状态空间树的实验范例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优化状态空间搜索的实验范例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15.2.1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剪枝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15.2.2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15.2.3  A*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15.2.4  IDA*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15.3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博弈问题中使用游戏树的实验范例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状态空间：</a:t>
            </a:r>
            <a:r>
              <a:rPr lang="zh-CN" altLang="zh-CN" dirty="0"/>
              <a:t>从初始状态出发，衍生出的各式各样的合法状态，组成了一棵状态空间树。</a:t>
            </a:r>
            <a:endParaRPr lang="zh-CN" altLang="zh-CN" dirty="0"/>
          </a:p>
          <a:p>
            <a:r>
              <a:rPr lang="zh-CN" altLang="zh-CN" b="1" dirty="0"/>
              <a:t>成本：</a:t>
            </a:r>
            <a:r>
              <a:rPr lang="zh-CN" altLang="zh-CN" dirty="0"/>
              <a:t>状态空间树上各条边的成本为</a:t>
            </a:r>
            <a:r>
              <a:rPr lang="en-US" altLang="zh-CN" dirty="0"/>
              <a:t>1</a:t>
            </a:r>
            <a:r>
              <a:rPr lang="zh-CN" altLang="zh-CN" dirty="0"/>
              <a:t>，表示走出一步。</a:t>
            </a:r>
            <a:endParaRPr lang="zh-CN" altLang="zh-CN" dirty="0"/>
          </a:p>
          <a:p>
            <a:r>
              <a:rPr lang="zh-CN" altLang="zh-CN" dirty="0"/>
              <a:t>由于求最短步序列和房间数</a:t>
            </a:r>
            <a:r>
              <a:rPr lang="en-US" altLang="zh-CN" i="1" dirty="0"/>
              <a:t>r</a:t>
            </a:r>
            <a:r>
              <a:rPr lang="zh-CN" altLang="zh-CN" dirty="0"/>
              <a:t>很小，灯的状态可以用</a:t>
            </a:r>
            <a:r>
              <a:rPr lang="en-US" altLang="zh-CN" dirty="0"/>
              <a:t>01</a:t>
            </a:r>
            <a:r>
              <a:rPr lang="zh-CN" altLang="zh-CN" dirty="0"/>
              <a:t>表示，因此在这样的状态空间中计算最佳路径，采用</a:t>
            </a:r>
            <a:r>
              <a:rPr lang="en-US" altLang="zh-CN" dirty="0" err="1"/>
              <a:t>BFS</a:t>
            </a:r>
            <a:r>
              <a:rPr lang="zh-CN" altLang="zh-CN" dirty="0"/>
              <a:t>搜索策略比较简便。另外，一棵状态空间树中的状态最多有</a:t>
            </a:r>
            <a:r>
              <a:rPr lang="en-US" altLang="zh-CN" dirty="0"/>
              <a:t>1024*10</a:t>
            </a:r>
            <a:r>
              <a:rPr lang="zh-CN" altLang="zh-CN" dirty="0"/>
              <a:t>种，每种状态的操作数上限为</a:t>
            </a:r>
            <a:r>
              <a:rPr lang="en-US" altLang="zh-CN" dirty="0"/>
              <a:t>30</a:t>
            </a: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种移动方式</a:t>
            </a:r>
            <a:r>
              <a:rPr lang="en-US" altLang="zh-CN" dirty="0"/>
              <a:t>+10</a:t>
            </a:r>
            <a:r>
              <a:rPr lang="zh-CN" altLang="zh-CN" dirty="0"/>
              <a:t>种开灯方式</a:t>
            </a:r>
            <a:r>
              <a:rPr lang="en-US" altLang="zh-CN" dirty="0"/>
              <a:t>+10</a:t>
            </a:r>
            <a:r>
              <a:rPr lang="zh-CN" altLang="zh-CN" dirty="0"/>
              <a:t>种关灯方式），时间上也允许</a:t>
            </a:r>
            <a:r>
              <a:rPr lang="en-US" altLang="zh-CN" dirty="0" err="1"/>
              <a:t>BFS</a:t>
            </a:r>
            <a:r>
              <a:rPr lang="zh-CN" altLang="zh-CN" dirty="0"/>
              <a:t>搜索。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15.2  </a:t>
            </a:r>
            <a:r>
              <a:rPr lang="zh-CN" altLang="zh-CN" b="1" dirty="0">
                <a:solidFill>
                  <a:srgbClr val="C00000"/>
                </a:solidFill>
              </a:rPr>
              <a:t>优化状态空间搜索的实验范例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六种状态空间搜索的优化策略：</a:t>
            </a:r>
            <a:endParaRPr lang="zh-CN" altLang="zh-CN" sz="3600" dirty="0"/>
          </a:p>
          <a:p>
            <a:pPr lvl="1"/>
            <a:r>
              <a:rPr lang="zh-CN" altLang="zh-CN" sz="3600" dirty="0"/>
              <a:t>⑴建立分支（</a:t>
            </a:r>
            <a:r>
              <a:rPr lang="en-US" altLang="zh-CN" sz="3600" dirty="0"/>
              <a:t>branching</a:t>
            </a:r>
            <a:r>
              <a:rPr lang="zh-CN" altLang="zh-CN" sz="3600" dirty="0"/>
              <a:t>）；</a:t>
            </a:r>
            <a:endParaRPr lang="zh-CN" altLang="zh-CN" sz="3600" dirty="0"/>
          </a:p>
          <a:p>
            <a:pPr lvl="1"/>
            <a:r>
              <a:rPr lang="zh-CN" altLang="zh-CN" sz="3600" dirty="0"/>
              <a:t>⑵记录（</a:t>
            </a:r>
            <a:r>
              <a:rPr lang="en-US" altLang="zh-CN" sz="3600" dirty="0" err="1"/>
              <a:t>memoization</a:t>
            </a:r>
            <a:r>
              <a:rPr lang="zh-CN" altLang="zh-CN" sz="3600" dirty="0"/>
              <a:t>）</a:t>
            </a:r>
            <a:endParaRPr lang="zh-CN" altLang="zh-CN" sz="3600" dirty="0"/>
          </a:p>
          <a:p>
            <a:pPr lvl="1"/>
            <a:r>
              <a:rPr lang="zh-CN" altLang="zh-CN" sz="3600" dirty="0"/>
              <a:t>⑶索引（</a:t>
            </a:r>
            <a:r>
              <a:rPr lang="en-US" altLang="zh-CN" sz="3600" dirty="0"/>
              <a:t>indexing</a:t>
            </a:r>
            <a:r>
              <a:rPr lang="zh-CN" altLang="zh-CN" sz="3600" dirty="0"/>
              <a:t>）</a:t>
            </a:r>
            <a:endParaRPr lang="zh-CN" altLang="zh-CN" sz="3600" dirty="0"/>
          </a:p>
          <a:p>
            <a:pPr lvl="1"/>
            <a:r>
              <a:rPr lang="zh-CN" altLang="zh-CN" sz="3600" dirty="0"/>
              <a:t>⑷剪枝（</a:t>
            </a:r>
            <a:r>
              <a:rPr lang="en-US" altLang="zh-CN" sz="3600" dirty="0"/>
              <a:t>pruning</a:t>
            </a:r>
            <a:r>
              <a:rPr lang="zh-CN" altLang="zh-CN" sz="3600" dirty="0"/>
              <a:t>）；</a:t>
            </a:r>
            <a:endParaRPr lang="zh-CN" altLang="zh-CN" sz="3600" dirty="0"/>
          </a:p>
          <a:p>
            <a:pPr lvl="1"/>
            <a:r>
              <a:rPr lang="zh-CN" altLang="zh-CN" sz="3600" dirty="0"/>
              <a:t>⑸定界（</a:t>
            </a:r>
            <a:r>
              <a:rPr lang="en-US" altLang="zh-CN" sz="3600" dirty="0"/>
              <a:t>bounding</a:t>
            </a:r>
            <a:r>
              <a:rPr lang="zh-CN" altLang="zh-CN" sz="3600" dirty="0"/>
              <a:t>）；</a:t>
            </a:r>
            <a:endParaRPr lang="zh-CN" altLang="zh-CN" sz="3600" dirty="0"/>
          </a:p>
          <a:p>
            <a:pPr lvl="1"/>
            <a:r>
              <a:rPr lang="zh-CN" altLang="zh-CN" sz="3600" dirty="0"/>
              <a:t>⑹启发式搜索（</a:t>
            </a:r>
            <a:r>
              <a:rPr lang="en-US" altLang="zh-CN" sz="3600" dirty="0"/>
              <a:t>A*</a:t>
            </a:r>
            <a:r>
              <a:rPr lang="zh-CN" altLang="zh-CN" sz="3600" dirty="0"/>
              <a:t>算法，</a:t>
            </a:r>
            <a:r>
              <a:rPr lang="en-US" altLang="zh-CN" sz="3600" dirty="0"/>
              <a:t>IDA*</a:t>
            </a:r>
            <a:r>
              <a:rPr lang="zh-CN" altLang="zh-CN" sz="3600" dirty="0"/>
              <a:t>算法）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：建立分支（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488"/>
          </a:xfrm>
        </p:spPr>
        <p:txBody>
          <a:bodyPr>
            <a:no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是不是可以先建立包含所有可能情况的状态空间树，后在树中搜索解答路径呢？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不可以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状态空间树可以漫无止境的衍生，而计算机内存和解题时间是有限的，所以搜索过程是一边访问状态空间树，一边衍生分支、建立状态空间树，一边搜索解答路径。也就是说，</a:t>
            </a:r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走到哪，建到哪，搜到哪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【15.1.1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【15.1.2 The New Villa】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都是使用了边走、边建、边搜的分支技术。可以这么说，几乎所有的状态空间搜索都采用了这种策略。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：记录（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记录所有遭遇到的状态，避免状态空间树重复衍生相同状态。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【15.1.1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][ ][ ]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【15.1.2 The New Villa】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，记录了扩展过程中所有衍生的状态，就是一种记录技术。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：索引（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对所有状态进行编号，以数值、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语言中位操作的类库（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bitset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）等形式呈现，好处是方便记录。当内存不足时，可以配合一致性散列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consistent hashing 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），达到压缩功效。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【15.1.2 The New Villa】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中使用二进制数表述状态，就是应用索引技术的一个范例。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15.2.1  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剪枝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zh-CN" altLang="zh-CN" sz="3600" dirty="0">
                <a:solidFill>
                  <a:srgbClr val="C00000"/>
                </a:solidFill>
              </a:rPr>
              <a:t>剪枝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lvl="1"/>
            <a:r>
              <a:rPr lang="zh-CN" altLang="zh-CN" sz="3200" dirty="0"/>
              <a:t>参照题目给定的特殊限制，裁剪状态空间树，去掉多余子树，以减少搜寻时间。</a:t>
            </a:r>
            <a:endParaRPr lang="zh-CN" altLang="zh-CN" sz="3200" dirty="0"/>
          </a:p>
          <a:p>
            <a:r>
              <a:rPr lang="zh-CN" altLang="zh-CN" sz="3200" dirty="0"/>
              <a:t>剪枝可以记录技术和索引技术搭配使用：若发现当前扩展出的子状态为重复状态（在已扩展状态的记录表中或索引表存在），则采用剪枝技术，不再扩展以其为根的子树。</a:t>
            </a:r>
            <a:endParaRPr lang="en-US" altLang="zh-CN" sz="3200" dirty="0"/>
          </a:p>
          <a:p>
            <a:r>
              <a:rPr lang="zh-CN" altLang="zh-CN" sz="3200" dirty="0"/>
              <a:t>例如</a:t>
            </a:r>
            <a:r>
              <a:rPr lang="zh-CN" altLang="zh-CN" sz="3200" b="1" dirty="0"/>
              <a:t>【15.1.1 </a:t>
            </a:r>
            <a:r>
              <a:rPr lang="en-US" altLang="zh-CN" sz="3200" b="1" dirty="0"/>
              <a:t>Robot</a:t>
            </a:r>
            <a:r>
              <a:rPr lang="zh-CN" altLang="zh-CN" sz="3200" b="1" dirty="0"/>
              <a:t>】</a:t>
            </a:r>
            <a:r>
              <a:rPr lang="zh-CN" altLang="zh-CN" sz="3200" dirty="0"/>
              <a:t>和</a:t>
            </a:r>
            <a:r>
              <a:rPr lang="zh-CN" altLang="zh-CN" sz="3200" b="1" dirty="0"/>
              <a:t>【15.1.2 The New Villa】</a:t>
            </a:r>
            <a:r>
              <a:rPr lang="zh-CN" altLang="zh-CN" sz="3200" dirty="0"/>
              <a:t>中不再扩展已访问过的状态、试题</a:t>
            </a:r>
            <a:r>
              <a:rPr lang="en-US" altLang="zh-CN" sz="3200" b="1" dirty="0"/>
              <a:t>New Villa</a:t>
            </a:r>
            <a:r>
              <a:rPr lang="zh-CN" altLang="zh-CN" sz="3200" dirty="0"/>
              <a:t>中不扩展房间灯暗的状态，就是一种剪枝技术。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15.2.1.1  Sudoku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Southeastern Europe 2005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2676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3304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194"/>
            <a:ext cx="10515600" cy="7315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63534"/>
            <a:ext cx="6210993" cy="5137265"/>
          </a:xfrm>
        </p:spPr>
        <p:txBody>
          <a:bodyPr>
            <a:no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数独是一个非常简单的游戏。如图所示，一张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列的正方形网格被分成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小正方形网格。在一些方格中写着从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的数字，其他的方格为空。数独游戏是用从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的数字填入空的方格，每个方格填入一个数字，使得在每行、每列和每个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的小正方形网格中，所有从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的数字都会出现。请您编写一个程序来完成给出的数独游戏。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762" y="1263535"/>
            <a:ext cx="4500031" cy="43641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输入首先给出测试用例的数目。每个测试用例表示为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行，相应于网格的行；在每一行上给出一个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位数字的字符串，对应于这一行中的方格；如果方格为空，则用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对于每个测试用例，程序以与输入数据相同的格式输出解决方案。空的方格要按照规则填入数字。如果解决方案不是唯一的，那么程序可以输出其中任何一个。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634"/>
            <a:ext cx="10515600" cy="989214"/>
          </a:xfrm>
        </p:spPr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试题解析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对于本题，采用在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过程中运用剪枝的方法来求解。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为了方便剪枝，采用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记录（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）技术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，用三个数组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[10][10]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[10][10]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[10][10]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标记在给出的网格的每行、每列、每个子网格中，某数字是否可用；其中，第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存在的标志为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；第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列中数字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存在的标志为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；第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个子网格存在数字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的标志为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90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15.1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构建状态空间树的实验范例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50541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状态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lvl="1"/>
            <a:r>
              <a:rPr lang="zh-CN" altLang="zh-CN" sz="3600" dirty="0"/>
              <a:t>一件事物，从宏观、全局的角度来看，其当前的状况可以称为一个</a:t>
            </a:r>
            <a:r>
              <a:rPr lang="en-US" altLang="zh-CN" sz="3600" dirty="0"/>
              <a:t>“</a:t>
            </a:r>
            <a:r>
              <a:rPr lang="zh-CN" altLang="zh-CN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状态（</a:t>
            </a:r>
            <a:r>
              <a:rPr lang="en-US" altLang="zh-CN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zh-CN" altLang="zh-CN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sz="3600" dirty="0"/>
              <a:t>”</a:t>
            </a:r>
            <a:r>
              <a:rPr lang="zh-CN" altLang="zh-CN" sz="3600" dirty="0"/>
              <a:t>。</a:t>
            </a:r>
            <a:endParaRPr lang="en-US" altLang="zh-CN" sz="3600" dirty="0"/>
          </a:p>
          <a:p>
            <a:pPr lvl="2"/>
            <a:r>
              <a:rPr lang="zh-CN" altLang="zh-CN" sz="3600" dirty="0"/>
              <a:t>一盘棋的棋局</a:t>
            </a:r>
            <a:endParaRPr lang="en-US" altLang="zh-CN" sz="3600" dirty="0"/>
          </a:p>
          <a:p>
            <a:pPr lvl="2"/>
            <a:r>
              <a:rPr lang="zh-CN" altLang="zh-CN" sz="3600" dirty="0"/>
              <a:t>某个时刻的马路上的车辆行驶的情况</a:t>
            </a:r>
            <a:endParaRPr lang="en-US" altLang="zh-CN" sz="3600" dirty="0"/>
          </a:p>
          <a:p>
            <a:r>
              <a:rPr lang="zh-CN" altLang="zh-CN" sz="4400" dirty="0">
                <a:solidFill>
                  <a:srgbClr val="FF0000"/>
                </a:solidFill>
              </a:rPr>
              <a:t>状态与状态之间的关系</a:t>
            </a:r>
            <a:endParaRPr lang="en-US" altLang="zh-CN" sz="4400" dirty="0"/>
          </a:p>
          <a:p>
            <a:pPr lvl="1"/>
            <a:r>
              <a:rPr lang="zh-CN" altLang="zh-CN" sz="4000" dirty="0"/>
              <a:t>离散的</a:t>
            </a:r>
            <a:endParaRPr lang="en-US" altLang="zh-CN" sz="4000" dirty="0"/>
          </a:p>
          <a:p>
            <a:pPr lvl="2"/>
            <a:r>
              <a:rPr lang="zh-CN" altLang="zh-CN" sz="3600" dirty="0"/>
              <a:t>例如</a:t>
            </a:r>
            <a:r>
              <a:rPr lang="zh-CN" altLang="en-US" sz="3600" dirty="0"/>
              <a:t>，</a:t>
            </a:r>
            <a:r>
              <a:rPr lang="zh-CN" altLang="zh-CN" sz="3600" dirty="0"/>
              <a:t>一盘棋局的连续的对弈；</a:t>
            </a:r>
            <a:endParaRPr lang="en-US" altLang="zh-CN" sz="3600" dirty="0"/>
          </a:p>
          <a:p>
            <a:pPr lvl="1"/>
            <a:r>
              <a:rPr lang="zh-CN" altLang="zh-CN" sz="4000" dirty="0"/>
              <a:t>连续的</a:t>
            </a:r>
            <a:endParaRPr lang="en-US" altLang="zh-CN" sz="4000" dirty="0"/>
          </a:p>
          <a:p>
            <a:pPr lvl="2"/>
            <a:r>
              <a:rPr lang="zh-CN" altLang="zh-CN" sz="3600" dirty="0"/>
              <a:t>例如</a:t>
            </a:r>
            <a:r>
              <a:rPr lang="zh-CN" altLang="en-US" sz="3600" dirty="0"/>
              <a:t>，</a:t>
            </a:r>
            <a:r>
              <a:rPr lang="zh-CN" altLang="zh-CN" sz="3600" dirty="0"/>
              <a:t>马路上的车辆行驶。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634"/>
            <a:ext cx="10515600" cy="98921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64047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所以，按照规则数字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可填入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，必须同时满足如下三个条件：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行中不存在数字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列中不存在数字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对应的第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个子网格中不存在数字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&amp;&amp; !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&amp;&amp; !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成立；否则，剪枝。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15.2.1.2  Knight's Problem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2010 Asia Fuzhou Regional Contest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3985</a:t>
            </a:r>
            <a:r>
              <a:rPr lang="zh-CN" altLang="zh-CN" b="1" dirty="0"/>
              <a:t>，</a:t>
            </a:r>
            <a:r>
              <a:rPr lang="en-US" altLang="zh-CN" b="1" dirty="0" err="1"/>
              <a:t>HDOJ</a:t>
            </a:r>
            <a:r>
              <a:rPr lang="en-US" altLang="zh-CN" b="1" dirty="0"/>
              <a:t> 3690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5098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5046460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您一定听过骑士周游问题（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Knight's Tour problem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）。骑士周游问题，就是一个骑士被放在一个空棋盘上，您要确定骑士是否能访问棋盘上的每个方格一次且仅一次。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现在我们考虑骑士周游问题的一个变体。在这个问题中，一个骑士被放置在一个无限的棋盘上，它被限制只能做某些移动。例如，它被放置在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处，并可以进行两种移动：设当前位置为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，它只能移动到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本题的目标是使得骑士尽快到达他的目的地（即，尽可能少地移动）。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500426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输入的第一行给出一个整数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），表示测试用例的数量。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每个测试用例首先给出包含四个整数的一行：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-5000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）；表示骑士最初被放置在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是其目的地。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接下来的一行给出一个整数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），表示骑士可以进行多少种移动。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然后给出的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行每行都包含两个整数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），表示如果骑士站在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，它可以移动到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x+mx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y+my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为每个测试用例输出一行，给出一个整数，表示骑士到达目的地所需的最少移动次数。如果骑士无法到达目的地，则输出“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C00000"/>
                </a:solidFill>
              </a:rPr>
              <a:t>试题解析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在无限大的棋盘上给出骑士的起点和终点的坐标，然后给定骑士的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）种可以进行的移动，问从起点走到终点骑士最少的步数是多少。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对于本题，采用在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过程中运用剪枝的策略来求解最少步数。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为了避免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“Time Limit Exceeded”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“Memory Limit Exceeded”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，运用散列（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）技术来保存骑士访问过的点。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在搜索中采取</a:t>
            </a:r>
            <a:r>
              <a:rPr lang="zh-CN" altLang="zh-CN" sz="3200" dirty="0">
                <a:solidFill>
                  <a:srgbClr val="FF0000"/>
                </a:solidFill>
              </a:rPr>
              <a:t>散列技术</a:t>
            </a:r>
            <a:r>
              <a:rPr lang="zh-CN" altLang="zh-CN" sz="3200" dirty="0"/>
              <a:t>，是将状态转换为大数的形式保存下来。</a:t>
            </a:r>
            <a:endParaRPr lang="en-US" altLang="zh-CN" sz="3200" dirty="0"/>
          </a:p>
          <a:p>
            <a:r>
              <a:rPr lang="zh-CN" altLang="zh-CN" sz="3200" dirty="0"/>
              <a:t>散列技术分为</a:t>
            </a:r>
            <a:r>
              <a:rPr lang="zh-CN" altLang="zh-CN" sz="3200" dirty="0">
                <a:solidFill>
                  <a:srgbClr val="FF0000"/>
                </a:solidFill>
              </a:rPr>
              <a:t>无损散列</a:t>
            </a:r>
            <a:r>
              <a:rPr lang="zh-CN" altLang="zh-CN" sz="3200" dirty="0"/>
              <a:t>和</a:t>
            </a:r>
            <a:r>
              <a:rPr lang="zh-CN" altLang="zh-CN" sz="3200" dirty="0">
                <a:solidFill>
                  <a:srgbClr val="FF0000"/>
                </a:solidFill>
              </a:rPr>
              <a:t>有损散列（分离链接法）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pPr lvl="1"/>
            <a:r>
              <a:rPr lang="zh-CN" altLang="zh-CN" sz="2800" dirty="0">
                <a:solidFill>
                  <a:srgbClr val="FF0000"/>
                </a:solidFill>
              </a:rPr>
              <a:t>无损散列</a:t>
            </a:r>
            <a:r>
              <a:rPr lang="zh-CN" altLang="zh-CN" sz="2800" dirty="0"/>
              <a:t>，不可能有多个状态对应一个散列值的情况，但缺点是存在状态转化的空间过大而无法保存的情况；</a:t>
            </a:r>
            <a:endParaRPr lang="en-US" altLang="zh-CN" sz="2800" dirty="0"/>
          </a:p>
          <a:p>
            <a:pPr lvl="1"/>
            <a:r>
              <a:rPr lang="zh-CN" altLang="zh-CN" sz="2800" dirty="0">
                <a:solidFill>
                  <a:srgbClr val="FF0000"/>
                </a:solidFill>
              </a:rPr>
              <a:t>有损散列（分离链接法）</a:t>
            </a:r>
            <a:r>
              <a:rPr lang="zh-CN" altLang="en-US" sz="2800" dirty="0"/>
              <a:t>，</a:t>
            </a:r>
            <a:r>
              <a:rPr lang="zh-CN" altLang="zh-CN" sz="2800" dirty="0"/>
              <a:t>把散列函数值相同的状态串成链表。</a:t>
            </a:r>
            <a:endParaRPr lang="en-US" altLang="zh-CN" sz="2800" dirty="0"/>
          </a:p>
          <a:p>
            <a:r>
              <a:rPr lang="zh-CN" altLang="zh-CN" sz="3200" dirty="0"/>
              <a:t>本题采取有损散列技术。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剪枝的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种情况：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如果在散列链表中存在具有同一散列值的节点，那么就需要剪枝这个重复节点；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5328457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如果骑士所在点在起点和终点的相反方向，那么这点肯定是要被剪枝剪掉的。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基于三角形的余弦定理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如果夹角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为钝角，则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为负，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/>
              <a:t>使用这个方法来判断骑士所在点和起点构成的边，起点和终点构成的边的夹角是否为钝角；以及骑士所在点和终点构成的边，起点和终点构成的边的夹角是否为钝角。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70005" y="2898418"/>
          <a:ext cx="2466919" cy="88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" imgW="29565600" imgH="10058400" progId="Equation.DSMT4">
                  <p:embed/>
                </p:oleObj>
              </mc:Choice>
              <mc:Fallback>
                <p:oleObj name="Equation" r:id="rId1" imgW="29565600" imgH="10058400" progId="Equation.DSMT4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0005" y="2898418"/>
                        <a:ext cx="2466919" cy="88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如果这个点到起点和终点连线的距离，比骑士一步所能走的最大距离要大，说明骑士到这个点相对终点是走远了，要被剪枝剪掉。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189"/>
            <a:ext cx="10515600" cy="117209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15.2.2  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5029200"/>
          </a:xfrm>
        </p:spPr>
        <p:txBody>
          <a:bodyPr>
            <a:no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搜寻时随时检查目前的成本。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目前成本太坏，就不再往深处搜寻；目前的成本足够好，但搜索下去不可能产生更好的结果，也不必往深处搜寻。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定界的好处是减少搜寻时间。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定界技术中为哪些状态定界，需要与</a:t>
            </a:r>
            <a:r>
              <a:rPr lang="zh-CN" altLang="zh-C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索引技术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记录技术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配合；对越界状态进行裁剪，需要与</a:t>
            </a:r>
            <a:r>
              <a:rPr lang="zh-CN" altLang="zh-C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剪枝技术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配合。所以，定界技术是一种综合性的技术，灵活性强，应用价值很高。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4647421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每一个状态都可以经过特定动作，改变现有状态，转移到下一个状态。</a:t>
            </a:r>
            <a:endParaRPr lang="en-US" altLang="zh-CN" sz="3200" dirty="0"/>
          </a:p>
          <a:p>
            <a:pPr lvl="1"/>
            <a:r>
              <a:rPr lang="zh-CN" altLang="zh-CN" sz="2800" dirty="0"/>
              <a:t>棋局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zh-CN" altLang="zh-CN" sz="2400" dirty="0"/>
              <a:t>可以移动一枚棋子到其他地方，或者吃掉对手的棋子。</a:t>
            </a:r>
            <a:endParaRPr lang="en-US" altLang="zh-CN" sz="2400" dirty="0"/>
          </a:p>
          <a:p>
            <a:pPr lvl="1"/>
            <a:r>
              <a:rPr lang="zh-CN" altLang="zh-CN" sz="2800" dirty="0"/>
              <a:t>马路上的车辆行驶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zh-CN" altLang="zh-CN" sz="2400" dirty="0"/>
              <a:t>每一辆车可以行进、停车、转弯。</a:t>
            </a:r>
            <a:endParaRPr lang="en-US" altLang="zh-CN" sz="2400" dirty="0"/>
          </a:p>
          <a:p>
            <a:r>
              <a:rPr lang="zh-CN" altLang="zh-CN" sz="3200" dirty="0"/>
              <a:t>改变现有状态、转移到下一个状态的动作可以表示为</a:t>
            </a:r>
            <a:r>
              <a:rPr lang="en-US" altLang="zh-CN" sz="3200" dirty="0"/>
              <a:t>“</a:t>
            </a:r>
            <a:r>
              <a:rPr lang="zh-CN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转移函数（</a:t>
            </a:r>
            <a:r>
              <a:rPr lang="en-US" altLang="zh-CN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Successor Function</a:t>
            </a:r>
            <a:r>
              <a:rPr lang="zh-CN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sz="3200" dirty="0"/>
              <a:t>”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r>
              <a:rPr lang="zh-CN" altLang="zh-CN" sz="3200" b="1" dirty="0">
                <a:solidFill>
                  <a:srgbClr val="7030A0"/>
                </a:solidFill>
              </a:rPr>
              <a:t>从指定的一个或几个状态开始，藉由转移函数不断衍生</a:t>
            </a:r>
            <a:r>
              <a:rPr lang="zh-CN" altLang="zh-CN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15.2.2.1  Catch That Cow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 err="1"/>
              <a:t>USACO</a:t>
            </a:r>
            <a:r>
              <a:rPr lang="en-US" altLang="zh-CN" b="1" dirty="0"/>
              <a:t> 2007 Open Silver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3278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9506"/>
            <a:ext cx="10515600" cy="7481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25" y="1122218"/>
            <a:ext cx="11188930" cy="5054745"/>
          </a:xfrm>
        </p:spPr>
        <p:txBody>
          <a:bodyPr>
            <a:no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已经知道了一头逃跑的母牛的位置，他想立即抓住它。开始时，农夫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是在数轴上的点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≤100000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），母牛在同一数轴上的点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≤100000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有两种移动的方式：步行和远距离传送。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步行：农夫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可以在一分钟内从任意一个点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或点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远距离传送：农夫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可以在一分钟内从任意一个点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2×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如果母牛不知道农夫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在抓它，根本不动，农夫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要用多长的时间才能抓住它？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行，给出两个用空格分隔的整数：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行：农夫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抓到逃跑的母牛所需的最少时间，以分钟为单位。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试题解析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5364480"/>
          </a:xfrm>
        </p:spPr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本题给出两个整数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≤100000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≤100000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），通过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种操作，使得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N==K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，输出最少的操作次数。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9505"/>
            <a:ext cx="10515600" cy="68995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075" y="1255222"/>
            <a:ext cx="10997739" cy="5237653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对于本题，采用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过程中运用分支</a:t>
            </a:r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方法来求解，并用队列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来储存每个搜索的状态，即农夫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移动后到达的位置。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为可能的农夫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移动后到达的位置给出如下的定界：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：移动后的位置必须在界内；为便于判别越界情况，需要为数轴左右两端的位置（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）建立索引。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：如果当前农夫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所在节点的位置值大于母牛的位置值，则左走，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这两种移动方式就不加入队列，即剪枝；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定界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：移动后的位置是先前农夫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未曾到过的位置；在搜索中记录到过的位置，到过的位置不再进入。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状态空间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状态空间搜索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所有的状态依照衍生关系相连，形成了树或图，也就是整个</a:t>
            </a:r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状态空间（</a:t>
            </a:r>
            <a:r>
              <a:rPr lang="en-US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Space</a:t>
            </a:r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zh-CN" sz="4000" dirty="0"/>
              <a:t>。</a:t>
            </a:r>
            <a:endParaRPr lang="en-US" altLang="zh-CN" sz="4000" dirty="0"/>
          </a:p>
          <a:p>
            <a:r>
              <a:rPr lang="zh-CN" altLang="zh-CN" sz="4000" dirty="0"/>
              <a:t>如果从一个状态出发，可以形成树；如果出发状态有多个，则可以形成图。在图上移动，搜寻所需要的状态，这样的过程称为</a:t>
            </a:r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状态空间搜索（</a:t>
            </a:r>
            <a:r>
              <a:rPr lang="en-US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Space Search</a:t>
            </a:r>
            <a:r>
              <a:rPr lang="zh-CN" altLang="zh-CN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zh-CN" sz="4000" dirty="0"/>
              <a:t>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757"/>
            <a:ext cx="10515600" cy="532014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状态空间树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064029"/>
            <a:ext cx="4788202" cy="5353396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选定一个状态，衍生各式各样的状态，形成的一棵树，被称为</a:t>
            </a:r>
            <a:r>
              <a:rPr lang="zh-CN" altLang="zh-CN" sz="3200" dirty="0">
                <a:solidFill>
                  <a:srgbClr val="FF0000"/>
                </a:solidFill>
              </a:rPr>
              <a:t>状态空间树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状态空间树衍生，同一个状态很可能重复出现、重复衍生。</a:t>
            </a:r>
            <a:endParaRPr lang="zh-CN" altLang="zh-CN" sz="3200" dirty="0"/>
          </a:p>
          <a:p>
            <a:r>
              <a:rPr lang="zh-CN" altLang="zh-CN" sz="3200" dirty="0"/>
              <a:t>转移状态需要</a:t>
            </a:r>
            <a:r>
              <a:rPr lang="en-US" altLang="zh-CN" sz="3200" dirty="0"/>
              <a:t>“</a:t>
            </a:r>
            <a:r>
              <a:rPr lang="zh-CN" altLang="zh-CN" sz="3200" dirty="0"/>
              <a:t>成本</a:t>
            </a:r>
            <a:r>
              <a:rPr lang="en-US" altLang="zh-CN" sz="3200" dirty="0"/>
              <a:t>”</a:t>
            </a:r>
            <a:r>
              <a:rPr lang="zh-CN" altLang="zh-CN" sz="3200" dirty="0"/>
              <a:t>，制图时一般绘于分枝上。每当转移状态就得累加成本。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02" y="1064029"/>
            <a:ext cx="5727398" cy="53533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状态空间搜索问题的要素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</a:rPr>
              <a:t>状态空间搜索的要素</a:t>
            </a:r>
            <a:r>
              <a:rPr lang="zh-CN" altLang="en-US" sz="3600" dirty="0">
                <a:solidFill>
                  <a:srgbClr val="C00000"/>
                </a:solidFill>
              </a:rPr>
              <a:t>：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lvl="1"/>
            <a:r>
              <a:rPr lang="zh-CN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转移函数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状态空间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成本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状态空间搜索问题的要素：下棋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C00000"/>
                </a:solidFill>
              </a:rPr>
              <a:t>状态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一盘符合规则的棋局</a:t>
            </a:r>
            <a:r>
              <a:rPr lang="zh-CN" altLang="en-US" sz="3200" dirty="0"/>
              <a:t>，</a:t>
            </a:r>
            <a:r>
              <a:rPr lang="zh-CN" altLang="zh-CN" sz="3200" dirty="0"/>
              <a:t>棋子不迭合、位置不踰矩。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C00000"/>
                </a:solidFill>
              </a:rPr>
              <a:t>转移函数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棋子移动规则。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C00000"/>
                </a:solidFill>
              </a:rPr>
              <a:t>状态空间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所有符合规则的棋局。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C00000"/>
                </a:solidFill>
              </a:rPr>
              <a:t>成本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转移状态的成本都是</a:t>
            </a:r>
            <a:r>
              <a:rPr lang="en-US" altLang="zh-CN" sz="3200" dirty="0"/>
              <a:t>1</a:t>
            </a:r>
            <a:r>
              <a:rPr lang="zh-CN" altLang="zh-CN" sz="3200" dirty="0"/>
              <a:t>，代表走了一步。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状态空间搜索问题的要素：</a:t>
            </a:r>
            <a:r>
              <a:rPr lang="zh-CN" altLang="zh-CN" dirty="0">
                <a:solidFill>
                  <a:srgbClr val="C00000"/>
                </a:solidFill>
              </a:rPr>
              <a:t>单源最短路径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C00000"/>
                </a:solidFill>
              </a:rPr>
              <a:t>状态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目前</a:t>
            </a:r>
            <a:r>
              <a:rPr lang="zh-CN" altLang="en-US" sz="3200" dirty="0"/>
              <a:t>，</a:t>
            </a:r>
            <a:r>
              <a:rPr lang="zh-CN" altLang="zh-CN" sz="3200" dirty="0"/>
              <a:t>所在地点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C00000"/>
                </a:solidFill>
              </a:rPr>
              <a:t>转移函数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图的连接情形</a:t>
            </a:r>
            <a:r>
              <a:rPr lang="zh-CN" altLang="en-US" sz="3200" dirty="0"/>
              <a:t>，即</a:t>
            </a:r>
            <a:r>
              <a:rPr lang="zh-CN" altLang="zh-CN" sz="3200" dirty="0"/>
              <a:t>每一个点所连着的边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C00000"/>
                </a:solidFill>
              </a:rPr>
              <a:t>状态空间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所有可以走到的地点</a:t>
            </a:r>
            <a:endParaRPr lang="zh-CN" altLang="zh-CN" sz="3200" dirty="0"/>
          </a:p>
          <a:p>
            <a:r>
              <a:rPr lang="zh-CN" altLang="zh-CN" sz="3200" dirty="0">
                <a:solidFill>
                  <a:srgbClr val="C00000"/>
                </a:solidFill>
              </a:rPr>
              <a:t>成本</a:t>
            </a:r>
            <a:r>
              <a:rPr lang="zh-CN" altLang="zh-CN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3200" dirty="0"/>
              <a:t>图上各条边或各个点的成本</a:t>
            </a:r>
            <a:endParaRPr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ad0d452-26bd-46ce-aca9-4272144e6f7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6288</Words>
  <Application>WPS 演示</Application>
  <PresentationFormat>宽屏</PresentationFormat>
  <Paragraphs>266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Calibri Light</vt:lpstr>
      <vt:lpstr>Calibri</vt:lpstr>
      <vt:lpstr>微软雅黑</vt:lpstr>
      <vt:lpstr>Arial Unicode MS</vt:lpstr>
      <vt:lpstr>Symbol</vt:lpstr>
      <vt:lpstr>Office 主题</vt:lpstr>
      <vt:lpstr>Equation.DSMT4</vt:lpstr>
      <vt:lpstr>第15章  应用状态空间搜索编程</vt:lpstr>
      <vt:lpstr>第15章  应用状态空间搜索编程</vt:lpstr>
      <vt:lpstr>15.1 构建状态空间树的实验范例</vt:lpstr>
      <vt:lpstr>转移函数</vt:lpstr>
      <vt:lpstr>状态空间、状态空间搜索</vt:lpstr>
      <vt:lpstr>状态空间树</vt:lpstr>
      <vt:lpstr>状态空间搜索问题的要素</vt:lpstr>
      <vt:lpstr>状态空间搜索问题的要素：下棋</vt:lpstr>
      <vt:lpstr>状态空间搜索问题的要素：单源最短路径</vt:lpstr>
      <vt:lpstr>状态空间树的功能</vt:lpstr>
      <vt:lpstr>PowerPoint 演示文稿</vt:lpstr>
      <vt:lpstr>成本计算，两类</vt:lpstr>
      <vt:lpstr>15.1.2 The New Villa</vt:lpstr>
      <vt:lpstr>PowerPoint 演示文稿</vt:lpstr>
      <vt:lpstr>PowerPoint 演示文稿</vt:lpstr>
      <vt:lpstr>PowerPoint 演示文稿</vt:lpstr>
      <vt:lpstr>PowerPoint 演示文稿</vt:lpstr>
      <vt:lpstr>试题解析</vt:lpstr>
      <vt:lpstr>PowerPoint 演示文稿</vt:lpstr>
      <vt:lpstr>PowerPoint 演示文稿</vt:lpstr>
      <vt:lpstr>15.2  优化状态空间搜索的实验范例</vt:lpstr>
      <vt:lpstr>策略1：建立分支（branching）</vt:lpstr>
      <vt:lpstr>策略2：记录（memoization）</vt:lpstr>
      <vt:lpstr>策略3：索引（indexing）</vt:lpstr>
      <vt:lpstr>15.2.1  剪枝</vt:lpstr>
      <vt:lpstr>15.2.1.1  Sudoku</vt:lpstr>
      <vt:lpstr>PowerPoint 演示文稿</vt:lpstr>
      <vt:lpstr>PowerPoint 演示文稿</vt:lpstr>
      <vt:lpstr>试题解析</vt:lpstr>
      <vt:lpstr>PowerPoint 演示文稿</vt:lpstr>
      <vt:lpstr>15.2.1.2  Knight's Problem</vt:lpstr>
      <vt:lpstr>PowerPoint 演示文稿</vt:lpstr>
      <vt:lpstr>PowerPoint 演示文稿</vt:lpstr>
      <vt:lpstr>试题解析</vt:lpstr>
      <vt:lpstr>PowerPoint 演示文稿</vt:lpstr>
      <vt:lpstr>PowerPoint 演示文稿</vt:lpstr>
      <vt:lpstr>PowerPoint 演示文稿</vt:lpstr>
      <vt:lpstr>PowerPoint 演示文稿</vt:lpstr>
      <vt:lpstr>15.2.2  定界</vt:lpstr>
      <vt:lpstr>15.2.2.1  Catch That Cow</vt:lpstr>
      <vt:lpstr>PowerPoint 演示文稿</vt:lpstr>
      <vt:lpstr>PowerPoint 演示文稿</vt:lpstr>
      <vt:lpstr>试题解析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15.3 博弈问题中使用游戏树的实验范例</dc:title>
  <dc:creator>admin</dc:creator>
  <cp:lastModifiedBy>WPS_1646308008</cp:lastModifiedBy>
  <cp:revision>104</cp:revision>
  <cp:lastPrinted>2021-07-20T12:31:00Z</cp:lastPrinted>
  <dcterms:created xsi:type="dcterms:W3CDTF">2020-08-17T01:14:00Z</dcterms:created>
  <dcterms:modified xsi:type="dcterms:W3CDTF">2023-07-17T00:43:35Z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E831E32D3DF742CFAA3658E0E08DC731_13</vt:lpwstr>
  </property>
  <property fmtid="{D5CDD505-2E9C-101B-9397-08002B2CF9AE}" pid="3" name="KSOProductBuildVer">
    <vt:lpwstr>2052-11.1.0.14309</vt:lpwstr>
  </property>
</Properties>
</file>