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3"/>
    <p:sldId id="417" r:id="rId4"/>
    <p:sldId id="419" r:id="rId5"/>
    <p:sldId id="438" r:id="rId6"/>
    <p:sldId id="443" r:id="rId7"/>
    <p:sldId id="444" r:id="rId8"/>
    <p:sldId id="258" r:id="rId9"/>
    <p:sldId id="259" r:id="rId10"/>
    <p:sldId id="260" r:id="rId11"/>
    <p:sldId id="263" r:id="rId12"/>
    <p:sldId id="264" r:id="rId13"/>
    <p:sldId id="265" r:id="rId14"/>
    <p:sldId id="266" r:id="rId15"/>
    <p:sldId id="267" r:id="rId16"/>
    <p:sldId id="268" r:id="rId17"/>
    <p:sldId id="445" r:id="rId18"/>
    <p:sldId id="439" r:id="rId19"/>
    <p:sldId id="446" r:id="rId20"/>
    <p:sldId id="447" r:id="rId21"/>
    <p:sldId id="448" r:id="rId22"/>
    <p:sldId id="449" r:id="rId23"/>
    <p:sldId id="450" r:id="rId24"/>
    <p:sldId id="482" r:id="rId25"/>
    <p:sldId id="483" r:id="rId26"/>
    <p:sldId id="257" r:id="rId27"/>
    <p:sldId id="452" r:id="rId28"/>
    <p:sldId id="451" r:id="rId29"/>
    <p:sldId id="459" r:id="rId30"/>
    <p:sldId id="460" r:id="rId31"/>
    <p:sldId id="270" r:id="rId32"/>
    <p:sldId id="470" r:id="rId33"/>
    <p:sldId id="471" r:id="rId34"/>
    <p:sldId id="472" r:id="rId35"/>
    <p:sldId id="473" r:id="rId36"/>
    <p:sldId id="474" r:id="rId37"/>
    <p:sldId id="475" r:id="rId38"/>
    <p:sldId id="476" r:id="rId39"/>
    <p:sldId id="477" r:id="rId40"/>
    <p:sldId id="478" r:id="rId41"/>
    <p:sldId id="479" r:id="rId42"/>
    <p:sldId id="480" r:id="rId43"/>
    <p:sldId id="481" r:id="rId44"/>
    <p:sldId id="271" r:id="rId45"/>
    <p:sldId id="453" r:id="rId46"/>
    <p:sldId id="454" r:id="rId47"/>
    <p:sldId id="455" r:id="rId48"/>
    <p:sldId id="456" r:id="rId49"/>
    <p:sldId id="322" r:id="rId50"/>
    <p:sldId id="323" r:id="rId51"/>
    <p:sldId id="324" r:id="rId52"/>
    <p:sldId id="302" r:id="rId53"/>
    <p:sldId id="303" r:id="rId54"/>
    <p:sldId id="304" r:id="rId55"/>
    <p:sldId id="305" r:id="rId56"/>
    <p:sldId id="306" r:id="rId57"/>
    <p:sldId id="332" r:id="rId58"/>
    <p:sldId id="333" r:id="rId59"/>
    <p:sldId id="307" r:id="rId60"/>
    <p:sldId id="334" r:id="rId61"/>
    <p:sldId id="335" r:id="rId62"/>
    <p:sldId id="275" r:id="rId63"/>
    <p:sldId id="484" r:id="rId64"/>
    <p:sldId id="276" r:id="rId65"/>
    <p:sldId id="277" r:id="rId66"/>
    <p:sldId id="440" r:id="rId67"/>
    <p:sldId id="278" r:id="rId69"/>
    <p:sldId id="457" r:id="rId70"/>
    <p:sldId id="279" r:id="rId71"/>
    <p:sldId id="281" r:id="rId72"/>
    <p:sldId id="461" r:id="rId73"/>
    <p:sldId id="462" r:id="rId74"/>
    <p:sldId id="463" r:id="rId75"/>
    <p:sldId id="269" r:id="rId76"/>
    <p:sldId id="464" r:id="rId77"/>
    <p:sldId id="465" r:id="rId78"/>
    <p:sldId id="272" r:id="rId79"/>
    <p:sldId id="466" r:id="rId80"/>
    <p:sldId id="273" r:id="rId81"/>
    <p:sldId id="274" r:id="rId82"/>
    <p:sldId id="467" r:id="rId83"/>
    <p:sldId id="468" r:id="rId84"/>
    <p:sldId id="469" r:id="rId85"/>
    <p:sldId id="299" r:id="rId86"/>
  </p:sldIdLst>
  <p:sldSz cx="12192000" cy="6858000"/>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77" d="100"/>
          <a:sy n="77" d="100"/>
        </p:scale>
        <p:origin x="2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2FA89-BA5D-4287-AD15-9414D9E039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B2953-58DE-442C-AAFD-58E8940257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F5055D-C8ED-49AA-87FA-370CD0B2BBC4}"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DDB4481-0E6C-4581-8AF4-C5EFA7AC4C2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1A1B58-4C99-4B52-81ED-C9306C071F6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B4481-0E6C-4581-8AF4-C5EFA7AC4C2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A1B58-4C99-4B52-81ED-C9306C071F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hyperlink" Target="mailto:yhwu@fudan.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hyperlink" Target="http://baike.baidu.com/view/1265506.htm" TargetMode="Externa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5.bin"/><Relationship Id="rId2" Type="http://schemas.openxmlformats.org/officeDocument/2006/relationships/image" Target="../media/image18.wmf"/><Relationship Id="rId1"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5885" y="2003461"/>
            <a:ext cx="11346872" cy="1119883"/>
          </a:xfrm>
        </p:spPr>
        <p:txBody>
          <a:bodyPr>
            <a:noAutofit/>
          </a:bodyPr>
          <a:lstStyle/>
          <a:p>
            <a:r>
              <a:rPr lang="zh-CN" altLang="en-US" sz="5200" b="1" dirty="0">
                <a:solidFill>
                  <a:srgbClr val="FF0000"/>
                </a:solidFill>
                <a:effectLst>
                  <a:outerShdw blurRad="38100" dist="38100" dir="2700000" algn="tl">
                    <a:srgbClr val="000000">
                      <a:alpha val="43137"/>
                    </a:srgbClr>
                  </a:outerShdw>
                </a:effectLst>
              </a:rPr>
              <a:t>程序设计中的计算思维和数学思维</a:t>
            </a:r>
            <a:r>
              <a:rPr lang="zh-CN" altLang="en-US" sz="5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5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a:t>
            </a:r>
            <a:r>
              <a:rPr lang="zh-CN" altLang="en-US" sz="5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5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976099"/>
            <a:ext cx="9144000" cy="2424701"/>
          </a:xfrm>
        </p:spPr>
        <p:txBody>
          <a:bodyPr>
            <a:normAutofit/>
          </a:bodyPr>
          <a:lstStyle/>
          <a:p>
            <a:pPr>
              <a:defRPr/>
            </a:pPr>
            <a:r>
              <a:rPr lang="zh-CN" altLang="en-US" dirty="0">
                <a:solidFill>
                  <a:srgbClr val="C00000"/>
                </a:solidFill>
              </a:rPr>
              <a:t>吴永辉</a:t>
            </a:r>
            <a:endParaRPr lang="en-US" altLang="zh-CN" dirty="0">
              <a:solidFill>
                <a:srgbClr val="C00000"/>
              </a:solidFill>
            </a:endParaRPr>
          </a:p>
          <a:p>
            <a:r>
              <a:rPr lang="zh-CN" altLang="en-US" dirty="0">
                <a:solidFill>
                  <a:srgbClr val="C00000"/>
                </a:solidFill>
              </a:rPr>
              <a:t>复旦大学计算机学院，上海智能信息处理重点实验室</a:t>
            </a:r>
            <a:endParaRPr lang="en-US" altLang="zh-CN" dirty="0">
              <a:solidFill>
                <a:srgbClr val="C00000"/>
              </a:solidFill>
            </a:endParaRPr>
          </a:p>
          <a:p>
            <a:r>
              <a:rPr lang="zh-CN" altLang="en-US" dirty="0">
                <a:solidFill>
                  <a:srgbClr val="C00000"/>
                </a:solidFill>
              </a:rPr>
              <a:t>泉州信息工程学院软件学院</a:t>
            </a:r>
            <a:endParaRPr lang="en-US" altLang="zh-CN" dirty="0">
              <a:solidFill>
                <a:srgbClr val="C00000"/>
              </a:solidFill>
            </a:endParaRPr>
          </a:p>
          <a:p>
            <a:r>
              <a:rPr lang="en-US" altLang="zh-CN" dirty="0">
                <a:solidFill>
                  <a:srgbClr val="C00000"/>
                </a:solidFill>
                <a:hlinkClick r:id="rId1"/>
              </a:rPr>
              <a:t>yhwu@fudan.edu.cn</a:t>
            </a:r>
            <a:endParaRPr lang="en-US" altLang="zh-CN" dirty="0">
              <a:solidFill>
                <a:srgbClr val="C00000"/>
              </a:solidFill>
            </a:endParaRPr>
          </a:p>
          <a:p>
            <a:r>
              <a:rPr lang="en-US" altLang="zh-CN" dirty="0">
                <a:solidFill>
                  <a:srgbClr val="C00000"/>
                </a:solidFill>
              </a:rPr>
              <a:t>WeChat: 13817360465</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44700" cy="187325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9224" y="126212"/>
            <a:ext cx="2177262" cy="19353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试题解析</a:t>
            </a: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zh-CN" altLang="zh-CN" sz="3600" dirty="0"/>
              <a:t>对于本题，采用</a:t>
            </a:r>
            <a:r>
              <a:rPr lang="zh-CN" altLang="zh-CN" sz="3600" dirty="0">
                <a:solidFill>
                  <a:srgbClr val="C00000"/>
                </a:solidFill>
              </a:rPr>
              <a:t>机理分析法</a:t>
            </a:r>
            <a:r>
              <a:rPr lang="zh-CN" altLang="zh-CN" sz="3600" dirty="0"/>
              <a:t>，以顺向思维方式，分析试题描述，顺推出求解算法</a:t>
            </a:r>
            <a:r>
              <a:rPr lang="zh-CN" altLang="en-US" sz="3600" dirty="0"/>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634"/>
            <a:ext cx="10515600" cy="548640"/>
          </a:xfrm>
        </p:spPr>
        <p:txBody>
          <a:bodyPr>
            <a:normAutofit fontScale="90000"/>
          </a:bodyPr>
          <a:lstStyle/>
          <a:p>
            <a:endParaRPr lang="zh-CN" altLang="en-US" dirty="0"/>
          </a:p>
        </p:txBody>
      </p:sp>
      <p:sp>
        <p:nvSpPr>
          <p:cNvPr id="3" name="内容占位符 2"/>
          <p:cNvSpPr>
            <a:spLocks noGrp="1"/>
          </p:cNvSpPr>
          <p:nvPr>
            <p:ph idx="1"/>
          </p:nvPr>
        </p:nvSpPr>
        <p:spPr>
          <a:xfrm>
            <a:off x="838200" y="1005840"/>
            <a:ext cx="10515600" cy="5336771"/>
          </a:xfrm>
        </p:spPr>
        <p:txBody>
          <a:bodyPr>
            <a:normAutofit/>
          </a:bodyPr>
          <a:lstStyle/>
          <a:p>
            <a:r>
              <a:rPr lang="zh-CN" altLang="zh-CN" dirty="0">
                <a:latin typeface="Times New Roman" panose="02020603050405020304" pitchFamily="18" charset="0"/>
                <a:cs typeface="Times New Roman" panose="02020603050405020304" pitchFamily="18" charset="0"/>
              </a:rPr>
              <a:t>由于“每一块砖上被标识的整数是其下面两块砖上的整数的和”，所以，对于三角形的墙中的任何一个三角形：</a:t>
            </a:r>
            <a:endParaRPr lang="zh-CN"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x+b</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其中，位于奇数行奇数位置的</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已知，则有</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，则</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；又由于“本题设定每个测试用例都是正确的”，所以，</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除以</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，余数一定是</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C00000"/>
                </a:solidFill>
                <a:latin typeface="Times New Roman" panose="02020603050405020304" pitchFamily="18" charset="0"/>
                <a:cs typeface="Times New Roman" panose="02020603050405020304" pitchFamily="18" charset="0"/>
              </a:rPr>
              <a:t>由此，</a:t>
            </a:r>
            <a:endParaRPr lang="en-US" altLang="zh-CN" dirty="0">
              <a:solidFill>
                <a:srgbClr val="C00000"/>
              </a:solidFill>
              <a:latin typeface="Times New Roman" panose="02020603050405020304" pitchFamily="18" charset="0"/>
              <a:cs typeface="Times New Roman" panose="02020603050405020304" pitchFamily="18" charset="0"/>
            </a:endParaRPr>
          </a:p>
          <a:p>
            <a:pPr lvl="1"/>
            <a:r>
              <a:rPr lang="zh-CN" altLang="zh-CN" sz="2800" dirty="0">
                <a:latin typeface="Times New Roman" panose="02020603050405020304" pitchFamily="18" charset="0"/>
                <a:cs typeface="Times New Roman" panose="02020603050405020304" pitchFamily="18" charset="0"/>
              </a:rPr>
              <a:t>首先，计算出位于奇数行偶数位置的元素值</a:t>
            </a:r>
            <a:r>
              <a:rPr lang="en-US" altLang="zh-CN" sz="2800" i="1" dirty="0">
                <a:latin typeface="Times New Roman" panose="02020603050405020304" pitchFamily="18" charset="0"/>
                <a:cs typeface="Times New Roman" panose="02020603050405020304" pitchFamily="18" charset="0"/>
              </a:rPr>
              <a:t>x</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r>
              <a:rPr lang="zh-CN" altLang="zh-CN" sz="2800" dirty="0">
                <a:latin typeface="Times New Roman" panose="02020603050405020304" pitchFamily="18" charset="0"/>
                <a:cs typeface="Times New Roman" panose="02020603050405020304" pitchFamily="18" charset="0"/>
              </a:rPr>
              <a:t>然后，计算出位于偶数行的元素值。</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4"/>
            <a:ext cx="10515600" cy="4508673"/>
          </a:xfrm>
        </p:spPr>
        <p:txBody>
          <a:bodyPr>
            <a:noAutofit/>
          </a:bodyPr>
          <a:lstStyle/>
          <a:p>
            <a:r>
              <a:rPr lang="zh-CN" altLang="zh-CN" sz="3200" dirty="0">
                <a:latin typeface="Times New Roman" panose="02020603050405020304" pitchFamily="18" charset="0"/>
                <a:cs typeface="Times New Roman" panose="02020603050405020304" pitchFamily="18" charset="0"/>
              </a:rPr>
              <a:t>在参考程序中，三角形的墙用二维数组“</a:t>
            </a:r>
            <a:r>
              <a:rPr lang="en-US" altLang="zh-CN" sz="3200" dirty="0">
                <a:latin typeface="Times New Roman" panose="02020603050405020304" pitchFamily="18" charset="0"/>
                <a:cs typeface="Times New Roman" panose="02020603050405020304" pitchFamily="18" charset="0"/>
              </a:rPr>
              <a:t>int </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[9][9]</a:t>
            </a:r>
            <a:r>
              <a:rPr lang="zh-CN" altLang="zh-CN" sz="3200" dirty="0">
                <a:latin typeface="Times New Roman" panose="02020603050405020304" pitchFamily="18" charset="0"/>
                <a:cs typeface="Times New Roman" panose="02020603050405020304" pitchFamily="18" charset="0"/>
              </a:rPr>
              <a:t>” 表示。“</a:t>
            </a:r>
            <a:r>
              <a:rPr lang="en-US" altLang="zh-CN" sz="3200" dirty="0">
                <a:latin typeface="Times New Roman" panose="02020603050405020304" pitchFamily="18" charset="0"/>
                <a:cs typeface="Times New Roman" panose="02020603050405020304" pitchFamily="18" charset="0"/>
              </a:rPr>
              <a:t>int </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[9][9]</a:t>
            </a:r>
            <a:r>
              <a:rPr lang="zh-CN" altLang="zh-CN" sz="3200" dirty="0">
                <a:latin typeface="Times New Roman" panose="02020603050405020304" pitchFamily="18" charset="0"/>
                <a:cs typeface="Times New Roman" panose="02020603050405020304" pitchFamily="18" charset="0"/>
              </a:rPr>
              <a:t>”在函数的外部定义，称为外部变量，也称为全局变量，它的有效范围为从定义变量的位置开始到本程序文件的末尾。</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首先，输入测试用例，对二维数组奇数行奇数位置的元素赋值。</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然后，计算奇数行偶数位置的元素；</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再接下来，计算偶数行；</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最后，用无形参、无返回值的函数</a:t>
            </a:r>
            <a:r>
              <a:rPr lang="en-US" altLang="zh-CN" sz="3200" dirty="0">
                <a:latin typeface="Times New Roman" panose="02020603050405020304" pitchFamily="18" charset="0"/>
                <a:cs typeface="Times New Roman" panose="02020603050405020304" pitchFamily="18" charset="0"/>
              </a:rPr>
              <a:t>print()</a:t>
            </a:r>
            <a:r>
              <a:rPr lang="zh-CN" altLang="zh-CN" sz="3200" dirty="0">
                <a:latin typeface="Times New Roman" panose="02020603050405020304" pitchFamily="18" charset="0"/>
                <a:cs typeface="Times New Roman" panose="02020603050405020304" pitchFamily="18" charset="0"/>
              </a:rPr>
              <a:t>输出三角形。</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a:t>
            </a:r>
            <a:r>
              <a:rPr lang="zh-CN" altLang="en-US" b="1" dirty="0">
                <a:solidFill>
                  <a:srgbClr val="C00000"/>
                </a:solidFill>
                <a:latin typeface="Times New Roman" panose="02020603050405020304" pitchFamily="18" charset="0"/>
                <a:cs typeface="Times New Roman" panose="02020603050405020304" pitchFamily="18" charset="0"/>
              </a:rPr>
              <a:t>例</a:t>
            </a:r>
            <a:r>
              <a:rPr lang="en-US" altLang="zh-CN" b="1" dirty="0">
                <a:solidFill>
                  <a:srgbClr val="C00000"/>
                </a:solidFill>
                <a:latin typeface="Times New Roman" panose="02020603050405020304" pitchFamily="18" charset="0"/>
                <a:cs typeface="Times New Roman" panose="02020603050405020304" pitchFamily="18" charset="0"/>
              </a:rPr>
              <a:t>5.5.1】How Many Knights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b="1" dirty="0"/>
              <a:t>在线测试：</a:t>
            </a:r>
            <a:r>
              <a:rPr lang="en-US" altLang="zh-CN" b="1" dirty="0"/>
              <a:t>UVA 696</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8780"/>
          </a:xfrm>
        </p:spPr>
        <p:txBody>
          <a:bodyPr/>
          <a:lstStyle/>
          <a:p>
            <a:endParaRPr lang="zh-CN" altLang="en-US" dirty="0"/>
          </a:p>
        </p:txBody>
      </p:sp>
      <p:sp>
        <p:nvSpPr>
          <p:cNvPr id="3" name="内容占位符 2"/>
          <p:cNvSpPr>
            <a:spLocks noGrp="1"/>
          </p:cNvSpPr>
          <p:nvPr>
            <p:ph idx="1"/>
          </p:nvPr>
        </p:nvSpPr>
        <p:spPr>
          <a:xfrm>
            <a:off x="838200" y="1396538"/>
            <a:ext cx="5629102" cy="5096336"/>
          </a:xfrm>
        </p:spPr>
        <p:txBody>
          <a:bodyPr/>
          <a:lstStyle/>
          <a:p>
            <a:r>
              <a:rPr lang="zh-CN" altLang="zh-CN" sz="3200" dirty="0">
                <a:latin typeface="Times New Roman" panose="02020603050405020304" pitchFamily="18" charset="0"/>
                <a:cs typeface="Times New Roman" panose="02020603050405020304" pitchFamily="18" charset="0"/>
              </a:rPr>
              <a:t>国际象棋是一种在棋盘上进行的游戏。国际象棋的棋盘是一个由小方格组成的正方形，马（</a:t>
            </a:r>
            <a:r>
              <a:rPr lang="en-US" altLang="zh-CN" sz="3200" dirty="0">
                <a:latin typeface="Times New Roman" panose="02020603050405020304" pitchFamily="18" charset="0"/>
                <a:cs typeface="Times New Roman" panose="02020603050405020304" pitchFamily="18" charset="0"/>
              </a:rPr>
              <a:t>knight</a:t>
            </a:r>
            <a:r>
              <a:rPr lang="zh-CN" altLang="zh-CN" sz="3200" dirty="0">
                <a:latin typeface="Times New Roman" panose="02020603050405020304" pitchFamily="18" charset="0"/>
                <a:cs typeface="Times New Roman" panose="02020603050405020304" pitchFamily="18" charset="0"/>
              </a:rPr>
              <a:t>）是国际象棋中的棋子。对于马，每步棋攻击距离其位置两行一列的棋子，或者距离其位置一行两列的棋子。如图所示，标记为</a:t>
            </a:r>
            <a:r>
              <a:rPr lang="en-US" altLang="zh-CN" sz="3200"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的小方格表示马的位置，标记为</a:t>
            </a:r>
            <a:r>
              <a:rPr lang="en-US" altLang="zh-CN" sz="3200" dirty="0">
                <a:latin typeface="Times New Roman" panose="02020603050405020304" pitchFamily="18" charset="0"/>
                <a:cs typeface="Times New Roman" panose="02020603050405020304" pitchFamily="18" charset="0"/>
              </a:rPr>
              <a:t>X</a:t>
            </a:r>
            <a:r>
              <a:rPr lang="zh-CN" altLang="zh-CN" sz="3200" dirty="0">
                <a:latin typeface="Times New Roman" panose="02020603050405020304" pitchFamily="18" charset="0"/>
                <a:cs typeface="Times New Roman" panose="02020603050405020304" pitchFamily="18" charset="0"/>
              </a:rPr>
              <a:t>的小方格表示走一步棋马可以攻击到的小方格。</a:t>
            </a:r>
            <a:endParaRPr lang="en-US" altLang="zh-CN" sz="32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51323" y="1687484"/>
            <a:ext cx="4778676" cy="49606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在本题中，给出一个</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行</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列的棋盘，请您计算最多能放多少个马，使得这些马彼此之间不会互相攻击？</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和</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都不大于</a:t>
            </a:r>
            <a:r>
              <a:rPr lang="en-US" altLang="zh-CN" sz="3600" dirty="0">
                <a:latin typeface="Times New Roman" panose="02020603050405020304" pitchFamily="18" charset="0"/>
                <a:cs typeface="Times New Roman" panose="02020603050405020304" pitchFamily="18" charset="0"/>
              </a:rPr>
              <a:t>500</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b="1" dirty="0">
                <a:latin typeface="Times New Roman" panose="02020603050405020304" pitchFamily="18" charset="0"/>
                <a:cs typeface="Times New Roman" panose="02020603050405020304" pitchFamily="18" charset="0"/>
              </a:rPr>
              <a:t>输入</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输入给出若干对</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和</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的值，最后以两个</a:t>
            </a:r>
            <a:r>
              <a:rPr lang="en-US" altLang="zh-CN" sz="3600" dirty="0">
                <a:latin typeface="Times New Roman" panose="02020603050405020304" pitchFamily="18" charset="0"/>
                <a:cs typeface="Times New Roman" panose="02020603050405020304" pitchFamily="18" charset="0"/>
              </a:rPr>
              <a:t>0</a:t>
            </a:r>
            <a:r>
              <a:rPr lang="zh-CN" altLang="zh-CN" sz="3600" dirty="0">
                <a:latin typeface="Times New Roman" panose="02020603050405020304" pitchFamily="18" charset="0"/>
                <a:cs typeface="Times New Roman" panose="02020603050405020304" pitchFamily="18" charset="0"/>
              </a:rPr>
              <a:t>标识输入结束。</a:t>
            </a:r>
            <a:endParaRPr lang="zh-CN" altLang="zh-CN" sz="3600" dirty="0">
              <a:latin typeface="Times New Roman" panose="02020603050405020304" pitchFamily="18" charset="0"/>
              <a:cs typeface="Times New Roman" panose="02020603050405020304" pitchFamily="18" charset="0"/>
            </a:endParaRPr>
          </a:p>
          <a:p>
            <a:r>
              <a:rPr lang="zh-CN" altLang="zh-CN" sz="3600" b="1" dirty="0">
                <a:latin typeface="Times New Roman" panose="02020603050405020304" pitchFamily="18" charset="0"/>
                <a:cs typeface="Times New Roman" panose="02020603050405020304" pitchFamily="18" charset="0"/>
              </a:rPr>
              <a:t>输出</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对于每个输入对，输出棋盘的行数和列数，以及最多能放多少个马的个数。</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试题解析</a:t>
            </a:r>
            <a:endParaRPr lang="zh-CN" altLang="en-US" dirty="0"/>
          </a:p>
        </p:txBody>
      </p:sp>
      <p:sp>
        <p:nvSpPr>
          <p:cNvPr id="3" name="内容占位符 2"/>
          <p:cNvSpPr>
            <a:spLocks noGrp="1"/>
          </p:cNvSpPr>
          <p:nvPr>
            <p:ph idx="1"/>
          </p:nvPr>
        </p:nvSpPr>
        <p:spPr/>
        <p:txBody>
          <a:bodyPr>
            <a:normAutofit/>
          </a:bodyPr>
          <a:lstStyle/>
          <a:p>
            <a:r>
              <a:rPr lang="zh-CN" altLang="zh-CN" sz="3600" dirty="0"/>
              <a:t>对于本题，采用统计分析法，以逆向思维方式，从分析部分解出发，倒推出求解算法。</a:t>
            </a:r>
            <a:endParaRPr lang="zh-CN"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设</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&lt; </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，否则</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与</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互换。</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如果</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，即棋盘只有一行，每个小方格放上马，这些马彼此之间都不会互相攻击，所以最多可以放</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个马。</a:t>
            </a:r>
            <a:endParaRPr lang="en-US" altLang="zh-CN" sz="3600" dirty="0">
              <a:latin typeface="Times New Roman" panose="02020603050405020304" pitchFamily="18" charset="0"/>
              <a:cs typeface="Times New Roman" panose="02020603050405020304" pitchFamily="18" charset="0"/>
            </a:endParaRPr>
          </a:p>
          <a:p>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3762" y="4028467"/>
            <a:ext cx="7625423" cy="1855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如果</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，即棋盘有两行，那么以</a:t>
            </a:r>
            <a:r>
              <a:rPr lang="en-US" altLang="zh-CN" sz="36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rPr>
              <a:t>4</a:t>
            </a:r>
            <a:r>
              <a:rPr lang="zh-CN" altLang="zh-CN" sz="3600" dirty="0">
                <a:latin typeface="Times New Roman" panose="02020603050405020304" pitchFamily="18" charset="0"/>
                <a:cs typeface="Times New Roman" panose="02020603050405020304" pitchFamily="18" charset="0"/>
              </a:rPr>
              <a:t>为单位将棋盘划分成的若干部分，每个部分最多能放</a:t>
            </a:r>
            <a:r>
              <a:rPr lang="en-US" altLang="zh-CN" sz="3600" dirty="0">
                <a:latin typeface="Times New Roman" panose="02020603050405020304" pitchFamily="18" charset="0"/>
                <a:cs typeface="Times New Roman" panose="02020603050405020304" pitchFamily="18" charset="0"/>
              </a:rPr>
              <a:t>4</a:t>
            </a:r>
            <a:r>
              <a:rPr lang="zh-CN" altLang="zh-CN" sz="3600" dirty="0">
                <a:latin typeface="Times New Roman" panose="02020603050405020304" pitchFamily="18" charset="0"/>
                <a:cs typeface="Times New Roman" panose="02020603050405020304" pitchFamily="18" charset="0"/>
              </a:rPr>
              <a:t>个马，则</a:t>
            </a:r>
            <a:r>
              <a:rPr lang="en-US" altLang="zh-CN" sz="36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的棋盘最多可以放</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 4 * 4 +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 4 &gt;= 2 ? 4 :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 4 * 2)</a:t>
            </a:r>
            <a:r>
              <a:rPr lang="zh-CN" altLang="zh-CN" sz="3600" dirty="0">
                <a:latin typeface="Times New Roman" panose="02020603050405020304" pitchFamily="18" charset="0"/>
                <a:cs typeface="Times New Roman" panose="02020603050405020304" pitchFamily="18" charset="0"/>
              </a:rPr>
              <a:t>个马。</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29047" y="3829094"/>
            <a:ext cx="7099069" cy="2347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6378"/>
            <a:ext cx="10515600" cy="1055717"/>
          </a:xfrm>
        </p:spPr>
        <p:txBody>
          <a:bodyPr/>
          <a:lstStyle/>
          <a:p>
            <a:r>
              <a:rPr lang="zh-CN" altLang="en-US" b="1" dirty="0">
                <a:solidFill>
                  <a:srgbClr val="FF0000"/>
                </a:solidFill>
                <a:effectLst>
                  <a:outerShdw blurRad="38100" dist="38100" dir="2700000" algn="tl">
                    <a:srgbClr val="000000">
                      <a:alpha val="43137"/>
                    </a:srgbClr>
                  </a:outerShdw>
                </a:effectLst>
              </a:rPr>
              <a:t>项目支持</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838200" y="1487978"/>
            <a:ext cx="10515600" cy="5012575"/>
          </a:xfrm>
        </p:spPr>
        <p:txBody>
          <a:bodyPr>
            <a:normAutofit fontScale="92500" lnSpcReduction="20000"/>
          </a:bodyPr>
          <a:lstStyle/>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】磨炼学生编程解决问题能力的程序设计系列实验课程</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复旦大学</a:t>
            </a:r>
            <a:r>
              <a:rPr lang="en-US" altLang="zh-CN" dirty="0">
                <a:latin typeface="Times New Roman" panose="02020603050405020304" pitchFamily="18" charset="0"/>
                <a:cs typeface="Times New Roman" panose="02020603050405020304" pitchFamily="18" charset="0"/>
              </a:rPr>
              <a:t>2022</a:t>
            </a:r>
            <a:r>
              <a:rPr lang="zh-CN" altLang="zh-CN" dirty="0">
                <a:latin typeface="Times New Roman" panose="02020603050405020304" pitchFamily="18" charset="0"/>
                <a:cs typeface="Times New Roman" panose="02020603050405020304" pitchFamily="18" charset="0"/>
              </a:rPr>
              <a:t>年度第一批本科教学研究与改革实践项目（</a:t>
            </a:r>
            <a:r>
              <a:rPr lang="en-US" altLang="zh-CN" dirty="0">
                <a:latin typeface="Times New Roman" panose="02020603050405020304" pitchFamily="18" charset="0"/>
                <a:cs typeface="Times New Roman" panose="02020603050405020304" pitchFamily="18" charset="0"/>
              </a:rPr>
              <a:t>FD2022A106</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大学程序设计课程与竞赛训练教材</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系列的教材、课程、教学体系的建设</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全国高等院校计算机基础教育研究会计算机基础教育教学研究课题，机械工业出版社华章分社（</a:t>
            </a:r>
            <a:r>
              <a:rPr lang="en-US" altLang="zh-CN" dirty="0">
                <a:latin typeface="Times New Roman" panose="02020603050405020304" pitchFamily="18" charset="0"/>
                <a:cs typeface="Times New Roman" panose="02020603050405020304" pitchFamily="18" charset="0"/>
              </a:rPr>
              <a:t>2022-AFCEC-028</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】《程序设计》实验课程线上线下混合式教学的研究与实现</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全国高等院校计算机基础教育研究会计算机基础教育教学研究课题，西安电子科技大学出版社（</a:t>
            </a:r>
            <a:r>
              <a:rPr lang="en-US" altLang="zh-CN" dirty="0">
                <a:latin typeface="Times New Roman" panose="02020603050405020304" pitchFamily="18" charset="0"/>
                <a:cs typeface="Times New Roman" panose="02020603050405020304" pitchFamily="18" charset="0"/>
              </a:rPr>
              <a:t>2022-AFCEC-029</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】《集合与图论》线上课程与跨校教学体系建设</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2022</a:t>
            </a:r>
            <a:r>
              <a:rPr lang="zh-CN" altLang="zh-CN" dirty="0">
                <a:latin typeface="Times New Roman" panose="02020603050405020304" pitchFamily="18" charset="0"/>
                <a:cs typeface="Times New Roman" panose="02020603050405020304" pitchFamily="18" charset="0"/>
              </a:rPr>
              <a:t>年教育部产学合作协同育人项目（</a:t>
            </a:r>
            <a:r>
              <a:rPr lang="en-US" altLang="zh-CN" dirty="0">
                <a:latin typeface="Times New Roman" panose="02020603050405020304" pitchFamily="18" charset="0"/>
                <a:cs typeface="Times New Roman" panose="02020603050405020304" pitchFamily="18" charset="0"/>
              </a:rPr>
              <a:t>220500643282258</a:t>
            </a:r>
            <a:r>
              <a:rPr lang="zh-CN" altLang="zh-CN" dirty="0">
                <a:latin typeface="Times New Roman" panose="02020603050405020304" pitchFamily="18" charset="0"/>
                <a:cs typeface="Times New Roman" panose="02020603050405020304" pitchFamily="18" charset="0"/>
              </a:rPr>
              <a:t>），阿里云支持。</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】跨校、跨区域程序设计技术实践基地，</a:t>
            </a:r>
            <a:r>
              <a:rPr lang="en-US" altLang="zh-CN" dirty="0">
                <a:latin typeface="Times New Roman" panose="02020603050405020304" pitchFamily="18" charset="0"/>
                <a:cs typeface="Times New Roman" panose="02020603050405020304" pitchFamily="18" charset="0"/>
              </a:rPr>
              <a:t>2022</a:t>
            </a:r>
            <a:r>
              <a:rPr lang="zh-CN" altLang="zh-CN" dirty="0">
                <a:latin typeface="Times New Roman" panose="02020603050405020304" pitchFamily="18" charset="0"/>
                <a:cs typeface="Times New Roman" panose="02020603050405020304" pitchFamily="18" charset="0"/>
              </a:rPr>
              <a:t>年教育部产学合作协同育人项目（</a:t>
            </a:r>
            <a:r>
              <a:rPr lang="en-US" altLang="zh-CN" dirty="0">
                <a:latin typeface="Times New Roman" panose="02020603050405020304" pitchFamily="18" charset="0"/>
                <a:cs typeface="Times New Roman" panose="02020603050405020304" pitchFamily="18" charset="0"/>
              </a:rPr>
              <a:t>220600643265604</a:t>
            </a:r>
            <a:r>
              <a:rPr lang="zh-CN" altLang="zh-CN" dirty="0">
                <a:latin typeface="Times New Roman" panose="02020603050405020304" pitchFamily="18" charset="0"/>
                <a:cs typeface="Times New Roman" panose="02020603050405020304" pitchFamily="18" charset="0"/>
              </a:rPr>
              <a:t>），阿里云支持。</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程序设计系列实验课程的国际推广。</a:t>
            </a:r>
            <a:r>
              <a:rPr lang="en-US" altLang="zh-CN" dirty="0">
                <a:latin typeface="Times New Roman" panose="02020603050405020304" pitchFamily="18" charset="0"/>
                <a:cs typeface="Times New Roman" panose="02020603050405020304" pitchFamily="18" charset="0"/>
              </a:rPr>
              <a:t>2023</a:t>
            </a:r>
            <a:r>
              <a:rPr lang="zh-CN" altLang="en-US" dirty="0">
                <a:latin typeface="Times New Roman" panose="02020603050405020304" pitchFamily="18" charset="0"/>
                <a:cs typeface="Times New Roman" panose="02020603050405020304" pitchFamily="18" charset="0"/>
              </a:rPr>
              <a:t>年复旦大学国合处“双一流”建设项目。</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如果</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rPr>
              <a:t>3</a:t>
            </a:r>
            <a:r>
              <a:rPr lang="zh-CN" altLang="zh-CN" sz="3600" dirty="0">
                <a:latin typeface="Times New Roman" panose="02020603050405020304" pitchFamily="18" charset="0"/>
                <a:cs typeface="Times New Roman" panose="02020603050405020304" pitchFamily="18" charset="0"/>
              </a:rPr>
              <a:t>，因为国际象棋棋盘是由黑白（深色与浅色）相间的小方格组成，如图所示。</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41715" y="2942703"/>
            <a:ext cx="3499659" cy="34996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630"/>
            <a:ext cx="10515600" cy="665018"/>
          </a:xfrm>
        </p:spPr>
        <p:txBody>
          <a:bodyPr>
            <a:normAutofit fontScale="90000"/>
          </a:bodyPr>
          <a:lstStyle/>
          <a:p>
            <a:endParaRPr lang="zh-CN" altLang="en-US" dirty="0"/>
          </a:p>
        </p:txBody>
      </p:sp>
      <p:sp>
        <p:nvSpPr>
          <p:cNvPr id="3" name="内容占位符 2"/>
          <p:cNvSpPr>
            <a:spLocks noGrp="1"/>
          </p:cNvSpPr>
          <p:nvPr>
            <p:ph idx="1"/>
          </p:nvPr>
        </p:nvSpPr>
        <p:spPr>
          <a:xfrm>
            <a:off x="838200" y="1055716"/>
            <a:ext cx="10515600" cy="5121247"/>
          </a:xfrm>
        </p:spPr>
        <p:txBody>
          <a:bodyPr>
            <a:normAutofit/>
          </a:bodyPr>
          <a:lstStyle/>
          <a:p>
            <a:r>
              <a:rPr lang="zh-CN" altLang="zh-CN" sz="3600" dirty="0"/>
              <a:t>如果将马间隔摆放，也就是，只在黑色小方格或者只在白色小方格上放置马，则这些马彼此之间都不会互相攻击；此时，如果在另一颜色的小方格上摆放马，则会有互相攻击。以</a:t>
            </a:r>
            <a:r>
              <a:rPr lang="en-US" altLang="zh-CN" sz="3600" dirty="0"/>
              <a:t>5</a:t>
            </a:r>
            <a:r>
              <a:rPr lang="en-US" altLang="zh-CN" sz="3600" dirty="0">
                <a:sym typeface="Symbol" panose="05050102010706020507" pitchFamily="18" charset="2"/>
              </a:rPr>
              <a:t></a:t>
            </a:r>
            <a:r>
              <a:rPr lang="en-US" altLang="zh-CN" sz="3600" dirty="0"/>
              <a:t>5</a:t>
            </a:r>
            <a:r>
              <a:rPr lang="zh-CN" altLang="zh-CN" sz="3600" dirty="0"/>
              <a:t>的棋盘为例，马被放置如图。</a:t>
            </a:r>
            <a:endParaRPr lang="zh-CN" altLang="en-US" sz="36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07971" y="3252354"/>
            <a:ext cx="3383280" cy="30508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对于</a:t>
            </a:r>
            <a:r>
              <a:rPr lang="en-US" altLang="zh-CN" sz="3600" i="1" dirty="0" err="1">
                <a:latin typeface="Times New Roman" panose="02020603050405020304" pitchFamily="18" charset="0"/>
                <a:cs typeface="Times New Roman" panose="02020603050405020304" pitchFamily="18" charset="0"/>
              </a:rPr>
              <a:t>m</a:t>
            </a:r>
            <a:r>
              <a:rPr lang="en-US" altLang="zh-CN" sz="36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的棋盘，将马间隔摆放，则通过对部分解的求解，可以推导出摆放数为</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+ 1) / 2</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dirty="0">
                <a:latin typeface="Times New Roman" panose="02020603050405020304" pitchFamily="18" charset="0"/>
                <a:cs typeface="Times New Roman" panose="02020603050405020304" pitchFamily="18" charset="0"/>
              </a:rPr>
              <a:t>在参考程序中，</a:t>
            </a:r>
            <a:endParaRPr lang="en-US"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函数</a:t>
            </a:r>
            <a:r>
              <a:rPr lang="en-US" altLang="zh-CN" sz="3200" dirty="0">
                <a:solidFill>
                  <a:srgbClr val="FF0000"/>
                </a:solidFill>
                <a:latin typeface="Times New Roman" panose="02020603050405020304" pitchFamily="18" charset="0"/>
                <a:cs typeface="Times New Roman" panose="02020603050405020304" pitchFamily="18" charset="0"/>
              </a:rPr>
              <a:t>int </a:t>
            </a:r>
            <a:r>
              <a:rPr lang="en-US" altLang="zh-CN" sz="3200" i="1" dirty="0" err="1">
                <a:solidFill>
                  <a:srgbClr val="FF0000"/>
                </a:solidFill>
                <a:latin typeface="Times New Roman" panose="02020603050405020304" pitchFamily="18" charset="0"/>
                <a:cs typeface="Times New Roman" panose="02020603050405020304" pitchFamily="18" charset="0"/>
              </a:rPr>
              <a:t>cal</a:t>
            </a:r>
            <a:r>
              <a:rPr lang="en-US" altLang="zh-CN" sz="3200" dirty="0">
                <a:solidFill>
                  <a:srgbClr val="FF0000"/>
                </a:solidFill>
                <a:latin typeface="Times New Roman" panose="02020603050405020304" pitchFamily="18" charset="0"/>
                <a:cs typeface="Times New Roman" panose="02020603050405020304" pitchFamily="18" charset="0"/>
              </a:rPr>
              <a:t>(int </a:t>
            </a:r>
            <a:r>
              <a:rPr lang="en-US" altLang="zh-CN" sz="3200" i="1" dirty="0">
                <a:solidFill>
                  <a:srgbClr val="FF0000"/>
                </a:solidFill>
                <a:latin typeface="Times New Roman" panose="02020603050405020304" pitchFamily="18" charset="0"/>
                <a:cs typeface="Times New Roman" panose="02020603050405020304" pitchFamily="18" charset="0"/>
              </a:rPr>
              <a:t>m</a:t>
            </a:r>
            <a:r>
              <a:rPr lang="en-US" altLang="zh-CN" sz="3200" dirty="0">
                <a:solidFill>
                  <a:srgbClr val="FF0000"/>
                </a:solidFill>
                <a:latin typeface="Times New Roman" panose="02020603050405020304" pitchFamily="18" charset="0"/>
                <a:cs typeface="Times New Roman" panose="02020603050405020304" pitchFamily="18" charset="0"/>
              </a:rPr>
              <a:t>, int </a:t>
            </a:r>
            <a:r>
              <a:rPr lang="en-US" altLang="zh-CN" sz="3200" i="1" dirty="0">
                <a:solidFill>
                  <a:srgbClr val="FF0000"/>
                </a:solidFill>
                <a:latin typeface="Times New Roman" panose="02020603050405020304" pitchFamily="18" charset="0"/>
                <a:cs typeface="Times New Roman" panose="02020603050405020304" pitchFamily="18" charset="0"/>
              </a:rPr>
              <a:t>n</a:t>
            </a:r>
            <a:r>
              <a:rPr lang="en-US" altLang="zh-CN" sz="3200" dirty="0">
                <a:solidFill>
                  <a:srgbClr val="FF00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计算</a:t>
            </a:r>
            <a:r>
              <a:rPr lang="en-US" altLang="zh-CN" sz="3200" i="1" dirty="0" err="1">
                <a:latin typeface="Times New Roman" panose="02020603050405020304" pitchFamily="18" charset="0"/>
                <a:cs typeface="Times New Roman" panose="02020603050405020304" pitchFamily="18" charset="0"/>
              </a:rPr>
              <a:t>m</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的棋盘最多能放多少个马</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函数</a:t>
            </a:r>
            <a:r>
              <a:rPr lang="en-US" altLang="zh-CN" sz="3200" dirty="0">
                <a:solidFill>
                  <a:srgbClr val="FF0000"/>
                </a:solidFill>
                <a:latin typeface="Times New Roman" panose="02020603050405020304" pitchFamily="18" charset="0"/>
                <a:cs typeface="Times New Roman" panose="02020603050405020304" pitchFamily="18" charset="0"/>
              </a:rPr>
              <a:t>void </a:t>
            </a:r>
            <a:r>
              <a:rPr lang="en-US" altLang="zh-CN" sz="3200" i="1" dirty="0">
                <a:solidFill>
                  <a:srgbClr val="FF0000"/>
                </a:solidFill>
                <a:latin typeface="Times New Roman" panose="02020603050405020304" pitchFamily="18" charset="0"/>
                <a:cs typeface="Times New Roman" panose="02020603050405020304" pitchFamily="18" charset="0"/>
              </a:rPr>
              <a:t>swap</a:t>
            </a:r>
            <a:r>
              <a:rPr lang="en-US" altLang="zh-CN" sz="3200" dirty="0">
                <a:solidFill>
                  <a:srgbClr val="FF0000"/>
                </a:solidFill>
                <a:latin typeface="Times New Roman" panose="02020603050405020304" pitchFamily="18" charset="0"/>
                <a:cs typeface="Times New Roman" panose="02020603050405020304" pitchFamily="18" charset="0"/>
              </a:rPr>
              <a:t>(int *</a:t>
            </a:r>
            <a:r>
              <a:rPr lang="en-US" altLang="zh-CN" sz="3200" i="1" dirty="0">
                <a:solidFill>
                  <a:srgbClr val="FF0000"/>
                </a:solidFill>
                <a:latin typeface="Times New Roman" panose="02020603050405020304" pitchFamily="18" charset="0"/>
                <a:cs typeface="Times New Roman" panose="02020603050405020304" pitchFamily="18" charset="0"/>
              </a:rPr>
              <a:t>a</a:t>
            </a:r>
            <a:r>
              <a:rPr lang="en-US" altLang="zh-CN" sz="3200" dirty="0">
                <a:solidFill>
                  <a:srgbClr val="FF0000"/>
                </a:solidFill>
                <a:latin typeface="Times New Roman" panose="02020603050405020304" pitchFamily="18" charset="0"/>
                <a:cs typeface="Times New Roman" panose="02020603050405020304" pitchFamily="18" charset="0"/>
              </a:rPr>
              <a:t>, int *</a:t>
            </a:r>
            <a:r>
              <a:rPr lang="en-US" altLang="zh-CN" sz="3200" i="1" dirty="0">
                <a:solidFill>
                  <a:srgbClr val="FF0000"/>
                </a:solidFill>
                <a:latin typeface="Times New Roman" panose="02020603050405020304" pitchFamily="18" charset="0"/>
                <a:cs typeface="Times New Roman" panose="02020603050405020304" pitchFamily="18" charset="0"/>
              </a:rPr>
              <a:t>b</a:t>
            </a:r>
            <a:r>
              <a:rPr lang="en-US" altLang="zh-CN" sz="3200" dirty="0">
                <a:solidFill>
                  <a:srgbClr val="FF0000"/>
                </a:solidFill>
                <a:latin typeface="Times New Roman" panose="02020603050405020304" pitchFamily="18" charset="0"/>
                <a:cs typeface="Times New Roman" panose="02020603050405020304" pitchFamily="18" charset="0"/>
              </a:rPr>
              <a:t>)</a:t>
            </a:r>
            <a:r>
              <a:rPr lang="zh-CN" altLang="en-US" sz="3200" dirty="0">
                <a:solidFill>
                  <a:srgbClr val="FF0000"/>
                </a:solidFill>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实现两个变量值的互换</a:t>
            </a:r>
            <a:r>
              <a:rPr lang="zh-CN" altLang="en-US"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在主函数</a:t>
            </a:r>
            <a:r>
              <a:rPr lang="en-US" altLang="zh-CN" sz="3600" dirty="0">
                <a:latin typeface="Times New Roman" panose="02020603050405020304" pitchFamily="18" charset="0"/>
                <a:cs typeface="Times New Roman" panose="02020603050405020304" pitchFamily="18" charset="0"/>
              </a:rPr>
              <a:t>main()</a:t>
            </a:r>
            <a:r>
              <a:rPr lang="zh-CN" altLang="zh-CN" sz="3600" dirty="0">
                <a:latin typeface="Times New Roman" panose="02020603050405020304" pitchFamily="18" charset="0"/>
                <a:cs typeface="Times New Roman" panose="02020603050405020304" pitchFamily="18" charset="0"/>
              </a:rPr>
              <a:t>中，每输入一个测试用例，调用函数</a:t>
            </a:r>
            <a:r>
              <a:rPr lang="en-US" altLang="zh-CN" sz="3600" i="1" dirty="0" err="1">
                <a:latin typeface="Times New Roman" panose="02020603050405020304" pitchFamily="18" charset="0"/>
                <a:cs typeface="Times New Roman" panose="02020603050405020304" pitchFamily="18" charset="0"/>
              </a:rPr>
              <a:t>cal</a:t>
            </a:r>
            <a:r>
              <a:rPr lang="en-US" altLang="zh-CN" sz="3600" dirty="0">
                <a:latin typeface="Times New Roman" panose="02020603050405020304" pitchFamily="18" charset="0"/>
                <a:cs typeface="Times New Roman" panose="02020603050405020304" pitchFamily="18" charset="0"/>
              </a:rPr>
              <a:t>(int </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int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，计算</a:t>
            </a:r>
            <a:r>
              <a:rPr lang="en-US" altLang="zh-CN" sz="3600" i="1" dirty="0" err="1">
                <a:latin typeface="Times New Roman" panose="02020603050405020304" pitchFamily="18" charset="0"/>
                <a:cs typeface="Times New Roman" panose="02020603050405020304" pitchFamily="18" charset="0"/>
              </a:rPr>
              <a:t>m</a:t>
            </a:r>
            <a:r>
              <a:rPr lang="en-US" altLang="zh-CN" sz="36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的棋盘最多能放多少个马，然后输出。</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在函数</a:t>
            </a:r>
            <a:r>
              <a:rPr lang="en-US" altLang="zh-CN" sz="3600" i="1" dirty="0" err="1">
                <a:latin typeface="Times New Roman" panose="02020603050405020304" pitchFamily="18" charset="0"/>
                <a:cs typeface="Times New Roman" panose="02020603050405020304" pitchFamily="18" charset="0"/>
              </a:rPr>
              <a:t>cal</a:t>
            </a:r>
            <a:r>
              <a:rPr lang="en-US" altLang="zh-CN" sz="3600" dirty="0">
                <a:latin typeface="Times New Roman" panose="02020603050405020304" pitchFamily="18" charset="0"/>
                <a:cs typeface="Times New Roman" panose="02020603050405020304" pitchFamily="18" charset="0"/>
              </a:rPr>
              <a:t>(int </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int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中，如果</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&lt; </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，则又调用函数</a:t>
            </a:r>
            <a:r>
              <a:rPr lang="en-US" altLang="zh-CN" sz="3600" i="1" dirty="0">
                <a:latin typeface="Times New Roman" panose="02020603050405020304" pitchFamily="18" charset="0"/>
                <a:cs typeface="Times New Roman" panose="02020603050405020304" pitchFamily="18" charset="0"/>
              </a:rPr>
              <a:t>swap</a:t>
            </a:r>
            <a:r>
              <a:rPr lang="en-US" altLang="zh-CN" sz="3600" dirty="0">
                <a:latin typeface="Times New Roman" panose="02020603050405020304" pitchFamily="18" charset="0"/>
                <a:cs typeface="Times New Roman" panose="02020603050405020304" pitchFamily="18" charset="0"/>
              </a:rPr>
              <a:t>(int *</a:t>
            </a:r>
            <a:r>
              <a:rPr lang="en-US" altLang="zh-CN" sz="3600" i="1" dirty="0">
                <a:latin typeface="Times New Roman" panose="02020603050405020304" pitchFamily="18" charset="0"/>
                <a:cs typeface="Times New Roman" panose="02020603050405020304" pitchFamily="18" charset="0"/>
              </a:rPr>
              <a:t>a</a:t>
            </a:r>
            <a:r>
              <a:rPr lang="en-US" altLang="zh-CN" sz="3600" dirty="0">
                <a:latin typeface="Times New Roman" panose="02020603050405020304" pitchFamily="18" charset="0"/>
                <a:cs typeface="Times New Roman" panose="02020603050405020304" pitchFamily="18" charset="0"/>
              </a:rPr>
              <a:t>, int *</a:t>
            </a:r>
            <a:r>
              <a:rPr lang="en-US" altLang="zh-CN" sz="3600" i="1" dirty="0">
                <a:latin typeface="Times New Roman" panose="02020603050405020304" pitchFamily="18" charset="0"/>
                <a:cs typeface="Times New Roman" panose="02020603050405020304" pitchFamily="18" charset="0"/>
              </a:rPr>
              <a:t>b</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，对</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与</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进行互换。</a:t>
            </a:r>
            <a:endParaRPr lang="zh-CN" altLang="zh-C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solidFill>
                  <a:srgbClr val="FF0000"/>
                </a:solidFill>
              </a:rPr>
              <a:t>递归</a:t>
            </a:r>
            <a:endParaRPr lang="zh-CN" altLang="en-US" sz="4800" dirty="0">
              <a:solidFill>
                <a:srgbClr val="FF0000"/>
              </a:solidFill>
            </a:endParaRPr>
          </a:p>
        </p:txBody>
      </p:sp>
      <p:sp>
        <p:nvSpPr>
          <p:cNvPr id="3" name="内容占位符 2"/>
          <p:cNvSpPr>
            <a:spLocks noGrp="1"/>
          </p:cNvSpPr>
          <p:nvPr>
            <p:ph idx="1"/>
          </p:nvPr>
        </p:nvSpPr>
        <p:spPr/>
        <p:txBody>
          <a:bodyPr>
            <a:normAutofit/>
          </a:bodyPr>
          <a:lstStyle/>
          <a:p>
            <a:r>
              <a:rPr lang="zh-CN" altLang="zh-CN" sz="4800" dirty="0">
                <a:solidFill>
                  <a:srgbClr val="C00000"/>
                </a:solidFill>
              </a:rPr>
              <a:t>程序调用自身</a:t>
            </a:r>
            <a:r>
              <a:rPr lang="zh-CN" altLang="zh-CN" sz="4800" dirty="0"/>
              <a:t>的编程技巧称为</a:t>
            </a:r>
            <a:r>
              <a:rPr lang="zh-CN" altLang="zh-CN" sz="4800" dirty="0">
                <a:solidFill>
                  <a:srgbClr val="C00000"/>
                </a:solidFill>
              </a:rPr>
              <a:t>递归（</a:t>
            </a:r>
            <a:r>
              <a:rPr lang="en-US" altLang="zh-CN" sz="4800" dirty="0">
                <a:solidFill>
                  <a:srgbClr val="C00000"/>
                </a:solidFill>
              </a:rPr>
              <a:t>Recursion</a:t>
            </a:r>
            <a:r>
              <a:rPr lang="zh-CN" altLang="zh-CN" sz="4800" dirty="0">
                <a:solidFill>
                  <a:srgbClr val="C00000"/>
                </a:solidFill>
              </a:rPr>
              <a:t>）</a:t>
            </a:r>
            <a:r>
              <a:rPr lang="zh-CN" altLang="zh-CN" sz="4800" dirty="0"/>
              <a:t>，是子程序在其定义或说明中直接或间接调用自身的一种方法。</a:t>
            </a:r>
            <a:endParaRPr lang="zh-CN" altLang="en-US" sz="48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41109" y="111092"/>
            <a:ext cx="1928849" cy="171453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4691"/>
            <a:ext cx="10515600" cy="989215"/>
          </a:xfrm>
        </p:spPr>
        <p:txBody>
          <a:bodyPr/>
          <a:lstStyle/>
          <a:p>
            <a:r>
              <a:rPr lang="zh-CN" altLang="en-US" dirty="0">
                <a:solidFill>
                  <a:srgbClr val="FF0000"/>
                </a:solidFill>
              </a:rPr>
              <a:t>递归实现</a:t>
            </a:r>
            <a:endParaRPr lang="zh-CN" altLang="en-US" dirty="0">
              <a:solidFill>
                <a:srgbClr val="FF0000"/>
              </a:solidFill>
            </a:endParaRPr>
          </a:p>
        </p:txBody>
      </p:sp>
      <p:sp>
        <p:nvSpPr>
          <p:cNvPr id="3" name="内容占位符 2"/>
          <p:cNvSpPr>
            <a:spLocks noGrp="1"/>
          </p:cNvSpPr>
          <p:nvPr>
            <p:ph idx="1"/>
          </p:nvPr>
        </p:nvSpPr>
        <p:spPr>
          <a:xfrm>
            <a:off x="315884" y="1172094"/>
            <a:ext cx="7614458" cy="5370021"/>
          </a:xfrm>
        </p:spPr>
        <p:txBody>
          <a:bodyPr>
            <a:normAutofit/>
          </a:bodyPr>
          <a:lstStyle/>
          <a:p>
            <a:r>
              <a:rPr lang="zh-CN" altLang="zh-CN" sz="3600" dirty="0"/>
              <a:t>在</a:t>
            </a:r>
            <a:r>
              <a:rPr lang="en-US" altLang="zh-CN" sz="3600" dirty="0" err="1">
                <a:solidFill>
                  <a:srgbClr val="C00000"/>
                </a:solidFill>
                <a:hlinkClick r:id="rId1"/>
              </a:rPr>
              <a:t>递归</a:t>
            </a:r>
            <a:r>
              <a:rPr lang="zh-CN" altLang="zh-CN" sz="3600" dirty="0">
                <a:solidFill>
                  <a:srgbClr val="C00000"/>
                </a:solidFill>
              </a:rPr>
              <a:t>过程实现</a:t>
            </a:r>
            <a:r>
              <a:rPr lang="zh-CN" altLang="zh-CN" sz="3600" dirty="0"/>
              <a:t>的时候，系统将每一层的返回点、局部变量等用</a:t>
            </a:r>
            <a:r>
              <a:rPr lang="zh-CN" altLang="zh-CN" sz="3600" dirty="0">
                <a:solidFill>
                  <a:srgbClr val="C00000"/>
                </a:solidFill>
              </a:rPr>
              <a:t>栈</a:t>
            </a:r>
            <a:r>
              <a:rPr lang="zh-CN" altLang="zh-CN" sz="3600" dirty="0"/>
              <a:t>来进行存储。</a:t>
            </a:r>
            <a:endParaRPr lang="en-US" altLang="zh-CN" sz="3600" dirty="0"/>
          </a:p>
          <a:p>
            <a:pPr lvl="1"/>
            <a:r>
              <a:rPr lang="zh-CN" altLang="zh-CN" sz="3600" dirty="0">
                <a:solidFill>
                  <a:srgbClr val="C00000"/>
                </a:solidFill>
              </a:rPr>
              <a:t>调用递归</a:t>
            </a:r>
            <a:r>
              <a:rPr lang="zh-CN" altLang="zh-CN" sz="3600" dirty="0"/>
              <a:t>时，当前层的返回点和局部变量</a:t>
            </a:r>
            <a:r>
              <a:rPr lang="zh-CN" altLang="zh-CN" sz="3600" dirty="0">
                <a:solidFill>
                  <a:srgbClr val="C00000"/>
                </a:solidFill>
              </a:rPr>
              <a:t>入栈</a:t>
            </a:r>
            <a:r>
              <a:rPr lang="zh-CN" altLang="zh-CN" sz="3600" dirty="0"/>
              <a:t>；</a:t>
            </a:r>
            <a:endParaRPr lang="en-US" altLang="zh-CN" sz="3600" dirty="0"/>
          </a:p>
          <a:p>
            <a:pPr lvl="1"/>
            <a:r>
              <a:rPr lang="zh-CN" altLang="zh-CN" sz="3600" dirty="0">
                <a:solidFill>
                  <a:srgbClr val="C00000"/>
                </a:solidFill>
              </a:rPr>
              <a:t>回溯</a:t>
            </a:r>
            <a:r>
              <a:rPr lang="zh-CN" altLang="zh-CN" sz="3600" dirty="0"/>
              <a:t>时，当前层的返回点和局部变量</a:t>
            </a:r>
            <a:r>
              <a:rPr lang="zh-CN" altLang="zh-CN" sz="3600" dirty="0">
                <a:solidFill>
                  <a:srgbClr val="C00000"/>
                </a:solidFill>
              </a:rPr>
              <a:t>出栈</a:t>
            </a:r>
            <a:r>
              <a:rPr lang="zh-CN" altLang="zh-CN" sz="3600" dirty="0"/>
              <a:t>。</a:t>
            </a:r>
            <a:endParaRPr lang="en-US" altLang="zh-CN" sz="3600" dirty="0"/>
          </a:p>
          <a:p>
            <a:r>
              <a:rPr lang="zh-CN" altLang="zh-CN" sz="3600" dirty="0"/>
              <a:t>需要注意的是，如果递归过程无法到达递归边界或递归次数过多，则会造成</a:t>
            </a:r>
            <a:r>
              <a:rPr lang="zh-CN" altLang="zh-CN" sz="3600" dirty="0">
                <a:solidFill>
                  <a:srgbClr val="C00000"/>
                </a:solidFill>
              </a:rPr>
              <a:t>栈溢出</a:t>
            </a:r>
            <a:r>
              <a:rPr lang="zh-CN" altLang="zh-CN" sz="3600" dirty="0"/>
              <a:t>。</a:t>
            </a:r>
            <a:endParaRPr lang="en-US" altLang="zh-CN" sz="3600" dirty="0"/>
          </a:p>
          <a:p>
            <a:endParaRPr lang="zh-CN" altLang="en-US" sz="3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341" y="1172094"/>
            <a:ext cx="3945775" cy="54200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zh-CN" altLang="zh-CN" sz="3600" dirty="0">
                <a:latin typeface="Times New Roman" panose="02020603050405020304" pitchFamily="18" charset="0"/>
                <a:cs typeface="Times New Roman" panose="02020603050405020304" pitchFamily="18" charset="0"/>
              </a:rPr>
              <a:t>对于自然数</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，阶乘</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的递归定义</a:t>
            </a:r>
            <a:r>
              <a:rPr lang="zh-CN" altLang="en-US" sz="3600"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a:p>
            <a:endParaRPr lang="en-US" altLang="zh-CN" dirty="0"/>
          </a:p>
          <a:p>
            <a:endParaRPr lang="en-US" altLang="zh-CN" dirty="0"/>
          </a:p>
          <a:p>
            <a:r>
              <a:rPr lang="zh-CN" altLang="zh-CN" dirty="0">
                <a:latin typeface="Times New Roman" panose="02020603050405020304" pitchFamily="18" charset="0"/>
                <a:cs typeface="Times New Roman" panose="02020603050405020304" pitchFamily="18" charset="0"/>
              </a:rPr>
              <a:t>按阶乘</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的递归定义，求解</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的递归函数</a:t>
            </a:r>
            <a:r>
              <a:rPr lang="en-US" altLang="zh-CN" i="1" dirty="0">
                <a:latin typeface="Times New Roman" panose="02020603050405020304" pitchFamily="18" charset="0"/>
                <a:cs typeface="Times New Roman" panose="02020603050405020304" pitchFamily="18" charset="0"/>
              </a:rPr>
              <a:t>fac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如下。</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int  fac(int n)</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(n==0) return 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判断递归边界</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(n&gt;=1) return n*fac(n-1)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处理递归并返回结果</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nvGraphicFramePr>
        <p:xfrm>
          <a:off x="1135063" y="2344738"/>
          <a:ext cx="3719512" cy="981075"/>
        </p:xfrm>
        <a:graphic>
          <a:graphicData uri="http://schemas.openxmlformats.org/presentationml/2006/ole">
            <mc:AlternateContent xmlns:mc="http://schemas.openxmlformats.org/markup-compatibility/2006">
              <mc:Choice xmlns:v="urn:schemas-microsoft-com:vml" Requires="v">
                <p:oleObj spid="_x0000_s2070" name="Equation" r:id="rId1" imgW="34747200" imgH="10972800" progId="Equation.DSMT4">
                  <p:embed/>
                </p:oleObj>
              </mc:Choice>
              <mc:Fallback>
                <p:oleObj name="Equation" r:id="rId1" imgW="34747200" imgH="10972800" progId="Equation.DSMT4">
                  <p:embed/>
                  <p:pic>
                    <p:nvPicPr>
                      <p:cNvPr id="0" name="图片 2069"/>
                      <p:cNvPicPr/>
                      <p:nvPr/>
                    </p:nvPicPr>
                    <p:blipFill>
                      <a:blip r:embed="rId2"/>
                      <a:stretch>
                        <a:fillRect/>
                      </a:stretch>
                    </p:blipFill>
                    <p:spPr>
                      <a:xfrm>
                        <a:off x="1135063" y="2344738"/>
                        <a:ext cx="3719512" cy="98107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以</a:t>
            </a:r>
            <a:r>
              <a:rPr lang="en-US" altLang="zh-CN" i="1" dirty="0">
                <a:latin typeface="Times New Roman" panose="02020603050405020304" pitchFamily="18" charset="0"/>
                <a:cs typeface="Times New Roman" panose="02020603050405020304" pitchFamily="18" charset="0"/>
              </a:rPr>
              <a:t>fac</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为例，它的执行流程如图所示</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6086" y="2397306"/>
            <a:ext cx="7232073" cy="36536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dirty="0">
                <a:latin typeface="Times New Roman" panose="02020603050405020304" pitchFamily="18" charset="0"/>
                <a:cs typeface="Times New Roman" panose="02020603050405020304" pitchFamily="18" charset="0"/>
              </a:rPr>
              <a:t>程序中</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(0)=1</a:t>
            </a:r>
            <a:r>
              <a:rPr lang="zh-CN" altLang="zh-CN" sz="3200" dirty="0">
                <a:latin typeface="Times New Roman" panose="02020603050405020304" pitchFamily="18" charset="0"/>
                <a:cs typeface="Times New Roman" panose="02020603050405020304" pitchFamily="18" charset="0"/>
              </a:rPr>
              <a:t>称之为</a:t>
            </a:r>
            <a:r>
              <a:rPr lang="zh-CN" altLang="zh-CN" sz="3200" dirty="0">
                <a:solidFill>
                  <a:srgbClr val="C00000"/>
                </a:solidFill>
                <a:latin typeface="Times New Roman" panose="02020603050405020304" pitchFamily="18" charset="0"/>
                <a:cs typeface="Times New Roman" panose="02020603050405020304" pitchFamily="18" charset="0"/>
              </a:rPr>
              <a:t>递归边界</a:t>
            </a:r>
            <a:r>
              <a:rPr lang="zh-CN"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从</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(3)</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称为</a:t>
            </a:r>
            <a:r>
              <a:rPr lang="zh-CN" altLang="zh-CN" sz="3200" dirty="0">
                <a:solidFill>
                  <a:srgbClr val="C00000"/>
                </a:solidFill>
                <a:latin typeface="Times New Roman" panose="02020603050405020304" pitchFamily="18" charset="0"/>
                <a:cs typeface="Times New Roman" panose="02020603050405020304" pitchFamily="18" charset="0"/>
              </a:rPr>
              <a:t>递归过程</a:t>
            </a:r>
            <a:r>
              <a:rPr lang="zh-CN"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接下来的</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(3)</a:t>
            </a:r>
            <a:r>
              <a:rPr lang="zh-CN" altLang="zh-CN" sz="3200" dirty="0">
                <a:latin typeface="Times New Roman" panose="02020603050405020304" pitchFamily="18" charset="0"/>
                <a:cs typeface="Times New Roman" panose="02020603050405020304" pitchFamily="18" charset="0"/>
              </a:rPr>
              <a:t>是一个</a:t>
            </a:r>
            <a:r>
              <a:rPr lang="zh-CN" altLang="zh-CN" sz="3200" dirty="0">
                <a:solidFill>
                  <a:srgbClr val="C00000"/>
                </a:solidFill>
                <a:latin typeface="Times New Roman" panose="02020603050405020304" pitchFamily="18" charset="0"/>
                <a:cs typeface="Times New Roman" panose="02020603050405020304" pitchFamily="18" charset="0"/>
              </a:rPr>
              <a:t>回代过程</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(0)=1</a:t>
            </a:r>
            <a:r>
              <a:rPr lang="zh-CN" altLang="zh-CN" sz="3200" dirty="0">
                <a:latin typeface="Times New Roman" panose="02020603050405020304" pitchFamily="18" charset="0"/>
                <a:cs typeface="Times New Roman" panose="02020603050405020304" pitchFamily="18" charset="0"/>
              </a:rPr>
              <a:t>回代给</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的值回代给</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…，直至求出</a:t>
            </a:r>
            <a:r>
              <a:rPr lang="en-US" altLang="zh-CN" sz="3200" i="1" dirty="0">
                <a:latin typeface="Times New Roman" panose="02020603050405020304" pitchFamily="18" charset="0"/>
                <a:cs typeface="Times New Roman" panose="02020603050405020304" pitchFamily="18" charset="0"/>
              </a:rPr>
              <a:t>fac</a:t>
            </a:r>
            <a:r>
              <a:rPr lang="en-US" altLang="zh-CN" sz="3200" dirty="0">
                <a:latin typeface="Times New Roman" panose="02020603050405020304" pitchFamily="18" charset="0"/>
                <a:cs typeface="Times New Roman" panose="02020603050405020304" pitchFamily="18" charset="0"/>
              </a:rPr>
              <a:t>(3)=6</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4911"/>
          </a:xfrm>
        </p:spPr>
        <p:txBody>
          <a:bodyPr/>
          <a:lstStyle/>
          <a:p>
            <a:r>
              <a:rPr lang="zh-CN" altLang="en-US" dirty="0">
                <a:solidFill>
                  <a:srgbClr val="FF0000"/>
                </a:solidFill>
              </a:rPr>
              <a:t>主办单位、承办单位</a:t>
            </a:r>
            <a:endParaRPr lang="zh-CN" altLang="en-US" dirty="0">
              <a:solidFill>
                <a:srgbClr val="FF0000"/>
              </a:solidFill>
            </a:endParaRPr>
          </a:p>
        </p:txBody>
      </p:sp>
      <p:sp>
        <p:nvSpPr>
          <p:cNvPr id="3" name="内容占位符 2"/>
          <p:cNvSpPr>
            <a:spLocks noGrp="1"/>
          </p:cNvSpPr>
          <p:nvPr>
            <p:ph idx="1"/>
          </p:nvPr>
        </p:nvSpPr>
        <p:spPr>
          <a:xfrm>
            <a:off x="315885" y="1537856"/>
            <a:ext cx="11238806" cy="5045824"/>
          </a:xfrm>
        </p:spPr>
        <p:txBody>
          <a:bodyPr/>
          <a:lstStyle/>
          <a:p>
            <a:r>
              <a:rPr lang="zh-CN" altLang="zh-CN" dirty="0"/>
              <a:t>教育部</a:t>
            </a:r>
            <a:r>
              <a:rPr lang="en-US" altLang="zh-CN" dirty="0"/>
              <a:t>-</a:t>
            </a:r>
            <a:r>
              <a:rPr lang="zh-CN" altLang="zh-CN" dirty="0"/>
              <a:t>华为“智能基座”程序设计课程虚拟教研室（东北大学主持）</a:t>
            </a:r>
            <a:endParaRPr lang="zh-CN" altLang="zh-CN" dirty="0"/>
          </a:p>
          <a:p>
            <a:r>
              <a:rPr lang="zh-CN" altLang="zh-CN" dirty="0"/>
              <a:t>教育部</a:t>
            </a:r>
            <a:r>
              <a:rPr lang="en-US" altLang="zh-CN" dirty="0"/>
              <a:t>-</a:t>
            </a:r>
            <a:r>
              <a:rPr lang="zh-CN" altLang="zh-CN" dirty="0"/>
              <a:t>华为“智能基座”程序设计课程虚拟教研室（电子科大主持）</a:t>
            </a:r>
            <a:endParaRPr lang="zh-CN" altLang="zh-CN" dirty="0"/>
          </a:p>
          <a:p>
            <a:r>
              <a:rPr lang="zh-CN" altLang="zh-CN" dirty="0"/>
              <a:t>教育部</a:t>
            </a:r>
            <a:r>
              <a:rPr lang="en-US" altLang="zh-CN" dirty="0"/>
              <a:t>-</a:t>
            </a:r>
            <a:r>
              <a:rPr lang="zh-CN" altLang="zh-CN" dirty="0"/>
              <a:t>华为“智能基座”鲲鹏计算机系统能力</a:t>
            </a:r>
            <a:r>
              <a:rPr lang="zh-CN" altLang="en-US" dirty="0"/>
              <a:t>培养课程群</a:t>
            </a:r>
            <a:r>
              <a:rPr lang="zh-CN" altLang="zh-CN" dirty="0"/>
              <a:t>虚拟教研室（湖南大学主持）</a:t>
            </a:r>
            <a:endParaRPr lang="zh-CN" altLang="zh-CN" dirty="0"/>
          </a:p>
          <a:p>
            <a:r>
              <a:rPr lang="zh-CN" altLang="zh-CN" dirty="0"/>
              <a:t>教育部</a:t>
            </a:r>
            <a:r>
              <a:rPr lang="en-US" altLang="zh-CN" dirty="0"/>
              <a:t>-</a:t>
            </a:r>
            <a:r>
              <a:rPr lang="zh-CN" altLang="zh-CN" dirty="0"/>
              <a:t>华为“智能基座”软件工程课程群虚拟教研室（厦门大学主持）</a:t>
            </a:r>
            <a:endParaRPr lang="en-US" altLang="zh-CN" dirty="0"/>
          </a:p>
          <a:p>
            <a:r>
              <a:rPr lang="zh-CN" altLang="en-US" dirty="0"/>
              <a:t>头歌教学研究中心</a:t>
            </a:r>
            <a:endParaRPr lang="en-US" altLang="zh-CN" dirty="0"/>
          </a:p>
          <a:p>
            <a:r>
              <a:rPr lang="en-US" altLang="zh-CN" dirty="0"/>
              <a:t>ICPC</a:t>
            </a:r>
            <a:r>
              <a:rPr lang="zh-CN" altLang="en-US" dirty="0"/>
              <a:t>训练联盟</a:t>
            </a:r>
            <a:endParaRPr lang="en-US" altLang="zh-CN" dirty="0"/>
          </a:p>
          <a:p>
            <a:r>
              <a:rPr lang="zh-CN" altLang="en-US" dirty="0"/>
              <a:t>泉州信息工程学院</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67526" y="3940233"/>
            <a:ext cx="2786274" cy="255264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23189"/>
            <a:ext cx="2471526" cy="256968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C00000"/>
                </a:solidFill>
                <a:effectLst>
                  <a:outerShdw blurRad="38100" dist="38100" dir="2700000" algn="tl">
                    <a:srgbClr val="000000">
                      <a:alpha val="43137"/>
                    </a:srgbClr>
                  </a:outerShdw>
                </a:effectLst>
              </a:rPr>
              <a:t>编写递归函数（过程）</a:t>
            </a:r>
            <a:endParaRPr lang="zh-CN" altLang="en-US" b="1" dirty="0">
              <a:solidFill>
                <a:srgbClr val="C0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normAutofit/>
          </a:bodyPr>
          <a:lstStyle/>
          <a:p>
            <a:r>
              <a:rPr lang="zh-CN" altLang="zh-CN" sz="3600" dirty="0"/>
              <a:t>基于递归的定义给出递归函数；</a:t>
            </a:r>
            <a:endParaRPr lang="en-US" altLang="zh-CN" sz="3600" dirty="0"/>
          </a:p>
          <a:p>
            <a:r>
              <a:rPr lang="zh-CN" altLang="zh-CN" sz="3600" dirty="0"/>
              <a:t>要有递归的边界条件（递归的结束条件）；</a:t>
            </a:r>
            <a:endParaRPr lang="en-US" altLang="zh-CN" sz="3600" dirty="0"/>
          </a:p>
          <a:p>
            <a:r>
              <a:rPr lang="zh-CN" altLang="zh-CN" sz="3600" dirty="0"/>
              <a:t>递归的过程则是向递归的边界条件不断逼近。</a:t>
            </a:r>
            <a:endParaRPr lang="zh-CN" alt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求两个正整数最大公因子的函数</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4000" dirty="0">
                <a:latin typeface="Times New Roman" panose="02020603050405020304" pitchFamily="18" charset="0"/>
                <a:cs typeface="Times New Roman" panose="02020603050405020304" pitchFamily="18" charset="0"/>
              </a:rPr>
              <a:t>两个正整数</a:t>
            </a:r>
            <a:r>
              <a:rPr lang="en-US" altLang="zh-CN" sz="4000" i="1" dirty="0">
                <a:latin typeface="Times New Roman" panose="02020603050405020304" pitchFamily="18" charset="0"/>
                <a:cs typeface="Times New Roman" panose="02020603050405020304" pitchFamily="18" charset="0"/>
              </a:rPr>
              <a:t>a</a:t>
            </a:r>
            <a:r>
              <a:rPr lang="zh-CN" altLang="zh-CN" sz="4000" dirty="0">
                <a:latin typeface="Times New Roman" panose="02020603050405020304" pitchFamily="18" charset="0"/>
                <a:cs typeface="Times New Roman" panose="02020603050405020304" pitchFamily="18" charset="0"/>
              </a:rPr>
              <a:t>和</a:t>
            </a:r>
            <a:r>
              <a:rPr lang="en-US" altLang="zh-CN" sz="4000" i="1" dirty="0">
                <a:latin typeface="Times New Roman" panose="02020603050405020304" pitchFamily="18" charset="0"/>
                <a:cs typeface="Times New Roman" panose="02020603050405020304" pitchFamily="18" charset="0"/>
              </a:rPr>
              <a:t>b</a:t>
            </a:r>
            <a:r>
              <a:rPr lang="zh-CN" altLang="zh-CN" sz="4000" dirty="0">
                <a:latin typeface="Times New Roman" panose="02020603050405020304" pitchFamily="18" charset="0"/>
                <a:cs typeface="Times New Roman" panose="02020603050405020304" pitchFamily="18" charset="0"/>
              </a:rPr>
              <a:t>的最大公因子的性质：</a:t>
            </a:r>
            <a:endParaRPr lang="en-US" altLang="zh-CN" sz="40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nvGraphicFramePr>
        <p:xfrm>
          <a:off x="1404850" y="2895118"/>
          <a:ext cx="7193847" cy="2549718"/>
        </p:xfrm>
        <a:graphic>
          <a:graphicData uri="http://schemas.openxmlformats.org/presentationml/2006/ole">
            <mc:AlternateContent xmlns:mc="http://schemas.openxmlformats.org/markup-compatibility/2006">
              <mc:Choice xmlns:v="urn:schemas-microsoft-com:vml" Requires="v">
                <p:oleObj spid="_x0000_s4110" name="Equation" r:id="rId1" imgW="48158400" imgH="17068800" progId="Equation.DSMT4">
                  <p:embed/>
                </p:oleObj>
              </mc:Choice>
              <mc:Fallback>
                <p:oleObj name="Equation" r:id="rId1" imgW="48158400" imgH="17068800" progId="Equation.DSMT4">
                  <p:embed/>
                  <p:pic>
                    <p:nvPicPr>
                      <p:cNvPr id="0" name="图片 4109"/>
                      <p:cNvPicPr/>
                      <p:nvPr/>
                    </p:nvPicPr>
                    <p:blipFill>
                      <a:blip r:embed="rId2"/>
                      <a:stretch>
                        <a:fillRect/>
                      </a:stretch>
                    </p:blipFill>
                    <p:spPr>
                      <a:xfrm>
                        <a:off x="1404850" y="2895118"/>
                        <a:ext cx="7193847" cy="2549718"/>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latin typeface="Times New Roman" panose="02020603050405020304" pitchFamily="18" charset="0"/>
                <a:cs typeface="Times New Roman" panose="02020603050405020304" pitchFamily="18" charset="0"/>
              </a:rPr>
              <a:t>函数</a:t>
            </a:r>
            <a:r>
              <a:rPr lang="en-US" altLang="zh-CN" dirty="0" err="1">
                <a:solidFill>
                  <a:srgbClr val="C00000"/>
                </a:solidFill>
                <a:latin typeface="Times New Roman" panose="02020603050405020304" pitchFamily="18" charset="0"/>
                <a:cs typeface="Times New Roman" panose="02020603050405020304" pitchFamily="18" charset="0"/>
              </a:rPr>
              <a:t>gcd</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，解法</a:t>
            </a:r>
            <a:r>
              <a:rPr lang="en-US" altLang="zh-CN" dirty="0">
                <a:solidFill>
                  <a:srgbClr val="C00000"/>
                </a:solidFill>
                <a:latin typeface="Times New Roman" panose="02020603050405020304" pitchFamily="18" charset="0"/>
                <a:cs typeface="Times New Roman" panose="02020603050405020304" pitchFamily="18" charset="0"/>
              </a:rPr>
              <a:t>1</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int </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(int a, int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while( a !=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if(a &gt; b) a -=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else b -= a;</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return a;</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latin typeface="Times New Roman" panose="02020603050405020304" pitchFamily="18" charset="0"/>
                <a:cs typeface="Times New Roman" panose="02020603050405020304" pitchFamily="18" charset="0"/>
              </a:rPr>
              <a:t>函数</a:t>
            </a:r>
            <a:r>
              <a:rPr lang="en-US" altLang="zh-CN" dirty="0" err="1">
                <a:solidFill>
                  <a:srgbClr val="FF0000"/>
                </a:solidFill>
                <a:latin typeface="Times New Roman" panose="02020603050405020304" pitchFamily="18" charset="0"/>
                <a:cs typeface="Times New Roman" panose="02020603050405020304" pitchFamily="18" charset="0"/>
              </a:rPr>
              <a:t>gcd</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，解法</a:t>
            </a:r>
            <a:r>
              <a:rPr lang="en-US" altLang="zh-CN" dirty="0">
                <a:solidFill>
                  <a:srgbClr val="FF0000"/>
                </a:solidFill>
                <a:latin typeface="Times New Roman" panose="02020603050405020304" pitchFamily="18" charset="0"/>
                <a:cs typeface="Times New Roman" panose="02020603050405020304" pitchFamily="18" charset="0"/>
              </a:rPr>
              <a:t>2</a:t>
            </a:r>
            <a:r>
              <a:rPr lang="zh-CN" altLang="en-US" dirty="0">
                <a:solidFill>
                  <a:srgbClr val="FF0000"/>
                </a:solidFill>
                <a:latin typeface="Times New Roman" panose="02020603050405020304" pitchFamily="18" charset="0"/>
                <a:cs typeface="Times New Roman" panose="02020603050405020304" pitchFamily="18" charset="0"/>
              </a:rPr>
              <a:t>：</a:t>
            </a:r>
            <a:r>
              <a:rPr lang="zh-CN" altLang="zh-CN" dirty="0">
                <a:solidFill>
                  <a:srgbClr val="FF0000"/>
                </a:solidFill>
              </a:rPr>
              <a:t>辗转相除法</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27</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24</a:t>
            </a:r>
            <a:r>
              <a:rPr lang="zh-CN" altLang="zh-CN" dirty="0">
                <a:latin typeface="Times New Roman" panose="02020603050405020304" pitchFamily="18" charset="0"/>
                <a:cs typeface="Times New Roman" panose="02020603050405020304" pitchFamily="18" charset="0"/>
              </a:rPr>
              <a:t>的最大公因子</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zh-CN" sz="2800" dirty="0">
                <a:latin typeface="Times New Roman" panose="02020603050405020304" pitchFamily="18" charset="0"/>
                <a:cs typeface="Times New Roman" panose="02020603050405020304" pitchFamily="18" charset="0"/>
              </a:rPr>
              <a:t>大的数（</a:t>
            </a:r>
            <a:r>
              <a:rPr lang="en-US" altLang="zh-CN" sz="2800" dirty="0">
                <a:latin typeface="Times New Roman" panose="02020603050405020304" pitchFamily="18" charset="0"/>
                <a:cs typeface="Times New Roman" panose="02020603050405020304" pitchFamily="18" charset="0"/>
              </a:rPr>
              <a:t>27</a:t>
            </a:r>
            <a:r>
              <a:rPr lang="zh-CN" altLang="zh-CN" sz="2800" dirty="0">
                <a:latin typeface="Times New Roman" panose="02020603050405020304" pitchFamily="18" charset="0"/>
                <a:cs typeface="Times New Roman" panose="02020603050405020304" pitchFamily="18" charset="0"/>
              </a:rPr>
              <a:t>）除以小的数（</a:t>
            </a:r>
            <a:r>
              <a:rPr lang="en-US" altLang="zh-CN" sz="2800" dirty="0">
                <a:latin typeface="Times New Roman" panose="02020603050405020304" pitchFamily="18" charset="0"/>
                <a:cs typeface="Times New Roman" panose="02020603050405020304" pitchFamily="18" charset="0"/>
              </a:rPr>
              <a:t>24</a:t>
            </a:r>
            <a:r>
              <a:rPr lang="zh-CN" altLang="zh-CN" sz="2800" dirty="0">
                <a:latin typeface="Times New Roman" panose="02020603050405020304" pitchFamily="18" charset="0"/>
                <a:cs typeface="Times New Roman" panose="02020603050405020304" pitchFamily="18" charset="0"/>
              </a:rPr>
              <a:t>），得到余数</a:t>
            </a:r>
            <a:r>
              <a:rPr lang="en-US" altLang="zh-CN" sz="2800" dirty="0">
                <a:latin typeface="Times New Roman" panose="02020603050405020304" pitchFamily="18" charset="0"/>
                <a:cs typeface="Times New Roman" panose="02020603050405020304" pitchFamily="18" charset="0"/>
              </a:rPr>
              <a:t>3</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r>
              <a:rPr lang="zh-CN" altLang="zh-CN" sz="2800" dirty="0">
                <a:latin typeface="Times New Roman" panose="02020603050405020304" pitchFamily="18" charset="0"/>
                <a:cs typeface="Times New Roman" panose="02020603050405020304" pitchFamily="18" charset="0"/>
              </a:rPr>
              <a:t>小的数（</a:t>
            </a:r>
            <a:r>
              <a:rPr lang="en-US" altLang="zh-CN" sz="2800" dirty="0">
                <a:latin typeface="Times New Roman" panose="02020603050405020304" pitchFamily="18" charset="0"/>
                <a:cs typeface="Times New Roman" panose="02020603050405020304" pitchFamily="18" charset="0"/>
              </a:rPr>
              <a:t>24</a:t>
            </a:r>
            <a:r>
              <a:rPr lang="zh-CN" altLang="zh-CN" sz="2800" dirty="0">
                <a:latin typeface="Times New Roman" panose="02020603050405020304" pitchFamily="18" charset="0"/>
                <a:cs typeface="Times New Roman" panose="02020603050405020304" pitchFamily="18" charset="0"/>
              </a:rPr>
              <a:t>）除以余数</a:t>
            </a:r>
            <a:r>
              <a:rPr lang="en-US" altLang="zh-CN" sz="2800" dirty="0">
                <a:latin typeface="Times New Roman" panose="02020603050405020304" pitchFamily="18" charset="0"/>
                <a:cs typeface="Times New Roman" panose="02020603050405020304" pitchFamily="18" charset="0"/>
              </a:rPr>
              <a:t>3</a:t>
            </a:r>
            <a:r>
              <a:rPr lang="zh-CN" altLang="zh-CN" sz="2800" dirty="0">
                <a:latin typeface="Times New Roman" panose="02020603050405020304" pitchFamily="18" charset="0"/>
                <a:cs typeface="Times New Roman" panose="02020603050405020304" pitchFamily="18" charset="0"/>
              </a:rPr>
              <a:t>，正好整除；</a:t>
            </a:r>
            <a:endParaRPr lang="en-US" altLang="zh-CN" sz="2800"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整除前的这个</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27</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24</a:t>
            </a:r>
            <a:r>
              <a:rPr lang="zh-CN" altLang="zh-CN" dirty="0">
                <a:latin typeface="Times New Roman" panose="02020603050405020304" pitchFamily="18" charset="0"/>
                <a:cs typeface="Times New Roman" panose="02020603050405020304" pitchFamily="18" charset="0"/>
              </a:rPr>
              <a:t>的最大公因子。</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27</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25</a:t>
            </a:r>
            <a:r>
              <a:rPr lang="zh-CN" altLang="zh-CN" dirty="0">
                <a:latin typeface="Times New Roman" panose="02020603050405020304" pitchFamily="18" charset="0"/>
                <a:cs typeface="Times New Roman" panose="02020603050405020304" pitchFamily="18" charset="0"/>
              </a:rPr>
              <a:t>的最大公因子，</a:t>
            </a:r>
            <a:endParaRPr lang="en-US" altLang="zh-CN" dirty="0">
              <a:latin typeface="Times New Roman" panose="02020603050405020304" pitchFamily="18" charset="0"/>
              <a:cs typeface="Times New Roman" panose="02020603050405020304" pitchFamily="18" charset="0"/>
            </a:endParaRPr>
          </a:p>
          <a:p>
            <a:pPr lvl="1"/>
            <a:r>
              <a:rPr lang="zh-CN" altLang="zh-CN" sz="2800" dirty="0">
                <a:latin typeface="Times New Roman" panose="02020603050405020304" pitchFamily="18" charset="0"/>
                <a:cs typeface="Times New Roman" panose="02020603050405020304" pitchFamily="18" charset="0"/>
              </a:rPr>
              <a:t>大的数（</a:t>
            </a:r>
            <a:r>
              <a:rPr lang="en-US" altLang="zh-CN" sz="2800" dirty="0">
                <a:latin typeface="Times New Roman" panose="02020603050405020304" pitchFamily="18" charset="0"/>
                <a:cs typeface="Times New Roman" panose="02020603050405020304" pitchFamily="18" charset="0"/>
              </a:rPr>
              <a:t>27</a:t>
            </a:r>
            <a:r>
              <a:rPr lang="zh-CN" altLang="zh-CN" sz="2800" dirty="0">
                <a:latin typeface="Times New Roman" panose="02020603050405020304" pitchFamily="18" charset="0"/>
                <a:cs typeface="Times New Roman" panose="02020603050405020304" pitchFamily="18" charset="0"/>
              </a:rPr>
              <a:t>）除以小的数（</a:t>
            </a:r>
            <a:r>
              <a:rPr lang="en-US" altLang="zh-CN" sz="2800" dirty="0">
                <a:latin typeface="Times New Roman" panose="02020603050405020304" pitchFamily="18" charset="0"/>
                <a:cs typeface="Times New Roman" panose="02020603050405020304" pitchFamily="18" charset="0"/>
              </a:rPr>
              <a:t>25</a:t>
            </a:r>
            <a:r>
              <a:rPr lang="zh-CN" altLang="zh-CN" sz="2800" dirty="0">
                <a:latin typeface="Times New Roman" panose="02020603050405020304" pitchFamily="18" charset="0"/>
                <a:cs typeface="Times New Roman" panose="02020603050405020304" pitchFamily="18" charset="0"/>
              </a:rPr>
              <a:t>），得到余数</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r>
              <a:rPr lang="zh-CN" altLang="zh-CN" sz="2800" dirty="0">
                <a:latin typeface="Times New Roman" panose="02020603050405020304" pitchFamily="18" charset="0"/>
                <a:cs typeface="Times New Roman" panose="02020603050405020304" pitchFamily="18" charset="0"/>
              </a:rPr>
              <a:t>小的数（</a:t>
            </a:r>
            <a:r>
              <a:rPr lang="en-US" altLang="zh-CN" sz="2800" dirty="0">
                <a:latin typeface="Times New Roman" panose="02020603050405020304" pitchFamily="18" charset="0"/>
                <a:cs typeface="Times New Roman" panose="02020603050405020304" pitchFamily="18" charset="0"/>
              </a:rPr>
              <a:t>25</a:t>
            </a:r>
            <a:r>
              <a:rPr lang="zh-CN" altLang="zh-CN" sz="2800" dirty="0">
                <a:latin typeface="Times New Roman" panose="02020603050405020304" pitchFamily="18" charset="0"/>
                <a:cs typeface="Times New Roman" panose="02020603050405020304" pitchFamily="18" charset="0"/>
              </a:rPr>
              <a:t>）除以余数</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，得到余数</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除以余数</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，正好整除；</a:t>
            </a:r>
            <a:endParaRPr lang="en-US" altLang="zh-CN" sz="2800"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整除前的这个</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27</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25</a:t>
            </a:r>
            <a:r>
              <a:rPr lang="zh-CN" altLang="zh-CN" dirty="0">
                <a:latin typeface="Times New Roman" panose="02020603050405020304" pitchFamily="18" charset="0"/>
                <a:cs typeface="Times New Roman" panose="02020603050405020304" pitchFamily="18" charset="0"/>
              </a:rPr>
              <a:t>的最大公因子。</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latin typeface="Times New Roman" panose="02020603050405020304" pitchFamily="18" charset="0"/>
                <a:cs typeface="Times New Roman" panose="02020603050405020304" pitchFamily="18" charset="0"/>
              </a:rPr>
              <a:t>计算两个正整数</a:t>
            </a:r>
            <a:r>
              <a:rPr lang="en-US" altLang="zh-CN" i="1" dirty="0">
                <a:solidFill>
                  <a:srgbClr val="C00000"/>
                </a:solidFill>
                <a:latin typeface="Times New Roman" panose="02020603050405020304" pitchFamily="18" charset="0"/>
                <a:cs typeface="Times New Roman" panose="02020603050405020304" pitchFamily="18" charset="0"/>
              </a:rPr>
              <a:t>a</a:t>
            </a:r>
            <a:r>
              <a:rPr lang="zh-CN" altLang="zh-CN" dirty="0">
                <a:solidFill>
                  <a:srgbClr val="C00000"/>
                </a:solidFill>
                <a:latin typeface="Times New Roman" panose="02020603050405020304" pitchFamily="18" charset="0"/>
                <a:cs typeface="Times New Roman" panose="02020603050405020304" pitchFamily="18" charset="0"/>
              </a:rPr>
              <a:t>和</a:t>
            </a:r>
            <a:r>
              <a:rPr lang="en-US" altLang="zh-CN" i="1" dirty="0">
                <a:solidFill>
                  <a:srgbClr val="C00000"/>
                </a:solidFill>
                <a:latin typeface="Times New Roman" panose="02020603050405020304" pitchFamily="18" charset="0"/>
                <a:cs typeface="Times New Roman" panose="02020603050405020304" pitchFamily="18" charset="0"/>
              </a:rPr>
              <a:t>b</a:t>
            </a:r>
            <a:r>
              <a:rPr lang="zh-CN" altLang="zh-CN" dirty="0">
                <a:solidFill>
                  <a:srgbClr val="C00000"/>
                </a:solidFill>
                <a:latin typeface="Times New Roman" panose="02020603050405020304" pitchFamily="18" charset="0"/>
                <a:cs typeface="Times New Roman" panose="02020603050405020304" pitchFamily="18" charset="0"/>
              </a:rPr>
              <a:t>（设</a:t>
            </a:r>
            <a:r>
              <a:rPr lang="en-US" altLang="zh-CN" i="1" dirty="0" err="1">
                <a:solidFill>
                  <a:srgbClr val="C00000"/>
                </a:solidFill>
                <a:latin typeface="Times New Roman" panose="02020603050405020304" pitchFamily="18" charset="0"/>
                <a:cs typeface="Times New Roman" panose="02020603050405020304" pitchFamily="18" charset="0"/>
              </a:rPr>
              <a:t>a</a:t>
            </a:r>
            <a:r>
              <a:rPr lang="en-US" altLang="zh-CN" dirty="0" err="1">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cs typeface="Times New Roman" panose="02020603050405020304" pitchFamily="18" charset="0"/>
              </a:rPr>
              <a:t>b</a:t>
            </a:r>
            <a:r>
              <a:rPr lang="zh-CN" altLang="zh-CN" dirty="0">
                <a:solidFill>
                  <a:srgbClr val="C00000"/>
                </a:solidFill>
                <a:latin typeface="Times New Roman" panose="02020603050405020304" pitchFamily="18" charset="0"/>
                <a:cs typeface="Times New Roman" panose="02020603050405020304" pitchFamily="18" charset="0"/>
              </a:rPr>
              <a:t>）的最大公因子的辗转相除法算法</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solidFill>
                  <a:srgbClr val="C00000"/>
                </a:solidFill>
                <a:latin typeface="Times New Roman" panose="02020603050405020304" pitchFamily="18" charset="0"/>
                <a:cs typeface="Times New Roman" panose="02020603050405020304" pitchFamily="18" charset="0"/>
              </a:rPr>
              <a:t>[</a:t>
            </a:r>
            <a:r>
              <a:rPr lang="zh-CN" altLang="zh-CN" sz="3600" dirty="0">
                <a:solidFill>
                  <a:srgbClr val="C00000"/>
                </a:solidFill>
                <a:latin typeface="Times New Roman" panose="02020603050405020304" pitchFamily="18" charset="0"/>
                <a:cs typeface="Times New Roman" panose="02020603050405020304" pitchFamily="18" charset="0"/>
              </a:rPr>
              <a:t>求余数</a:t>
            </a:r>
            <a:r>
              <a:rPr lang="en-US" altLang="zh-CN" sz="3600" dirty="0">
                <a:solidFill>
                  <a:srgbClr val="C00000"/>
                </a:solidFill>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计算</a:t>
            </a:r>
            <a:r>
              <a:rPr lang="en-US" altLang="zh-CN" sz="3600" i="1" dirty="0">
                <a:latin typeface="Times New Roman" panose="02020603050405020304" pitchFamily="18" charset="0"/>
                <a:cs typeface="Times New Roman" panose="02020603050405020304" pitchFamily="18" charset="0"/>
              </a:rPr>
              <a:t>a</a:t>
            </a:r>
            <a:r>
              <a:rPr lang="zh-CN" altLang="zh-CN" sz="3600" dirty="0">
                <a:latin typeface="Times New Roman" panose="02020603050405020304" pitchFamily="18" charset="0"/>
                <a:cs typeface="Times New Roman" panose="02020603050405020304" pitchFamily="18" charset="0"/>
              </a:rPr>
              <a:t>除以</a:t>
            </a:r>
            <a:r>
              <a:rPr lang="en-US" altLang="zh-CN" sz="3600" i="1" dirty="0">
                <a:latin typeface="Times New Roman" panose="02020603050405020304" pitchFamily="18" charset="0"/>
                <a:cs typeface="Times New Roman" panose="02020603050405020304" pitchFamily="18" charset="0"/>
              </a:rPr>
              <a:t>b</a:t>
            </a:r>
            <a:r>
              <a:rPr lang="zh-CN" altLang="zh-CN" sz="3600" dirty="0">
                <a:latin typeface="Times New Roman" panose="02020603050405020304" pitchFamily="18" charset="0"/>
                <a:cs typeface="Times New Roman" panose="02020603050405020304" pitchFamily="18" charset="0"/>
              </a:rPr>
              <a:t>的余数</a:t>
            </a:r>
            <a:r>
              <a:rPr lang="en-US" altLang="zh-CN" sz="3600" i="1" dirty="0">
                <a:latin typeface="Times New Roman" panose="02020603050405020304" pitchFamily="18" charset="0"/>
                <a:cs typeface="Times New Roman" panose="02020603050405020304" pitchFamily="18" charset="0"/>
              </a:rPr>
              <a:t>r</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r</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 a</a:t>
            </a:r>
            <a:r>
              <a:rPr lang="en-US" altLang="zh-CN" sz="3600" dirty="0">
                <a:latin typeface="Times New Roman" panose="02020603050405020304" pitchFamily="18" charset="0"/>
                <a:cs typeface="Times New Roman" panose="02020603050405020304" pitchFamily="18" charset="0"/>
              </a:rPr>
              <a:t> % </a:t>
            </a:r>
            <a:r>
              <a:rPr lang="en-US" altLang="zh-CN" sz="3600" i="1" dirty="0">
                <a:latin typeface="Times New Roman" panose="02020603050405020304" pitchFamily="18" charset="0"/>
                <a:cs typeface="Times New Roman" panose="02020603050405020304" pitchFamily="18" charset="0"/>
              </a:rPr>
              <a:t>b</a:t>
            </a:r>
            <a:r>
              <a:rPr lang="zh-CN"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solidFill>
                  <a:srgbClr val="C00000"/>
                </a:solidFill>
                <a:latin typeface="Times New Roman" panose="02020603050405020304" pitchFamily="18" charset="0"/>
                <a:cs typeface="Times New Roman" panose="02020603050405020304" pitchFamily="18" charset="0"/>
              </a:rPr>
              <a:t>[</a:t>
            </a:r>
            <a:r>
              <a:rPr lang="zh-CN" altLang="zh-CN" sz="3600" dirty="0">
                <a:solidFill>
                  <a:srgbClr val="C00000"/>
                </a:solidFill>
                <a:latin typeface="Times New Roman" panose="02020603050405020304" pitchFamily="18" charset="0"/>
                <a:cs typeface="Times New Roman" panose="02020603050405020304" pitchFamily="18" charset="0"/>
              </a:rPr>
              <a:t>判结束</a:t>
            </a:r>
            <a:r>
              <a:rPr lang="en-US" altLang="zh-CN" sz="3600" dirty="0">
                <a:solidFill>
                  <a:srgbClr val="C00000"/>
                </a:solidFill>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如</a:t>
            </a:r>
            <a:r>
              <a:rPr lang="en-US" altLang="zh-CN" sz="3600" i="1" dirty="0">
                <a:latin typeface="Times New Roman" panose="02020603050405020304" pitchFamily="18" charset="0"/>
                <a:cs typeface="Times New Roman" panose="02020603050405020304" pitchFamily="18" charset="0"/>
              </a:rPr>
              <a:t>r</a:t>
            </a:r>
            <a:r>
              <a:rPr lang="zh-CN" altLang="zh-CN" sz="3600" dirty="0">
                <a:latin typeface="Times New Roman" panose="02020603050405020304" pitchFamily="18" charset="0"/>
                <a:cs typeface="Times New Roman" panose="02020603050405020304" pitchFamily="18" charset="0"/>
              </a:rPr>
              <a:t>等于</a:t>
            </a:r>
            <a:r>
              <a:rPr lang="en-US" altLang="zh-CN" sz="3600" dirty="0">
                <a:latin typeface="Times New Roman" panose="02020603050405020304" pitchFamily="18" charset="0"/>
                <a:cs typeface="Times New Roman" panose="02020603050405020304" pitchFamily="18" charset="0"/>
              </a:rPr>
              <a:t>0</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b</a:t>
            </a:r>
            <a:r>
              <a:rPr lang="zh-CN" altLang="zh-CN" sz="3600" dirty="0">
                <a:latin typeface="Times New Roman" panose="02020603050405020304" pitchFamily="18" charset="0"/>
                <a:cs typeface="Times New Roman" panose="02020603050405020304" pitchFamily="18" charset="0"/>
              </a:rPr>
              <a:t>为最大公约数；</a:t>
            </a:r>
            <a:endParaRPr lang="zh-CN" altLang="zh-CN" sz="3600" dirty="0">
              <a:latin typeface="Times New Roman" panose="02020603050405020304" pitchFamily="18" charset="0"/>
              <a:cs typeface="Times New Roman" panose="02020603050405020304" pitchFamily="18" charset="0"/>
            </a:endParaRPr>
          </a:p>
          <a:p>
            <a:r>
              <a:rPr lang="en-US" altLang="zh-CN" sz="3600" dirty="0">
                <a:solidFill>
                  <a:srgbClr val="C00000"/>
                </a:solidFill>
                <a:latin typeface="Times New Roman" panose="02020603050405020304" pitchFamily="18" charset="0"/>
                <a:cs typeface="Times New Roman" panose="02020603050405020304" pitchFamily="18" charset="0"/>
              </a:rPr>
              <a:t>[</a:t>
            </a:r>
            <a:r>
              <a:rPr lang="zh-CN" altLang="zh-CN" sz="3600" dirty="0">
                <a:solidFill>
                  <a:srgbClr val="C00000"/>
                </a:solidFill>
                <a:latin typeface="Times New Roman" panose="02020603050405020304" pitchFamily="18" charset="0"/>
                <a:cs typeface="Times New Roman" panose="02020603050405020304" pitchFamily="18" charset="0"/>
              </a:rPr>
              <a:t>替换</a:t>
            </a:r>
            <a:r>
              <a:rPr lang="en-US" altLang="zh-CN" sz="3600" dirty="0">
                <a:solidFill>
                  <a:srgbClr val="C00000"/>
                </a:solidFill>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用</a:t>
            </a:r>
            <a:r>
              <a:rPr lang="en-US" altLang="zh-CN" sz="3600" i="1" dirty="0">
                <a:latin typeface="Times New Roman" panose="02020603050405020304" pitchFamily="18" charset="0"/>
                <a:cs typeface="Times New Roman" panose="02020603050405020304" pitchFamily="18" charset="0"/>
              </a:rPr>
              <a:t>b</a:t>
            </a:r>
            <a:r>
              <a:rPr lang="zh-CN" altLang="zh-CN" sz="3600" dirty="0">
                <a:latin typeface="Times New Roman" panose="02020603050405020304" pitchFamily="18" charset="0"/>
                <a:cs typeface="Times New Roman" panose="02020603050405020304" pitchFamily="18" charset="0"/>
              </a:rPr>
              <a:t>代入</a:t>
            </a:r>
            <a:r>
              <a:rPr lang="en-US" altLang="zh-CN" sz="3600" i="1" dirty="0">
                <a:latin typeface="Times New Roman" panose="02020603050405020304" pitchFamily="18" charset="0"/>
                <a:cs typeface="Times New Roman" panose="02020603050405020304" pitchFamily="18" charset="0"/>
              </a:rPr>
              <a:t>a</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r</a:t>
            </a:r>
            <a:r>
              <a:rPr lang="zh-CN" altLang="zh-CN" sz="3600" dirty="0">
                <a:latin typeface="Times New Roman" panose="02020603050405020304" pitchFamily="18" charset="0"/>
                <a:cs typeface="Times New Roman" panose="02020603050405020304" pitchFamily="18" charset="0"/>
              </a:rPr>
              <a:t>代入</a:t>
            </a:r>
            <a:r>
              <a:rPr lang="en-US" altLang="zh-CN" sz="3600" i="1" dirty="0">
                <a:latin typeface="Times New Roman" panose="02020603050405020304" pitchFamily="18" charset="0"/>
                <a:cs typeface="Times New Roman" panose="02020603050405020304" pitchFamily="18" charset="0"/>
              </a:rPr>
              <a:t>b</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a</a:t>
            </a:r>
            <a:r>
              <a:rPr lang="en-US" altLang="zh-CN" sz="3600" dirty="0">
                <a:latin typeface="Times New Roman" panose="02020603050405020304" pitchFamily="18" charset="0"/>
                <a:cs typeface="Times New Roman" panose="02020603050405020304" pitchFamily="18" charset="0"/>
              </a:rPr>
              <a:t> = </a:t>
            </a:r>
            <a:r>
              <a:rPr lang="en-US" altLang="zh-CN" sz="3600" i="1" dirty="0">
                <a:latin typeface="Times New Roman" panose="02020603050405020304" pitchFamily="18" charset="0"/>
                <a:cs typeface="Times New Roman" panose="02020603050405020304" pitchFamily="18" charset="0"/>
              </a:rPr>
              <a:t>b</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b</a:t>
            </a:r>
            <a:r>
              <a:rPr lang="en-US" altLang="zh-CN" sz="3600" dirty="0">
                <a:latin typeface="Times New Roman" panose="02020603050405020304" pitchFamily="18" charset="0"/>
                <a:cs typeface="Times New Roman" panose="02020603050405020304" pitchFamily="18" charset="0"/>
              </a:rPr>
              <a:t> = </a:t>
            </a:r>
            <a:r>
              <a:rPr lang="en-US" altLang="zh-CN" sz="3600" i="1" dirty="0">
                <a:latin typeface="Times New Roman" panose="02020603050405020304" pitchFamily="18" charset="0"/>
                <a:cs typeface="Times New Roman" panose="02020603050405020304" pitchFamily="18" charset="0"/>
              </a:rPr>
              <a:t>r</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），并回到步骤</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求余数</a:t>
            </a:r>
            <a:r>
              <a:rPr lang="en-US" altLang="zh-CN" sz="3600" dirty="0">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latin typeface="Times New Roman" panose="02020603050405020304" pitchFamily="18" charset="0"/>
                <a:cs typeface="Times New Roman" panose="02020603050405020304" pitchFamily="18" charset="0"/>
              </a:rPr>
              <a:t>函数</a:t>
            </a:r>
            <a:r>
              <a:rPr lang="en-US" altLang="zh-CN" dirty="0" err="1">
                <a:solidFill>
                  <a:srgbClr val="C00000"/>
                </a:solidFill>
                <a:latin typeface="Times New Roman" panose="02020603050405020304" pitchFamily="18" charset="0"/>
                <a:cs typeface="Times New Roman" panose="02020603050405020304" pitchFamily="18" charset="0"/>
              </a:rPr>
              <a:t>gcd</a:t>
            </a:r>
            <a:r>
              <a:rPr lang="en-US" altLang="zh-CN" dirty="0">
                <a:solidFill>
                  <a:srgbClr val="C00000"/>
                </a:solidFill>
                <a:latin typeface="Times New Roman" panose="02020603050405020304" pitchFamily="18" charset="0"/>
                <a:cs typeface="Times New Roman" panose="02020603050405020304" pitchFamily="18" charset="0"/>
              </a:rPr>
              <a:t>()</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int </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(int a, int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int r;</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while(1)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if((r = a % b) == 0) break;</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 = b;  b = r;</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return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latin typeface="Times New Roman" panose="02020603050405020304" pitchFamily="18" charset="0"/>
                <a:cs typeface="Times New Roman" panose="02020603050405020304" pitchFamily="18" charset="0"/>
              </a:rPr>
              <a:t>函数</a:t>
            </a:r>
            <a:r>
              <a:rPr lang="en-US" altLang="zh-CN" dirty="0" err="1">
                <a:solidFill>
                  <a:srgbClr val="FF0000"/>
                </a:solidFill>
                <a:latin typeface="Times New Roman" panose="02020603050405020304" pitchFamily="18" charset="0"/>
                <a:cs typeface="Times New Roman" panose="02020603050405020304" pitchFamily="18" charset="0"/>
              </a:rPr>
              <a:t>gcd</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，解法</a:t>
            </a:r>
            <a:r>
              <a:rPr lang="en-US" altLang="zh-CN" dirty="0">
                <a:solidFill>
                  <a:srgbClr val="FF0000"/>
                </a:solidFill>
                <a:latin typeface="Times New Roman" panose="02020603050405020304" pitchFamily="18" charset="0"/>
                <a:cs typeface="Times New Roman" panose="02020603050405020304" pitchFamily="18" charset="0"/>
              </a:rPr>
              <a:t>2</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rPr>
              <a:t>递归</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int </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(int a, int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while( a !=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(a &gt; b) return </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(a - b,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else return </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(a, b-a);</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return a;</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latin typeface="Times New Roman" panose="02020603050405020304" pitchFamily="18" charset="0"/>
                <a:cs typeface="Times New Roman" panose="02020603050405020304" pitchFamily="18" charset="0"/>
              </a:rPr>
              <a:t>函数</a:t>
            </a:r>
            <a:r>
              <a:rPr lang="en-US" altLang="zh-CN" dirty="0" err="1">
                <a:solidFill>
                  <a:srgbClr val="FF0000"/>
                </a:solidFill>
                <a:latin typeface="Times New Roman" panose="02020603050405020304" pitchFamily="18" charset="0"/>
                <a:cs typeface="Times New Roman" panose="02020603050405020304" pitchFamily="18" charset="0"/>
              </a:rPr>
              <a:t>gcd</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，解法</a:t>
            </a:r>
            <a:r>
              <a:rPr lang="en-US" altLang="zh-CN" dirty="0">
                <a:solidFill>
                  <a:srgbClr val="FF0000"/>
                </a:solidFill>
                <a:latin typeface="Times New Roman" panose="02020603050405020304" pitchFamily="18" charset="0"/>
                <a:cs typeface="Times New Roman" panose="02020603050405020304" pitchFamily="18" charset="0"/>
              </a:rPr>
              <a:t>3</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rPr>
              <a:t>递归，</a:t>
            </a:r>
            <a:r>
              <a:rPr lang="zh-CN" altLang="zh-CN" dirty="0">
                <a:solidFill>
                  <a:srgbClr val="FF0000"/>
                </a:solidFill>
              </a:rPr>
              <a:t>辗转相除法</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int </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(int a, int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return b == 0 ? a : </a:t>
            </a:r>
            <a:r>
              <a:rPr lang="en-US" altLang="zh-CN" dirty="0" err="1">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(b, </a:t>
            </a:r>
            <a:r>
              <a:rPr lang="en-US" altLang="zh-CN" dirty="0" err="1">
                <a:latin typeface="Times New Roman" panose="02020603050405020304" pitchFamily="18" charset="0"/>
                <a:cs typeface="Times New Roman" panose="02020603050405020304" pitchFamily="18" charset="0"/>
              </a:rPr>
              <a:t>a%b</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5.3.1 GCD</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b="1" dirty="0"/>
              <a:t>在线测试：</a:t>
            </a:r>
            <a:r>
              <a:rPr lang="en-US" altLang="zh-CN" b="1" dirty="0"/>
              <a:t>UVA 11417</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给出</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的值，请您计算</a:t>
            </a:r>
            <a:r>
              <a:rPr lang="en-US" altLang="zh-CN" sz="3600" i="1" dirty="0">
                <a:latin typeface="Times New Roman" panose="02020603050405020304" pitchFamily="18" charset="0"/>
                <a:cs typeface="Times New Roman" panose="02020603050405020304" pitchFamily="18" charset="0"/>
              </a:rPr>
              <a:t>G</a:t>
            </a:r>
            <a:r>
              <a:rPr lang="zh-CN" altLang="zh-CN" sz="3600" dirty="0">
                <a:latin typeface="Times New Roman" panose="02020603050405020304" pitchFamily="18" charset="0"/>
                <a:cs typeface="Times New Roman" panose="02020603050405020304" pitchFamily="18" charset="0"/>
              </a:rPr>
              <a:t>的值。</a:t>
            </a:r>
            <a:r>
              <a:rPr lang="en-US" altLang="zh-CN" sz="3600" i="1" dirty="0">
                <a:latin typeface="Times New Roman" panose="02020603050405020304" pitchFamily="18" charset="0"/>
                <a:cs typeface="Times New Roman" panose="02020603050405020304" pitchFamily="18" charset="0"/>
              </a:rPr>
              <a:t>G</a:t>
            </a:r>
            <a:r>
              <a:rPr lang="zh-CN" altLang="zh-CN" sz="3600" dirty="0">
                <a:latin typeface="Times New Roman" panose="02020603050405020304" pitchFamily="18" charset="0"/>
                <a:cs typeface="Times New Roman" panose="02020603050405020304" pitchFamily="18" charset="0"/>
              </a:rPr>
              <a:t>的定义如下：</a:t>
            </a:r>
            <a:endParaRPr lang="en-US" altLang="zh-CN" sz="3600" dirty="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这里用</a:t>
            </a:r>
            <a:r>
              <a:rPr lang="en-US" altLang="zh-CN" sz="3600" i="1" dirty="0">
                <a:latin typeface="Times New Roman" panose="02020603050405020304" pitchFamily="18" charset="0"/>
                <a:cs typeface="Times New Roman" panose="02020603050405020304" pitchFamily="18" charset="0"/>
              </a:rPr>
              <a:t>GCD</a:t>
            </a:r>
            <a:r>
              <a:rPr lang="en-US"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j</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表示整数</a:t>
            </a:r>
            <a:r>
              <a:rPr lang="en-US" altLang="zh-CN" sz="3600" i="1"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和整数</a:t>
            </a:r>
            <a:r>
              <a:rPr lang="en-US" altLang="zh-CN" sz="3600" i="1" dirty="0">
                <a:latin typeface="Times New Roman" panose="02020603050405020304" pitchFamily="18" charset="0"/>
                <a:cs typeface="Times New Roman" panose="02020603050405020304" pitchFamily="18" charset="0"/>
              </a:rPr>
              <a:t>j</a:t>
            </a:r>
            <a:r>
              <a:rPr lang="zh-CN" altLang="zh-CN" sz="3600" dirty="0">
                <a:latin typeface="Times New Roman" panose="02020603050405020304" pitchFamily="18" charset="0"/>
                <a:cs typeface="Times New Roman" panose="02020603050405020304" pitchFamily="18" charset="0"/>
              </a:rPr>
              <a:t>的最大公因子。</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nvGraphicFramePr>
        <p:xfrm>
          <a:off x="2834639" y="2586903"/>
          <a:ext cx="3911485" cy="1303829"/>
        </p:xfrm>
        <a:graphic>
          <a:graphicData uri="http://schemas.openxmlformats.org/presentationml/2006/ole">
            <mc:AlternateContent xmlns:mc="http://schemas.openxmlformats.org/markup-compatibility/2006">
              <mc:Choice xmlns:v="urn:schemas-microsoft-com:vml" Requires="v">
                <p:oleObj spid="_x0000_s5133" name="Equation" r:id="rId1" imgW="32004000" imgH="10668000" progId="Equation.DSMT4">
                  <p:embed/>
                </p:oleObj>
              </mc:Choice>
              <mc:Fallback>
                <p:oleObj name="Equation" r:id="rId1" imgW="32004000" imgH="10668000" progId="Equation.DSMT4">
                  <p:embed/>
                  <p:pic>
                    <p:nvPicPr>
                      <p:cNvPr id="0" name="图片 5132"/>
                      <p:cNvPicPr/>
                      <p:nvPr/>
                    </p:nvPicPr>
                    <p:blipFill>
                      <a:blip r:embed="rId2"/>
                      <a:stretch>
                        <a:fillRect/>
                      </a:stretch>
                    </p:blipFill>
                    <p:spPr>
                      <a:xfrm>
                        <a:off x="2834639" y="2586903"/>
                        <a:ext cx="3911485" cy="1303829"/>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目录</a:t>
            </a:r>
            <a:endParaRPr lang="zh-CN" altLang="en-US" dirty="0">
              <a:solidFill>
                <a:srgbClr val="C00000"/>
              </a:solidFill>
            </a:endParaRPr>
          </a:p>
        </p:txBody>
      </p:sp>
      <p:sp>
        <p:nvSpPr>
          <p:cNvPr id="3" name="内容占位符 2"/>
          <p:cNvSpPr>
            <a:spLocks noGrp="1"/>
          </p:cNvSpPr>
          <p:nvPr>
            <p:ph idx="1"/>
          </p:nvPr>
        </p:nvSpPr>
        <p:spPr/>
        <p:txBody>
          <a:bodyPr/>
          <a:lstStyle/>
          <a:p>
            <a:r>
              <a:rPr lang="zh-CN" alt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结构化程序设计</a:t>
            </a:r>
            <a:endParaRPr lang="en-US" altLang="zh-CN"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zh-CN" alt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求解</a:t>
            </a:r>
            <a:r>
              <a:rPr lang="en-US" altLang="zh-CN"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 Hoc</a:t>
            </a:r>
            <a:r>
              <a:rPr lang="zh-CN" alt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类问题</a:t>
            </a:r>
            <a:endParaRPr lang="en-US" altLang="zh-CN"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zh-CN" altLang="en-US" sz="3600" b="1" dirty="0">
                <a:solidFill>
                  <a:srgbClr val="C00000"/>
                </a:solidFill>
                <a:effectLst>
                  <a:outerShdw blurRad="38100" dist="38100" dir="2700000" algn="tl">
                    <a:srgbClr val="000000">
                      <a:alpha val="43137"/>
                    </a:srgbClr>
                  </a:outerShdw>
                </a:effectLst>
              </a:rPr>
              <a:t>递归</a:t>
            </a:r>
            <a:endParaRPr lang="en-US" altLang="zh-CN" sz="3600" b="1" dirty="0">
              <a:solidFill>
                <a:srgbClr val="C00000"/>
              </a:solidFill>
              <a:effectLst>
                <a:outerShdw blurRad="38100" dist="38100" dir="2700000" algn="tl">
                  <a:srgbClr val="000000">
                    <a:alpha val="43137"/>
                  </a:srgbClr>
                </a:outerShdw>
              </a:effectLst>
            </a:endParaRPr>
          </a:p>
          <a:p>
            <a:r>
              <a:rPr lang="zh-CN" altLang="en-US" sz="3600" b="1" dirty="0">
                <a:solidFill>
                  <a:srgbClr val="C00000"/>
                </a:solidFill>
                <a:effectLst>
                  <a:outerShdw blurRad="38100" dist="38100" dir="2700000" algn="tl">
                    <a:srgbClr val="000000">
                      <a:alpha val="43137"/>
                    </a:srgbClr>
                  </a:outerShdw>
                </a:effectLst>
              </a:rPr>
              <a:t>数学思维</a:t>
            </a:r>
            <a:endParaRPr lang="en-US" altLang="zh-CN" sz="3600" b="1" dirty="0">
              <a:solidFill>
                <a:srgbClr val="C00000"/>
              </a:solidFill>
              <a:effectLst>
                <a:outerShdw blurRad="38100" dist="38100" dir="2700000" algn="tl">
                  <a:srgbClr val="000000">
                    <a:alpha val="43137"/>
                  </a:srgbClr>
                </a:outerShdw>
              </a:effectLst>
            </a:endParaRPr>
          </a:p>
          <a:p>
            <a:endParaRPr lang="en-US" altLang="zh-CN" sz="3600" b="1" dirty="0">
              <a:solidFill>
                <a:srgbClr val="C00000"/>
              </a:solidFill>
              <a:effectLst>
                <a:outerShdw blurRad="38100" dist="38100" dir="2700000" algn="tl">
                  <a:srgbClr val="000000">
                    <a:alpha val="43137"/>
                  </a:srgbClr>
                </a:outerShdw>
              </a:effectLst>
            </a:endParaRPr>
          </a:p>
          <a:p>
            <a:r>
              <a:rPr lang="en-US" altLang="zh-CN" b="1" dirty="0">
                <a:solidFill>
                  <a:srgbClr val="C00000"/>
                </a:solidFill>
                <a:latin typeface="Times New Roman" panose="02020603050405020304" pitchFamily="18" charset="0"/>
                <a:cs typeface="Times New Roman" panose="02020603050405020304" pitchFamily="18" charset="0"/>
              </a:rPr>
              <a:t>Game of Flying Circus</a:t>
            </a:r>
            <a:r>
              <a:rPr lang="zh-CN" altLang="en-US" b="1">
                <a:solidFill>
                  <a:srgbClr val="C00000"/>
                </a:solidFill>
                <a:latin typeface="Times New Roman" panose="02020603050405020304" pitchFamily="18" charset="0"/>
                <a:cs typeface="Times New Roman" panose="02020603050405020304" pitchFamily="18" charset="0"/>
              </a:rPr>
              <a:t>：水题中的难题</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2402"/>
          </a:xfrm>
        </p:spPr>
        <p:txBody>
          <a:bodyPr>
            <a:normAutofit fontScale="90000"/>
          </a:bodyPr>
          <a:lstStyle/>
          <a:p>
            <a:endParaRPr lang="zh-CN" altLang="en-US" dirty="0"/>
          </a:p>
        </p:txBody>
      </p:sp>
      <p:sp>
        <p:nvSpPr>
          <p:cNvPr id="3" name="内容占位符 2"/>
          <p:cNvSpPr>
            <a:spLocks noGrp="1"/>
          </p:cNvSpPr>
          <p:nvPr>
            <p:ph idx="1"/>
          </p:nvPr>
        </p:nvSpPr>
        <p:spPr>
          <a:xfrm>
            <a:off x="838200" y="1346662"/>
            <a:ext cx="10515600" cy="4830301"/>
          </a:xfrm>
        </p:spPr>
        <p:txBody>
          <a:bodyPr>
            <a:noAutofit/>
          </a:bodyPr>
          <a:lstStyle/>
          <a:p>
            <a:r>
              <a:rPr lang="zh-CN" altLang="zh-CN" dirty="0">
                <a:latin typeface="Times New Roman" panose="02020603050405020304" pitchFamily="18" charset="0"/>
                <a:cs typeface="Times New Roman" panose="02020603050405020304" pitchFamily="18" charset="0"/>
              </a:rPr>
              <a:t>对于那些难以理解求和符号的人来说，</a:t>
            </a:r>
            <a:r>
              <a:rPr lang="en-US" altLang="zh-CN" i="1"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的含义在以下代码中给出：</a:t>
            </a:r>
            <a:endParaRPr lang="zh-CN" altLang="zh-CN"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for(</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这里的</a:t>
            </a:r>
            <a:r>
              <a:rPr lang="en-US" altLang="zh-CN" i="1" dirty="0">
                <a:latin typeface="Times New Roman" panose="02020603050405020304" pitchFamily="18" charset="0"/>
                <a:cs typeface="Times New Roman" panose="02020603050405020304" pitchFamily="18" charset="0"/>
              </a:rPr>
              <a:t>GCD</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是一个函数，它用于计算两个输入数的最大公因子</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b="1" dirty="0">
                <a:latin typeface="Times New Roman" panose="02020603050405020304" pitchFamily="18" charset="0"/>
                <a:cs typeface="Times New Roman" panose="02020603050405020304" pitchFamily="18" charset="0"/>
              </a:rPr>
              <a:t>输入</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输入最多会有</a:t>
            </a:r>
            <a:r>
              <a:rPr lang="en-US" altLang="zh-CN" sz="3200" dirty="0">
                <a:latin typeface="Times New Roman" panose="02020603050405020304" pitchFamily="18" charset="0"/>
                <a:cs typeface="Times New Roman" panose="02020603050405020304" pitchFamily="18" charset="0"/>
              </a:rPr>
              <a:t>100</a:t>
            </a:r>
            <a:r>
              <a:rPr lang="zh-CN" altLang="zh-CN" sz="3200" dirty="0">
                <a:latin typeface="Times New Roman" panose="02020603050405020304" pitchFamily="18" charset="0"/>
                <a:cs typeface="Times New Roman" panose="02020603050405020304" pitchFamily="18" charset="0"/>
              </a:rPr>
              <a:t>行。每行给出一个整数</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501</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的含义在上面的试题描述中给出。输入以在一行中给出</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终止，这个</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不用进行处理。</a:t>
            </a:r>
            <a:endParaRPr lang="zh-CN" altLang="zh-CN" sz="3200" dirty="0">
              <a:latin typeface="Times New Roman" panose="02020603050405020304" pitchFamily="18" charset="0"/>
              <a:cs typeface="Times New Roman" panose="02020603050405020304" pitchFamily="18" charset="0"/>
            </a:endParaRPr>
          </a:p>
          <a:p>
            <a:r>
              <a:rPr lang="zh-CN" altLang="zh-CN" sz="3200" b="1" dirty="0">
                <a:latin typeface="Times New Roman" panose="02020603050405020304" pitchFamily="18" charset="0"/>
                <a:cs typeface="Times New Roman" panose="02020603050405020304" pitchFamily="18" charset="0"/>
              </a:rPr>
              <a:t>输出</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对于输入的每一行，输出一行，给出相应于</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的</a:t>
            </a:r>
            <a:r>
              <a:rPr lang="en-US" altLang="zh-CN" sz="3200" i="1" dirty="0">
                <a:latin typeface="Times New Roman" panose="02020603050405020304" pitchFamily="18" charset="0"/>
                <a:cs typeface="Times New Roman" panose="02020603050405020304" pitchFamily="18" charset="0"/>
              </a:rPr>
              <a:t>G</a:t>
            </a:r>
            <a:r>
              <a:rPr lang="zh-CN" altLang="zh-CN" sz="3200" dirty="0">
                <a:latin typeface="Times New Roman" panose="02020603050405020304" pitchFamily="18" charset="0"/>
                <a:cs typeface="Times New Roman" panose="02020603050405020304" pitchFamily="18" charset="0"/>
              </a:rPr>
              <a:t>值。</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试题解析</a:t>
            </a: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基于求两个正整数最大公因子的函数</a:t>
            </a:r>
            <a:r>
              <a:rPr lang="en-US" altLang="zh-CN" sz="3600" dirty="0" err="1">
                <a:latin typeface="Times New Roman" panose="02020603050405020304" pitchFamily="18" charset="0"/>
                <a:cs typeface="Times New Roman" panose="02020603050405020304" pitchFamily="18" charset="0"/>
              </a:rPr>
              <a:t>gcd</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，根据题意，编写程序。</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78" y="365125"/>
            <a:ext cx="10780222" cy="1325563"/>
          </a:xfrm>
        </p:spPr>
        <p:txBody>
          <a:bodyPr/>
          <a:lstStyle/>
          <a:p>
            <a:r>
              <a:rPr lang="zh-CN" altLang="zh-CN" b="1" dirty="0">
                <a:solidFill>
                  <a:srgbClr val="FF0000"/>
                </a:solidFill>
                <a:latin typeface="Times New Roman" panose="02020603050405020304" pitchFamily="18" charset="0"/>
                <a:cs typeface="Times New Roman" panose="02020603050405020304" pitchFamily="18" charset="0"/>
              </a:rPr>
              <a:t>【例</a:t>
            </a:r>
            <a:r>
              <a:rPr lang="en-US" altLang="zh-CN" b="1" dirty="0">
                <a:solidFill>
                  <a:srgbClr val="FF0000"/>
                </a:solidFill>
                <a:latin typeface="Times New Roman" panose="02020603050405020304" pitchFamily="18" charset="0"/>
                <a:cs typeface="Times New Roman" panose="02020603050405020304" pitchFamily="18" charset="0"/>
              </a:rPr>
              <a:t>5.6.3</a:t>
            </a:r>
            <a:r>
              <a:rPr lang="zh-CN" altLang="zh-CN" b="1" dirty="0">
                <a:solidFill>
                  <a:srgbClr val="FF0000"/>
                </a:solidFill>
                <a:latin typeface="Times New Roman" panose="02020603050405020304" pitchFamily="18" charset="0"/>
                <a:cs typeface="Times New Roman" panose="02020603050405020304" pitchFamily="18" charset="0"/>
              </a:rPr>
              <a:t>】放苹果</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b="1" dirty="0"/>
              <a:t>试题来源：</a:t>
            </a:r>
            <a:r>
              <a:rPr lang="en-US" altLang="zh-CN" b="1" dirty="0" err="1"/>
              <a:t>lwx@POJ</a:t>
            </a:r>
            <a:endParaRPr lang="zh-CN" altLang="zh-CN" dirty="0"/>
          </a:p>
          <a:p>
            <a:r>
              <a:rPr lang="zh-CN" altLang="zh-CN" b="1" dirty="0"/>
              <a:t>在线测试：</a:t>
            </a:r>
            <a:r>
              <a:rPr lang="en-US" altLang="zh-CN" b="1" dirty="0"/>
              <a:t>POJ 1664</a:t>
            </a:r>
            <a:endParaRPr lang="zh-CN" altLang="zh-CN" dirty="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4400" dirty="0">
                <a:latin typeface="Times New Roman" panose="02020603050405020304" pitchFamily="18" charset="0"/>
                <a:cs typeface="Times New Roman" panose="02020603050405020304" pitchFamily="18" charset="0"/>
              </a:rPr>
              <a:t>把</a:t>
            </a:r>
            <a:r>
              <a:rPr lang="en-US" altLang="zh-CN" sz="4400" i="1" dirty="0">
                <a:latin typeface="Times New Roman" panose="02020603050405020304" pitchFamily="18" charset="0"/>
                <a:cs typeface="Times New Roman" panose="02020603050405020304" pitchFamily="18" charset="0"/>
              </a:rPr>
              <a:t>m</a:t>
            </a:r>
            <a:r>
              <a:rPr lang="zh-CN" altLang="zh-CN" sz="4400" dirty="0">
                <a:latin typeface="Times New Roman" panose="02020603050405020304" pitchFamily="18" charset="0"/>
                <a:cs typeface="Times New Roman" panose="02020603050405020304" pitchFamily="18" charset="0"/>
              </a:rPr>
              <a:t>个同样的苹果放在</a:t>
            </a:r>
            <a:r>
              <a:rPr lang="en-US" altLang="zh-CN" sz="4400" i="1" dirty="0">
                <a:latin typeface="Times New Roman" panose="02020603050405020304" pitchFamily="18" charset="0"/>
                <a:cs typeface="Times New Roman" panose="02020603050405020304" pitchFamily="18" charset="0"/>
              </a:rPr>
              <a:t>n</a:t>
            </a:r>
            <a:r>
              <a:rPr lang="zh-CN" altLang="zh-CN" sz="4400" dirty="0">
                <a:latin typeface="Times New Roman" panose="02020603050405020304" pitchFamily="18" charset="0"/>
                <a:cs typeface="Times New Roman" panose="02020603050405020304" pitchFamily="18" charset="0"/>
              </a:rPr>
              <a:t>个同样的盘子里，允许有的盘子空着不放，问共有多少种不同的分法？（用</a:t>
            </a:r>
            <a:r>
              <a:rPr lang="en-US" altLang="zh-CN" sz="4400" i="1" dirty="0">
                <a:latin typeface="Times New Roman" panose="02020603050405020304" pitchFamily="18" charset="0"/>
                <a:cs typeface="Times New Roman" panose="02020603050405020304" pitchFamily="18" charset="0"/>
              </a:rPr>
              <a:t>k</a:t>
            </a:r>
            <a:r>
              <a:rPr lang="zh-CN" altLang="zh-CN" sz="4400" dirty="0">
                <a:latin typeface="Times New Roman" panose="02020603050405020304" pitchFamily="18" charset="0"/>
                <a:cs typeface="Times New Roman" panose="02020603050405020304" pitchFamily="18" charset="0"/>
              </a:rPr>
              <a:t>表示）</a:t>
            </a:r>
            <a:r>
              <a:rPr lang="en-US" altLang="zh-CN" sz="4400" dirty="0">
                <a:latin typeface="Times New Roman" panose="02020603050405020304" pitchFamily="18" charset="0"/>
                <a:cs typeface="Times New Roman" panose="02020603050405020304" pitchFamily="18" charset="0"/>
              </a:rPr>
              <a:t>5</a:t>
            </a:r>
            <a:r>
              <a:rPr lang="zh-CN" altLang="zh-CN"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1</a:t>
            </a:r>
            <a:r>
              <a:rPr lang="zh-CN" altLang="zh-CN"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1</a:t>
            </a:r>
            <a:r>
              <a:rPr lang="zh-CN" altLang="zh-CN" sz="4400" dirty="0">
                <a:latin typeface="Times New Roman" panose="02020603050405020304" pitchFamily="18" charset="0"/>
                <a:cs typeface="Times New Roman" panose="02020603050405020304" pitchFamily="18" charset="0"/>
              </a:rPr>
              <a:t>和</a:t>
            </a:r>
            <a:r>
              <a:rPr lang="en-US" altLang="zh-CN" sz="4400" dirty="0">
                <a:latin typeface="Times New Roman" panose="02020603050405020304" pitchFamily="18" charset="0"/>
                <a:cs typeface="Times New Roman" panose="02020603050405020304" pitchFamily="18" charset="0"/>
              </a:rPr>
              <a:t>1</a:t>
            </a:r>
            <a:r>
              <a:rPr lang="zh-CN" altLang="zh-CN"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5</a:t>
            </a:r>
            <a:r>
              <a:rPr lang="zh-CN" altLang="zh-CN"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1 </a:t>
            </a:r>
            <a:r>
              <a:rPr lang="zh-CN" altLang="zh-CN" sz="4400" dirty="0">
                <a:latin typeface="Times New Roman" panose="02020603050405020304" pitchFamily="18" charset="0"/>
                <a:cs typeface="Times New Roman" panose="02020603050405020304" pitchFamily="18" charset="0"/>
              </a:rPr>
              <a:t>是同一种分法。</a:t>
            </a:r>
            <a:endParaRPr lang="zh-CN" altLang="en-US"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947400" cy="4351338"/>
          </a:xfrm>
        </p:spPr>
        <p:txBody>
          <a:bodyPr>
            <a:normAutofit/>
          </a:bodyPr>
          <a:lstStyle/>
          <a:p>
            <a:r>
              <a:rPr lang="zh-CN" altLang="zh-CN" sz="4000" b="1" dirty="0">
                <a:latin typeface="Times New Roman" panose="02020603050405020304" pitchFamily="18" charset="0"/>
                <a:cs typeface="Times New Roman" panose="02020603050405020304" pitchFamily="18" charset="0"/>
              </a:rPr>
              <a:t>输入</a:t>
            </a:r>
            <a:endParaRPr lang="zh-CN" altLang="zh-CN" sz="4000" dirty="0">
              <a:latin typeface="Times New Roman" panose="02020603050405020304" pitchFamily="18" charset="0"/>
              <a:cs typeface="Times New Roman" panose="02020603050405020304" pitchFamily="18" charset="0"/>
            </a:endParaRPr>
          </a:p>
          <a:p>
            <a:r>
              <a:rPr lang="zh-CN" altLang="zh-CN" sz="4000" dirty="0">
                <a:latin typeface="Times New Roman" panose="02020603050405020304" pitchFamily="18" charset="0"/>
                <a:cs typeface="Times New Roman" panose="02020603050405020304" pitchFamily="18" charset="0"/>
              </a:rPr>
              <a:t>第一行是测试用例的数目</a:t>
            </a:r>
            <a:r>
              <a:rPr lang="en-US" altLang="zh-CN" sz="4000" i="1" dirty="0">
                <a:latin typeface="Times New Roman" panose="02020603050405020304" pitchFamily="18" charset="0"/>
                <a:cs typeface="Times New Roman" panose="02020603050405020304" pitchFamily="18" charset="0"/>
              </a:rPr>
              <a:t>t</a:t>
            </a:r>
            <a:r>
              <a:rPr lang="zh-CN" altLang="zh-CN" sz="4000" dirty="0">
                <a:latin typeface="Times New Roman" panose="02020603050405020304" pitchFamily="18" charset="0"/>
                <a:cs typeface="Times New Roman" panose="02020603050405020304" pitchFamily="18" charset="0"/>
              </a:rPr>
              <a:t>（</a:t>
            </a:r>
            <a:r>
              <a:rPr lang="en-US" altLang="zh-CN" sz="4000" dirty="0" err="1">
                <a:latin typeface="Times New Roman" panose="02020603050405020304" pitchFamily="18" charset="0"/>
                <a:cs typeface="Times New Roman" panose="02020603050405020304" pitchFamily="18" charset="0"/>
              </a:rPr>
              <a:t>0</a:t>
            </a:r>
            <a:r>
              <a:rPr lang="en-US" altLang="zh-CN" sz="4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i="1" dirty="0" err="1">
                <a:latin typeface="Times New Roman" panose="02020603050405020304" pitchFamily="18" charset="0"/>
                <a:cs typeface="Times New Roman" panose="02020603050405020304" pitchFamily="18" charset="0"/>
              </a:rPr>
              <a:t>t</a:t>
            </a:r>
            <a:r>
              <a:rPr lang="en-US" altLang="zh-CN" sz="4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dirty="0" err="1">
                <a:latin typeface="Times New Roman" panose="02020603050405020304" pitchFamily="18" charset="0"/>
                <a:cs typeface="Times New Roman" panose="02020603050405020304" pitchFamily="18" charset="0"/>
              </a:rPr>
              <a:t>20</a:t>
            </a:r>
            <a:r>
              <a:rPr lang="zh-CN" altLang="zh-CN" sz="4000" dirty="0">
                <a:latin typeface="Times New Roman" panose="02020603050405020304" pitchFamily="18" charset="0"/>
                <a:cs typeface="Times New Roman" panose="02020603050405020304" pitchFamily="18" charset="0"/>
              </a:rPr>
              <a:t>）。以下每行均包含二个整数</a:t>
            </a:r>
            <a:r>
              <a:rPr lang="en-US" altLang="zh-CN" sz="4000" i="1" dirty="0">
                <a:latin typeface="Times New Roman" panose="02020603050405020304" pitchFamily="18" charset="0"/>
                <a:cs typeface="Times New Roman" panose="02020603050405020304" pitchFamily="18" charset="0"/>
              </a:rPr>
              <a:t>m</a:t>
            </a:r>
            <a:r>
              <a:rPr lang="zh-CN" altLang="zh-CN" sz="4000" dirty="0">
                <a:latin typeface="Times New Roman" panose="02020603050405020304" pitchFamily="18" charset="0"/>
                <a:cs typeface="Times New Roman" panose="02020603050405020304" pitchFamily="18" charset="0"/>
              </a:rPr>
              <a:t>和</a:t>
            </a:r>
            <a:r>
              <a:rPr lang="en-US" altLang="zh-CN" sz="4000" i="1" dirty="0">
                <a:latin typeface="Times New Roman" panose="02020603050405020304" pitchFamily="18" charset="0"/>
                <a:cs typeface="Times New Roman" panose="02020603050405020304" pitchFamily="18" charset="0"/>
              </a:rPr>
              <a:t>n</a:t>
            </a:r>
            <a:r>
              <a:rPr lang="zh-CN" altLang="zh-CN" sz="4000" dirty="0">
                <a:latin typeface="Times New Roman" panose="02020603050405020304" pitchFamily="18" charset="0"/>
                <a:cs typeface="Times New Roman" panose="02020603050405020304" pitchFamily="18" charset="0"/>
              </a:rPr>
              <a:t>，以空格分开，</a:t>
            </a:r>
            <a:r>
              <a:rPr lang="en-US" altLang="zh-CN" sz="4000" dirty="0" err="1">
                <a:latin typeface="Times New Roman" panose="02020603050405020304" pitchFamily="18" charset="0"/>
                <a:cs typeface="Times New Roman" panose="02020603050405020304" pitchFamily="18" charset="0"/>
              </a:rPr>
              <a:t>1</a:t>
            </a:r>
            <a:r>
              <a:rPr lang="en-US" altLang="zh-CN" sz="4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i="1" dirty="0" err="1">
                <a:latin typeface="Times New Roman" panose="02020603050405020304" pitchFamily="18" charset="0"/>
                <a:cs typeface="Times New Roman" panose="02020603050405020304" pitchFamily="18" charset="0"/>
              </a:rPr>
              <a:t>m</a:t>
            </a:r>
            <a:r>
              <a:rPr lang="en-US" altLang="zh-CN" sz="4000" dirty="0">
                <a:latin typeface="Times New Roman" panose="02020603050405020304" pitchFamily="18" charset="0"/>
                <a:cs typeface="Times New Roman" panose="02020603050405020304" pitchFamily="18" charset="0"/>
              </a:rPr>
              <a:t>, </a:t>
            </a:r>
            <a:r>
              <a:rPr lang="en-US" altLang="zh-CN" sz="4000" i="1" dirty="0" err="1">
                <a:latin typeface="Times New Roman" panose="02020603050405020304" pitchFamily="18" charset="0"/>
                <a:cs typeface="Times New Roman" panose="02020603050405020304" pitchFamily="18" charset="0"/>
              </a:rPr>
              <a:t>n</a:t>
            </a:r>
            <a:r>
              <a:rPr lang="en-US" altLang="zh-CN" sz="4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dirty="0" err="1">
                <a:latin typeface="Times New Roman" panose="02020603050405020304" pitchFamily="18" charset="0"/>
                <a:cs typeface="Times New Roman" panose="02020603050405020304" pitchFamily="18" charset="0"/>
              </a:rPr>
              <a:t>10</a:t>
            </a:r>
            <a:r>
              <a:rPr lang="zh-CN"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r>
              <a:rPr lang="zh-CN" altLang="zh-CN" sz="4000" b="1" dirty="0">
                <a:latin typeface="Times New Roman" panose="02020603050405020304" pitchFamily="18" charset="0"/>
                <a:cs typeface="Times New Roman" panose="02020603050405020304" pitchFamily="18" charset="0"/>
              </a:rPr>
              <a:t>输出</a:t>
            </a:r>
            <a:endParaRPr lang="zh-CN" altLang="zh-CN" sz="4000" dirty="0">
              <a:latin typeface="Times New Roman" panose="02020603050405020304" pitchFamily="18" charset="0"/>
              <a:cs typeface="Times New Roman" panose="02020603050405020304" pitchFamily="18" charset="0"/>
            </a:endParaRPr>
          </a:p>
          <a:p>
            <a:r>
              <a:rPr lang="zh-CN" altLang="zh-CN" sz="4000" dirty="0">
                <a:latin typeface="Times New Roman" panose="02020603050405020304" pitchFamily="18" charset="0"/>
                <a:cs typeface="Times New Roman" panose="02020603050405020304" pitchFamily="18" charset="0"/>
              </a:rPr>
              <a:t>对输入的每个测试用例</a:t>
            </a:r>
            <a:r>
              <a:rPr lang="en-US" altLang="zh-CN" sz="4000" i="1" dirty="0">
                <a:latin typeface="Times New Roman" panose="02020603050405020304" pitchFamily="18" charset="0"/>
                <a:cs typeface="Times New Roman" panose="02020603050405020304" pitchFamily="18" charset="0"/>
              </a:rPr>
              <a:t>m</a:t>
            </a:r>
            <a:r>
              <a:rPr lang="zh-CN" altLang="zh-CN" sz="4000" dirty="0">
                <a:latin typeface="Times New Roman" panose="02020603050405020304" pitchFamily="18" charset="0"/>
                <a:cs typeface="Times New Roman" panose="02020603050405020304" pitchFamily="18" charset="0"/>
              </a:rPr>
              <a:t>和</a:t>
            </a:r>
            <a:r>
              <a:rPr lang="en-US" altLang="zh-CN" sz="4000" i="1" dirty="0">
                <a:latin typeface="Times New Roman" panose="02020603050405020304" pitchFamily="18" charset="0"/>
                <a:cs typeface="Times New Roman" panose="02020603050405020304" pitchFamily="18" charset="0"/>
              </a:rPr>
              <a:t>n</a:t>
            </a:r>
            <a:r>
              <a:rPr lang="zh-CN" altLang="zh-CN" sz="4000" dirty="0">
                <a:latin typeface="Times New Roman" panose="02020603050405020304" pitchFamily="18" charset="0"/>
                <a:cs typeface="Times New Roman" panose="02020603050405020304" pitchFamily="18" charset="0"/>
              </a:rPr>
              <a:t>，用一行输出相应的</a:t>
            </a:r>
            <a:r>
              <a:rPr lang="en-US" altLang="zh-CN" sz="4000" i="1" dirty="0">
                <a:latin typeface="Times New Roman" panose="02020603050405020304" pitchFamily="18" charset="0"/>
                <a:cs typeface="Times New Roman" panose="02020603050405020304" pitchFamily="18" charset="0"/>
              </a:rPr>
              <a:t>k</a:t>
            </a:r>
            <a:r>
              <a:rPr lang="zh-CN" altLang="zh-CN" sz="4000" dirty="0">
                <a:latin typeface="Times New Roman" panose="02020603050405020304" pitchFamily="18" charset="0"/>
                <a:cs typeface="Times New Roman" panose="02020603050405020304" pitchFamily="18" charset="0"/>
              </a:rPr>
              <a:t>。</a:t>
            </a:r>
            <a:endParaRPr lang="zh-CN" alt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629"/>
            <a:ext cx="10515600" cy="831273"/>
          </a:xfrm>
        </p:spPr>
        <p:txBody>
          <a:bodyPr/>
          <a:lstStyle/>
          <a:p>
            <a:r>
              <a:rPr lang="zh-CN" altLang="zh-CN" b="1" dirty="0"/>
              <a:t>试题解析</a:t>
            </a:r>
            <a:endParaRPr lang="zh-CN" altLang="en-US" dirty="0"/>
          </a:p>
        </p:txBody>
      </p:sp>
      <p:sp>
        <p:nvSpPr>
          <p:cNvPr id="3" name="内容占位符 2"/>
          <p:cNvSpPr>
            <a:spLocks noGrp="1"/>
          </p:cNvSpPr>
          <p:nvPr>
            <p:ph idx="1"/>
          </p:nvPr>
        </p:nvSpPr>
        <p:spPr>
          <a:xfrm>
            <a:off x="540327" y="1088967"/>
            <a:ext cx="10997738" cy="5619404"/>
          </a:xfrm>
        </p:spPr>
        <p:txBody>
          <a:bodyPr>
            <a:normAutofit/>
          </a:bodyPr>
          <a:lstStyle/>
          <a:p>
            <a:r>
              <a:rPr lang="zh-CN" altLang="zh-CN" sz="3600" dirty="0">
                <a:latin typeface="Times New Roman" panose="02020603050405020304" pitchFamily="18" charset="0"/>
                <a:cs typeface="Times New Roman" panose="02020603050405020304" pitchFamily="18" charset="0"/>
              </a:rPr>
              <a:t>设</a:t>
            </a:r>
            <a:r>
              <a:rPr lang="en-US" altLang="zh-CN" sz="3600" i="1" dirty="0">
                <a:solidFill>
                  <a:srgbClr val="C00000"/>
                </a:solidFill>
                <a:latin typeface="Times New Roman" panose="02020603050405020304" pitchFamily="18" charset="0"/>
                <a:cs typeface="Times New Roman" panose="02020603050405020304" pitchFamily="18" charset="0"/>
              </a:rPr>
              <a:t>f</a:t>
            </a:r>
            <a:r>
              <a:rPr lang="en-US" altLang="zh-CN" sz="3600" dirty="0">
                <a:solidFill>
                  <a:srgbClr val="C00000"/>
                </a:solidFill>
                <a:latin typeface="Times New Roman" panose="02020603050405020304" pitchFamily="18" charset="0"/>
                <a:cs typeface="Times New Roman" panose="02020603050405020304" pitchFamily="18" charset="0"/>
              </a:rPr>
              <a:t>(</a:t>
            </a:r>
            <a:r>
              <a:rPr lang="en-US" altLang="zh-CN" sz="3600" i="1" dirty="0">
                <a:solidFill>
                  <a:srgbClr val="C00000"/>
                </a:solidFill>
                <a:latin typeface="Times New Roman" panose="02020603050405020304" pitchFamily="18" charset="0"/>
                <a:cs typeface="Times New Roman" panose="02020603050405020304" pitchFamily="18" charset="0"/>
              </a:rPr>
              <a:t>m</a:t>
            </a:r>
            <a:r>
              <a:rPr lang="en-US" altLang="zh-CN" sz="3600" dirty="0">
                <a:solidFill>
                  <a:srgbClr val="C00000"/>
                </a:solidFill>
                <a:latin typeface="Times New Roman" panose="02020603050405020304" pitchFamily="18" charset="0"/>
                <a:cs typeface="Times New Roman" panose="02020603050405020304" pitchFamily="18" charset="0"/>
              </a:rPr>
              <a:t>,</a:t>
            </a:r>
            <a:r>
              <a:rPr lang="en-US" altLang="zh-CN" sz="3600" i="1" dirty="0">
                <a:solidFill>
                  <a:srgbClr val="C00000"/>
                </a:solidFill>
                <a:latin typeface="Times New Roman" panose="02020603050405020304" pitchFamily="18" charset="0"/>
                <a:cs typeface="Times New Roman" panose="02020603050405020304" pitchFamily="18" charset="0"/>
              </a:rPr>
              <a:t> n</a:t>
            </a:r>
            <a:r>
              <a:rPr lang="en-US" altLang="zh-CN" sz="3600" dirty="0">
                <a:solidFill>
                  <a:srgbClr val="C00000"/>
                </a:solidFill>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是</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个同样的苹果放在</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个同样的盘子里的分法的数目，</a:t>
            </a:r>
            <a:r>
              <a:rPr lang="zh-CN" altLang="zh-CN" sz="3600" b="1" i="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递归定义</a:t>
            </a:r>
            <a:r>
              <a:rPr lang="zh-CN" altLang="zh-CN" sz="3600" dirty="0">
                <a:latin typeface="Times New Roman" panose="02020603050405020304" pitchFamily="18" charset="0"/>
                <a:cs typeface="Times New Roman" panose="02020603050405020304" pitchFamily="18" charset="0"/>
              </a:rPr>
              <a:t>如下：</a:t>
            </a:r>
            <a:endParaRPr lang="zh-CN" altLang="zh-CN" sz="36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r>
              <a:rPr lang="en-US" altLang="zh-CN" sz="3200" i="1" dirty="0">
                <a:solidFill>
                  <a:srgbClr val="FF0000"/>
                </a:solidFill>
                <a:latin typeface="Times New Roman" panose="02020603050405020304" pitchFamily="18" charset="0"/>
                <a:cs typeface="Times New Roman" panose="02020603050405020304" pitchFamily="18" charset="0"/>
              </a:rPr>
              <a:t>n&gt;m</a:t>
            </a:r>
            <a:r>
              <a:rPr lang="zh-CN" altLang="zh-CN" sz="3200" dirty="0">
                <a:latin typeface="Times New Roman" panose="02020603050405020304" pitchFamily="18" charset="0"/>
                <a:cs typeface="Times New Roman" panose="02020603050405020304" pitchFamily="18" charset="0"/>
              </a:rPr>
              <a:t>：则至少有</a:t>
            </a:r>
            <a:r>
              <a:rPr lang="en-US" altLang="zh-CN" sz="3200" i="1" dirty="0">
                <a:latin typeface="Times New Roman" panose="02020603050405020304" pitchFamily="18" charset="0"/>
                <a:cs typeface="Times New Roman" panose="02020603050405020304" pitchFamily="18" charset="0"/>
              </a:rPr>
              <a:t>n-m</a:t>
            </a:r>
            <a:r>
              <a:rPr lang="zh-CN" altLang="zh-CN" sz="3200" dirty="0">
                <a:latin typeface="Times New Roman" panose="02020603050405020304" pitchFamily="18" charset="0"/>
                <a:cs typeface="Times New Roman" panose="02020603050405020304" pitchFamily="18" charset="0"/>
              </a:rPr>
              <a:t>个盘子会空着，去掉这</a:t>
            </a:r>
            <a:r>
              <a:rPr lang="en-US" altLang="zh-CN" sz="3200" i="1" dirty="0">
                <a:latin typeface="Times New Roman" panose="02020603050405020304" pitchFamily="18" charset="0"/>
                <a:cs typeface="Times New Roman" panose="02020603050405020304" pitchFamily="18" charset="0"/>
              </a:rPr>
              <a:t>n-m</a:t>
            </a:r>
            <a:r>
              <a:rPr lang="zh-CN" altLang="zh-CN" sz="3200" dirty="0">
                <a:latin typeface="Times New Roman" panose="02020603050405020304" pitchFamily="18" charset="0"/>
                <a:cs typeface="Times New Roman" panose="02020603050405020304" pitchFamily="18" charset="0"/>
              </a:rPr>
              <a:t>个盘子对放苹果方法数不会产生影响；即</a:t>
            </a:r>
            <a:r>
              <a:rPr lang="en-US" altLang="zh-CN" sz="3200" i="1" dirty="0">
                <a:solidFill>
                  <a:srgbClr val="C00000"/>
                </a:solidFill>
                <a:latin typeface="Times New Roman" panose="02020603050405020304" pitchFamily="18" charset="0"/>
                <a:cs typeface="Times New Roman" panose="02020603050405020304" pitchFamily="18" charset="0"/>
              </a:rPr>
              <a:t>f</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m</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 n</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f</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m</a:t>
            </a:r>
            <a:r>
              <a:rPr lang="en-US" altLang="zh-CN" sz="3200" dirty="0">
                <a:solidFill>
                  <a:srgbClr val="C00000"/>
                </a:solidFill>
                <a:latin typeface="Times New Roman" panose="02020603050405020304" pitchFamily="18" charset="0"/>
                <a:cs typeface="Times New Roman" panose="02020603050405020304" pitchFamily="18" charset="0"/>
              </a:rPr>
              <a:t>, </a:t>
            </a:r>
            <a:r>
              <a:rPr lang="en-US" altLang="zh-CN" sz="3200" i="1" dirty="0">
                <a:solidFill>
                  <a:srgbClr val="C00000"/>
                </a:solidFill>
                <a:latin typeface="Times New Roman" panose="02020603050405020304" pitchFamily="18" charset="0"/>
                <a:cs typeface="Times New Roman" panose="02020603050405020304" pitchFamily="18" charset="0"/>
              </a:rPr>
              <a:t>m</a:t>
            </a:r>
            <a:r>
              <a:rPr lang="en-US" altLang="zh-CN" sz="3200" dirty="0">
                <a:solidFill>
                  <a:srgbClr val="C00000"/>
                </a:solidFill>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a:t>
            </a:r>
            <a:r>
              <a:rPr lang="en-US" altLang="zh-CN" sz="3200" i="1" dirty="0" err="1">
                <a:solidFill>
                  <a:srgbClr val="FF0000"/>
                </a:solidFill>
                <a:latin typeface="Times New Roman" panose="02020603050405020304" pitchFamily="18" charset="0"/>
                <a:cs typeface="Times New Roman" panose="02020603050405020304" pitchFamily="18" charset="0"/>
              </a:rPr>
              <a:t>n</a:t>
            </a:r>
            <a:r>
              <a:rPr lang="en-US" altLang="zh-CN" sz="3200" i="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FF0000"/>
                </a:solidFill>
                <a:latin typeface="Times New Roman" panose="02020603050405020304" pitchFamily="18" charset="0"/>
                <a:cs typeface="Times New Roman" panose="02020603050405020304" pitchFamily="18" charset="0"/>
              </a:rPr>
              <a:t>m</a:t>
            </a:r>
            <a:r>
              <a:rPr lang="zh-CN" altLang="zh-CN" sz="3200" dirty="0">
                <a:latin typeface="Times New Roman" panose="02020603050405020304" pitchFamily="18" charset="0"/>
                <a:cs typeface="Times New Roman" panose="02020603050405020304" pitchFamily="18" charset="0"/>
              </a:rPr>
              <a:t>：不同的放法可以分成</a:t>
            </a:r>
            <a:r>
              <a:rPr lang="zh-CN" altLang="zh-CN" sz="3200" dirty="0">
                <a:solidFill>
                  <a:srgbClr val="C00000"/>
                </a:solidFill>
                <a:latin typeface="Times New Roman" panose="02020603050405020304" pitchFamily="18" charset="0"/>
                <a:cs typeface="Times New Roman" panose="02020603050405020304" pitchFamily="18" charset="0"/>
              </a:rPr>
              <a:t>两类</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2"/>
            <a:r>
              <a:rPr lang="zh-CN" altLang="zh-CN" sz="3200" dirty="0">
                <a:latin typeface="Times New Roman" panose="02020603050405020304" pitchFamily="18" charset="0"/>
                <a:cs typeface="Times New Roman" panose="02020603050405020304" pitchFamily="18" charset="0"/>
              </a:rPr>
              <a:t>至少有一个盘子没有放苹果，即，</a:t>
            </a:r>
            <a:r>
              <a:rPr lang="en-US" altLang="zh-CN" sz="3200" i="1" dirty="0">
                <a:solidFill>
                  <a:srgbClr val="C00000"/>
                </a:solidFill>
                <a:latin typeface="Times New Roman" panose="02020603050405020304" pitchFamily="18" charset="0"/>
                <a:cs typeface="Times New Roman" panose="02020603050405020304" pitchFamily="18" charset="0"/>
              </a:rPr>
              <a:t>f</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m</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 n</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 f</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m</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 n</a:t>
            </a:r>
            <a:r>
              <a:rPr lang="en-US" altLang="zh-CN" sz="3200" dirty="0">
                <a:solidFill>
                  <a:srgbClr val="C00000"/>
                </a:solidFill>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2"/>
            <a:r>
              <a:rPr lang="zh-CN" altLang="zh-CN" sz="3200" dirty="0">
                <a:latin typeface="Times New Roman" panose="02020603050405020304" pitchFamily="18" charset="0"/>
                <a:cs typeface="Times New Roman" panose="02020603050405020304" pitchFamily="18" charset="0"/>
              </a:rPr>
              <a:t>所有盘子里都有苹果，如果从每个盘子里拿走一个苹果，不会影响分法的数目，即，</a:t>
            </a:r>
            <a:r>
              <a:rPr lang="en-US" altLang="zh-CN" sz="3200" i="1" dirty="0">
                <a:solidFill>
                  <a:srgbClr val="C00000"/>
                </a:solidFill>
                <a:latin typeface="Times New Roman" panose="02020603050405020304" pitchFamily="18" charset="0"/>
                <a:cs typeface="Times New Roman" panose="02020603050405020304" pitchFamily="18" charset="0"/>
              </a:rPr>
              <a:t>f</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m</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 n</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f</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m-n</a:t>
            </a:r>
            <a:r>
              <a:rPr lang="en-US" altLang="zh-CN" sz="3200" dirty="0">
                <a:solidFill>
                  <a:srgbClr val="C00000"/>
                </a:solidFill>
                <a:latin typeface="Times New Roman" panose="02020603050405020304" pitchFamily="18" charset="0"/>
                <a:cs typeface="Times New Roman" panose="02020603050405020304" pitchFamily="18" charset="0"/>
              </a:rPr>
              <a:t>, </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dirty="0">
                <a:solidFill>
                  <a:srgbClr val="C00000"/>
                </a:solidFill>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所以，当</a:t>
            </a:r>
            <a:r>
              <a:rPr lang="en-US" altLang="zh-CN" sz="3200" i="1" dirty="0" err="1">
                <a:latin typeface="Times New Roman" panose="02020603050405020304" pitchFamily="18" charset="0"/>
                <a:cs typeface="Times New Roman" panose="02020603050405020304" pitchFamily="18" charset="0"/>
              </a:rPr>
              <a:t>n</a:t>
            </a:r>
            <a:r>
              <a:rPr lang="en-US" altLang="zh-CN" sz="3200" i="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m</a:t>
            </a:r>
            <a:r>
              <a:rPr lang="zh-CN" altLang="zh-CN" sz="3200" dirty="0">
                <a:latin typeface="Times New Roman" panose="02020603050405020304" pitchFamily="18" charset="0"/>
                <a:cs typeface="Times New Roman" panose="02020603050405020304" pitchFamily="18" charset="0"/>
              </a:rPr>
              <a:t>时，根据</a:t>
            </a:r>
            <a:r>
              <a:rPr lang="zh-CN" altLang="zh-CN" sz="3200" b="1" i="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加法原理</a:t>
            </a:r>
            <a:r>
              <a:rPr lang="zh-CN" altLang="zh-CN" sz="3200" dirty="0">
                <a:latin typeface="Times New Roman" panose="02020603050405020304" pitchFamily="18" charset="0"/>
                <a:cs typeface="Times New Roman" panose="02020603050405020304" pitchFamily="18" charset="0"/>
              </a:rPr>
              <a:t>，放苹果的分法数目等于上述两者的和，即，</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n</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 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m-n</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6795"/>
          </a:xfrm>
        </p:spPr>
        <p:txBody>
          <a:bodyPr/>
          <a:lstStyle/>
          <a:p>
            <a:endParaRPr lang="zh-CN" altLang="en-US" dirty="0"/>
          </a:p>
        </p:txBody>
      </p:sp>
      <p:sp>
        <p:nvSpPr>
          <p:cNvPr id="3" name="内容占位符 2"/>
          <p:cNvSpPr>
            <a:spLocks noGrp="1"/>
          </p:cNvSpPr>
          <p:nvPr>
            <p:ph idx="1"/>
          </p:nvPr>
        </p:nvSpPr>
        <p:spPr>
          <a:xfrm>
            <a:off x="838200" y="1615440"/>
            <a:ext cx="10515600" cy="4877435"/>
          </a:xfrm>
        </p:spPr>
        <p:txBody>
          <a:bodyPr>
            <a:normAutofit/>
          </a:bodyPr>
          <a:lstStyle/>
          <a:p>
            <a:r>
              <a:rPr lang="zh-CN" altLang="zh-CN" sz="3600" dirty="0">
                <a:latin typeface="Times New Roman" panose="02020603050405020304" pitchFamily="18" charset="0"/>
                <a:cs typeface="Times New Roman" panose="02020603050405020304" pitchFamily="18" charset="0"/>
              </a:rPr>
              <a:t>对</a:t>
            </a:r>
            <a:r>
              <a:rPr lang="en-US" altLang="zh-CN" sz="3600" i="1" dirty="0">
                <a:latin typeface="Times New Roman" panose="02020603050405020304" pitchFamily="18" charset="0"/>
                <a:cs typeface="Times New Roman" panose="02020603050405020304" pitchFamily="18" charset="0"/>
              </a:rPr>
              <a:t>f</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n</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的</a:t>
            </a:r>
            <a:r>
              <a:rPr lang="zh-CN" altLang="zh-CN" sz="3600" b="1" i="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递归边界</a:t>
            </a:r>
            <a:r>
              <a:rPr lang="zh-CN" altLang="zh-CN" sz="3600" dirty="0">
                <a:latin typeface="Times New Roman" panose="02020603050405020304" pitchFamily="18" charset="0"/>
                <a:cs typeface="Times New Roman" panose="02020603050405020304" pitchFamily="18" charset="0"/>
              </a:rPr>
              <a:t>分析如下：</a:t>
            </a:r>
            <a:endParaRPr lang="zh-CN" altLang="zh-CN" sz="36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a:t>
            </a:r>
            <a:r>
              <a:rPr lang="en-US" altLang="zh-CN" sz="3600" i="1" dirty="0">
                <a:solidFill>
                  <a:srgbClr val="C00000"/>
                </a:solidFill>
                <a:latin typeface="Times New Roman" panose="02020603050405020304" pitchFamily="18" charset="0"/>
                <a:cs typeface="Times New Roman" panose="02020603050405020304" pitchFamily="18" charset="0"/>
              </a:rPr>
              <a:t>n==</a:t>
            </a:r>
            <a:r>
              <a:rPr lang="en-US" altLang="zh-CN" sz="3600" dirty="0">
                <a:solidFill>
                  <a:srgbClr val="C00000"/>
                </a:solidFill>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时，所有苹果就都必须放在一个盘子里，所以</a:t>
            </a:r>
            <a:r>
              <a:rPr lang="en-US" altLang="zh-CN" sz="3600" i="1" dirty="0">
                <a:latin typeface="Times New Roman" panose="02020603050405020304" pitchFamily="18" charset="0"/>
                <a:cs typeface="Times New Roman" panose="02020603050405020304" pitchFamily="18" charset="0"/>
              </a:rPr>
              <a:t>f</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n</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返回１；</a:t>
            </a:r>
            <a:endParaRPr lang="zh-CN" altLang="zh-CN" sz="36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a:t>
            </a:r>
            <a:r>
              <a:rPr lang="en-US" altLang="zh-CN" sz="3600" i="1" dirty="0">
                <a:solidFill>
                  <a:srgbClr val="C00000"/>
                </a:solidFill>
                <a:latin typeface="Times New Roman" panose="02020603050405020304" pitchFamily="18" charset="0"/>
                <a:cs typeface="Times New Roman" panose="02020603050405020304" pitchFamily="18" charset="0"/>
              </a:rPr>
              <a:t>m==</a:t>
            </a:r>
            <a:r>
              <a:rPr lang="en-US" altLang="zh-CN" sz="3600" dirty="0">
                <a:solidFill>
                  <a:srgbClr val="C00000"/>
                </a:solidFill>
                <a:latin typeface="Times New Roman" panose="02020603050405020304" pitchFamily="18" charset="0"/>
                <a:cs typeface="Times New Roman" panose="02020603050405020304" pitchFamily="18" charset="0"/>
              </a:rPr>
              <a:t>0</a:t>
            </a:r>
            <a:r>
              <a:rPr lang="zh-CN" altLang="zh-CN" sz="3600" dirty="0">
                <a:latin typeface="Times New Roman" panose="02020603050405020304" pitchFamily="18" charset="0"/>
                <a:cs typeface="Times New Roman" panose="02020603050405020304" pitchFamily="18" charset="0"/>
              </a:rPr>
              <a:t>时，没有苹果可放，定义为１种放法，</a:t>
            </a:r>
            <a:r>
              <a:rPr lang="en-US" altLang="zh-CN" sz="3600" i="1" dirty="0">
                <a:latin typeface="Times New Roman" panose="02020603050405020304" pitchFamily="18" charset="0"/>
                <a:cs typeface="Times New Roman" panose="02020603050405020304" pitchFamily="18" charset="0"/>
              </a:rPr>
              <a:t>f</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n</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返回１；</a:t>
            </a:r>
            <a:endParaRPr lang="zh-CN" altLang="zh-CN" sz="3600" dirty="0">
              <a:latin typeface="Times New Roman" panose="02020603050405020304" pitchFamily="18" charset="0"/>
              <a:cs typeface="Times New Roman" panose="02020603050405020304" pitchFamily="18" charset="0"/>
            </a:endParaRPr>
          </a:p>
          <a:p>
            <a:r>
              <a:rPr lang="zh-CN" altLang="zh-CN" sz="3600" dirty="0">
                <a:solidFill>
                  <a:srgbClr val="C00000"/>
                </a:solidFill>
                <a:latin typeface="Times New Roman" panose="02020603050405020304" pitchFamily="18" charset="0"/>
                <a:cs typeface="Times New Roman" panose="02020603050405020304" pitchFamily="18" charset="0"/>
              </a:rPr>
              <a:t>递归过程</a:t>
            </a:r>
            <a:r>
              <a:rPr lang="zh-CN" altLang="en-US" sz="3600" dirty="0">
                <a:solidFill>
                  <a:srgbClr val="C00000"/>
                </a:solidFill>
                <a:latin typeface="Times New Roman" panose="02020603050405020304" pitchFamily="18" charset="0"/>
                <a:cs typeface="Times New Roman" panose="02020603050405020304" pitchFamily="18" charset="0"/>
              </a:rPr>
              <a:t>向递归边界逼近</a:t>
            </a:r>
            <a:r>
              <a:rPr lang="zh-CN" altLang="en-US" sz="3600"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减少，向递归边界逼近，最终到达递归边界</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m</a:t>
            </a:r>
            <a:r>
              <a:rPr lang="zh-CN" altLang="zh-CN" sz="3200" dirty="0">
                <a:latin typeface="Times New Roman" panose="02020603050405020304" pitchFamily="18" charset="0"/>
                <a:cs typeface="Times New Roman" panose="02020603050405020304" pitchFamily="18" charset="0"/>
              </a:rPr>
              <a:t>减少，当</a:t>
            </a:r>
            <a:r>
              <a:rPr lang="en-US" altLang="zh-CN" sz="3200" i="1" dirty="0">
                <a:latin typeface="Times New Roman" panose="02020603050405020304" pitchFamily="18" charset="0"/>
                <a:cs typeface="Times New Roman" panose="02020603050405020304" pitchFamily="18" charset="0"/>
              </a:rPr>
              <a:t>n&gt;m</a:t>
            </a:r>
            <a:r>
              <a:rPr lang="zh-CN" altLang="zh-CN" sz="3200" dirty="0">
                <a:latin typeface="Times New Roman" panose="02020603050405020304" pitchFamily="18" charset="0"/>
                <a:cs typeface="Times New Roman" panose="02020603050405020304" pitchFamily="18" charset="0"/>
              </a:rPr>
              <a:t>时，</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n</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返回</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，最终到达递归边界</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栈的结构</a:t>
            </a:r>
            <a:endParaRPr lang="zh-CN" altLang="en-US" dirty="0"/>
          </a:p>
        </p:txBody>
      </p:sp>
      <p:pic>
        <p:nvPicPr>
          <p:cNvPr id="4" name="内容占位符 3"/>
          <p:cNvPicPr>
            <a:picLocks noGrp="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4461384" y="2264543"/>
            <a:ext cx="2903472" cy="352836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916304"/>
            <a:ext cx="10515600" cy="416997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8623"/>
            <a:ext cx="10515600" cy="1325563"/>
          </a:xfrm>
        </p:spPr>
        <p:txBody>
          <a:bodyPr/>
          <a:lstStyle/>
          <a:p>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结构化程序设计</a:t>
            </a:r>
            <a:endParaRPr lang="zh-CN" altLang="en-US" dirty="0"/>
          </a:p>
        </p:txBody>
      </p:sp>
      <p:sp>
        <p:nvSpPr>
          <p:cNvPr id="3" name="内容占位符 2"/>
          <p:cNvSpPr>
            <a:spLocks noGrp="1"/>
          </p:cNvSpPr>
          <p:nvPr>
            <p:ph idx="1"/>
          </p:nvPr>
        </p:nvSpPr>
        <p:spPr/>
        <p:txBody>
          <a:bodyPr>
            <a:normAutofit/>
          </a:bodyPr>
          <a:lstStyle/>
          <a:p>
            <a:r>
              <a:rPr lang="zh-CN" altLang="zh-CN" sz="4000" dirty="0">
                <a:solidFill>
                  <a:srgbClr val="FF0000"/>
                </a:solidFill>
                <a:effectLst>
                  <a:outerShdw blurRad="38100" dist="38100" dir="2700000" algn="tl">
                    <a:srgbClr val="000000">
                      <a:alpha val="43137"/>
                    </a:srgbClr>
                  </a:outerShdw>
                </a:effectLst>
              </a:rPr>
              <a:t>自顶向下</a:t>
            </a:r>
            <a:endParaRPr lang="en-US" altLang="zh-CN" sz="4000" dirty="0">
              <a:solidFill>
                <a:srgbClr val="FF0000"/>
              </a:solidFill>
              <a:effectLst>
                <a:outerShdw blurRad="38100" dist="38100" dir="2700000" algn="tl">
                  <a:srgbClr val="000000">
                    <a:alpha val="43137"/>
                  </a:srgbClr>
                </a:outerShdw>
              </a:effectLst>
            </a:endParaRPr>
          </a:p>
          <a:p>
            <a:r>
              <a:rPr lang="zh-CN" altLang="zh-CN" sz="4000" dirty="0">
                <a:solidFill>
                  <a:srgbClr val="FF0000"/>
                </a:solidFill>
                <a:effectLst>
                  <a:outerShdw blurRad="38100" dist="38100" dir="2700000" algn="tl">
                    <a:srgbClr val="000000">
                      <a:alpha val="43137"/>
                    </a:srgbClr>
                  </a:outerShdw>
                </a:effectLst>
              </a:rPr>
              <a:t>逐步求精</a:t>
            </a:r>
            <a:endParaRPr lang="en-US" altLang="zh-CN" sz="4000" dirty="0">
              <a:solidFill>
                <a:srgbClr val="FF0000"/>
              </a:solidFill>
              <a:effectLst>
                <a:outerShdw blurRad="38100" dist="38100" dir="2700000" algn="tl">
                  <a:srgbClr val="000000">
                    <a:alpha val="43137"/>
                  </a:srgbClr>
                </a:outerShdw>
              </a:effectLst>
            </a:endParaRPr>
          </a:p>
          <a:p>
            <a:r>
              <a:rPr lang="zh-CN" altLang="zh-CN" sz="4000" dirty="0">
                <a:solidFill>
                  <a:srgbClr val="FF0000"/>
                </a:solidFill>
                <a:effectLst>
                  <a:outerShdw blurRad="38100" dist="38100" dir="2700000" algn="tl">
                    <a:srgbClr val="000000">
                      <a:alpha val="43137"/>
                    </a:srgbClr>
                  </a:outerShdw>
                </a:effectLst>
              </a:rPr>
              <a:t>功能分解</a:t>
            </a:r>
            <a:endParaRPr lang="zh-CN" altLang="en-US" sz="40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919051"/>
            <a:ext cx="10515600" cy="4164485"/>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6795"/>
          </a:xfrm>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3.2.1 Symmetric Order</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615440"/>
            <a:ext cx="10515600" cy="4561523"/>
          </a:xfrm>
        </p:spPr>
        <p:txBody>
          <a:bodyPr>
            <a:normAutofit/>
          </a:bodyPr>
          <a:lstStyle/>
          <a:p>
            <a:r>
              <a:rPr lang="zh-CN" altLang="zh-CN" sz="3200" b="1" dirty="0">
                <a:latin typeface="Times New Roman" panose="02020603050405020304" pitchFamily="18" charset="0"/>
                <a:cs typeface="Times New Roman" panose="02020603050405020304" pitchFamily="18" charset="0"/>
              </a:rPr>
              <a:t>试题来源：</a:t>
            </a:r>
            <a:r>
              <a:rPr lang="en-US" altLang="zh-CN" sz="3200" b="1" dirty="0">
                <a:latin typeface="Times New Roman" panose="02020603050405020304" pitchFamily="18" charset="0"/>
                <a:cs typeface="Times New Roman" panose="02020603050405020304" pitchFamily="18" charset="0"/>
              </a:rPr>
              <a:t>ACM Mid-Central USA 2004</a:t>
            </a:r>
            <a:endParaRPr lang="zh-CN" altLang="zh-CN" sz="3200" dirty="0">
              <a:latin typeface="Times New Roman" panose="02020603050405020304" pitchFamily="18" charset="0"/>
              <a:cs typeface="Times New Roman" panose="02020603050405020304" pitchFamily="18" charset="0"/>
            </a:endParaRPr>
          </a:p>
          <a:p>
            <a:r>
              <a:rPr lang="zh-CN" altLang="zh-CN" sz="3200" b="1" dirty="0">
                <a:latin typeface="Times New Roman" panose="02020603050405020304" pitchFamily="18" charset="0"/>
                <a:cs typeface="Times New Roman" panose="02020603050405020304" pitchFamily="18" charset="0"/>
              </a:rPr>
              <a:t>在线测试地址：</a:t>
            </a:r>
            <a:r>
              <a:rPr lang="en-US" altLang="zh-CN" sz="3200" b="1" dirty="0" err="1">
                <a:latin typeface="Times New Roman" panose="02020603050405020304" pitchFamily="18" charset="0"/>
                <a:cs typeface="Times New Roman" panose="02020603050405020304" pitchFamily="18" charset="0"/>
              </a:rPr>
              <a:t>POJ</a:t>
            </a:r>
            <a:r>
              <a:rPr lang="en-US" altLang="zh-CN" sz="3200" b="1" dirty="0">
                <a:latin typeface="Times New Roman" panose="02020603050405020304" pitchFamily="18" charset="0"/>
                <a:cs typeface="Times New Roman" panose="02020603050405020304" pitchFamily="18" charset="0"/>
              </a:rPr>
              <a:t> 2013</a:t>
            </a:r>
            <a:r>
              <a:rPr lang="zh-CN"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ZOJ</a:t>
            </a:r>
            <a:r>
              <a:rPr lang="en-US" altLang="zh-CN" sz="3200" b="1" dirty="0">
                <a:latin typeface="Times New Roman" panose="02020603050405020304" pitchFamily="18" charset="0"/>
                <a:cs typeface="Times New Roman" panose="02020603050405020304" pitchFamily="18" charset="0"/>
              </a:rPr>
              <a:t> 2172</a:t>
            </a:r>
            <a:r>
              <a:rPr lang="zh-CN"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UVA</a:t>
            </a:r>
            <a:r>
              <a:rPr lang="en-US" altLang="zh-CN" sz="3200" b="1" dirty="0">
                <a:latin typeface="Times New Roman" panose="02020603050405020304" pitchFamily="18" charset="0"/>
                <a:cs typeface="Times New Roman" panose="02020603050405020304" pitchFamily="18" charset="0"/>
              </a:rPr>
              <a:t> 3055</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6795"/>
          </a:xfrm>
        </p:spPr>
        <p:txBody>
          <a:bodyPr/>
          <a:lstStyle/>
          <a:p>
            <a:endParaRPr lang="zh-CN" altLang="en-US" dirty="0"/>
          </a:p>
        </p:txBody>
      </p:sp>
      <p:sp>
        <p:nvSpPr>
          <p:cNvPr id="3" name="内容占位符 2"/>
          <p:cNvSpPr>
            <a:spLocks noGrp="1"/>
          </p:cNvSpPr>
          <p:nvPr>
            <p:ph idx="1"/>
          </p:nvPr>
        </p:nvSpPr>
        <p:spPr>
          <a:xfrm>
            <a:off x="838200" y="1615440"/>
            <a:ext cx="10515600" cy="4561523"/>
          </a:xfrm>
        </p:spPr>
        <p:txBody>
          <a:bodyPr>
            <a:normAutofit/>
          </a:bodyPr>
          <a:lstStyle/>
          <a:p>
            <a:r>
              <a:rPr lang="zh-CN" altLang="zh-CN" sz="3200" dirty="0">
                <a:latin typeface="Times New Roman" panose="02020603050405020304" pitchFamily="18" charset="0"/>
                <a:cs typeface="Times New Roman" panose="02020603050405020304" pitchFamily="18" charset="0"/>
              </a:rPr>
              <a:t>您在由一群小丑经营的</a:t>
            </a:r>
            <a:r>
              <a:rPr lang="en-US" altLang="zh-CN" sz="3200" dirty="0">
                <a:latin typeface="Times New Roman" panose="02020603050405020304" pitchFamily="18" charset="0"/>
                <a:cs typeface="Times New Roman" panose="02020603050405020304" pitchFamily="18" charset="0"/>
              </a:rPr>
              <a:t>Albatross Circus Management</a:t>
            </a:r>
            <a:r>
              <a:rPr lang="zh-CN" altLang="zh-CN" sz="3200" dirty="0">
                <a:latin typeface="Times New Roman" panose="02020603050405020304" pitchFamily="18" charset="0"/>
                <a:cs typeface="Times New Roman" panose="02020603050405020304" pitchFamily="18" charset="0"/>
              </a:rPr>
              <a:t>工作，您刚写了一个以长度非递减的顺序输出姓名列表的程序（每个姓名至少要和前面的名字一样长）。然后，您的老板不喜欢这样的输出方式，他要求改为看上去对称的输出形式，最短的字符串在顶部和低部，最长的在中间。他的规则是每一对姓名在列表对等的地方，每一对姓名中的第一个在列表的上方。</a:t>
            </a:r>
            <a:endParaRPr lang="en-US"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样例输入的第一个例子中，</a:t>
            </a:r>
            <a:r>
              <a:rPr lang="en-US" altLang="zh-CN" sz="3200" dirty="0">
                <a:latin typeface="Times New Roman" panose="02020603050405020304" pitchFamily="18" charset="0"/>
                <a:cs typeface="Times New Roman" panose="02020603050405020304" pitchFamily="18" charset="0"/>
              </a:rPr>
              <a:t>Bo</a:t>
            </a:r>
            <a:r>
              <a:rPr lang="zh-CN" altLang="zh-CN" sz="3200" dirty="0">
                <a:latin typeface="Times New Roman" panose="02020603050405020304" pitchFamily="18" charset="0"/>
                <a:cs typeface="Times New Roman" panose="02020603050405020304" pitchFamily="18" charset="0"/>
              </a:rPr>
              <a:t>和</a:t>
            </a:r>
            <a:r>
              <a:rPr lang="en-US" altLang="zh-CN" sz="3200" dirty="0">
                <a:latin typeface="Times New Roman" panose="02020603050405020304" pitchFamily="18" charset="0"/>
                <a:cs typeface="Times New Roman" panose="02020603050405020304" pitchFamily="18" charset="0"/>
              </a:rPr>
              <a:t>Pat</a:t>
            </a:r>
            <a:r>
              <a:rPr lang="zh-CN" altLang="zh-CN" sz="3200" dirty="0">
                <a:latin typeface="Times New Roman" panose="02020603050405020304" pitchFamily="18" charset="0"/>
                <a:cs typeface="Times New Roman" panose="02020603050405020304" pitchFamily="18" charset="0"/>
              </a:rPr>
              <a:t>是第一对，</a:t>
            </a:r>
            <a:r>
              <a:rPr lang="en-US" altLang="zh-CN" sz="3200" dirty="0">
                <a:latin typeface="Times New Roman" panose="02020603050405020304" pitchFamily="18" charset="0"/>
                <a:cs typeface="Times New Roman" panose="02020603050405020304" pitchFamily="18" charset="0"/>
              </a:rPr>
              <a:t>Jean</a:t>
            </a:r>
            <a:r>
              <a:rPr lang="zh-CN" altLang="zh-CN" sz="3200" dirty="0">
                <a:latin typeface="Times New Roman" panose="02020603050405020304" pitchFamily="18" charset="0"/>
                <a:cs typeface="Times New Roman" panose="02020603050405020304" pitchFamily="18" charset="0"/>
              </a:rPr>
              <a:t>和</a:t>
            </a:r>
            <a:r>
              <a:rPr lang="en-US" altLang="zh-CN" sz="3200" dirty="0">
                <a:latin typeface="Times New Roman" panose="02020603050405020304" pitchFamily="18" charset="0"/>
                <a:cs typeface="Times New Roman" panose="02020603050405020304" pitchFamily="18" charset="0"/>
              </a:rPr>
              <a:t>Kevin</a:t>
            </a:r>
            <a:r>
              <a:rPr lang="zh-CN" altLang="zh-CN" sz="3200" dirty="0">
                <a:latin typeface="Times New Roman" panose="02020603050405020304" pitchFamily="18" charset="0"/>
                <a:cs typeface="Times New Roman" panose="02020603050405020304" pitchFamily="18" charset="0"/>
              </a:rPr>
              <a:t>是第二对，等等。</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6795"/>
          </a:xfrm>
        </p:spPr>
        <p:txBody>
          <a:bodyPr/>
          <a:lstStyle/>
          <a:p>
            <a:endParaRPr lang="zh-CN" altLang="en-US" dirty="0"/>
          </a:p>
        </p:txBody>
      </p:sp>
      <p:sp>
        <p:nvSpPr>
          <p:cNvPr id="3" name="内容占位符 2"/>
          <p:cNvSpPr>
            <a:spLocks noGrp="1"/>
          </p:cNvSpPr>
          <p:nvPr>
            <p:ph idx="1"/>
          </p:nvPr>
        </p:nvSpPr>
        <p:spPr>
          <a:xfrm>
            <a:off x="838200" y="1615440"/>
            <a:ext cx="10515600" cy="4561523"/>
          </a:xfrm>
        </p:spPr>
        <p:txBody>
          <a:bodyPr>
            <a:normAutofit/>
          </a:bodyPr>
          <a:lstStyle/>
          <a:p>
            <a:r>
              <a:rPr lang="zh-CN" altLang="zh-CN" sz="3200" b="1" dirty="0">
                <a:latin typeface="Times New Roman" panose="02020603050405020304" pitchFamily="18" charset="0"/>
                <a:cs typeface="Times New Roman" panose="02020603050405020304" pitchFamily="18" charset="0"/>
              </a:rPr>
              <a:t>输入</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输入由一个或多个字符串集合组成，以</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为结束。每个集合以一个整数</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为开始，表示该集合中字符串的个数，每个字符串一行，字符串以长度的非递减顺序排列。字符串不含空格。每个集合中的字符串至少有一个，至多有</a:t>
            </a:r>
            <a:r>
              <a:rPr lang="en-US" altLang="zh-CN" sz="3200" dirty="0">
                <a:latin typeface="Times New Roman" panose="02020603050405020304" pitchFamily="18" charset="0"/>
                <a:cs typeface="Times New Roman" panose="02020603050405020304" pitchFamily="18" charset="0"/>
              </a:rPr>
              <a:t>15</a:t>
            </a:r>
            <a:r>
              <a:rPr lang="zh-CN" altLang="zh-CN" sz="3200" dirty="0">
                <a:latin typeface="Times New Roman" panose="02020603050405020304" pitchFamily="18" charset="0"/>
                <a:cs typeface="Times New Roman" panose="02020603050405020304" pitchFamily="18" charset="0"/>
              </a:rPr>
              <a:t>个。每个字符串至多</a:t>
            </a:r>
            <a:r>
              <a:rPr lang="en-US" altLang="zh-CN" sz="3200" dirty="0">
                <a:latin typeface="Times New Roman" panose="02020603050405020304" pitchFamily="18" charset="0"/>
                <a:cs typeface="Times New Roman" panose="02020603050405020304" pitchFamily="18" charset="0"/>
              </a:rPr>
              <a:t>25</a:t>
            </a:r>
            <a:r>
              <a:rPr lang="zh-CN" altLang="zh-CN" sz="3200" dirty="0">
                <a:latin typeface="Times New Roman" panose="02020603050405020304" pitchFamily="18" charset="0"/>
                <a:cs typeface="Times New Roman" panose="02020603050405020304" pitchFamily="18" charset="0"/>
              </a:rPr>
              <a:t>个字符。</a:t>
            </a:r>
            <a:endParaRPr lang="zh-CN" altLang="zh-CN" sz="3200" dirty="0">
              <a:latin typeface="Times New Roman" panose="02020603050405020304" pitchFamily="18" charset="0"/>
              <a:cs typeface="Times New Roman" panose="02020603050405020304" pitchFamily="18" charset="0"/>
            </a:endParaRPr>
          </a:p>
          <a:p>
            <a:r>
              <a:rPr lang="zh-CN" altLang="zh-CN" sz="3200" b="1" dirty="0">
                <a:latin typeface="Times New Roman" panose="02020603050405020304" pitchFamily="18" charset="0"/>
                <a:cs typeface="Times New Roman" panose="02020603050405020304" pitchFamily="18" charset="0"/>
              </a:rPr>
              <a:t>输出</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对每个输入的集合输出一行“</a:t>
            </a:r>
            <a:r>
              <a:rPr lang="en-US" altLang="zh-CN" sz="3200" dirty="0">
                <a:latin typeface="Times New Roman" panose="02020603050405020304" pitchFamily="18" charset="0"/>
                <a:cs typeface="Times New Roman" panose="02020603050405020304" pitchFamily="18" charset="0"/>
              </a:rPr>
              <a:t>SET </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”，其中</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从</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开始，后面跟着输出集合如样例输出所示。</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6795"/>
          </a:xfrm>
        </p:spPr>
        <p:txBody>
          <a:bodyPr/>
          <a:lstStyle/>
          <a:p>
            <a:r>
              <a:rPr lang="zh-CN" altLang="en-US" dirty="0">
                <a:solidFill>
                  <a:srgbClr val="FF0000"/>
                </a:solidFill>
              </a:rPr>
              <a:t>试题解析</a:t>
            </a:r>
            <a:endParaRPr lang="zh-CN" altLang="en-US" dirty="0">
              <a:solidFill>
                <a:srgbClr val="FF0000"/>
              </a:solidFill>
            </a:endParaRPr>
          </a:p>
        </p:txBody>
      </p:sp>
      <p:sp>
        <p:nvSpPr>
          <p:cNvPr id="3" name="内容占位符 2"/>
          <p:cNvSpPr>
            <a:spLocks noGrp="1"/>
          </p:cNvSpPr>
          <p:nvPr>
            <p:ph idx="1"/>
          </p:nvPr>
        </p:nvSpPr>
        <p:spPr>
          <a:xfrm>
            <a:off x="838200" y="1615440"/>
            <a:ext cx="10515600" cy="5026429"/>
          </a:xfrm>
        </p:spPr>
        <p:txBody>
          <a:bodyPr>
            <a:normAutofit/>
          </a:bodyPr>
          <a:lstStyle/>
          <a:p>
            <a:r>
              <a:rPr lang="zh-CN" altLang="zh-CN" sz="4000" dirty="0">
                <a:latin typeface="Times New Roman" panose="02020603050405020304" pitchFamily="18" charset="0"/>
                <a:cs typeface="Times New Roman" panose="02020603050405020304" pitchFamily="18" charset="0"/>
              </a:rPr>
              <a:t>以长度为非递减的顺序的姓名列表为</a:t>
            </a:r>
            <a:r>
              <a:rPr lang="en-US" altLang="zh-CN" sz="4000" i="1" dirty="0">
                <a:latin typeface="Times New Roman" panose="02020603050405020304" pitchFamily="18" charset="0"/>
                <a:cs typeface="Times New Roman" panose="02020603050405020304" pitchFamily="18" charset="0"/>
              </a:rPr>
              <a:t>s</a:t>
            </a:r>
            <a:r>
              <a:rPr lang="en-US" altLang="zh-CN" sz="4000" dirty="0">
                <a:latin typeface="Times New Roman" panose="02020603050405020304" pitchFamily="18" charset="0"/>
                <a:cs typeface="Times New Roman" panose="02020603050405020304" pitchFamily="18" charset="0"/>
              </a:rPr>
              <a:t>[1]…</a:t>
            </a:r>
            <a:r>
              <a:rPr lang="en-US" altLang="zh-CN" sz="4000" i="1" dirty="0">
                <a:latin typeface="Times New Roman" panose="02020603050405020304" pitchFamily="18" charset="0"/>
                <a:cs typeface="Times New Roman" panose="02020603050405020304" pitchFamily="18" charset="0"/>
              </a:rPr>
              <a:t>s</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a:t>
            </a:r>
            <a:r>
              <a:rPr lang="zh-CN" altLang="zh-CN" sz="4000" dirty="0">
                <a:latin typeface="Times New Roman" panose="02020603050405020304" pitchFamily="18" charset="0"/>
                <a:cs typeface="Times New Roman" panose="02020603050405020304" pitchFamily="18" charset="0"/>
              </a:rPr>
              <a:t>。要求输出的格式是对称的，最短的字符串在顶部和低部，最长的在中间；</a:t>
            </a:r>
            <a:endParaRPr lang="en-US" altLang="zh-CN" sz="40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在输出的</a:t>
            </a:r>
            <a:r>
              <a:rPr lang="zh-CN" altLang="zh-CN" sz="3600" dirty="0">
                <a:solidFill>
                  <a:srgbClr val="FF0000"/>
                </a:solidFill>
                <a:latin typeface="Times New Roman" panose="02020603050405020304" pitchFamily="18" charset="0"/>
                <a:cs typeface="Times New Roman" panose="02020603050405020304" pitchFamily="18" charset="0"/>
              </a:rPr>
              <a:t>上半区</a:t>
            </a:r>
            <a:r>
              <a:rPr lang="zh-CN" altLang="zh-CN" sz="3600" dirty="0">
                <a:latin typeface="Times New Roman" panose="02020603050405020304" pitchFamily="18" charset="0"/>
                <a:cs typeface="Times New Roman" panose="02020603050405020304" pitchFamily="18" charset="0"/>
              </a:rPr>
              <a:t>，姓名的长度是</a:t>
            </a:r>
            <a:r>
              <a:rPr lang="zh-CN" altLang="zh-CN" sz="3600" dirty="0">
                <a:solidFill>
                  <a:srgbClr val="FF0000"/>
                </a:solidFill>
                <a:latin typeface="Times New Roman" panose="02020603050405020304" pitchFamily="18" charset="0"/>
                <a:cs typeface="Times New Roman" panose="02020603050405020304" pitchFamily="18" charset="0"/>
              </a:rPr>
              <a:t>递增</a:t>
            </a:r>
            <a:r>
              <a:rPr lang="zh-CN" altLang="zh-CN" sz="3600" dirty="0">
                <a:latin typeface="Times New Roman" panose="02020603050405020304" pitchFamily="18" charset="0"/>
                <a:cs typeface="Times New Roman" panose="02020603050405020304" pitchFamily="18" charset="0"/>
              </a:rPr>
              <a:t>的；</a:t>
            </a:r>
            <a:endParaRPr lang="en-US" altLang="zh-CN" sz="36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在输出的</a:t>
            </a:r>
            <a:r>
              <a:rPr lang="zh-CN" altLang="zh-CN" sz="3600" dirty="0">
                <a:solidFill>
                  <a:srgbClr val="FF0000"/>
                </a:solidFill>
                <a:latin typeface="Times New Roman" panose="02020603050405020304" pitchFamily="18" charset="0"/>
                <a:cs typeface="Times New Roman" panose="02020603050405020304" pitchFamily="18" charset="0"/>
              </a:rPr>
              <a:t>下半区</a:t>
            </a:r>
            <a:r>
              <a:rPr lang="zh-CN" altLang="zh-CN" sz="3600" dirty="0">
                <a:latin typeface="Times New Roman" panose="02020603050405020304" pitchFamily="18" charset="0"/>
                <a:cs typeface="Times New Roman" panose="02020603050405020304" pitchFamily="18" charset="0"/>
              </a:rPr>
              <a:t>，姓名的长度是</a:t>
            </a:r>
            <a:r>
              <a:rPr lang="zh-CN" altLang="zh-CN" sz="3600" dirty="0">
                <a:solidFill>
                  <a:srgbClr val="FF0000"/>
                </a:solidFill>
                <a:latin typeface="Times New Roman" panose="02020603050405020304" pitchFamily="18" charset="0"/>
                <a:cs typeface="Times New Roman" panose="02020603050405020304" pitchFamily="18" charset="0"/>
              </a:rPr>
              <a:t>递减</a:t>
            </a:r>
            <a:r>
              <a:rPr lang="zh-CN" altLang="zh-CN" sz="3600" dirty="0">
                <a:latin typeface="Times New Roman" panose="02020603050405020304" pitchFamily="18" charset="0"/>
                <a:cs typeface="Times New Roman" panose="02020603050405020304" pitchFamily="18" charset="0"/>
              </a:rPr>
              <a:t>的。</a:t>
            </a:r>
            <a:endParaRPr lang="en-US" altLang="zh-CN" sz="3600" dirty="0">
              <a:latin typeface="Times New Roman" panose="02020603050405020304" pitchFamily="18" charset="0"/>
              <a:cs typeface="Times New Roman" panose="02020603050405020304" pitchFamily="18" charset="0"/>
            </a:endParaRPr>
          </a:p>
          <a:p>
            <a:r>
              <a:rPr lang="zh-CN" altLang="zh-CN" sz="4000" dirty="0">
                <a:latin typeface="Times New Roman" panose="02020603050405020304" pitchFamily="18" charset="0"/>
                <a:cs typeface="Times New Roman" panose="02020603050405020304" pitchFamily="18" charset="0"/>
              </a:rPr>
              <a:t>本题有两种解法：</a:t>
            </a:r>
            <a:endParaRPr lang="en-US" altLang="zh-CN" sz="4000" dirty="0">
              <a:latin typeface="Times New Roman" panose="02020603050405020304" pitchFamily="18" charset="0"/>
              <a:cs typeface="Times New Roman" panose="02020603050405020304" pitchFamily="18" charset="0"/>
            </a:endParaRPr>
          </a:p>
          <a:p>
            <a:pPr lvl="1"/>
            <a:r>
              <a:rPr lang="zh-CN" altLang="zh-CN" sz="3600" dirty="0">
                <a:solidFill>
                  <a:srgbClr val="FF0000"/>
                </a:solidFill>
                <a:latin typeface="Times New Roman" panose="02020603050405020304" pitchFamily="18" charset="0"/>
                <a:cs typeface="Times New Roman" panose="02020603050405020304" pitchFamily="18" charset="0"/>
              </a:rPr>
              <a:t>非递归的方法</a:t>
            </a:r>
            <a:endParaRPr lang="en-US" altLang="zh-CN" sz="3600" dirty="0">
              <a:solidFill>
                <a:srgbClr val="FF0000"/>
              </a:solidFill>
              <a:latin typeface="Times New Roman" panose="02020603050405020304" pitchFamily="18" charset="0"/>
              <a:cs typeface="Times New Roman" panose="02020603050405020304" pitchFamily="18" charset="0"/>
            </a:endParaRPr>
          </a:p>
          <a:p>
            <a:pPr lvl="1"/>
            <a:r>
              <a:rPr lang="zh-CN" altLang="zh-CN" sz="3600" dirty="0">
                <a:solidFill>
                  <a:srgbClr val="FF0000"/>
                </a:solidFill>
                <a:latin typeface="Times New Roman" panose="02020603050405020304" pitchFamily="18" charset="0"/>
                <a:cs typeface="Times New Roman" panose="02020603050405020304" pitchFamily="18" charset="0"/>
              </a:rPr>
              <a:t>递归的方法</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881"/>
            <a:ext cx="10515600" cy="629920"/>
          </a:xfrm>
        </p:spPr>
        <p:txBody>
          <a:bodyPr>
            <a:normAutofit fontScale="90000"/>
          </a:bodyPr>
          <a:lstStyle/>
          <a:p>
            <a:endParaRPr lang="zh-CN" altLang="en-US" dirty="0"/>
          </a:p>
        </p:txBody>
      </p:sp>
      <p:sp>
        <p:nvSpPr>
          <p:cNvPr id="3" name="内容占位符 2"/>
          <p:cNvSpPr>
            <a:spLocks noGrp="1"/>
          </p:cNvSpPr>
          <p:nvPr>
            <p:ph idx="1"/>
          </p:nvPr>
        </p:nvSpPr>
        <p:spPr>
          <a:xfrm>
            <a:off x="396240" y="1230284"/>
            <a:ext cx="11633200" cy="5627716"/>
          </a:xfrm>
        </p:spPr>
        <p:txBody>
          <a:bodyPr>
            <a:noAutofit/>
          </a:bodyPr>
          <a:lstStyle/>
          <a:p>
            <a:r>
              <a:rPr lang="zh-CN" altLang="zh-CN" sz="3600" b="1" dirty="0">
                <a:solidFill>
                  <a:srgbClr val="C00000"/>
                </a:solidFill>
              </a:rPr>
              <a:t>非递归的方法</a:t>
            </a:r>
            <a:endParaRPr lang="zh-CN" altLang="zh-CN" sz="3600" dirty="0">
              <a:solidFill>
                <a:srgbClr val="C00000"/>
              </a:solidFill>
            </a:endParaRPr>
          </a:p>
          <a:p>
            <a:r>
              <a:rPr lang="zh-CN" altLang="zh-CN" sz="3600" dirty="0"/>
              <a:t>输入的字符串集合中的字符串以长度为非递减顺序排列。</a:t>
            </a:r>
            <a:endParaRPr lang="en-US" altLang="zh-CN" sz="3600" dirty="0"/>
          </a:p>
          <a:p>
            <a:r>
              <a:rPr lang="zh-CN" altLang="zh-CN" sz="3600" dirty="0"/>
              <a:t>输出是对称的</a:t>
            </a:r>
            <a:r>
              <a:rPr lang="zh-CN" altLang="en-US" sz="3600" dirty="0"/>
              <a:t>：</a:t>
            </a:r>
            <a:endParaRPr lang="en-US" altLang="zh-CN" sz="3600" dirty="0"/>
          </a:p>
          <a:p>
            <a:pPr lvl="1"/>
            <a:r>
              <a:rPr lang="zh-CN" altLang="zh-CN" sz="3600" dirty="0"/>
              <a:t>最短的字符串在顶部和低部</a:t>
            </a:r>
            <a:endParaRPr lang="en-US" altLang="zh-CN" sz="3600" dirty="0"/>
          </a:p>
          <a:p>
            <a:pPr lvl="1"/>
            <a:r>
              <a:rPr lang="zh-CN" altLang="zh-CN" sz="3600" dirty="0"/>
              <a:t>最长的在中间</a:t>
            </a:r>
            <a:endParaRPr lang="en-US" altLang="zh-CN"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zh-CN" sz="3200" dirty="0">
                <a:solidFill>
                  <a:srgbClr val="C00000"/>
                </a:solidFill>
                <a:latin typeface="Times New Roman" panose="02020603050405020304" pitchFamily="18" charset="0"/>
                <a:cs typeface="Times New Roman" panose="02020603050405020304" pitchFamily="18" charset="0"/>
              </a:rPr>
              <a:t>上半区</a:t>
            </a:r>
            <a:r>
              <a:rPr lang="zh-CN" altLang="zh-CN" sz="3200" dirty="0">
                <a:latin typeface="Times New Roman" panose="02020603050405020304" pitchFamily="18" charset="0"/>
                <a:cs typeface="Times New Roman" panose="02020603050405020304" pitchFamily="18" charset="0"/>
              </a:rPr>
              <a:t>的输出如下：</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[1]</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[3]</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[5]</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，如果</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是奇数；或</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，如果</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是偶数。</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循环语句 “</a:t>
            </a:r>
            <a:r>
              <a:rPr lang="en-US" altLang="zh-CN" sz="3200" dirty="0">
                <a:solidFill>
                  <a:srgbClr val="C00000"/>
                </a:solidFill>
                <a:latin typeface="Times New Roman" panose="02020603050405020304" pitchFamily="18" charset="0"/>
                <a:cs typeface="Times New Roman" panose="02020603050405020304" pitchFamily="18" charset="0"/>
              </a:rPr>
              <a:t>for ( int </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=1; </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&lt;=</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dirty="0">
                <a:solidFill>
                  <a:srgbClr val="C00000"/>
                </a:solidFill>
                <a:latin typeface="Times New Roman" panose="02020603050405020304" pitchFamily="18" charset="0"/>
                <a:cs typeface="Times New Roman" panose="02020603050405020304" pitchFamily="18" charset="0"/>
              </a:rPr>
              <a:t>; </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+=2) </a:t>
            </a:r>
            <a:r>
              <a:rPr lang="en-US" altLang="zh-CN" sz="3200" dirty="0" err="1">
                <a:solidFill>
                  <a:srgbClr val="C00000"/>
                </a:solidFill>
                <a:latin typeface="Times New Roman" panose="02020603050405020304" pitchFamily="18" charset="0"/>
                <a:cs typeface="Times New Roman" panose="02020603050405020304" pitchFamily="18" charset="0"/>
              </a:rPr>
              <a:t>cout</a:t>
            </a:r>
            <a:r>
              <a:rPr lang="en-US" altLang="zh-CN" sz="3200" dirty="0">
                <a:solidFill>
                  <a:srgbClr val="C00000"/>
                </a:solidFill>
                <a:latin typeface="Times New Roman" panose="02020603050405020304" pitchFamily="18" charset="0"/>
                <a:cs typeface="Times New Roman" panose="02020603050405020304" pitchFamily="18" charset="0"/>
              </a:rPr>
              <a:t>&lt;&lt;</a:t>
            </a:r>
            <a:r>
              <a:rPr lang="en-US" altLang="zh-CN" sz="3200" i="1" dirty="0">
                <a:solidFill>
                  <a:srgbClr val="C00000"/>
                </a:solidFill>
                <a:latin typeface="Times New Roman" panose="02020603050405020304" pitchFamily="18" charset="0"/>
                <a:cs typeface="Times New Roman" panose="02020603050405020304" pitchFamily="18" charset="0"/>
              </a:rPr>
              <a:t>s</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]&lt;&lt;</a:t>
            </a:r>
            <a:r>
              <a:rPr lang="en-US" altLang="zh-CN" sz="3200" dirty="0" err="1">
                <a:solidFill>
                  <a:srgbClr val="C00000"/>
                </a:solidFill>
                <a:latin typeface="Times New Roman" panose="02020603050405020304" pitchFamily="18" charset="0"/>
                <a:cs typeface="Times New Roman" panose="02020603050405020304" pitchFamily="18" charset="0"/>
              </a:rPr>
              <a:t>endl</a:t>
            </a:r>
            <a:r>
              <a:rPr lang="en-US" altLang="zh-CN" sz="3200" dirty="0">
                <a:solidFill>
                  <a:srgbClr val="C00000"/>
                </a:solidFill>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”实现上半区的输出。</a:t>
            </a:r>
            <a:endParaRPr lang="zh-CN"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dirty="0">
                <a:solidFill>
                  <a:srgbClr val="C00000"/>
                </a:solidFill>
                <a:latin typeface="Times New Roman" panose="02020603050405020304" pitchFamily="18" charset="0"/>
                <a:cs typeface="Times New Roman" panose="02020603050405020304" pitchFamily="18" charset="0"/>
              </a:rPr>
              <a:t>下半区</a:t>
            </a:r>
            <a:r>
              <a:rPr lang="zh-CN" altLang="zh-CN" sz="3200" dirty="0">
                <a:latin typeface="Times New Roman" panose="02020603050405020304" pitchFamily="18" charset="0"/>
                <a:cs typeface="Times New Roman" panose="02020603050405020304" pitchFamily="18" charset="0"/>
              </a:rPr>
              <a:t>的输出如下：</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%2)]</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%2)-2]</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%2)-4]</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[2]</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循环语句</a:t>
            </a:r>
            <a:r>
              <a:rPr lang="en-US" altLang="zh-CN" sz="3200" dirty="0">
                <a:latin typeface="Times New Roman" panose="02020603050405020304" pitchFamily="18" charset="0"/>
                <a:cs typeface="Times New Roman" panose="02020603050405020304" pitchFamily="18" charset="0"/>
              </a:rPr>
              <a:t>“</a:t>
            </a:r>
            <a:r>
              <a:rPr lang="en-US" altLang="zh-CN" sz="3200" dirty="0">
                <a:solidFill>
                  <a:srgbClr val="C00000"/>
                </a:solidFill>
                <a:latin typeface="Times New Roman" panose="02020603050405020304" pitchFamily="18" charset="0"/>
                <a:cs typeface="Times New Roman" panose="02020603050405020304" pitchFamily="18" charset="0"/>
              </a:rPr>
              <a:t>for ( int </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 </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dirty="0">
                <a:solidFill>
                  <a:srgbClr val="C00000"/>
                </a:solidFill>
                <a:latin typeface="Times New Roman" panose="02020603050405020304" pitchFamily="18" charset="0"/>
                <a:cs typeface="Times New Roman" panose="02020603050405020304" pitchFamily="18" charset="0"/>
              </a:rPr>
              <a:t>%2); </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&gt;1; </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-=2) </a:t>
            </a:r>
            <a:r>
              <a:rPr lang="en-US" altLang="zh-CN" sz="3200" dirty="0" err="1">
                <a:solidFill>
                  <a:srgbClr val="C00000"/>
                </a:solidFill>
                <a:latin typeface="Times New Roman" panose="02020603050405020304" pitchFamily="18" charset="0"/>
                <a:cs typeface="Times New Roman" panose="02020603050405020304" pitchFamily="18" charset="0"/>
              </a:rPr>
              <a:t>cout</a:t>
            </a:r>
            <a:r>
              <a:rPr lang="en-US" altLang="zh-CN" sz="3200" dirty="0">
                <a:solidFill>
                  <a:srgbClr val="C00000"/>
                </a:solidFill>
                <a:latin typeface="Times New Roman" panose="02020603050405020304" pitchFamily="18" charset="0"/>
                <a:cs typeface="Times New Roman" panose="02020603050405020304" pitchFamily="18" charset="0"/>
              </a:rPr>
              <a:t>&lt;&lt;</a:t>
            </a:r>
            <a:r>
              <a:rPr lang="en-US" altLang="zh-CN" sz="3200" i="1" dirty="0">
                <a:solidFill>
                  <a:srgbClr val="C00000"/>
                </a:solidFill>
                <a:latin typeface="Times New Roman" panose="02020603050405020304" pitchFamily="18" charset="0"/>
                <a:cs typeface="Times New Roman" panose="02020603050405020304" pitchFamily="18" charset="0"/>
              </a:rPr>
              <a:t>s</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err="1">
                <a:solidFill>
                  <a:srgbClr val="C00000"/>
                </a:solidFill>
                <a:latin typeface="Times New Roman" panose="02020603050405020304" pitchFamily="18" charset="0"/>
                <a:cs typeface="Times New Roman" panose="02020603050405020304" pitchFamily="18" charset="0"/>
              </a:rPr>
              <a:t>i</a:t>
            </a:r>
            <a:r>
              <a:rPr lang="en-US" altLang="zh-CN" sz="3200" dirty="0">
                <a:solidFill>
                  <a:srgbClr val="C00000"/>
                </a:solidFill>
                <a:latin typeface="Times New Roman" panose="02020603050405020304" pitchFamily="18" charset="0"/>
                <a:cs typeface="Times New Roman" panose="02020603050405020304" pitchFamily="18" charset="0"/>
              </a:rPr>
              <a:t>]&lt;&lt;</a:t>
            </a:r>
            <a:r>
              <a:rPr lang="en-US" altLang="zh-CN" sz="3200" dirty="0" err="1">
                <a:solidFill>
                  <a:srgbClr val="C00000"/>
                </a:solidFill>
                <a:latin typeface="Times New Roman" panose="02020603050405020304" pitchFamily="18" charset="0"/>
                <a:cs typeface="Times New Roman" panose="02020603050405020304" pitchFamily="18" charset="0"/>
              </a:rPr>
              <a:t>endl</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实现下半区的输出。</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6795"/>
          </a:xfrm>
        </p:spPr>
        <p:txBody>
          <a:bodyPr/>
          <a:lstStyle/>
          <a:p>
            <a:endParaRPr lang="zh-CN" altLang="en-US" dirty="0"/>
          </a:p>
        </p:txBody>
      </p:sp>
      <p:sp>
        <p:nvSpPr>
          <p:cNvPr id="4" name="内容占位符 3"/>
          <p:cNvSpPr>
            <a:spLocks noGrp="1"/>
          </p:cNvSpPr>
          <p:nvPr>
            <p:ph idx="1"/>
          </p:nvPr>
        </p:nvSpPr>
        <p:spPr>
          <a:xfrm>
            <a:off x="838200" y="1825625"/>
            <a:ext cx="10515600" cy="4667250"/>
          </a:xfrm>
        </p:spPr>
        <p:txBody>
          <a:bodyPr>
            <a:noAutofit/>
          </a:bodyPr>
          <a:lstStyle/>
          <a:p>
            <a:r>
              <a:rPr lang="zh-CN" altLang="zh-CN" sz="3600" b="1" dirty="0">
                <a:solidFill>
                  <a:srgbClr val="FF0000"/>
                </a:solidFill>
                <a:latin typeface="Times New Roman" panose="02020603050405020304" pitchFamily="18" charset="0"/>
                <a:cs typeface="Times New Roman" panose="02020603050405020304" pitchFamily="18" charset="0"/>
              </a:rPr>
              <a:t>递归方法</a:t>
            </a:r>
            <a:endParaRPr lang="zh-CN" altLang="zh-CN" sz="3600" dirty="0">
              <a:solidFill>
                <a:srgbClr val="FF0000"/>
              </a:solidFill>
              <a:latin typeface="Times New Roman" panose="02020603050405020304" pitchFamily="18" charset="0"/>
              <a:cs typeface="Times New Roman" panose="02020603050405020304" pitchFamily="18" charset="0"/>
            </a:endParaRPr>
          </a:p>
          <a:p>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个字符串被划分为</a:t>
            </a:r>
            <a:r>
              <a:rPr lang="en-US" altLang="zh-CN"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组，</a:t>
            </a:r>
            <a:r>
              <a:rPr lang="zh-CN" altLang="zh-CN" sz="3600" dirty="0">
                <a:latin typeface="Times New Roman" panose="02020603050405020304" pitchFamily="18" charset="0"/>
                <a:cs typeface="Times New Roman" panose="02020603050405020304" pitchFamily="18" charset="0"/>
              </a:rPr>
              <a:t>每组由两个相邻的字符串</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[3]</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[4]</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[2*</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，组成，</a:t>
            </a:r>
            <a:r>
              <a:rPr lang="en-US" altLang="zh-CN" sz="36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3600" dirty="0">
              <a:latin typeface="Times New Roman" panose="02020603050405020304" pitchFamily="18" charset="0"/>
              <a:cs typeface="Times New Roman" panose="02020603050405020304" pitchFamily="18" charset="0"/>
              <a:sym typeface="Symbol" panose="05050102010706020507" pitchFamily="18" charset="2"/>
            </a:endParaRPr>
          </a:p>
          <a:p>
            <a:r>
              <a:rPr lang="zh-CN" altLang="zh-CN" sz="3600" dirty="0">
                <a:solidFill>
                  <a:srgbClr val="C00000"/>
                </a:solidFill>
                <a:latin typeface="Times New Roman" panose="02020603050405020304" pitchFamily="18" charset="0"/>
                <a:cs typeface="Times New Roman" panose="02020603050405020304" pitchFamily="18" charset="0"/>
              </a:rPr>
              <a:t>递归函数</a:t>
            </a:r>
            <a:r>
              <a:rPr lang="en-US" altLang="zh-CN" sz="3600" i="1" dirty="0">
                <a:solidFill>
                  <a:srgbClr val="C00000"/>
                </a:solidFill>
                <a:latin typeface="Times New Roman" panose="02020603050405020304" pitchFamily="18" charset="0"/>
                <a:cs typeface="Times New Roman" panose="02020603050405020304" pitchFamily="18" charset="0"/>
              </a:rPr>
              <a:t>print</a:t>
            </a:r>
            <a:r>
              <a:rPr lang="en-US" altLang="zh-CN" sz="3600" dirty="0">
                <a:solidFill>
                  <a:srgbClr val="C00000"/>
                </a:solidFill>
                <a:latin typeface="Times New Roman" panose="02020603050405020304" pitchFamily="18" charset="0"/>
                <a:cs typeface="Times New Roman" panose="02020603050405020304" pitchFamily="18" charset="0"/>
              </a:rPr>
              <a:t>(</a:t>
            </a:r>
            <a:r>
              <a:rPr lang="en-US" altLang="zh-CN" sz="3600" i="1" dirty="0">
                <a:solidFill>
                  <a:srgbClr val="C00000"/>
                </a:solidFill>
                <a:latin typeface="Times New Roman" panose="02020603050405020304" pitchFamily="18" charset="0"/>
                <a:cs typeface="Times New Roman" panose="02020603050405020304" pitchFamily="18" charset="0"/>
              </a:rPr>
              <a:t>n</a:t>
            </a:r>
            <a:r>
              <a:rPr lang="en-US" altLang="zh-CN" sz="3600" dirty="0">
                <a:solidFill>
                  <a:srgbClr val="C00000"/>
                </a:solidFill>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，输入字符串数组</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，计算和输出其对称形式</a:t>
            </a:r>
            <a:r>
              <a:rPr lang="zh-CN" altLang="en-US" sz="3600"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nvGraphicFramePr>
        <p:xfrm>
          <a:off x="5110364" y="2281810"/>
          <a:ext cx="874799" cy="729308"/>
        </p:xfrm>
        <a:graphic>
          <a:graphicData uri="http://schemas.openxmlformats.org/presentationml/2006/ole">
            <mc:AlternateContent xmlns:mc="http://schemas.openxmlformats.org/markup-compatibility/2006">
              <mc:Choice xmlns:v="urn:schemas-microsoft-com:vml" Requires="v">
                <p:oleObj spid="_x0000_s3106" name="Equation" r:id="rId1" imgW="7010400" imgH="10363200" progId="Equation.DSMT4">
                  <p:embed/>
                </p:oleObj>
              </mc:Choice>
              <mc:Fallback>
                <p:oleObj name="Equation" r:id="rId1" imgW="7010400" imgH="10363200" progId="Equation.DSMT4">
                  <p:embed/>
                  <p:pic>
                    <p:nvPicPr>
                      <p:cNvPr id="0" name="对象 5"/>
                      <p:cNvPicPr/>
                      <p:nvPr/>
                    </p:nvPicPr>
                    <p:blipFill>
                      <a:blip r:embed="rId2"/>
                      <a:stretch>
                        <a:fillRect/>
                      </a:stretch>
                    </p:blipFill>
                    <p:spPr>
                      <a:xfrm>
                        <a:off x="5110364" y="2281810"/>
                        <a:ext cx="874799" cy="729308"/>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034145" y="3491344"/>
          <a:ext cx="972589" cy="595961"/>
        </p:xfrm>
        <a:graphic>
          <a:graphicData uri="http://schemas.openxmlformats.org/presentationml/2006/ole">
            <mc:AlternateContent xmlns:mc="http://schemas.openxmlformats.org/markup-compatibility/2006">
              <mc:Choice xmlns:v="urn:schemas-microsoft-com:vml" Requires="v">
                <p:oleObj spid="_x0000_s3107" name="Equation" r:id="rId3" imgW="7010400" imgH="10363200" progId="Equation.DSMT4">
                  <p:embed/>
                </p:oleObj>
              </mc:Choice>
              <mc:Fallback>
                <p:oleObj name="Equation" r:id="rId3" imgW="7010400" imgH="10363200" progId="Equation.DSMT4">
                  <p:embed/>
                  <p:pic>
                    <p:nvPicPr>
                      <p:cNvPr id="0" name="对象 6"/>
                      <p:cNvPicPr/>
                      <p:nvPr/>
                    </p:nvPicPr>
                    <p:blipFill>
                      <a:blip r:embed="rId4"/>
                      <a:stretch>
                        <a:fillRect/>
                      </a:stretch>
                    </p:blipFill>
                    <p:spPr>
                      <a:xfrm>
                        <a:off x="3034145" y="3491344"/>
                        <a:ext cx="972589" cy="595961"/>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9135" y="1825625"/>
            <a:ext cx="11430000" cy="4667250"/>
          </a:xfrm>
        </p:spPr>
        <p:txBody>
          <a:bodyPr>
            <a:normAutofit/>
          </a:bodyPr>
          <a:lstStyle/>
          <a:p>
            <a:r>
              <a:rPr lang="zh-CN" altLang="zh-CN" sz="3600" dirty="0">
                <a:latin typeface="Times New Roman" panose="02020603050405020304" pitchFamily="18" charset="0"/>
                <a:cs typeface="Times New Roman" panose="02020603050405020304" pitchFamily="18" charset="0"/>
              </a:rPr>
              <a:t>设</a:t>
            </a:r>
            <a:r>
              <a:rPr lang="zh-CN" altLang="zh-CN" sz="3600" dirty="0">
                <a:solidFill>
                  <a:srgbClr val="C00000"/>
                </a:solidFill>
                <a:latin typeface="Times New Roman" panose="02020603050405020304" pitchFamily="18" charset="0"/>
                <a:cs typeface="Times New Roman" panose="02020603050405020304" pitchFamily="18" charset="0"/>
              </a:rPr>
              <a:t>字符串数组</a:t>
            </a:r>
            <a:r>
              <a:rPr lang="en-US" altLang="zh-CN" sz="3600" i="1" dirty="0">
                <a:solidFill>
                  <a:srgbClr val="C00000"/>
                </a:solidFill>
                <a:latin typeface="Times New Roman" panose="02020603050405020304" pitchFamily="18" charset="0"/>
                <a:cs typeface="Times New Roman" panose="02020603050405020304" pitchFamily="18" charset="0"/>
              </a:rPr>
              <a:t>s</a:t>
            </a:r>
            <a:r>
              <a:rPr lang="en-US" altLang="zh-CN" sz="3600" dirty="0">
                <a:solidFill>
                  <a:srgbClr val="C00000"/>
                </a:solidFill>
                <a:latin typeface="Times New Roman" panose="02020603050405020304" pitchFamily="18" charset="0"/>
                <a:cs typeface="Times New Roman" panose="02020603050405020304" pitchFamily="18" charset="0"/>
              </a:rPr>
              <a:t> [ ]</a:t>
            </a:r>
            <a:r>
              <a:rPr lang="zh-CN" altLang="zh-CN" sz="3600" dirty="0">
                <a:latin typeface="Times New Roman" panose="02020603050405020304" pitchFamily="18" charset="0"/>
                <a:cs typeface="Times New Roman" panose="02020603050405020304" pitchFamily="18" charset="0"/>
              </a:rPr>
              <a:t>为递归子程序</a:t>
            </a:r>
            <a:r>
              <a:rPr lang="en-US" altLang="zh-CN" sz="3600" i="1" dirty="0">
                <a:latin typeface="Times New Roman" panose="02020603050405020304" pitchFamily="18" charset="0"/>
                <a:cs typeface="Times New Roman" panose="02020603050405020304" pitchFamily="18" charset="0"/>
              </a:rPr>
              <a:t>print</a:t>
            </a:r>
            <a:r>
              <a:rPr lang="en-US" altLang="zh-CN" sz="3600" dirty="0">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的局部变量，使之成为编译系统的一个</a:t>
            </a:r>
            <a:r>
              <a:rPr lang="zh-CN" altLang="zh-CN" sz="3600" dirty="0">
                <a:solidFill>
                  <a:srgbClr val="C00000"/>
                </a:solidFill>
                <a:latin typeface="Times New Roman" panose="02020603050405020304" pitchFamily="18" charset="0"/>
                <a:cs typeface="Times New Roman" panose="02020603050405020304" pitchFamily="18" charset="0"/>
              </a:rPr>
              <a:t>栈区</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中的字符串呈这样的递归关系：</a:t>
            </a:r>
            <a:endParaRPr lang="zh-CN" altLang="zh-CN" sz="36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直接输入，并输出当前组的</a:t>
            </a:r>
            <a:r>
              <a:rPr lang="zh-CN" altLang="zh-CN" sz="3600" dirty="0">
                <a:solidFill>
                  <a:srgbClr val="C00000"/>
                </a:solidFill>
                <a:latin typeface="Times New Roman" panose="02020603050405020304" pitchFamily="18" charset="0"/>
                <a:cs typeface="Times New Roman" panose="02020603050405020304" pitchFamily="18" charset="0"/>
              </a:rPr>
              <a:t>第一个字符串</a:t>
            </a:r>
            <a:r>
              <a:rPr lang="en-US" altLang="zh-CN" sz="3600" i="1" dirty="0">
                <a:solidFill>
                  <a:srgbClr val="C00000"/>
                </a:solidFill>
                <a:latin typeface="Times New Roman" panose="02020603050405020304" pitchFamily="18" charset="0"/>
                <a:cs typeface="Times New Roman" panose="02020603050405020304" pitchFamily="18" charset="0"/>
              </a:rPr>
              <a:t>s</a:t>
            </a:r>
            <a:r>
              <a:rPr lang="en-US" altLang="zh-CN" sz="3600" dirty="0">
                <a:solidFill>
                  <a:srgbClr val="C00000"/>
                </a:solidFill>
                <a:latin typeface="Times New Roman" panose="02020603050405020304" pitchFamily="18" charset="0"/>
                <a:cs typeface="Times New Roman" panose="02020603050405020304" pitchFamily="18" charset="0"/>
              </a:rPr>
              <a:t>[2*</a:t>
            </a:r>
            <a:r>
              <a:rPr lang="en-US" altLang="zh-CN" sz="3600" i="1" dirty="0">
                <a:solidFill>
                  <a:srgbClr val="C00000"/>
                </a:solidFill>
                <a:latin typeface="Times New Roman" panose="02020603050405020304" pitchFamily="18" charset="0"/>
                <a:cs typeface="Times New Roman" panose="02020603050405020304" pitchFamily="18" charset="0"/>
              </a:rPr>
              <a:t>k</a:t>
            </a:r>
            <a:r>
              <a:rPr lang="en-US" altLang="zh-CN" sz="3600" dirty="0">
                <a:solidFill>
                  <a:srgbClr val="C00000"/>
                </a:solidFill>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若当前组存在</a:t>
            </a:r>
            <a:r>
              <a:rPr lang="zh-CN" altLang="zh-CN" sz="3600" dirty="0">
                <a:solidFill>
                  <a:srgbClr val="C00000"/>
                </a:solidFill>
                <a:latin typeface="Times New Roman" panose="02020603050405020304" pitchFamily="18" charset="0"/>
                <a:cs typeface="Times New Roman" panose="02020603050405020304" pitchFamily="18" charset="0"/>
              </a:rPr>
              <a:t>第二个字符串</a:t>
            </a:r>
            <a:r>
              <a:rPr lang="en-US" altLang="zh-CN" sz="3600" i="1" dirty="0">
                <a:solidFill>
                  <a:srgbClr val="C00000"/>
                </a:solidFill>
                <a:latin typeface="Times New Roman" panose="02020603050405020304" pitchFamily="18" charset="0"/>
                <a:cs typeface="Times New Roman" panose="02020603050405020304" pitchFamily="18" charset="0"/>
              </a:rPr>
              <a:t>s</a:t>
            </a:r>
            <a:r>
              <a:rPr lang="en-US" altLang="zh-CN" sz="3600" dirty="0">
                <a:solidFill>
                  <a:srgbClr val="C00000"/>
                </a:solidFill>
                <a:latin typeface="Times New Roman" panose="02020603050405020304" pitchFamily="18" charset="0"/>
                <a:cs typeface="Times New Roman" panose="02020603050405020304" pitchFamily="18" charset="0"/>
              </a:rPr>
              <a:t>[2*</a:t>
            </a:r>
            <a:r>
              <a:rPr lang="en-US" altLang="zh-CN" sz="3600" i="1" dirty="0">
                <a:solidFill>
                  <a:srgbClr val="C00000"/>
                </a:solidFill>
                <a:latin typeface="Times New Roman" panose="02020603050405020304" pitchFamily="18" charset="0"/>
                <a:cs typeface="Times New Roman" panose="02020603050405020304" pitchFamily="18" charset="0"/>
              </a:rPr>
              <a:t>k</a:t>
            </a:r>
            <a:r>
              <a:rPr lang="en-US" altLang="zh-CN" sz="3600" dirty="0">
                <a:solidFill>
                  <a:srgbClr val="C00000"/>
                </a:solidFill>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的话</a:t>
            </a:r>
            <a:r>
              <a:rPr lang="zh-CN" altLang="zh-CN" sz="3600" i="1"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则输入；</a:t>
            </a:r>
            <a:endParaRPr lang="en-US" altLang="zh-CN" sz="3600" dirty="0">
              <a:latin typeface="Times New Roman" panose="02020603050405020304" pitchFamily="18" charset="0"/>
              <a:cs typeface="Times New Roman" panose="02020603050405020304" pitchFamily="18" charset="0"/>
            </a:endParaRPr>
          </a:p>
          <a:p>
            <a:pPr lvl="2"/>
            <a:r>
              <a:rPr lang="zh-CN" altLang="zh-CN" sz="3200" dirty="0">
                <a:latin typeface="Times New Roman" panose="02020603050405020304" pitchFamily="18" charset="0"/>
                <a:cs typeface="Times New Roman" panose="02020603050405020304" pitchFamily="18" charset="0"/>
              </a:rPr>
              <a:t>若存在下一组的话，则通过递归调用</a:t>
            </a:r>
            <a:r>
              <a:rPr lang="en-US" altLang="zh-CN" sz="3200" i="1" dirty="0">
                <a:latin typeface="Times New Roman" panose="02020603050405020304" pitchFamily="18" charset="0"/>
                <a:cs typeface="Times New Roman" panose="02020603050405020304" pitchFamily="18" charset="0"/>
              </a:rPr>
              <a:t>print</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将之送入系统栈区；</a:t>
            </a:r>
            <a:endParaRPr lang="en-US" altLang="zh-CN" sz="3200" dirty="0">
              <a:latin typeface="Times New Roman" panose="02020603050405020304" pitchFamily="18" charset="0"/>
              <a:cs typeface="Times New Roman" panose="02020603050405020304" pitchFamily="18" charset="0"/>
            </a:endParaRPr>
          </a:p>
          <a:p>
            <a:pPr lvl="2"/>
            <a:r>
              <a:rPr lang="zh-CN" altLang="zh-CN" sz="3200" dirty="0">
                <a:latin typeface="Times New Roman" panose="02020603050405020304" pitchFamily="18" charset="0"/>
                <a:cs typeface="Times New Roman" panose="02020603050405020304" pitchFamily="18" charset="0"/>
              </a:rPr>
              <a:t>执行完</a:t>
            </a:r>
            <a:r>
              <a:rPr lang="en-US" altLang="zh-CN" sz="3200" i="1" dirty="0">
                <a:latin typeface="Times New Roman" panose="02020603050405020304" pitchFamily="18" charset="0"/>
                <a:cs typeface="Times New Roman" panose="02020603050405020304" pitchFamily="18" charset="0"/>
              </a:rPr>
              <a:t>print</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后回溯时，栈中的字符串按先进后出顺序出栈并输出。</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3600" dirty="0">
                <a:solidFill>
                  <a:srgbClr val="C00000"/>
                </a:solidFill>
              </a:rPr>
              <a:t>函数</a:t>
            </a:r>
            <a:r>
              <a:rPr lang="zh-CN" altLang="zh-CN" sz="3600" dirty="0"/>
              <a:t>，英语是</a:t>
            </a:r>
            <a:r>
              <a:rPr lang="en-US" altLang="zh-CN" sz="3600" dirty="0"/>
              <a:t>“</a:t>
            </a:r>
            <a:r>
              <a:rPr lang="en-US" altLang="zh-CN" sz="3600" dirty="0">
                <a:solidFill>
                  <a:srgbClr val="C00000"/>
                </a:solidFill>
              </a:rPr>
              <a:t>Function</a:t>
            </a:r>
            <a:r>
              <a:rPr lang="en-US" altLang="zh-CN" sz="3600" dirty="0"/>
              <a:t>”</a:t>
            </a:r>
            <a:r>
              <a:rPr lang="zh-CN" altLang="zh-CN" sz="3600" dirty="0"/>
              <a:t>，还有一个含义：</a:t>
            </a:r>
            <a:r>
              <a:rPr lang="zh-CN" altLang="zh-CN" sz="3600" dirty="0">
                <a:solidFill>
                  <a:srgbClr val="C00000"/>
                </a:solidFill>
              </a:rPr>
              <a:t>功能</a:t>
            </a:r>
            <a:r>
              <a:rPr lang="zh-CN" altLang="zh-CN" sz="3600" dirty="0"/>
              <a:t>。</a:t>
            </a:r>
            <a:endParaRPr lang="en-US" altLang="zh-CN" sz="3600" dirty="0"/>
          </a:p>
          <a:p>
            <a:r>
              <a:rPr lang="zh-CN" altLang="zh-CN" sz="3600" dirty="0"/>
              <a:t>一个函数的本质是在程序设计中，按</a:t>
            </a:r>
            <a:r>
              <a:rPr lang="zh-CN" altLang="zh-CN" sz="3600" dirty="0">
                <a:solidFill>
                  <a:srgbClr val="C00000"/>
                </a:solidFill>
              </a:rPr>
              <a:t>模块化</a:t>
            </a:r>
            <a:r>
              <a:rPr lang="zh-CN" altLang="zh-CN" sz="3600" dirty="0"/>
              <a:t>的原则，实现某一项功能。</a:t>
            </a:r>
            <a:endParaRPr lang="en-US" altLang="zh-CN" sz="3600" dirty="0"/>
          </a:p>
          <a:p>
            <a:r>
              <a:rPr lang="zh-CN" altLang="zh-CN" sz="3600" dirty="0"/>
              <a:t>程序是由一个主函数和若干个函数构成，主函数调用其他函数，其他函数之间也可以互相调用，并且一个函数可以被其他函数调用多次。</a:t>
            </a:r>
            <a:endParaRPr lang="en-US" altLang="zh-CN" sz="3600" dirty="0"/>
          </a:p>
          <a:p>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0945"/>
            <a:ext cx="10515600" cy="665019"/>
          </a:xfrm>
        </p:spPr>
        <p:txBody>
          <a:bodyPr>
            <a:normAutofit fontScale="90000"/>
          </a:bodyPr>
          <a:lstStyle/>
          <a:p>
            <a:endParaRPr lang="zh-CN" altLang="en-US" dirty="0"/>
          </a:p>
        </p:txBody>
      </p:sp>
      <p:sp>
        <p:nvSpPr>
          <p:cNvPr id="3" name="内容占位符 2"/>
          <p:cNvSpPr>
            <a:spLocks noGrp="1"/>
          </p:cNvSpPr>
          <p:nvPr>
            <p:ph idx="1"/>
          </p:nvPr>
        </p:nvSpPr>
        <p:spPr>
          <a:xfrm>
            <a:off x="640080" y="1138844"/>
            <a:ext cx="10713720" cy="5270269"/>
          </a:xfrm>
        </p:spPr>
        <p:txBody>
          <a:bodyPr>
            <a:normAutofit/>
          </a:bodyPr>
          <a:lstStyle/>
          <a:p>
            <a:r>
              <a:rPr lang="zh-CN" altLang="zh-CN" sz="3200" dirty="0">
                <a:solidFill>
                  <a:srgbClr val="C00000"/>
                </a:solidFill>
                <a:latin typeface="Times New Roman" panose="02020603050405020304" pitchFamily="18" charset="0"/>
                <a:cs typeface="Times New Roman" panose="02020603050405020304" pitchFamily="18" charset="0"/>
              </a:rPr>
              <a:t>计算过程</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zh-CN" altLang="zh-CN" sz="3200" dirty="0">
                <a:solidFill>
                  <a:srgbClr val="7030A0"/>
                </a:solidFill>
                <a:latin typeface="Times New Roman" panose="02020603050405020304" pitchFamily="18" charset="0"/>
                <a:cs typeface="Times New Roman" panose="02020603050405020304" pitchFamily="18" charset="0"/>
              </a:rPr>
              <a:t>直接输入输出当前组的第一个字符串</a:t>
            </a:r>
            <a:r>
              <a:rPr lang="en-US" altLang="zh-CN" sz="3200" i="1" dirty="0">
                <a:solidFill>
                  <a:srgbClr val="7030A0"/>
                </a:solidFill>
                <a:latin typeface="Times New Roman" panose="02020603050405020304" pitchFamily="18" charset="0"/>
                <a:cs typeface="Times New Roman" panose="02020603050405020304" pitchFamily="18" charset="0"/>
              </a:rPr>
              <a:t>s</a:t>
            </a:r>
            <a:r>
              <a:rPr lang="en-US" altLang="zh-CN" sz="3200" dirty="0">
                <a:solidFill>
                  <a:srgbClr val="7030A0"/>
                </a:solidFill>
                <a:latin typeface="Times New Roman" panose="02020603050405020304" pitchFamily="18" charset="0"/>
                <a:cs typeface="Times New Roman" panose="02020603050405020304" pitchFamily="18" charset="0"/>
              </a:rPr>
              <a:t>[2*</a:t>
            </a:r>
            <a:r>
              <a:rPr lang="en-US" altLang="zh-CN" sz="3200" i="1" dirty="0">
                <a:solidFill>
                  <a:srgbClr val="7030A0"/>
                </a:solidFill>
                <a:latin typeface="Times New Roman" panose="02020603050405020304" pitchFamily="18" charset="0"/>
                <a:cs typeface="Times New Roman" panose="02020603050405020304" pitchFamily="18" charset="0"/>
              </a:rPr>
              <a:t>k-</a:t>
            </a:r>
            <a:r>
              <a:rPr lang="en-US" altLang="zh-CN" sz="3200" dirty="0">
                <a:solidFill>
                  <a:srgbClr val="7030A0"/>
                </a:solidFill>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的长度</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如果</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&gt;0</a:t>
            </a:r>
            <a:r>
              <a:rPr lang="zh-CN" altLang="zh-CN" sz="3200" dirty="0">
                <a:latin typeface="Times New Roman" panose="02020603050405020304" pitchFamily="18" charset="0"/>
                <a:cs typeface="Times New Roman" panose="02020603050405020304" pitchFamily="18" charset="0"/>
              </a:rPr>
              <a:t>，则输入当前组的第二个字符串</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[2*</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的长度</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lvl="2"/>
            <a:r>
              <a:rPr lang="zh-CN" altLang="zh-CN" sz="2800" dirty="0">
                <a:latin typeface="Times New Roman" panose="02020603050405020304" pitchFamily="18" charset="0"/>
                <a:cs typeface="Times New Roman" panose="02020603050405020304" pitchFamily="18" charset="0"/>
              </a:rPr>
              <a:t>若存在下一组</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&gt;0)</a:t>
            </a:r>
            <a:r>
              <a:rPr lang="zh-CN" altLang="zh-CN" sz="2800" dirty="0">
                <a:latin typeface="Times New Roman" panose="02020603050405020304" pitchFamily="18" charset="0"/>
                <a:cs typeface="Times New Roman" panose="02020603050405020304" pitchFamily="18" charset="0"/>
              </a:rPr>
              <a:t>，则通过递归调用</a:t>
            </a:r>
            <a:r>
              <a:rPr lang="en-US" altLang="zh-CN" sz="2800" i="1" dirty="0">
                <a:latin typeface="Times New Roman" panose="02020603050405020304" pitchFamily="18" charset="0"/>
                <a:cs typeface="Times New Roman" panose="02020603050405020304" pitchFamily="18" charset="0"/>
              </a:rPr>
              <a:t>print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，将</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压栈，继续处理下一组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r>
              <a:rPr lang="zh-CN" altLang="zh-CN" sz="3200" dirty="0">
                <a:latin typeface="Times New Roman" panose="02020603050405020304" pitchFamily="18" charset="0"/>
                <a:cs typeface="Times New Roman" panose="02020603050405020304" pitchFamily="18" charset="0"/>
              </a:rPr>
              <a:t>过程进行至</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为止。</a:t>
            </a:r>
            <a:endParaRPr lang="en-US" altLang="zh-CN" sz="3200" dirty="0">
              <a:latin typeface="Times New Roman" panose="02020603050405020304" pitchFamily="18" charset="0"/>
              <a:cs typeface="Times New Roman" panose="02020603050405020304" pitchFamily="18" charset="0"/>
            </a:endParaRPr>
          </a:p>
          <a:p>
            <a:pPr lvl="2"/>
            <a:r>
              <a:rPr lang="zh-CN" altLang="zh-CN" sz="2800" dirty="0">
                <a:latin typeface="Times New Roman" panose="02020603050405020304" pitchFamily="18" charset="0"/>
                <a:cs typeface="Times New Roman" panose="02020603050405020304" pitchFamily="18" charset="0"/>
              </a:rPr>
              <a:t>然后回溯，按先进后出顺序依次处理栈中的字符串</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3"/>
            <a:r>
              <a:rPr lang="zh-CN" altLang="zh-CN" sz="2800" dirty="0">
                <a:latin typeface="Times New Roman" panose="02020603050405020304" pitchFamily="18" charset="0"/>
                <a:cs typeface="Times New Roman" panose="02020603050405020304" pitchFamily="18" charset="0"/>
              </a:rPr>
              <a:t>若</a:t>
            </a:r>
            <a:r>
              <a:rPr lang="en-US" altLang="zh-CN" sz="2800" i="1" dirty="0">
                <a:latin typeface="Times New Roman" panose="02020603050405020304" pitchFamily="18" charset="0"/>
                <a:cs typeface="Times New Roman" panose="02020603050405020304" pitchFamily="18" charset="0"/>
              </a:rPr>
              <a:t>n</a:t>
            </a:r>
            <a:r>
              <a:rPr lang="zh-CN" altLang="zh-CN" sz="2800" dirty="0">
                <a:latin typeface="Times New Roman" panose="02020603050405020304" pitchFamily="18" charset="0"/>
                <a:cs typeface="Times New Roman" panose="02020603050405020304" pitchFamily="18" charset="0"/>
              </a:rPr>
              <a:t>是偶数，则</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3]…</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出栈并输出；</a:t>
            </a:r>
            <a:endParaRPr lang="en-US" altLang="zh-CN" sz="2800" dirty="0">
              <a:latin typeface="Times New Roman" panose="02020603050405020304" pitchFamily="18" charset="0"/>
              <a:cs typeface="Times New Roman" panose="02020603050405020304" pitchFamily="18" charset="0"/>
            </a:endParaRPr>
          </a:p>
          <a:p>
            <a:pPr lvl="3"/>
            <a:r>
              <a:rPr lang="zh-CN" altLang="zh-CN" sz="2800" dirty="0">
                <a:latin typeface="Times New Roman" panose="02020603050405020304" pitchFamily="18" charset="0"/>
                <a:cs typeface="Times New Roman" panose="02020603050405020304" pitchFamily="18" charset="0"/>
              </a:rPr>
              <a:t>若</a:t>
            </a:r>
            <a:r>
              <a:rPr lang="en-US" altLang="zh-CN" sz="2800" i="1" dirty="0">
                <a:latin typeface="Times New Roman" panose="02020603050405020304" pitchFamily="18" charset="0"/>
                <a:cs typeface="Times New Roman" panose="02020603050405020304" pitchFamily="18" charset="0"/>
              </a:rPr>
              <a:t>n</a:t>
            </a:r>
            <a:r>
              <a:rPr lang="zh-CN" altLang="zh-CN" sz="2800" dirty="0">
                <a:latin typeface="Times New Roman" panose="02020603050405020304" pitchFamily="18" charset="0"/>
                <a:cs typeface="Times New Roman" panose="02020603050405020304" pitchFamily="18" charset="0"/>
              </a:rPr>
              <a:t>是奇数，则</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出栈并输出。</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1194"/>
            <a:ext cx="10515600" cy="1030778"/>
          </a:xfrm>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Hanoi</a:t>
            </a:r>
            <a:r>
              <a:rPr lang="zh-CN" altLang="zh-CN" b="1" dirty="0">
                <a:solidFill>
                  <a:srgbClr val="C00000"/>
                </a:solidFill>
                <a:latin typeface="Times New Roman" panose="02020603050405020304" pitchFamily="18" charset="0"/>
                <a:cs typeface="Times New Roman" panose="02020603050405020304" pitchFamily="18" charset="0"/>
              </a:rPr>
              <a:t>（汉诺）塔问题</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46414"/>
            <a:ext cx="10515600" cy="4954385"/>
          </a:xfrm>
        </p:spPr>
        <p:txBody>
          <a:bodyPr>
            <a:normAutofit/>
          </a:bodyPr>
          <a:lstStyle/>
          <a:p>
            <a:r>
              <a:rPr lang="zh-CN" altLang="zh-CN" dirty="0">
                <a:latin typeface="Times New Roman" panose="02020603050405020304" pitchFamily="18" charset="0"/>
                <a:cs typeface="Times New Roman" panose="02020603050405020304" pitchFamily="18" charset="0"/>
              </a:rPr>
              <a:t>在古印度圣庙中，有一种被称为</a:t>
            </a:r>
            <a:r>
              <a:rPr lang="en-US" altLang="zh-CN" dirty="0">
                <a:latin typeface="Times New Roman" panose="02020603050405020304" pitchFamily="18" charset="0"/>
                <a:cs typeface="Times New Roman" panose="02020603050405020304" pitchFamily="18" charset="0"/>
              </a:rPr>
              <a:t>Hanoi</a:t>
            </a:r>
            <a:r>
              <a:rPr lang="zh-CN" altLang="zh-CN" dirty="0">
                <a:latin typeface="Times New Roman" panose="02020603050405020304" pitchFamily="18" charset="0"/>
                <a:cs typeface="Times New Roman" panose="02020603050405020304" pitchFamily="18" charset="0"/>
              </a:rPr>
              <a:t>（汉诺塔）的游戏。</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有</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根杆，分别为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。开始时，</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杆自下而上、由大到小按顺序放置</a:t>
            </a:r>
            <a:r>
              <a:rPr lang="en-US" altLang="zh-CN" dirty="0">
                <a:latin typeface="Times New Roman" panose="02020603050405020304" pitchFamily="18" charset="0"/>
                <a:cs typeface="Times New Roman" panose="02020603050405020304" pitchFamily="18" charset="0"/>
              </a:rPr>
              <a:t>64</a:t>
            </a:r>
            <a:r>
              <a:rPr lang="zh-CN" altLang="zh-CN" dirty="0">
                <a:latin typeface="Times New Roman" panose="02020603050405020304" pitchFamily="18" charset="0"/>
                <a:cs typeface="Times New Roman" panose="02020603050405020304" pitchFamily="18" charset="0"/>
              </a:rPr>
              <a:t>个大小不等的盘子。现在要把这</a:t>
            </a:r>
            <a:r>
              <a:rPr lang="en-US" altLang="zh-CN" dirty="0">
                <a:latin typeface="Times New Roman" panose="02020603050405020304" pitchFamily="18" charset="0"/>
                <a:cs typeface="Times New Roman" panose="02020603050405020304" pitchFamily="18" charset="0"/>
              </a:rPr>
              <a:t>64</a:t>
            </a:r>
            <a:r>
              <a:rPr lang="zh-CN" altLang="zh-CN" dirty="0">
                <a:latin typeface="Times New Roman" panose="02020603050405020304" pitchFamily="18" charset="0"/>
                <a:cs typeface="Times New Roman" panose="02020603050405020304" pitchFamily="18" charset="0"/>
              </a:rPr>
              <a:t>个盘子从</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杆移到</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杆，规定：每次只允许移动一个盘子；在移动过程中，</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个根杆都始终保持大盘在下，小盘在上；且在移动过程中可以使用</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a:t>
            </a:r>
            <a:r>
              <a:rPr lang="zh-CN" altLang="zh-CN" dirty="0">
                <a:latin typeface="Times New Roman" panose="02020603050405020304" pitchFamily="18" charset="0"/>
                <a:cs typeface="Times New Roman" panose="02020603050405020304" pitchFamily="18" charset="0"/>
              </a:rPr>
              <a:t>图给出将</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个大小不等的盘子从</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杆移到</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杆的过程。</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37361" y="4239491"/>
            <a:ext cx="8786552" cy="222573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1194"/>
            <a:ext cx="10515600" cy="789708"/>
          </a:xfrm>
        </p:spPr>
        <p:txBody>
          <a:bodyPr>
            <a:normAutofit fontScale="90000"/>
          </a:bodyPr>
          <a:lstStyle/>
          <a:p>
            <a:r>
              <a:rPr lang="zh-CN" altLang="zh-CN" dirty="0">
                <a:solidFill>
                  <a:srgbClr val="FF0000"/>
                </a:solidFill>
                <a:latin typeface="Times New Roman" panose="02020603050405020304" pitchFamily="18" charset="0"/>
                <a:cs typeface="Times New Roman" panose="02020603050405020304" pitchFamily="18" charset="0"/>
              </a:rPr>
              <a:t>将</a:t>
            </a:r>
            <a:r>
              <a:rPr lang="en-US" altLang="zh-CN" dirty="0">
                <a:solidFill>
                  <a:srgbClr val="FF0000"/>
                </a:solidFill>
                <a:latin typeface="Times New Roman" panose="02020603050405020304" pitchFamily="18" charset="0"/>
                <a:cs typeface="Times New Roman" panose="02020603050405020304" pitchFamily="18" charset="0"/>
              </a:rPr>
              <a:t>3</a:t>
            </a:r>
            <a:r>
              <a:rPr lang="zh-CN" altLang="zh-CN" dirty="0">
                <a:solidFill>
                  <a:srgbClr val="FF0000"/>
                </a:solidFill>
                <a:latin typeface="Times New Roman" panose="02020603050405020304" pitchFamily="18" charset="0"/>
                <a:cs typeface="Times New Roman" panose="02020603050405020304" pitchFamily="18" charset="0"/>
              </a:rPr>
              <a:t>个大小不等的盘子从</a:t>
            </a:r>
            <a:r>
              <a:rPr lang="en-US" altLang="zh-CN" dirty="0">
                <a:solidFill>
                  <a:srgbClr val="FF0000"/>
                </a:solidFill>
                <a:latin typeface="Times New Roman" panose="02020603050405020304" pitchFamily="18" charset="0"/>
                <a:cs typeface="Times New Roman" panose="02020603050405020304" pitchFamily="18" charset="0"/>
              </a:rPr>
              <a:t>A</a:t>
            </a:r>
            <a:r>
              <a:rPr lang="zh-CN" altLang="zh-CN" dirty="0">
                <a:solidFill>
                  <a:srgbClr val="FF0000"/>
                </a:solidFill>
                <a:latin typeface="Times New Roman" panose="02020603050405020304" pitchFamily="18" charset="0"/>
                <a:cs typeface="Times New Roman" panose="02020603050405020304" pitchFamily="18" charset="0"/>
              </a:rPr>
              <a:t>杆移到</a:t>
            </a:r>
            <a:r>
              <a:rPr lang="en-US" altLang="zh-CN" dirty="0">
                <a:solidFill>
                  <a:srgbClr val="FF0000"/>
                </a:solidFill>
                <a:latin typeface="Times New Roman" panose="02020603050405020304" pitchFamily="18" charset="0"/>
                <a:cs typeface="Times New Roman" panose="02020603050405020304" pitchFamily="18" charset="0"/>
              </a:rPr>
              <a:t>C</a:t>
            </a:r>
            <a:r>
              <a:rPr lang="zh-CN" altLang="zh-CN" dirty="0">
                <a:solidFill>
                  <a:srgbClr val="FF0000"/>
                </a:solidFill>
                <a:latin typeface="Times New Roman" panose="02020603050405020304" pitchFamily="18" charset="0"/>
                <a:cs typeface="Times New Roman" panose="02020603050405020304" pitchFamily="18" charset="0"/>
              </a:rPr>
              <a:t>杆的过程</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46414"/>
            <a:ext cx="10515600" cy="4954385"/>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3206" y="1213658"/>
            <a:ext cx="10889673" cy="525156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7695"/>
            <a:ext cx="10515600" cy="623455"/>
          </a:xfrm>
        </p:spPr>
        <p:txBody>
          <a:bodyPr>
            <a:normAutofit fontScale="90000"/>
          </a:bodyPr>
          <a:lstStyle/>
          <a:p>
            <a:endParaRPr lang="zh-CN" altLang="en-US" dirty="0"/>
          </a:p>
        </p:txBody>
      </p:sp>
      <p:sp>
        <p:nvSpPr>
          <p:cNvPr id="3" name="内容占位符 2"/>
          <p:cNvSpPr>
            <a:spLocks noGrp="1"/>
          </p:cNvSpPr>
          <p:nvPr>
            <p:ph idx="1"/>
          </p:nvPr>
        </p:nvSpPr>
        <p:spPr>
          <a:xfrm>
            <a:off x="838200" y="1072342"/>
            <a:ext cx="10515600" cy="5104621"/>
          </a:xfrm>
        </p:spPr>
        <p:txBody>
          <a:bodyPr>
            <a:normAutofit fontScale="77500" lnSpcReduction="20000"/>
          </a:bodyPr>
          <a:lstStyle/>
          <a:p>
            <a:r>
              <a:rPr lang="zh-CN" altLang="zh-CN" dirty="0">
                <a:latin typeface="Times New Roman" panose="02020603050405020304" pitchFamily="18" charset="0"/>
                <a:cs typeface="Times New Roman" panose="02020603050405020304" pitchFamily="18" charset="0"/>
              </a:rPr>
              <a:t>把</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个盘子从</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杆移到</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杆的递归函数，按“</a:t>
            </a:r>
            <a:r>
              <a:rPr lang="zh-CN" altLang="zh-CN" dirty="0">
                <a:solidFill>
                  <a:srgbClr val="FF0000"/>
                </a:solidFill>
                <a:latin typeface="Times New Roman" panose="02020603050405020304" pitchFamily="18" charset="0"/>
                <a:cs typeface="Times New Roman" panose="02020603050405020304" pitchFamily="18" charset="0"/>
              </a:rPr>
              <a:t>自顶向下，逐步求精，功能分解</a:t>
            </a:r>
            <a:r>
              <a:rPr lang="zh-CN" altLang="zh-CN" dirty="0">
                <a:latin typeface="Times New Roman" panose="02020603050405020304" pitchFamily="18" charset="0"/>
                <a:cs typeface="Times New Roman" panose="02020603050405020304" pitchFamily="18" charset="0"/>
              </a:rPr>
              <a:t>”的结构化程序设计思想，分析如下：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hanoi</a:t>
            </a:r>
            <a:r>
              <a:rPr lang="en-US" altLang="zh-CN" dirty="0">
                <a:latin typeface="Times New Roman" panose="02020603050405020304" pitchFamily="18" charset="0"/>
                <a:cs typeface="Times New Roman" panose="02020603050405020304" pitchFamily="18" charset="0"/>
              </a:rPr>
              <a:t> (int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char A, char C, char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将</a:t>
            </a:r>
            <a:r>
              <a:rPr lang="en-US" altLang="zh-CN" i="1" dirty="0">
                <a:latin typeface="Times New Roman" panose="02020603050405020304" pitchFamily="18" charset="0"/>
                <a:cs typeface="Times New Roman" panose="02020603050405020304" pitchFamily="18" charset="0"/>
              </a:rPr>
              <a:t> n</a:t>
            </a:r>
            <a:r>
              <a:rPr lang="zh-CN" altLang="zh-CN" dirty="0">
                <a:latin typeface="Times New Roman" panose="02020603050405020304" pitchFamily="18" charset="0"/>
                <a:cs typeface="Times New Roman" panose="02020603050405020304" pitchFamily="18" charset="0"/>
              </a:rPr>
              <a:t>个盘子从 </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杆移到</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杆，搬动过程可使用</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杆</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 /* </a:t>
            </a:r>
            <a:r>
              <a:rPr lang="zh-CN" altLang="zh-CN" dirty="0">
                <a:latin typeface="Times New Roman" panose="02020603050405020304" pitchFamily="18" charset="0"/>
                <a:cs typeface="Times New Roman" panose="02020603050405020304" pitchFamily="18" charset="0"/>
              </a:rPr>
              <a:t>对于只搬动一个盘子情况</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(1)  </a:t>
            </a:r>
            <a:r>
              <a:rPr lang="zh-CN" altLang="zh-CN" dirty="0">
                <a:latin typeface="Times New Roman" panose="02020603050405020304" pitchFamily="18" charset="0"/>
                <a:cs typeface="Times New Roman" panose="02020603050405020304" pitchFamily="18" charset="0"/>
              </a:rPr>
              <a:t>将盘子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 A</a:t>
            </a:r>
            <a:r>
              <a:rPr lang="zh-CN" altLang="zh-CN" dirty="0">
                <a:latin typeface="Times New Roman" panose="02020603050405020304" pitchFamily="18" charset="0"/>
                <a:cs typeface="Times New Roman" panose="02020603050405020304" pitchFamily="18" charset="0"/>
              </a:rPr>
              <a:t>杆搬到</a:t>
            </a:r>
            <a:r>
              <a:rPr lang="en-US" altLang="zh-CN" dirty="0">
                <a:latin typeface="Times New Roman" panose="02020603050405020304" pitchFamily="18" charset="0"/>
                <a:cs typeface="Times New Roman" panose="02020603050405020304" pitchFamily="18" charset="0"/>
              </a:rPr>
              <a:t> C</a:t>
            </a:r>
            <a:r>
              <a:rPr lang="zh-CN" altLang="zh-CN" dirty="0">
                <a:latin typeface="Times New Roman" panose="02020603050405020304" pitchFamily="18" charset="0"/>
                <a:cs typeface="Times New Roman" panose="02020603050405020304" pitchFamily="18" charset="0"/>
              </a:rPr>
              <a:t>杆</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else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 </a:t>
            </a:r>
            <a:r>
              <a:rPr lang="zh-CN" altLang="zh-CN" dirty="0">
                <a:latin typeface="Times New Roman" panose="02020603050405020304" pitchFamily="18" charset="0"/>
                <a:cs typeface="Times New Roman" panose="02020603050405020304" pitchFamily="18" charset="0"/>
              </a:rPr>
              <a:t>搬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(&gt;1) </a:t>
            </a:r>
            <a:r>
              <a:rPr lang="zh-CN" altLang="zh-CN" dirty="0">
                <a:latin typeface="Times New Roman" panose="02020603050405020304" pitchFamily="18" charset="0"/>
                <a:cs typeface="Times New Roman" panose="02020603050405020304" pitchFamily="18" charset="0"/>
              </a:rPr>
              <a:t>个盘子时，按同样算法先搬前</a:t>
            </a:r>
            <a:r>
              <a:rPr lang="en-US" altLang="zh-CN" dirty="0">
                <a:latin typeface="Times New Roman" panose="02020603050405020304" pitchFamily="18" charset="0"/>
                <a:cs typeface="Times New Roman" panose="02020603050405020304" pitchFamily="18" charset="0"/>
              </a:rPr>
              <a:t> n-1 </a:t>
            </a:r>
            <a:r>
              <a:rPr lang="zh-CN" altLang="zh-CN" dirty="0">
                <a:latin typeface="Times New Roman" panose="02020603050405020304" pitchFamily="18" charset="0"/>
                <a:cs typeface="Times New Roman" panose="02020603050405020304" pitchFamily="18" charset="0"/>
              </a:rPr>
              <a:t>张金片</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(2) </a:t>
            </a:r>
            <a:r>
              <a:rPr lang="zh-CN" altLang="zh-CN"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A </a:t>
            </a:r>
            <a:r>
              <a:rPr lang="zh-CN" altLang="zh-CN" dirty="0">
                <a:latin typeface="Times New Roman" panose="02020603050405020304" pitchFamily="18" charset="0"/>
                <a:cs typeface="Times New Roman" panose="02020603050405020304" pitchFamily="18" charset="0"/>
              </a:rPr>
              <a:t>杆上的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个盘子搬到</a:t>
            </a:r>
            <a:r>
              <a:rPr lang="en-US" altLang="zh-CN" dirty="0">
                <a:latin typeface="Times New Roman" panose="02020603050405020304" pitchFamily="18" charset="0"/>
                <a:cs typeface="Times New Roman" panose="02020603050405020304" pitchFamily="18" charset="0"/>
              </a:rPr>
              <a:t> B </a:t>
            </a:r>
            <a:r>
              <a:rPr lang="zh-CN" altLang="zh-CN" dirty="0">
                <a:latin typeface="Times New Roman" panose="02020603050405020304" pitchFamily="18" charset="0"/>
                <a:cs typeface="Times New Roman" panose="02020603050405020304" pitchFamily="18" charset="0"/>
              </a:rPr>
              <a:t>杆上，中间可使用</a:t>
            </a:r>
            <a:r>
              <a:rPr lang="en-US" altLang="zh-CN" dirty="0">
                <a:latin typeface="Times New Roman" panose="02020603050405020304" pitchFamily="18" charset="0"/>
                <a:cs typeface="Times New Roman" panose="02020603050405020304" pitchFamily="18" charset="0"/>
              </a:rPr>
              <a:t> C </a:t>
            </a:r>
            <a:r>
              <a:rPr lang="zh-CN" altLang="zh-CN" dirty="0">
                <a:latin typeface="Times New Roman" panose="02020603050405020304" pitchFamily="18" charset="0"/>
                <a:cs typeface="Times New Roman" panose="02020603050405020304" pitchFamily="18" charset="0"/>
              </a:rPr>
              <a:t>杆</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(3) </a:t>
            </a:r>
            <a:r>
              <a:rPr lang="zh-CN" altLang="zh-CN" dirty="0">
                <a:latin typeface="Times New Roman" panose="02020603050405020304" pitchFamily="18" charset="0"/>
                <a:cs typeface="Times New Roman" panose="02020603050405020304" pitchFamily="18" charset="0"/>
              </a:rPr>
              <a:t>将盘子 </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 A</a:t>
            </a:r>
            <a:r>
              <a:rPr lang="zh-CN" altLang="zh-CN" dirty="0">
                <a:latin typeface="Times New Roman" panose="02020603050405020304" pitchFamily="18" charset="0"/>
                <a:cs typeface="Times New Roman" panose="02020603050405020304" pitchFamily="18" charset="0"/>
              </a:rPr>
              <a:t>杆搬到</a:t>
            </a:r>
            <a:r>
              <a:rPr lang="en-US" altLang="zh-CN" dirty="0">
                <a:latin typeface="Times New Roman" panose="02020603050405020304" pitchFamily="18" charset="0"/>
                <a:cs typeface="Times New Roman" panose="02020603050405020304" pitchFamily="18" charset="0"/>
              </a:rPr>
              <a:t> C</a:t>
            </a:r>
            <a:r>
              <a:rPr lang="zh-CN" altLang="zh-CN" dirty="0">
                <a:latin typeface="Times New Roman" panose="02020603050405020304" pitchFamily="18" charset="0"/>
                <a:cs typeface="Times New Roman" panose="02020603050405020304" pitchFamily="18" charset="0"/>
              </a:rPr>
              <a:t>杆</a:t>
            </a:r>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搬动第</a:t>
            </a:r>
            <a:r>
              <a:rPr lang="en-US" altLang="zh-CN" dirty="0">
                <a:latin typeface="Times New Roman" panose="02020603050405020304" pitchFamily="18" charset="0"/>
                <a:cs typeface="Times New Roman" panose="02020603050405020304" pitchFamily="18" charset="0"/>
              </a:rPr>
              <a:t> n </a:t>
            </a:r>
            <a:r>
              <a:rPr lang="zh-CN" altLang="zh-CN" dirty="0">
                <a:latin typeface="Times New Roman" panose="02020603050405020304" pitchFamily="18" charset="0"/>
                <a:cs typeface="Times New Roman" panose="02020603050405020304" pitchFamily="18" charset="0"/>
              </a:rPr>
              <a:t>个盘子</a:t>
            </a:r>
            <a:r>
              <a:rPr lang="en-US" altLang="zh-CN" dirty="0">
                <a:latin typeface="Times New Roman" panose="02020603050405020304" pitchFamily="18" charset="0"/>
                <a:cs typeface="Times New Roman" panose="02020603050405020304" pitchFamily="18" charset="0"/>
              </a:rPr>
              <a:t> */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搬</a:t>
            </a:r>
            <a:r>
              <a:rPr lang="en-US" altLang="zh-CN" dirty="0">
                <a:latin typeface="Times New Roman" panose="02020603050405020304" pitchFamily="18" charset="0"/>
                <a:cs typeface="Times New Roman" panose="02020603050405020304" pitchFamily="18" charset="0"/>
              </a:rPr>
              <a:t> B</a:t>
            </a:r>
            <a:r>
              <a:rPr lang="zh-CN" altLang="zh-CN" dirty="0">
                <a:latin typeface="Times New Roman" panose="02020603050405020304" pitchFamily="18" charset="0"/>
                <a:cs typeface="Times New Roman" panose="02020603050405020304" pitchFamily="18" charset="0"/>
              </a:rPr>
              <a:t>杆上前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个盘子</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(4) </a:t>
            </a:r>
            <a:r>
              <a:rPr lang="zh-CN" altLang="zh-CN"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 B </a:t>
            </a:r>
            <a:r>
              <a:rPr lang="zh-CN" altLang="zh-CN" dirty="0">
                <a:latin typeface="Times New Roman" panose="02020603050405020304" pitchFamily="18" charset="0"/>
                <a:cs typeface="Times New Roman" panose="02020603050405020304" pitchFamily="18" charset="0"/>
              </a:rPr>
              <a:t>杆上的</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个盘子搬到</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杆，中间可使用</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杆</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latin typeface="Times New Roman" panose="02020603050405020304" pitchFamily="18" charset="0"/>
                <a:cs typeface="Times New Roman" panose="02020603050405020304" pitchFamily="18" charset="0"/>
              </a:rPr>
              <a:t>求解</a:t>
            </a:r>
            <a:r>
              <a:rPr lang="en-US" altLang="zh-CN" dirty="0">
                <a:latin typeface="Times New Roman" panose="02020603050405020304" pitchFamily="18" charset="0"/>
                <a:cs typeface="Times New Roman" panose="02020603050405020304" pitchFamily="18" charset="0"/>
              </a:rPr>
              <a:t>Hanoi</a:t>
            </a:r>
            <a:r>
              <a:rPr lang="zh-CN" altLang="zh-CN" dirty="0">
                <a:latin typeface="Times New Roman" panose="02020603050405020304" pitchFamily="18" charset="0"/>
                <a:cs typeface="Times New Roman" panose="02020603050405020304" pitchFamily="18" charset="0"/>
              </a:rPr>
              <a:t>塔问题的递归函数如下：</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hanoi</a:t>
            </a:r>
            <a:r>
              <a:rPr lang="en-US" altLang="zh-CN" dirty="0">
                <a:latin typeface="Times New Roman" panose="02020603050405020304" pitchFamily="18" charset="0"/>
                <a:cs typeface="Times New Roman" panose="02020603050405020304" pitchFamily="18" charset="0"/>
              </a:rPr>
              <a:t> (int n, char A, char C, char B)</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解决汉诺塔问题的算法</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 n == 1 )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printf</a:t>
            </a:r>
            <a:r>
              <a:rPr lang="en-US" altLang="zh-CN" dirty="0">
                <a:latin typeface="Times New Roman" panose="02020603050405020304" pitchFamily="18" charset="0"/>
                <a:cs typeface="Times New Roman" panose="02020603050405020304" pitchFamily="18" charset="0"/>
              </a:rPr>
              <a:t>( " move %c  to %c\n ",A, C);</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else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hanoi</a:t>
            </a:r>
            <a:r>
              <a:rPr lang="en-US" altLang="zh-CN" dirty="0">
                <a:latin typeface="Times New Roman" panose="02020603050405020304" pitchFamily="18" charset="0"/>
                <a:cs typeface="Times New Roman" panose="02020603050405020304" pitchFamily="18" charset="0"/>
              </a:rPr>
              <a:t> ( n-1, A, B, C );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printf</a:t>
            </a:r>
            <a:r>
              <a:rPr lang="en-US" altLang="zh-CN" dirty="0">
                <a:latin typeface="Times New Roman" panose="02020603050405020304" pitchFamily="18" charset="0"/>
                <a:cs typeface="Times New Roman" panose="02020603050405020304" pitchFamily="18" charset="0"/>
              </a:rPr>
              <a:t>( " move %c  to %c\n ",A, C);</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hanoi</a:t>
            </a:r>
            <a:r>
              <a:rPr lang="en-US" altLang="zh-CN" dirty="0">
                <a:latin typeface="Times New Roman" panose="02020603050405020304" pitchFamily="18" charset="0"/>
                <a:cs typeface="Times New Roman" panose="02020603050405020304" pitchFamily="18" charset="0"/>
              </a:rPr>
              <a:t> ( n-1, B, C, A );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例</a:t>
            </a:r>
            <a:r>
              <a:rPr lang="en-US" altLang="zh-CN" dirty="0">
                <a:solidFill>
                  <a:srgbClr val="C00000"/>
                </a:solidFill>
                <a:latin typeface="Times New Roman" panose="02020603050405020304" pitchFamily="18" charset="0"/>
                <a:cs typeface="Times New Roman" panose="02020603050405020304" pitchFamily="18" charset="0"/>
              </a:rPr>
              <a:t>5.6.5】</a:t>
            </a:r>
            <a:r>
              <a:rPr lang="zh-CN" altLang="en-US" dirty="0">
                <a:solidFill>
                  <a:srgbClr val="C00000"/>
                </a:solidFill>
                <a:latin typeface="Times New Roman" panose="02020603050405020304" pitchFamily="18" charset="0"/>
                <a:cs typeface="Times New Roman" panose="02020603050405020304" pitchFamily="18" charset="0"/>
              </a:rPr>
              <a:t>汉诺塔</a:t>
            </a:r>
            <a:r>
              <a:rPr lang="en-US" altLang="zh-CN" dirty="0">
                <a:solidFill>
                  <a:srgbClr val="C00000"/>
                </a:solidFill>
                <a:latin typeface="Times New Roman" panose="02020603050405020304" pitchFamily="18" charset="0"/>
                <a:cs typeface="Times New Roman" panose="02020603050405020304" pitchFamily="18" charset="0"/>
              </a:rPr>
              <a:t>V</a:t>
            </a:r>
            <a:endParaRPr lang="zh-CN" altLang="zh-CN" dirty="0">
              <a:solidFill>
                <a:srgbClr val="C00000"/>
              </a:solidFill>
              <a:latin typeface="Times New Roman" panose="02020603050405020304" pitchFamily="18" charset="0"/>
              <a:cs typeface="Times New Roman" panose="02020603050405020304" pitchFamily="18" charset="0"/>
            </a:endParaRPr>
          </a:p>
        </p:txBody>
      </p:sp>
      <p:sp>
        <p:nvSpPr>
          <p:cNvPr id="120835" name="Rectangle 3" descr="Rectangle: Click to edit Master text styles&#10;Second level&#10;Third level&#10;Fourth level&#10;Fifth level"/>
          <p:cNvSpPr>
            <a:spLocks noGrp="1" noChangeArrowheads="1"/>
          </p:cNvSpPr>
          <p:nvPr>
            <p:ph type="body" idx="1"/>
          </p:nvPr>
        </p:nvSpPr>
        <p:spPr/>
        <p:txBody>
          <a:bodyPr>
            <a:normAutofit/>
          </a:bodyPr>
          <a:lstStyle/>
          <a:p>
            <a:r>
              <a:rPr lang="zh-CN" altLang="zh-CN" b="1" dirty="0"/>
              <a:t>试题来源：</a:t>
            </a:r>
            <a:r>
              <a:rPr lang="en-US" altLang="zh-CN" b="1" dirty="0"/>
              <a:t>ECJTU 2008 Spring Contest</a:t>
            </a:r>
            <a:r>
              <a:rPr lang="zh-CN" altLang="zh-CN" b="1" dirty="0"/>
              <a:t>，周尚超</a:t>
            </a:r>
            <a:endParaRPr lang="zh-CN" altLang="zh-CN" dirty="0"/>
          </a:p>
          <a:p>
            <a:r>
              <a:rPr lang="zh-CN" altLang="zh-CN" b="1" dirty="0"/>
              <a:t>在线测试：</a:t>
            </a:r>
            <a:r>
              <a:rPr lang="en-US" altLang="zh-CN" b="1" dirty="0"/>
              <a:t>HDOJ 1995</a:t>
            </a:r>
            <a:endParaRPr lang="en-US" altLang="zh-C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1, 2, ...,</a:t>
            </a:r>
            <a:r>
              <a:rPr lang="en-US" altLang="zh-CN" i="1" dirty="0">
                <a:latin typeface="Times New Roman" panose="02020603050405020304" pitchFamily="18" charset="0"/>
                <a:cs typeface="Times New Roman" panose="02020603050405020304" pitchFamily="18" charset="0"/>
              </a:rPr>
              <a:t> n</a:t>
            </a:r>
            <a:r>
              <a:rPr lang="zh-CN" altLang="zh-CN" dirty="0">
                <a:latin typeface="Times New Roman" panose="02020603050405020304" pitchFamily="18" charset="0"/>
                <a:cs typeface="Times New Roman" panose="02020603050405020304" pitchFamily="18" charset="0"/>
              </a:rPr>
              <a:t>表示</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个盘子，称为</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号盘，</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号盘</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号数大，盘子就大。经典的汉诺塔问题经常作为一个递归的经典例题存在。可能有人并不知道汉诺塔问题的典故。汉诺塔来源于印度传说的一个故事，上帝创造世界时造了三根金刚石柱子，在一根柱子上从下往上按大小顺序摞着</a:t>
            </a:r>
            <a:r>
              <a:rPr lang="en-US" altLang="zh-CN" dirty="0">
                <a:latin typeface="Times New Roman" panose="02020603050405020304" pitchFamily="18" charset="0"/>
                <a:cs typeface="Times New Roman" panose="02020603050405020304" pitchFamily="18" charset="0"/>
              </a:rPr>
              <a:t>64</a:t>
            </a:r>
            <a:r>
              <a:rPr lang="zh-CN" altLang="zh-CN" dirty="0">
                <a:latin typeface="Times New Roman" panose="02020603050405020304" pitchFamily="18" charset="0"/>
                <a:cs typeface="Times New Roman" panose="02020603050405020304" pitchFamily="18" charset="0"/>
              </a:rPr>
              <a:t>片黄金圆盘。上帝命令婆罗门把圆盘从下面开始按大小顺序重新摆放在另一根柱子上。并且规定，在小圆盘上不能放大圆盘，在三根柱子之间一次只能移动一个圆盘。</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我们知道最少需要移动</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64</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次。在移动过程中发现，有的圆盘移动次数多，有的少。给出盘子总数和某个盘子的盘号，请您计算移动该盘子的次数。</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latin typeface="Times New Roman" panose="02020603050405020304" pitchFamily="18" charset="0"/>
                <a:cs typeface="Times New Roman" panose="02020603050405020304" pitchFamily="18" charset="0"/>
              </a:rPr>
              <a:t>输入</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输入给出多个测试用例，首先输入</a:t>
            </a:r>
            <a:r>
              <a:rPr lang="en-US" altLang="zh-CN" i="1" dirty="0">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，表示有</a:t>
            </a:r>
            <a:r>
              <a:rPr lang="en-US" altLang="zh-CN" i="1" dirty="0">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个测试用例。每个测试用例一行，给出盘子的数目</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60</a:t>
            </a:r>
            <a:r>
              <a:rPr lang="zh-CN" altLang="zh-CN" dirty="0">
                <a:latin typeface="Times New Roman" panose="02020603050405020304" pitchFamily="18" charset="0"/>
                <a:cs typeface="Times New Roman" panose="02020603050405020304" pitchFamily="18" charset="0"/>
              </a:rPr>
              <a:t>）和一个盘子的盘号</a:t>
            </a:r>
            <a:r>
              <a:rPr lang="en-US" altLang="zh-CN" i="1"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输出</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对于每个测试用例，输出一个数，到达目标时</a:t>
            </a:r>
            <a:r>
              <a:rPr lang="en-US" altLang="zh-CN" i="1"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号盘子需要的最少移动数。</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试题解析</a:t>
            </a:r>
            <a:endPar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t>对于本题，采用</a:t>
            </a:r>
            <a:r>
              <a:rPr lang="zh-CN" altLang="zh-CN" dirty="0">
                <a:solidFill>
                  <a:srgbClr val="C00000"/>
                </a:solidFill>
              </a:rPr>
              <a:t>统计分析法</a:t>
            </a:r>
            <a:r>
              <a:rPr lang="zh-CN" altLang="zh-CN" dirty="0"/>
              <a:t>，分析部分解，由部分解推导出求解算法。分析如下：</a:t>
            </a:r>
            <a:endParaRPr lang="zh-CN" altLang="zh-CN" dirty="0"/>
          </a:p>
          <a:p>
            <a:r>
              <a:rPr lang="zh-CN" altLang="zh-CN" dirty="0"/>
              <a:t>只有</a:t>
            </a:r>
            <a:r>
              <a:rPr lang="en-US" altLang="zh-CN" dirty="0"/>
              <a:t>1</a:t>
            </a:r>
            <a:r>
              <a:rPr lang="zh-CN" altLang="zh-CN" dirty="0"/>
              <a:t>个盘子，则</a:t>
            </a:r>
            <a:r>
              <a:rPr lang="en-US" altLang="zh-CN" dirty="0"/>
              <a:t>1</a:t>
            </a:r>
            <a:r>
              <a:rPr lang="zh-CN" altLang="zh-CN" dirty="0"/>
              <a:t>号盘移动</a:t>
            </a:r>
            <a:r>
              <a:rPr lang="en-US" altLang="zh-CN" dirty="0"/>
              <a:t>1</a:t>
            </a:r>
            <a:r>
              <a:rPr lang="zh-CN" altLang="zh-CN" dirty="0"/>
              <a:t>次，总移动次数为</a:t>
            </a:r>
            <a:r>
              <a:rPr lang="en-US" altLang="zh-CN" dirty="0"/>
              <a:t>2</a:t>
            </a:r>
            <a:r>
              <a:rPr lang="en-US" altLang="zh-CN" baseline="30000" dirty="0"/>
              <a:t>1</a:t>
            </a:r>
            <a:r>
              <a:rPr lang="en-US" altLang="zh-CN" dirty="0"/>
              <a:t>-1=1</a:t>
            </a:r>
            <a:r>
              <a:rPr lang="zh-CN" altLang="zh-CN" dirty="0"/>
              <a:t>。</a:t>
            </a:r>
            <a:endParaRPr lang="zh-CN" altLang="zh-CN" dirty="0"/>
          </a:p>
          <a:p>
            <a:r>
              <a:rPr lang="zh-CN" altLang="zh-CN" dirty="0"/>
              <a:t>有</a:t>
            </a:r>
            <a:r>
              <a:rPr lang="en-US" altLang="zh-CN" dirty="0"/>
              <a:t>2</a:t>
            </a:r>
            <a:r>
              <a:rPr lang="zh-CN" altLang="zh-CN" dirty="0"/>
              <a:t>个盘子，则</a:t>
            </a:r>
            <a:r>
              <a:rPr lang="en-US" altLang="zh-CN" dirty="0"/>
              <a:t>1</a:t>
            </a:r>
            <a:r>
              <a:rPr lang="zh-CN" altLang="zh-CN" dirty="0"/>
              <a:t>号盘移动</a:t>
            </a:r>
            <a:r>
              <a:rPr lang="en-US" altLang="zh-CN" dirty="0"/>
              <a:t>2</a:t>
            </a:r>
            <a:r>
              <a:rPr lang="zh-CN" altLang="zh-CN" dirty="0"/>
              <a:t>次，</a:t>
            </a:r>
            <a:r>
              <a:rPr lang="en-US" altLang="zh-CN" dirty="0"/>
              <a:t>2</a:t>
            </a:r>
            <a:r>
              <a:rPr lang="zh-CN" altLang="zh-CN" dirty="0"/>
              <a:t>号盘移动</a:t>
            </a:r>
            <a:r>
              <a:rPr lang="en-US" altLang="zh-CN" dirty="0"/>
              <a:t>1</a:t>
            </a:r>
            <a:r>
              <a:rPr lang="zh-CN" altLang="zh-CN" dirty="0"/>
              <a:t>次，总移动次数为</a:t>
            </a:r>
            <a:r>
              <a:rPr lang="en-US" altLang="zh-CN" dirty="0"/>
              <a:t>2</a:t>
            </a:r>
            <a:r>
              <a:rPr lang="en-US" altLang="zh-CN" baseline="30000" dirty="0"/>
              <a:t>2</a:t>
            </a:r>
            <a:r>
              <a:rPr lang="en-US" altLang="zh-CN" dirty="0"/>
              <a:t>-1=3</a:t>
            </a:r>
            <a:r>
              <a:rPr lang="zh-CN" altLang="zh-CN" dirty="0"/>
              <a:t>。</a:t>
            </a:r>
            <a:r>
              <a:rPr lang="en-US" altLang="zh-CN" dirty="0"/>
              <a:t>1</a:t>
            </a:r>
            <a:r>
              <a:rPr lang="zh-CN" altLang="zh-CN" dirty="0"/>
              <a:t>号盘移动次数</a:t>
            </a:r>
            <a:r>
              <a:rPr lang="en-US" altLang="zh-CN" dirty="0"/>
              <a:t>=2</a:t>
            </a:r>
            <a:r>
              <a:rPr lang="zh-CN" altLang="zh-CN" dirty="0"/>
              <a:t>号盘移动次数</a:t>
            </a:r>
            <a:r>
              <a:rPr lang="en-US" altLang="zh-CN" dirty="0">
                <a:sym typeface="Symbol" panose="05050102010706020507" pitchFamily="18" charset="2"/>
              </a:rPr>
              <a:t></a:t>
            </a:r>
            <a:r>
              <a:rPr lang="en-US" altLang="zh-CN" dirty="0"/>
              <a:t>2</a:t>
            </a:r>
            <a:r>
              <a:rPr lang="zh-CN" altLang="zh-CN" dirty="0"/>
              <a:t>。</a:t>
            </a:r>
            <a:endParaRPr lang="zh-CN" altLang="zh-CN" dirty="0"/>
          </a:p>
          <a:p>
            <a:r>
              <a:rPr lang="zh-CN" altLang="zh-CN" dirty="0"/>
              <a:t>有</a:t>
            </a:r>
            <a:r>
              <a:rPr lang="en-US" altLang="zh-CN" dirty="0"/>
              <a:t>3</a:t>
            </a:r>
            <a:r>
              <a:rPr lang="zh-CN" altLang="zh-CN" dirty="0"/>
              <a:t>个盘子，则</a:t>
            </a:r>
            <a:r>
              <a:rPr lang="en-US" altLang="zh-CN" dirty="0"/>
              <a:t>1</a:t>
            </a:r>
            <a:r>
              <a:rPr lang="zh-CN" altLang="zh-CN" dirty="0"/>
              <a:t>号盘移动</a:t>
            </a:r>
            <a:r>
              <a:rPr lang="en-US" altLang="zh-CN" dirty="0"/>
              <a:t>4</a:t>
            </a:r>
            <a:r>
              <a:rPr lang="zh-CN" altLang="zh-CN" dirty="0"/>
              <a:t>次，</a:t>
            </a:r>
            <a:r>
              <a:rPr lang="en-US" altLang="zh-CN" dirty="0"/>
              <a:t>2</a:t>
            </a:r>
            <a:r>
              <a:rPr lang="zh-CN" altLang="zh-CN" dirty="0"/>
              <a:t>号盘移动</a:t>
            </a:r>
            <a:r>
              <a:rPr lang="en-US" altLang="zh-CN" dirty="0"/>
              <a:t>2</a:t>
            </a:r>
            <a:r>
              <a:rPr lang="zh-CN" altLang="zh-CN" dirty="0"/>
              <a:t>次，</a:t>
            </a:r>
            <a:r>
              <a:rPr lang="en-US" altLang="zh-CN" dirty="0"/>
              <a:t>3</a:t>
            </a:r>
            <a:r>
              <a:rPr lang="zh-CN" altLang="zh-CN" dirty="0"/>
              <a:t>号盘移动</a:t>
            </a:r>
            <a:r>
              <a:rPr lang="en-US" altLang="zh-CN" dirty="0"/>
              <a:t>1</a:t>
            </a:r>
            <a:r>
              <a:rPr lang="zh-CN" altLang="zh-CN" dirty="0"/>
              <a:t>次，总移动次数为</a:t>
            </a:r>
            <a:r>
              <a:rPr lang="en-US" altLang="zh-CN" dirty="0"/>
              <a:t>2</a:t>
            </a:r>
            <a:r>
              <a:rPr lang="en-US" altLang="zh-CN" baseline="30000" dirty="0"/>
              <a:t>3</a:t>
            </a:r>
            <a:r>
              <a:rPr lang="en-US" altLang="zh-CN" dirty="0"/>
              <a:t>-1=7</a:t>
            </a:r>
            <a:r>
              <a:rPr lang="zh-CN" altLang="zh-CN" dirty="0"/>
              <a:t>。</a:t>
            </a:r>
            <a:r>
              <a:rPr lang="en-US" altLang="zh-CN" dirty="0"/>
              <a:t>1</a:t>
            </a:r>
            <a:r>
              <a:rPr lang="zh-CN" altLang="zh-CN" dirty="0"/>
              <a:t>号盘移动次数</a:t>
            </a:r>
            <a:r>
              <a:rPr lang="en-US" altLang="zh-CN" dirty="0"/>
              <a:t>=2</a:t>
            </a:r>
            <a:r>
              <a:rPr lang="zh-CN" altLang="zh-CN" dirty="0"/>
              <a:t>号盘移动次数</a:t>
            </a:r>
            <a:r>
              <a:rPr lang="en-US" altLang="zh-CN" dirty="0">
                <a:sym typeface="Symbol" panose="05050102010706020507" pitchFamily="18" charset="2"/>
              </a:rPr>
              <a:t></a:t>
            </a:r>
            <a:r>
              <a:rPr lang="en-US" altLang="zh-CN" dirty="0"/>
              <a:t>2</a:t>
            </a:r>
            <a:r>
              <a:rPr lang="zh-CN" altLang="zh-CN" dirty="0"/>
              <a:t>，</a:t>
            </a:r>
            <a:r>
              <a:rPr lang="en-US" altLang="zh-CN" dirty="0"/>
              <a:t>2</a:t>
            </a:r>
            <a:r>
              <a:rPr lang="zh-CN" altLang="zh-CN" dirty="0"/>
              <a:t>号盘移动次数</a:t>
            </a:r>
            <a:r>
              <a:rPr lang="en-US" altLang="zh-CN" dirty="0"/>
              <a:t>=3</a:t>
            </a:r>
            <a:r>
              <a:rPr lang="zh-CN" altLang="zh-CN" dirty="0"/>
              <a:t>号盘移动次数</a:t>
            </a:r>
            <a:r>
              <a:rPr lang="en-US" altLang="zh-CN" dirty="0">
                <a:sym typeface="Symbol" panose="05050102010706020507" pitchFamily="18" charset="2"/>
              </a:rPr>
              <a:t></a:t>
            </a:r>
            <a:r>
              <a:rPr lang="en-US" altLang="zh-CN" dirty="0"/>
              <a:t>2</a:t>
            </a:r>
            <a:r>
              <a:rPr lang="zh-CN" altLang="zh-CN" dirty="0"/>
              <a:t>。</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0097"/>
          </a:xfrm>
        </p:spPr>
        <p:txBody>
          <a:bodyPr/>
          <a:lstStyle/>
          <a:p>
            <a:endParaRPr lang="zh-CN" altLang="en-US" dirty="0"/>
          </a:p>
        </p:txBody>
      </p:sp>
      <p:sp>
        <p:nvSpPr>
          <p:cNvPr id="3" name="内容占位符 2"/>
          <p:cNvSpPr>
            <a:spLocks noGrp="1"/>
          </p:cNvSpPr>
          <p:nvPr>
            <p:ph idx="1"/>
          </p:nvPr>
        </p:nvSpPr>
        <p:spPr>
          <a:xfrm>
            <a:off x="838200" y="1579418"/>
            <a:ext cx="10515600" cy="4763193"/>
          </a:xfrm>
        </p:spPr>
        <p:txBody>
          <a:bodyPr>
            <a:normAutofit/>
          </a:bodyPr>
          <a:lstStyle/>
          <a:p>
            <a:r>
              <a:rPr lang="zh-CN" altLang="zh-CN" sz="3600" dirty="0">
                <a:latin typeface="Times New Roman" panose="02020603050405020304" pitchFamily="18" charset="0"/>
                <a:cs typeface="Times New Roman" panose="02020603050405020304" pitchFamily="18" charset="0"/>
              </a:rPr>
              <a:t>以此类推。所以，如题目描述，</a:t>
            </a:r>
            <a:r>
              <a:rPr lang="en-US" altLang="zh-CN" sz="3600" dirty="0">
                <a:latin typeface="Times New Roman" panose="02020603050405020304" pitchFamily="18" charset="0"/>
                <a:cs typeface="Times New Roman" panose="02020603050405020304" pitchFamily="18" charset="0"/>
              </a:rPr>
              <a:t>64</a:t>
            </a:r>
            <a:r>
              <a:rPr lang="zh-CN" altLang="zh-CN" sz="3600" dirty="0">
                <a:latin typeface="Times New Roman" panose="02020603050405020304" pitchFamily="18" charset="0"/>
                <a:cs typeface="Times New Roman" panose="02020603050405020304" pitchFamily="18" charset="0"/>
              </a:rPr>
              <a:t>个盘子，最少需要移动</a:t>
            </a:r>
            <a:r>
              <a:rPr lang="en-US" altLang="zh-CN" sz="3600" dirty="0">
                <a:latin typeface="Times New Roman" panose="02020603050405020304" pitchFamily="18" charset="0"/>
                <a:cs typeface="Times New Roman" panose="02020603050405020304" pitchFamily="18" charset="0"/>
              </a:rPr>
              <a:t>2</a:t>
            </a:r>
            <a:r>
              <a:rPr lang="en-US" altLang="zh-CN" sz="3600" baseline="30000" dirty="0">
                <a:latin typeface="Times New Roman" panose="02020603050405020304" pitchFamily="18" charset="0"/>
                <a:cs typeface="Times New Roman" panose="02020603050405020304" pitchFamily="18" charset="0"/>
              </a:rPr>
              <a:t>64</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次，且盘号最大的盘子移动次数为</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，每一张盘子移动的次数</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它下面盘子移动次数</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。因此，给出盘子的数目</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和盘子的盘号</a:t>
            </a:r>
            <a:r>
              <a:rPr lang="en-US" altLang="zh-CN" sz="3600" i="1" dirty="0">
                <a:latin typeface="Times New Roman" panose="02020603050405020304" pitchFamily="18" charset="0"/>
                <a:cs typeface="Times New Roman" panose="02020603050405020304" pitchFamily="18" charset="0"/>
              </a:rPr>
              <a:t>k</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k</a:t>
            </a:r>
            <a:r>
              <a:rPr lang="zh-CN" altLang="zh-CN" sz="3600" dirty="0">
                <a:latin typeface="Times New Roman" panose="02020603050405020304" pitchFamily="18" charset="0"/>
                <a:cs typeface="Times New Roman" panose="02020603050405020304" pitchFamily="18" charset="0"/>
              </a:rPr>
              <a:t>号盘子需要的最少移动数为</a:t>
            </a:r>
            <a:r>
              <a:rPr lang="en-US" altLang="zh-CN" sz="3600" dirty="0">
                <a:latin typeface="Times New Roman" panose="02020603050405020304" pitchFamily="18" charset="0"/>
                <a:cs typeface="Times New Roman" panose="02020603050405020304" pitchFamily="18" charset="0"/>
              </a:rPr>
              <a:t>2</a:t>
            </a:r>
            <a:r>
              <a:rPr lang="en-US" altLang="zh-CN" sz="3600" i="1" baseline="30000" dirty="0">
                <a:latin typeface="Times New Roman" panose="02020603050405020304" pitchFamily="18" charset="0"/>
                <a:cs typeface="Times New Roman" panose="02020603050405020304" pitchFamily="18" charset="0"/>
              </a:rPr>
              <a:t>n</a:t>
            </a:r>
            <a:r>
              <a:rPr lang="en-US" altLang="zh-CN" sz="3600" baseline="30000" dirty="0">
                <a:latin typeface="Times New Roman" panose="02020603050405020304" pitchFamily="18" charset="0"/>
                <a:cs typeface="Times New Roman" panose="02020603050405020304" pitchFamily="18" charset="0"/>
              </a:rPr>
              <a:t>-</a:t>
            </a:r>
            <a:r>
              <a:rPr lang="en-US" altLang="zh-CN" sz="3600" i="1" baseline="30000" dirty="0">
                <a:latin typeface="Times New Roman" panose="02020603050405020304" pitchFamily="18" charset="0"/>
                <a:cs typeface="Times New Roman" panose="02020603050405020304" pitchFamily="18" charset="0"/>
              </a:rPr>
              <a:t>k</a:t>
            </a:r>
            <a:r>
              <a:rPr lang="zh-CN"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由于本题给出的数据范围，即盘子的数目</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rPr>
              <a:t>60</a:t>
            </a:r>
            <a:r>
              <a:rPr lang="zh-CN" altLang="zh-CN" sz="3600" dirty="0">
                <a:latin typeface="Times New Roman" panose="02020603050405020304" pitchFamily="18" charset="0"/>
                <a:cs typeface="Times New Roman" panose="02020603050405020304" pitchFamily="18" charset="0"/>
              </a:rPr>
              <a:t>），所以存储移动该盘子的次数要用</a:t>
            </a:r>
            <a:r>
              <a:rPr lang="en-US" altLang="zh-CN" sz="3600" dirty="0">
                <a:latin typeface="Times New Roman" panose="02020603050405020304" pitchFamily="18" charset="0"/>
                <a:cs typeface="Times New Roman" panose="02020603050405020304" pitchFamily="18" charset="0"/>
              </a:rPr>
              <a:t>long </a:t>
            </a:r>
            <a:r>
              <a:rPr lang="en-US" altLang="zh-CN" sz="3600" dirty="0" err="1">
                <a:latin typeface="Times New Roman" panose="02020603050405020304" pitchFamily="18" charset="0"/>
                <a:cs typeface="Times New Roman" panose="02020603050405020304" pitchFamily="18" charset="0"/>
              </a:rPr>
              <a:t>long</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latin typeface="Times New Roman" panose="02020603050405020304" pitchFamily="18" charset="0"/>
                <a:cs typeface="Times New Roman" panose="02020603050405020304" pitchFamily="18" charset="0"/>
              </a:rPr>
              <a:t>【</a:t>
            </a:r>
            <a:r>
              <a:rPr lang="zh-CN" altLang="zh-CN" b="1" dirty="0">
                <a:solidFill>
                  <a:srgbClr val="FF0000"/>
                </a:solidFill>
                <a:latin typeface="Times New Roman" panose="02020603050405020304" pitchFamily="18" charset="0"/>
                <a:cs typeface="Times New Roman" panose="02020603050405020304" pitchFamily="18" charset="0"/>
              </a:rPr>
              <a:t>例</a:t>
            </a:r>
            <a:r>
              <a:rPr lang="en-US" altLang="zh-CN" b="1" dirty="0">
                <a:solidFill>
                  <a:srgbClr val="FF0000"/>
                </a:solidFill>
                <a:latin typeface="Times New Roman" panose="02020603050405020304" pitchFamily="18" charset="0"/>
                <a:cs typeface="Times New Roman" panose="02020603050405020304" pitchFamily="18" charset="0"/>
              </a:rPr>
              <a:t>5.3.3</a:t>
            </a:r>
            <a:r>
              <a:rPr lang="zh-CN" altLang="zh-CN"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Add bricks in the wall</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b="1" dirty="0">
                <a:latin typeface="Times New Roman" panose="02020603050405020304" pitchFamily="18" charset="0"/>
                <a:cs typeface="Times New Roman" panose="02020603050405020304" pitchFamily="18" charset="0"/>
              </a:rPr>
              <a:t>在线测试：</a:t>
            </a:r>
            <a:r>
              <a:rPr lang="en-US" altLang="zh-CN" b="1" dirty="0">
                <a:latin typeface="Times New Roman" panose="02020603050405020304" pitchFamily="18" charset="0"/>
                <a:cs typeface="Times New Roman" panose="02020603050405020304" pitchFamily="18" charset="0"/>
              </a:rPr>
              <a:t>UVA 11040</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1.2.3 </a:t>
            </a:r>
            <a:r>
              <a:rPr lang="en-US" altLang="zh-CN" b="1" dirty="0">
                <a:solidFill>
                  <a:srgbClr val="C00000"/>
                </a:solidFill>
                <a:latin typeface="Times New Roman" panose="02020603050405020304" pitchFamily="18" charset="0"/>
                <a:cs typeface="Times New Roman" panose="02020603050405020304" pitchFamily="18" charset="0"/>
              </a:rPr>
              <a:t>Game of Flying Circus</a:t>
            </a:r>
            <a:endParaRPr lang="en-US" altLang="zh-CN"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b="1" dirty="0">
                <a:latin typeface="Times New Roman" panose="02020603050405020304" pitchFamily="18" charset="0"/>
                <a:cs typeface="Times New Roman" panose="02020603050405020304" pitchFamily="18" charset="0"/>
              </a:rPr>
              <a:t>试题来源：</a:t>
            </a:r>
            <a:r>
              <a:rPr lang="en-US" altLang="zh-CN" b="1" dirty="0">
                <a:latin typeface="Times New Roman" panose="02020603050405020304" pitchFamily="18" charset="0"/>
                <a:cs typeface="Times New Roman" panose="02020603050405020304" pitchFamily="18" charset="0"/>
              </a:rPr>
              <a:t>2015 ACM-</a:t>
            </a:r>
            <a:r>
              <a:rPr lang="en-US" altLang="zh-CN" b="1" dirty="0" err="1">
                <a:latin typeface="Times New Roman" panose="02020603050405020304" pitchFamily="18" charset="0"/>
                <a:cs typeface="Times New Roman" panose="02020603050405020304" pitchFamily="18" charset="0"/>
              </a:rPr>
              <a:t>ICPC</a:t>
            </a:r>
            <a:r>
              <a:rPr lang="en-US" altLang="zh-CN" b="1" dirty="0">
                <a:latin typeface="Times New Roman" panose="02020603050405020304" pitchFamily="18" charset="0"/>
                <a:cs typeface="Times New Roman" panose="02020603050405020304" pitchFamily="18" charset="0"/>
              </a:rPr>
              <a:t> Asia Shenyang Regional Contest</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在线测试：</a:t>
            </a:r>
            <a:r>
              <a:rPr lang="en-US" altLang="zh-CN" b="1" dirty="0" err="1">
                <a:latin typeface="Times New Roman" panose="02020603050405020304" pitchFamily="18" charset="0"/>
                <a:cs typeface="Times New Roman" panose="02020603050405020304" pitchFamily="18" charset="0"/>
              </a:rPr>
              <a:t>HDOJ</a:t>
            </a:r>
            <a:r>
              <a:rPr lang="en-US" altLang="zh-CN" b="1" dirty="0">
                <a:latin typeface="Times New Roman" panose="02020603050405020304" pitchFamily="18" charset="0"/>
                <a:cs typeface="Times New Roman" panose="02020603050405020304" pitchFamily="18" charset="0"/>
              </a:rPr>
              <a:t> 5515</a:t>
            </a:r>
            <a:r>
              <a:rPr lang="zh-CN"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UVA</a:t>
            </a:r>
            <a:r>
              <a:rPr lang="en-US" altLang="zh-CN" b="1" dirty="0">
                <a:latin typeface="Times New Roman" panose="02020603050405020304" pitchFamily="18" charset="0"/>
                <a:cs typeface="Times New Roman" panose="02020603050405020304" pitchFamily="18" charset="0"/>
              </a:rPr>
              <a:t> 7244</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sz="3600" dirty="0">
                <a:latin typeface="Times New Roman" panose="02020603050405020304" pitchFamily="18" charset="0"/>
                <a:cs typeface="Times New Roman" panose="02020603050405020304" pitchFamily="18" charset="0"/>
              </a:rPr>
              <a:t>反重力技术的发现改变了世界。反重力鞋（</a:t>
            </a:r>
            <a:r>
              <a:rPr lang="en-US" altLang="zh-CN" sz="3600" dirty="0" err="1">
                <a:latin typeface="Times New Roman" panose="02020603050405020304" pitchFamily="18" charset="0"/>
                <a:cs typeface="Times New Roman" panose="02020603050405020304" pitchFamily="18" charset="0"/>
              </a:rPr>
              <a:t>Grav</a:t>
            </a:r>
            <a:r>
              <a:rPr lang="zh-CN" altLang="zh-CN" sz="3600" dirty="0">
                <a:latin typeface="Times New Roman" panose="02020603050405020304" pitchFamily="18" charset="0"/>
                <a:cs typeface="Times New Roman" panose="02020603050405020304" pitchFamily="18" charset="0"/>
              </a:rPr>
              <a:t>鞋）的发明使人们能够在空中自由飞翔。这导致了一项新的空中运动的兴起：</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飞行马戏（</a:t>
            </a:r>
            <a:r>
              <a:rPr lang="en-US" altLang="zh-CN" sz="3600" dirty="0">
                <a:latin typeface="Times New Roman" panose="02020603050405020304" pitchFamily="18" charset="0"/>
                <a:cs typeface="Times New Roman" panose="02020603050405020304" pitchFamily="18" charset="0"/>
              </a:rPr>
              <a:t>Flying Circus</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参赛者穿着反重力鞋和飞行服进行比赛。比赛是在一个特定的场地内，并要求参赛者在特定的时间内争取得分。比赛场地是一个边长为</a:t>
            </a:r>
            <a:r>
              <a:rPr lang="en-US" altLang="zh-CN" sz="3600" dirty="0">
                <a:latin typeface="Times New Roman" panose="02020603050405020304" pitchFamily="18" charset="0"/>
                <a:cs typeface="Times New Roman" panose="02020603050405020304" pitchFamily="18" charset="0"/>
              </a:rPr>
              <a:t>300</a:t>
            </a:r>
            <a:r>
              <a:rPr lang="zh-CN" altLang="zh-CN" sz="3600" dirty="0">
                <a:latin typeface="Times New Roman" panose="02020603050405020304" pitchFamily="18" charset="0"/>
                <a:cs typeface="Times New Roman" panose="02020603050405020304" pitchFamily="18" charset="0"/>
              </a:rPr>
              <a:t>米的正方形，在正方形的四个角都漂浮着浮标，而这四个浮标按顺时针顺序编号为</a:t>
            </a:r>
            <a:r>
              <a:rPr lang="en-US" altLang="zh-CN" sz="3600" dirty="0">
                <a:latin typeface="Times New Roman" panose="02020603050405020304" pitchFamily="18" charset="0"/>
                <a:cs typeface="Times New Roman" panose="02020603050405020304" pitchFamily="18" charset="0"/>
              </a:rPr>
              <a:t>1, 2, 3, 4</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1170887" y="2329423"/>
            <a:ext cx="9850225" cy="3343742"/>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两名选手从浮标</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开始比赛。比赛开始后，他们就按顺时针顺序触碰四个浮标。（因为浮标</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是起点，所以他们要触碰的第一个浮标是浮标</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，此后，他们要按序触碰浮标</a:t>
            </a:r>
            <a:r>
              <a:rPr lang="en-US" altLang="zh-CN" sz="3600" dirty="0">
                <a:latin typeface="Times New Roman" panose="02020603050405020304" pitchFamily="18" charset="0"/>
                <a:cs typeface="Times New Roman" panose="02020603050405020304" pitchFamily="18" charset="0"/>
              </a:rPr>
              <a:t>#3</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#4</a:t>
            </a:r>
            <a:r>
              <a:rPr lang="zh-CN" altLang="zh-CN" sz="3600" dirty="0">
                <a:latin typeface="Times New Roman" panose="02020603050405020304" pitchFamily="18" charset="0"/>
                <a:cs typeface="Times New Roman" panose="02020603050405020304" pitchFamily="18" charset="0"/>
              </a:rPr>
              <a:t>，和</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a:t>
            </a:r>
            <a:r>
              <a:rPr lang="zh-CN" altLang="zh-CN" sz="3600" b="1" dirty="0">
                <a:latin typeface="Times New Roman" panose="02020603050405020304" pitchFamily="18" charset="0"/>
                <a:cs typeface="Times New Roman" panose="02020603050405020304" pitchFamily="18" charset="0"/>
              </a:rPr>
              <a:t>这里要注意，他们可以在比赛场地内自由飞行，甚至可以在正方形场地的中央飞行。</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774680"/>
          </a:xfrm>
        </p:spPr>
        <p:txBody>
          <a:bodyPr>
            <a:noAutofit/>
          </a:bodyPr>
          <a:lstStyle/>
          <a:p>
            <a:r>
              <a:rPr lang="zh-CN" altLang="zh-CN" sz="3200" dirty="0">
                <a:latin typeface="Times New Roman" panose="02020603050405020304" pitchFamily="18" charset="0"/>
                <a:cs typeface="Times New Roman" panose="02020603050405020304" pitchFamily="18" charset="0"/>
              </a:rPr>
              <a:t>在以下两种情况下，选手可以得一分。</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1. </a:t>
            </a:r>
            <a:r>
              <a:rPr lang="zh-CN" altLang="zh-CN" sz="3200" b="1" dirty="0">
                <a:latin typeface="Times New Roman" panose="02020603050405020304" pitchFamily="18" charset="0"/>
                <a:cs typeface="Times New Roman" panose="02020603050405020304" pitchFamily="18" charset="0"/>
              </a:rPr>
              <a:t>如果你比你的对手先触碰一个浮标，你将得一分。</a:t>
            </a:r>
            <a:r>
              <a:rPr lang="zh-CN" altLang="zh-CN" sz="3200" dirty="0">
                <a:latin typeface="Times New Roman" panose="02020603050405020304" pitchFamily="18" charset="0"/>
                <a:cs typeface="Times New Roman" panose="02020603050405020304" pitchFamily="18" charset="0"/>
              </a:rPr>
              <a:t>例如，在比赛开始后，如果你的对手比你先触碰了浮标</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，那么他得一分；而到你触碰到浮标</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的时候，你就不会得分。同时注意，在触碰浮标</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之前，你不能触碰浮标</a:t>
            </a:r>
            <a:r>
              <a:rPr lang="en-US" altLang="zh-CN" sz="3200" dirty="0">
                <a:latin typeface="Times New Roman" panose="02020603050405020304" pitchFamily="18" charset="0"/>
                <a:cs typeface="Times New Roman" panose="02020603050405020304" pitchFamily="18" charset="0"/>
              </a:rPr>
              <a:t>#3</a:t>
            </a:r>
            <a:r>
              <a:rPr lang="zh-CN" altLang="zh-CN" sz="3200" dirty="0">
                <a:latin typeface="Times New Roman" panose="02020603050405020304" pitchFamily="18" charset="0"/>
                <a:cs typeface="Times New Roman" panose="02020603050405020304" pitchFamily="18" charset="0"/>
              </a:rPr>
              <a:t>或任何其他浮标。</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2. </a:t>
            </a:r>
            <a:r>
              <a:rPr lang="zh-CN" altLang="zh-CN" sz="3200" b="1" dirty="0">
                <a:latin typeface="Times New Roman" panose="02020603050405020304" pitchFamily="18" charset="0"/>
                <a:cs typeface="Times New Roman" panose="02020603050405020304" pitchFamily="18" charset="0"/>
              </a:rPr>
              <a:t>不考虑浮标得分，而是靠格斗得分。</a:t>
            </a:r>
            <a:r>
              <a:rPr lang="zh-CN" altLang="zh-CN" sz="3200" dirty="0">
                <a:latin typeface="Times New Roman" panose="02020603050405020304" pitchFamily="18" charset="0"/>
                <a:cs typeface="Times New Roman" panose="02020603050405020304" pitchFamily="18" charset="0"/>
              </a:rPr>
              <a:t>如果你和你的对手在相同位置遭遇，你可以和你的对手进行一场格斗来得一分。考虑到游戏的平衡性，在浮标</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被触碰之前，两名选手不得格斗。</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90839"/>
          </a:xfrm>
        </p:spPr>
        <p:txBody>
          <a:bodyPr>
            <a:normAutofit fontScale="90000"/>
          </a:bodyPr>
          <a:lstStyle/>
          <a:p>
            <a:endParaRPr lang="zh-CN" altLang="en-US" dirty="0"/>
          </a:p>
        </p:txBody>
      </p:sp>
      <p:sp>
        <p:nvSpPr>
          <p:cNvPr id="3" name="内容占位符 2"/>
          <p:cNvSpPr>
            <a:spLocks noGrp="1"/>
          </p:cNvSpPr>
          <p:nvPr>
            <p:ph idx="1"/>
          </p:nvPr>
        </p:nvSpPr>
        <p:spPr>
          <a:xfrm>
            <a:off x="838200" y="1147156"/>
            <a:ext cx="10515600" cy="5345719"/>
          </a:xfrm>
        </p:spPr>
        <p:txBody>
          <a:bodyPr>
            <a:normAutofit/>
          </a:bodyPr>
          <a:lstStyle/>
          <a:p>
            <a:r>
              <a:rPr lang="zh-CN" altLang="zh-CN" dirty="0">
                <a:latin typeface="Times New Roman" panose="02020603050405020304" pitchFamily="18" charset="0"/>
                <a:cs typeface="Times New Roman" panose="02020603050405020304" pitchFamily="18" charset="0"/>
              </a:rPr>
              <a:t>通常，有三种类型的选手：</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Speeder</a:t>
            </a:r>
            <a:r>
              <a:rPr lang="zh-CN" altLang="zh-CN" dirty="0">
                <a:latin typeface="Times New Roman" panose="02020603050405020304" pitchFamily="18" charset="0"/>
                <a:cs typeface="Times New Roman" panose="02020603050405020304" pitchFamily="18" charset="0"/>
              </a:rPr>
              <a:t>：这类选手擅长高速运动，他们会尽量通过触碰浮标来得分，而尽量避免格斗。</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Fighter</a:t>
            </a:r>
            <a:r>
              <a:rPr lang="zh-CN" altLang="zh-CN" dirty="0">
                <a:latin typeface="Times New Roman" panose="02020603050405020304" pitchFamily="18" charset="0"/>
                <a:cs typeface="Times New Roman" panose="02020603050405020304" pitchFamily="18" charset="0"/>
              </a:rPr>
              <a:t>：这类选手擅长格斗，他们会尽量通过和对手格斗来得分，因为</a:t>
            </a:r>
            <a:r>
              <a:rPr lang="en-US" altLang="zh-CN" dirty="0">
                <a:latin typeface="Times New Roman" panose="02020603050405020304" pitchFamily="18" charset="0"/>
                <a:cs typeface="Times New Roman" panose="02020603050405020304" pitchFamily="18" charset="0"/>
              </a:rPr>
              <a:t>Fighter</a:t>
            </a:r>
            <a:r>
              <a:rPr lang="zh-CN" altLang="zh-CN" dirty="0">
                <a:latin typeface="Times New Roman" panose="02020603050405020304" pitchFamily="18" charset="0"/>
                <a:cs typeface="Times New Roman" panose="02020603050405020304" pitchFamily="18" charset="0"/>
              </a:rPr>
              <a:t>的速度比</a:t>
            </a:r>
            <a:r>
              <a:rPr lang="en-US" altLang="zh-CN" dirty="0">
                <a:latin typeface="Times New Roman" panose="02020603050405020304" pitchFamily="18" charset="0"/>
                <a:cs typeface="Times New Roman" panose="02020603050405020304" pitchFamily="18" charset="0"/>
              </a:rPr>
              <a:t>Speeder</a:t>
            </a:r>
            <a:r>
              <a:rPr lang="zh-CN" altLang="zh-CN" dirty="0">
                <a:latin typeface="Times New Roman" panose="02020603050405020304" pitchFamily="18" charset="0"/>
                <a:cs typeface="Times New Roman" panose="02020603050405020304" pitchFamily="18" charset="0"/>
              </a:rPr>
              <a:t>慢，所以如果对手是一个</a:t>
            </a:r>
            <a:r>
              <a:rPr lang="en-US" altLang="zh-CN" dirty="0">
                <a:latin typeface="Times New Roman" panose="02020603050405020304" pitchFamily="18" charset="0"/>
                <a:cs typeface="Times New Roman" panose="02020603050405020304" pitchFamily="18" charset="0"/>
              </a:rPr>
              <a:t>Speeder</a:t>
            </a:r>
            <a:r>
              <a:rPr lang="zh-CN" altLang="zh-CN"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Fighter</a:t>
            </a:r>
            <a:r>
              <a:rPr lang="zh-CN" altLang="zh-CN" dirty="0">
                <a:latin typeface="Times New Roman" panose="02020603050405020304" pitchFamily="18" charset="0"/>
                <a:cs typeface="Times New Roman" panose="02020603050405020304" pitchFamily="18" charset="0"/>
              </a:rPr>
              <a:t>很难通过触摸浮标来得分。</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All-Rounder</a:t>
            </a:r>
            <a:r>
              <a:rPr lang="zh-CN" altLang="zh-CN" dirty="0">
                <a:latin typeface="Times New Roman" panose="02020603050405020304" pitchFamily="18" charset="0"/>
                <a:cs typeface="Times New Roman" panose="02020603050405020304" pitchFamily="18" charset="0"/>
              </a:rPr>
              <a:t>：综合了</a:t>
            </a:r>
            <a:r>
              <a:rPr lang="en-US" altLang="zh-CN" dirty="0">
                <a:latin typeface="Times New Roman" panose="02020603050405020304" pitchFamily="18" charset="0"/>
                <a:cs typeface="Times New Roman" panose="02020603050405020304" pitchFamily="18" charset="0"/>
              </a:rPr>
              <a:t>Fighter</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Speeder</a:t>
            </a:r>
            <a:r>
              <a:rPr lang="zh-CN" altLang="zh-CN" dirty="0">
                <a:latin typeface="Times New Roman" panose="02020603050405020304" pitchFamily="18" charset="0"/>
                <a:cs typeface="Times New Roman" panose="02020603050405020304" pitchFamily="18" charset="0"/>
              </a:rPr>
              <a:t>的平衡型选手。</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现在，在</a:t>
            </a:r>
            <a:r>
              <a:rPr lang="en-US" altLang="zh-CN" dirty="0" err="1">
                <a:latin typeface="Times New Roman" panose="02020603050405020304" pitchFamily="18" charset="0"/>
                <a:cs typeface="Times New Roman" panose="02020603050405020304" pitchFamily="18" charset="0"/>
              </a:rPr>
              <a:t>Asuka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All-Rounder</a:t>
            </a:r>
            <a:r>
              <a:rPr lang="zh-CN" altLang="zh-CN" dirty="0">
                <a:latin typeface="Times New Roman" panose="02020603050405020304" pitchFamily="18" charset="0"/>
                <a:cs typeface="Times New Roman" panose="02020603050405020304" pitchFamily="18" charset="0"/>
              </a:rPr>
              <a:t>选手）和</a:t>
            </a:r>
            <a:r>
              <a:rPr lang="en-US" altLang="zh-CN" dirty="0" err="1">
                <a:latin typeface="Times New Roman" panose="02020603050405020304" pitchFamily="18" charset="0"/>
                <a:cs typeface="Times New Roman" panose="02020603050405020304" pitchFamily="18" charset="0"/>
              </a:rPr>
              <a:t>Shion</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Speeder</a:t>
            </a:r>
            <a:r>
              <a:rPr lang="zh-CN" altLang="zh-CN" dirty="0">
                <a:latin typeface="Times New Roman" panose="02020603050405020304" pitchFamily="18" charset="0"/>
                <a:cs typeface="Times New Roman" panose="02020603050405020304" pitchFamily="18" charset="0"/>
              </a:rPr>
              <a:t>选手）之间将进行一场训练赛。由于这场比赛只是一场训练赛，所以规则很简单：</a:t>
            </a:r>
            <a:r>
              <a:rPr lang="zh-CN" altLang="zh-CN" b="1" dirty="0">
                <a:latin typeface="Times New Roman" panose="02020603050405020304" pitchFamily="18" charset="0"/>
                <a:cs typeface="Times New Roman" panose="02020603050405020304" pitchFamily="18" charset="0"/>
              </a:rPr>
              <a:t>任何人触碰浮标</a:t>
            </a:r>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后，比赛结束。</a:t>
            </a:r>
            <a:r>
              <a:rPr lang="en-US" altLang="zh-CN" dirty="0" err="1">
                <a:latin typeface="Times New Roman" panose="02020603050405020304" pitchFamily="18" charset="0"/>
                <a:cs typeface="Times New Roman" panose="02020603050405020304" pitchFamily="18" charset="0"/>
              </a:rPr>
              <a:t>Shion</a:t>
            </a:r>
            <a:r>
              <a:rPr lang="zh-CN" altLang="zh-CN"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Speeder</a:t>
            </a:r>
            <a:r>
              <a:rPr lang="zh-CN" altLang="zh-CN" dirty="0">
                <a:latin typeface="Times New Roman" panose="02020603050405020304" pitchFamily="18" charset="0"/>
                <a:cs typeface="Times New Roman" panose="02020603050405020304" pitchFamily="18" charset="0"/>
              </a:rPr>
              <a:t>选手，他的策略非常简单：沿最短路径触碰浮标</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擅长格斗，所以她和</a:t>
            </a:r>
            <a:r>
              <a:rPr lang="en-US" altLang="zh-CN" sz="3200" dirty="0" err="1">
                <a:latin typeface="Times New Roman" panose="02020603050405020304" pitchFamily="18" charset="0"/>
                <a:cs typeface="Times New Roman" panose="02020603050405020304" pitchFamily="18" charset="0"/>
              </a:rPr>
              <a:t>Shion</a:t>
            </a:r>
            <a:r>
              <a:rPr lang="zh-CN" altLang="zh-CN" sz="3200" dirty="0">
                <a:latin typeface="Times New Roman" panose="02020603050405020304" pitchFamily="18" charset="0"/>
                <a:cs typeface="Times New Roman" panose="02020603050405020304" pitchFamily="18" charset="0"/>
              </a:rPr>
              <a:t>格斗就会得</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分，而对手在格斗之后会昏迷</a:t>
            </a:r>
            <a:r>
              <a:rPr lang="en-US" altLang="zh-CN" sz="3200" i="1" dirty="0">
                <a:latin typeface="Times New Roman" panose="02020603050405020304" pitchFamily="18" charset="0"/>
                <a:cs typeface="Times New Roman" panose="02020603050405020304" pitchFamily="18" charset="0"/>
              </a:rPr>
              <a:t>T</a:t>
            </a:r>
            <a:r>
              <a:rPr lang="zh-CN" altLang="zh-CN" sz="3200" dirty="0">
                <a:latin typeface="Times New Roman" panose="02020603050405020304" pitchFamily="18" charset="0"/>
                <a:cs typeface="Times New Roman" panose="02020603050405020304" pitchFamily="18" charset="0"/>
              </a:rPr>
              <a:t>秒。由于</a:t>
            </a:r>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的速度比</a:t>
            </a:r>
            <a:r>
              <a:rPr lang="en-US" altLang="zh-CN" sz="3200" dirty="0" err="1">
                <a:latin typeface="Times New Roman" panose="02020603050405020304" pitchFamily="18" charset="0"/>
                <a:cs typeface="Times New Roman" panose="02020603050405020304" pitchFamily="18" charset="0"/>
              </a:rPr>
              <a:t>Shion</a:t>
            </a:r>
            <a:r>
              <a:rPr lang="zh-CN" altLang="zh-CN" sz="3200" dirty="0">
                <a:latin typeface="Times New Roman" panose="02020603050405020304" pitchFamily="18" charset="0"/>
                <a:cs typeface="Times New Roman" panose="02020603050405020304" pitchFamily="18" charset="0"/>
              </a:rPr>
              <a:t>慢，她决定在比赛中只和</a:t>
            </a:r>
            <a:r>
              <a:rPr lang="en-US" altLang="zh-CN" sz="3200" dirty="0" err="1">
                <a:latin typeface="Times New Roman" panose="02020603050405020304" pitchFamily="18" charset="0"/>
                <a:cs typeface="Times New Roman" panose="02020603050405020304" pitchFamily="18" charset="0"/>
              </a:rPr>
              <a:t>Shion</a:t>
            </a:r>
            <a:r>
              <a:rPr lang="zh-CN" altLang="zh-CN" sz="3200" dirty="0">
                <a:latin typeface="Times New Roman" panose="02020603050405020304" pitchFamily="18" charset="0"/>
                <a:cs typeface="Times New Roman" panose="02020603050405020304" pitchFamily="18" charset="0"/>
              </a:rPr>
              <a:t>格斗一次。本题设定，如果</a:t>
            </a:r>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和</a:t>
            </a:r>
            <a:r>
              <a:rPr lang="en-US" altLang="zh-CN" sz="3200" dirty="0" err="1">
                <a:latin typeface="Times New Roman" panose="02020603050405020304" pitchFamily="18" charset="0"/>
                <a:cs typeface="Times New Roman" panose="02020603050405020304" pitchFamily="18" charset="0"/>
              </a:rPr>
              <a:t>Shion</a:t>
            </a:r>
            <a:r>
              <a:rPr lang="zh-CN" altLang="zh-CN" sz="3200" dirty="0">
                <a:latin typeface="Times New Roman" panose="02020603050405020304" pitchFamily="18" charset="0"/>
                <a:cs typeface="Times New Roman" panose="02020603050405020304" pitchFamily="18" charset="0"/>
              </a:rPr>
              <a:t>同时触碰浮标，则</a:t>
            </a:r>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得分，并且</a:t>
            </a:r>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还可以与</a:t>
            </a:r>
            <a:r>
              <a:rPr lang="en-US" altLang="zh-CN" sz="3200" dirty="0" err="1">
                <a:latin typeface="Times New Roman" panose="02020603050405020304" pitchFamily="18" charset="0"/>
                <a:cs typeface="Times New Roman" panose="02020603050405020304" pitchFamily="18" charset="0"/>
              </a:rPr>
              <a:t>Shion</a:t>
            </a:r>
            <a:r>
              <a:rPr lang="zh-CN" altLang="zh-CN" sz="3200" dirty="0">
                <a:latin typeface="Times New Roman" panose="02020603050405020304" pitchFamily="18" charset="0"/>
                <a:cs typeface="Times New Roman" panose="02020603050405020304" pitchFamily="18" charset="0"/>
              </a:rPr>
              <a:t>在浮标处格斗。本题设定，在这种情况下，格斗是发生在浮标被</a:t>
            </a:r>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或</a:t>
            </a:r>
            <a:r>
              <a:rPr lang="en-US" altLang="zh-CN" sz="3200" dirty="0" err="1">
                <a:latin typeface="Times New Roman" panose="02020603050405020304" pitchFamily="18" charset="0"/>
                <a:cs typeface="Times New Roman" panose="02020603050405020304" pitchFamily="18" charset="0"/>
              </a:rPr>
              <a:t>Shion</a:t>
            </a:r>
            <a:r>
              <a:rPr lang="zh-CN" altLang="zh-CN" sz="3200" dirty="0">
                <a:latin typeface="Times New Roman" panose="02020603050405020304" pitchFamily="18" charset="0"/>
                <a:cs typeface="Times New Roman" panose="02020603050405020304" pitchFamily="18" charset="0"/>
              </a:rPr>
              <a:t>触碰之后。</a:t>
            </a:r>
            <a:endParaRPr lang="zh-CN" altLang="zh-CN" sz="3200" dirty="0">
              <a:latin typeface="Times New Roman" panose="02020603050405020304" pitchFamily="18" charset="0"/>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Asuka</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的速度是</a:t>
            </a:r>
            <a:r>
              <a:rPr lang="en-US" altLang="zh-CN" sz="3200" i="1" dirty="0" err="1">
                <a:latin typeface="Times New Roman" panose="02020603050405020304" pitchFamily="18" charset="0"/>
                <a:cs typeface="Times New Roman" panose="02020603050405020304" pitchFamily="18" charset="0"/>
              </a:rPr>
              <a:t>V</a:t>
            </a:r>
            <a:r>
              <a:rPr lang="en-US" altLang="zh-CN" sz="3200" baseline="-25000" dirty="0" err="1">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米</a:t>
            </a:r>
            <a:r>
              <a:rPr lang="en-US" altLang="zh-CN" sz="3200" i="1"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秒，</a:t>
            </a:r>
            <a:r>
              <a:rPr lang="en-US" altLang="zh-CN" sz="3200" dirty="0" err="1">
                <a:latin typeface="Times New Roman" panose="02020603050405020304" pitchFamily="18" charset="0"/>
                <a:cs typeface="Times New Roman" panose="02020603050405020304" pitchFamily="18" charset="0"/>
              </a:rPr>
              <a:t>Shion</a:t>
            </a:r>
            <a:r>
              <a:rPr lang="zh-CN" altLang="zh-CN" sz="3200" dirty="0">
                <a:latin typeface="Times New Roman" panose="02020603050405020304" pitchFamily="18" charset="0"/>
                <a:cs typeface="Times New Roman" panose="02020603050405020304" pitchFamily="18" charset="0"/>
              </a:rPr>
              <a:t>的速度是</a:t>
            </a:r>
            <a:r>
              <a:rPr lang="en-US" altLang="zh-CN" sz="3200" i="1" dirty="0" err="1">
                <a:latin typeface="Times New Roman" panose="02020603050405020304" pitchFamily="18" charset="0"/>
                <a:cs typeface="Times New Roman" panose="02020603050405020304" pitchFamily="18" charset="0"/>
              </a:rPr>
              <a:t>V</a:t>
            </a:r>
            <a:r>
              <a:rPr lang="en-US" altLang="zh-CN" sz="3200" baseline="-25000" dirty="0" err="1">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米</a:t>
            </a:r>
            <a:r>
              <a:rPr lang="en-US" altLang="zh-CN" sz="3200" i="1"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秒。请问</a:t>
            </a:r>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是否有赢的可能？</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b="1" dirty="0">
                <a:latin typeface="Times New Roman" panose="02020603050405020304" pitchFamily="18" charset="0"/>
                <a:cs typeface="Times New Roman" panose="02020603050405020304" pitchFamily="18" charset="0"/>
              </a:rPr>
              <a:t>输入</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输入的第一行给出整数</a:t>
            </a:r>
            <a:r>
              <a:rPr lang="en-US" altLang="zh-CN" sz="3200" i="1" dirty="0">
                <a:latin typeface="Times New Roman" panose="02020603050405020304" pitchFamily="18" charset="0"/>
                <a:cs typeface="Times New Roman" panose="02020603050405020304" pitchFamily="18" charset="0"/>
              </a:rPr>
              <a:t>t</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0&lt;</a:t>
            </a:r>
            <a:r>
              <a:rPr lang="en-US" altLang="zh-CN" sz="3200" i="1" dirty="0" err="1">
                <a:latin typeface="Times New Roman" panose="02020603050405020304" pitchFamily="18" charset="0"/>
                <a:cs typeface="Times New Roman" panose="02020603050405020304" pitchFamily="18" charset="0"/>
              </a:rPr>
              <a:t>t</a:t>
            </a:r>
            <a:r>
              <a:rPr lang="en-US" altLang="zh-CN" sz="3200" dirty="0" err="1">
                <a:latin typeface="Times New Roman" panose="02020603050405020304" pitchFamily="18" charset="0"/>
                <a:cs typeface="Times New Roman" panose="02020603050405020304" pitchFamily="18" charset="0"/>
              </a:rPr>
              <a:t>≤10000</a:t>
            </a:r>
            <a:r>
              <a:rPr lang="zh-CN" altLang="zh-CN" sz="3200" dirty="0">
                <a:latin typeface="Times New Roman" panose="02020603050405020304" pitchFamily="18" charset="0"/>
                <a:cs typeface="Times New Roman" panose="02020603050405020304" pitchFamily="18" charset="0"/>
              </a:rPr>
              <a:t>），然后给出</a:t>
            </a:r>
            <a:r>
              <a:rPr lang="en-US" altLang="zh-CN" sz="3200" i="1" dirty="0">
                <a:latin typeface="Times New Roman" panose="02020603050405020304" pitchFamily="18" charset="0"/>
                <a:cs typeface="Times New Roman" panose="02020603050405020304" pitchFamily="18" charset="0"/>
              </a:rPr>
              <a:t>t</a:t>
            </a:r>
            <a:r>
              <a:rPr lang="zh-CN" altLang="zh-CN" sz="3200" dirty="0">
                <a:latin typeface="Times New Roman" panose="02020603050405020304" pitchFamily="18" charset="0"/>
                <a:cs typeface="Times New Roman" panose="02020603050405020304" pitchFamily="18" charset="0"/>
              </a:rPr>
              <a:t>行，每行给出</a:t>
            </a:r>
            <a:r>
              <a:rPr lang="en-US" altLang="zh-CN" sz="3200" dirty="0">
                <a:latin typeface="Times New Roman" panose="02020603050405020304" pitchFamily="18" charset="0"/>
                <a:cs typeface="Times New Roman" panose="02020603050405020304" pitchFamily="18" charset="0"/>
              </a:rPr>
              <a:t>3</a:t>
            </a:r>
            <a:r>
              <a:rPr lang="zh-CN" altLang="zh-CN" sz="3200" dirty="0">
                <a:latin typeface="Times New Roman" panose="02020603050405020304" pitchFamily="18" charset="0"/>
                <a:cs typeface="Times New Roman" panose="02020603050405020304" pitchFamily="18" charset="0"/>
              </a:rPr>
              <a:t>个双精度变量</a:t>
            </a:r>
            <a:r>
              <a:rPr lang="en-US" altLang="zh-CN" sz="3200" i="1" dirty="0">
                <a:latin typeface="Times New Roman" panose="02020603050405020304" pitchFamily="18" charset="0"/>
                <a:cs typeface="Times New Roman" panose="02020603050405020304" pitchFamily="18" charset="0"/>
              </a:rPr>
              <a:t>T</a:t>
            </a:r>
            <a:r>
              <a:rPr lang="zh-CN"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V</a:t>
            </a:r>
            <a:r>
              <a:rPr lang="en-US" altLang="zh-CN" sz="3200" baseline="-25000" dirty="0" err="1">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V</a:t>
            </a:r>
            <a:r>
              <a:rPr lang="en-US" altLang="zh-CN" sz="3200" baseline="-25000" dirty="0" err="1">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0≤</a:t>
            </a:r>
            <a:r>
              <a:rPr lang="en-US" altLang="zh-CN" sz="3200" i="1" dirty="0" err="1">
                <a:latin typeface="Times New Roman" panose="02020603050405020304" pitchFamily="18" charset="0"/>
                <a:cs typeface="Times New Roman" panose="02020603050405020304" pitchFamily="18" charset="0"/>
              </a:rPr>
              <a:t>V</a:t>
            </a:r>
            <a:r>
              <a:rPr lang="en-US" altLang="zh-CN" sz="3200" baseline="-25000" dirty="0" err="1">
                <a:latin typeface="Times New Roman" panose="02020603050405020304" pitchFamily="18" charset="0"/>
                <a:cs typeface="Times New Roman" panose="02020603050405020304" pitchFamily="18" charset="0"/>
              </a:rPr>
              <a:t>1</a:t>
            </a:r>
            <a:r>
              <a:rPr lang="en-US" altLang="zh-CN" sz="3200" dirty="0" err="1">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V</a:t>
            </a:r>
            <a:r>
              <a:rPr lang="en-US" altLang="zh-CN" sz="3200" baseline="-25000" dirty="0" err="1">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T</a:t>
            </a:r>
            <a:r>
              <a:rPr lang="en-US" altLang="zh-CN" sz="3200" dirty="0" err="1">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），表示一个测试用例。</a:t>
            </a:r>
            <a:endParaRPr lang="zh-CN" altLang="zh-CN" sz="3200" dirty="0">
              <a:latin typeface="Times New Roman" panose="02020603050405020304" pitchFamily="18" charset="0"/>
              <a:cs typeface="Times New Roman" panose="02020603050405020304" pitchFamily="18" charset="0"/>
            </a:endParaRPr>
          </a:p>
          <a:p>
            <a:r>
              <a:rPr lang="zh-CN" altLang="zh-CN" sz="3200" b="1" dirty="0">
                <a:latin typeface="Times New Roman" panose="02020603050405020304" pitchFamily="18" charset="0"/>
                <a:cs typeface="Times New Roman" panose="02020603050405020304" pitchFamily="18" charset="0"/>
              </a:rPr>
              <a:t>输出</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如果存在</a:t>
            </a:r>
            <a:r>
              <a:rPr lang="en-US" altLang="zh-CN" sz="3200" dirty="0" err="1">
                <a:latin typeface="Times New Roman" panose="02020603050405020304" pitchFamily="18" charset="0"/>
                <a:cs typeface="Times New Roman" panose="02020603050405020304" pitchFamily="18" charset="0"/>
              </a:rPr>
              <a:t>Asuka</a:t>
            </a:r>
            <a:r>
              <a:rPr lang="zh-CN" altLang="zh-CN" sz="3200" dirty="0">
                <a:latin typeface="Times New Roman" panose="02020603050405020304" pitchFamily="18" charset="0"/>
                <a:cs typeface="Times New Roman" panose="02020603050405020304" pitchFamily="18" charset="0"/>
              </a:rPr>
              <a:t>赢下比赛的策略，则输出</a:t>
            </a:r>
            <a:r>
              <a:rPr lang="en-US" altLang="zh-CN" sz="3200" dirty="0">
                <a:latin typeface="Times New Roman" panose="02020603050405020304" pitchFamily="18" charset="0"/>
                <a:cs typeface="Times New Roman" panose="02020603050405020304" pitchFamily="18" charset="0"/>
              </a:rPr>
              <a:t>“Yes”</a:t>
            </a:r>
            <a:r>
              <a:rPr lang="zh-CN" altLang="zh-CN" sz="3200" dirty="0">
                <a:latin typeface="Times New Roman" panose="02020603050405020304" pitchFamily="18" charset="0"/>
                <a:cs typeface="Times New Roman" panose="02020603050405020304" pitchFamily="18" charset="0"/>
              </a:rPr>
              <a:t>，否则输出</a:t>
            </a:r>
            <a:r>
              <a:rPr lang="en-US" altLang="zh-CN" sz="3200" dirty="0">
                <a:latin typeface="Times New Roman" panose="02020603050405020304" pitchFamily="18" charset="0"/>
                <a:cs typeface="Times New Roman" panose="02020603050405020304" pitchFamily="18" charset="0"/>
              </a:rPr>
              <a:t>“No”</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b="1" dirty="0"/>
              <a:t>提示</a:t>
            </a:r>
            <a:endParaRPr lang="zh-CN" altLang="zh-CN" sz="3200" dirty="0"/>
          </a:p>
          <a:p>
            <a:r>
              <a:rPr lang="en-US" altLang="zh-CN" sz="3200" dirty="0" err="1"/>
              <a:t>Asuka</a:t>
            </a:r>
            <a:r>
              <a:rPr lang="zh-CN" altLang="zh-CN" sz="3200" dirty="0"/>
              <a:t>可以飞到连接浮标</a:t>
            </a:r>
            <a:r>
              <a:rPr lang="en-US" altLang="zh-CN" sz="3200" dirty="0"/>
              <a:t>#2</a:t>
            </a:r>
            <a:r>
              <a:rPr lang="zh-CN" altLang="zh-CN" sz="3200" dirty="0"/>
              <a:t>和浮标</a:t>
            </a:r>
            <a:r>
              <a:rPr lang="en-US" altLang="zh-CN" sz="3200" dirty="0"/>
              <a:t>#3</a:t>
            </a:r>
            <a:r>
              <a:rPr lang="zh-CN" altLang="zh-CN" sz="3200" dirty="0"/>
              <a:t>的边的中点，然后在那里等待</a:t>
            </a:r>
            <a:r>
              <a:rPr lang="en-US" altLang="zh-CN" sz="3200" dirty="0" err="1"/>
              <a:t>Shion</a:t>
            </a:r>
            <a:r>
              <a:rPr lang="zh-CN" altLang="zh-CN" sz="3200" dirty="0"/>
              <a:t>的到来。当他们遭遇时，</a:t>
            </a:r>
            <a:r>
              <a:rPr lang="en-US" altLang="zh-CN" sz="3200" dirty="0" err="1"/>
              <a:t>Asuka</a:t>
            </a:r>
            <a:r>
              <a:rPr lang="zh-CN" altLang="zh-CN" sz="3200" dirty="0"/>
              <a:t>和</a:t>
            </a:r>
            <a:r>
              <a:rPr lang="en-US" altLang="zh-CN" sz="3200" dirty="0" err="1"/>
              <a:t>Shion</a:t>
            </a:r>
            <a:r>
              <a:rPr lang="zh-CN" altLang="zh-CN" sz="3200" dirty="0"/>
              <a:t>格斗。因此，</a:t>
            </a:r>
            <a:r>
              <a:rPr lang="en-US" altLang="zh-CN" sz="3200" dirty="0" err="1"/>
              <a:t>Shion</a:t>
            </a:r>
            <a:r>
              <a:rPr lang="zh-CN" altLang="zh-CN" sz="3200" dirty="0"/>
              <a:t>会被击昏（这意味着</a:t>
            </a:r>
            <a:r>
              <a:rPr lang="en-US" altLang="zh-CN" sz="3200" dirty="0" err="1"/>
              <a:t>Shion</a:t>
            </a:r>
            <a:r>
              <a:rPr lang="zh-CN" altLang="zh-CN" sz="3200" dirty="0"/>
              <a:t>在</a:t>
            </a:r>
            <a:r>
              <a:rPr lang="en-US" altLang="zh-CN" sz="3200" dirty="0"/>
              <a:t>100</a:t>
            </a:r>
            <a:r>
              <a:rPr lang="zh-CN" altLang="zh-CN" sz="3200" dirty="0"/>
              <a:t>秒内不能移动），然后</a:t>
            </a:r>
            <a:r>
              <a:rPr lang="en-US" altLang="zh-CN" sz="3200" dirty="0" err="1"/>
              <a:t>Asuka</a:t>
            </a:r>
            <a:r>
              <a:rPr lang="zh-CN" altLang="zh-CN" sz="3200" dirty="0"/>
              <a:t>会飞回浮标</a:t>
            </a:r>
            <a:r>
              <a:rPr lang="en-US" altLang="zh-CN" sz="3200" dirty="0"/>
              <a:t>#2</a:t>
            </a:r>
            <a:r>
              <a:rPr lang="zh-CN" altLang="zh-CN" sz="3200" dirty="0"/>
              <a:t>，因为浮标</a:t>
            </a:r>
            <a:r>
              <a:rPr lang="en-US" altLang="zh-CN" sz="3200" dirty="0"/>
              <a:t>#2</a:t>
            </a:r>
            <a:r>
              <a:rPr lang="zh-CN" altLang="zh-CN" sz="3200" dirty="0"/>
              <a:t>已经被触碰了，她触碰浮标</a:t>
            </a:r>
            <a:r>
              <a:rPr lang="en-US" altLang="zh-CN" sz="3200" dirty="0"/>
              <a:t>#2</a:t>
            </a:r>
            <a:r>
              <a:rPr lang="zh-CN" altLang="zh-CN" sz="3200" dirty="0"/>
              <a:t>就不会得分。但在那之后，她可以沿连接浮标的边飞到浮标</a:t>
            </a:r>
            <a:r>
              <a:rPr lang="en-US" altLang="zh-CN" sz="3200" dirty="0"/>
              <a:t>#3</a:t>
            </a:r>
            <a:r>
              <a:rPr lang="zh-CN" altLang="zh-CN" sz="3200" dirty="0"/>
              <a:t>、浮标</a:t>
            </a:r>
            <a:r>
              <a:rPr lang="en-US" altLang="zh-CN" sz="3200" dirty="0"/>
              <a:t>#4</a:t>
            </a:r>
            <a:r>
              <a:rPr lang="zh-CN" altLang="zh-CN" sz="3200" dirty="0"/>
              <a:t>、浮标</a:t>
            </a:r>
            <a:r>
              <a:rPr lang="en-US" altLang="zh-CN" sz="3200" dirty="0"/>
              <a:t>#1</a:t>
            </a:r>
            <a:r>
              <a:rPr lang="zh-CN" altLang="zh-CN" sz="3200" dirty="0"/>
              <a:t>，得</a:t>
            </a:r>
            <a:r>
              <a:rPr lang="en-US" altLang="zh-CN" sz="3200" dirty="0"/>
              <a:t>3</a:t>
            </a:r>
            <a:r>
              <a:rPr lang="zh-CN" altLang="zh-CN" sz="3200" dirty="0"/>
              <a:t>分。</a:t>
            </a:r>
            <a:endParaRPr lang="zh-CN" altLang="en-US" sz="32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normAutofit/>
          </a:bodyPr>
          <a:lstStyle/>
          <a:p>
            <a:r>
              <a:rPr lang="zh-CN" altLang="zh-CN" sz="3200" dirty="0"/>
              <a:t>在</a:t>
            </a:r>
            <a:r>
              <a:rPr lang="en-US" altLang="zh-CN" sz="3200" dirty="0" err="1"/>
              <a:t>Asuka</a:t>
            </a:r>
            <a:r>
              <a:rPr lang="zh-CN" altLang="zh-CN" sz="3200" dirty="0"/>
              <a:t>和</a:t>
            </a:r>
            <a:r>
              <a:rPr lang="en-US" altLang="zh-CN" sz="3200" dirty="0" err="1"/>
              <a:t>Shion</a:t>
            </a:r>
            <a:r>
              <a:rPr lang="zh-CN" altLang="zh-CN" sz="3200" dirty="0"/>
              <a:t>之间进行的训练赛，一共有</a:t>
            </a:r>
            <a:r>
              <a:rPr lang="en-US" altLang="zh-CN" sz="3200" dirty="0"/>
              <a:t>5</a:t>
            </a:r>
            <a:r>
              <a:rPr lang="zh-CN" altLang="zh-CN" sz="3200" dirty="0"/>
              <a:t>分可得：触碰</a:t>
            </a:r>
            <a:r>
              <a:rPr lang="en-US" altLang="zh-CN" sz="3200" dirty="0"/>
              <a:t>4</a:t>
            </a:r>
            <a:r>
              <a:rPr lang="zh-CN" altLang="zh-CN" sz="3200" dirty="0"/>
              <a:t>个浮标的</a:t>
            </a:r>
            <a:r>
              <a:rPr lang="en-US" altLang="zh-CN" sz="3200" dirty="0"/>
              <a:t>4</a:t>
            </a:r>
            <a:r>
              <a:rPr lang="zh-CN" altLang="zh-CN" sz="3200" dirty="0"/>
              <a:t>分和一场格斗的</a:t>
            </a:r>
            <a:r>
              <a:rPr lang="en-US" altLang="zh-CN" sz="3200" dirty="0"/>
              <a:t>1</a:t>
            </a:r>
            <a:r>
              <a:rPr lang="zh-CN" altLang="zh-CN" sz="3200" dirty="0"/>
              <a:t>分。</a:t>
            </a:r>
            <a:endParaRPr lang="zh-CN" altLang="zh-CN" sz="3200" dirty="0"/>
          </a:p>
          <a:p>
            <a:r>
              <a:rPr lang="zh-CN" altLang="zh-CN" sz="3200" dirty="0"/>
              <a:t>对于</a:t>
            </a:r>
            <a:r>
              <a:rPr lang="en-US" altLang="zh-CN" sz="3200" dirty="0" err="1"/>
              <a:t>Asuka</a:t>
            </a:r>
            <a:r>
              <a:rPr lang="zh-CN" altLang="zh-CN" sz="3200" dirty="0"/>
              <a:t>，赢得比赛，可能有如下</a:t>
            </a:r>
            <a:r>
              <a:rPr lang="en-US" altLang="zh-CN" sz="3200" dirty="0"/>
              <a:t>3</a:t>
            </a:r>
            <a:r>
              <a:rPr lang="zh-CN" altLang="zh-CN" sz="3200" dirty="0"/>
              <a:t>种情况：</a:t>
            </a:r>
            <a:endParaRPr lang="zh-CN" altLang="zh-CN" sz="3200" dirty="0"/>
          </a:p>
          <a:p>
            <a:r>
              <a:rPr lang="zh-CN" altLang="zh-CN" sz="3200" b="1" dirty="0"/>
              <a:t>情况</a:t>
            </a:r>
            <a:r>
              <a:rPr lang="en-US" altLang="zh-CN" sz="3200" b="1" dirty="0"/>
              <a:t>1</a:t>
            </a:r>
            <a:r>
              <a:rPr lang="zh-CN" altLang="zh-CN" sz="3200" dirty="0"/>
              <a:t>：</a:t>
            </a:r>
            <a:r>
              <a:rPr lang="en-US" altLang="zh-CN" sz="3200" dirty="0" err="1"/>
              <a:t>Asuka</a:t>
            </a:r>
            <a:r>
              <a:rPr lang="zh-CN" altLang="zh-CN" sz="3200" dirty="0"/>
              <a:t>和</a:t>
            </a:r>
            <a:r>
              <a:rPr lang="en-US" altLang="zh-CN" sz="3200" dirty="0" err="1"/>
              <a:t>Shion</a:t>
            </a:r>
            <a:r>
              <a:rPr lang="zh-CN" altLang="zh-CN" sz="3200" dirty="0"/>
              <a:t>的速度一样（</a:t>
            </a:r>
            <a:r>
              <a:rPr lang="en-US" altLang="zh-CN" sz="3200" i="1" dirty="0" err="1"/>
              <a:t>V</a:t>
            </a:r>
            <a:r>
              <a:rPr lang="en-US" altLang="zh-CN" sz="3200" baseline="-25000" dirty="0" err="1"/>
              <a:t>1</a:t>
            </a:r>
            <a:r>
              <a:rPr lang="en-US" altLang="zh-CN" sz="3200" dirty="0"/>
              <a:t>=</a:t>
            </a:r>
            <a:r>
              <a:rPr lang="en-US" altLang="zh-CN" sz="3200" i="1" dirty="0" err="1"/>
              <a:t>V</a:t>
            </a:r>
            <a:r>
              <a:rPr lang="en-US" altLang="zh-CN" sz="3200" baseline="-25000" dirty="0" err="1"/>
              <a:t>2</a:t>
            </a:r>
            <a:r>
              <a:rPr lang="zh-CN" altLang="zh-CN" sz="3200" dirty="0"/>
              <a:t>），则</a:t>
            </a:r>
            <a:r>
              <a:rPr lang="en-US" altLang="zh-CN" sz="3200" dirty="0" err="1"/>
              <a:t>Asuka</a:t>
            </a:r>
            <a:r>
              <a:rPr lang="zh-CN" altLang="zh-CN" sz="3200" dirty="0"/>
              <a:t>和</a:t>
            </a:r>
            <a:r>
              <a:rPr lang="en-US" altLang="zh-CN" sz="3200" dirty="0" err="1"/>
              <a:t>Shion</a:t>
            </a:r>
            <a:r>
              <a:rPr lang="zh-CN" altLang="zh-CN" sz="3200" dirty="0"/>
              <a:t>同时到达浮标</a:t>
            </a:r>
            <a:r>
              <a:rPr lang="en-US" altLang="zh-CN" sz="3200" dirty="0"/>
              <a:t>#2</a:t>
            </a:r>
            <a:r>
              <a:rPr lang="zh-CN" altLang="zh-CN" sz="3200" dirty="0"/>
              <a:t>；然后</a:t>
            </a:r>
            <a:r>
              <a:rPr lang="en-US" altLang="zh-CN" sz="3200" dirty="0" err="1"/>
              <a:t>Asuka</a:t>
            </a:r>
            <a:r>
              <a:rPr lang="zh-CN" altLang="zh-CN" sz="3200" dirty="0"/>
              <a:t>和</a:t>
            </a:r>
            <a:r>
              <a:rPr lang="en-US" altLang="zh-CN" sz="3200" dirty="0" err="1"/>
              <a:t>Shion</a:t>
            </a:r>
            <a:r>
              <a:rPr lang="zh-CN" altLang="zh-CN" sz="3200" dirty="0"/>
              <a:t>进行一场格斗，</a:t>
            </a:r>
            <a:r>
              <a:rPr lang="en-US" altLang="zh-CN" sz="3200" dirty="0" err="1"/>
              <a:t>Shion</a:t>
            </a:r>
            <a:r>
              <a:rPr lang="zh-CN" altLang="zh-CN" sz="3200" dirty="0"/>
              <a:t>会被击昏；然后</a:t>
            </a:r>
            <a:r>
              <a:rPr lang="en-US" altLang="zh-CN" sz="3200" dirty="0" err="1"/>
              <a:t>Asuka</a:t>
            </a:r>
            <a:r>
              <a:rPr lang="zh-CN" altLang="zh-CN" sz="3200" dirty="0"/>
              <a:t>沿正方形场地的边到达浮标</a:t>
            </a:r>
            <a:r>
              <a:rPr lang="en-US" altLang="zh-CN" sz="3200" dirty="0"/>
              <a:t>#3</a:t>
            </a:r>
            <a:r>
              <a:rPr lang="zh-CN" altLang="zh-CN" sz="3200" dirty="0"/>
              <a:t>、浮标</a:t>
            </a:r>
            <a:r>
              <a:rPr lang="en-US" altLang="zh-CN" sz="3200" dirty="0"/>
              <a:t>#4</a:t>
            </a:r>
            <a:r>
              <a:rPr lang="zh-CN" altLang="zh-CN" sz="3200" dirty="0"/>
              <a:t>、浮标</a:t>
            </a:r>
            <a:r>
              <a:rPr lang="en-US" altLang="zh-CN" sz="3200" dirty="0"/>
              <a:t>#1</a:t>
            </a:r>
            <a:r>
              <a:rPr lang="zh-CN" altLang="zh-CN" sz="3200" dirty="0"/>
              <a:t>，赢得比赛；</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2756"/>
            <a:ext cx="10515600" cy="382386"/>
          </a:xfrm>
        </p:spPr>
        <p:txBody>
          <a:bodyPr>
            <a:normAutofit fontScale="90000"/>
          </a:bodyPr>
          <a:lstStyle/>
          <a:p>
            <a:endParaRPr lang="zh-CN" altLang="en-US" dirty="0"/>
          </a:p>
        </p:txBody>
      </p:sp>
      <p:sp>
        <p:nvSpPr>
          <p:cNvPr id="3" name="内容占位符 2"/>
          <p:cNvSpPr>
            <a:spLocks noGrp="1"/>
          </p:cNvSpPr>
          <p:nvPr>
            <p:ph idx="1"/>
          </p:nvPr>
        </p:nvSpPr>
        <p:spPr>
          <a:xfrm>
            <a:off x="166257" y="789709"/>
            <a:ext cx="6916188" cy="5893724"/>
          </a:xfrm>
        </p:spPr>
        <p:txBody>
          <a:bodyPr>
            <a:normAutofit/>
          </a:bodyPr>
          <a:lstStyle/>
          <a:p>
            <a:r>
              <a:rPr lang="zh-CN" altLang="zh-CN" sz="3200" dirty="0">
                <a:latin typeface="Times New Roman" panose="02020603050405020304" pitchFamily="18" charset="0"/>
                <a:cs typeface="Times New Roman" panose="02020603050405020304" pitchFamily="18" charset="0"/>
              </a:rPr>
              <a:t>本题是一个添加数的问题。给出一面三角形的墙，如图所示。最上面的一行是第一行，最下面的一排是第</a:t>
            </a:r>
            <a:r>
              <a:rPr lang="en-US" altLang="zh-CN" sz="3200" dirty="0">
                <a:latin typeface="Times New Roman" panose="02020603050405020304" pitchFamily="18" charset="0"/>
                <a:cs typeface="Times New Roman" panose="02020603050405020304" pitchFamily="18" charset="0"/>
              </a:rPr>
              <a:t>9</a:t>
            </a:r>
            <a:r>
              <a:rPr lang="zh-CN" altLang="zh-CN" sz="3200" dirty="0">
                <a:latin typeface="Times New Roman" panose="02020603050405020304" pitchFamily="18" charset="0"/>
                <a:cs typeface="Times New Roman" panose="02020603050405020304" pitchFamily="18" charset="0"/>
              </a:rPr>
              <a:t>行，墙一共有</a:t>
            </a:r>
            <a:r>
              <a:rPr lang="en-US" altLang="zh-CN" sz="3200" dirty="0">
                <a:latin typeface="Times New Roman" panose="02020603050405020304" pitchFamily="18" charset="0"/>
                <a:cs typeface="Times New Roman" panose="02020603050405020304" pitchFamily="18" charset="0"/>
              </a:rPr>
              <a:t>9</a:t>
            </a:r>
            <a:r>
              <a:rPr lang="zh-CN" altLang="zh-CN" sz="3200" dirty="0">
                <a:latin typeface="Times New Roman" panose="02020603050405020304" pitchFamily="18" charset="0"/>
                <a:cs typeface="Times New Roman" panose="02020603050405020304" pitchFamily="18" charset="0"/>
              </a:rPr>
              <a:t>行，第</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行恰好有</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块砖。有些砖被标识着整数，而另一些砖则没有被标识整数。被标识着整数的砖块仅出现在奇数行上，并且它们在该行中位于奇数的位置。本题要求您为每一块没有被标识整数的砖找一个合适的整数来标识，标识整数的规则为：每一块砖上被标识的整数是其下面两块砖上的整数的和。显然，这条规则对第</a:t>
            </a:r>
            <a:r>
              <a:rPr lang="en-US" altLang="zh-CN" sz="3200" dirty="0">
                <a:latin typeface="Times New Roman" panose="02020603050405020304" pitchFamily="18" charset="0"/>
                <a:cs typeface="Times New Roman" panose="02020603050405020304" pitchFamily="18" charset="0"/>
              </a:rPr>
              <a:t>9</a:t>
            </a:r>
            <a:r>
              <a:rPr lang="zh-CN" altLang="zh-CN" sz="3200" dirty="0">
                <a:latin typeface="Times New Roman" panose="02020603050405020304" pitchFamily="18" charset="0"/>
                <a:cs typeface="Times New Roman" panose="02020603050405020304" pitchFamily="18" charset="0"/>
              </a:rPr>
              <a:t>行不适用。</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82445" y="673331"/>
            <a:ext cx="4943298" cy="5951913"/>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11200" y="365124"/>
            <a:ext cx="10642599" cy="6370955"/>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9840" y="387286"/>
            <a:ext cx="10093960" cy="6301735"/>
          </a:xfr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如果上述情况，</a:t>
            </a:r>
            <a:r>
              <a:rPr lang="en-US" altLang="zh-CN" dirty="0" err="1"/>
              <a:t>Asuka</a:t>
            </a:r>
            <a:r>
              <a:rPr lang="zh-CN" altLang="zh-CN" dirty="0"/>
              <a:t>能够获胜，则输出</a:t>
            </a:r>
            <a:r>
              <a:rPr lang="en-US" altLang="zh-CN" dirty="0"/>
              <a:t>“Yes”</a:t>
            </a:r>
            <a:r>
              <a:rPr lang="zh-CN" altLang="zh-CN" dirty="0"/>
              <a:t>，否则输出</a:t>
            </a:r>
            <a:r>
              <a:rPr lang="en-US" altLang="zh-CN" dirty="0"/>
              <a:t>“No”</a:t>
            </a:r>
            <a:r>
              <a:rPr lang="zh-CN" altLang="zh-CN"/>
              <a:t>。</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0945"/>
            <a:ext cx="10515600" cy="689957"/>
          </a:xfrm>
        </p:spPr>
        <p:txBody>
          <a:bodyPr>
            <a:normAutofit fontScale="90000"/>
          </a:bodyPr>
          <a:lstStyle/>
          <a:p>
            <a:endParaRPr lang="zh-CN" altLang="en-US" dirty="0"/>
          </a:p>
        </p:txBody>
      </p:sp>
      <p:sp>
        <p:nvSpPr>
          <p:cNvPr id="3" name="内容占位符 2"/>
          <p:cNvSpPr>
            <a:spLocks noGrp="1"/>
          </p:cNvSpPr>
          <p:nvPr>
            <p:ph idx="1"/>
          </p:nvPr>
        </p:nvSpPr>
        <p:spPr>
          <a:xfrm>
            <a:off x="838200" y="1288473"/>
            <a:ext cx="10515600" cy="5095702"/>
          </a:xfrm>
        </p:spPr>
        <p:txBody>
          <a:bodyPr>
            <a:normAutofit/>
          </a:bodyPr>
          <a:lstStyle/>
          <a:p>
            <a:r>
              <a:rPr lang="zh-CN" altLang="zh-CN" b="1" dirty="0">
                <a:latin typeface="Times New Roman" panose="02020603050405020304" pitchFamily="18" charset="0"/>
                <a:cs typeface="Times New Roman" panose="02020603050405020304" pitchFamily="18" charset="0"/>
              </a:rPr>
              <a:t>输入</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输入的第一行给出一个整数</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，表示测试用例的数量。在这一行之后，给出测试用例。每个测试用例</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行；如上所述，这</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行从上到下对应于墙的奇数行；第</a:t>
            </a:r>
            <a:r>
              <a:rPr lang="en-US" altLang="zh-CN" i="1" dirty="0" err="1">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行给出墙上的第</a:t>
            </a:r>
            <a:r>
              <a:rPr lang="en-US" altLang="zh-CN" i="1" dirty="0" err="1">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行上的奇数块砖（即标识着整数的砖）相对应的整数，从左到右给出整数，整数间用一个空格分隔。本题设定每个测试用例都是正确的，也就是说，存在测试用例所描述的问题的解决方案。</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输出</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对于每个测试用例，输出</a:t>
            </a:r>
            <a:r>
              <a:rPr lang="en-US" altLang="zh-CN" dirty="0">
                <a:latin typeface="Times New Roman" panose="02020603050405020304" pitchFamily="18" charset="0"/>
                <a:cs typeface="Times New Roman" panose="02020603050405020304" pitchFamily="18" charset="0"/>
              </a:rPr>
              <a:t>9</a:t>
            </a:r>
            <a:r>
              <a:rPr lang="zh-CN" altLang="zh-CN" dirty="0">
                <a:latin typeface="Times New Roman" panose="02020603050405020304" pitchFamily="18" charset="0"/>
                <a:cs typeface="Times New Roman" panose="02020603050405020304" pitchFamily="18" charset="0"/>
              </a:rPr>
              <a:t>行，给出墙上所有砖块上标识的整数。因此，第</a:t>
            </a:r>
            <a:r>
              <a:rPr lang="en-US" altLang="zh-CN" i="1" dirty="0" err="1">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行从左到右给出墙的第</a:t>
            </a:r>
            <a:r>
              <a:rPr lang="en-US" altLang="zh-CN" i="1" dirty="0" err="1">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行的</a:t>
            </a:r>
            <a:r>
              <a:rPr lang="en-US" altLang="zh-CN" i="1" dirty="0" err="1">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块砖所标识的整数，整数间用一个空格分隔。</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PP_MARK_KEY" val="7ba5773b-acdb-4c80-aa5c-18eec8f772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9916</Words>
  <Application>WPS 演示</Application>
  <PresentationFormat>宽屏</PresentationFormat>
  <Paragraphs>428</Paragraphs>
  <Slides>83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83</vt:i4>
      </vt:variant>
    </vt:vector>
  </HeadingPairs>
  <TitlesOfParts>
    <vt:vector size="98" baseType="lpstr">
      <vt:lpstr>Arial</vt:lpstr>
      <vt:lpstr>宋体</vt:lpstr>
      <vt:lpstr>Wingdings</vt:lpstr>
      <vt:lpstr>Times New Roman</vt:lpstr>
      <vt:lpstr>等线 Light</vt:lpstr>
      <vt:lpstr>等线</vt:lpstr>
      <vt:lpstr>微软雅黑</vt:lpstr>
      <vt:lpstr>Arial Unicode MS</vt:lpstr>
      <vt:lpstr>Symbol</vt:lpstr>
      <vt:lpstr>Office 主题​​</vt:lpstr>
      <vt:lpstr>Equation.DSMT4</vt:lpstr>
      <vt:lpstr>Equation.DSMT4</vt:lpstr>
      <vt:lpstr>Equation.DSMT4</vt:lpstr>
      <vt:lpstr>Equation.DSMT4</vt:lpstr>
      <vt:lpstr>Equation.DSMT4</vt:lpstr>
      <vt:lpstr>程序设计中的计算思维和数学思维（II）</vt:lpstr>
      <vt:lpstr>项目支持</vt:lpstr>
      <vt:lpstr>主办单位、承办单位</vt:lpstr>
      <vt:lpstr>目录</vt:lpstr>
      <vt:lpstr>结构化程序设计</vt:lpstr>
      <vt:lpstr>PowerPoint 演示文稿</vt:lpstr>
      <vt:lpstr>【例5.3.3】Add bricks in the wall</vt:lpstr>
      <vt:lpstr>PowerPoint 演示文稿</vt:lpstr>
      <vt:lpstr>PowerPoint 演示文稿</vt:lpstr>
      <vt:lpstr>试题解析</vt:lpstr>
      <vt:lpstr>PowerPoint 演示文稿</vt:lpstr>
      <vt:lpstr>PowerPoint 演示文稿</vt:lpstr>
      <vt:lpstr>【例5.5.1】How Many Knights</vt:lpstr>
      <vt:lpstr>PowerPoint 演示文稿</vt:lpstr>
      <vt:lpstr>PowerPoint 演示文稿</vt:lpstr>
      <vt:lpstr>PowerPoint 演示文稿</vt:lpstr>
      <vt:lpstr>试题解析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vt:lpstr>
      <vt:lpstr>递归实现</vt:lpstr>
      <vt:lpstr>PowerPoint 演示文稿</vt:lpstr>
      <vt:lpstr>PowerPoint 演示文稿</vt:lpstr>
      <vt:lpstr>PowerPoint 演示文稿</vt:lpstr>
      <vt:lpstr>编写递归函数（过程）</vt:lpstr>
      <vt:lpstr>求两个正整数最大公因子的函数gcd()</vt:lpstr>
      <vt:lpstr>函数gcd()，解法1</vt:lpstr>
      <vt:lpstr>函数gcd()，解法2：辗转相除法</vt:lpstr>
      <vt:lpstr>计算两个正整数a和b（设ab）的最大公因子的辗转相除法算法</vt:lpstr>
      <vt:lpstr>函数gcd()</vt:lpstr>
      <vt:lpstr>函数gcd()，解法2：递归</vt:lpstr>
      <vt:lpstr>函数gcd()，解法3：递归，辗转相除法</vt:lpstr>
      <vt:lpstr>5.3.1 GCD</vt:lpstr>
      <vt:lpstr>PowerPoint 演示文稿</vt:lpstr>
      <vt:lpstr>PowerPoint 演示文稿</vt:lpstr>
      <vt:lpstr>PowerPoint 演示文稿</vt:lpstr>
      <vt:lpstr>试题解析</vt:lpstr>
      <vt:lpstr>【例5.6.3】放苹果</vt:lpstr>
      <vt:lpstr>PowerPoint 演示文稿</vt:lpstr>
      <vt:lpstr>PowerPoint 演示文稿</vt:lpstr>
      <vt:lpstr>试题解析</vt:lpstr>
      <vt:lpstr>PowerPoint 演示文稿</vt:lpstr>
      <vt:lpstr>栈的结构</vt:lpstr>
      <vt:lpstr>PowerPoint 演示文稿</vt:lpstr>
      <vt:lpstr>PowerPoint 演示文稿</vt:lpstr>
      <vt:lpstr>3.2.1 Symmetric Order</vt:lpstr>
      <vt:lpstr>PowerPoint 演示文稿</vt:lpstr>
      <vt:lpstr>PowerPoint 演示文稿</vt:lpstr>
      <vt:lpstr>试题解析</vt:lpstr>
      <vt:lpstr>PowerPoint 演示文稿</vt:lpstr>
      <vt:lpstr>PowerPoint 演示文稿</vt:lpstr>
      <vt:lpstr>PowerPoint 演示文稿</vt:lpstr>
      <vt:lpstr>PowerPoint 演示文稿</vt:lpstr>
      <vt:lpstr>PowerPoint 演示文稿</vt:lpstr>
      <vt:lpstr>PowerPoint 演示文稿</vt:lpstr>
      <vt:lpstr>Hanoi（汉诺）塔问题</vt:lpstr>
      <vt:lpstr>将3个大小不等的盘子从A杆移到C杆的过程</vt:lpstr>
      <vt:lpstr>PowerPoint 演示文稿</vt:lpstr>
      <vt:lpstr>PowerPoint 演示文稿</vt:lpstr>
      <vt:lpstr>【例5.6.5】汉诺塔V</vt:lpstr>
      <vt:lpstr>PowerPoint 演示文稿</vt:lpstr>
      <vt:lpstr>PowerPoint 演示文稿</vt:lpstr>
      <vt:lpstr>试题解析</vt:lpstr>
      <vt:lpstr>PowerPoint 演示文稿</vt:lpstr>
      <vt:lpstr>1.2.3 Game of Flying Circus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试题解析</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程序设计中的计算思维和数学思维</dc:title>
  <dc:creator>admin</dc:creator>
  <cp:lastModifiedBy>WPS_1646308008</cp:lastModifiedBy>
  <cp:revision>65</cp:revision>
  <dcterms:created xsi:type="dcterms:W3CDTF">2023-06-23T05:54:00Z</dcterms:created>
  <dcterms:modified xsi:type="dcterms:W3CDTF">2023-07-06T04:21:37Z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B16DFC855532430AA2DFE228A4151E03_13</vt:lpwstr>
  </property>
  <property fmtid="{D5CDD505-2E9C-101B-9397-08002B2CF9AE}" pid="3" name="KSOProductBuildVer">
    <vt:lpwstr>2052-11.1.0.14309</vt:lpwstr>
  </property>
</Properties>
</file>