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6"/>
  </p:normalViewPr>
  <p:slideViewPr>
    <p:cSldViewPr snapToGrid="0" snapToObjects="1">
      <p:cViewPr varScale="1">
        <p:scale>
          <a:sx n="76" d="100"/>
          <a:sy n="76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0C6A-DB6D-5D49-BEA6-62BE925169C6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DC-16ED-BF42-8625-8879B0F517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0C6A-DB6D-5D49-BEA6-62BE925169C6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DC-16ED-BF42-8625-8879B0F517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0C6A-DB6D-5D49-BEA6-62BE925169C6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DC-16ED-BF42-8625-8879B0F517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0C6A-DB6D-5D49-BEA6-62BE925169C6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DC-16ED-BF42-8625-8879B0F517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0C6A-DB6D-5D49-BEA6-62BE925169C6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DC-16ED-BF42-8625-8879B0F517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0C6A-DB6D-5D49-BEA6-62BE925169C6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DC-16ED-BF42-8625-8879B0F517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0C6A-DB6D-5D49-BEA6-62BE925169C6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DC-16ED-BF42-8625-8879B0F517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0C6A-DB6D-5D49-BEA6-62BE925169C6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DC-16ED-BF42-8625-8879B0F517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0C6A-DB6D-5D49-BEA6-62BE925169C6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DC-16ED-BF42-8625-8879B0F517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0C6A-DB6D-5D49-BEA6-62BE925169C6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DC-16ED-BF42-8625-8879B0F517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0C6A-DB6D-5D49-BEA6-62BE925169C6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DC-16ED-BF42-8625-8879B0F517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D0C6A-DB6D-5D49-BEA6-62BE925169C6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324DC-16ED-BF42-8625-8879B0F51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3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854" y="197306"/>
            <a:ext cx="9249554" cy="630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b="1" dirty="0" smtClean="0"/>
              <a:t>IOT Project Area: Industrial Wireless Temperature </a:t>
            </a:r>
            <a:r>
              <a:rPr lang="en-US" sz="2100" b="1" smtClean="0"/>
              <a:t>Monitoring System </a:t>
            </a:r>
            <a:endParaRPr lang="en-US" sz="21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3190" y="564222"/>
            <a:ext cx="10152096" cy="826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700" i="1" dirty="0" smtClean="0"/>
              <a:t>Ahmed Haroun</a:t>
            </a:r>
          </a:p>
          <a:p>
            <a:pPr marL="0" indent="0" algn="ctr">
              <a:buFont typeface="Arial"/>
              <a:buNone/>
            </a:pPr>
            <a:r>
              <a:rPr lang="en-US" sz="1700" i="1" dirty="0" smtClean="0"/>
              <a:t>3</a:t>
            </a:r>
            <a:r>
              <a:rPr lang="en-US" sz="1700" i="1" baseline="30000" dirty="0" smtClean="0"/>
              <a:t>rd</a:t>
            </a:r>
            <a:r>
              <a:rPr lang="en-US" sz="1700" i="1" dirty="0" smtClean="0"/>
              <a:t> Year Electronic Engineering student at the University of Sheffield</a:t>
            </a:r>
            <a:endParaRPr lang="en-US" sz="1700" i="1" dirty="0"/>
          </a:p>
        </p:txBody>
      </p:sp>
      <p:grpSp>
        <p:nvGrpSpPr>
          <p:cNvPr id="233" name="Group 232"/>
          <p:cNvGrpSpPr/>
          <p:nvPr/>
        </p:nvGrpSpPr>
        <p:grpSpPr>
          <a:xfrm>
            <a:off x="4194805" y="3323470"/>
            <a:ext cx="3220626" cy="3383031"/>
            <a:chOff x="138505" y="2447018"/>
            <a:chExt cx="3603339" cy="4180051"/>
          </a:xfrm>
        </p:grpSpPr>
        <p:pic>
          <p:nvPicPr>
            <p:cNvPr id="225" name="Picture 2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84002" y="2969525"/>
              <a:ext cx="4180051" cy="3135038"/>
            </a:xfrm>
            <a:prstGeom prst="rect">
              <a:avLst/>
            </a:prstGeom>
          </p:spPr>
        </p:pic>
        <p:sp>
          <p:nvSpPr>
            <p:cNvPr id="226" name="TextBox 225"/>
            <p:cNvSpPr txBox="1"/>
            <p:nvPr/>
          </p:nvSpPr>
          <p:spPr>
            <a:xfrm>
              <a:off x="1128248" y="2560390"/>
              <a:ext cx="2135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ESP8266 standalone</a:t>
              </a:r>
              <a:endParaRPr lang="en-US" sz="1400" b="1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89014" y="6210632"/>
              <a:ext cx="2135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BME 280 sensor</a:t>
              </a:r>
              <a:endParaRPr lang="en-US" sz="1400" b="1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606088" y="5318746"/>
              <a:ext cx="2135756" cy="795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/>
                <a:t>MQTT Broker</a:t>
              </a:r>
            </a:p>
            <a:p>
              <a:r>
                <a:rPr lang="en-US" sz="1300" b="1" dirty="0" smtClean="0"/>
                <a:t>InfluxDB</a:t>
              </a:r>
            </a:p>
            <a:p>
              <a:r>
                <a:rPr lang="en-US" sz="1300" b="1" dirty="0" smtClean="0"/>
                <a:t>Grafana</a:t>
              </a:r>
              <a:endParaRPr lang="en-US" sz="1300" b="1" dirty="0"/>
            </a:p>
          </p:txBody>
        </p:sp>
        <p:cxnSp>
          <p:nvCxnSpPr>
            <p:cNvPr id="230" name="Straight Arrow Connector 229"/>
            <p:cNvCxnSpPr/>
            <p:nvPr/>
          </p:nvCxnSpPr>
          <p:spPr>
            <a:xfrm flipH="1">
              <a:off x="1371600" y="2868167"/>
              <a:ext cx="334422" cy="46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1128248" y="5030038"/>
              <a:ext cx="0" cy="1263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1" name="Group 240"/>
          <p:cNvGrpSpPr/>
          <p:nvPr/>
        </p:nvGrpSpPr>
        <p:grpSpPr>
          <a:xfrm>
            <a:off x="-4192" y="4592684"/>
            <a:ext cx="3277897" cy="2265316"/>
            <a:chOff x="8795317" y="4476081"/>
            <a:chExt cx="3277897" cy="2265316"/>
          </a:xfrm>
        </p:grpSpPr>
        <p:grpSp>
          <p:nvGrpSpPr>
            <p:cNvPr id="183" name="Group 182"/>
            <p:cNvGrpSpPr/>
            <p:nvPr/>
          </p:nvGrpSpPr>
          <p:grpSpPr>
            <a:xfrm>
              <a:off x="9085318" y="4476081"/>
              <a:ext cx="2987896" cy="2046150"/>
              <a:chOff x="7358371" y="309879"/>
              <a:chExt cx="3836813" cy="2870804"/>
            </a:xfrm>
          </p:grpSpPr>
          <p:grpSp>
            <p:nvGrpSpPr>
              <p:cNvPr id="184" name="Group 183"/>
              <p:cNvGrpSpPr/>
              <p:nvPr/>
            </p:nvGrpSpPr>
            <p:grpSpPr>
              <a:xfrm>
                <a:off x="7358371" y="309879"/>
                <a:ext cx="3836813" cy="2870804"/>
                <a:chOff x="7358371" y="309879"/>
                <a:chExt cx="3836813" cy="2870804"/>
              </a:xfrm>
            </p:grpSpPr>
            <p:grpSp>
              <p:nvGrpSpPr>
                <p:cNvPr id="192" name="Group 191"/>
                <p:cNvGrpSpPr/>
                <p:nvPr/>
              </p:nvGrpSpPr>
              <p:grpSpPr>
                <a:xfrm>
                  <a:off x="7358371" y="309879"/>
                  <a:ext cx="3836813" cy="2618459"/>
                  <a:chOff x="7358371" y="309879"/>
                  <a:chExt cx="3836813" cy="2618459"/>
                </a:xfrm>
              </p:grpSpPr>
              <p:grpSp>
                <p:nvGrpSpPr>
                  <p:cNvPr id="200" name="Group 199"/>
                  <p:cNvGrpSpPr/>
                  <p:nvPr/>
                </p:nvGrpSpPr>
                <p:grpSpPr>
                  <a:xfrm>
                    <a:off x="7358371" y="309879"/>
                    <a:ext cx="3736349" cy="2618459"/>
                    <a:chOff x="7358371" y="309879"/>
                    <a:chExt cx="3736349" cy="2618459"/>
                  </a:xfrm>
                </p:grpSpPr>
                <p:sp>
                  <p:nvSpPr>
                    <p:cNvPr id="202" name="Cube 201"/>
                    <p:cNvSpPr/>
                    <p:nvPr/>
                  </p:nvSpPr>
                  <p:spPr>
                    <a:xfrm>
                      <a:off x="8823960" y="426720"/>
                      <a:ext cx="2270760" cy="2194560"/>
                    </a:xfrm>
                    <a:prstGeom prst="cube">
                      <a:avLst>
                        <a:gd name="adj" fmla="val 8524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03" name="Straight Connector 202"/>
                    <p:cNvCxnSpPr/>
                    <p:nvPr/>
                  </p:nvCxnSpPr>
                  <p:spPr>
                    <a:xfrm>
                      <a:off x="8823960" y="624840"/>
                      <a:ext cx="0" cy="1996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4" name="Parallelogram 203"/>
                    <p:cNvSpPr/>
                    <p:nvPr/>
                  </p:nvSpPr>
                  <p:spPr>
                    <a:xfrm rot="9990744">
                      <a:off x="7358371" y="799484"/>
                      <a:ext cx="1728666" cy="1954209"/>
                    </a:xfrm>
                    <a:prstGeom prst="parallelogram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>
                      <a:off x="9042400" y="624840"/>
                      <a:ext cx="16933" cy="169502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 flipH="1">
                      <a:off x="8823960" y="2319867"/>
                      <a:ext cx="235373" cy="30141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Straight Connector 206"/>
                    <p:cNvCxnSpPr/>
                    <p:nvPr/>
                  </p:nvCxnSpPr>
                  <p:spPr>
                    <a:xfrm>
                      <a:off x="9059333" y="2319867"/>
                      <a:ext cx="184573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Straight Connector 207"/>
                    <p:cNvCxnSpPr/>
                    <p:nvPr/>
                  </p:nvCxnSpPr>
                  <p:spPr>
                    <a:xfrm>
                      <a:off x="8840893" y="624840"/>
                      <a:ext cx="0" cy="1996440"/>
                    </a:xfrm>
                    <a:prstGeom prst="line">
                      <a:avLst/>
                    </a:prstGeom>
                    <a:ln w="508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9" name="Rectangle 208"/>
                    <p:cNvSpPr/>
                    <p:nvPr/>
                  </p:nvSpPr>
                  <p:spPr>
                    <a:xfrm>
                      <a:off x="9059333" y="624839"/>
                      <a:ext cx="1845734" cy="1695028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cene3d>
                      <a:camera prst="orthographicFront"/>
                      <a:lightRig rig="flat" dir="t"/>
                    </a:scene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" name="Oval 209"/>
                    <p:cNvSpPr/>
                    <p:nvPr/>
                  </p:nvSpPr>
                  <p:spPr>
                    <a:xfrm>
                      <a:off x="10484752" y="309879"/>
                      <a:ext cx="406646" cy="30141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scene3d>
                      <a:camera prst="orthographicFront">
                        <a:rot lat="18600000" lon="0" rev="0"/>
                      </a:camera>
                      <a:lightRig rig="threePt" dir="t"/>
                    </a:scene3d>
                    <a:sp3d>
                      <a:bevelT w="165100" prst="coolSlant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1" name="Straight Connector 210"/>
                    <p:cNvCxnSpPr/>
                    <p:nvPr/>
                  </p:nvCxnSpPr>
                  <p:spPr>
                    <a:xfrm>
                      <a:off x="10905067" y="624840"/>
                      <a:ext cx="0" cy="1996440"/>
                    </a:xfrm>
                    <a:prstGeom prst="line">
                      <a:avLst/>
                    </a:prstGeom>
                    <a:ln w="508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Connector 211"/>
                    <p:cNvCxnSpPr/>
                    <p:nvPr/>
                  </p:nvCxnSpPr>
                  <p:spPr>
                    <a:xfrm>
                      <a:off x="8840892" y="611292"/>
                      <a:ext cx="2064175" cy="0"/>
                    </a:xfrm>
                    <a:prstGeom prst="line">
                      <a:avLst/>
                    </a:prstGeom>
                    <a:ln w="508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Straight Connector 212"/>
                    <p:cNvCxnSpPr/>
                    <p:nvPr/>
                  </p:nvCxnSpPr>
                  <p:spPr>
                    <a:xfrm>
                      <a:off x="8840893" y="2621280"/>
                      <a:ext cx="2064174" cy="0"/>
                    </a:xfrm>
                    <a:prstGeom prst="line">
                      <a:avLst/>
                    </a:prstGeom>
                    <a:ln w="508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Straight Connector 213"/>
                    <p:cNvCxnSpPr/>
                    <p:nvPr/>
                  </p:nvCxnSpPr>
                  <p:spPr>
                    <a:xfrm>
                      <a:off x="7570893" y="902381"/>
                      <a:ext cx="49107" cy="2025957"/>
                    </a:xfrm>
                    <a:prstGeom prst="line">
                      <a:avLst/>
                    </a:prstGeom>
                    <a:ln w="508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5" name="Straight Connector 214"/>
                    <p:cNvCxnSpPr/>
                    <p:nvPr/>
                  </p:nvCxnSpPr>
                  <p:spPr>
                    <a:xfrm flipH="1">
                      <a:off x="7595447" y="2621280"/>
                      <a:ext cx="1228512" cy="307058"/>
                    </a:xfrm>
                    <a:prstGeom prst="line">
                      <a:avLst/>
                    </a:prstGeom>
                    <a:ln w="508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Straight Connector 215"/>
                    <p:cNvCxnSpPr/>
                    <p:nvPr/>
                  </p:nvCxnSpPr>
                  <p:spPr>
                    <a:xfrm flipH="1">
                      <a:off x="7570893" y="624838"/>
                      <a:ext cx="1269999" cy="277543"/>
                    </a:xfrm>
                    <a:prstGeom prst="line">
                      <a:avLst/>
                    </a:prstGeom>
                    <a:ln w="508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7" name="Group 216"/>
                    <p:cNvGrpSpPr/>
                    <p:nvPr/>
                  </p:nvGrpSpPr>
                  <p:grpSpPr>
                    <a:xfrm rot="20904905">
                      <a:off x="7793961" y="1054933"/>
                      <a:ext cx="900052" cy="297721"/>
                      <a:chOff x="3674533" y="1296727"/>
                      <a:chExt cx="1676155" cy="847512"/>
                    </a:xfrm>
                    <a:scene3d>
                      <a:camera prst="orthographicFront">
                        <a:rot lat="0" lon="599993" rev="0"/>
                      </a:camera>
                      <a:lightRig rig="threePt" dir="t"/>
                    </a:scene3d>
                  </p:grpSpPr>
                  <p:sp>
                    <p:nvSpPr>
                      <p:cNvPr id="221" name="Rounded Rectangle 220"/>
                      <p:cNvSpPr/>
                      <p:nvPr/>
                    </p:nvSpPr>
                    <p:spPr>
                      <a:xfrm>
                        <a:off x="3674533" y="1296727"/>
                        <a:ext cx="1676155" cy="847512"/>
                      </a:xfrm>
                      <a:prstGeom prst="round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2" name="Rectangle 221"/>
                      <p:cNvSpPr/>
                      <p:nvPr/>
                    </p:nvSpPr>
                    <p:spPr>
                      <a:xfrm>
                        <a:off x="3877608" y="1395588"/>
                        <a:ext cx="1270001" cy="15352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3" name="Rectangle 222"/>
                      <p:cNvSpPr/>
                      <p:nvPr/>
                    </p:nvSpPr>
                    <p:spPr>
                      <a:xfrm>
                        <a:off x="3891571" y="1643719"/>
                        <a:ext cx="1270001" cy="15352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4" name="Rectangle 223"/>
                      <p:cNvSpPr/>
                      <p:nvPr/>
                    </p:nvSpPr>
                    <p:spPr>
                      <a:xfrm>
                        <a:off x="3891571" y="1891851"/>
                        <a:ext cx="1270001" cy="15352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8" name="Group 217"/>
                    <p:cNvGrpSpPr/>
                    <p:nvPr/>
                  </p:nvGrpSpPr>
                  <p:grpSpPr>
                    <a:xfrm>
                      <a:off x="7986202" y="1395528"/>
                      <a:ext cx="408942" cy="315635"/>
                      <a:chOff x="3742266" y="1554887"/>
                      <a:chExt cx="423334" cy="341646"/>
                    </a:xfrm>
                    <a:solidFill>
                      <a:srgbClr val="002060"/>
                    </a:solidFill>
                    <a:scene3d>
                      <a:camera prst="orthographicFront">
                        <a:rot lat="880516" lon="19185102" rev="21571202"/>
                      </a:camera>
                      <a:lightRig rig="threePt" dir="t"/>
                    </a:scene3d>
                  </p:grpSpPr>
                  <p:sp>
                    <p:nvSpPr>
                      <p:cNvPr id="219" name="Rectangle 218"/>
                      <p:cNvSpPr/>
                      <p:nvPr/>
                    </p:nvSpPr>
                    <p:spPr>
                      <a:xfrm>
                        <a:off x="3742266" y="1554887"/>
                        <a:ext cx="423334" cy="341646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0" name="Oval 219"/>
                      <p:cNvSpPr/>
                      <p:nvPr/>
                    </p:nvSpPr>
                    <p:spPr>
                      <a:xfrm>
                        <a:off x="3886199" y="1649398"/>
                        <a:ext cx="169333" cy="16247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201" name="Cube 200"/>
                  <p:cNvSpPr/>
                  <p:nvPr/>
                </p:nvSpPr>
                <p:spPr>
                  <a:xfrm>
                    <a:off x="10958084" y="1909234"/>
                    <a:ext cx="237100" cy="440832"/>
                  </a:xfrm>
                  <a:prstGeom prst="cube">
                    <a:avLst>
                      <a:gd name="adj" fmla="val 3106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93" name="Curved Connector 192"/>
                <p:cNvCxnSpPr/>
                <p:nvPr/>
              </p:nvCxnSpPr>
              <p:spPr>
                <a:xfrm rot="16200000" flipH="1">
                  <a:off x="9194594" y="2249706"/>
                  <a:ext cx="446709" cy="149308"/>
                </a:xfrm>
                <a:prstGeom prst="curved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Oval 193"/>
                <p:cNvSpPr/>
                <p:nvPr/>
              </p:nvSpPr>
              <p:spPr>
                <a:xfrm>
                  <a:off x="9451113" y="2469337"/>
                  <a:ext cx="100754" cy="7356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5" name="Group 194"/>
                <p:cNvGrpSpPr/>
                <p:nvPr/>
              </p:nvGrpSpPr>
              <p:grpSpPr>
                <a:xfrm>
                  <a:off x="10265541" y="2096193"/>
                  <a:ext cx="208572" cy="446709"/>
                  <a:chOff x="9301806" y="3144430"/>
                  <a:chExt cx="208572" cy="446709"/>
                </a:xfrm>
              </p:grpSpPr>
              <p:cxnSp>
                <p:nvCxnSpPr>
                  <p:cNvPr id="198" name="Curved Connector 197"/>
                  <p:cNvCxnSpPr/>
                  <p:nvPr/>
                </p:nvCxnSpPr>
                <p:spPr>
                  <a:xfrm rot="16200000" flipH="1">
                    <a:off x="9153105" y="3293131"/>
                    <a:ext cx="446709" cy="149308"/>
                  </a:xfrm>
                  <a:prstGeom prst="curvedConnector3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Oval 198"/>
                  <p:cNvSpPr/>
                  <p:nvPr/>
                </p:nvSpPr>
                <p:spPr>
                  <a:xfrm>
                    <a:off x="9409624" y="3512762"/>
                    <a:ext cx="100754" cy="7356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96" name="Curved Connector 195"/>
                <p:cNvCxnSpPr/>
                <p:nvPr/>
              </p:nvCxnSpPr>
              <p:spPr>
                <a:xfrm rot="16200000" flipH="1">
                  <a:off x="9250359" y="2824123"/>
                  <a:ext cx="579120" cy="134000"/>
                </a:xfrm>
                <a:prstGeom prst="curvedConnector3">
                  <a:avLst>
                    <a:gd name="adj1" fmla="val 3216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urved Connector 196"/>
                <p:cNvCxnSpPr/>
                <p:nvPr/>
              </p:nvCxnSpPr>
              <p:spPr>
                <a:xfrm rot="16200000" flipH="1">
                  <a:off x="10215372" y="2824123"/>
                  <a:ext cx="579120" cy="134000"/>
                </a:xfrm>
                <a:prstGeom prst="curvedConnector3">
                  <a:avLst>
                    <a:gd name="adj1" fmla="val 3216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9218408" y="853910"/>
                <a:ext cx="1204411" cy="1254196"/>
                <a:chOff x="6101642" y="2192161"/>
                <a:chExt cx="1204411" cy="1254196"/>
              </a:xfrm>
            </p:grpSpPr>
            <p:pic>
              <p:nvPicPr>
                <p:cNvPr id="186" name="Picture 185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8655" b="16811"/>
                <a:stretch/>
              </p:blipFill>
              <p:spPr>
                <a:xfrm>
                  <a:off x="6101642" y="2194842"/>
                  <a:ext cx="621086" cy="40080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1200000" rev="0"/>
                  </a:camera>
                  <a:lightRig rig="threePt" dir="t"/>
                </a:scene3d>
                <a:sp3d>
                  <a:bevelT prst="angle"/>
                </a:sp3d>
              </p:spPr>
            </p:pic>
            <p:pic>
              <p:nvPicPr>
                <p:cNvPr id="187" name="Picture 186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8655" b="16811"/>
                <a:stretch/>
              </p:blipFill>
              <p:spPr>
                <a:xfrm>
                  <a:off x="6675049" y="2192161"/>
                  <a:ext cx="621086" cy="40080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1200000" rev="0"/>
                  </a:camera>
                  <a:lightRig rig="threePt" dir="t"/>
                </a:scene3d>
                <a:sp3d>
                  <a:bevelT prst="angle"/>
                </a:sp3d>
              </p:spPr>
            </p:pic>
            <p:pic>
              <p:nvPicPr>
                <p:cNvPr id="188" name="Picture 18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8655" b="16811"/>
                <a:stretch/>
              </p:blipFill>
              <p:spPr>
                <a:xfrm>
                  <a:off x="6101642" y="2621280"/>
                  <a:ext cx="621086" cy="40080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1200000" rev="0"/>
                  </a:camera>
                  <a:lightRig rig="threePt" dir="t"/>
                </a:scene3d>
                <a:sp3d>
                  <a:bevelT prst="angle"/>
                </a:sp3d>
              </p:spPr>
            </p:pic>
            <p:pic>
              <p:nvPicPr>
                <p:cNvPr id="189" name="Picture 188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8655" b="16811"/>
                <a:stretch/>
              </p:blipFill>
              <p:spPr>
                <a:xfrm>
                  <a:off x="6676704" y="2619110"/>
                  <a:ext cx="621086" cy="40080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1200000" rev="0"/>
                  </a:camera>
                  <a:lightRig rig="threePt" dir="t"/>
                </a:scene3d>
                <a:sp3d>
                  <a:bevelT prst="angle"/>
                </a:sp3d>
              </p:spPr>
            </p:pic>
            <p:pic>
              <p:nvPicPr>
                <p:cNvPr id="190" name="Picture 189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8655" b="16811"/>
                <a:stretch/>
              </p:blipFill>
              <p:spPr>
                <a:xfrm>
                  <a:off x="6684967" y="3041437"/>
                  <a:ext cx="621086" cy="4008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1200000" rev="0"/>
                  </a:camera>
                  <a:lightRig rig="threePt" dir="t"/>
                </a:scene3d>
                <a:sp3d>
                  <a:bevelT prst="angle"/>
                </a:sp3d>
              </p:spPr>
            </p:pic>
            <p:pic>
              <p:nvPicPr>
                <p:cNvPr id="191" name="Picture 190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8655" b="16811"/>
                <a:stretch/>
              </p:blipFill>
              <p:spPr>
                <a:xfrm>
                  <a:off x="6101837" y="3045548"/>
                  <a:ext cx="621086" cy="40080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1200000" rev="0"/>
                  </a:camera>
                  <a:lightRig rig="threePt" dir="t"/>
                </a:scene3d>
                <a:sp3d>
                  <a:bevelT prst="angle"/>
                </a:sp3d>
              </p:spPr>
            </p:pic>
          </p:grpSp>
        </p:grpSp>
        <p:cxnSp>
          <p:nvCxnSpPr>
            <p:cNvPr id="236" name="Straight Arrow Connector 235"/>
            <p:cNvCxnSpPr/>
            <p:nvPr/>
          </p:nvCxnSpPr>
          <p:spPr>
            <a:xfrm flipV="1">
              <a:off x="9093277" y="5501707"/>
              <a:ext cx="555701" cy="1000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7" name="TextBox 236"/>
            <p:cNvSpPr txBox="1"/>
            <p:nvPr/>
          </p:nvSpPr>
          <p:spPr>
            <a:xfrm>
              <a:off x="8795317" y="6433620"/>
              <a:ext cx="1022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sensor</a:t>
              </a:r>
              <a:endParaRPr lang="en-US" sz="1400" b="1" dirty="0"/>
            </a:p>
          </p:txBody>
        </p:sp>
      </p:grpSp>
      <p:pic>
        <p:nvPicPr>
          <p:cNvPr id="240" name="Picture 2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71" y="3902708"/>
            <a:ext cx="4625101" cy="2629286"/>
          </a:xfrm>
          <a:prstGeom prst="rect">
            <a:avLst/>
          </a:prstGeom>
        </p:spPr>
      </p:pic>
      <p:sp>
        <p:nvSpPr>
          <p:cNvPr id="242" name="Content Placeholder 2"/>
          <p:cNvSpPr txBox="1">
            <a:spLocks/>
          </p:cNvSpPr>
          <p:nvPr/>
        </p:nvSpPr>
        <p:spPr>
          <a:xfrm>
            <a:off x="21041" y="1497285"/>
            <a:ext cx="4394492" cy="826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/>
          </a:p>
        </p:txBody>
      </p:sp>
      <p:sp>
        <p:nvSpPr>
          <p:cNvPr id="243" name="Content Placeholder 2"/>
          <p:cNvSpPr txBox="1">
            <a:spLocks/>
          </p:cNvSpPr>
          <p:nvPr/>
        </p:nvSpPr>
        <p:spPr>
          <a:xfrm>
            <a:off x="54346" y="1349247"/>
            <a:ext cx="3902676" cy="6049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Monitoring the hardware heat dissipation within electrical cabinets for component operational status.</a:t>
            </a:r>
          </a:p>
          <a:p>
            <a:r>
              <a:rPr lang="en-US" sz="1600" dirty="0" smtClean="0"/>
              <a:t>Monitoring the temperature of quench tanks for ease of maintenance. </a:t>
            </a:r>
          </a:p>
          <a:p>
            <a:r>
              <a:rPr lang="en-US" sz="1600" dirty="0" smtClean="0"/>
              <a:t>LORAWAN saves maintenance time and costs.</a:t>
            </a:r>
          </a:p>
          <a:p>
            <a:r>
              <a:rPr lang="en-US" sz="1600" dirty="0" smtClean="0"/>
              <a:t>This wireless technology creates freedom.</a:t>
            </a:r>
          </a:p>
          <a:p>
            <a:r>
              <a:rPr lang="en-US" sz="1600" dirty="0" smtClean="0"/>
              <a:t>Other applications:</a:t>
            </a:r>
          </a:p>
          <a:p>
            <a:pPr marL="0" indent="0">
              <a:buNone/>
            </a:pPr>
            <a:r>
              <a:rPr lang="en-US" sz="1600" dirty="0" smtClean="0"/>
              <a:t>    - Alloy Melting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- IT Data Centre energy consumption </a:t>
            </a:r>
          </a:p>
          <a:p>
            <a:endParaRPr lang="en-US" sz="1600" dirty="0"/>
          </a:p>
        </p:txBody>
      </p:sp>
      <p:sp>
        <p:nvSpPr>
          <p:cNvPr id="244" name="Content Placeholder 2"/>
          <p:cNvSpPr txBox="1">
            <a:spLocks/>
          </p:cNvSpPr>
          <p:nvPr/>
        </p:nvSpPr>
        <p:spPr>
          <a:xfrm>
            <a:off x="4175622" y="1386615"/>
            <a:ext cx="4316470" cy="1713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Local MQTT created.</a:t>
            </a:r>
          </a:p>
          <a:p>
            <a:r>
              <a:rPr lang="en-US" sz="1600" dirty="0" smtClean="0"/>
              <a:t>Currently sensor data is relayed to MQTT using WIFI to test broker, database management and dashboard display.</a:t>
            </a:r>
          </a:p>
          <a:p>
            <a:r>
              <a:rPr lang="en-US" sz="1600" dirty="0" smtClean="0"/>
              <a:t>LORAWAN will be used instead to send sensor data once the gateway is installed.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245" name="Content Placeholder 2"/>
          <p:cNvSpPr txBox="1">
            <a:spLocks/>
          </p:cNvSpPr>
          <p:nvPr/>
        </p:nvSpPr>
        <p:spPr>
          <a:xfrm>
            <a:off x="8461950" y="1415732"/>
            <a:ext cx="4316470" cy="1713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247" name="Content Placeholder 2"/>
          <p:cNvSpPr txBox="1">
            <a:spLocks/>
          </p:cNvSpPr>
          <p:nvPr/>
        </p:nvSpPr>
        <p:spPr>
          <a:xfrm>
            <a:off x="8880845" y="1349247"/>
            <a:ext cx="2840857" cy="2798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Reasons: </a:t>
            </a:r>
          </a:p>
          <a:p>
            <a:r>
              <a:rPr lang="en-US" sz="1600" dirty="0" smtClean="0"/>
              <a:t>Longer range (7 km)</a:t>
            </a:r>
          </a:p>
          <a:p>
            <a:r>
              <a:rPr lang="en-US" sz="1600" dirty="0" smtClean="0"/>
              <a:t>Lower Bandwidth more suitable for this application </a:t>
            </a:r>
          </a:p>
          <a:p>
            <a:r>
              <a:rPr lang="en-US" sz="1600" dirty="0" smtClean="0"/>
              <a:t> Consumes less power (can be battery powered)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882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1676</TotalTime>
  <Words>145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Suliman</dc:creator>
  <cp:lastModifiedBy>Ahmed Suliman</cp:lastModifiedBy>
  <cp:revision>23</cp:revision>
  <dcterms:created xsi:type="dcterms:W3CDTF">2020-07-28T01:11:31Z</dcterms:created>
  <dcterms:modified xsi:type="dcterms:W3CDTF">2020-07-29T05:08:31Z</dcterms:modified>
</cp:coreProperties>
</file>