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1" r:id="rId4"/>
    <p:sldId id="277" r:id="rId5"/>
    <p:sldId id="258" r:id="rId6"/>
    <p:sldId id="259" r:id="rId7"/>
    <p:sldId id="260" r:id="rId8"/>
    <p:sldId id="262" r:id="rId9"/>
    <p:sldId id="263" r:id="rId10"/>
    <p:sldId id="264" r:id="rId11"/>
    <p:sldId id="266" r:id="rId12"/>
    <p:sldId id="268" r:id="rId13"/>
    <p:sldId id="265" r:id="rId14"/>
    <p:sldId id="267" r:id="rId15"/>
    <p:sldId id="276" r:id="rId16"/>
    <p:sldId id="271" r:id="rId17"/>
    <p:sldId id="270" r:id="rId18"/>
    <p:sldId id="269" r:id="rId19"/>
    <p:sldId id="272" r:id="rId20"/>
    <p:sldId id="273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941" autoAdjust="0"/>
  </p:normalViewPr>
  <p:slideViewPr>
    <p:cSldViewPr snapToGrid="0" snapToObjects="1">
      <p:cViewPr varScale="1">
        <p:scale>
          <a:sx n="60" d="100"/>
          <a:sy n="60" d="100"/>
        </p:scale>
        <p:origin x="-12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E0113-9914-6C45-A04C-6CDCEF73BC18}" type="datetimeFigureOut">
              <a:rPr lang="en-US" smtClean="0"/>
              <a:t>2012/08/29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DD5A0-2FEE-4F49-9920-0AB71BC1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5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 algn="l" eaLnBrk="1" hangingPunct="1">
              <a:lnSpc>
                <a:spcPct val="90000"/>
              </a:lnSpc>
              <a:spcBef>
                <a:spcPct val="40000"/>
              </a:spcBef>
              <a:spcAft>
                <a:spcPct val="20000"/>
              </a:spcAft>
              <a:buFontTx/>
              <a:buNone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Essentially - it</a:t>
            </a:r>
            <a:r>
              <a:rPr lang="ja-JP" altLang="en-US" dirty="0" smtClean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dirty="0" smtClean="0">
                <a:latin typeface="Arial" charset="0"/>
                <a:ea typeface="ＭＳ Ｐゴシック" charset="0"/>
                <a:cs typeface="ＭＳ Ｐゴシック" charset="0"/>
              </a:rPr>
              <a:t>s the removal of obstacles to success though careful, considered and proactive communication.</a:t>
            </a:r>
          </a:p>
          <a:p>
            <a:pPr indent="0" algn="l" eaLnBrk="1" hangingPunct="1">
              <a:lnSpc>
                <a:spcPct val="90000"/>
              </a:lnSpc>
              <a:spcBef>
                <a:spcPct val="40000"/>
              </a:spcBef>
              <a:spcAft>
                <a:spcPct val="20000"/>
              </a:spcAft>
              <a:buFontTx/>
              <a:buNone/>
            </a:pPr>
            <a:r>
              <a:rPr lang="en-US" dirty="0" smtClean="0">
                <a:latin typeface="Arial" charset="0"/>
                <a:ea typeface="ＭＳ Ｐゴシック" charset="0"/>
                <a:cs typeface="ＭＳ Ｐゴシック" charset="0"/>
              </a:rPr>
              <a:t>PR creates and environment</a:t>
            </a:r>
            <a:r>
              <a:rPr lang="en-US" baseline="0" dirty="0" smtClean="0">
                <a:latin typeface="Arial" charset="0"/>
                <a:ea typeface="ＭＳ Ｐゴシック" charset="0"/>
                <a:cs typeface="ＭＳ Ｐゴシック" charset="0"/>
              </a:rPr>
              <a:t> where its easier to do business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DD5A0-2FEE-4F49-9920-0AB71BC143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96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about how else you can talk to the right people. The</a:t>
            </a:r>
            <a:r>
              <a:rPr lang="en-US" baseline="0" dirty="0" smtClean="0"/>
              <a:t> great thing about the Internet is that you have lots of ways are reaching your audience – find out where they are and how to get to them. </a:t>
            </a:r>
          </a:p>
          <a:p>
            <a:r>
              <a:rPr lang="en-US" baseline="0" dirty="0" smtClean="0"/>
              <a:t>The media is incredibly useful for building credibility and long term education and awareness raising but they are not the only way.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DD5A0-2FEE-4F49-9920-0AB71BC143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23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n-cs"/>
              </a:rPr>
              <a:t>Think like a reader of the publication and not like a marketer </a:t>
            </a:r>
          </a:p>
          <a:p>
            <a:pPr lvl="0" eaLnBrk="1" hangingPunct="1">
              <a:defRPr/>
            </a:pPr>
            <a:r>
              <a:rPr lang="en-US" dirty="0" smtClean="0"/>
              <a:t>Press releases need to answer a </a:t>
            </a:r>
            <a:r>
              <a:rPr lang="ja-JP" altLang="en-US" dirty="0" smtClean="0">
                <a:latin typeface="Arial"/>
              </a:rPr>
              <a:t>‘</a:t>
            </a:r>
            <a:r>
              <a:rPr lang="en-US" dirty="0" smtClean="0"/>
              <a:t>so what?</a:t>
            </a:r>
            <a:r>
              <a:rPr lang="ja-JP" altLang="en-US" dirty="0" smtClean="0">
                <a:latin typeface="Arial"/>
              </a:rPr>
              <a:t>’</a:t>
            </a:r>
            <a:r>
              <a:rPr lang="en-US" dirty="0" smtClean="0"/>
              <a:t>.  Why is this interesting to them. How can you make this interesting? [Note – the more you read the publications the easier this will become]</a:t>
            </a:r>
          </a:p>
          <a:p>
            <a:pPr lvl="0" eaLnBrk="1" hangingPunct="1">
              <a:defRPr/>
            </a:pPr>
            <a:endParaRPr lang="en-US" dirty="0" smtClean="0"/>
          </a:p>
          <a:p>
            <a:pPr lvl="0" eaLnBrk="1" hangingPunct="1">
              <a:defRPr/>
            </a:pPr>
            <a:r>
              <a:rPr lang="en-US" dirty="0" smtClean="0"/>
              <a:t>Press releases should not just</a:t>
            </a:r>
            <a:r>
              <a:rPr lang="en-US" baseline="0" dirty="0" smtClean="0"/>
              <a:t> be written and sent out – there are some basics. There is a good book called – A press release or Not by </a:t>
            </a:r>
            <a:r>
              <a:rPr lang="en-US" baseline="0" dirty="0" err="1" smtClean="0"/>
              <a:t>Jennigay</a:t>
            </a:r>
            <a:r>
              <a:rPr lang="en-US" baseline="0" dirty="0" smtClean="0"/>
              <a:t> Coetzee. </a:t>
            </a:r>
            <a:endParaRPr lang="en-US" dirty="0" smtClean="0"/>
          </a:p>
          <a:p>
            <a:pPr lvl="0" eaLnBrk="1" hangingPunct="1"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DD5A0-2FEE-4F49-9920-0AB71BC143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40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Jennigay.co.za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DD5A0-2FEE-4F49-9920-0AB71BC143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89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</a:t>
            </a:r>
            <a:r>
              <a:rPr lang="en-US" dirty="0" smtClean="0"/>
              <a:t> agencies – they work. They are expensive and remember – PR is fertilizer. Its not the seeds</a:t>
            </a:r>
            <a:r>
              <a:rPr lang="en-US" baseline="0" dirty="0" smtClean="0"/>
              <a:t> – need to know when you can and when you can’t use it. </a:t>
            </a:r>
          </a:p>
          <a:p>
            <a:r>
              <a:rPr lang="en-US" baseline="0" dirty="0" smtClean="0"/>
              <a:t>Also – PR is a slow burn. Its not one press release and then disappearing until the next time – it</a:t>
            </a:r>
            <a:r>
              <a:rPr lang="fr-FR" baseline="0" dirty="0" smtClean="0"/>
              <a:t>’</a:t>
            </a:r>
            <a:r>
              <a:rPr lang="en-US" baseline="0" dirty="0" smtClean="0"/>
              <a:t>s a consistent push for awareness.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DD5A0-2FEE-4F49-9920-0AB71BC143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88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 to enjoy</a:t>
            </a:r>
            <a:r>
              <a:rPr lang="en-US" baseline="0" dirty="0" smtClean="0"/>
              <a:t>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DD5A0-2FEE-4F49-9920-0AB71BC143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23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en-US" baseline="0" dirty="0" smtClean="0"/>
              <a:t> me – its all one thing. Media, internal newsletters, twitter accounts – they are all ways of talking to your audience. All part of the same function – just different channels. The trick is knowing which message via which channel to which audience will give you the business result you need.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DD5A0-2FEE-4F49-9920-0AB71BC143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07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Starts</a:t>
            </a:r>
            <a:r>
              <a:rPr lang="en-US" baseline="0" dirty="0" smtClean="0"/>
              <a:t> with you.</a:t>
            </a:r>
          </a:p>
          <a:p>
            <a:r>
              <a:rPr lang="en-US" baseline="0" dirty="0" smtClean="0"/>
              <a:t>What do you want? What is the action?</a:t>
            </a:r>
          </a:p>
          <a:p>
            <a:r>
              <a:rPr lang="en-US" baseline="0" dirty="0" smtClean="0"/>
              <a:t>Then who do you need to talk to – to get the action going?</a:t>
            </a:r>
          </a:p>
          <a:p>
            <a:r>
              <a:rPr lang="en-US" baseline="0" dirty="0" smtClean="0"/>
              <a:t>Who is your audience? What do they need to hear?</a:t>
            </a:r>
          </a:p>
          <a:p>
            <a:r>
              <a:rPr lang="en-US" baseline="0" dirty="0" smtClean="0"/>
              <a:t>What will make a difference?</a:t>
            </a:r>
          </a:p>
          <a:p>
            <a:r>
              <a:rPr lang="en-US" baseline="0" dirty="0" smtClean="0"/>
              <a:t>And how best will they hear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DD5A0-2FEE-4F49-9920-0AB71BC143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89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its news. </a:t>
            </a:r>
          </a:p>
          <a:p>
            <a:r>
              <a:rPr lang="en-US" dirty="0" smtClean="0"/>
              <a:t>Lets clarify who the media are. Who they work for and why.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media exist to share relevant stories with their readers, listeners or viewers. That</a:t>
            </a:r>
            <a:r>
              <a:rPr lang="fr-FR" baseline="0" dirty="0" smtClean="0"/>
              <a:t>’</a:t>
            </a:r>
            <a:r>
              <a:rPr lang="en-US" baseline="0" dirty="0" smtClean="0"/>
              <a:t>s it. They don’t exist to tell your story. Unless your story matters to their audience and its your job – or your PR persons job – to find the spot where your story and the journalists’ need for relevant, interesting stories meets.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lets talk about what constitutes news.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DD5A0-2FEE-4F49-9920-0AB71BC143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62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defRPr/>
            </a:pPr>
            <a:r>
              <a:rPr lang="en-US" sz="2000" dirty="0" smtClean="0"/>
              <a:t>Importance/ impact - on readers or listeners</a:t>
            </a:r>
          </a:p>
          <a:p>
            <a:pPr lvl="0" eaLnBrk="1" hangingPunct="1">
              <a:defRPr/>
            </a:pPr>
            <a:r>
              <a:rPr lang="en-US" sz="2000" dirty="0" smtClean="0"/>
              <a:t>Timelines – immediate, recent or current </a:t>
            </a:r>
          </a:p>
          <a:p>
            <a:pPr lvl="0" eaLnBrk="1" hangingPunct="1">
              <a:defRPr/>
            </a:pPr>
            <a:r>
              <a:rPr lang="en-US" sz="2000" dirty="0" smtClean="0"/>
              <a:t>Proximity – the closer to home the more newsworthy</a:t>
            </a:r>
          </a:p>
          <a:p>
            <a:pPr lvl="0" eaLnBrk="1" hangingPunct="1">
              <a:defRPr/>
            </a:pPr>
            <a:r>
              <a:rPr lang="en-US" sz="2000" dirty="0" smtClean="0"/>
              <a:t>Interest – potential to stimulate readers</a:t>
            </a:r>
            <a:r>
              <a:rPr lang="ja-JP" altLang="en-US" sz="2000" dirty="0" smtClean="0">
                <a:latin typeface="Arial"/>
              </a:rPr>
              <a:t>’</a:t>
            </a:r>
            <a:r>
              <a:rPr lang="en-US" sz="2000" dirty="0" smtClean="0"/>
              <a:t> emotions</a:t>
            </a:r>
          </a:p>
          <a:p>
            <a:pPr lvl="0" eaLnBrk="1" hangingPunct="1">
              <a:defRPr/>
            </a:pPr>
            <a:r>
              <a:rPr lang="en-US" sz="2000" dirty="0" smtClean="0"/>
              <a:t>Prominence – big names make big news</a:t>
            </a:r>
          </a:p>
          <a:p>
            <a:pPr lvl="0" eaLnBrk="1" hangingPunct="1">
              <a:defRPr/>
            </a:pPr>
            <a:r>
              <a:rPr lang="en-US" sz="2000" dirty="0" smtClean="0"/>
              <a:t>Novelty – </a:t>
            </a:r>
            <a:r>
              <a:rPr lang="en-US" sz="2000" dirty="0" err="1" smtClean="0"/>
              <a:t>humour</a:t>
            </a:r>
            <a:r>
              <a:rPr lang="en-US" sz="2000" dirty="0" smtClean="0"/>
              <a:t>, emotional stimulus</a:t>
            </a:r>
          </a:p>
          <a:p>
            <a:pPr lvl="0" eaLnBrk="1" hangingPunct="1">
              <a:defRPr/>
            </a:pPr>
            <a:r>
              <a:rPr lang="en-US" sz="2000" dirty="0" smtClean="0"/>
              <a:t>Conflict – surprise, tension, suspense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DD5A0-2FEE-4F49-9920-0AB71BC143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68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Sometimes we get it wrong. Tell</a:t>
            </a:r>
            <a:r>
              <a:rPr lang="en-US" baseline="0" dirty="0" smtClean="0"/>
              <a:t> them about the Mxit on </a:t>
            </a:r>
            <a:r>
              <a:rPr lang="en-US" baseline="0" dirty="0" err="1" smtClean="0"/>
              <a:t>mxit</a:t>
            </a:r>
            <a:r>
              <a:rPr lang="en-US" baseline="0" dirty="0" smtClean="0"/>
              <a:t> by Mxit story – too close. There is a story – but my proof point was off. </a:t>
            </a:r>
          </a:p>
          <a:p>
            <a:r>
              <a:rPr lang="en-US" baseline="0" dirty="0" smtClean="0"/>
              <a:t>Sometimes we get it right – launch of Mxit Money. </a:t>
            </a:r>
          </a:p>
          <a:p>
            <a:endParaRPr lang="en-US" baseline="0" dirty="0" smtClean="0"/>
          </a:p>
          <a:p>
            <a:pPr lvl="0" eaLnBrk="1" hangingPunct="1">
              <a:lnSpc>
                <a:spcPct val="90000"/>
              </a:lnSpc>
              <a:defRPr/>
            </a:pPr>
            <a:r>
              <a:rPr lang="en-US" sz="2400" dirty="0" smtClean="0"/>
              <a:t>What business are you in?</a:t>
            </a:r>
          </a:p>
          <a:p>
            <a:pPr lvl="0" eaLnBrk="1" hangingPunct="1">
              <a:lnSpc>
                <a:spcPct val="90000"/>
              </a:lnSpc>
              <a:defRPr/>
            </a:pPr>
            <a:r>
              <a:rPr lang="en-US" sz="2400" dirty="0" smtClean="0"/>
              <a:t>Who do you want to talk to? What publications do they read</a:t>
            </a:r>
            <a:r>
              <a:rPr lang="en-US" sz="2400" dirty="0" smtClean="0"/>
              <a:t>?</a:t>
            </a:r>
          </a:p>
          <a:p>
            <a:pPr lvl="0" eaLnBrk="1" hangingPunct="1">
              <a:lnSpc>
                <a:spcPct val="90000"/>
              </a:lnSpc>
              <a:defRPr/>
            </a:pPr>
            <a:endParaRPr lang="en-US" sz="2400" dirty="0" smtClean="0"/>
          </a:p>
          <a:p>
            <a:pPr lvl="0" eaLnBrk="1" hangingPunct="1">
              <a:lnSpc>
                <a:spcPct val="90000"/>
              </a:lnSpc>
              <a:defRPr/>
            </a:pPr>
            <a:r>
              <a:rPr lang="en-US" sz="2400" dirty="0" smtClean="0"/>
              <a:t> 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DD5A0-2FEE-4F49-9920-0AB71BC143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7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90000"/>
              </a:lnSpc>
              <a:defRPr/>
            </a:pPr>
            <a:r>
              <a:rPr lang="en-US" sz="1200" dirty="0" smtClean="0"/>
              <a:t>What kinds of stories do you have to tell?</a:t>
            </a:r>
          </a:p>
          <a:p>
            <a:pPr lvl="0" eaLnBrk="1" hangingPunct="1">
              <a:lnSpc>
                <a:spcPct val="90000"/>
              </a:lnSpc>
              <a:defRPr/>
            </a:pPr>
            <a:r>
              <a:rPr lang="en-US" sz="1200" dirty="0" smtClean="0"/>
              <a:t>Draw up a list of target publications</a:t>
            </a:r>
          </a:p>
          <a:p>
            <a:pPr lvl="0" eaLnBrk="1" hangingPunct="1">
              <a:lnSpc>
                <a:spcPct val="90000"/>
              </a:lnSpc>
              <a:defRPr/>
            </a:pPr>
            <a:r>
              <a:rPr lang="en-US" sz="1200" dirty="0" smtClean="0"/>
              <a:t>Go out and find these publications</a:t>
            </a:r>
          </a:p>
          <a:p>
            <a:pPr lvl="0" eaLnBrk="1" hangingPunct="1">
              <a:lnSpc>
                <a:spcPct val="90000"/>
              </a:lnSpc>
              <a:defRPr/>
            </a:pPr>
            <a:r>
              <a:rPr lang="en-US" sz="1200" dirty="0" smtClean="0"/>
              <a:t>Read them - read them again</a:t>
            </a:r>
          </a:p>
          <a:p>
            <a:pPr lvl="0" eaLnBrk="1" hangingPunct="1">
              <a:lnSpc>
                <a:spcPct val="90000"/>
              </a:lnSpc>
              <a:defRPr/>
            </a:pPr>
            <a:r>
              <a:rPr lang="en-US" sz="1200" dirty="0" smtClean="0"/>
              <a:t>Target the journalist you think if most suited to your story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DD5A0-2FEE-4F49-9920-0AB71BC143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42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90000"/>
              </a:lnSpc>
              <a:defRPr/>
            </a:pPr>
            <a:r>
              <a:rPr lang="en-US" sz="2400" dirty="0" smtClean="0"/>
              <a:t>The marketing spiel/ spin</a:t>
            </a:r>
          </a:p>
          <a:p>
            <a:pPr lvl="0" eaLnBrk="1" hangingPunct="1">
              <a:lnSpc>
                <a:spcPct val="90000"/>
              </a:lnSpc>
              <a:defRPr/>
            </a:pPr>
            <a:r>
              <a:rPr lang="en-US" sz="2400" dirty="0" smtClean="0"/>
              <a:t>Arrogant spokespeople</a:t>
            </a:r>
          </a:p>
          <a:p>
            <a:pPr lvl="0" eaLnBrk="1" hangingPunct="1">
              <a:lnSpc>
                <a:spcPct val="90000"/>
              </a:lnSpc>
              <a:defRPr/>
            </a:pPr>
            <a:r>
              <a:rPr lang="en-US" sz="2400" dirty="0" smtClean="0"/>
              <a:t>Non-exclusives</a:t>
            </a:r>
          </a:p>
          <a:p>
            <a:pPr lvl="0" eaLnBrk="1" hangingPunct="1">
              <a:lnSpc>
                <a:spcPct val="90000"/>
              </a:lnSpc>
              <a:defRPr/>
            </a:pPr>
            <a:r>
              <a:rPr lang="en-US" sz="2400" dirty="0" smtClean="0"/>
              <a:t>Lack of understanding of the readers</a:t>
            </a:r>
            <a:r>
              <a:rPr lang="ja-JP" altLang="en-US" sz="2400" dirty="0" smtClean="0">
                <a:latin typeface="Arial"/>
              </a:rPr>
              <a:t>’</a:t>
            </a:r>
            <a:r>
              <a:rPr lang="en-US" sz="2400" dirty="0" smtClean="0"/>
              <a:t> needs</a:t>
            </a:r>
          </a:p>
          <a:p>
            <a:pPr lvl="0" eaLnBrk="1" hangingPunct="1">
              <a:lnSpc>
                <a:spcPct val="90000"/>
              </a:lnSpc>
              <a:defRPr/>
            </a:pPr>
            <a:r>
              <a:rPr lang="en-US" sz="2400" dirty="0" smtClean="0"/>
              <a:t>Lack of knowledge about the publication – a definite deal-breaker!</a:t>
            </a:r>
          </a:p>
          <a:p>
            <a:pPr lvl="0" eaLnBrk="1" hangingPunct="1">
              <a:lnSpc>
                <a:spcPct val="90000"/>
              </a:lnSpc>
              <a:defRPr/>
            </a:pPr>
            <a:r>
              <a:rPr lang="en-US" sz="2400" dirty="0" smtClean="0"/>
              <a:t>Lack of knowledge generally</a:t>
            </a:r>
          </a:p>
          <a:p>
            <a:pPr lvl="0" eaLnBrk="1" hangingPunct="1">
              <a:lnSpc>
                <a:spcPct val="90000"/>
              </a:lnSpc>
              <a:defRPr/>
            </a:pPr>
            <a:r>
              <a:rPr lang="en-US" sz="2400" dirty="0" smtClean="0"/>
              <a:t>Misleading information</a:t>
            </a:r>
          </a:p>
          <a:p>
            <a:pPr lvl="0" eaLnBrk="1" hangingPunct="1">
              <a:lnSpc>
                <a:spcPct val="90000"/>
              </a:lnSpc>
              <a:defRPr/>
            </a:pPr>
            <a:r>
              <a:rPr lang="en-US" sz="2400" dirty="0" smtClean="0"/>
              <a:t>Lack of understanding about deadlines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DD5A0-2FEE-4F49-9920-0AB71BC143D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49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Phone call is the best way to start:</a:t>
            </a:r>
          </a:p>
          <a:p>
            <a:pPr lvl="0" eaLnBrk="1" hangingPunct="1">
              <a:lnSpc>
                <a:spcPct val="90000"/>
              </a:lnSpc>
              <a:defRPr/>
            </a:pPr>
            <a:r>
              <a:rPr lang="en-US" dirty="0" smtClean="0"/>
              <a:t>Make notes of what you want to say – why is this important to their publication and their readers</a:t>
            </a:r>
          </a:p>
          <a:p>
            <a:pPr lvl="0" eaLnBrk="1" hangingPunct="1">
              <a:lnSpc>
                <a:spcPct val="90000"/>
              </a:lnSpc>
              <a:defRPr/>
            </a:pPr>
            <a:r>
              <a:rPr lang="en-US" dirty="0" smtClean="0"/>
              <a:t>Elevator pitch: describe your company in less than 30 seconds - clearly!</a:t>
            </a:r>
          </a:p>
          <a:p>
            <a:pPr lvl="0" eaLnBrk="1" hangingPunct="1">
              <a:lnSpc>
                <a:spcPct val="90000"/>
              </a:lnSpc>
              <a:defRPr/>
            </a:pPr>
            <a:r>
              <a:rPr lang="en-US" dirty="0" smtClean="0"/>
              <a:t>Have supporting information ready to be emailed</a:t>
            </a:r>
            <a:r>
              <a:rPr lang="en-US" baseline="0" dirty="0" smtClean="0"/>
              <a:t> - </a:t>
            </a:r>
            <a:r>
              <a:rPr lang="en-US" sz="2800" dirty="0" smtClean="0"/>
              <a:t>backgrounder/ press release/ written motivation/ good pictures</a:t>
            </a:r>
          </a:p>
          <a:p>
            <a:pPr lvl="0"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+mn-cs"/>
              </a:rPr>
              <a:t>There are many ways to create a relationship but the best way is to always have something interesting and newsworthy to say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lunches/ coffees/ breakfasts [Note – very few media play golf]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Emails on stories that you have enjoyed - and why - make an observant comment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Exclusives – if they really are exclusives and it is really newsworthy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Constant investment pays big dividends</a:t>
            </a:r>
          </a:p>
          <a:p>
            <a:pPr lvl="0" eaLnBrk="1" hangingPunct="1">
              <a:lnSpc>
                <a:spcPct val="90000"/>
              </a:lnSpc>
              <a:defRPr/>
            </a:pPr>
            <a:endParaRPr 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3DD5A0-2FEE-4F49-9920-0AB71BC143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4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2012/08/29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2012/08/29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2012/08/29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2012/08/29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2012/08/29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2012/08/29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2012/08/29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2012/08/29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2012/08/29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2012/08/29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ECD78-3C8E-49F2-8FAB-59489D168ABB}" type="datetimeFigureOut">
              <a:rPr lang="en-US" smtClean="0"/>
              <a:t>2012/08/29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ECD78-3C8E-49F2-8FAB-59489D168ABB}" type="datetimeFigureOut">
              <a:rPr lang="en-US" smtClean="0"/>
              <a:t>2012/08/29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8000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6" Type="http://schemas.openxmlformats.org/officeDocument/2006/relationships/image" Target="../media/image12.jpg"/><Relationship Id="rId7" Type="http://schemas.openxmlformats.org/officeDocument/2006/relationships/image" Target="../media/image13.jpg"/><Relationship Id="rId8" Type="http://schemas.openxmlformats.org/officeDocument/2006/relationships/image" Target="../media/image14.jpg"/><Relationship Id="rId9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Media training for start ups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Sarah Rice</a:t>
            </a:r>
          </a:p>
          <a:p>
            <a:r>
              <a:rPr lang="en-US" dirty="0" smtClean="0"/>
              <a:t>Head of Communications </a:t>
            </a:r>
          </a:p>
          <a:p>
            <a:r>
              <a:rPr lang="en-US" dirty="0" smtClean="0"/>
              <a:t>Mxit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517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the media makes sense</a:t>
            </a:r>
            <a:endParaRPr lang="en-US" dirty="0"/>
          </a:p>
        </p:txBody>
      </p:sp>
      <p:pic>
        <p:nvPicPr>
          <p:cNvPr id="5" name="Picture 4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281" y="1471589"/>
            <a:ext cx="5117092" cy="511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34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kind of media do we have?</a:t>
            </a:r>
            <a:endParaRPr lang="en-US" dirty="0"/>
          </a:p>
        </p:txBody>
      </p:sp>
      <p:pic>
        <p:nvPicPr>
          <p:cNvPr id="4" name="Picture 3" descr="bd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58809"/>
            <a:ext cx="2465167" cy="799514"/>
          </a:xfrm>
          <a:prstGeom prst="rect">
            <a:avLst/>
          </a:prstGeom>
        </p:spPr>
      </p:pic>
      <p:pic>
        <p:nvPicPr>
          <p:cNvPr id="5" name="Picture 4" descr="citypres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93" y="2601125"/>
            <a:ext cx="1478867" cy="769411"/>
          </a:xfrm>
          <a:prstGeom prst="rect">
            <a:avLst/>
          </a:prstGeom>
        </p:spPr>
      </p:pic>
      <p:pic>
        <p:nvPicPr>
          <p:cNvPr id="6" name="Picture 5" descr="finweek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01125"/>
            <a:ext cx="1727835" cy="827875"/>
          </a:xfrm>
          <a:prstGeom prst="rect">
            <a:avLst/>
          </a:prstGeom>
        </p:spPr>
      </p:pic>
      <p:pic>
        <p:nvPicPr>
          <p:cNvPr id="7" name="Picture 6" descr="memebur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697755"/>
            <a:ext cx="2698962" cy="612457"/>
          </a:xfrm>
          <a:prstGeom prst="rect">
            <a:avLst/>
          </a:prstGeom>
        </p:spPr>
      </p:pic>
      <p:pic>
        <p:nvPicPr>
          <p:cNvPr id="8" name="Picture 7" descr="news24logo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293" y="3964238"/>
            <a:ext cx="1436853" cy="957902"/>
          </a:xfrm>
          <a:prstGeom prst="rect">
            <a:avLst/>
          </a:prstGeom>
        </p:spPr>
      </p:pic>
      <p:pic>
        <p:nvPicPr>
          <p:cNvPr id="9" name="Picture 8" descr="imag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07" y="1346436"/>
            <a:ext cx="1628369" cy="911887"/>
          </a:xfrm>
          <a:prstGeom prst="rect">
            <a:avLst/>
          </a:prstGeom>
        </p:spPr>
      </p:pic>
      <p:pic>
        <p:nvPicPr>
          <p:cNvPr id="10" name="Picture 9" descr="tech-report-log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307" y="5498250"/>
            <a:ext cx="1727835" cy="650818"/>
          </a:xfrm>
          <a:prstGeom prst="rect">
            <a:avLst/>
          </a:prstGeom>
        </p:spPr>
      </p:pic>
      <p:pic>
        <p:nvPicPr>
          <p:cNvPr id="11" name="Picture 10" descr="timeslivelogo.jpg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841996"/>
            <a:ext cx="1387550" cy="130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415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happening in their world?</a:t>
            </a:r>
            <a:endParaRPr lang="en-US" dirty="0"/>
          </a:p>
        </p:txBody>
      </p:sp>
      <p:pic>
        <p:nvPicPr>
          <p:cNvPr id="4" name="Picture 3" descr="stre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23" y="1342904"/>
            <a:ext cx="5843906" cy="519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53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news? </a:t>
            </a:r>
            <a:endParaRPr lang="en-US" dirty="0"/>
          </a:p>
        </p:txBody>
      </p:sp>
      <p:pic>
        <p:nvPicPr>
          <p:cNvPr id="4" name="Picture 3" descr="imag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69" y="1330661"/>
            <a:ext cx="4724887" cy="525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478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do: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clear on your action objective</a:t>
            </a:r>
          </a:p>
          <a:p>
            <a:r>
              <a:rPr lang="en-US" dirty="0" smtClean="0"/>
              <a:t>Be clear on your message</a:t>
            </a:r>
          </a:p>
          <a:p>
            <a:r>
              <a:rPr lang="en-US" dirty="0" smtClean="0"/>
              <a:t>Be clear on the story to support the message</a:t>
            </a:r>
          </a:p>
          <a:p>
            <a:r>
              <a:rPr lang="en-US" dirty="0" smtClean="0"/>
              <a:t>Do you have one good story to tell </a:t>
            </a:r>
            <a:endParaRPr lang="en-US" dirty="0" smtClean="0"/>
          </a:p>
          <a:p>
            <a:r>
              <a:rPr lang="en-US" dirty="0" smtClean="0"/>
              <a:t>Be able to talk about explain what your company does quickly, confidently and easily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2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do: Them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the publication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37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not to do</a:t>
            </a:r>
            <a:endParaRPr lang="en-US" dirty="0"/>
          </a:p>
        </p:txBody>
      </p:sp>
      <p:pic>
        <p:nvPicPr>
          <p:cNvPr id="5" name="Picture 4" descr="sign_asshole_3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71" b="20754"/>
          <a:stretch/>
        </p:blipFill>
        <p:spPr>
          <a:xfrm>
            <a:off x="1214420" y="1402180"/>
            <a:ext cx="6707450" cy="512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563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now what?</a:t>
            </a:r>
            <a:endParaRPr lang="en-US" dirty="0"/>
          </a:p>
        </p:txBody>
      </p:sp>
      <p:pic>
        <p:nvPicPr>
          <p:cNvPr id="4" name="Picture 3" descr="making-friends-by-telephone-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26" y="1271758"/>
            <a:ext cx="3986823" cy="548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781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to do when there isn’t an angle and you still want to talk about it? </a:t>
            </a:r>
            <a:endParaRPr lang="en-US" dirty="0"/>
          </a:p>
        </p:txBody>
      </p:sp>
      <p:pic>
        <p:nvPicPr>
          <p:cNvPr id="4" name="Picture 3" descr="Think_Outside_tee_l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1919075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5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an article</a:t>
            </a:r>
            <a:endParaRPr lang="en-US" dirty="0"/>
          </a:p>
        </p:txBody>
      </p:sp>
      <p:pic>
        <p:nvPicPr>
          <p:cNvPr id="4" name="Picture 3" descr="Press-Releas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581" y="1751793"/>
            <a:ext cx="6763529" cy="449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735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going to talk about?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PR?</a:t>
            </a:r>
          </a:p>
          <a:p>
            <a:r>
              <a:rPr lang="en-US" dirty="0" smtClean="0"/>
              <a:t>What is the difference between PR, Internal </a:t>
            </a:r>
            <a:r>
              <a:rPr lang="en-US" dirty="0" err="1" smtClean="0"/>
              <a:t>Comms</a:t>
            </a:r>
            <a:r>
              <a:rPr lang="en-US" dirty="0" smtClean="0"/>
              <a:t> and social media?</a:t>
            </a:r>
          </a:p>
          <a:p>
            <a:r>
              <a:rPr lang="en-US" dirty="0" smtClean="0"/>
              <a:t>Where does the media fit in?</a:t>
            </a:r>
          </a:p>
          <a:p>
            <a:r>
              <a:rPr lang="en-US" dirty="0" smtClean="0"/>
              <a:t>Working with the media</a:t>
            </a:r>
          </a:p>
          <a:p>
            <a:r>
              <a:rPr lang="en-US" dirty="0" smtClean="0"/>
              <a:t>Writing a press article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122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Jennigay.co.za</a:t>
            </a:r>
            <a:endParaRPr lang="en-US" dirty="0"/>
          </a:p>
        </p:txBody>
      </p:sp>
      <p:pic>
        <p:nvPicPr>
          <p:cNvPr id="4" name="Picture 3" descr="Boo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1417638"/>
            <a:ext cx="33655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11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Professionals</a:t>
            </a:r>
            <a:endParaRPr lang="en-US" dirty="0"/>
          </a:p>
        </p:txBody>
      </p:sp>
      <p:pic>
        <p:nvPicPr>
          <p:cNvPr id="4" name="Picture 3" descr="funny-pictures-curtain-ninja-ca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596985"/>
            <a:ext cx="63500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67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Communications journey</a:t>
            </a:r>
            <a:endParaRPr lang="en-US" dirty="0"/>
          </a:p>
        </p:txBody>
      </p:sp>
      <p:pic>
        <p:nvPicPr>
          <p:cNvPr id="4" name="Picture 3" descr="fun-camp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417638"/>
            <a:ext cx="6400800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193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Me.</a:t>
            </a:r>
            <a:endParaRPr lang="en-US" dirty="0"/>
          </a:p>
        </p:txBody>
      </p:sp>
      <p:pic>
        <p:nvPicPr>
          <p:cNvPr id="4" name="Picture 3" descr="AE007A41AC4D417C9D5BC7F9E57F668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460" y="1714500"/>
            <a:ext cx="4892840" cy="489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422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bother?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ultimate objective of any marketing is simply to sell more stuff.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its not selling more stuff – then put your money somewhere else.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92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PR? </a:t>
            </a:r>
            <a:endParaRPr lang="en-US" dirty="0"/>
          </a:p>
        </p:txBody>
      </p:sp>
      <p:pic>
        <p:nvPicPr>
          <p:cNvPr id="5" name="Picture 4" descr="FAMOUS_BRAND_LOGO_TE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448" y="1483268"/>
            <a:ext cx="5075947" cy="507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5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And…</a:t>
            </a:r>
            <a:endParaRPr lang="en-US" dirty="0"/>
          </a:p>
        </p:txBody>
      </p:sp>
      <p:pic>
        <p:nvPicPr>
          <p:cNvPr id="4" name="Picture 3" descr="babel_fish_tshirt-p235136964188896532q3vu_4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69" y="1417638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20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it also…</a:t>
            </a:r>
            <a:endParaRPr lang="en-US" dirty="0"/>
          </a:p>
        </p:txBody>
      </p:sp>
      <p:pic>
        <p:nvPicPr>
          <p:cNvPr id="5" name="Picture 4" descr="bodyguard-t-shi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523916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90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PR, Internal </a:t>
            </a:r>
            <a:r>
              <a:rPr lang="en-US" dirty="0" err="1" smtClean="0"/>
              <a:t>comms</a:t>
            </a:r>
            <a:r>
              <a:rPr lang="en-US" dirty="0" smtClean="0"/>
              <a:t>, social media?</a:t>
            </a:r>
            <a:endParaRPr lang="en-US" dirty="0"/>
          </a:p>
        </p:txBody>
      </p:sp>
      <p:pic>
        <p:nvPicPr>
          <p:cNvPr id="5" name="Picture 4" descr="merg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00" y="1613992"/>
            <a:ext cx="5001245" cy="500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6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what?</a:t>
            </a:r>
            <a:endParaRPr lang="en-US" dirty="0"/>
          </a:p>
        </p:txBody>
      </p:sp>
      <p:pic>
        <p:nvPicPr>
          <p:cNvPr id="4" name="Picture 3" descr="not_your_target_audience_tshirt-p235732159063152624en7m7_4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1505242"/>
            <a:ext cx="50800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68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 Black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268</TotalTime>
  <Words>1005</Words>
  <Application>Microsoft Macintosh PowerPoint</Application>
  <PresentationFormat>On-screen Show (4:3)</PresentationFormat>
  <Paragraphs>115</Paragraphs>
  <Slides>22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 Black </vt:lpstr>
      <vt:lpstr>Media training for start ups</vt:lpstr>
      <vt:lpstr>What am I going to talk about?</vt:lpstr>
      <vt:lpstr>Me.</vt:lpstr>
      <vt:lpstr>Why bother?</vt:lpstr>
      <vt:lpstr>What is PR? </vt:lpstr>
      <vt:lpstr>And…</vt:lpstr>
      <vt:lpstr>And it also…</vt:lpstr>
      <vt:lpstr>PR, Internal comms, social media?</vt:lpstr>
      <vt:lpstr>When to use what?</vt:lpstr>
      <vt:lpstr>When the media makes sense</vt:lpstr>
      <vt:lpstr>What kind of media do we have?</vt:lpstr>
      <vt:lpstr>What’s happening in their world?</vt:lpstr>
      <vt:lpstr>What is news? </vt:lpstr>
      <vt:lpstr>What to do: You</vt:lpstr>
      <vt:lpstr>What to do: Them</vt:lpstr>
      <vt:lpstr>What not to do</vt:lpstr>
      <vt:lpstr>So now what?</vt:lpstr>
      <vt:lpstr>What to do when there isn’t an angle and you still want to talk about it? </vt:lpstr>
      <vt:lpstr>Writing an article</vt:lpstr>
      <vt:lpstr>Jennigay.co.za</vt:lpstr>
      <vt:lpstr>Professionals</vt:lpstr>
      <vt:lpstr>The Communications journey</vt:lpstr>
    </vt:vector>
  </TitlesOfParts>
  <Company>Mxit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training for start ups</dc:title>
  <dc:creator>Sarah Rice</dc:creator>
  <cp:lastModifiedBy>Sarah Rice</cp:lastModifiedBy>
  <cp:revision>16</cp:revision>
  <dcterms:created xsi:type="dcterms:W3CDTF">2012-08-28T18:23:22Z</dcterms:created>
  <dcterms:modified xsi:type="dcterms:W3CDTF">2012-08-29T16:39:42Z</dcterms:modified>
</cp:coreProperties>
</file>