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4"/>
  </p:sldMasterIdLst>
  <p:notesMasterIdLst>
    <p:notesMasterId r:id="rId52"/>
  </p:notesMasterIdLst>
  <p:sldIdLst>
    <p:sldId id="380" r:id="rId5"/>
    <p:sldId id="361" r:id="rId6"/>
    <p:sldId id="279" r:id="rId7"/>
    <p:sldId id="326" r:id="rId8"/>
    <p:sldId id="382" r:id="rId9"/>
    <p:sldId id="383" r:id="rId10"/>
    <p:sldId id="327" r:id="rId11"/>
    <p:sldId id="376" r:id="rId12"/>
    <p:sldId id="343" r:id="rId13"/>
    <p:sldId id="328" r:id="rId14"/>
    <p:sldId id="377" r:id="rId15"/>
    <p:sldId id="374" r:id="rId16"/>
    <p:sldId id="329" r:id="rId17"/>
    <p:sldId id="275" r:id="rId18"/>
    <p:sldId id="368" r:id="rId19"/>
    <p:sldId id="330" r:id="rId20"/>
    <p:sldId id="375" r:id="rId21"/>
    <p:sldId id="333" r:id="rId22"/>
    <p:sldId id="334" r:id="rId23"/>
    <p:sldId id="341" r:id="rId24"/>
    <p:sldId id="335" r:id="rId25"/>
    <p:sldId id="337" r:id="rId26"/>
    <p:sldId id="340" r:id="rId27"/>
    <p:sldId id="347" r:id="rId28"/>
    <p:sldId id="350" r:id="rId29"/>
    <p:sldId id="352" r:id="rId30"/>
    <p:sldId id="353" r:id="rId31"/>
    <p:sldId id="354" r:id="rId32"/>
    <p:sldId id="381" r:id="rId33"/>
    <p:sldId id="316" r:id="rId34"/>
    <p:sldId id="317" r:id="rId35"/>
    <p:sldId id="313" r:id="rId36"/>
    <p:sldId id="315" r:id="rId37"/>
    <p:sldId id="369" r:id="rId38"/>
    <p:sldId id="384" r:id="rId39"/>
    <p:sldId id="385" r:id="rId40"/>
    <p:sldId id="392" r:id="rId41"/>
    <p:sldId id="393" r:id="rId42"/>
    <p:sldId id="390" r:id="rId43"/>
    <p:sldId id="389" r:id="rId44"/>
    <p:sldId id="386" r:id="rId45"/>
    <p:sldId id="391" r:id="rId46"/>
    <p:sldId id="387" r:id="rId47"/>
    <p:sldId id="388" r:id="rId48"/>
    <p:sldId id="359" r:id="rId49"/>
    <p:sldId id="358" r:id="rId50"/>
    <p:sldId id="367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nna Reggio" initials="GR" lastIdx="1" clrIdx="0">
    <p:extLst>
      <p:ext uri="{19B8F6BF-5375-455C-9EA6-DF929625EA0E}">
        <p15:presenceInfo xmlns:p15="http://schemas.microsoft.com/office/powerpoint/2012/main" userId="S::gianna.reggio@unige.it::225fb64f-2d5c-4cbd-ae03-d709003eb58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5FCB8B-D67F-4C55-9F6A-60E133041475}" v="8" dt="2021-05-17T07:15:08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9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4B259-2733-400F-A0AA-1C8DC29B4BD1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01C59-AF0A-4583-A138-8BE6DA8A2E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58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01C59-AF0A-4583-A138-8BE6DA8A2E72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641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A0D5-AE54-42BF-9FF0-72A701477504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9487-C353-434F-B666-8270B482B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120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A0D5-AE54-42BF-9FF0-72A701477504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9487-C353-434F-B666-8270B482B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77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A0D5-AE54-42BF-9FF0-72A701477504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9487-C353-434F-B666-8270B482B4C0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6401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A0D5-AE54-42BF-9FF0-72A701477504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9487-C353-434F-B666-8270B482B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03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A0D5-AE54-42BF-9FF0-72A701477504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9487-C353-434F-B666-8270B482B4C0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006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A0D5-AE54-42BF-9FF0-72A701477504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9487-C353-434F-B666-8270B482B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185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A0D5-AE54-42BF-9FF0-72A701477504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9487-C353-434F-B666-8270B482B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5738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A0D5-AE54-42BF-9FF0-72A701477504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9487-C353-434F-B666-8270B482B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21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A0D5-AE54-42BF-9FF0-72A701477504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9487-C353-434F-B666-8270B482B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15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A0D5-AE54-42BF-9FF0-72A701477504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9487-C353-434F-B666-8270B482B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054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A0D5-AE54-42BF-9FF0-72A701477504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9487-C353-434F-B666-8270B482B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169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A0D5-AE54-42BF-9FF0-72A701477504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9487-C353-434F-B666-8270B482B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135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A0D5-AE54-42BF-9FF0-72A701477504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9487-C353-434F-B666-8270B482B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796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A0D5-AE54-42BF-9FF0-72A701477504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9487-C353-434F-B666-8270B482B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494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A0D5-AE54-42BF-9FF0-72A701477504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9487-C353-434F-B666-8270B482B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039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A0D5-AE54-42BF-9FF0-72A701477504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9487-C353-434F-B666-8270B482B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16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0A0D5-AE54-42BF-9FF0-72A701477504}" type="datetimeFigureOut">
              <a:rPr lang="it-IT" smtClean="0"/>
              <a:t>15/06/2021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059487-C353-434F-B666-8270B482B4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517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Pila di riviste su un tavolo">
            <a:extLst>
              <a:ext uri="{FF2B5EF4-FFF2-40B4-BE49-F238E27FC236}">
                <a16:creationId xmlns:a16="http://schemas.microsoft.com/office/drawing/2014/main" id="{A78E4D89-F4B7-4EAB-9F17-E59397C48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505" y="464232"/>
            <a:ext cx="3703390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0765C-4695-44A9-B98C-E87EB2179548}"/>
              </a:ext>
            </a:extLst>
          </p:cNvPr>
          <p:cNvSpPr txBox="1"/>
          <p:nvPr/>
        </p:nvSpPr>
        <p:spPr>
          <a:xfrm>
            <a:off x="2914960" y="3964113"/>
            <a:ext cx="4762842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2"/>
                </a:solidFill>
              </a:rPr>
              <a:t>Giacomo Garbarino</a:t>
            </a:r>
          </a:p>
          <a:p>
            <a:pPr algn="ctr"/>
            <a:endParaRPr lang="it-IT" sz="2400" dirty="0">
              <a:solidFill>
                <a:schemeClr val="accent2"/>
              </a:solidFill>
            </a:endParaRPr>
          </a:p>
          <a:p>
            <a:pPr algn="ctr"/>
            <a:r>
              <a:rPr lang="it-IT" sz="2400" dirty="0">
                <a:solidFill>
                  <a:schemeClr val="accent2"/>
                </a:solidFill>
              </a:rPr>
              <a:t>University of Genova</a:t>
            </a:r>
          </a:p>
          <a:p>
            <a:pPr algn="ctr"/>
            <a:endParaRPr lang="it-IT" sz="2400" dirty="0">
              <a:solidFill>
                <a:schemeClr val="accent2"/>
              </a:solidFill>
            </a:endParaRPr>
          </a:p>
          <a:p>
            <a:pPr algn="ctr"/>
            <a:r>
              <a:rPr lang="it-IT" sz="2400" dirty="0">
                <a:solidFill>
                  <a:schemeClr val="accent2"/>
                </a:solidFill>
              </a:rPr>
              <a:t>Computer Science Degree Course</a:t>
            </a:r>
          </a:p>
          <a:p>
            <a:pPr algn="ctr"/>
            <a:endParaRPr lang="it-IT" sz="2400" dirty="0">
              <a:solidFill>
                <a:schemeClr val="accent2"/>
              </a:solidFill>
            </a:endParaRPr>
          </a:p>
          <a:p>
            <a:pPr algn="ctr"/>
            <a:r>
              <a:rPr lang="it-IT" sz="2400" dirty="0" err="1">
                <a:solidFill>
                  <a:schemeClr val="accent2"/>
                </a:solidFill>
              </a:rPr>
              <a:t>Academic</a:t>
            </a:r>
            <a:r>
              <a:rPr lang="it-IT" sz="2400" dirty="0">
                <a:solidFill>
                  <a:schemeClr val="accent2"/>
                </a:solidFill>
              </a:rPr>
              <a:t> </a:t>
            </a:r>
            <a:r>
              <a:rPr lang="it-IT" sz="2400" dirty="0" err="1">
                <a:solidFill>
                  <a:schemeClr val="accent2"/>
                </a:solidFill>
              </a:rPr>
              <a:t>Year</a:t>
            </a:r>
            <a:r>
              <a:rPr lang="it-IT" sz="2400" dirty="0">
                <a:solidFill>
                  <a:schemeClr val="accent2"/>
                </a:solidFill>
              </a:rPr>
              <a:t> 2020/2021</a:t>
            </a:r>
          </a:p>
          <a:p>
            <a:pPr algn="ctr"/>
            <a:endParaRPr lang="it-IT" sz="2000" dirty="0">
              <a:solidFill>
                <a:schemeClr val="accent2"/>
              </a:solidFill>
            </a:endParaRPr>
          </a:p>
        </p:txBody>
      </p:sp>
      <p:pic>
        <p:nvPicPr>
          <p:cNvPr id="6" name="Immagine 5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10F582AC-7C81-4B6C-8DC5-A3DFB7D05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67974"/>
            <a:ext cx="11140825" cy="222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Described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statecharts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aligned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UML)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imperative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platform-indipendent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constructs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targeted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IoT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-1111347" y="194607"/>
            <a:ext cx="13125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 err="1">
                <a:solidFill>
                  <a:schemeClr val="accent2"/>
                </a:solidFill>
              </a:rPr>
              <a:t>Things</a:t>
            </a:r>
            <a:r>
              <a:rPr lang="it-IT" sz="6000" dirty="0">
                <a:solidFill>
                  <a:schemeClr val="accent2"/>
                </a:solidFill>
              </a:rPr>
              <a:t>’ </a:t>
            </a:r>
            <a:r>
              <a:rPr lang="it-IT" sz="6000" dirty="0" err="1">
                <a:solidFill>
                  <a:schemeClr val="accent2"/>
                </a:solidFill>
              </a:rPr>
              <a:t>Behaviour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7324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interconnections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instances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connectors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ports of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instances</a:t>
            </a:r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351693" y="194607"/>
            <a:ext cx="963637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6000" dirty="0" err="1">
                <a:solidFill>
                  <a:schemeClr val="accent2"/>
                </a:solidFill>
              </a:rPr>
              <a:t>Configurations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5225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-1111347" y="194607"/>
            <a:ext cx="13125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 </a:t>
            </a:r>
            <a:r>
              <a:rPr lang="it-IT" sz="6000" dirty="0" err="1">
                <a:solidFill>
                  <a:schemeClr val="accent2"/>
                </a:solidFill>
              </a:rPr>
              <a:t>Thing’s</a:t>
            </a:r>
            <a:r>
              <a:rPr lang="it-IT" sz="6000" dirty="0">
                <a:solidFill>
                  <a:schemeClr val="accent2"/>
                </a:solidFill>
              </a:rPr>
              <a:t> </a:t>
            </a:r>
            <a:r>
              <a:rPr lang="it-IT" sz="6000" dirty="0" err="1">
                <a:solidFill>
                  <a:schemeClr val="accent2"/>
                </a:solidFill>
              </a:rPr>
              <a:t>Behaviour</a:t>
            </a:r>
            <a:r>
              <a:rPr lang="it-IT" sz="6000" dirty="0">
                <a:solidFill>
                  <a:schemeClr val="accent2"/>
                </a:solidFill>
              </a:rPr>
              <a:t> </a:t>
            </a:r>
            <a:r>
              <a:rPr lang="it-IT" sz="6000" dirty="0" err="1">
                <a:solidFill>
                  <a:schemeClr val="accent2"/>
                </a:solidFill>
              </a:rPr>
              <a:t>Example</a:t>
            </a:r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F3BA662-FA43-4143-AB80-665C7E412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338" y="1334586"/>
            <a:ext cx="5338811" cy="549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4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in a target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a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ThingML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target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C/C++ for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microcontrollers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,Linux and embedded Linux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for computers and smartphones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-998805" y="194607"/>
            <a:ext cx="1230923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6000" dirty="0" err="1">
                <a:solidFill>
                  <a:schemeClr val="accent2"/>
                </a:solidFill>
              </a:rPr>
              <a:t>ThingML</a:t>
            </a:r>
            <a:r>
              <a:rPr lang="it-IT" sz="6000" dirty="0">
                <a:solidFill>
                  <a:schemeClr val="accent2"/>
                </a:solidFill>
              </a:rPr>
              <a:t> Code Generation Framework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254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standalone text editor in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express a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ThingML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 plugins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generation testing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parser to validate the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ThingML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code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exports (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aligned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UML)</a:t>
            </a: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1969610" y="194607"/>
            <a:ext cx="690334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6000" dirty="0" err="1">
                <a:solidFill>
                  <a:schemeClr val="accent2"/>
                </a:solidFill>
              </a:rPr>
              <a:t>ThingML</a:t>
            </a:r>
            <a:r>
              <a:rPr lang="it-IT" sz="6000" dirty="0">
                <a:solidFill>
                  <a:schemeClr val="accent2"/>
                </a:solidFill>
              </a:rPr>
              <a:t> Tools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0120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765036" y="194607"/>
            <a:ext cx="923860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Standalone Text Editor</a:t>
            </a:r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56E7BD1-F950-4363-9DF2-75E5D6884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989" y="1236018"/>
            <a:ext cx="6457952" cy="556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03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Pila di riviste su un tavolo">
            <a:extLst>
              <a:ext uri="{FF2B5EF4-FFF2-40B4-BE49-F238E27FC236}">
                <a16:creationId xmlns:a16="http://schemas.microsoft.com/office/drawing/2014/main" id="{A78E4D89-F4B7-4EAB-9F17-E59397C48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505" y="464232"/>
            <a:ext cx="3703390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0765C-4695-44A9-B98C-E87EB2179548}"/>
              </a:ext>
            </a:extLst>
          </p:cNvPr>
          <p:cNvSpPr txBox="1"/>
          <p:nvPr/>
        </p:nvSpPr>
        <p:spPr>
          <a:xfrm>
            <a:off x="1287633" y="2263170"/>
            <a:ext cx="94580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9600" dirty="0">
                <a:solidFill>
                  <a:schemeClr val="accent2"/>
                </a:solidFill>
              </a:rPr>
              <a:t>Code Generation</a:t>
            </a:r>
          </a:p>
          <a:p>
            <a:pPr algn="ctr"/>
            <a:r>
              <a:rPr lang="it-IT" sz="9600" dirty="0">
                <a:solidFill>
                  <a:schemeClr val="accent2"/>
                </a:solidFill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391531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compilation framework on top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ThingML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and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captures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code and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helper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compilers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(or code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generators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sub-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families of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compilers</a:t>
            </a:r>
            <a:endParaRPr lang="it-IT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registry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sub-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packages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compilers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it-IT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call </a:t>
            </a:r>
            <a:r>
              <a:rPr lang="it-IT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endParaRPr lang="it-IT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450166" y="194607"/>
            <a:ext cx="94534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Code Generation Framework </a:t>
            </a:r>
            <a:r>
              <a:rPr lang="it-IT" sz="6000" dirty="0" err="1">
                <a:solidFill>
                  <a:schemeClr val="accent2"/>
                </a:solidFill>
              </a:rPr>
              <a:t>Structure</a:t>
            </a:r>
            <a:endParaRPr lang="it-IT" dirty="0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B525BF34-CE7E-4738-BC22-59F99F991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892" y="3967345"/>
            <a:ext cx="3834467" cy="284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89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Pila di riviste su un tavolo">
            <a:extLst>
              <a:ext uri="{FF2B5EF4-FFF2-40B4-BE49-F238E27FC236}">
                <a16:creationId xmlns:a16="http://schemas.microsoft.com/office/drawing/2014/main" id="{A78E4D89-F4B7-4EAB-9F17-E59397C48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505" y="464232"/>
            <a:ext cx="3703390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0765C-4695-44A9-B98C-E87EB2179548}"/>
              </a:ext>
            </a:extLst>
          </p:cNvPr>
          <p:cNvSpPr txBox="1"/>
          <p:nvPr/>
        </p:nvSpPr>
        <p:spPr>
          <a:xfrm>
            <a:off x="2852163" y="2263170"/>
            <a:ext cx="63289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9600" dirty="0">
                <a:solidFill>
                  <a:schemeClr val="accent2"/>
                </a:solidFill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3412340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765036" y="194607"/>
            <a:ext cx="873065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Framework </a:t>
            </a:r>
            <a:r>
              <a:rPr lang="it-IT" sz="6000" dirty="0" err="1">
                <a:solidFill>
                  <a:schemeClr val="accent2"/>
                </a:solidFill>
              </a:rPr>
              <a:t>Structure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A7C43C3-A143-4287-9FED-D05D384A5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85" y="1172286"/>
            <a:ext cx="6009524" cy="5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2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Generation Framework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C/C++/Java/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sub-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Registry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1969610" y="194607"/>
            <a:ext cx="6078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 err="1">
                <a:solidFill>
                  <a:schemeClr val="accent2"/>
                </a:solidFill>
              </a:rPr>
              <a:t>Summary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791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customizable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extension points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separated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groups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generation of code for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generation of code for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extension point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(or abstract class) with a set of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a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extension points can share information</a:t>
            </a:r>
          </a:p>
          <a:p>
            <a:endParaRPr lang="it-IT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1969610" y="194607"/>
            <a:ext cx="690334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Extension Points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191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for actions,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target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(C, C++, Java,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ecc.)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visitor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ThingML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new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visitor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a new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visitor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some of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548640" y="194607"/>
            <a:ext cx="1065141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Actions/</a:t>
            </a:r>
            <a:r>
              <a:rPr lang="it-IT" sz="6000" dirty="0" err="1">
                <a:solidFill>
                  <a:schemeClr val="accent2"/>
                </a:solidFill>
              </a:rPr>
              <a:t>Expressions</a:t>
            </a:r>
            <a:r>
              <a:rPr lang="it-IT" sz="6000" dirty="0">
                <a:solidFill>
                  <a:schemeClr val="accent2"/>
                </a:solidFill>
              </a:rPr>
              <a:t>/</a:t>
            </a:r>
            <a:r>
              <a:rPr lang="it-IT" sz="6000" dirty="0" err="1">
                <a:solidFill>
                  <a:schemeClr val="accent2"/>
                </a:solidFill>
              </a:rPr>
              <a:t>Functions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8395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from the state machines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Event-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-Action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generate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or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rely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an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 machine framework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target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abstract state machine code generator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set of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reusable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helper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events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ThingML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semantics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abstract state machine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393895" y="194607"/>
            <a:ext cx="1103306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State Machines </a:t>
            </a:r>
            <a:r>
              <a:rPr lang="it-IT" sz="6000" dirty="0" err="1">
                <a:solidFill>
                  <a:schemeClr val="accent2"/>
                </a:solidFill>
              </a:rPr>
              <a:t>Implementation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9570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manually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usable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wrapped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reusable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target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visitor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 of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metamodel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set of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helper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ports,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ecc.)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new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visitor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a new target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an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visitor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light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-745587" y="194607"/>
            <a:ext cx="1217255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Ports/</a:t>
            </a:r>
            <a:r>
              <a:rPr lang="it-IT" sz="6000" dirty="0" err="1">
                <a:solidFill>
                  <a:schemeClr val="accent2"/>
                </a:solidFill>
              </a:rPr>
              <a:t>Messages</a:t>
            </a:r>
            <a:r>
              <a:rPr lang="it-IT" sz="6000" dirty="0">
                <a:solidFill>
                  <a:schemeClr val="accent2"/>
                </a:solidFill>
              </a:rPr>
              <a:t>/</a:t>
            </a:r>
            <a:r>
              <a:rPr lang="it-IT" sz="6000" dirty="0" err="1">
                <a:solidFill>
                  <a:schemeClr val="accent2"/>
                </a:solidFill>
              </a:rPr>
              <a:t>Thing</a:t>
            </a:r>
            <a:r>
              <a:rPr lang="it-IT" sz="6000" dirty="0">
                <a:solidFill>
                  <a:schemeClr val="accent2"/>
                </a:solidFill>
              </a:rPr>
              <a:t> </a:t>
            </a:r>
            <a:r>
              <a:rPr lang="it-IT" sz="6000" dirty="0" err="1">
                <a:solidFill>
                  <a:schemeClr val="accent2"/>
                </a:solidFill>
              </a:rPr>
              <a:t>APIs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8014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connectors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one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side of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Connectors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and/or remote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transported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abstract generator for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serialization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deserialization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concrete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generators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1280160" y="194607"/>
            <a:ext cx="759279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6000" dirty="0" err="1">
                <a:solidFill>
                  <a:schemeClr val="accent2"/>
                </a:solidFill>
              </a:rPr>
              <a:t>Connectors</a:t>
            </a:r>
            <a:r>
              <a:rPr lang="it-IT" sz="6000" dirty="0">
                <a:solidFill>
                  <a:schemeClr val="accent2"/>
                </a:solidFill>
              </a:rPr>
              <a:t>/</a:t>
            </a:r>
            <a:r>
              <a:rPr lang="it-IT" sz="6000" dirty="0" err="1">
                <a:solidFill>
                  <a:schemeClr val="accent2"/>
                </a:solidFill>
              </a:rPr>
              <a:t>Channels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6947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874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to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specify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handled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connectors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linking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running on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dispatched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asynchronously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customizable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abstract generator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set of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helper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set of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handled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unused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pruned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abstract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337624" y="194607"/>
            <a:ext cx="973484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Message Queuing/</a:t>
            </a:r>
            <a:r>
              <a:rPr lang="it-IT" sz="6000" dirty="0" err="1">
                <a:solidFill>
                  <a:schemeClr val="accent2"/>
                </a:solidFill>
              </a:rPr>
              <a:t>FIFOs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782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state machines of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 and handles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dispatch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incoming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the target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template and a set of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helper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modification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an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template</a:t>
            </a: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337625" y="194607"/>
            <a:ext cx="938315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Scheduling/</a:t>
            </a:r>
            <a:r>
              <a:rPr lang="it-IT" sz="6000" dirty="0" err="1">
                <a:solidFill>
                  <a:schemeClr val="accent2"/>
                </a:solidFill>
              </a:rPr>
              <a:t>Dispatch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4045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entry point and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for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connectors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template and a set of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helper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set of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connectors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instantiate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modification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an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template</a:t>
            </a: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337625" y="194607"/>
            <a:ext cx="938315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6000" dirty="0" err="1">
                <a:solidFill>
                  <a:schemeClr val="accent2"/>
                </a:solidFill>
              </a:rPr>
              <a:t>Initialization</a:t>
            </a:r>
            <a:r>
              <a:rPr lang="it-IT" sz="6000" dirty="0">
                <a:solidFill>
                  <a:schemeClr val="accent2"/>
                </a:solidFill>
              </a:rPr>
              <a:t> and </a:t>
            </a:r>
            <a:r>
              <a:rPr lang="it-IT" sz="6000" dirty="0" err="1">
                <a:solidFill>
                  <a:schemeClr val="accent2"/>
                </a:solidFill>
              </a:rPr>
              <a:t>Main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8548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file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build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abstract generator with access to the buffers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  <a:endParaRPr lang="it-IT" sz="24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 concrete generator</a:t>
            </a: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337624" y="194607"/>
            <a:ext cx="1045229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Project </a:t>
            </a:r>
            <a:r>
              <a:rPr lang="it-IT" sz="6000" dirty="0" err="1">
                <a:solidFill>
                  <a:schemeClr val="accent2"/>
                </a:solidFill>
              </a:rPr>
              <a:t>Structure</a:t>
            </a:r>
            <a:r>
              <a:rPr lang="it-IT" sz="6000" dirty="0">
                <a:solidFill>
                  <a:schemeClr val="accent2"/>
                </a:solidFill>
              </a:rPr>
              <a:t>/Build Script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2356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</a:t>
            </a:r>
            <a:r>
              <a:rPr lang="it-IT" sz="24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to handle stream of events</a:t>
            </a: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337624" y="194607"/>
            <a:ext cx="1045229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6000" dirty="0" err="1">
                <a:solidFill>
                  <a:schemeClr val="accent2"/>
                </a:solidFill>
              </a:rPr>
              <a:t>Complex</a:t>
            </a:r>
            <a:r>
              <a:rPr lang="it-IT" sz="6000" dirty="0">
                <a:solidFill>
                  <a:schemeClr val="accent2"/>
                </a:solidFill>
              </a:rPr>
              <a:t> Event Processing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550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Pila di riviste su un tavolo">
            <a:extLst>
              <a:ext uri="{FF2B5EF4-FFF2-40B4-BE49-F238E27FC236}">
                <a16:creationId xmlns:a16="http://schemas.microsoft.com/office/drawing/2014/main" id="{A78E4D89-F4B7-4EAB-9F17-E59397C48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505" y="464232"/>
            <a:ext cx="3703390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0765C-4695-44A9-B98C-E87EB2179548}"/>
              </a:ext>
            </a:extLst>
          </p:cNvPr>
          <p:cNvSpPr txBox="1"/>
          <p:nvPr/>
        </p:nvSpPr>
        <p:spPr>
          <a:xfrm>
            <a:off x="2530761" y="2263170"/>
            <a:ext cx="69717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9600" dirty="0" err="1">
                <a:solidFill>
                  <a:schemeClr val="accent2"/>
                </a:solidFill>
              </a:rPr>
              <a:t>Introduction</a:t>
            </a:r>
            <a:endParaRPr lang="it-IT" sz="9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272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Pila di riviste su un tavolo">
            <a:extLst>
              <a:ext uri="{FF2B5EF4-FFF2-40B4-BE49-F238E27FC236}">
                <a16:creationId xmlns:a16="http://schemas.microsoft.com/office/drawing/2014/main" id="{A78E4D89-F4B7-4EAB-9F17-E59397C48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505" y="464232"/>
            <a:ext cx="3703390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0765C-4695-44A9-B98C-E87EB2179548}"/>
              </a:ext>
            </a:extLst>
          </p:cNvPr>
          <p:cNvSpPr txBox="1"/>
          <p:nvPr/>
        </p:nvSpPr>
        <p:spPr>
          <a:xfrm>
            <a:off x="548640" y="2263170"/>
            <a:ext cx="106211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600" dirty="0">
                <a:solidFill>
                  <a:schemeClr val="accent2"/>
                </a:solidFill>
              </a:rPr>
              <a:t>C/C++/</a:t>
            </a:r>
            <a:r>
              <a:rPr lang="it-IT" sz="9600" dirty="0" err="1">
                <a:solidFill>
                  <a:schemeClr val="accent2"/>
                </a:solidFill>
              </a:rPr>
              <a:t>Javascript</a:t>
            </a:r>
            <a:endParaRPr lang="it-IT" sz="9600" dirty="0">
              <a:solidFill>
                <a:schemeClr val="accent2"/>
              </a:solidFill>
            </a:endParaRPr>
          </a:p>
          <a:p>
            <a:r>
              <a:rPr lang="it-IT" sz="9600" dirty="0">
                <a:solidFill>
                  <a:schemeClr val="accent2"/>
                </a:solidFill>
              </a:rPr>
              <a:t>/Java sub-</a:t>
            </a:r>
            <a:r>
              <a:rPr lang="it-IT" sz="9600" dirty="0" err="1">
                <a:solidFill>
                  <a:schemeClr val="accent2"/>
                </a:solidFill>
              </a:rPr>
              <a:t>modules</a:t>
            </a:r>
            <a:endParaRPr lang="it-IT" sz="9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430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compilers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 target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 sub-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compilers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for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code for Linux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for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code for 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sub-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sub-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450165" y="180540"/>
            <a:ext cx="1048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 err="1">
                <a:solidFill>
                  <a:schemeClr val="accent2"/>
                </a:solidFill>
              </a:rPr>
              <a:t>What</a:t>
            </a:r>
            <a:r>
              <a:rPr lang="it-IT" sz="6000" dirty="0">
                <a:solidFill>
                  <a:schemeClr val="accent2"/>
                </a:solidFill>
              </a:rPr>
              <a:t> are </a:t>
            </a:r>
            <a:r>
              <a:rPr lang="it-IT" sz="6000" dirty="0" err="1">
                <a:solidFill>
                  <a:schemeClr val="accent2"/>
                </a:solidFill>
              </a:rPr>
              <a:t>they</a:t>
            </a:r>
            <a:r>
              <a:rPr lang="it-IT" sz="6000" dirty="0">
                <a:solidFill>
                  <a:schemeClr val="accent2"/>
                </a:solidFill>
              </a:rPr>
              <a:t>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3581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Pila di riviste su un tavolo">
            <a:extLst>
              <a:ext uri="{FF2B5EF4-FFF2-40B4-BE49-F238E27FC236}">
                <a16:creationId xmlns:a16="http://schemas.microsoft.com/office/drawing/2014/main" id="{A78E4D89-F4B7-4EAB-9F17-E59397C48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505" y="464232"/>
            <a:ext cx="3703390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0765C-4695-44A9-B98C-E87EB2179548}"/>
              </a:ext>
            </a:extLst>
          </p:cNvPr>
          <p:cNvSpPr txBox="1"/>
          <p:nvPr/>
        </p:nvSpPr>
        <p:spPr>
          <a:xfrm>
            <a:off x="1856936" y="2263170"/>
            <a:ext cx="7743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600" dirty="0" err="1">
                <a:solidFill>
                  <a:schemeClr val="accent2"/>
                </a:solidFill>
              </a:rPr>
              <a:t>Registry</a:t>
            </a:r>
            <a:endParaRPr lang="it-IT" sz="9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59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place to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compilers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compilers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call and use the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compilers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450165" y="180540"/>
            <a:ext cx="1048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 err="1">
                <a:solidFill>
                  <a:schemeClr val="accent2"/>
                </a:solidFill>
              </a:rPr>
              <a:t>What</a:t>
            </a:r>
            <a:r>
              <a:rPr lang="it-IT" sz="6000" dirty="0">
                <a:solidFill>
                  <a:schemeClr val="accent2"/>
                </a:solidFill>
              </a:rPr>
              <a:t> </a:t>
            </a:r>
            <a:r>
              <a:rPr lang="it-IT" sz="6000" dirty="0" err="1">
                <a:solidFill>
                  <a:schemeClr val="accent2"/>
                </a:solidFill>
              </a:rPr>
              <a:t>is</a:t>
            </a:r>
            <a:r>
              <a:rPr lang="it-IT" sz="6000" dirty="0">
                <a:solidFill>
                  <a:schemeClr val="accent2"/>
                </a:solidFill>
              </a:rPr>
              <a:t> </a:t>
            </a:r>
            <a:r>
              <a:rPr lang="it-IT" sz="6000" dirty="0" err="1">
                <a:solidFill>
                  <a:schemeClr val="accent2"/>
                </a:solidFill>
              </a:rPr>
              <a:t>it</a:t>
            </a:r>
            <a:r>
              <a:rPr lang="it-IT" sz="6000" dirty="0">
                <a:solidFill>
                  <a:schemeClr val="accent2"/>
                </a:solidFill>
              </a:rPr>
              <a:t>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4990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Pila di riviste su un tavolo">
            <a:extLst>
              <a:ext uri="{FF2B5EF4-FFF2-40B4-BE49-F238E27FC236}">
                <a16:creationId xmlns:a16="http://schemas.microsoft.com/office/drawing/2014/main" id="{A78E4D89-F4B7-4EAB-9F17-E59397C48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505" y="464232"/>
            <a:ext cx="3703390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0765C-4695-44A9-B98C-E87EB2179548}"/>
              </a:ext>
            </a:extLst>
          </p:cNvPr>
          <p:cNvSpPr txBox="1"/>
          <p:nvPr/>
        </p:nvSpPr>
        <p:spPr>
          <a:xfrm>
            <a:off x="618978" y="2263170"/>
            <a:ext cx="102765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600" dirty="0">
                <a:solidFill>
                  <a:schemeClr val="accent2"/>
                </a:solidFill>
              </a:rPr>
              <a:t>Application </a:t>
            </a:r>
            <a:r>
              <a:rPr lang="it-IT" sz="9600" dirty="0" err="1">
                <a:solidFill>
                  <a:schemeClr val="accent2"/>
                </a:solidFill>
              </a:rPr>
              <a:t>Examples</a:t>
            </a:r>
            <a:endParaRPr lang="it-IT" sz="9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928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450165" y="180540"/>
            <a:ext cx="1048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Hello World Program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5CE2304-32AE-454F-A818-12F8791FD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2" y="1259159"/>
            <a:ext cx="6234591" cy="3720804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EA5DBAD7-8AC0-47E4-99B9-2B193830E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43" y="2046845"/>
            <a:ext cx="2171429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9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450165" y="180540"/>
            <a:ext cx="1048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Robot Software </a:t>
            </a:r>
            <a:endParaRPr lang="it-IT" dirty="0"/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83882B37-134D-46FE-889C-CB4BFAFA3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322" y="1994629"/>
            <a:ext cx="6171429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2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450165" y="180540"/>
            <a:ext cx="1048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Robot Software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7D7CA03-4618-4786-8FE9-ADE4EF14B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179" y="1729528"/>
            <a:ext cx="5885714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68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450165" y="180540"/>
            <a:ext cx="1048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Robot Software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D784141-2C79-4C9C-AE69-66CB24309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132" y="1728114"/>
            <a:ext cx="6123809" cy="3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24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450165" y="180540"/>
            <a:ext cx="1048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Robot Software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326B986-506B-4AFF-96E2-9C7ADBC45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346" y="1829616"/>
            <a:ext cx="6495238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9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open-source tool to generate code from models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Targeted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reactive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systems (from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devices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cyber-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1969610" y="194607"/>
            <a:ext cx="6078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 err="1">
                <a:solidFill>
                  <a:schemeClr val="accent2"/>
                </a:solidFill>
              </a:rPr>
              <a:t>What</a:t>
            </a:r>
            <a:r>
              <a:rPr lang="it-IT" sz="6000" dirty="0">
                <a:solidFill>
                  <a:schemeClr val="accent2"/>
                </a:solidFill>
              </a:rPr>
              <a:t> </a:t>
            </a:r>
            <a:r>
              <a:rPr lang="it-IT" sz="6000" dirty="0" err="1">
                <a:solidFill>
                  <a:schemeClr val="accent2"/>
                </a:solidFill>
              </a:rPr>
              <a:t>is</a:t>
            </a:r>
            <a:r>
              <a:rPr lang="it-IT" sz="6000" dirty="0">
                <a:solidFill>
                  <a:schemeClr val="accent2"/>
                </a:solidFill>
              </a:rPr>
              <a:t> </a:t>
            </a:r>
            <a:r>
              <a:rPr lang="it-IT" sz="6000" dirty="0" err="1">
                <a:solidFill>
                  <a:schemeClr val="accent2"/>
                </a:solidFill>
              </a:rPr>
              <a:t>ThingML</a:t>
            </a:r>
            <a:r>
              <a:rPr lang="it-IT" sz="6000" dirty="0">
                <a:solidFill>
                  <a:schemeClr val="accent2"/>
                </a:solidFill>
              </a:rPr>
              <a:t>?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AB25A18-311D-4934-9F1A-B468C21B7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83" y="4469570"/>
            <a:ext cx="19716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081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450165" y="180540"/>
            <a:ext cx="1048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Robot Software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6D26131-1686-44E8-8A38-86DD19347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84" y="1850226"/>
            <a:ext cx="6361905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024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450165" y="180540"/>
            <a:ext cx="1048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Robot Software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B5A8F7A-1D25-4193-8DF3-C2A774CD2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751" y="1905343"/>
            <a:ext cx="6028571" cy="3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35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450165" y="180540"/>
            <a:ext cx="1048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Robot Software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B8F03AA-435D-426C-B77F-2C5F88673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27" y="1672385"/>
            <a:ext cx="6247619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144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450165" y="180540"/>
            <a:ext cx="1048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Robot Software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2ECA90B-BCB6-4AC8-A043-C22411A2D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46" y="1816420"/>
            <a:ext cx="6152381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49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450165" y="180540"/>
            <a:ext cx="1048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Robot Software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ABFD86A-F200-4359-BE43-EC0D7F81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356" y="1658099"/>
            <a:ext cx="6533333" cy="3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687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Pila di riviste su un tavolo">
            <a:extLst>
              <a:ext uri="{FF2B5EF4-FFF2-40B4-BE49-F238E27FC236}">
                <a16:creationId xmlns:a16="http://schemas.microsoft.com/office/drawing/2014/main" id="{A78E4D89-F4B7-4EAB-9F17-E59397C48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505" y="464232"/>
            <a:ext cx="3703390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0765C-4695-44A9-B98C-E87EB2179548}"/>
              </a:ext>
            </a:extLst>
          </p:cNvPr>
          <p:cNvSpPr txBox="1"/>
          <p:nvPr/>
        </p:nvSpPr>
        <p:spPr>
          <a:xfrm>
            <a:off x="1351753" y="2263170"/>
            <a:ext cx="93297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9600" dirty="0" err="1">
                <a:solidFill>
                  <a:schemeClr val="accent2"/>
                </a:solidFill>
              </a:rPr>
              <a:t>Conclusions</a:t>
            </a:r>
            <a:r>
              <a:rPr lang="it-IT" sz="9600" dirty="0">
                <a:solidFill>
                  <a:schemeClr val="accent2"/>
                </a:solidFill>
              </a:rPr>
              <a:t> and </a:t>
            </a:r>
          </a:p>
          <a:p>
            <a:pPr algn="ctr"/>
            <a:r>
              <a:rPr lang="it-IT" sz="9600" dirty="0" err="1">
                <a:solidFill>
                  <a:schemeClr val="accent2"/>
                </a:solidFill>
              </a:rPr>
              <a:t>References</a:t>
            </a:r>
            <a:endParaRPr lang="it-IT" sz="9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291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ThingML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open-source project to help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delevopers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produce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Brings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Engineering benefits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performs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Convenient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reactive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Customizable</a:t>
            </a:r>
            <a:endParaRPr lang="it-IT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case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doesn’t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endParaRPr lang="it-IT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Extensible</a:t>
            </a:r>
            <a:endParaRPr lang="it-IT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compilers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endParaRPr lang="it-IT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microcontrollers</a:t>
            </a:r>
            <a:endParaRPr lang="it-IT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indipendent</a:t>
            </a:r>
            <a:r>
              <a:rPr lang="it-IT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it-IT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450165" y="180540"/>
            <a:ext cx="1048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 err="1">
                <a:solidFill>
                  <a:schemeClr val="accent2"/>
                </a:solidFill>
              </a:rPr>
              <a:t>Conclusions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60868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Franck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Fleurey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Brice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Morin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Olivier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Barais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Taming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Heterogeneity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Distribution in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sCPS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Nicolas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Harrand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Franck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Fleurey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Brice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Morin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ThingML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Language and Code Generation Framework for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Targets, 2015.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450165" y="180540"/>
            <a:ext cx="1048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 err="1">
                <a:solidFill>
                  <a:schemeClr val="accent2"/>
                </a:solidFill>
              </a:rPr>
              <a:t>References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236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Originally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Franck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Fleurey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Brice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Morin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Networked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Systems and Services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SINTEF in Oslo in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Owned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Tellu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company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specialized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e-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remains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under the Apache 2.0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license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1151115" y="194607"/>
            <a:ext cx="77218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History and License</a:t>
            </a:r>
            <a:endParaRPr lang="it-IT" dirty="0"/>
          </a:p>
        </p:txBody>
      </p:sp>
      <p:pic>
        <p:nvPicPr>
          <p:cNvPr id="5" name="Immagine 4" descr="Immagine che contiene testo, parete, uomo, persona&#10;&#10;Descrizione generata automaticamente">
            <a:extLst>
              <a:ext uri="{FF2B5EF4-FFF2-40B4-BE49-F238E27FC236}">
                <a16:creationId xmlns:a16="http://schemas.microsoft.com/office/drawing/2014/main" id="{3CD08D25-35D7-4D88-BB6A-77668C1C4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140" y="5030412"/>
            <a:ext cx="2729721" cy="1558261"/>
          </a:xfrm>
          <a:prstGeom prst="rect">
            <a:avLst/>
          </a:prstGeom>
        </p:spPr>
      </p:pic>
      <p:pic>
        <p:nvPicPr>
          <p:cNvPr id="7" name="Immagine 6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8F219596-568E-41A6-B9EC-4F9DBA6A6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657" y="5770105"/>
            <a:ext cx="2542827" cy="896745"/>
          </a:xfrm>
          <a:prstGeom prst="rect">
            <a:avLst/>
          </a:prstGeom>
        </p:spPr>
      </p:pic>
      <p:pic>
        <p:nvPicPr>
          <p:cNvPr id="22" name="Immagine 21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D04E84D2-4D8C-4A94-97CE-BA9A08509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140" y="2027954"/>
            <a:ext cx="1401508" cy="136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4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the Model-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Software Engineering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reduce the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costs of the software and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developers in a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1151115" y="194607"/>
            <a:ext cx="77218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accent2"/>
                </a:solidFill>
              </a:rPr>
              <a:t>Who </a:t>
            </a:r>
            <a:r>
              <a:rPr lang="it-IT" sz="6000" dirty="0" err="1">
                <a:solidFill>
                  <a:schemeClr val="accent2"/>
                </a:solidFill>
              </a:rPr>
              <a:t>was</a:t>
            </a:r>
            <a:r>
              <a:rPr lang="it-IT" sz="6000" dirty="0">
                <a:solidFill>
                  <a:schemeClr val="accent2"/>
                </a:solidFill>
              </a:rPr>
              <a:t> </a:t>
            </a:r>
            <a:r>
              <a:rPr lang="it-IT" sz="6000" dirty="0" err="1">
                <a:solidFill>
                  <a:schemeClr val="accent2"/>
                </a:solidFill>
              </a:rPr>
              <a:t>it</a:t>
            </a:r>
            <a:r>
              <a:rPr lang="it-IT" sz="6000" dirty="0">
                <a:solidFill>
                  <a:schemeClr val="accent2"/>
                </a:solidFill>
              </a:rPr>
              <a:t> made for?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985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Characterized by three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2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modelling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2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highly customizable code generation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2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set of tools to support the code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1969610" y="194607"/>
            <a:ext cx="6245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>
                <a:solidFill>
                  <a:schemeClr val="accent2"/>
                </a:solidFill>
              </a:rPr>
              <a:t>ThingML Features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18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express a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ThingML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design of the system to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Relies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it-IT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</a:t>
            </a: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-1111347" y="194607"/>
            <a:ext cx="13125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 err="1">
                <a:solidFill>
                  <a:schemeClr val="accent2"/>
                </a:solidFill>
              </a:rPr>
              <a:t>ThingML</a:t>
            </a:r>
            <a:r>
              <a:rPr lang="it-IT" sz="6000" dirty="0">
                <a:solidFill>
                  <a:schemeClr val="accent2"/>
                </a:solidFill>
              </a:rPr>
              <a:t> </a:t>
            </a:r>
            <a:r>
              <a:rPr lang="it-IT" sz="6000" dirty="0" err="1">
                <a:solidFill>
                  <a:schemeClr val="accent2"/>
                </a:solidFill>
              </a:rPr>
              <a:t>Modelling</a:t>
            </a:r>
            <a:r>
              <a:rPr lang="it-IT" sz="6000" dirty="0">
                <a:solidFill>
                  <a:schemeClr val="accent2"/>
                </a:solidFill>
              </a:rPr>
              <a:t> Language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799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83C01C5-32B9-4255-BBC4-4E9C855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48" y="464231"/>
            <a:ext cx="8034034" cy="6063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/>
            </a:b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C8FBB7-3BF7-4B52-87FF-DADEEEF1ACB2}"/>
              </a:ext>
            </a:extLst>
          </p:cNvPr>
          <p:cNvSpPr txBox="1"/>
          <p:nvPr/>
        </p:nvSpPr>
        <p:spPr>
          <a:xfrm>
            <a:off x="765036" y="1760815"/>
            <a:ext cx="82621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software </a:t>
            </a: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3200" dirty="0" err="1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rgbClr val="8AB8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machines</a:t>
            </a:r>
          </a:p>
          <a:p>
            <a:endParaRPr lang="it-IT" sz="3200" dirty="0">
              <a:solidFill>
                <a:srgbClr val="8AB8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9F60F9-4160-4E21-B882-1A3C94A57497}"/>
              </a:ext>
            </a:extLst>
          </p:cNvPr>
          <p:cNvSpPr txBox="1"/>
          <p:nvPr/>
        </p:nvSpPr>
        <p:spPr>
          <a:xfrm>
            <a:off x="351693" y="194607"/>
            <a:ext cx="963637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6000" dirty="0" err="1">
                <a:solidFill>
                  <a:schemeClr val="accent2"/>
                </a:solidFill>
              </a:rPr>
              <a:t>Things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2340066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BDCD08CE2438408370E81FFAE886C0" ma:contentTypeVersion="4" ma:contentTypeDescription="Create a new document." ma:contentTypeScope="" ma:versionID="ad77c1373791530c3944812398bff705">
  <xsd:schema xmlns:xsd="http://www.w3.org/2001/XMLSchema" xmlns:xs="http://www.w3.org/2001/XMLSchema" xmlns:p="http://schemas.microsoft.com/office/2006/metadata/properties" xmlns:ns2="1cc9e044-fad0-4093-a2be-2725a02cdd3f" targetNamespace="http://schemas.microsoft.com/office/2006/metadata/properties" ma:root="true" ma:fieldsID="0d186da54240e6ecac10b1265cf6a9af" ns2:_="">
    <xsd:import namespace="1cc9e044-fad0-4093-a2be-2725a02cdd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c9e044-fad0-4093-a2be-2725a02cdd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8BF293-7524-467E-AC5E-808E3C1B39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c9e044-fad0-4093-a2be-2725a02cdd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099E96-8337-45F7-80FB-E155E97DE2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D9DE99-60B0-4A04-8D1A-54BBD4EE623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4918</TotalTime>
  <Words>1286</Words>
  <Application>Microsoft Office PowerPoint</Application>
  <PresentationFormat>Widescreen</PresentationFormat>
  <Paragraphs>316</Paragraphs>
  <Slides>47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47</vt:i4>
      </vt:variant>
    </vt:vector>
  </HeadingPairs>
  <TitlesOfParts>
    <vt:vector size="53" baseType="lpstr">
      <vt:lpstr>Arial</vt:lpstr>
      <vt:lpstr>Calibri</vt:lpstr>
      <vt:lpstr>Times New Roman</vt:lpstr>
      <vt:lpstr>Trebuchet MS</vt:lpstr>
      <vt:lpstr>Wingdings 3</vt:lpstr>
      <vt:lpstr>Sfaccettatura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Genova Scuola di Scienze Matematiche Fisiche e Naturali Corso di Laurea in Informatica Prova finale</dc:title>
  <dc:creator>Giacomo Garbarino</dc:creator>
  <cp:lastModifiedBy>Giacomo Garbarino</cp:lastModifiedBy>
  <cp:revision>627</cp:revision>
  <dcterms:created xsi:type="dcterms:W3CDTF">2021-02-10T10:40:57Z</dcterms:created>
  <dcterms:modified xsi:type="dcterms:W3CDTF">2021-06-15T09:51:42Z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0x010100EDBDCD08CE2438408370E81FFAE886C0</vt:lpwstr>
  </property>
</Properties>
</file>