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53"/>
  </p:notesMasterIdLst>
  <p:sldIdLst>
    <p:sldId id="380" r:id="rId5"/>
    <p:sldId id="361" r:id="rId6"/>
    <p:sldId id="279" r:id="rId7"/>
    <p:sldId id="326" r:id="rId8"/>
    <p:sldId id="382" r:id="rId9"/>
    <p:sldId id="383" r:id="rId10"/>
    <p:sldId id="327" r:id="rId11"/>
    <p:sldId id="376" r:id="rId12"/>
    <p:sldId id="343" r:id="rId13"/>
    <p:sldId id="328" r:id="rId14"/>
    <p:sldId id="374" r:id="rId15"/>
    <p:sldId id="377" r:id="rId16"/>
    <p:sldId id="394" r:id="rId17"/>
    <p:sldId id="329" r:id="rId18"/>
    <p:sldId id="275" r:id="rId19"/>
    <p:sldId id="368" r:id="rId20"/>
    <p:sldId id="330" r:id="rId21"/>
    <p:sldId id="375" r:id="rId22"/>
    <p:sldId id="333" r:id="rId23"/>
    <p:sldId id="334" r:id="rId24"/>
    <p:sldId id="341" r:id="rId25"/>
    <p:sldId id="335" r:id="rId26"/>
    <p:sldId id="337" r:id="rId27"/>
    <p:sldId id="340" r:id="rId28"/>
    <p:sldId id="347" r:id="rId29"/>
    <p:sldId id="350" r:id="rId30"/>
    <p:sldId id="352" r:id="rId31"/>
    <p:sldId id="353" r:id="rId32"/>
    <p:sldId id="354" r:id="rId33"/>
    <p:sldId id="381" r:id="rId34"/>
    <p:sldId id="316" r:id="rId35"/>
    <p:sldId id="317" r:id="rId36"/>
    <p:sldId id="313" r:id="rId37"/>
    <p:sldId id="315" r:id="rId38"/>
    <p:sldId id="369" r:id="rId39"/>
    <p:sldId id="384" r:id="rId40"/>
    <p:sldId id="385" r:id="rId41"/>
    <p:sldId id="392" r:id="rId42"/>
    <p:sldId id="393" r:id="rId43"/>
    <p:sldId id="390" r:id="rId44"/>
    <p:sldId id="389" r:id="rId45"/>
    <p:sldId id="386" r:id="rId46"/>
    <p:sldId id="391" r:id="rId47"/>
    <p:sldId id="387" r:id="rId48"/>
    <p:sldId id="388" r:id="rId49"/>
    <p:sldId id="359" r:id="rId50"/>
    <p:sldId id="358" r:id="rId51"/>
    <p:sldId id="36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na Reggio" initials="GR" lastIdx="1" clrIdx="0">
    <p:extLst>
      <p:ext uri="{19B8F6BF-5375-455C-9EA6-DF929625EA0E}">
        <p15:presenceInfo xmlns:p15="http://schemas.microsoft.com/office/powerpoint/2012/main" userId="S::gianna.reggio@unige.it::225fb64f-2d5c-4cbd-ae03-d709003eb5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FCB8B-D67F-4C55-9F6A-60E133041475}" v="8" dt="2021-05-17T07:15:0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9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4B259-2733-400F-A0AA-1C8DC29B4BD1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1C59-AF0A-4583-A138-8BE6DA8A2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5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1C59-AF0A-4583-A138-8BE6DA8A2E7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41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2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7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40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03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00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73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1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5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5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5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9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9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A0D5-AE54-42BF-9FF0-72A70147750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1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914960" y="3964113"/>
            <a:ext cx="476284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2"/>
                </a:solidFill>
              </a:rPr>
              <a:t>Giacomo Garbarino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>
                <a:solidFill>
                  <a:schemeClr val="accent2"/>
                </a:solidFill>
              </a:rPr>
              <a:t>University of Genova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>
                <a:solidFill>
                  <a:schemeClr val="accent2"/>
                </a:solidFill>
              </a:rPr>
              <a:t>Computer Science Degree Course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 err="1">
                <a:solidFill>
                  <a:schemeClr val="accent2"/>
                </a:solidFill>
              </a:rPr>
              <a:t>Academic</a:t>
            </a:r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 err="1">
                <a:solidFill>
                  <a:schemeClr val="accent2"/>
                </a:solidFill>
              </a:rPr>
              <a:t>Year</a:t>
            </a:r>
            <a:r>
              <a:rPr lang="it-IT" sz="2400" dirty="0">
                <a:solidFill>
                  <a:schemeClr val="accent2"/>
                </a:solidFill>
              </a:rPr>
              <a:t> 2020/2021</a:t>
            </a:r>
          </a:p>
          <a:p>
            <a:pPr algn="ctr"/>
            <a:endParaRPr lang="it-IT" sz="2000" dirty="0">
              <a:solidFill>
                <a:schemeClr val="accent2"/>
              </a:solidFill>
            </a:endParaRP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0F582AC-7C81-4B6C-8DC5-A3DFB7D05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7974"/>
            <a:ext cx="11140825" cy="22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statecharts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UML)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platform-indipendent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Things</a:t>
            </a:r>
            <a:r>
              <a:rPr lang="it-IT" sz="6000" dirty="0">
                <a:solidFill>
                  <a:schemeClr val="accent2"/>
                </a:solidFill>
              </a:rPr>
              <a:t>’ </a:t>
            </a:r>
            <a:r>
              <a:rPr lang="it-IT" sz="6000" dirty="0" err="1">
                <a:solidFill>
                  <a:schemeClr val="accent2"/>
                </a:solidFill>
              </a:rPr>
              <a:t>Behaviour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32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Thing’s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Behaviour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Example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3BA662-FA43-4143-AB80-665C7E41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8" y="1334586"/>
            <a:ext cx="5338811" cy="54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ports of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51693" y="194607"/>
            <a:ext cx="96363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Configurations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22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2025748" y="194607"/>
            <a:ext cx="14039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Configuration’s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Example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71B9A7-DF70-4293-9D04-0ACBD3E98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50" y="1730192"/>
            <a:ext cx="5271773" cy="3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in a target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for Arduino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,Linux and embedded Linux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 computers and smartphones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998805" y="194607"/>
            <a:ext cx="1230923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Code Generation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5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standalone text editor in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express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plugins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testing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exports (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parser to validate the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code generation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9033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Tools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012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765036" y="194607"/>
            <a:ext cx="92386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Standalone Text Editor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6E7BD1-F950-4363-9DF2-75E5D688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9" y="1236018"/>
            <a:ext cx="6457952" cy="5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287633" y="2263170"/>
            <a:ext cx="94580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Code Generation</a:t>
            </a:r>
          </a:p>
          <a:p>
            <a:pPr algn="ctr"/>
            <a:r>
              <a:rPr lang="it-IT" sz="9600" dirty="0">
                <a:solidFill>
                  <a:schemeClr val="accent2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153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compilation framework on top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code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code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families of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packages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call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6" y="194607"/>
            <a:ext cx="9453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Code Generation Framework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525BF34-CE7E-4738-BC22-59F99F99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21" y="4051495"/>
            <a:ext cx="3700507" cy="27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852163" y="2263170"/>
            <a:ext cx="6328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4123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C/C++/Java/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07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Summary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79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765036" y="194607"/>
            <a:ext cx="873065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Framework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7C43C3-A143-4287-9FED-D05D384A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5" y="1172286"/>
            <a:ext cx="6009524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generation of code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generation of code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abstract class) with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points can share information</a:t>
            </a:r>
          </a:p>
          <a:p>
            <a:endParaRPr lang="it-IT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9033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Extension Points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9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for actions,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Java,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548640" y="194607"/>
            <a:ext cx="106514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Actions/</a:t>
            </a:r>
            <a:r>
              <a:rPr lang="it-IT" sz="6000" dirty="0" err="1">
                <a:solidFill>
                  <a:schemeClr val="accent2"/>
                </a:solidFill>
              </a:rPr>
              <a:t>Expressions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Functions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39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from the state machines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Event-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-Action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machine framework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state machine code generator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events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abstract state machine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93895" y="194607"/>
            <a:ext cx="1103306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State Machines </a:t>
            </a:r>
            <a:r>
              <a:rPr lang="it-IT" sz="6000" dirty="0" err="1">
                <a:solidFill>
                  <a:schemeClr val="accent2"/>
                </a:solidFill>
              </a:rPr>
              <a:t>Implementation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57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of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metamodel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ports,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new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light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745587" y="194607"/>
            <a:ext cx="1217255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Ports/</a:t>
            </a:r>
            <a:r>
              <a:rPr lang="it-IT" sz="6000" dirty="0" err="1">
                <a:solidFill>
                  <a:schemeClr val="accent2"/>
                </a:solidFill>
              </a:rPr>
              <a:t>Messages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Thing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APIs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01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one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and/or remote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transported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generator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concrete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280160" y="194607"/>
            <a:ext cx="75927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Connectors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Channels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94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linking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running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generator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abstract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973484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Message Queuing/</a:t>
            </a:r>
            <a:r>
              <a:rPr lang="it-IT" sz="6000" dirty="0" err="1">
                <a:solidFill>
                  <a:schemeClr val="accent2"/>
                </a:solidFill>
              </a:rPr>
              <a:t>FIFOs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8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state machines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and handles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incoming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template and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5" y="194607"/>
            <a:ext cx="93831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Scheduling/</a:t>
            </a:r>
            <a:r>
              <a:rPr lang="it-IT" sz="6000" dirty="0" err="1">
                <a:solidFill>
                  <a:schemeClr val="accent2"/>
                </a:solidFill>
              </a:rPr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04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entry point and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for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template and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5" y="194607"/>
            <a:ext cx="93831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Initialization</a:t>
            </a:r>
            <a:r>
              <a:rPr lang="it-IT" sz="6000" dirty="0">
                <a:solidFill>
                  <a:schemeClr val="accent2"/>
                </a:solidFill>
              </a:rPr>
              <a:t> and </a:t>
            </a:r>
            <a:r>
              <a:rPr lang="it-IT" sz="6000" dirty="0" err="1">
                <a:solidFill>
                  <a:schemeClr val="accent2"/>
                </a:solidFill>
              </a:rPr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54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file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build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generator with access to the buffers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concrete generator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1045229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Project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r>
              <a:rPr lang="it-IT" sz="6000" dirty="0">
                <a:solidFill>
                  <a:schemeClr val="accent2"/>
                </a:solidFill>
              </a:rPr>
              <a:t>/Build 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3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530761" y="226317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Introduction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7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to handle stream of events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1045229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Complex</a:t>
            </a:r>
            <a:r>
              <a:rPr lang="it-IT" sz="6000" dirty="0">
                <a:solidFill>
                  <a:schemeClr val="accent2"/>
                </a:solidFill>
              </a:rPr>
              <a:t> Event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50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548640" y="2263170"/>
            <a:ext cx="10621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chemeClr val="accent2"/>
                </a:solidFill>
              </a:rPr>
              <a:t>C/C++/</a:t>
            </a:r>
            <a:r>
              <a:rPr lang="it-IT" sz="9600" dirty="0" err="1">
                <a:solidFill>
                  <a:schemeClr val="accent2"/>
                </a:solidFill>
              </a:rPr>
              <a:t>Javascript</a:t>
            </a:r>
            <a:endParaRPr lang="it-IT" sz="9600" dirty="0">
              <a:solidFill>
                <a:schemeClr val="accent2"/>
              </a:solidFill>
            </a:endParaRPr>
          </a:p>
          <a:p>
            <a:r>
              <a:rPr lang="it-IT" sz="9600" dirty="0">
                <a:solidFill>
                  <a:schemeClr val="accent2"/>
                </a:solidFill>
              </a:rPr>
              <a:t>/Java sub-</a:t>
            </a:r>
            <a:r>
              <a:rPr lang="it-IT" sz="9600" dirty="0" err="1">
                <a:solidFill>
                  <a:schemeClr val="accent2"/>
                </a:solidFill>
              </a:rPr>
              <a:t>modules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3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target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code for Linux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code for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are </a:t>
            </a:r>
            <a:r>
              <a:rPr lang="it-IT" sz="6000" dirty="0" err="1">
                <a:solidFill>
                  <a:schemeClr val="accent2"/>
                </a:solidFill>
              </a:rPr>
              <a:t>they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581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856936" y="2263170"/>
            <a:ext cx="7743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Registry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 to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call and use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it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499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618978" y="2263170"/>
            <a:ext cx="10276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Application </a:t>
            </a:r>
            <a:r>
              <a:rPr lang="it-IT" sz="9600" dirty="0" err="1">
                <a:solidFill>
                  <a:schemeClr val="accent2"/>
                </a:solidFill>
              </a:rPr>
              <a:t>Examples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Hello World Program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CE2304-32AE-454F-A818-12F8791F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2" y="1259159"/>
            <a:ext cx="6234591" cy="372080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5DBAD7-8AC0-47E4-99B9-2B193830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43" y="2046845"/>
            <a:ext cx="2171429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82881" y="180540"/>
            <a:ext cx="10752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  </a:t>
            </a:r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3882B37-134D-46FE-889C-CB4BFAFA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22" y="2506419"/>
            <a:ext cx="6171429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D7CA03-4618-4786-8FE9-ADE4EF14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5" y="2628232"/>
            <a:ext cx="5885714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8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84141-2C79-4C9C-AE69-66CB24309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32" y="2556803"/>
            <a:ext cx="6123809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open-source tool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Java to generate code from models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systems (from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07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B25A18-311D-4934-9F1A-B468C21B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83" y="4469570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8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26B986-506B-4AFF-96E2-9C7ADBC4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6" y="2297605"/>
            <a:ext cx="649523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0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D26131-1686-44E8-8A38-86DD1934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4" y="2370398"/>
            <a:ext cx="63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2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5A8F7A-1D25-4193-8DF3-C2A774CD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51" y="2192476"/>
            <a:ext cx="60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5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8F03AA-435D-426C-B77F-2C5F88673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27" y="2300072"/>
            <a:ext cx="624761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ECA90B-BCB6-4AC8-A043-C22411A2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46" y="2456630"/>
            <a:ext cx="6152381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9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Arduino Robot Motor </a:t>
            </a:r>
            <a:r>
              <a:rPr lang="it-IT" sz="6000" dirty="0" err="1">
                <a:solidFill>
                  <a:schemeClr val="accent2"/>
                </a:solidFill>
              </a:rPr>
              <a:t>Microcontroller</a:t>
            </a:r>
            <a:r>
              <a:rPr lang="it-IT" sz="6000" dirty="0">
                <a:solidFill>
                  <a:schemeClr val="accent2"/>
                </a:solidFill>
              </a:rPr>
              <a:t> Software</a:t>
            </a:r>
            <a:endParaRPr lang="it-IT" sz="6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ABFD86A-F200-4359-BE43-EC0D7F81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98" y="2476167"/>
            <a:ext cx="6533333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8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351753" y="2263170"/>
            <a:ext cx="93297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Conclusions</a:t>
            </a:r>
            <a:r>
              <a:rPr lang="it-IT" sz="9600" dirty="0">
                <a:solidFill>
                  <a:schemeClr val="accent2"/>
                </a:solidFill>
              </a:rPr>
              <a:t> and </a:t>
            </a:r>
          </a:p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References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open-source project to help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delevopers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produce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benefits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indipendent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086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Olivier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Barais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Distribution in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Nicolas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Harrand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Language and Code Generation Framework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Targets,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3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 and Services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SINTEF in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Tellu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company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under the Apache 2.0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151115" y="194607"/>
            <a:ext cx="772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History and License</a:t>
            </a:r>
            <a:endParaRPr lang="it-IT" dirty="0"/>
          </a:p>
        </p:txBody>
      </p:sp>
      <p:pic>
        <p:nvPicPr>
          <p:cNvPr id="5" name="Immagine 4" descr="Immagine che contiene testo, parete, uomo, persona&#10;&#10;Descrizione generata automaticamente">
            <a:extLst>
              <a:ext uri="{FF2B5EF4-FFF2-40B4-BE49-F238E27FC236}">
                <a16:creationId xmlns:a16="http://schemas.microsoft.com/office/drawing/2014/main" id="{3CD08D25-35D7-4D88-BB6A-77668C1C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40" y="5030412"/>
            <a:ext cx="2729721" cy="1558261"/>
          </a:xfrm>
          <a:prstGeom prst="rect">
            <a:avLst/>
          </a:prstGeom>
        </p:spPr>
      </p:pic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F219596-568E-41A6-B9EC-4F9DBA6A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7" y="5770105"/>
            <a:ext cx="2542827" cy="896745"/>
          </a:xfrm>
          <a:prstGeom prst="rect">
            <a:avLst/>
          </a:prstGeom>
        </p:spPr>
      </p:pic>
      <p:pic>
        <p:nvPicPr>
          <p:cNvPr id="22" name="Immagine 2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4E84D2-4D8C-4A94-97CE-BA9A08509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40" y="2027954"/>
            <a:ext cx="1401508" cy="13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Model-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 of the software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developers in 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151115" y="194607"/>
            <a:ext cx="772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Who </a:t>
            </a:r>
            <a:r>
              <a:rPr lang="it-IT" sz="6000" dirty="0" err="1">
                <a:solidFill>
                  <a:schemeClr val="accent2"/>
                </a:solidFill>
              </a:rPr>
              <a:t>was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it</a:t>
            </a:r>
            <a:r>
              <a:rPr lang="it-IT" sz="6000" dirty="0">
                <a:solidFill>
                  <a:schemeClr val="accent2"/>
                </a:solidFill>
              </a:rPr>
              <a:t> made for?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three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modelling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highly customizable code generation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tools to support the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245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accent2"/>
                </a:solidFill>
              </a:rPr>
              <a:t>ThingML Features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express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design of the system to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Modelling</a:t>
            </a:r>
            <a:r>
              <a:rPr lang="it-IT" sz="6000" dirty="0">
                <a:solidFill>
                  <a:schemeClr val="accent2"/>
                </a:solidFill>
              </a:rPr>
              <a:t> Language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79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51693" y="194607"/>
            <a:ext cx="96363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34006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DCD08CE2438408370E81FFAE886C0" ma:contentTypeVersion="4" ma:contentTypeDescription="Create a new document." ma:contentTypeScope="" ma:versionID="ad77c1373791530c3944812398bff705">
  <xsd:schema xmlns:xsd="http://www.w3.org/2001/XMLSchema" xmlns:xs="http://www.w3.org/2001/XMLSchema" xmlns:p="http://schemas.microsoft.com/office/2006/metadata/properties" xmlns:ns2="1cc9e044-fad0-4093-a2be-2725a02cdd3f" targetNamespace="http://schemas.microsoft.com/office/2006/metadata/properties" ma:root="true" ma:fieldsID="0d186da54240e6ecac10b1265cf6a9af" ns2:_="">
    <xsd:import namespace="1cc9e044-fad0-4093-a2be-2725a02cd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9e044-fad0-4093-a2be-2725a02cd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8BF293-7524-467E-AC5E-808E3C1B3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9e044-fad0-4093-a2be-2725a02cd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99E96-8337-45F7-80FB-E155E97DE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D9DE99-60B0-4A04-8D1A-54BBD4EE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1308</Words>
  <Application>Microsoft Office PowerPoint</Application>
  <PresentationFormat>Widescreen</PresentationFormat>
  <Paragraphs>319</Paragraphs>
  <Slides>48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4" baseType="lpstr">
      <vt:lpstr>Arial</vt:lpstr>
      <vt:lpstr>Calibri</vt:lpstr>
      <vt:lpstr>Times New Roman</vt:lpstr>
      <vt:lpstr>Trebuchet MS</vt:lpstr>
      <vt:lpstr>Wingdings 3</vt:lpstr>
      <vt:lpstr>Sfaccettatura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Genova Scuola di Scienze Matematiche Fisiche e Naturali Corso di Laurea in Informatica Prova finale</dc:title>
  <dc:creator>Giacomo Garbarino</dc:creator>
  <cp:lastModifiedBy>Giacomo Garbarino</cp:lastModifiedBy>
  <cp:revision>654</cp:revision>
  <dcterms:created xsi:type="dcterms:W3CDTF">2021-02-10T10:40:57Z</dcterms:created>
  <dcterms:modified xsi:type="dcterms:W3CDTF">2021-06-16T10:35:14Z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0x010100EDBDCD08CE2438408370E81FFAE886C0</vt:lpwstr>
  </property>
</Properties>
</file>