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33" autoAdjust="0"/>
  </p:normalViewPr>
  <p:slideViewPr>
    <p:cSldViewPr>
      <p:cViewPr varScale="1">
        <p:scale>
          <a:sx n="91" d="100"/>
          <a:sy n="91" d="100"/>
        </p:scale>
        <p:origin x="-22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277D0-B3A0-4E26-88FC-9D0361AC663E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C23BC-0D18-4756-9514-723BA3A8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2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-Esteban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54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-Esteban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1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-Esteban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75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Artificial</a:t>
            </a:r>
            <a:r>
              <a:rPr lang="en-US" baseline="0" dirty="0" smtClean="0"/>
              <a:t> intelligence is the field of understanding how we think and how to build intelligent entities.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4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Roll, doubles, moves, bar, and bearing</a:t>
            </a:r>
            <a:r>
              <a:rPr lang="en-US" baseline="0" dirty="0" smtClean="0"/>
              <a:t> off</a:t>
            </a:r>
          </a:p>
          <a:p>
            <a:endParaRPr lang="en-US" baseline="0" dirty="0" smtClean="0"/>
          </a:p>
          <a:p>
            <a:r>
              <a:rPr lang="en-US" baseline="0" dirty="0" smtClean="0"/>
              <a:t>-Esteban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-Esteban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-Esteban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-Josh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23BC-0D18-4756-9514-723BA3A862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10B1AF-3A17-40B4-A458-11D1DC92B649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7DED178-A9AE-47F8-834D-09987CB050F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kgm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Theory in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applied to backgammon</a:t>
            </a:r>
          </a:p>
          <a:p>
            <a:endParaRPr lang="en-US" dirty="0"/>
          </a:p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Frenchie</a:t>
            </a:r>
            <a:r>
              <a:rPr lang="en-US" dirty="0" smtClean="0"/>
              <a:t> and Esteban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function (estimation)</a:t>
            </a:r>
          </a:p>
          <a:p>
            <a:pPr lvl="1"/>
            <a:r>
              <a:rPr lang="en-US" dirty="0" smtClean="0"/>
              <a:t>Blot Danger</a:t>
            </a:r>
          </a:p>
          <a:p>
            <a:pPr lvl="1"/>
            <a:r>
              <a:rPr lang="en-US" dirty="0" smtClean="0"/>
              <a:t>Blockading factor</a:t>
            </a:r>
          </a:p>
          <a:p>
            <a:pPr lvl="1"/>
            <a:r>
              <a:rPr lang="en-US" dirty="0" smtClean="0"/>
              <a:t>Home Board factor</a:t>
            </a:r>
          </a:p>
          <a:p>
            <a:pPr lvl="1"/>
            <a:r>
              <a:rPr lang="en-US" dirty="0" smtClean="0"/>
              <a:t>Bearing Off</a:t>
            </a:r>
          </a:p>
          <a:p>
            <a:pPr lvl="1"/>
            <a:r>
              <a:rPr lang="en-US" dirty="0" smtClean="0"/>
              <a:t>Spacing of checkers</a:t>
            </a:r>
            <a:endParaRPr lang="en-US" dirty="0"/>
          </a:p>
          <a:p>
            <a:r>
              <a:rPr lang="en-US" dirty="0" smtClean="0"/>
              <a:t>Other possible factors but they are very involved</a:t>
            </a:r>
          </a:p>
        </p:txBody>
      </p:sp>
    </p:spTree>
    <p:extLst>
      <p:ext uri="{BB962C8B-B14F-4D97-AF65-F5344CB8AC3E}">
        <p14:creationId xmlns:p14="http://schemas.microsoft.com/office/powerpoint/2010/main" val="390432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Enumerated all legal moves (given a roll and state)</a:t>
            </a:r>
          </a:p>
          <a:p>
            <a:r>
              <a:rPr lang="en-US" dirty="0" smtClean="0"/>
              <a:t>The game is playable (screenshot)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left?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evaluation function</a:t>
            </a:r>
          </a:p>
          <a:p>
            <a:r>
              <a:rPr lang="en-US" dirty="0" smtClean="0"/>
              <a:t>Set up the AI</a:t>
            </a:r>
          </a:p>
          <a:p>
            <a:r>
              <a:rPr lang="en-US" smtClean="0"/>
              <a:t>Evaluation of the AI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05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www.bkgm.com</a:t>
            </a:r>
            <a:endParaRPr lang="en-US" dirty="0" smtClean="0"/>
          </a:p>
          <a:p>
            <a:r>
              <a:rPr lang="en-US" u="sng" dirty="0" smtClean="0"/>
              <a:t>Artificial Intelligence A modern Approach</a:t>
            </a:r>
            <a:r>
              <a:rPr lang="en-US" dirty="0" smtClean="0"/>
              <a:t> – Stuart Russell and Peter </a:t>
            </a:r>
            <a:r>
              <a:rPr lang="en-US" dirty="0" err="1" smtClean="0"/>
              <a:t>Norvig</a:t>
            </a:r>
            <a:endParaRPr lang="en-US" dirty="0" smtClean="0"/>
          </a:p>
          <a:p>
            <a:r>
              <a:rPr lang="en-US" dirty="0" smtClean="0"/>
              <a:t>“BKG</a:t>
            </a:r>
            <a:r>
              <a:rPr lang="en-US" dirty="0"/>
              <a:t>, a Program That Plays </a:t>
            </a:r>
            <a:r>
              <a:rPr lang="en-US" dirty="0" smtClean="0"/>
              <a:t>Backgammon” - </a:t>
            </a:r>
            <a:r>
              <a:rPr lang="en-US" dirty="0"/>
              <a:t>Hans J. </a:t>
            </a:r>
            <a:r>
              <a:rPr lang="en-US" dirty="0" smtClean="0"/>
              <a:t>Berliner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7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r>
              <a:rPr lang="en-US" dirty="0" smtClean="0"/>
              <a:t>Definitions: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42472"/>
              </p:ext>
            </p:extLst>
          </p:nvPr>
        </p:nvGraphicFramePr>
        <p:xfrm>
          <a:off x="762000" y="2286000"/>
          <a:ext cx="7010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Thinking</a:t>
                      </a:r>
                      <a:r>
                        <a:rPr lang="en-US" baseline="0" dirty="0" smtClean="0"/>
                        <a:t> Humanly</a:t>
                      </a:r>
                    </a:p>
                    <a:p>
                      <a:r>
                        <a:rPr lang="en-US" b="0" baseline="0" dirty="0" smtClean="0"/>
                        <a:t>“[The automation of] activities that we associate with human thinking, activities such as decision-making, problem solving, learning …” (Bellman, 1978)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Thinking Rationally</a:t>
                      </a:r>
                    </a:p>
                    <a:p>
                      <a:r>
                        <a:rPr lang="en-US" b="0" dirty="0" smtClean="0"/>
                        <a:t>“The study of the computations that make</a:t>
                      </a:r>
                      <a:r>
                        <a:rPr lang="en-US" b="0" baseline="0" dirty="0" smtClean="0"/>
                        <a:t> it possible to perceive, reason, and act.” (Winston, 1992)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Acting Humanly</a:t>
                      </a:r>
                    </a:p>
                    <a:p>
                      <a:r>
                        <a:rPr lang="en-US" b="0" dirty="0" smtClean="0"/>
                        <a:t>“The study of</a:t>
                      </a:r>
                      <a:r>
                        <a:rPr lang="en-US" b="0" baseline="0" dirty="0" smtClean="0"/>
                        <a:t> how to make computers do things at which,  at the moment, people are better.” (Rich and Knight, 1991)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Acting Rationally</a:t>
                      </a:r>
                    </a:p>
                    <a:p>
                      <a:r>
                        <a:rPr lang="en-US" b="0" dirty="0" smtClean="0"/>
                        <a:t>“Computational Intelligence is the study</a:t>
                      </a:r>
                      <a:r>
                        <a:rPr lang="en-US" b="0" baseline="0" dirty="0" smtClean="0"/>
                        <a:t> of the design of intelligent agents.” (Poole </a:t>
                      </a:r>
                      <a:r>
                        <a:rPr lang="en-US" b="0" i="1" baseline="0" dirty="0" smtClean="0"/>
                        <a:t>et al.</a:t>
                      </a:r>
                      <a:r>
                        <a:rPr lang="en-US" b="0" i="0" baseline="0" dirty="0" smtClean="0"/>
                        <a:t>, 1998)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6019800"/>
            <a:ext cx="8229600" cy="685799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our project: Acting Rationally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Environments</a:t>
            </a:r>
          </a:p>
          <a:p>
            <a:r>
              <a:rPr lang="en-US" dirty="0" err="1" smtClean="0"/>
              <a:t>Multiagent</a:t>
            </a:r>
            <a:r>
              <a:rPr lang="en-US" dirty="0" smtClean="0"/>
              <a:t> competitive environment</a:t>
            </a:r>
          </a:p>
          <a:p>
            <a:pPr lvl="1"/>
            <a:r>
              <a:rPr lang="en-US" dirty="0" smtClean="0"/>
              <a:t>Games</a:t>
            </a:r>
          </a:p>
          <a:p>
            <a:r>
              <a:rPr lang="en-US" dirty="0" smtClean="0"/>
              <a:t>Game Theory</a:t>
            </a:r>
          </a:p>
          <a:p>
            <a:pPr lvl="1"/>
            <a:r>
              <a:rPr lang="en-US" dirty="0" smtClean="0"/>
              <a:t>Agents = players</a:t>
            </a:r>
          </a:p>
          <a:p>
            <a:pPr lvl="1"/>
            <a:r>
              <a:rPr lang="en-US" dirty="0" smtClean="0"/>
              <a:t>Environment = state</a:t>
            </a:r>
          </a:p>
        </p:txBody>
      </p:sp>
    </p:spTree>
    <p:extLst>
      <p:ext uri="{BB962C8B-B14F-4D97-AF65-F5344CB8AC3E}">
        <p14:creationId xmlns:p14="http://schemas.microsoft.com/office/powerpoint/2010/main" val="167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are turn-taking, two-player, zero-sum games of perfect information. (tic </a:t>
            </a:r>
            <a:r>
              <a:rPr lang="en-US" dirty="0" err="1" smtClean="0"/>
              <a:t>tac</a:t>
            </a:r>
            <a:r>
              <a:rPr lang="en-US" dirty="0" smtClean="0"/>
              <a:t> toe)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71800"/>
            <a:ext cx="5050056" cy="359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81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Apply game theory to an AI for backgammon</a:t>
            </a:r>
          </a:p>
          <a:p>
            <a:r>
              <a:rPr lang="en-US" dirty="0" smtClean="0"/>
              <a:t>Backgammon Intro:</a:t>
            </a:r>
          </a:p>
          <a:p>
            <a:pPr lvl="1"/>
            <a:r>
              <a:rPr lang="en-US" dirty="0" smtClean="0"/>
              <a:t>Goal: remove all your checkers from board</a:t>
            </a:r>
          </a:p>
          <a:p>
            <a:pPr lvl="1"/>
            <a:r>
              <a:rPr lang="en-US" dirty="0" smtClean="0"/>
              <a:t>Movement of the checkers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209800"/>
            <a:ext cx="3154313" cy="2648744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4832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Formulation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Turn-taking, two-player, zero-sum game with perfect information</a:t>
            </a:r>
          </a:p>
          <a:p>
            <a:pPr lvl="1"/>
            <a:r>
              <a:rPr lang="en-US" dirty="0" smtClean="0"/>
              <a:t>Players: 2 players (AI and Human)</a:t>
            </a:r>
          </a:p>
          <a:p>
            <a:pPr lvl="1"/>
            <a:r>
              <a:rPr lang="en-US" dirty="0" smtClean="0"/>
              <a:t>Strategies: Actions (set of checker moves based on dice roll)</a:t>
            </a:r>
          </a:p>
          <a:p>
            <a:pPr lvl="1"/>
            <a:r>
              <a:rPr lang="en-US" dirty="0" smtClean="0"/>
              <a:t>Utility: -1 (Lose), 1 (Win)</a:t>
            </a:r>
          </a:p>
          <a:p>
            <a:r>
              <a:rPr lang="en-US" dirty="0" smtClean="0"/>
              <a:t>Is it deterministic?</a:t>
            </a:r>
          </a:p>
          <a:p>
            <a:pPr lvl="1"/>
            <a:r>
              <a:rPr lang="en-US" dirty="0" smtClean="0"/>
              <a:t>NOOOOOOO</a:t>
            </a:r>
          </a:p>
        </p:txBody>
      </p:sp>
    </p:spTree>
    <p:extLst>
      <p:ext uri="{BB962C8B-B14F-4D97-AF65-F5344CB8AC3E}">
        <p14:creationId xmlns:p14="http://schemas.microsoft.com/office/powerpoint/2010/main" val="40062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games vs. deterministic games:</a:t>
            </a:r>
          </a:p>
          <a:p>
            <a:pPr lvl="1"/>
            <a:r>
              <a:rPr lang="en-US" dirty="0" smtClean="0"/>
              <a:t>(pic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0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theoretically could backtrack… but</a:t>
            </a:r>
          </a:p>
          <a:p>
            <a:pPr lvl="1"/>
            <a:r>
              <a:rPr lang="en-US" dirty="0" smtClean="0"/>
              <a:t>21 possible rolls with 2 dice</a:t>
            </a:r>
          </a:p>
          <a:p>
            <a:pPr lvl="1"/>
            <a:r>
              <a:rPr lang="en-US" dirty="0" smtClean="0"/>
              <a:t>Given the dice roll, ≈ 20 legal moves on average </a:t>
            </a:r>
          </a:p>
          <a:p>
            <a:pPr lvl="2"/>
            <a:r>
              <a:rPr lang="en-US" dirty="0" smtClean="0"/>
              <a:t>Rolling doubles!!!!</a:t>
            </a:r>
          </a:p>
          <a:p>
            <a:pPr lvl="1"/>
            <a:r>
              <a:rPr lang="en-US" dirty="0" smtClean="0"/>
              <a:t>depth 4 = 20×(21×20)3 ≈ 1.2×109 </a:t>
            </a:r>
          </a:p>
          <a:p>
            <a:r>
              <a:rPr lang="en-US" dirty="0" smtClean="0"/>
              <a:t>Computationally expensive!!</a:t>
            </a:r>
          </a:p>
          <a:p>
            <a:r>
              <a:rPr lang="en-US" dirty="0" smtClean="0"/>
              <a:t>So what now?</a:t>
            </a:r>
          </a:p>
        </p:txBody>
      </p:sp>
    </p:spTree>
    <p:extLst>
      <p:ext uri="{BB962C8B-B14F-4D97-AF65-F5344CB8AC3E}">
        <p14:creationId xmlns:p14="http://schemas.microsoft.com/office/powerpoint/2010/main" val="330462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Approaches/Past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Monte Carlo pruning</a:t>
            </a:r>
          </a:p>
          <a:p>
            <a:pPr lvl="1"/>
            <a:r>
              <a:rPr lang="en-US" dirty="0" err="1" smtClean="0"/>
              <a:t>Minimax</a:t>
            </a:r>
            <a:r>
              <a:rPr lang="en-US" dirty="0" smtClean="0"/>
              <a:t> pruning</a:t>
            </a:r>
          </a:p>
          <a:p>
            <a:endParaRPr lang="en-US" dirty="0" smtClean="0"/>
          </a:p>
          <a:p>
            <a:r>
              <a:rPr lang="en-US" dirty="0" smtClean="0"/>
              <a:t>Past Work</a:t>
            </a:r>
            <a:endParaRPr lang="en-US" dirty="0"/>
          </a:p>
          <a:p>
            <a:pPr lvl="1"/>
            <a:r>
              <a:rPr lang="en-US" dirty="0" smtClean="0"/>
              <a:t>Reinforcement learning with neural networks</a:t>
            </a:r>
          </a:p>
          <a:p>
            <a:pPr lvl="1"/>
            <a:r>
              <a:rPr lang="en-US" dirty="0" err="1" smtClean="0"/>
              <a:t>TDGammon</a:t>
            </a:r>
            <a:endParaRPr lang="en-US" dirty="0" smtClean="0"/>
          </a:p>
          <a:p>
            <a:pPr lvl="1"/>
            <a:r>
              <a:rPr lang="en-US" dirty="0" smtClean="0"/>
              <a:t>BKG progra</a:t>
            </a:r>
            <a:r>
              <a:rPr lang="en-US" dirty="0"/>
              <a:t>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18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220</TotalTime>
  <Words>475</Words>
  <Application>Microsoft Office PowerPoint</Application>
  <PresentationFormat>On-screen Show (4:3)</PresentationFormat>
  <Paragraphs>104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Game Theory in Artificial Intelligence</vt:lpstr>
      <vt:lpstr>What is AI?</vt:lpstr>
      <vt:lpstr>Game Theory in AI</vt:lpstr>
      <vt:lpstr>Introduction</vt:lpstr>
      <vt:lpstr>The project</vt:lpstr>
      <vt:lpstr>Game Formulation</vt:lpstr>
      <vt:lpstr>Stochastic Games</vt:lpstr>
      <vt:lpstr>Nash Equilibrium</vt:lpstr>
      <vt:lpstr>Approaches/Past work</vt:lpstr>
      <vt:lpstr>What are we doing?</vt:lpstr>
      <vt:lpstr>What have we done?</vt:lpstr>
      <vt:lpstr>What’s left?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 in Adversarial Search</dc:title>
  <dc:creator>Esteban Chavez</dc:creator>
  <cp:lastModifiedBy>Esteban Chavez</cp:lastModifiedBy>
  <cp:revision>25</cp:revision>
  <dcterms:created xsi:type="dcterms:W3CDTF">2013-11-22T21:10:40Z</dcterms:created>
  <dcterms:modified xsi:type="dcterms:W3CDTF">2013-11-24T19:15:37Z</dcterms:modified>
</cp:coreProperties>
</file>