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3" r:id="rId6"/>
    <p:sldId id="262" r:id="rId7"/>
    <p:sldId id="264" r:id="rId8"/>
    <p:sldId id="265"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8EFAAD-D2C8-4743-9564-F840001E9A50}" v="20" dt="2023-09-20T14:35:50.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2" autoAdjust="0"/>
    <p:restoredTop sz="94660"/>
  </p:normalViewPr>
  <p:slideViewPr>
    <p:cSldViewPr snapToGrid="0">
      <p:cViewPr varScale="1">
        <p:scale>
          <a:sx n="97" d="100"/>
          <a:sy n="97" d="100"/>
        </p:scale>
        <p:origin x="72"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Bell" userId="1520c3ff50c704c2" providerId="LiveId" clId="{DC8EFAAD-D2C8-4743-9564-F840001E9A50}"/>
    <pc:docChg chg="custSel addSld modSld">
      <pc:chgData name="Steve Bell" userId="1520c3ff50c704c2" providerId="LiveId" clId="{DC8EFAAD-D2C8-4743-9564-F840001E9A50}" dt="2023-09-20T14:36:17.485" v="2345" actId="1076"/>
      <pc:docMkLst>
        <pc:docMk/>
      </pc:docMkLst>
      <pc:sldChg chg="addSp modSp mod">
        <pc:chgData name="Steve Bell" userId="1520c3ff50c704c2" providerId="LiveId" clId="{DC8EFAAD-D2C8-4743-9564-F840001E9A50}" dt="2023-09-20T11:18:10.121" v="18" actId="1076"/>
        <pc:sldMkLst>
          <pc:docMk/>
          <pc:sldMk cId="1178015080" sldId="256"/>
        </pc:sldMkLst>
        <pc:spChg chg="add mod">
          <ac:chgData name="Steve Bell" userId="1520c3ff50c704c2" providerId="LiveId" clId="{DC8EFAAD-D2C8-4743-9564-F840001E9A50}" dt="2023-08-30T13:54:56.422" v="13" actId="14100"/>
          <ac:spMkLst>
            <pc:docMk/>
            <pc:sldMk cId="1178015080" sldId="256"/>
            <ac:spMk id="6" creationId="{41CE3BE9-79EC-50D6-6CBD-07D310D60A64}"/>
          </ac:spMkLst>
        </pc:spChg>
        <pc:picChg chg="add mod">
          <ac:chgData name="Steve Bell" userId="1520c3ff50c704c2" providerId="LiveId" clId="{DC8EFAAD-D2C8-4743-9564-F840001E9A50}" dt="2023-09-20T11:18:10.121" v="18" actId="1076"/>
          <ac:picMkLst>
            <pc:docMk/>
            <pc:sldMk cId="1178015080" sldId="256"/>
            <ac:picMk id="3" creationId="{A9C3AE02-03DC-3F1B-7982-AFB9C2094E25}"/>
          </ac:picMkLst>
        </pc:picChg>
        <pc:picChg chg="add mod">
          <ac:chgData name="Steve Bell" userId="1520c3ff50c704c2" providerId="LiveId" clId="{DC8EFAAD-D2C8-4743-9564-F840001E9A50}" dt="2023-08-30T13:52:17.657" v="8" actId="1076"/>
          <ac:picMkLst>
            <pc:docMk/>
            <pc:sldMk cId="1178015080" sldId="256"/>
            <ac:picMk id="5" creationId="{265B8CD6-9F80-915C-EB9A-1ED8760723A5}"/>
          </ac:picMkLst>
        </pc:picChg>
      </pc:sldChg>
      <pc:sldChg chg="add">
        <pc:chgData name="Steve Bell" userId="1520c3ff50c704c2" providerId="LiveId" clId="{DC8EFAAD-D2C8-4743-9564-F840001E9A50}" dt="2023-09-20T11:08:51.727" v="14"/>
        <pc:sldMkLst>
          <pc:docMk/>
          <pc:sldMk cId="1288501657" sldId="258"/>
        </pc:sldMkLst>
      </pc:sldChg>
      <pc:sldChg chg="addSp modSp new mod">
        <pc:chgData name="Steve Bell" userId="1520c3ff50c704c2" providerId="LiveId" clId="{DC8EFAAD-D2C8-4743-9564-F840001E9A50}" dt="2023-09-20T11:29:51.658" v="178" actId="255"/>
        <pc:sldMkLst>
          <pc:docMk/>
          <pc:sldMk cId="3641711110" sldId="259"/>
        </pc:sldMkLst>
        <pc:spChg chg="mod">
          <ac:chgData name="Steve Bell" userId="1520c3ff50c704c2" providerId="LiveId" clId="{DC8EFAAD-D2C8-4743-9564-F840001E9A50}" dt="2023-09-20T11:21:29.387" v="39" actId="1076"/>
          <ac:spMkLst>
            <pc:docMk/>
            <pc:sldMk cId="3641711110" sldId="259"/>
            <ac:spMk id="2" creationId="{74FB7BCA-B533-E103-8CDA-C411CEE8DA7B}"/>
          </ac:spMkLst>
        </pc:spChg>
        <pc:spChg chg="add mod">
          <ac:chgData name="Steve Bell" userId="1520c3ff50c704c2" providerId="LiveId" clId="{DC8EFAAD-D2C8-4743-9564-F840001E9A50}" dt="2023-09-20T11:29:51.658" v="178" actId="255"/>
          <ac:spMkLst>
            <pc:docMk/>
            <pc:sldMk cId="3641711110" sldId="259"/>
            <ac:spMk id="3" creationId="{1DCC5CA8-0334-8796-F903-8341F15916B1}"/>
          </ac:spMkLst>
        </pc:spChg>
      </pc:sldChg>
      <pc:sldChg chg="addSp delSp modSp new mod">
        <pc:chgData name="Steve Bell" userId="1520c3ff50c704c2" providerId="LiveId" clId="{DC8EFAAD-D2C8-4743-9564-F840001E9A50}" dt="2023-09-20T13:46:01.649" v="335" actId="20577"/>
        <pc:sldMkLst>
          <pc:docMk/>
          <pc:sldMk cId="1279933427" sldId="260"/>
        </pc:sldMkLst>
        <pc:spChg chg="mod">
          <ac:chgData name="Steve Bell" userId="1520c3ff50c704c2" providerId="LiveId" clId="{DC8EFAAD-D2C8-4743-9564-F840001E9A50}" dt="2023-09-20T11:25:45.173" v="125" actId="1076"/>
          <ac:spMkLst>
            <pc:docMk/>
            <pc:sldMk cId="1279933427" sldId="260"/>
            <ac:spMk id="2" creationId="{533345CC-5B5C-9043-DE9E-7DDCE7956916}"/>
          </ac:spMkLst>
        </pc:spChg>
        <pc:spChg chg="add del mod">
          <ac:chgData name="Steve Bell" userId="1520c3ff50c704c2" providerId="LiveId" clId="{DC8EFAAD-D2C8-4743-9564-F840001E9A50}" dt="2023-09-20T11:26:15.885" v="140"/>
          <ac:spMkLst>
            <pc:docMk/>
            <pc:sldMk cId="1279933427" sldId="260"/>
            <ac:spMk id="3" creationId="{BB458952-A8EB-12ED-1E2A-A7C085B7241D}"/>
          </ac:spMkLst>
        </pc:spChg>
        <pc:spChg chg="add mod">
          <ac:chgData name="Steve Bell" userId="1520c3ff50c704c2" providerId="LiveId" clId="{DC8EFAAD-D2C8-4743-9564-F840001E9A50}" dt="2023-09-20T13:46:01.649" v="335" actId="20577"/>
          <ac:spMkLst>
            <pc:docMk/>
            <pc:sldMk cId="1279933427" sldId="260"/>
            <ac:spMk id="4" creationId="{45BE62F0-E4DE-CFE2-99C8-BD0CBC814C28}"/>
          </ac:spMkLst>
        </pc:spChg>
      </pc:sldChg>
      <pc:sldChg chg="addSp modSp new mod setBg">
        <pc:chgData name="Steve Bell" userId="1520c3ff50c704c2" providerId="LiveId" clId="{DC8EFAAD-D2C8-4743-9564-F840001E9A50}" dt="2023-09-20T11:33:39.645" v="265" actId="26606"/>
        <pc:sldMkLst>
          <pc:docMk/>
          <pc:sldMk cId="3202714393" sldId="261"/>
        </pc:sldMkLst>
        <pc:spChg chg="mod">
          <ac:chgData name="Steve Bell" userId="1520c3ff50c704c2" providerId="LiveId" clId="{DC8EFAAD-D2C8-4743-9564-F840001E9A50}" dt="2023-09-20T11:33:39.645" v="265" actId="26606"/>
          <ac:spMkLst>
            <pc:docMk/>
            <pc:sldMk cId="3202714393" sldId="261"/>
            <ac:spMk id="2" creationId="{2DCE7002-9373-16D5-4106-D886C38C55B4}"/>
          </ac:spMkLst>
        </pc:spChg>
        <pc:spChg chg="add">
          <ac:chgData name="Steve Bell" userId="1520c3ff50c704c2" providerId="LiveId" clId="{DC8EFAAD-D2C8-4743-9564-F840001E9A50}" dt="2023-09-20T11:33:39.645" v="265" actId="26606"/>
          <ac:spMkLst>
            <pc:docMk/>
            <pc:sldMk cId="3202714393" sldId="261"/>
            <ac:spMk id="9" creationId="{D12DDE76-C203-4047-9998-63900085B5E8}"/>
          </ac:spMkLst>
        </pc:spChg>
        <pc:picChg chg="add mod">
          <ac:chgData name="Steve Bell" userId="1520c3ff50c704c2" providerId="LiveId" clId="{DC8EFAAD-D2C8-4743-9564-F840001E9A50}" dt="2023-09-20T11:33:39.645" v="265" actId="26606"/>
          <ac:picMkLst>
            <pc:docMk/>
            <pc:sldMk cId="3202714393" sldId="261"/>
            <ac:picMk id="4" creationId="{584349AE-7B8D-732C-2BFB-334BB533D99E}"/>
          </ac:picMkLst>
        </pc:picChg>
      </pc:sldChg>
      <pc:sldChg chg="addSp modSp new mod">
        <pc:chgData name="Steve Bell" userId="1520c3ff50c704c2" providerId="LiveId" clId="{DC8EFAAD-D2C8-4743-9564-F840001E9A50}" dt="2023-09-20T14:04:34.329" v="1426" actId="20577"/>
        <pc:sldMkLst>
          <pc:docMk/>
          <pc:sldMk cId="2161058356" sldId="262"/>
        </pc:sldMkLst>
        <pc:spChg chg="mod">
          <ac:chgData name="Steve Bell" userId="1520c3ff50c704c2" providerId="LiveId" clId="{DC8EFAAD-D2C8-4743-9564-F840001E9A50}" dt="2023-09-20T11:35:50.158" v="301" actId="1076"/>
          <ac:spMkLst>
            <pc:docMk/>
            <pc:sldMk cId="2161058356" sldId="262"/>
            <ac:spMk id="2" creationId="{6F827774-7E5D-77FF-886B-39A2192DA9EE}"/>
          </ac:spMkLst>
        </pc:spChg>
        <pc:spChg chg="add mod">
          <ac:chgData name="Steve Bell" userId="1520c3ff50c704c2" providerId="LiveId" clId="{DC8EFAAD-D2C8-4743-9564-F840001E9A50}" dt="2023-09-20T14:04:34.329" v="1426" actId="20577"/>
          <ac:spMkLst>
            <pc:docMk/>
            <pc:sldMk cId="2161058356" sldId="262"/>
            <ac:spMk id="3" creationId="{F2BC073F-7930-1A4B-77E0-A38CD238551B}"/>
          </ac:spMkLst>
        </pc:spChg>
      </pc:sldChg>
      <pc:sldChg chg="addSp modSp new mod">
        <pc:chgData name="Steve Bell" userId="1520c3ff50c704c2" providerId="LiveId" clId="{DC8EFAAD-D2C8-4743-9564-F840001E9A50}" dt="2023-09-20T14:13:13.098" v="1977" actId="1076"/>
        <pc:sldMkLst>
          <pc:docMk/>
          <pc:sldMk cId="2337279063" sldId="263"/>
        </pc:sldMkLst>
        <pc:spChg chg="add mod">
          <ac:chgData name="Steve Bell" userId="1520c3ff50c704c2" providerId="LiveId" clId="{DC8EFAAD-D2C8-4743-9564-F840001E9A50}" dt="2023-09-20T14:13:13.098" v="1977" actId="1076"/>
          <ac:spMkLst>
            <pc:docMk/>
            <pc:sldMk cId="2337279063" sldId="263"/>
            <ac:spMk id="2" creationId="{D1502A42-DA11-E4FC-3532-3D0AC354F421}"/>
          </ac:spMkLst>
        </pc:spChg>
        <pc:spChg chg="add mod">
          <ac:chgData name="Steve Bell" userId="1520c3ff50c704c2" providerId="LiveId" clId="{DC8EFAAD-D2C8-4743-9564-F840001E9A50}" dt="2023-09-20T14:12:37.025" v="1974" actId="1076"/>
          <ac:spMkLst>
            <pc:docMk/>
            <pc:sldMk cId="2337279063" sldId="263"/>
            <ac:spMk id="3" creationId="{370F1B2D-424B-4B53-4E0D-6285ECE2E34B}"/>
          </ac:spMkLst>
        </pc:spChg>
      </pc:sldChg>
      <pc:sldChg chg="addSp modSp new mod">
        <pc:chgData name="Steve Bell" userId="1520c3ff50c704c2" providerId="LiveId" clId="{DC8EFAAD-D2C8-4743-9564-F840001E9A50}" dt="2023-09-20T14:27:36.970" v="2324" actId="20577"/>
        <pc:sldMkLst>
          <pc:docMk/>
          <pc:sldMk cId="2690986939" sldId="264"/>
        </pc:sldMkLst>
        <pc:spChg chg="mod">
          <ac:chgData name="Steve Bell" userId="1520c3ff50c704c2" providerId="LiveId" clId="{DC8EFAAD-D2C8-4743-9564-F840001E9A50}" dt="2023-09-20T14:14:34.185" v="1990" actId="14100"/>
          <ac:spMkLst>
            <pc:docMk/>
            <pc:sldMk cId="2690986939" sldId="264"/>
            <ac:spMk id="2" creationId="{A56A6A96-8F77-0232-C985-DFCC2145C33C}"/>
          </ac:spMkLst>
        </pc:spChg>
        <pc:spChg chg="add mod">
          <ac:chgData name="Steve Bell" userId="1520c3ff50c704c2" providerId="LiveId" clId="{DC8EFAAD-D2C8-4743-9564-F840001E9A50}" dt="2023-09-20T14:27:36.970" v="2324" actId="20577"/>
          <ac:spMkLst>
            <pc:docMk/>
            <pc:sldMk cId="2690986939" sldId="264"/>
            <ac:spMk id="3" creationId="{E5BA2EDE-0960-F93F-28B6-318D97B3BD2E}"/>
          </ac:spMkLst>
        </pc:spChg>
      </pc:sldChg>
      <pc:sldChg chg="addSp modSp new mod">
        <pc:chgData name="Steve Bell" userId="1520c3ff50c704c2" providerId="LiveId" clId="{DC8EFAAD-D2C8-4743-9564-F840001E9A50}" dt="2023-09-20T14:36:17.485" v="2345" actId="1076"/>
        <pc:sldMkLst>
          <pc:docMk/>
          <pc:sldMk cId="3603276881" sldId="265"/>
        </pc:sldMkLst>
        <pc:spChg chg="mod">
          <ac:chgData name="Steve Bell" userId="1520c3ff50c704c2" providerId="LiveId" clId="{DC8EFAAD-D2C8-4743-9564-F840001E9A50}" dt="2023-09-20T14:29:20.496" v="2341" actId="1076"/>
          <ac:spMkLst>
            <pc:docMk/>
            <pc:sldMk cId="3603276881" sldId="265"/>
            <ac:spMk id="2" creationId="{7BE546E9-DF76-F5D3-9E66-C783326062D0}"/>
          </ac:spMkLst>
        </pc:spChg>
        <pc:spChg chg="add mod">
          <ac:chgData name="Steve Bell" userId="1520c3ff50c704c2" providerId="LiveId" clId="{DC8EFAAD-D2C8-4743-9564-F840001E9A50}" dt="2023-09-20T14:36:17.485" v="2345" actId="1076"/>
          <ac:spMkLst>
            <pc:docMk/>
            <pc:sldMk cId="3603276881" sldId="265"/>
            <ac:spMk id="3" creationId="{C41A821B-63C5-B1B3-EBFF-468B6E4F656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09356-6CDD-A56E-B471-0F8D4A8732B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47D91F08-2111-AE84-9A24-EF0E840D87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340E6B6E-E797-FD53-7C85-6578A92698DF}"/>
              </a:ext>
            </a:extLst>
          </p:cNvPr>
          <p:cNvSpPr>
            <a:spLocks noGrp="1"/>
          </p:cNvSpPr>
          <p:nvPr>
            <p:ph type="dt" sz="half" idx="10"/>
          </p:nvPr>
        </p:nvSpPr>
        <p:spPr/>
        <p:txBody>
          <a:bodyPr/>
          <a:lstStyle/>
          <a:p>
            <a:fld id="{AFF8BC3E-7DE9-4A43-822B-A4CCE534ACA8}" type="datetimeFigureOut">
              <a:rPr lang="en-GB" smtClean="0"/>
              <a:t>20/09/2023</a:t>
            </a:fld>
            <a:endParaRPr lang="en-GB"/>
          </a:p>
        </p:txBody>
      </p:sp>
      <p:sp>
        <p:nvSpPr>
          <p:cNvPr id="5" name="Footer Placeholder 4">
            <a:extLst>
              <a:ext uri="{FF2B5EF4-FFF2-40B4-BE49-F238E27FC236}">
                <a16:creationId xmlns:a16="http://schemas.microsoft.com/office/drawing/2014/main" id="{D4D3EEF6-45A6-BBE7-2973-5269920C62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90D5F0E-56A4-24C3-4DF0-BF6FBF73FBBF}"/>
              </a:ext>
            </a:extLst>
          </p:cNvPr>
          <p:cNvSpPr>
            <a:spLocks noGrp="1"/>
          </p:cNvSpPr>
          <p:nvPr>
            <p:ph type="sldNum" sz="quarter" idx="12"/>
          </p:nvPr>
        </p:nvSpPr>
        <p:spPr/>
        <p:txBody>
          <a:bodyPr/>
          <a:lstStyle/>
          <a:p>
            <a:fld id="{BEA750EF-EB14-4B88-B8A0-CFB9D1E09D40}" type="slidenum">
              <a:rPr lang="en-GB" smtClean="0"/>
              <a:t>‹#›</a:t>
            </a:fld>
            <a:endParaRPr lang="en-GB"/>
          </a:p>
        </p:txBody>
      </p:sp>
    </p:spTree>
    <p:extLst>
      <p:ext uri="{BB962C8B-B14F-4D97-AF65-F5344CB8AC3E}">
        <p14:creationId xmlns:p14="http://schemas.microsoft.com/office/powerpoint/2010/main" val="3709755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30A01-4867-4BBA-00F6-073AEEFBB48D}"/>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62227700-A6EC-A126-59D7-60E4CEA2E5F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D7EFD9A-72F6-ADED-C34B-2CE39092BD02}"/>
              </a:ext>
            </a:extLst>
          </p:cNvPr>
          <p:cNvSpPr>
            <a:spLocks noGrp="1"/>
          </p:cNvSpPr>
          <p:nvPr>
            <p:ph type="dt" sz="half" idx="10"/>
          </p:nvPr>
        </p:nvSpPr>
        <p:spPr/>
        <p:txBody>
          <a:bodyPr/>
          <a:lstStyle/>
          <a:p>
            <a:fld id="{AFF8BC3E-7DE9-4A43-822B-A4CCE534ACA8}" type="datetimeFigureOut">
              <a:rPr lang="en-GB" smtClean="0"/>
              <a:t>20/09/2023</a:t>
            </a:fld>
            <a:endParaRPr lang="en-GB"/>
          </a:p>
        </p:txBody>
      </p:sp>
      <p:sp>
        <p:nvSpPr>
          <p:cNvPr id="5" name="Footer Placeholder 4">
            <a:extLst>
              <a:ext uri="{FF2B5EF4-FFF2-40B4-BE49-F238E27FC236}">
                <a16:creationId xmlns:a16="http://schemas.microsoft.com/office/drawing/2014/main" id="{884892FA-C48E-02E9-7622-3E5C3F0705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984E467-5AE9-AD75-A682-7C9C508BDA90}"/>
              </a:ext>
            </a:extLst>
          </p:cNvPr>
          <p:cNvSpPr>
            <a:spLocks noGrp="1"/>
          </p:cNvSpPr>
          <p:nvPr>
            <p:ph type="sldNum" sz="quarter" idx="12"/>
          </p:nvPr>
        </p:nvSpPr>
        <p:spPr/>
        <p:txBody>
          <a:bodyPr/>
          <a:lstStyle/>
          <a:p>
            <a:fld id="{BEA750EF-EB14-4B88-B8A0-CFB9D1E09D40}" type="slidenum">
              <a:rPr lang="en-GB" smtClean="0"/>
              <a:t>‹#›</a:t>
            </a:fld>
            <a:endParaRPr lang="en-GB"/>
          </a:p>
        </p:txBody>
      </p:sp>
    </p:spTree>
    <p:extLst>
      <p:ext uri="{BB962C8B-B14F-4D97-AF65-F5344CB8AC3E}">
        <p14:creationId xmlns:p14="http://schemas.microsoft.com/office/powerpoint/2010/main" val="2841968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EBACE8-4D9D-6E3D-62E3-20F8C1FBB46C}"/>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EB12130B-BE90-5DF3-C38F-5238E3F6194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6491FD4-E1EA-2437-3E92-F60665F97722}"/>
              </a:ext>
            </a:extLst>
          </p:cNvPr>
          <p:cNvSpPr>
            <a:spLocks noGrp="1"/>
          </p:cNvSpPr>
          <p:nvPr>
            <p:ph type="dt" sz="half" idx="10"/>
          </p:nvPr>
        </p:nvSpPr>
        <p:spPr/>
        <p:txBody>
          <a:bodyPr/>
          <a:lstStyle/>
          <a:p>
            <a:fld id="{AFF8BC3E-7DE9-4A43-822B-A4CCE534ACA8}" type="datetimeFigureOut">
              <a:rPr lang="en-GB" smtClean="0"/>
              <a:t>20/09/2023</a:t>
            </a:fld>
            <a:endParaRPr lang="en-GB"/>
          </a:p>
        </p:txBody>
      </p:sp>
      <p:sp>
        <p:nvSpPr>
          <p:cNvPr id="5" name="Footer Placeholder 4">
            <a:extLst>
              <a:ext uri="{FF2B5EF4-FFF2-40B4-BE49-F238E27FC236}">
                <a16:creationId xmlns:a16="http://schemas.microsoft.com/office/drawing/2014/main" id="{2C039864-5B54-EA33-52CA-D6C44E4FD2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FD4FA0-10FA-9DD0-0C85-0B0F6373E8B4}"/>
              </a:ext>
            </a:extLst>
          </p:cNvPr>
          <p:cNvSpPr>
            <a:spLocks noGrp="1"/>
          </p:cNvSpPr>
          <p:nvPr>
            <p:ph type="sldNum" sz="quarter" idx="12"/>
          </p:nvPr>
        </p:nvSpPr>
        <p:spPr/>
        <p:txBody>
          <a:bodyPr/>
          <a:lstStyle/>
          <a:p>
            <a:fld id="{BEA750EF-EB14-4B88-B8A0-CFB9D1E09D40}" type="slidenum">
              <a:rPr lang="en-GB" smtClean="0"/>
              <a:t>‹#›</a:t>
            </a:fld>
            <a:endParaRPr lang="en-GB"/>
          </a:p>
        </p:txBody>
      </p:sp>
    </p:spTree>
    <p:extLst>
      <p:ext uri="{BB962C8B-B14F-4D97-AF65-F5344CB8AC3E}">
        <p14:creationId xmlns:p14="http://schemas.microsoft.com/office/powerpoint/2010/main" val="1092534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Back 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01149D-2BF8-48C0-ACE9-DF8C51F6FD17}"/>
              </a:ext>
            </a:extLst>
          </p:cNvPr>
          <p:cNvSpPr txBox="1"/>
          <p:nvPr userDrawn="1"/>
        </p:nvSpPr>
        <p:spPr>
          <a:xfrm>
            <a:off x="811849" y="2615013"/>
            <a:ext cx="3606326" cy="2044149"/>
          </a:xfrm>
          <a:prstGeom prst="rect">
            <a:avLst/>
          </a:prstGeom>
          <a:noFill/>
        </p:spPr>
        <p:txBody>
          <a:bodyPr wrap="square" rtlCol="0">
            <a:spAutoFit/>
          </a:bodyPr>
          <a:lstStyle/>
          <a:p>
            <a:pPr>
              <a:lnSpc>
                <a:spcPct val="110000"/>
              </a:lnSpc>
            </a:pPr>
            <a:r>
              <a:rPr lang="en-GB" sz="1600" b="1" dirty="0"/>
              <a:t>The Royal Statistical Society</a:t>
            </a:r>
          </a:p>
          <a:p>
            <a:pPr>
              <a:lnSpc>
                <a:spcPct val="110000"/>
              </a:lnSpc>
              <a:spcAft>
                <a:spcPts val="600"/>
              </a:spcAft>
            </a:pPr>
            <a:r>
              <a:rPr lang="en-GB" sz="1600" dirty="0">
                <a:solidFill>
                  <a:schemeClr val="bg1">
                    <a:lumMod val="50000"/>
                  </a:schemeClr>
                </a:solidFill>
              </a:rPr>
              <a:t>12 Errol Street, London EC1Y 8LX</a:t>
            </a:r>
          </a:p>
          <a:p>
            <a:pPr>
              <a:lnSpc>
                <a:spcPct val="110000"/>
              </a:lnSpc>
              <a:tabLst>
                <a:tab pos="307975" algn="l"/>
              </a:tabLst>
            </a:pPr>
            <a:r>
              <a:rPr lang="en-GB" sz="1200" b="1" dirty="0">
                <a:solidFill>
                  <a:schemeClr val="tx1"/>
                </a:solidFill>
              </a:rPr>
              <a:t>T</a:t>
            </a:r>
            <a:r>
              <a:rPr lang="en-GB" sz="1600" dirty="0">
                <a:solidFill>
                  <a:schemeClr val="bg1">
                    <a:lumMod val="50000"/>
                  </a:schemeClr>
                </a:solidFill>
              </a:rPr>
              <a:t>	+44 (0)20 7638 8998</a:t>
            </a:r>
          </a:p>
          <a:p>
            <a:pPr>
              <a:lnSpc>
                <a:spcPct val="110000"/>
              </a:lnSpc>
              <a:tabLst>
                <a:tab pos="307975" algn="l"/>
              </a:tabLst>
            </a:pPr>
            <a:r>
              <a:rPr lang="en-GB" sz="1200" b="1" dirty="0">
                <a:solidFill>
                  <a:schemeClr val="tx1"/>
                </a:solidFill>
              </a:rPr>
              <a:t>E</a:t>
            </a:r>
            <a:r>
              <a:rPr lang="en-GB" sz="1600" dirty="0">
                <a:solidFill>
                  <a:schemeClr val="bg1">
                    <a:lumMod val="50000"/>
                  </a:schemeClr>
                </a:solidFill>
              </a:rPr>
              <a:t>	info@rss.org.uk</a:t>
            </a:r>
          </a:p>
          <a:p>
            <a:pPr>
              <a:lnSpc>
                <a:spcPct val="110000"/>
              </a:lnSpc>
              <a:tabLst>
                <a:tab pos="307975" algn="l"/>
              </a:tabLst>
            </a:pPr>
            <a:r>
              <a:rPr lang="en-GB" sz="1600" dirty="0">
                <a:solidFill>
                  <a:schemeClr val="bg1">
                    <a:lumMod val="50000"/>
                  </a:schemeClr>
                </a:solidFill>
              </a:rPr>
              <a:t>	@Royal </a:t>
            </a:r>
            <a:r>
              <a:rPr lang="en-GB" sz="1600" dirty="0" err="1">
                <a:solidFill>
                  <a:schemeClr val="bg1">
                    <a:lumMod val="50000"/>
                  </a:schemeClr>
                </a:solidFill>
              </a:rPr>
              <a:t>StatiSoc</a:t>
            </a:r>
            <a:endParaRPr lang="en-GB" sz="1600" dirty="0">
              <a:solidFill>
                <a:schemeClr val="bg1">
                  <a:lumMod val="50000"/>
                </a:schemeClr>
              </a:solidFill>
            </a:endParaRPr>
          </a:p>
          <a:p>
            <a:pPr>
              <a:lnSpc>
                <a:spcPct val="110000"/>
              </a:lnSpc>
            </a:pPr>
            <a:endParaRPr lang="en-GB" sz="1600" dirty="0"/>
          </a:p>
          <a:p>
            <a:pPr>
              <a:lnSpc>
                <a:spcPct val="110000"/>
              </a:lnSpc>
            </a:pPr>
            <a:r>
              <a:rPr lang="en-GB" sz="1600" dirty="0"/>
              <a:t>rss.org.uk</a:t>
            </a:r>
          </a:p>
        </p:txBody>
      </p:sp>
      <p:pic>
        <p:nvPicPr>
          <p:cNvPr id="6" name="Picture 5" descr="A picture containing ax, shirt&#10;&#10;Description automatically generated">
            <a:extLst>
              <a:ext uri="{FF2B5EF4-FFF2-40B4-BE49-F238E27FC236}">
                <a16:creationId xmlns:a16="http://schemas.microsoft.com/office/drawing/2014/main" id="{B1B7201A-4C41-4197-BBE2-5B4854FC061B}"/>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82022" y="3880756"/>
            <a:ext cx="166996" cy="135767"/>
          </a:xfrm>
          <a:prstGeom prst="rect">
            <a:avLst/>
          </a:prstGeom>
        </p:spPr>
      </p:pic>
    </p:spTree>
    <p:extLst>
      <p:ext uri="{BB962C8B-B14F-4D97-AF65-F5344CB8AC3E}">
        <p14:creationId xmlns:p14="http://schemas.microsoft.com/office/powerpoint/2010/main" val="1745711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2FBD-BEC1-888A-5704-0CBD5744A091}"/>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056DDC61-E2E1-D0C4-B7A6-80D80321BA7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E5F5930-5218-08EB-0758-405F372BE214}"/>
              </a:ext>
            </a:extLst>
          </p:cNvPr>
          <p:cNvSpPr>
            <a:spLocks noGrp="1"/>
          </p:cNvSpPr>
          <p:nvPr>
            <p:ph type="dt" sz="half" idx="10"/>
          </p:nvPr>
        </p:nvSpPr>
        <p:spPr/>
        <p:txBody>
          <a:bodyPr/>
          <a:lstStyle/>
          <a:p>
            <a:fld id="{AFF8BC3E-7DE9-4A43-822B-A4CCE534ACA8}" type="datetimeFigureOut">
              <a:rPr lang="en-GB" smtClean="0"/>
              <a:t>20/09/2023</a:t>
            </a:fld>
            <a:endParaRPr lang="en-GB"/>
          </a:p>
        </p:txBody>
      </p:sp>
      <p:sp>
        <p:nvSpPr>
          <p:cNvPr id="5" name="Footer Placeholder 4">
            <a:extLst>
              <a:ext uri="{FF2B5EF4-FFF2-40B4-BE49-F238E27FC236}">
                <a16:creationId xmlns:a16="http://schemas.microsoft.com/office/drawing/2014/main" id="{70F1D0CD-D232-313B-1E6B-0E383BA41A9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0F2F90-525C-E0C8-5DBA-AAB2BB77AFAA}"/>
              </a:ext>
            </a:extLst>
          </p:cNvPr>
          <p:cNvSpPr>
            <a:spLocks noGrp="1"/>
          </p:cNvSpPr>
          <p:nvPr>
            <p:ph type="sldNum" sz="quarter" idx="12"/>
          </p:nvPr>
        </p:nvSpPr>
        <p:spPr/>
        <p:txBody>
          <a:bodyPr/>
          <a:lstStyle/>
          <a:p>
            <a:fld id="{BEA750EF-EB14-4B88-B8A0-CFB9D1E09D40}" type="slidenum">
              <a:rPr lang="en-GB" smtClean="0"/>
              <a:t>‹#›</a:t>
            </a:fld>
            <a:endParaRPr lang="en-GB"/>
          </a:p>
        </p:txBody>
      </p:sp>
    </p:spTree>
    <p:extLst>
      <p:ext uri="{BB962C8B-B14F-4D97-AF65-F5344CB8AC3E}">
        <p14:creationId xmlns:p14="http://schemas.microsoft.com/office/powerpoint/2010/main" val="3525991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200CB-82B7-D871-CAE4-7B5DEF47A5A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B4FAD9B0-2C66-5260-CC19-102F4A4309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E66A483-452E-1711-5F4F-2C253E18798F}"/>
              </a:ext>
            </a:extLst>
          </p:cNvPr>
          <p:cNvSpPr>
            <a:spLocks noGrp="1"/>
          </p:cNvSpPr>
          <p:nvPr>
            <p:ph type="dt" sz="half" idx="10"/>
          </p:nvPr>
        </p:nvSpPr>
        <p:spPr/>
        <p:txBody>
          <a:bodyPr/>
          <a:lstStyle/>
          <a:p>
            <a:fld id="{AFF8BC3E-7DE9-4A43-822B-A4CCE534ACA8}" type="datetimeFigureOut">
              <a:rPr lang="en-GB" smtClean="0"/>
              <a:t>20/09/2023</a:t>
            </a:fld>
            <a:endParaRPr lang="en-GB"/>
          </a:p>
        </p:txBody>
      </p:sp>
      <p:sp>
        <p:nvSpPr>
          <p:cNvPr id="5" name="Footer Placeholder 4">
            <a:extLst>
              <a:ext uri="{FF2B5EF4-FFF2-40B4-BE49-F238E27FC236}">
                <a16:creationId xmlns:a16="http://schemas.microsoft.com/office/drawing/2014/main" id="{C8C1D8B0-F325-3732-6499-F9574DFCD2F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4B7C17C-F251-1C8F-C156-77F3B2A5AFD0}"/>
              </a:ext>
            </a:extLst>
          </p:cNvPr>
          <p:cNvSpPr>
            <a:spLocks noGrp="1"/>
          </p:cNvSpPr>
          <p:nvPr>
            <p:ph type="sldNum" sz="quarter" idx="12"/>
          </p:nvPr>
        </p:nvSpPr>
        <p:spPr/>
        <p:txBody>
          <a:bodyPr/>
          <a:lstStyle/>
          <a:p>
            <a:fld id="{BEA750EF-EB14-4B88-B8A0-CFB9D1E09D40}" type="slidenum">
              <a:rPr lang="en-GB" smtClean="0"/>
              <a:t>‹#›</a:t>
            </a:fld>
            <a:endParaRPr lang="en-GB"/>
          </a:p>
        </p:txBody>
      </p:sp>
    </p:spTree>
    <p:extLst>
      <p:ext uri="{BB962C8B-B14F-4D97-AF65-F5344CB8AC3E}">
        <p14:creationId xmlns:p14="http://schemas.microsoft.com/office/powerpoint/2010/main" val="2067290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CD87-CFE3-3255-B408-B111F520FFD1}"/>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E32DBB8-BBD7-D013-79F3-996221426C6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BA7871E0-C5E9-C305-DE4F-9FD4554F99A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1A4F4B59-619D-C04C-9FBF-D21F58938E65}"/>
              </a:ext>
            </a:extLst>
          </p:cNvPr>
          <p:cNvSpPr>
            <a:spLocks noGrp="1"/>
          </p:cNvSpPr>
          <p:nvPr>
            <p:ph type="dt" sz="half" idx="10"/>
          </p:nvPr>
        </p:nvSpPr>
        <p:spPr/>
        <p:txBody>
          <a:bodyPr/>
          <a:lstStyle/>
          <a:p>
            <a:fld id="{AFF8BC3E-7DE9-4A43-822B-A4CCE534ACA8}" type="datetimeFigureOut">
              <a:rPr lang="en-GB" smtClean="0"/>
              <a:t>20/09/2023</a:t>
            </a:fld>
            <a:endParaRPr lang="en-GB"/>
          </a:p>
        </p:txBody>
      </p:sp>
      <p:sp>
        <p:nvSpPr>
          <p:cNvPr id="6" name="Footer Placeholder 5">
            <a:extLst>
              <a:ext uri="{FF2B5EF4-FFF2-40B4-BE49-F238E27FC236}">
                <a16:creationId xmlns:a16="http://schemas.microsoft.com/office/drawing/2014/main" id="{DCDE072C-789B-2E36-9922-A9379FFCB3F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A6282AA-666A-38C2-CD96-A036DEDC7DC2}"/>
              </a:ext>
            </a:extLst>
          </p:cNvPr>
          <p:cNvSpPr>
            <a:spLocks noGrp="1"/>
          </p:cNvSpPr>
          <p:nvPr>
            <p:ph type="sldNum" sz="quarter" idx="12"/>
          </p:nvPr>
        </p:nvSpPr>
        <p:spPr/>
        <p:txBody>
          <a:bodyPr/>
          <a:lstStyle/>
          <a:p>
            <a:fld id="{BEA750EF-EB14-4B88-B8A0-CFB9D1E09D40}" type="slidenum">
              <a:rPr lang="en-GB" smtClean="0"/>
              <a:t>‹#›</a:t>
            </a:fld>
            <a:endParaRPr lang="en-GB"/>
          </a:p>
        </p:txBody>
      </p:sp>
    </p:spTree>
    <p:extLst>
      <p:ext uri="{BB962C8B-B14F-4D97-AF65-F5344CB8AC3E}">
        <p14:creationId xmlns:p14="http://schemas.microsoft.com/office/powerpoint/2010/main" val="1545388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6A653-D21F-0F53-5007-113EB302E3D4}"/>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B95ED957-F65C-4EA7-91ED-F708D189D7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B1377D1-3FEA-446B-F308-04E58930DF1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593B1D49-EBAD-20FB-731D-E451698AB0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D387C27-E6BA-14AF-259D-566AA8FD910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5A31C2F-F403-C9B1-6BA1-39FCBD812403}"/>
              </a:ext>
            </a:extLst>
          </p:cNvPr>
          <p:cNvSpPr>
            <a:spLocks noGrp="1"/>
          </p:cNvSpPr>
          <p:nvPr>
            <p:ph type="dt" sz="half" idx="10"/>
          </p:nvPr>
        </p:nvSpPr>
        <p:spPr/>
        <p:txBody>
          <a:bodyPr/>
          <a:lstStyle/>
          <a:p>
            <a:fld id="{AFF8BC3E-7DE9-4A43-822B-A4CCE534ACA8}" type="datetimeFigureOut">
              <a:rPr lang="en-GB" smtClean="0"/>
              <a:t>20/09/2023</a:t>
            </a:fld>
            <a:endParaRPr lang="en-GB"/>
          </a:p>
        </p:txBody>
      </p:sp>
      <p:sp>
        <p:nvSpPr>
          <p:cNvPr id="8" name="Footer Placeholder 7">
            <a:extLst>
              <a:ext uri="{FF2B5EF4-FFF2-40B4-BE49-F238E27FC236}">
                <a16:creationId xmlns:a16="http://schemas.microsoft.com/office/drawing/2014/main" id="{0EA9E9BB-8FFA-5F81-85FD-650004A1BAC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1466BD4-B3AC-6D49-24DE-2EBCD8574550}"/>
              </a:ext>
            </a:extLst>
          </p:cNvPr>
          <p:cNvSpPr>
            <a:spLocks noGrp="1"/>
          </p:cNvSpPr>
          <p:nvPr>
            <p:ph type="sldNum" sz="quarter" idx="12"/>
          </p:nvPr>
        </p:nvSpPr>
        <p:spPr/>
        <p:txBody>
          <a:bodyPr/>
          <a:lstStyle/>
          <a:p>
            <a:fld id="{BEA750EF-EB14-4B88-B8A0-CFB9D1E09D40}" type="slidenum">
              <a:rPr lang="en-GB" smtClean="0"/>
              <a:t>‹#›</a:t>
            </a:fld>
            <a:endParaRPr lang="en-GB"/>
          </a:p>
        </p:txBody>
      </p:sp>
    </p:spTree>
    <p:extLst>
      <p:ext uri="{BB962C8B-B14F-4D97-AF65-F5344CB8AC3E}">
        <p14:creationId xmlns:p14="http://schemas.microsoft.com/office/powerpoint/2010/main" val="1006498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B819B-BAA9-F90E-2DBD-FB647D023330}"/>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EE6FAFC9-CF3B-9FB2-A42E-28ADF70FFC8A}"/>
              </a:ext>
            </a:extLst>
          </p:cNvPr>
          <p:cNvSpPr>
            <a:spLocks noGrp="1"/>
          </p:cNvSpPr>
          <p:nvPr>
            <p:ph type="dt" sz="half" idx="10"/>
          </p:nvPr>
        </p:nvSpPr>
        <p:spPr/>
        <p:txBody>
          <a:bodyPr/>
          <a:lstStyle/>
          <a:p>
            <a:fld id="{AFF8BC3E-7DE9-4A43-822B-A4CCE534ACA8}" type="datetimeFigureOut">
              <a:rPr lang="en-GB" smtClean="0"/>
              <a:t>20/09/2023</a:t>
            </a:fld>
            <a:endParaRPr lang="en-GB"/>
          </a:p>
        </p:txBody>
      </p:sp>
      <p:sp>
        <p:nvSpPr>
          <p:cNvPr id="4" name="Footer Placeholder 3">
            <a:extLst>
              <a:ext uri="{FF2B5EF4-FFF2-40B4-BE49-F238E27FC236}">
                <a16:creationId xmlns:a16="http://schemas.microsoft.com/office/drawing/2014/main" id="{C1A60F06-7FAC-AC34-0627-AEA8DEEE0C1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4009A78-2F26-E8B4-912C-36FD9227CFCA}"/>
              </a:ext>
            </a:extLst>
          </p:cNvPr>
          <p:cNvSpPr>
            <a:spLocks noGrp="1"/>
          </p:cNvSpPr>
          <p:nvPr>
            <p:ph type="sldNum" sz="quarter" idx="12"/>
          </p:nvPr>
        </p:nvSpPr>
        <p:spPr/>
        <p:txBody>
          <a:bodyPr/>
          <a:lstStyle/>
          <a:p>
            <a:fld id="{BEA750EF-EB14-4B88-B8A0-CFB9D1E09D40}" type="slidenum">
              <a:rPr lang="en-GB" smtClean="0"/>
              <a:t>‹#›</a:t>
            </a:fld>
            <a:endParaRPr lang="en-GB"/>
          </a:p>
        </p:txBody>
      </p:sp>
    </p:spTree>
    <p:extLst>
      <p:ext uri="{BB962C8B-B14F-4D97-AF65-F5344CB8AC3E}">
        <p14:creationId xmlns:p14="http://schemas.microsoft.com/office/powerpoint/2010/main" val="2972964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4EDFB6-6A90-B70A-7EE7-8D2AE1FA58FA}"/>
              </a:ext>
            </a:extLst>
          </p:cNvPr>
          <p:cNvSpPr>
            <a:spLocks noGrp="1"/>
          </p:cNvSpPr>
          <p:nvPr>
            <p:ph type="dt" sz="half" idx="10"/>
          </p:nvPr>
        </p:nvSpPr>
        <p:spPr/>
        <p:txBody>
          <a:bodyPr/>
          <a:lstStyle/>
          <a:p>
            <a:fld id="{AFF8BC3E-7DE9-4A43-822B-A4CCE534ACA8}" type="datetimeFigureOut">
              <a:rPr lang="en-GB" smtClean="0"/>
              <a:t>20/09/2023</a:t>
            </a:fld>
            <a:endParaRPr lang="en-GB"/>
          </a:p>
        </p:txBody>
      </p:sp>
      <p:sp>
        <p:nvSpPr>
          <p:cNvPr id="3" name="Footer Placeholder 2">
            <a:extLst>
              <a:ext uri="{FF2B5EF4-FFF2-40B4-BE49-F238E27FC236}">
                <a16:creationId xmlns:a16="http://schemas.microsoft.com/office/drawing/2014/main" id="{E7AD8134-3ECD-60F1-0FE4-D7F6D10CA6A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7DF334A-B577-D3C3-8317-1B3A1CE33C44}"/>
              </a:ext>
            </a:extLst>
          </p:cNvPr>
          <p:cNvSpPr>
            <a:spLocks noGrp="1"/>
          </p:cNvSpPr>
          <p:nvPr>
            <p:ph type="sldNum" sz="quarter" idx="12"/>
          </p:nvPr>
        </p:nvSpPr>
        <p:spPr/>
        <p:txBody>
          <a:bodyPr/>
          <a:lstStyle/>
          <a:p>
            <a:fld id="{BEA750EF-EB14-4B88-B8A0-CFB9D1E09D40}" type="slidenum">
              <a:rPr lang="en-GB" smtClean="0"/>
              <a:t>‹#›</a:t>
            </a:fld>
            <a:endParaRPr lang="en-GB"/>
          </a:p>
        </p:txBody>
      </p:sp>
    </p:spTree>
    <p:extLst>
      <p:ext uri="{BB962C8B-B14F-4D97-AF65-F5344CB8AC3E}">
        <p14:creationId xmlns:p14="http://schemas.microsoft.com/office/powerpoint/2010/main" val="3882076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434ED-2970-9FFA-9B6F-A4858A913AF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1032A1CF-E56F-EBCD-E5B9-9B1B2342B6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FB1AF875-45B3-3314-2FA1-EDC75009FB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331860A-443B-F6B1-CB24-08CBEFDD6F83}"/>
              </a:ext>
            </a:extLst>
          </p:cNvPr>
          <p:cNvSpPr>
            <a:spLocks noGrp="1"/>
          </p:cNvSpPr>
          <p:nvPr>
            <p:ph type="dt" sz="half" idx="10"/>
          </p:nvPr>
        </p:nvSpPr>
        <p:spPr/>
        <p:txBody>
          <a:bodyPr/>
          <a:lstStyle/>
          <a:p>
            <a:fld id="{AFF8BC3E-7DE9-4A43-822B-A4CCE534ACA8}" type="datetimeFigureOut">
              <a:rPr lang="en-GB" smtClean="0"/>
              <a:t>20/09/2023</a:t>
            </a:fld>
            <a:endParaRPr lang="en-GB"/>
          </a:p>
        </p:txBody>
      </p:sp>
      <p:sp>
        <p:nvSpPr>
          <p:cNvPr id="6" name="Footer Placeholder 5">
            <a:extLst>
              <a:ext uri="{FF2B5EF4-FFF2-40B4-BE49-F238E27FC236}">
                <a16:creationId xmlns:a16="http://schemas.microsoft.com/office/drawing/2014/main" id="{FE260974-B2F6-1A63-0E9F-827515499E8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1AE6BD-E64D-DAC8-94DF-CD6C571B565B}"/>
              </a:ext>
            </a:extLst>
          </p:cNvPr>
          <p:cNvSpPr>
            <a:spLocks noGrp="1"/>
          </p:cNvSpPr>
          <p:nvPr>
            <p:ph type="sldNum" sz="quarter" idx="12"/>
          </p:nvPr>
        </p:nvSpPr>
        <p:spPr/>
        <p:txBody>
          <a:bodyPr/>
          <a:lstStyle/>
          <a:p>
            <a:fld id="{BEA750EF-EB14-4B88-B8A0-CFB9D1E09D40}" type="slidenum">
              <a:rPr lang="en-GB" smtClean="0"/>
              <a:t>‹#›</a:t>
            </a:fld>
            <a:endParaRPr lang="en-GB"/>
          </a:p>
        </p:txBody>
      </p:sp>
    </p:spTree>
    <p:extLst>
      <p:ext uri="{BB962C8B-B14F-4D97-AF65-F5344CB8AC3E}">
        <p14:creationId xmlns:p14="http://schemas.microsoft.com/office/powerpoint/2010/main" val="1044897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0526C-7B1E-96DD-FCAB-6C81405CBBA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4CAB0550-C7F1-2529-0A5E-7CDD2F19BD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75068F2-DDD4-655C-B9E0-8E55815E2A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C9400AB-A029-DEAA-6AE5-3714BC03128D}"/>
              </a:ext>
            </a:extLst>
          </p:cNvPr>
          <p:cNvSpPr>
            <a:spLocks noGrp="1"/>
          </p:cNvSpPr>
          <p:nvPr>
            <p:ph type="dt" sz="half" idx="10"/>
          </p:nvPr>
        </p:nvSpPr>
        <p:spPr/>
        <p:txBody>
          <a:bodyPr/>
          <a:lstStyle/>
          <a:p>
            <a:fld id="{AFF8BC3E-7DE9-4A43-822B-A4CCE534ACA8}" type="datetimeFigureOut">
              <a:rPr lang="en-GB" smtClean="0"/>
              <a:t>20/09/2023</a:t>
            </a:fld>
            <a:endParaRPr lang="en-GB"/>
          </a:p>
        </p:txBody>
      </p:sp>
      <p:sp>
        <p:nvSpPr>
          <p:cNvPr id="6" name="Footer Placeholder 5">
            <a:extLst>
              <a:ext uri="{FF2B5EF4-FFF2-40B4-BE49-F238E27FC236}">
                <a16:creationId xmlns:a16="http://schemas.microsoft.com/office/drawing/2014/main" id="{F027799F-EB64-8928-A4D8-DD563ACEF5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5BEA163-568D-64B4-3F1F-5D666680159E}"/>
              </a:ext>
            </a:extLst>
          </p:cNvPr>
          <p:cNvSpPr>
            <a:spLocks noGrp="1"/>
          </p:cNvSpPr>
          <p:nvPr>
            <p:ph type="sldNum" sz="quarter" idx="12"/>
          </p:nvPr>
        </p:nvSpPr>
        <p:spPr/>
        <p:txBody>
          <a:bodyPr/>
          <a:lstStyle/>
          <a:p>
            <a:fld id="{BEA750EF-EB14-4B88-B8A0-CFB9D1E09D40}" type="slidenum">
              <a:rPr lang="en-GB" smtClean="0"/>
              <a:t>‹#›</a:t>
            </a:fld>
            <a:endParaRPr lang="en-GB"/>
          </a:p>
        </p:txBody>
      </p:sp>
    </p:spTree>
    <p:extLst>
      <p:ext uri="{BB962C8B-B14F-4D97-AF65-F5344CB8AC3E}">
        <p14:creationId xmlns:p14="http://schemas.microsoft.com/office/powerpoint/2010/main" val="1211999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193208-A77B-9A8A-8718-7CE79ADB37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20DF04C9-BD7F-5B44-946E-1BC37C8DE4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A0CD317-B29E-EF26-43D7-16DC099DE3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F8BC3E-7DE9-4A43-822B-A4CCE534ACA8}" type="datetimeFigureOut">
              <a:rPr lang="en-GB" smtClean="0"/>
              <a:t>20/09/2023</a:t>
            </a:fld>
            <a:endParaRPr lang="en-GB"/>
          </a:p>
        </p:txBody>
      </p:sp>
      <p:sp>
        <p:nvSpPr>
          <p:cNvPr id="5" name="Footer Placeholder 4">
            <a:extLst>
              <a:ext uri="{FF2B5EF4-FFF2-40B4-BE49-F238E27FC236}">
                <a16:creationId xmlns:a16="http://schemas.microsoft.com/office/drawing/2014/main" id="{8F59C5EA-EF99-4532-0998-2CB475A7E4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B34BEC7-45CA-99F6-EFBA-02955B640F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A750EF-EB14-4B88-B8A0-CFB9D1E09D40}" type="slidenum">
              <a:rPr lang="en-GB" smtClean="0"/>
              <a:t>‹#›</a:t>
            </a:fld>
            <a:endParaRPr lang="en-GB"/>
          </a:p>
        </p:txBody>
      </p:sp>
    </p:spTree>
    <p:extLst>
      <p:ext uri="{BB962C8B-B14F-4D97-AF65-F5344CB8AC3E}">
        <p14:creationId xmlns:p14="http://schemas.microsoft.com/office/powerpoint/2010/main" val="2381742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numpy.org/devdocs/user/quickstart.html" TargetMode="External"/><Relationship Id="rId2" Type="http://schemas.openxmlformats.org/officeDocument/2006/relationships/hyperlink" Target="https://github.com/SteveCBell/Financial-Statistics-with-Python" TargetMode="External"/><Relationship Id="rId1" Type="http://schemas.openxmlformats.org/officeDocument/2006/relationships/slideLayout" Target="../slideLayouts/slideLayout6.xml"/><Relationship Id="rId6" Type="http://schemas.openxmlformats.org/officeDocument/2006/relationships/hyperlink" Target="https://www.statology.org/python-guides/" TargetMode="External"/><Relationship Id="rId5" Type="http://schemas.openxmlformats.org/officeDocument/2006/relationships/hyperlink" Target="https://matplotlib.org/stable/gallery/index.html" TargetMode="External"/><Relationship Id="rId4" Type="http://schemas.openxmlformats.org/officeDocument/2006/relationships/hyperlink" Target="https://pandas.pydata.org/pandas-docs/stable/user_guide/10min.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numbers on a white background&#10;&#10;Description automatically generated">
            <a:extLst>
              <a:ext uri="{FF2B5EF4-FFF2-40B4-BE49-F238E27FC236}">
                <a16:creationId xmlns:a16="http://schemas.microsoft.com/office/drawing/2014/main" id="{265B8CD6-9F80-915C-EB9A-1ED8760723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4386" y="-879098"/>
            <a:ext cx="7614066" cy="8616196"/>
          </a:xfrm>
          <a:prstGeom prst="rect">
            <a:avLst/>
          </a:prstGeom>
        </p:spPr>
      </p:pic>
      <p:sp>
        <p:nvSpPr>
          <p:cNvPr id="6" name="Text Box 2">
            <a:extLst>
              <a:ext uri="{FF2B5EF4-FFF2-40B4-BE49-F238E27FC236}">
                <a16:creationId xmlns:a16="http://schemas.microsoft.com/office/drawing/2014/main" id="{41CE3BE9-79EC-50D6-6CBD-07D310D60A64}"/>
              </a:ext>
            </a:extLst>
          </p:cNvPr>
          <p:cNvSpPr txBox="1">
            <a:spLocks noChangeArrowheads="1"/>
          </p:cNvSpPr>
          <p:nvPr/>
        </p:nvSpPr>
        <p:spPr bwMode="auto">
          <a:xfrm>
            <a:off x="3096882" y="1690777"/>
            <a:ext cx="5969479" cy="1738224"/>
          </a:xfrm>
          <a:prstGeom prst="rect">
            <a:avLst/>
          </a:prstGeom>
          <a:solidFill>
            <a:srgbClr val="FFFFFF">
              <a:alpha val="47000"/>
            </a:srgbClr>
          </a:solidFill>
          <a:ln w="9525">
            <a:noFill/>
            <a:miter lim="800000"/>
            <a:headEnd/>
            <a:tailEnd/>
          </a:ln>
        </p:spPr>
        <p:txBody>
          <a:bodyPr rot="0" vert="horz" wrap="square" lIns="91440" tIns="45720" rIns="91440" bIns="45720" anchor="t" anchorCtr="0">
            <a:noAutofit/>
          </a:bodyPr>
          <a:lstStyle/>
          <a:p>
            <a:pPr>
              <a:lnSpc>
                <a:spcPct val="120000"/>
              </a:lnSpc>
              <a:spcAft>
                <a:spcPts val="1000"/>
              </a:spcAft>
            </a:pPr>
            <a:r>
              <a:rPr lang="en-GB" sz="2400" b="1" dirty="0">
                <a:solidFill>
                  <a:srgbClr val="1F3864"/>
                </a:solidFill>
                <a:effectLst/>
                <a:latin typeface="Calibri" panose="020F0502020204030204" pitchFamily="34" charset="0"/>
                <a:ea typeface="Times New Roman" panose="02020603050405020304" pitchFamily="18" charset="0"/>
                <a:cs typeface="Times New Roman" panose="02020603050405020304" pitchFamily="18" charset="0"/>
              </a:rPr>
              <a:t>Financial Statistics with Python</a:t>
            </a:r>
            <a:endParaRPr lang="en-GB" sz="105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Aft>
                <a:spcPts val="1000"/>
              </a:spcAft>
            </a:pPr>
            <a:r>
              <a:rPr lang="en-GB" sz="1800" b="1" dirty="0">
                <a:solidFill>
                  <a:srgbClr val="1F3864"/>
                </a:solidFill>
                <a:effectLst/>
                <a:latin typeface="Calibri" panose="020F0502020204030204" pitchFamily="34" charset="0"/>
                <a:ea typeface="Times New Roman" panose="02020603050405020304" pitchFamily="18" charset="0"/>
                <a:cs typeface="Times New Roman" panose="02020603050405020304" pitchFamily="18" charset="0"/>
              </a:rPr>
              <a:t>Steve Bell DPhil</a:t>
            </a:r>
            <a:endParaRPr lang="en-GB" sz="105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Aft>
                <a:spcPts val="1000"/>
              </a:spcAft>
            </a:pPr>
            <a:r>
              <a:rPr lang="en-GB" sz="1600" b="1" dirty="0">
                <a:solidFill>
                  <a:srgbClr val="1F3864"/>
                </a:solidFill>
                <a:effectLst/>
                <a:latin typeface="Calibri" panose="020F0502020204030204" pitchFamily="34" charset="0"/>
                <a:ea typeface="Times New Roman" panose="02020603050405020304" pitchFamily="18" charset="0"/>
                <a:cs typeface="Times New Roman" panose="02020603050405020304" pitchFamily="18" charset="0"/>
              </a:rPr>
              <a:t>Royal Statistical Society November 11</a:t>
            </a:r>
            <a:r>
              <a:rPr lang="en-GB" sz="1600" b="1" baseline="30000" dirty="0">
                <a:solidFill>
                  <a:srgbClr val="1F3864"/>
                </a:solidFill>
                <a:effectLst/>
                <a:latin typeface="Calibri" panose="020F0502020204030204" pitchFamily="34" charset="0"/>
                <a:ea typeface="Times New Roman" panose="02020603050405020304" pitchFamily="18" charset="0"/>
                <a:cs typeface="Times New Roman" panose="02020603050405020304" pitchFamily="18" charset="0"/>
              </a:rPr>
              <a:t>th</a:t>
            </a:r>
            <a:r>
              <a:rPr lang="en-GB" sz="1600" b="1" dirty="0">
                <a:solidFill>
                  <a:srgbClr val="1F3864"/>
                </a:solidFill>
                <a:effectLst/>
                <a:latin typeface="Calibri" panose="020F0502020204030204" pitchFamily="34" charset="0"/>
                <a:ea typeface="Times New Roman" panose="02020603050405020304" pitchFamily="18" charset="0"/>
                <a:cs typeface="Times New Roman" panose="02020603050405020304" pitchFamily="18" charset="0"/>
              </a:rPr>
              <a:t>-12</a:t>
            </a:r>
            <a:r>
              <a:rPr lang="en-GB" sz="1600" b="1" baseline="30000" dirty="0">
                <a:solidFill>
                  <a:srgbClr val="1F3864"/>
                </a:solidFill>
                <a:effectLst/>
                <a:latin typeface="Calibri" panose="020F0502020204030204" pitchFamily="34" charset="0"/>
                <a:ea typeface="Times New Roman" panose="02020603050405020304" pitchFamily="18" charset="0"/>
                <a:cs typeface="Times New Roman" panose="02020603050405020304" pitchFamily="18" charset="0"/>
              </a:rPr>
              <a:t>th</a:t>
            </a:r>
            <a:r>
              <a:rPr lang="en-GB" sz="1600" b="1" dirty="0">
                <a:solidFill>
                  <a:srgbClr val="1F3864"/>
                </a:solidFill>
                <a:effectLst/>
                <a:latin typeface="Calibri" panose="020F0502020204030204" pitchFamily="34" charset="0"/>
                <a:ea typeface="Times New Roman" panose="02020603050405020304" pitchFamily="18" charset="0"/>
                <a:cs typeface="Times New Roman" panose="02020603050405020304" pitchFamily="18" charset="0"/>
              </a:rPr>
              <a:t> November 2023</a:t>
            </a:r>
            <a:endParaRPr lang="en-GB" sz="105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3" name="Picture 2" descr="A close-up of a logo&#10;&#10;Description automatically generated">
            <a:extLst>
              <a:ext uri="{FF2B5EF4-FFF2-40B4-BE49-F238E27FC236}">
                <a16:creationId xmlns:a16="http://schemas.microsoft.com/office/drawing/2014/main" id="{A9C3AE02-03DC-3F1B-7982-AFB9C2094E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7614" y="189285"/>
            <a:ext cx="2012674" cy="1153933"/>
          </a:xfrm>
          <a:prstGeom prst="rect">
            <a:avLst/>
          </a:prstGeom>
        </p:spPr>
      </p:pic>
    </p:spTree>
    <p:extLst>
      <p:ext uri="{BB962C8B-B14F-4D97-AF65-F5344CB8AC3E}">
        <p14:creationId xmlns:p14="http://schemas.microsoft.com/office/powerpoint/2010/main" val="1178015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B7BCA-B533-E103-8CDA-C411CEE8DA7B}"/>
              </a:ext>
            </a:extLst>
          </p:cNvPr>
          <p:cNvSpPr>
            <a:spLocks noGrp="1"/>
          </p:cNvSpPr>
          <p:nvPr>
            <p:ph type="title"/>
          </p:nvPr>
        </p:nvSpPr>
        <p:spPr>
          <a:xfrm>
            <a:off x="2170706" y="158392"/>
            <a:ext cx="7680961" cy="748057"/>
          </a:xfrm>
        </p:spPr>
        <p:txBody>
          <a:bodyPr/>
          <a:lstStyle/>
          <a:p>
            <a:pPr algn="ctr"/>
            <a:r>
              <a:rPr lang="en-GB" b="1" dirty="0">
                <a:solidFill>
                  <a:schemeClr val="tx2"/>
                </a:solidFill>
              </a:rPr>
              <a:t>Course Outline</a:t>
            </a:r>
          </a:p>
        </p:txBody>
      </p:sp>
      <p:sp>
        <p:nvSpPr>
          <p:cNvPr id="3" name="TextBox 2">
            <a:extLst>
              <a:ext uri="{FF2B5EF4-FFF2-40B4-BE49-F238E27FC236}">
                <a16:creationId xmlns:a16="http://schemas.microsoft.com/office/drawing/2014/main" id="{1DCC5CA8-0334-8796-F903-8341F15916B1}"/>
              </a:ext>
            </a:extLst>
          </p:cNvPr>
          <p:cNvSpPr txBox="1"/>
          <p:nvPr/>
        </p:nvSpPr>
        <p:spPr>
          <a:xfrm>
            <a:off x="894229" y="1190065"/>
            <a:ext cx="10838330" cy="5601533"/>
          </a:xfrm>
          <a:prstGeom prst="rect">
            <a:avLst/>
          </a:prstGeom>
          <a:noFill/>
        </p:spPr>
        <p:txBody>
          <a:bodyPr wrap="square" rtlCol="0">
            <a:spAutoFit/>
          </a:bodyPr>
          <a:lstStyle/>
          <a:p>
            <a:pPr marL="342900" indent="-342900">
              <a:buFont typeface="+mj-lt"/>
              <a:buAutoNum type="arabicPeriod"/>
            </a:pPr>
            <a:r>
              <a:rPr lang="en-GB" sz="2000" dirty="0"/>
              <a:t>What is Financial Statistics?</a:t>
            </a:r>
          </a:p>
          <a:p>
            <a:pPr marL="342900" indent="-342900">
              <a:buFont typeface="+mj-lt"/>
              <a:buAutoNum type="arabicPeriod"/>
            </a:pPr>
            <a:r>
              <a:rPr lang="en-GB" sz="2000" dirty="0"/>
              <a:t>Installation of Python</a:t>
            </a:r>
          </a:p>
          <a:p>
            <a:pPr marL="342900" indent="-342900">
              <a:buFont typeface="+mj-lt"/>
              <a:buAutoNum type="arabicPeriod"/>
            </a:pPr>
            <a:r>
              <a:rPr lang="en-GB" sz="2000" dirty="0">
                <a:effectLst/>
                <a:latin typeface="Calibri" panose="020F0502020204030204" pitchFamily="34" charset="0"/>
                <a:ea typeface="Times New Roman" panose="02020603050405020304" pitchFamily="18" charset="0"/>
                <a:cs typeface="Times New Roman" panose="02020603050405020304" pitchFamily="18" charset="0"/>
              </a:rPr>
              <a:t>Review of Python basics: modules, lists, dicts, NumPy, Matplotlib</a:t>
            </a:r>
            <a:br>
              <a:rPr lang="en-GB" sz="2000" dirty="0">
                <a:effectLst/>
                <a:latin typeface="Calibri" panose="020F0502020204030204" pitchFamily="34" charset="0"/>
                <a:ea typeface="Times New Roman" panose="02020603050405020304" pitchFamily="18" charset="0"/>
                <a:cs typeface="Times New Roman" panose="02020603050405020304" pitchFamily="18" charset="0"/>
              </a:rPr>
            </a:br>
            <a:br>
              <a:rPr lang="en-GB" sz="2000" dirty="0">
                <a:effectLst/>
                <a:latin typeface="Calibri" panose="020F0502020204030204" pitchFamily="34" charset="0"/>
                <a:ea typeface="Times New Roman" panose="02020603050405020304" pitchFamily="18" charset="0"/>
                <a:cs typeface="Times New Roman" panose="02020603050405020304" pitchFamily="18" charset="0"/>
              </a:rPr>
            </a:br>
            <a:r>
              <a:rPr lang="en-GB" sz="2000" i="1" dirty="0">
                <a:effectLst/>
                <a:latin typeface="Calibri" panose="020F0502020204030204" pitchFamily="34" charset="0"/>
                <a:ea typeface="Times New Roman" panose="02020603050405020304" pitchFamily="18" charset="0"/>
                <a:cs typeface="Times New Roman" panose="02020603050405020304" pitchFamily="18" charset="0"/>
              </a:rPr>
              <a:t>Exercise 1: constructing a communicative chart with Matplotlib</a:t>
            </a:r>
            <a:br>
              <a:rPr lang="en-GB" sz="2000" dirty="0">
                <a:effectLst/>
                <a:latin typeface="Calibri" panose="020F0502020204030204" pitchFamily="34" charset="0"/>
                <a:ea typeface="Times New Roman" panose="02020603050405020304" pitchFamily="18" charset="0"/>
                <a:cs typeface="Times New Roman" panose="02020603050405020304" pitchFamily="18" charset="0"/>
              </a:rPr>
            </a:br>
            <a:endParaRPr lang="en-GB"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buFont typeface="+mj-lt"/>
              <a:buAutoNum type="arabicPeriod"/>
            </a:pPr>
            <a:r>
              <a:rPr lang="en-GB" sz="2000" dirty="0">
                <a:effectLst/>
                <a:latin typeface="Calibri" panose="020F0502020204030204" pitchFamily="34" charset="0"/>
                <a:ea typeface="Times New Roman" panose="02020603050405020304" pitchFamily="18" charset="0"/>
                <a:cs typeface="Times New Roman" panose="02020603050405020304" pitchFamily="18" charset="0"/>
              </a:rPr>
              <a:t>Financial Instruments: bonds, stocks and commodities</a:t>
            </a:r>
          </a:p>
          <a:p>
            <a:pPr marL="342900" indent="-342900">
              <a:buFont typeface="+mj-lt"/>
              <a:buAutoNum type="arabicPeriod"/>
            </a:pPr>
            <a:r>
              <a:rPr lang="en-GB" sz="2000" dirty="0">
                <a:effectLst/>
                <a:latin typeface="Calibri" panose="020F0502020204030204" pitchFamily="34" charset="0"/>
                <a:ea typeface="Times New Roman" panose="02020603050405020304" pitchFamily="18" charset="0"/>
                <a:cs typeface="Times New Roman" panose="02020603050405020304" pitchFamily="18" charset="0"/>
              </a:rPr>
              <a:t>Using Pandas: building more complex datasets, data cleaning and preparation</a:t>
            </a:r>
            <a:br>
              <a:rPr lang="en-GB" sz="2000" dirty="0">
                <a:effectLst/>
                <a:latin typeface="Calibri" panose="020F0502020204030204" pitchFamily="34" charset="0"/>
                <a:ea typeface="Times New Roman" panose="02020603050405020304" pitchFamily="18" charset="0"/>
                <a:cs typeface="Times New Roman" panose="02020603050405020304" pitchFamily="18" charset="0"/>
              </a:rPr>
            </a:br>
            <a:br>
              <a:rPr lang="en-GB" sz="2000" dirty="0">
                <a:effectLst/>
                <a:latin typeface="Calibri" panose="020F0502020204030204" pitchFamily="34" charset="0"/>
                <a:ea typeface="Times New Roman" panose="02020603050405020304" pitchFamily="18" charset="0"/>
                <a:cs typeface="Times New Roman" panose="02020603050405020304" pitchFamily="18" charset="0"/>
              </a:rPr>
            </a:br>
            <a:r>
              <a:rPr lang="en-GB" sz="2000" i="1" dirty="0">
                <a:effectLst/>
                <a:latin typeface="Calibri" panose="020F0502020204030204" pitchFamily="34" charset="0"/>
                <a:ea typeface="Times New Roman" panose="02020603050405020304" pitchFamily="18" charset="0"/>
                <a:cs typeface="Times New Roman" panose="02020603050405020304" pitchFamily="18" charset="0"/>
              </a:rPr>
              <a:t>Exercise 2: handling noisy data</a:t>
            </a:r>
            <a:endParaRPr lang="en-GB"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buFont typeface="+mj-lt"/>
              <a:buAutoNum type="arabicPeriod"/>
            </a:pPr>
            <a:r>
              <a:rPr lang="en-GB" sz="2000" dirty="0">
                <a:effectLst/>
                <a:latin typeface="Calibri" panose="020F0502020204030204" pitchFamily="34" charset="0"/>
                <a:ea typeface="Times New Roman" panose="02020603050405020304" pitchFamily="18" charset="0"/>
                <a:cs typeface="Times New Roman" panose="02020603050405020304" pitchFamily="18" charset="0"/>
              </a:rPr>
              <a:t>Data sources: using Pandas DataReader, APIs and pd.read_csv(()</a:t>
            </a:r>
          </a:p>
          <a:p>
            <a:pPr marL="342900" indent="-342900">
              <a:buFont typeface="+mj-lt"/>
              <a:buAutoNum type="arabicPeriod"/>
            </a:pPr>
            <a:r>
              <a:rPr lang="en-GB" sz="2000" dirty="0">
                <a:effectLst/>
                <a:latin typeface="Calibri" panose="020F0502020204030204" pitchFamily="34" charset="0"/>
                <a:ea typeface="Times New Roman" panose="02020603050405020304" pitchFamily="18" charset="0"/>
                <a:cs typeface="Times New Roman" panose="02020603050405020304" pitchFamily="18" charset="0"/>
              </a:rPr>
              <a:t>Asset returns and the normal distribution. Exploratory analysis.</a:t>
            </a:r>
          </a:p>
          <a:p>
            <a:pPr marL="342900" indent="-342900">
              <a:buFont typeface="+mj-lt"/>
              <a:buAutoNum type="arabicPeriod"/>
            </a:pPr>
            <a:r>
              <a:rPr lang="en-GB" sz="2000" dirty="0">
                <a:effectLst/>
                <a:latin typeface="Calibri" panose="020F0502020204030204" pitchFamily="34" charset="0"/>
                <a:ea typeface="Times New Roman" panose="02020603050405020304" pitchFamily="18" charset="0"/>
                <a:cs typeface="Times New Roman" panose="02020603050405020304" pitchFamily="18" charset="0"/>
              </a:rPr>
              <a:t>‘Stylised’ facts of financial markets: volatility clustering, leverage effect and fat tails. Kurtosis and skew.</a:t>
            </a:r>
            <a:br>
              <a:rPr lang="en-GB" sz="2000" dirty="0">
                <a:effectLst/>
                <a:latin typeface="Calibri" panose="020F0502020204030204" pitchFamily="34" charset="0"/>
                <a:ea typeface="Times New Roman" panose="02020603050405020304" pitchFamily="18" charset="0"/>
                <a:cs typeface="Times New Roman" panose="02020603050405020304" pitchFamily="18" charset="0"/>
              </a:rPr>
            </a:br>
            <a:br>
              <a:rPr lang="en-GB" sz="2000" dirty="0">
                <a:effectLst/>
                <a:latin typeface="Calibri" panose="020F0502020204030204" pitchFamily="34" charset="0"/>
                <a:ea typeface="Times New Roman" panose="02020603050405020304" pitchFamily="18" charset="0"/>
                <a:cs typeface="Times New Roman" panose="02020603050405020304" pitchFamily="18" charset="0"/>
              </a:rPr>
            </a:br>
            <a:r>
              <a:rPr lang="en-GB" sz="2000" i="1" dirty="0">
                <a:effectLst/>
                <a:latin typeface="Calibri" panose="020F0502020204030204" pitchFamily="34" charset="0"/>
                <a:ea typeface="Times New Roman" panose="02020603050405020304" pitchFamily="18" charset="0"/>
                <a:cs typeface="Times New Roman" panose="02020603050405020304" pitchFamily="18" charset="0"/>
              </a:rPr>
              <a:t>Exercise 3: Exploring non-Gaussian statistics with a large dataset.</a:t>
            </a:r>
            <a:endParaRPr lang="en-GB" sz="2000" i="1" dirty="0">
              <a:latin typeface="Calibri" panose="020F0502020204030204" pitchFamily="34" charset="0"/>
              <a:ea typeface="Times New Roman" panose="02020603050405020304" pitchFamily="18" charset="0"/>
              <a:cs typeface="Times New Roman" panose="02020603050405020304" pitchFamily="18" charset="0"/>
            </a:endParaRPr>
          </a:p>
          <a:p>
            <a:pPr marL="342900" indent="-342900">
              <a:buFont typeface="+mj-lt"/>
              <a:buAutoNum type="arabicPeriod"/>
            </a:pPr>
            <a:endParaRPr lang="en-GB"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buFont typeface="+mj-lt"/>
              <a:buAutoNum type="arabicPeriod"/>
            </a:pPr>
            <a:endParaRPr lang="en-GB" dirty="0"/>
          </a:p>
        </p:txBody>
      </p:sp>
    </p:spTree>
    <p:extLst>
      <p:ext uri="{BB962C8B-B14F-4D97-AF65-F5344CB8AC3E}">
        <p14:creationId xmlns:p14="http://schemas.microsoft.com/office/powerpoint/2010/main" val="3641711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345CC-5B5C-9043-DE9E-7DDCE7956916}"/>
              </a:ext>
            </a:extLst>
          </p:cNvPr>
          <p:cNvSpPr>
            <a:spLocks noGrp="1"/>
          </p:cNvSpPr>
          <p:nvPr>
            <p:ph type="title"/>
          </p:nvPr>
        </p:nvSpPr>
        <p:spPr>
          <a:xfrm>
            <a:off x="2238935" y="147917"/>
            <a:ext cx="7581900" cy="977994"/>
          </a:xfrm>
        </p:spPr>
        <p:txBody>
          <a:bodyPr/>
          <a:lstStyle/>
          <a:p>
            <a:pPr algn="ctr"/>
            <a:r>
              <a:rPr lang="en-GB" b="1" dirty="0">
                <a:solidFill>
                  <a:schemeClr val="tx2"/>
                </a:solidFill>
              </a:rPr>
              <a:t>Course Outline </a:t>
            </a:r>
            <a:r>
              <a:rPr lang="en-GB" sz="2400" b="1" dirty="0">
                <a:solidFill>
                  <a:schemeClr val="tx2"/>
                </a:solidFill>
              </a:rPr>
              <a:t>(continued)</a:t>
            </a:r>
            <a:endParaRPr lang="en-GB" sz="2400" dirty="0"/>
          </a:p>
        </p:txBody>
      </p:sp>
      <p:sp>
        <p:nvSpPr>
          <p:cNvPr id="4" name="TextBox 3">
            <a:extLst>
              <a:ext uri="{FF2B5EF4-FFF2-40B4-BE49-F238E27FC236}">
                <a16:creationId xmlns:a16="http://schemas.microsoft.com/office/drawing/2014/main" id="{45BE62F0-E4DE-CFE2-99C8-BD0CBC814C28}"/>
              </a:ext>
            </a:extLst>
          </p:cNvPr>
          <p:cNvSpPr txBox="1"/>
          <p:nvPr/>
        </p:nvSpPr>
        <p:spPr>
          <a:xfrm>
            <a:off x="1532964" y="1815353"/>
            <a:ext cx="9695330" cy="3170099"/>
          </a:xfrm>
          <a:prstGeom prst="rect">
            <a:avLst/>
          </a:prstGeom>
          <a:noFill/>
        </p:spPr>
        <p:txBody>
          <a:bodyPr wrap="square" rtlCol="0">
            <a:spAutoFit/>
          </a:bodyPr>
          <a:lstStyle/>
          <a:p>
            <a:pPr marL="342900" indent="-342900">
              <a:buAutoNum type="arabicPeriod" startAt="9"/>
            </a:pPr>
            <a:r>
              <a:rPr lang="en-GB" sz="2000" dirty="0">
                <a:effectLst/>
                <a:latin typeface="Calibri" panose="020F0502020204030204" pitchFamily="34" charset="0"/>
                <a:ea typeface="Times New Roman" panose="02020603050405020304" pitchFamily="18" charset="0"/>
                <a:cs typeface="Times New Roman" panose="02020603050405020304" pitchFamily="18" charset="0"/>
              </a:rPr>
              <a:t>Financial crises and crashes</a:t>
            </a:r>
          </a:p>
          <a:p>
            <a:pPr marL="342900" indent="-342900">
              <a:buAutoNum type="arabicPeriod" startAt="9"/>
            </a:pPr>
            <a:endParaRPr lang="en-GB"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buAutoNum type="arabicPeriod" startAt="9"/>
            </a:pPr>
            <a:r>
              <a:rPr lang="en-GB" sz="2000" dirty="0">
                <a:effectLst/>
                <a:latin typeface="Calibri" panose="020F0502020204030204" pitchFamily="34" charset="0"/>
                <a:ea typeface="Times New Roman" panose="02020603050405020304" pitchFamily="18" charset="0"/>
                <a:cs typeface="Times New Roman" panose="02020603050405020304" pitchFamily="18" charset="0"/>
              </a:rPr>
              <a:t>Government bond yield curves</a:t>
            </a:r>
            <a:br>
              <a:rPr lang="en-GB" sz="2000" dirty="0">
                <a:effectLst/>
                <a:latin typeface="Calibri" panose="020F0502020204030204" pitchFamily="34" charset="0"/>
                <a:ea typeface="Times New Roman" panose="02020603050405020304" pitchFamily="18" charset="0"/>
                <a:cs typeface="Times New Roman" panose="02020603050405020304" pitchFamily="18" charset="0"/>
              </a:rPr>
            </a:br>
            <a:r>
              <a:rPr lang="en-GB" sz="2000" i="1" dirty="0">
                <a:effectLst/>
                <a:latin typeface="Calibri" panose="020F0502020204030204" pitchFamily="34" charset="0"/>
                <a:ea typeface="Times New Roman" panose="02020603050405020304" pitchFamily="18" charset="0"/>
                <a:cs typeface="Times New Roman" panose="02020603050405020304" pitchFamily="18" charset="0"/>
              </a:rPr>
              <a:t>Dimension reduction using PCA</a:t>
            </a:r>
          </a:p>
          <a:p>
            <a:pPr marL="342900" indent="-342900">
              <a:buAutoNum type="arabicPeriod" startAt="9"/>
            </a:pPr>
            <a:endParaRPr lang="en-GB" sz="2000" i="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buAutoNum type="arabicPeriod" startAt="9"/>
            </a:pPr>
            <a:r>
              <a:rPr lang="en-GB" sz="2000" dirty="0">
                <a:effectLst/>
                <a:latin typeface="Calibri" panose="020F0502020204030204" pitchFamily="34" charset="0"/>
                <a:ea typeface="Times New Roman" panose="02020603050405020304" pitchFamily="18" charset="0"/>
                <a:cs typeface="Times New Roman" panose="02020603050405020304" pitchFamily="18" charset="0"/>
              </a:rPr>
              <a:t>Building statistical models with Python </a:t>
            </a:r>
            <a:r>
              <a:rPr lang="en-GB" sz="2000" dirty="0" err="1">
                <a:effectLst/>
                <a:latin typeface="Calibri" panose="020F0502020204030204" pitchFamily="34" charset="0"/>
                <a:ea typeface="Times New Roman" panose="02020603050405020304" pitchFamily="18" charset="0"/>
                <a:cs typeface="Times New Roman" panose="02020603050405020304" pitchFamily="18" charset="0"/>
              </a:rPr>
              <a:t>statsmodels</a:t>
            </a:r>
            <a:br>
              <a:rPr lang="en-GB" sz="2000" dirty="0">
                <a:effectLst/>
                <a:latin typeface="Calibri" panose="020F0502020204030204" pitchFamily="34" charset="0"/>
                <a:ea typeface="Times New Roman" panose="02020603050405020304" pitchFamily="18" charset="0"/>
                <a:cs typeface="Times New Roman" panose="02020603050405020304" pitchFamily="18" charset="0"/>
              </a:rPr>
            </a:br>
            <a:br>
              <a:rPr lang="en-GB" sz="2000" dirty="0">
                <a:effectLst/>
                <a:latin typeface="Calibri" panose="020F0502020204030204" pitchFamily="34" charset="0"/>
                <a:ea typeface="Times New Roman" panose="02020603050405020304" pitchFamily="18" charset="0"/>
                <a:cs typeface="Times New Roman" panose="02020603050405020304" pitchFamily="18" charset="0"/>
              </a:rPr>
            </a:br>
            <a:r>
              <a:rPr lang="en-GB" sz="2000" i="1" dirty="0">
                <a:effectLst/>
                <a:latin typeface="Calibri" panose="020F0502020204030204" pitchFamily="34" charset="0"/>
                <a:ea typeface="Times New Roman" panose="02020603050405020304" pitchFamily="18" charset="0"/>
                <a:cs typeface="Times New Roman" panose="02020603050405020304" pitchFamily="18" charset="0"/>
              </a:rPr>
              <a:t>Exercise 4: Investigating the influence of interest rates on the price of gold</a:t>
            </a:r>
          </a:p>
          <a:p>
            <a:pPr marL="342900" indent="-342900">
              <a:buAutoNum type="arabicPeriod" startAt="9"/>
            </a:pPr>
            <a:endParaRPr lang="en-GB" sz="2000" i="1" dirty="0">
              <a:latin typeface="Calibri" panose="020F0502020204030204" pitchFamily="34" charset="0"/>
              <a:ea typeface="Times New Roman" panose="02020603050405020304" pitchFamily="18" charset="0"/>
              <a:cs typeface="Times New Roman" panose="02020603050405020304" pitchFamily="18" charset="0"/>
            </a:endParaRPr>
          </a:p>
          <a:p>
            <a:pPr marL="342900" indent="-342900">
              <a:buFontTx/>
              <a:buAutoNum type="arabicPeriod" startAt="9"/>
            </a:pPr>
            <a:r>
              <a:rPr lang="en-GB" sz="2000" dirty="0">
                <a:effectLst/>
                <a:latin typeface="Calibri" panose="020F0502020204030204" pitchFamily="34" charset="0"/>
                <a:ea typeface="Times New Roman" panose="02020603050405020304" pitchFamily="18" charset="0"/>
                <a:cs typeface="Times New Roman" panose="02020603050405020304" pitchFamily="18" charset="0"/>
              </a:rPr>
              <a:t>Bibliography</a:t>
            </a:r>
            <a:r>
              <a:rPr lang="en-GB" sz="2000" dirty="0"/>
              <a:t> </a:t>
            </a:r>
          </a:p>
        </p:txBody>
      </p:sp>
    </p:spTree>
    <p:extLst>
      <p:ext uri="{BB962C8B-B14F-4D97-AF65-F5344CB8AC3E}">
        <p14:creationId xmlns:p14="http://schemas.microsoft.com/office/powerpoint/2010/main" val="1279933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CE7002-9373-16D5-4106-D886C38C55B4}"/>
              </a:ext>
            </a:extLst>
          </p:cNvPr>
          <p:cNvSpPr>
            <a:spLocks noGrp="1"/>
          </p:cNvSpPr>
          <p:nvPr>
            <p:ph type="title"/>
          </p:nvPr>
        </p:nvSpPr>
        <p:spPr>
          <a:xfrm>
            <a:off x="838200" y="171162"/>
            <a:ext cx="2840182" cy="2371148"/>
          </a:xfrm>
        </p:spPr>
        <p:txBody>
          <a:bodyPr>
            <a:normAutofit/>
          </a:bodyPr>
          <a:lstStyle/>
          <a:p>
            <a:r>
              <a:rPr lang="en-GB" sz="3200" b="1">
                <a:solidFill>
                  <a:srgbClr val="FFFFFF"/>
                </a:solidFill>
              </a:rPr>
              <a:t>What is Financial Statistics?</a:t>
            </a:r>
            <a:endParaRPr lang="en-GB" sz="3200">
              <a:solidFill>
                <a:srgbClr val="FFFFFF"/>
              </a:solidFill>
            </a:endParaRPr>
          </a:p>
        </p:txBody>
      </p:sp>
      <p:pic>
        <p:nvPicPr>
          <p:cNvPr id="4" name="Picture 3" descr="A graph of different types of currency&#10;&#10;Description automatically generated with medium confidence">
            <a:extLst>
              <a:ext uri="{FF2B5EF4-FFF2-40B4-BE49-F238E27FC236}">
                <a16:creationId xmlns:a16="http://schemas.microsoft.com/office/drawing/2014/main" id="{584349AE-7B8D-732C-2BFB-334BB533D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7933" y="674162"/>
            <a:ext cx="7347537" cy="5510652"/>
          </a:xfrm>
          <a:prstGeom prst="rect">
            <a:avLst/>
          </a:prstGeom>
        </p:spPr>
      </p:pic>
    </p:spTree>
    <p:extLst>
      <p:ext uri="{BB962C8B-B14F-4D97-AF65-F5344CB8AC3E}">
        <p14:creationId xmlns:p14="http://schemas.microsoft.com/office/powerpoint/2010/main" val="3202714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502A42-DA11-E4FC-3532-3D0AC354F421}"/>
              </a:ext>
            </a:extLst>
          </p:cNvPr>
          <p:cNvSpPr txBox="1"/>
          <p:nvPr/>
        </p:nvSpPr>
        <p:spPr>
          <a:xfrm>
            <a:off x="1216958" y="2380131"/>
            <a:ext cx="9486901" cy="2677656"/>
          </a:xfrm>
          <a:prstGeom prst="rect">
            <a:avLst/>
          </a:prstGeom>
          <a:noFill/>
        </p:spPr>
        <p:txBody>
          <a:bodyPr wrap="square" rtlCol="0">
            <a:spAutoFit/>
          </a:bodyPr>
          <a:lstStyle/>
          <a:p>
            <a:r>
              <a:rPr lang="en-GB" sz="2400" dirty="0"/>
              <a:t>Plotting out the exchange rate for six countries neighbouring the Eurozone shows the diverse range of possible behaviour for statistical time series. The Danish Krona is tightly controlled in a narrow band, the Swiss Franc has strengthened considerably against the Euro whilst the Turkish Lira has weakened considerably. There is no single pattern. This is the challenge in getting to grips with financial statistics and why a single standard model such as geometric Brownian motion does not suffice.</a:t>
            </a:r>
          </a:p>
        </p:txBody>
      </p:sp>
      <p:sp>
        <p:nvSpPr>
          <p:cNvPr id="3" name="TextBox 2">
            <a:extLst>
              <a:ext uri="{FF2B5EF4-FFF2-40B4-BE49-F238E27FC236}">
                <a16:creationId xmlns:a16="http://schemas.microsoft.com/office/drawing/2014/main" id="{370F1B2D-424B-4B53-4E0D-6285ECE2E34B}"/>
              </a:ext>
            </a:extLst>
          </p:cNvPr>
          <p:cNvSpPr txBox="1"/>
          <p:nvPr/>
        </p:nvSpPr>
        <p:spPr>
          <a:xfrm>
            <a:off x="1714501" y="470647"/>
            <a:ext cx="8458199" cy="769441"/>
          </a:xfrm>
          <a:prstGeom prst="rect">
            <a:avLst/>
          </a:prstGeom>
          <a:noFill/>
        </p:spPr>
        <p:txBody>
          <a:bodyPr wrap="square" rtlCol="0">
            <a:spAutoFit/>
          </a:bodyPr>
          <a:lstStyle/>
          <a:p>
            <a:pPr algn="ctr"/>
            <a:r>
              <a:rPr lang="en-GB" sz="4400" b="1" dirty="0">
                <a:solidFill>
                  <a:schemeClr val="tx2"/>
                </a:solidFill>
                <a:latin typeface="+mj-lt"/>
                <a:ea typeface="+mj-ea"/>
                <a:cs typeface="+mj-cs"/>
              </a:rPr>
              <a:t>European Area Exchange Rates</a:t>
            </a:r>
          </a:p>
        </p:txBody>
      </p:sp>
    </p:spTree>
    <p:extLst>
      <p:ext uri="{BB962C8B-B14F-4D97-AF65-F5344CB8AC3E}">
        <p14:creationId xmlns:p14="http://schemas.microsoft.com/office/powerpoint/2010/main" val="2337279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27774-7E5D-77FF-886B-39A2192DA9EE}"/>
              </a:ext>
            </a:extLst>
          </p:cNvPr>
          <p:cNvSpPr>
            <a:spLocks noGrp="1"/>
          </p:cNvSpPr>
          <p:nvPr>
            <p:ph type="title"/>
          </p:nvPr>
        </p:nvSpPr>
        <p:spPr>
          <a:xfrm>
            <a:off x="2077571" y="270997"/>
            <a:ext cx="7819464" cy="791322"/>
          </a:xfrm>
        </p:spPr>
        <p:txBody>
          <a:bodyPr/>
          <a:lstStyle/>
          <a:p>
            <a:pPr algn="ctr"/>
            <a:r>
              <a:rPr lang="en-GB" b="1" dirty="0">
                <a:solidFill>
                  <a:schemeClr val="tx2"/>
                </a:solidFill>
              </a:rPr>
              <a:t>What is Financial Statistics?</a:t>
            </a:r>
          </a:p>
        </p:txBody>
      </p:sp>
      <p:sp>
        <p:nvSpPr>
          <p:cNvPr id="3" name="TextBox 2">
            <a:extLst>
              <a:ext uri="{FF2B5EF4-FFF2-40B4-BE49-F238E27FC236}">
                <a16:creationId xmlns:a16="http://schemas.microsoft.com/office/drawing/2014/main" id="{F2BC073F-7930-1A4B-77E0-A38CD238551B}"/>
              </a:ext>
            </a:extLst>
          </p:cNvPr>
          <p:cNvSpPr txBox="1"/>
          <p:nvPr/>
        </p:nvSpPr>
        <p:spPr>
          <a:xfrm>
            <a:off x="941294" y="1425388"/>
            <a:ext cx="10871947" cy="5355312"/>
          </a:xfrm>
          <a:prstGeom prst="rect">
            <a:avLst/>
          </a:prstGeom>
          <a:noFill/>
        </p:spPr>
        <p:txBody>
          <a:bodyPr wrap="square" rtlCol="0">
            <a:spAutoFit/>
          </a:bodyPr>
          <a:lstStyle/>
          <a:p>
            <a:pPr marL="285750" indent="-285750">
              <a:buFont typeface="Arial" panose="020B0604020202020204" pitchFamily="34" charset="0"/>
              <a:buChar char="•"/>
            </a:pPr>
            <a:r>
              <a:rPr lang="en-GB" dirty="0"/>
              <a:t>What it’s not: analysis of company balance sheets or profit and loss accounts.</a:t>
            </a:r>
            <a:br>
              <a:rPr lang="en-GB" dirty="0"/>
            </a:br>
            <a:endParaRPr lang="en-GB" dirty="0"/>
          </a:p>
          <a:p>
            <a:pPr marL="285750" indent="-285750">
              <a:buFont typeface="Arial" panose="020B0604020202020204" pitchFamily="34" charset="0"/>
              <a:buChar char="•"/>
            </a:pPr>
            <a:r>
              <a:rPr lang="en-GB" dirty="0"/>
              <a:t>Focus is on price data for tradeable assets such as stocks, government bonds and commodities such as gold, oil and wheat.</a:t>
            </a:r>
            <a:br>
              <a:rPr lang="en-GB" dirty="0"/>
            </a:br>
            <a:endParaRPr lang="en-GB" dirty="0"/>
          </a:p>
          <a:p>
            <a:pPr marL="285750" indent="-285750">
              <a:buFont typeface="Arial" panose="020B0604020202020204" pitchFamily="34" charset="0"/>
              <a:buChar char="•"/>
            </a:pPr>
            <a:r>
              <a:rPr lang="en-GB" dirty="0"/>
              <a:t>The frequency of this data can be anything from microseconds to months or years.</a:t>
            </a:r>
            <a:br>
              <a:rPr lang="en-GB" dirty="0"/>
            </a:br>
            <a:endParaRPr lang="en-GB" dirty="0"/>
          </a:p>
          <a:p>
            <a:pPr marL="285750" indent="-285750">
              <a:buFont typeface="Arial" panose="020B0604020202020204" pitchFamily="34" charset="0"/>
              <a:buChar char="•"/>
            </a:pPr>
            <a:r>
              <a:rPr lang="en-GB" dirty="0"/>
              <a:t>Data sets can be large if portfolios of assets are considered. For example, you might want to study the statistics of the price movements of all of the stocks in the FTSE100,that largest 100 listed companies in the UK.</a:t>
            </a:r>
            <a:br>
              <a:rPr lang="en-GB" dirty="0"/>
            </a:br>
            <a:endParaRPr lang="en-GB" dirty="0"/>
          </a:p>
          <a:p>
            <a:pPr marL="285750" indent="-285750">
              <a:buFont typeface="Arial" panose="020B0604020202020204" pitchFamily="34" charset="0"/>
              <a:buChar char="•"/>
            </a:pPr>
            <a:r>
              <a:rPr lang="en-GB" dirty="0"/>
              <a:t>A key feature of the data is that it is stochastic – random processes play a key role.</a:t>
            </a:r>
            <a:br>
              <a:rPr lang="en-GB" dirty="0"/>
            </a:br>
            <a:endParaRPr lang="en-GB" dirty="0"/>
          </a:p>
          <a:p>
            <a:pPr marL="285750" indent="-285750">
              <a:buFont typeface="Arial" panose="020B0604020202020204" pitchFamily="34" charset="0"/>
              <a:buChar char="•"/>
            </a:pPr>
            <a:r>
              <a:rPr lang="en-GB" dirty="0"/>
              <a:t>Traditional statistical measures such as the mean, standard deviation are important but so too are the higher moments such as skew and kurtosis because of the non-normal nature of financial statistics.</a:t>
            </a:r>
            <a:br>
              <a:rPr lang="en-GB" dirty="0"/>
            </a:br>
            <a:endParaRPr lang="en-GB" dirty="0"/>
          </a:p>
          <a:p>
            <a:pPr marL="285750" indent="-285750">
              <a:buFont typeface="Arial" panose="020B0604020202020204" pitchFamily="34" charset="0"/>
              <a:buChar char="•"/>
            </a:pPr>
            <a:r>
              <a:rPr lang="en-GB" dirty="0"/>
              <a:t>Models can be built (with care) using methods such as regression but understanding volatility and correlations in multivariate datasets is key. Machine learning techniques such as clustering can also be very helpful.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161058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A6A96-8F77-0232-C985-DFCC2145C33C}"/>
              </a:ext>
            </a:extLst>
          </p:cNvPr>
          <p:cNvSpPr>
            <a:spLocks noGrp="1"/>
          </p:cNvSpPr>
          <p:nvPr>
            <p:ph type="title"/>
          </p:nvPr>
        </p:nvSpPr>
        <p:spPr>
          <a:xfrm>
            <a:off x="838200" y="365125"/>
            <a:ext cx="8857129" cy="1114051"/>
          </a:xfrm>
        </p:spPr>
        <p:txBody>
          <a:bodyPr/>
          <a:lstStyle/>
          <a:p>
            <a:pPr algn="ctr"/>
            <a:r>
              <a:rPr lang="en-GB" b="1" dirty="0">
                <a:solidFill>
                  <a:schemeClr val="tx2"/>
                </a:solidFill>
              </a:rPr>
              <a:t>Resources</a:t>
            </a:r>
          </a:p>
        </p:txBody>
      </p:sp>
      <p:sp>
        <p:nvSpPr>
          <p:cNvPr id="3" name="TextBox 2">
            <a:extLst>
              <a:ext uri="{FF2B5EF4-FFF2-40B4-BE49-F238E27FC236}">
                <a16:creationId xmlns:a16="http://schemas.microsoft.com/office/drawing/2014/main" id="{E5BA2EDE-0960-F93F-28B6-318D97B3BD2E}"/>
              </a:ext>
            </a:extLst>
          </p:cNvPr>
          <p:cNvSpPr txBox="1"/>
          <p:nvPr/>
        </p:nvSpPr>
        <p:spPr>
          <a:xfrm>
            <a:off x="1385048" y="1848970"/>
            <a:ext cx="8787653" cy="3693319"/>
          </a:xfrm>
          <a:prstGeom prst="rect">
            <a:avLst/>
          </a:prstGeom>
          <a:noFill/>
        </p:spPr>
        <p:txBody>
          <a:bodyPr wrap="square" rtlCol="0">
            <a:spAutoFit/>
          </a:bodyPr>
          <a:lstStyle/>
          <a:p>
            <a:r>
              <a:rPr lang="en-GB" dirty="0"/>
              <a:t>The </a:t>
            </a:r>
            <a:r>
              <a:rPr lang="en-GB" dirty="0">
                <a:hlinkClick r:id="rId2"/>
              </a:rPr>
              <a:t>GitHub</a:t>
            </a:r>
            <a:r>
              <a:rPr lang="en-GB" dirty="0"/>
              <a:t> site for this course contains the Python code for the example analysis. </a:t>
            </a:r>
          </a:p>
          <a:p>
            <a:endParaRPr lang="en-GB" dirty="0"/>
          </a:p>
          <a:p>
            <a:r>
              <a:rPr lang="en-GB" dirty="0">
                <a:hlinkClick r:id="rId3"/>
              </a:rPr>
              <a:t>NumPy</a:t>
            </a:r>
            <a:r>
              <a:rPr lang="en-GB" dirty="0"/>
              <a:t> quick start guide</a:t>
            </a:r>
          </a:p>
          <a:p>
            <a:endParaRPr lang="en-GB" dirty="0"/>
          </a:p>
          <a:p>
            <a:r>
              <a:rPr lang="en-GB" dirty="0"/>
              <a:t>10 minutes to </a:t>
            </a:r>
            <a:r>
              <a:rPr lang="en-GB" dirty="0">
                <a:hlinkClick r:id="rId4"/>
              </a:rPr>
              <a:t>Pandas</a:t>
            </a:r>
            <a:endParaRPr lang="en-GB" dirty="0"/>
          </a:p>
          <a:p>
            <a:endParaRPr lang="en-GB" dirty="0"/>
          </a:p>
          <a:p>
            <a:r>
              <a:rPr lang="en-GB" dirty="0"/>
              <a:t>Matplotlib </a:t>
            </a:r>
            <a:r>
              <a:rPr lang="en-GB" dirty="0">
                <a:hlinkClick r:id="rId5"/>
              </a:rPr>
              <a:t>gallery</a:t>
            </a:r>
            <a:endParaRPr lang="en-GB" dirty="0"/>
          </a:p>
          <a:p>
            <a:endParaRPr lang="en-GB" dirty="0"/>
          </a:p>
          <a:p>
            <a:r>
              <a:rPr lang="en-GB" dirty="0"/>
              <a:t>Stackoverflow for Python programming help.</a:t>
            </a:r>
          </a:p>
          <a:p>
            <a:endParaRPr lang="en-GB" dirty="0"/>
          </a:p>
          <a:p>
            <a:r>
              <a:rPr lang="en-GB" dirty="0"/>
              <a:t>The </a:t>
            </a:r>
            <a:r>
              <a:rPr lang="en-GB" dirty="0" err="1">
                <a:hlinkClick r:id="rId6"/>
              </a:rPr>
              <a:t>Statology</a:t>
            </a:r>
            <a:r>
              <a:rPr lang="en-GB" dirty="0"/>
              <a:t> website has a good guide for the use of Python with statistics.</a:t>
            </a:r>
          </a:p>
          <a:p>
            <a:endParaRPr lang="en-GB" dirty="0"/>
          </a:p>
          <a:p>
            <a:endParaRPr lang="en-GB" dirty="0"/>
          </a:p>
        </p:txBody>
      </p:sp>
    </p:spTree>
    <p:extLst>
      <p:ext uri="{BB962C8B-B14F-4D97-AF65-F5344CB8AC3E}">
        <p14:creationId xmlns:p14="http://schemas.microsoft.com/office/powerpoint/2010/main" val="2690986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46E9-DF76-F5D3-9E66-C783326062D0}"/>
              </a:ext>
            </a:extLst>
          </p:cNvPr>
          <p:cNvSpPr>
            <a:spLocks noGrp="1"/>
          </p:cNvSpPr>
          <p:nvPr>
            <p:ph type="title"/>
          </p:nvPr>
        </p:nvSpPr>
        <p:spPr>
          <a:xfrm>
            <a:off x="2502540" y="279606"/>
            <a:ext cx="5944148" cy="1029499"/>
          </a:xfrm>
        </p:spPr>
        <p:txBody>
          <a:bodyPr/>
          <a:lstStyle/>
          <a:p>
            <a:pPr algn="ctr"/>
            <a:r>
              <a:rPr lang="en-GB" b="1" dirty="0">
                <a:solidFill>
                  <a:schemeClr val="tx2"/>
                </a:solidFill>
              </a:rPr>
              <a:t>Bibliography</a:t>
            </a:r>
          </a:p>
        </p:txBody>
      </p:sp>
      <p:sp>
        <p:nvSpPr>
          <p:cNvPr id="3" name="TextBox 2">
            <a:extLst>
              <a:ext uri="{FF2B5EF4-FFF2-40B4-BE49-F238E27FC236}">
                <a16:creationId xmlns:a16="http://schemas.microsoft.com/office/drawing/2014/main" id="{C41A821B-63C5-B1B3-EBFF-468B6E4F6561}"/>
              </a:ext>
            </a:extLst>
          </p:cNvPr>
          <p:cNvSpPr txBox="1"/>
          <p:nvPr/>
        </p:nvSpPr>
        <p:spPr>
          <a:xfrm>
            <a:off x="1670918" y="2131408"/>
            <a:ext cx="9124265" cy="3004925"/>
          </a:xfrm>
          <a:prstGeom prst="rect">
            <a:avLst/>
          </a:prstGeom>
          <a:noFill/>
        </p:spPr>
        <p:txBody>
          <a:bodyPr wrap="square" rtlCol="0">
            <a:spAutoFit/>
          </a:bodyPr>
          <a:lstStyle/>
          <a:p>
            <a:pPr>
              <a:lnSpc>
                <a:spcPct val="120000"/>
              </a:lnSpc>
              <a:spcAft>
                <a:spcPts val="1000"/>
              </a:spcAft>
            </a:pPr>
            <a:r>
              <a:rPr lang="en-GB" sz="1800" i="1" dirty="0">
                <a:effectLst/>
                <a:latin typeface="Calibri" panose="020F0502020204030204" pitchFamily="34" charset="0"/>
                <a:ea typeface="Times New Roman" panose="02020603050405020304" pitchFamily="18" charset="0"/>
                <a:cs typeface="Times New Roman" panose="02020603050405020304" pitchFamily="18" charset="0"/>
              </a:rPr>
              <a:t>Python for Finance,</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GB" sz="1800" i="1" dirty="0">
                <a:effectLst/>
                <a:latin typeface="Calibri" panose="020F0502020204030204" pitchFamily="34" charset="0"/>
                <a:ea typeface="Times New Roman" panose="02020603050405020304" pitchFamily="18" charset="0"/>
                <a:cs typeface="Times New Roman" panose="02020603050405020304" pitchFamily="18" charset="0"/>
              </a:rPr>
              <a:t>2</a:t>
            </a:r>
            <a:r>
              <a:rPr lang="en-GB" sz="1800" i="1" baseline="30000" dirty="0">
                <a:effectLst/>
                <a:latin typeface="Calibri" panose="020F0502020204030204" pitchFamily="34" charset="0"/>
                <a:ea typeface="Times New Roman" panose="02020603050405020304" pitchFamily="18" charset="0"/>
                <a:cs typeface="Times New Roman" panose="02020603050405020304" pitchFamily="18" charset="0"/>
              </a:rPr>
              <a:t>nd</a:t>
            </a:r>
            <a:r>
              <a:rPr lang="en-GB" sz="1800" i="1" dirty="0">
                <a:effectLst/>
                <a:latin typeface="Calibri" panose="020F0502020204030204" pitchFamily="34" charset="0"/>
                <a:ea typeface="Times New Roman" panose="02020603050405020304" pitchFamily="18" charset="0"/>
                <a:cs typeface="Times New Roman" panose="02020603050405020304" pitchFamily="18" charset="0"/>
              </a:rPr>
              <a:t> Edition</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Yves </a:t>
            </a:r>
            <a:r>
              <a:rPr lang="en-GB" sz="1800" dirty="0" err="1">
                <a:effectLst/>
                <a:latin typeface="Calibri" panose="020F0502020204030204" pitchFamily="34" charset="0"/>
                <a:ea typeface="Times New Roman" panose="02020603050405020304" pitchFamily="18" charset="0"/>
                <a:cs typeface="Times New Roman" panose="02020603050405020304" pitchFamily="18" charset="0"/>
              </a:rPr>
              <a:t>Hilpisch</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O’Reilly 2018</a:t>
            </a:r>
          </a:p>
          <a:p>
            <a:pPr>
              <a:lnSpc>
                <a:spcPct val="120000"/>
              </a:lnSpc>
              <a:spcAft>
                <a:spcPts val="1000"/>
              </a:spcAft>
            </a:pPr>
            <a:r>
              <a:rPr lang="en-GB" sz="1800" i="1" dirty="0">
                <a:effectLst/>
                <a:latin typeface="Calibri" panose="020F0502020204030204" pitchFamily="34" charset="0"/>
                <a:ea typeface="Times New Roman" panose="02020603050405020304" pitchFamily="18" charset="0"/>
                <a:cs typeface="Times New Roman" panose="02020603050405020304" pitchFamily="18" charset="0"/>
              </a:rPr>
              <a:t>Quantitative Finance for Dummies</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Steve Bell DPhil, John Wiley 2016</a:t>
            </a:r>
          </a:p>
          <a:p>
            <a:pPr>
              <a:lnSpc>
                <a:spcPct val="120000"/>
              </a:lnSpc>
              <a:spcAft>
                <a:spcPts val="1000"/>
              </a:spcAft>
            </a:pPr>
            <a:r>
              <a:rPr lang="en-GB" sz="1800" i="1" dirty="0">
                <a:effectLst/>
                <a:latin typeface="Calibri" panose="020F0502020204030204" pitchFamily="34" charset="0"/>
                <a:ea typeface="Times New Roman" panose="02020603050405020304" pitchFamily="18" charset="0"/>
                <a:cs typeface="Times New Roman" panose="02020603050405020304" pitchFamily="18" charset="0"/>
              </a:rPr>
              <a:t>Python for Data Analysis 2</a:t>
            </a:r>
            <a:r>
              <a:rPr lang="en-GB" sz="1800" i="1" baseline="30000" dirty="0">
                <a:effectLst/>
                <a:latin typeface="Calibri" panose="020F0502020204030204" pitchFamily="34" charset="0"/>
                <a:ea typeface="Times New Roman" panose="02020603050405020304" pitchFamily="18" charset="0"/>
                <a:cs typeface="Times New Roman" panose="02020603050405020304" pitchFamily="18" charset="0"/>
              </a:rPr>
              <a:t>nd</a:t>
            </a:r>
            <a:r>
              <a:rPr lang="en-GB" sz="1800" i="1" dirty="0">
                <a:effectLst/>
                <a:latin typeface="Calibri" panose="020F0502020204030204" pitchFamily="34" charset="0"/>
                <a:ea typeface="Times New Roman" panose="02020603050405020304" pitchFamily="18" charset="0"/>
                <a:cs typeface="Times New Roman" panose="02020603050405020304" pitchFamily="18" charset="0"/>
              </a:rPr>
              <a:t> Edition</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Wes McKinney, O’Reilly 2017</a:t>
            </a:r>
          </a:p>
          <a:p>
            <a:pPr>
              <a:lnSpc>
                <a:spcPct val="120000"/>
              </a:lnSpc>
              <a:spcAft>
                <a:spcPts val="1000"/>
              </a:spcAft>
            </a:pPr>
            <a:r>
              <a:rPr lang="en-GB" sz="1800" i="1" dirty="0">
                <a:effectLst/>
                <a:latin typeface="Calibri" panose="020F0502020204030204" pitchFamily="34" charset="0"/>
                <a:ea typeface="Times New Roman" panose="02020603050405020304" pitchFamily="18" charset="0"/>
                <a:cs typeface="Times New Roman" panose="02020603050405020304" pitchFamily="18" charset="0"/>
              </a:rPr>
              <a:t>Theory of Financial Risk and Derivative Pricing,</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Jean-Philippe </a:t>
            </a:r>
            <a:r>
              <a:rPr lang="en-GB" sz="1800" dirty="0" err="1">
                <a:effectLst/>
                <a:latin typeface="Calibri" panose="020F0502020204030204" pitchFamily="34" charset="0"/>
                <a:ea typeface="Times New Roman" panose="02020603050405020304" pitchFamily="18" charset="0"/>
                <a:cs typeface="Times New Roman" panose="02020603050405020304" pitchFamily="18" charset="0"/>
              </a:rPr>
              <a:t>Bouchaud</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and Marc Potters, CUP 2000</a:t>
            </a:r>
          </a:p>
          <a:p>
            <a:pPr>
              <a:lnSpc>
                <a:spcPct val="120000"/>
              </a:lnSpc>
              <a:spcAft>
                <a:spcPts val="1000"/>
              </a:spcAft>
            </a:pPr>
            <a:r>
              <a:rPr lang="en-GB" sz="1800" i="1" dirty="0">
                <a:effectLst/>
                <a:latin typeface="Calibri" panose="020F0502020204030204" pitchFamily="34" charset="0"/>
                <a:ea typeface="Times New Roman" panose="02020603050405020304" pitchFamily="18" charset="0"/>
                <a:cs typeface="Times New Roman" panose="02020603050405020304" pitchFamily="18" charset="0"/>
              </a:rPr>
              <a:t>Systematic Trading</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Robert Carver, Harriman House 2015</a:t>
            </a:r>
          </a:p>
          <a:p>
            <a:endParaRPr lang="en-GB" dirty="0"/>
          </a:p>
        </p:txBody>
      </p:sp>
    </p:spTree>
    <p:extLst>
      <p:ext uri="{BB962C8B-B14F-4D97-AF65-F5344CB8AC3E}">
        <p14:creationId xmlns:p14="http://schemas.microsoft.com/office/powerpoint/2010/main" val="3603276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8501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576</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Course Outline</vt:lpstr>
      <vt:lpstr>Course Outline (continued)</vt:lpstr>
      <vt:lpstr>What is Financial Statistics?</vt:lpstr>
      <vt:lpstr>PowerPoint Presentation</vt:lpstr>
      <vt:lpstr>What is Financial Statistics?</vt:lpstr>
      <vt:lpstr>Resources</vt:lpstr>
      <vt:lpstr>Bibliography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Bell</dc:creator>
  <cp:lastModifiedBy>Steve Bell</cp:lastModifiedBy>
  <cp:revision>1</cp:revision>
  <dcterms:created xsi:type="dcterms:W3CDTF">2023-08-30T13:50:45Z</dcterms:created>
  <dcterms:modified xsi:type="dcterms:W3CDTF">2023-09-20T14:36:17Z</dcterms:modified>
</cp:coreProperties>
</file>