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76" r:id="rId2"/>
    <p:sldId id="2963" r:id="rId3"/>
    <p:sldId id="2964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E0E0E"/>
    <a:srgbClr val="C2BFB6"/>
    <a:srgbClr val="027101"/>
    <a:srgbClr val="7F6658"/>
    <a:srgbClr val="000000"/>
    <a:srgbClr val="AA8A78"/>
    <a:srgbClr val="3B5353"/>
    <a:srgbClr val="183D6F"/>
    <a:srgbClr val="214E8B"/>
    <a:srgbClr val="CAC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88329" autoAdjust="0"/>
  </p:normalViewPr>
  <p:slideViewPr>
    <p:cSldViewPr snapToGrid="0" snapToObjects="1">
      <p:cViewPr>
        <p:scale>
          <a:sx n="36" d="100"/>
          <a:sy n="36" d="100"/>
        </p:scale>
        <p:origin x="1037" y="58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6" d="100"/>
          <a:sy n="106" d="100"/>
        </p:scale>
        <p:origin x="32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7D310-0C4F-4B4C-B025-B4A6F8DB9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BD57-0140-5543-8501-12A1D3451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4" y="0"/>
            <a:ext cx="121888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 rot="16200000">
            <a:off x="22199868" y="666271"/>
            <a:ext cx="521207" cy="5239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30252" y="668286"/>
            <a:ext cx="78603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8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01" r:id="rId2"/>
    <p:sldLayoutId id="2147483959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4AC024E0-2D63-4496-8BBA-14535EF8F411}"/>
              </a:ext>
            </a:extLst>
          </p:cNvPr>
          <p:cNvSpPr txBox="1"/>
          <p:nvPr/>
        </p:nvSpPr>
        <p:spPr>
          <a:xfrm>
            <a:off x="1476563" y="3631017"/>
            <a:ext cx="9366033" cy="485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A synthesized transaction dataset formed the basis for the analysis. 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The data set was cleaned and transformed to reveal useful insights.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Some highlights in the form of max, min (raw data) and average (excluding outliers) values from the data below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307060" y="1390006"/>
            <a:ext cx="15700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Data Insights: Part 1</a:t>
            </a:r>
            <a:endParaRPr lang="en-US" sz="9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9023346" y="929868"/>
            <a:ext cx="626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1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Exploratory Data Analysis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910CEE5-575E-46C1-B4EC-438E339A577F}"/>
              </a:ext>
            </a:extLst>
          </p:cNvPr>
          <p:cNvSpPr txBox="1"/>
          <p:nvPr/>
        </p:nvSpPr>
        <p:spPr>
          <a:xfrm>
            <a:off x="18786517" y="7901921"/>
            <a:ext cx="4405131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104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31EC193-37DA-4A13-BC10-41221CF03E5A}"/>
              </a:ext>
            </a:extLst>
          </p:cNvPr>
          <p:cNvSpPr txBox="1"/>
          <p:nvPr/>
        </p:nvSpPr>
        <p:spPr>
          <a:xfrm>
            <a:off x="18404689" y="7008915"/>
            <a:ext cx="5168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Average Transaction </a:t>
            </a:r>
          </a:p>
          <a:p>
            <a:pPr algn="ctr"/>
            <a:r>
              <a:rPr lang="en-US" sz="32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Amount</a:t>
            </a:r>
            <a:endParaRPr lang="en-US" sz="48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DA4991B-C3EE-491A-9AF0-FDA4929E05A4}"/>
              </a:ext>
            </a:extLst>
          </p:cNvPr>
          <p:cNvSpPr txBox="1"/>
          <p:nvPr/>
        </p:nvSpPr>
        <p:spPr>
          <a:xfrm>
            <a:off x="12274036" y="7901921"/>
            <a:ext cx="4405131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4,014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ADF2C6C-2E29-4B81-8000-3C70E5548346}"/>
              </a:ext>
            </a:extLst>
          </p:cNvPr>
          <p:cNvSpPr txBox="1"/>
          <p:nvPr/>
        </p:nvSpPr>
        <p:spPr>
          <a:xfrm>
            <a:off x="11651275" y="7008915"/>
            <a:ext cx="62219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Average No. Transactions</a:t>
            </a:r>
          </a:p>
          <a:p>
            <a:pPr algn="ctr"/>
            <a:r>
              <a:rPr lang="en-US" sz="32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Per Month</a:t>
            </a:r>
            <a:endParaRPr lang="en-US" sz="48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520349" y="5042921"/>
            <a:ext cx="715318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ECFC5F-A2AC-4487-A030-E4C6443C8B25}"/>
              </a:ext>
            </a:extLst>
          </p:cNvPr>
          <p:cNvGrpSpPr/>
          <p:nvPr/>
        </p:nvGrpSpPr>
        <p:grpSpPr>
          <a:xfrm>
            <a:off x="1415167" y="8946675"/>
            <a:ext cx="9513118" cy="3045806"/>
            <a:chOff x="1415166" y="8946675"/>
            <a:chExt cx="10238683" cy="3278110"/>
          </a:xfrm>
        </p:grpSpPr>
        <p:sp>
          <p:nvSpPr>
            <p:cNvPr id="230" name="TextBox 229"/>
            <p:cNvSpPr txBox="1"/>
            <p:nvPr/>
          </p:nvSpPr>
          <p:spPr>
            <a:xfrm>
              <a:off x="1415166" y="10224493"/>
              <a:ext cx="3389658" cy="691848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latin typeface="Montserrat Light" charset="0"/>
                  <a:ea typeface="Montserrat Light" charset="0"/>
                  <a:cs typeface="Montserrat Light" charset="0"/>
                </a:rPr>
                <a:t>Transaction Amount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21B1E9E9-39E5-4BE9-98D6-E51F41DA0B8D}"/>
                </a:ext>
              </a:extLst>
            </p:cNvPr>
            <p:cNvSpPr txBox="1"/>
            <p:nvPr/>
          </p:nvSpPr>
          <p:spPr>
            <a:xfrm>
              <a:off x="3331666" y="9974218"/>
              <a:ext cx="1372756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solidFill>
                    <a:schemeClr val="tx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3729C79-31BC-4960-8923-28AD9B011B34}"/>
                </a:ext>
              </a:extLst>
            </p:cNvPr>
            <p:cNvSpPr txBox="1"/>
            <p:nvPr/>
          </p:nvSpPr>
          <p:spPr>
            <a:xfrm>
              <a:off x="10112571" y="8960298"/>
              <a:ext cx="1372756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solidFill>
                    <a:schemeClr val="tx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78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79992" y="9583621"/>
              <a:ext cx="6835326" cy="1849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sz="48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779993" y="9583621"/>
              <a:ext cx="2800526" cy="1608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sz="48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476564" y="9316971"/>
              <a:ext cx="4233945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latin typeface="Montserrat Light" charset="0"/>
                  <a:ea typeface="Montserrat Light" charset="0"/>
                  <a:cs typeface="Montserrat Light" charset="0"/>
                </a:rPr>
                <a:t>Age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779992" y="10614698"/>
              <a:ext cx="6835326" cy="1849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sz="48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79992" y="10649993"/>
              <a:ext cx="924430" cy="1296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sz="48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79992" y="11669927"/>
              <a:ext cx="6835326" cy="1849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sz="48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779995" y="11669926"/>
              <a:ext cx="1372753" cy="2018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sz="48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415166" y="11464885"/>
              <a:ext cx="5142033" cy="759900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latin typeface="Montserrat Light" charset="0"/>
                  <a:ea typeface="Montserrat Light" charset="0"/>
                  <a:cs typeface="Montserrat Light" charset="0"/>
                </a:rPr>
                <a:t>Balance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037FAD8-27FB-4446-8545-EC3958F6FA77}"/>
                </a:ext>
              </a:extLst>
            </p:cNvPr>
            <p:cNvSpPr txBox="1"/>
            <p:nvPr/>
          </p:nvSpPr>
          <p:spPr>
            <a:xfrm>
              <a:off x="6113356" y="8963510"/>
              <a:ext cx="1372756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solidFill>
                    <a:schemeClr val="tx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30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61D23C6-CFCF-49EC-9884-61E8B6F7C643}"/>
                </a:ext>
              </a:extLst>
            </p:cNvPr>
            <p:cNvSpPr txBox="1"/>
            <p:nvPr/>
          </p:nvSpPr>
          <p:spPr>
            <a:xfrm>
              <a:off x="3331666" y="8946675"/>
              <a:ext cx="1372756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solidFill>
                    <a:schemeClr val="tx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18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68C2CE1-B680-4157-BEB0-98E9731F6BB7}"/>
                </a:ext>
              </a:extLst>
            </p:cNvPr>
            <p:cNvSpPr txBox="1"/>
            <p:nvPr/>
          </p:nvSpPr>
          <p:spPr>
            <a:xfrm>
              <a:off x="9869774" y="9987841"/>
              <a:ext cx="1625773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solidFill>
                    <a:schemeClr val="tx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8,800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431D1754-2524-4B77-BBD4-FE346708022F}"/>
                </a:ext>
              </a:extLst>
            </p:cNvPr>
            <p:cNvSpPr txBox="1"/>
            <p:nvPr/>
          </p:nvSpPr>
          <p:spPr>
            <a:xfrm>
              <a:off x="4200473" y="9991053"/>
              <a:ext cx="1372756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solidFill>
                    <a:schemeClr val="tx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104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880C8B6A-79CC-44EC-A606-5C165D8CB9BB}"/>
                </a:ext>
              </a:extLst>
            </p:cNvPr>
            <p:cNvSpPr txBox="1"/>
            <p:nvPr/>
          </p:nvSpPr>
          <p:spPr>
            <a:xfrm>
              <a:off x="9709496" y="11115540"/>
              <a:ext cx="1944353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solidFill>
                    <a:schemeClr val="tx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267,000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64151B1-E37C-407D-A9C9-8EFA4E24FD5F}"/>
                </a:ext>
              </a:extLst>
            </p:cNvPr>
            <p:cNvSpPr txBox="1"/>
            <p:nvPr/>
          </p:nvSpPr>
          <p:spPr>
            <a:xfrm>
              <a:off x="4370198" y="11118752"/>
              <a:ext cx="1944353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solidFill>
                    <a:schemeClr val="tx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10,500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909A2761-23AF-4A15-9DCC-D67BD24BA359}"/>
                </a:ext>
              </a:extLst>
            </p:cNvPr>
            <p:cNvSpPr txBox="1"/>
            <p:nvPr/>
          </p:nvSpPr>
          <p:spPr>
            <a:xfrm>
              <a:off x="3331666" y="11101917"/>
              <a:ext cx="1372756" cy="740592"/>
            </a:xfrm>
            <a:prstGeom prst="rect">
              <a:avLst/>
            </a:prstGeom>
            <a:noFill/>
          </p:spPr>
          <p:txBody>
            <a:bodyPr wrap="square" lIns="243852" tIns="121926" rIns="243852" bIns="121926" rtlCol="0">
              <a:noAutofit/>
            </a:bodyPr>
            <a:lstStyle/>
            <a:p>
              <a:r>
                <a:rPr lang="en-US" sz="2400" b="1" spc="300" dirty="0">
                  <a:solidFill>
                    <a:schemeClr val="tx2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0</a:t>
              </a:r>
            </a:p>
          </p:txBody>
        </p:sp>
      </p:grpSp>
      <p:pic>
        <p:nvPicPr>
          <p:cNvPr id="4" name="Graphic 3" descr="Transfer">
            <a:extLst>
              <a:ext uri="{FF2B5EF4-FFF2-40B4-BE49-F238E27FC236}">
                <a16:creationId xmlns:a16="http://schemas.microsoft.com/office/drawing/2014/main" id="{C6EB7248-6E9B-4E16-89EF-14BC675F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04504" y="4988804"/>
            <a:ext cx="1744197" cy="1744197"/>
          </a:xfrm>
          <a:prstGeom prst="rect">
            <a:avLst/>
          </a:prstGeom>
        </p:spPr>
      </p:pic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13346492-B1AF-4923-8B56-18FA1B86E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7527" y="4862194"/>
            <a:ext cx="1963110" cy="19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5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/>
          <p:cNvSpPr txBox="1"/>
          <p:nvPr/>
        </p:nvSpPr>
        <p:spPr>
          <a:xfrm>
            <a:off x="4307060" y="1390006"/>
            <a:ext cx="15700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Data Insights: Part 2</a:t>
            </a:r>
            <a:endParaRPr lang="en-US" sz="9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9023346" y="929868"/>
            <a:ext cx="626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1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Exploratory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681D4-5C3B-4D2A-8F8E-DFDD5950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595" y="2942396"/>
            <a:ext cx="7997292" cy="48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D9C40F-60AE-45CD-9168-A5FF3F72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597" y="8352922"/>
            <a:ext cx="8142632" cy="48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8595-5273-4FD8-94C9-3EF80797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2861" y="2942396"/>
            <a:ext cx="8153195" cy="48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61FFC-8B45-454D-A017-181C2E6D1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1890" y="8223381"/>
            <a:ext cx="8154164" cy="4860000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31B22C4D-8126-4148-8707-BF17940D4EA7}"/>
              </a:ext>
            </a:extLst>
          </p:cNvPr>
          <p:cNvSpPr txBox="1"/>
          <p:nvPr/>
        </p:nvSpPr>
        <p:spPr>
          <a:xfrm>
            <a:off x="148855" y="3631017"/>
            <a:ext cx="325356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Daily – Full Observation Period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453CF72-5467-4858-94AE-B505C6B600E8}"/>
              </a:ext>
            </a:extLst>
          </p:cNvPr>
          <p:cNvSpPr txBox="1"/>
          <p:nvPr/>
        </p:nvSpPr>
        <p:spPr>
          <a:xfrm>
            <a:off x="301255" y="9671125"/>
            <a:ext cx="3253563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Daily - September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B204F5C-7202-4E09-8027-59AA293042F9}"/>
              </a:ext>
            </a:extLst>
          </p:cNvPr>
          <p:cNvSpPr txBox="1"/>
          <p:nvPr/>
        </p:nvSpPr>
        <p:spPr>
          <a:xfrm>
            <a:off x="11921666" y="3783417"/>
            <a:ext cx="325356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Hourly - Full Observation Period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9BCC2CB-44B4-4661-8B52-D8F8EBC3F6BF}"/>
              </a:ext>
            </a:extLst>
          </p:cNvPr>
          <p:cNvSpPr txBox="1"/>
          <p:nvPr/>
        </p:nvSpPr>
        <p:spPr>
          <a:xfrm>
            <a:off x="12074066" y="9823525"/>
            <a:ext cx="3253563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Hourly - September</a:t>
            </a:r>
          </a:p>
        </p:txBody>
      </p:sp>
    </p:spTree>
    <p:extLst>
      <p:ext uri="{BB962C8B-B14F-4D97-AF65-F5344CB8AC3E}">
        <p14:creationId xmlns:p14="http://schemas.microsoft.com/office/powerpoint/2010/main" val="277431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/>
          <p:cNvSpPr txBox="1"/>
          <p:nvPr/>
        </p:nvSpPr>
        <p:spPr>
          <a:xfrm>
            <a:off x="4307060" y="1390006"/>
            <a:ext cx="15700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Data Insights: Part 3</a:t>
            </a:r>
            <a:endParaRPr lang="en-US" sz="9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9023346" y="929868"/>
            <a:ext cx="626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1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Exploratory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E130FB-E159-4A08-8A04-26D962B3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8" y="3781650"/>
            <a:ext cx="13613847" cy="8177817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71E2921E-29EE-403D-868D-B010A3107282}"/>
              </a:ext>
            </a:extLst>
          </p:cNvPr>
          <p:cNvSpPr txBox="1"/>
          <p:nvPr/>
        </p:nvSpPr>
        <p:spPr>
          <a:xfrm>
            <a:off x="1476564" y="3631017"/>
            <a:ext cx="6646710" cy="839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Figure shows the transaction amount by location as a heat map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This shows that the highest amount is transacted in the South East of Australia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This suggests that transactions are highest in major cities such as Sydney, Newcastle, Canberra and Melbourne.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Other transaction hotspots include the Perth region, the Adelaide region, the Gold Coast &amp; Brisbane region and the Mackay region.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EACCBA1-F7B6-4201-BC29-0EE27218385E}"/>
              </a:ext>
            </a:extLst>
          </p:cNvPr>
          <p:cNvSpPr txBox="1"/>
          <p:nvPr/>
        </p:nvSpPr>
        <p:spPr>
          <a:xfrm>
            <a:off x="9267418" y="2919173"/>
            <a:ext cx="664671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b="1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Heatmap - Transaction Amount by Location</a:t>
            </a:r>
          </a:p>
        </p:txBody>
      </p:sp>
    </p:spTree>
    <p:extLst>
      <p:ext uri="{BB962C8B-B14F-4D97-AF65-F5344CB8AC3E}">
        <p14:creationId xmlns:p14="http://schemas.microsoft.com/office/powerpoint/2010/main" val="23695426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Neue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40854</TotalTime>
  <Words>185</Words>
  <Application>Microsoft Office PowerPoint</Application>
  <PresentationFormat>Custom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Hairline</vt:lpstr>
      <vt:lpstr>Montserrat Light</vt:lpstr>
      <vt:lpstr>Default Theme</vt:lpstr>
      <vt:lpstr>PowerPoint Presentation</vt:lpstr>
      <vt:lpstr>PowerPoint Presentation</vt:lpstr>
      <vt:lpstr>PowerPoint Presentation</vt:lpstr>
    </vt:vector>
  </TitlesOfParts>
  <Manager/>
  <Company>Slidepro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Neue PowerPoint Template</dc:title>
  <dc:subject/>
  <dc:creator>Slidepro</dc:creator>
  <cp:keywords/>
  <dc:description/>
  <cp:lastModifiedBy>Stephen Caraher</cp:lastModifiedBy>
  <cp:revision>6678</cp:revision>
  <dcterms:created xsi:type="dcterms:W3CDTF">2014-11-12T21:47:38Z</dcterms:created>
  <dcterms:modified xsi:type="dcterms:W3CDTF">2020-08-31T14:47:57Z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2fa3fd3-029b-403d-91b4-1dc930cb0e60_Enabled">
    <vt:lpwstr>true</vt:lpwstr>
  </property>
  <property fmtid="{D5CDD505-2E9C-101B-9397-08002B2CF9AE}" pid="3" name="MSIP_Label_82fa3fd3-029b-403d-91b4-1dc930cb0e60_SetDate">
    <vt:lpwstr>2020-08-31T13:55:28Z</vt:lpwstr>
  </property>
  <property fmtid="{D5CDD505-2E9C-101B-9397-08002B2CF9AE}" pid="4" name="MSIP_Label_82fa3fd3-029b-403d-91b4-1dc930cb0e60_Method">
    <vt:lpwstr>Standard</vt:lpwstr>
  </property>
  <property fmtid="{D5CDD505-2E9C-101B-9397-08002B2CF9AE}" pid="5" name="MSIP_Label_82fa3fd3-029b-403d-91b4-1dc930cb0e60_Name">
    <vt:lpwstr>82fa3fd3-029b-403d-91b4-1dc930cb0e60</vt:lpwstr>
  </property>
  <property fmtid="{D5CDD505-2E9C-101B-9397-08002B2CF9AE}" pid="6" name="MSIP_Label_82fa3fd3-029b-403d-91b4-1dc930cb0e60_SiteId">
    <vt:lpwstr>4ae48b41-0137-4599-8661-fc641fe77bea</vt:lpwstr>
  </property>
  <property fmtid="{D5CDD505-2E9C-101B-9397-08002B2CF9AE}" pid="7" name="MSIP_Label_82fa3fd3-029b-403d-91b4-1dc930cb0e60_ActionId">
    <vt:lpwstr>62172e00-7b9a-4dee-bcd1-629282deafde</vt:lpwstr>
  </property>
  <property fmtid="{D5CDD505-2E9C-101B-9397-08002B2CF9AE}" pid="8" name="MSIP_Label_82fa3fd3-029b-403d-91b4-1dc930cb0e60_ContentBits">
    <vt:lpwstr>0</vt:lpwstr>
  </property>
</Properties>
</file>