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75" r:id="rId2"/>
    <p:sldId id="262" r:id="rId3"/>
    <p:sldId id="261" r:id="rId4"/>
    <p:sldId id="265" r:id="rId5"/>
    <p:sldId id="266" r:id="rId6"/>
    <p:sldId id="263" r:id="rId7"/>
    <p:sldId id="267" r:id="rId8"/>
    <p:sldId id="268" r:id="rId9"/>
    <p:sldId id="259" r:id="rId10"/>
    <p:sldId id="260" r:id="rId11"/>
    <p:sldId id="270" r:id="rId12"/>
    <p:sldId id="274" r:id="rId13"/>
    <p:sldId id="272" r:id="rId14"/>
    <p:sldId id="271" r:id="rId15"/>
    <p:sldId id="273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 Alamango" userId="9c492c19-d24e-4cb9-8d46-d0a7959c72c7" providerId="ADAL" clId="{DDE7ABB1-158F-4C70-BA1E-674C7DCF705A}"/>
    <pc:docChg chg="undo custSel addSld delSld modSld">
      <pc:chgData name="Rose Alamango" userId="9c492c19-d24e-4cb9-8d46-d0a7959c72c7" providerId="ADAL" clId="{DDE7ABB1-158F-4C70-BA1E-674C7DCF705A}" dt="2025-10-05T13:24:54.041" v="3" actId="14734"/>
      <pc:docMkLst>
        <pc:docMk/>
      </pc:docMkLst>
      <pc:sldChg chg="modSp add del mod">
        <pc:chgData name="Rose Alamango" userId="9c492c19-d24e-4cb9-8d46-d0a7959c72c7" providerId="ADAL" clId="{DDE7ABB1-158F-4C70-BA1E-674C7DCF705A}" dt="2025-10-05T13:24:54.041" v="3" actId="14734"/>
        <pc:sldMkLst>
          <pc:docMk/>
          <pc:sldMk cId="3222007984" sldId="263"/>
        </pc:sldMkLst>
        <pc:graphicFrameChg chg="modGraphic">
          <ac:chgData name="Rose Alamango" userId="9c492c19-d24e-4cb9-8d46-d0a7959c72c7" providerId="ADAL" clId="{DDE7ABB1-158F-4C70-BA1E-674C7DCF705A}" dt="2025-10-05T13:24:54.041" v="3" actId="14734"/>
          <ac:graphicFrameMkLst>
            <pc:docMk/>
            <pc:sldMk cId="3222007984" sldId="263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8207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89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255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07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8497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200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119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112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085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88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BC1098-674E-4FD1-B37D-F6FDE338E768}" type="datetimeFigureOut">
              <a:rPr lang="en-GB" smtClean="0"/>
              <a:t>05/10/2025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CD01140-93CC-43F1-AF90-82010E073723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146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castedu-my.sharepoint.com/personal/robert_abela_mcast_edu_mt/_layouts/15/onedrive.aspx?id=%2Fpersonal%2Frobert%5Fabela%5Fmcast%5Fedu%5Fmt%2FDocuments%2FMyDocuments%2FMaterial%2FLLP2%2FVideos%2Feclipse%2Emp4&amp;parent=%2Fpersonal%2Frobert%5Fabela%5Fmcast%5Fedu%5Fmt%2FDocuments%2FMyDocuments%2FMaterial%2FLLP2%2FVideos&amp;originalPath=aHR0cHM6Ly9tY2FzdGVkdS1teS5zaGFyZXBvaW50LmNvbS86djovZy9wZXJzb25hbC9yb2JlcnRfYWJlbGFfbWNhc3RfZWR1X210L0VZZUdSMXhjQTE1TWpsQnJlNi1vUTBrQmYxdTR2NDVTeC1kQ0dIbTRHY1ZQeEE_cnRpbWU9WDNZSDllOWsyRWc" TargetMode="External"/><Relationship Id="rId2" Type="http://schemas.openxmlformats.org/officeDocument/2006/relationships/hyperlink" Target="https://mcastedu-my.sharepoint.com/personal/robert_abela_mcast_edu_mt/_layouts/15/onedrive.aspx?id=%2Fpersonal%2Frobert%5Fabela%5Fmcast%5Fedu%5Fmt%2FDocuments%2FMyDocuments%2FMaterial%2FLLP2%2FVideos%2Fvscode%2Emp4&amp;parent=%2Fpersonal%2Frobert%5Fabela%5Fmcast%5Fedu%5Fmt%2FDocuments%2FMyDocuments%2FMaterial%2FLLP2%2FVideos&amp;originalPath=aHR0cHM6Ly9tY2FzdGVkdS1teS5zaGFyZXBvaW50LmNvbS86djovZy9wZXJzb25hbC9yb2JlcnRfYWJlbGFfbWNhc3RfZWR1X210L0VjRFJnczQ4NThKSnMzNXVZUXI2N2RzQktlaFcyRDlmUEdCNmV4alNLcHc5UWc_cnRpbWU9VmZLQjlPOWsyRW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c5W01IciX4&amp;list=PL4IH6CVPpTZVkiEnCEOdGbYsFEdtKc5Bx&amp;index=9" TargetMode="External"/><Relationship Id="rId2" Type="http://schemas.openxmlformats.org/officeDocument/2006/relationships/hyperlink" Target="https://www.youtube.com/watch?v=nxX8AWnaU9o&amp;list=PL4IH6CVPpTZVkiEnCEOdGbYsFEdtKc5Bx&amp;index=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de.tutsplus.com/courses/introduction-to-git-and-github" TargetMode="External"/><Relationship Id="rId4" Type="http://schemas.openxmlformats.org/officeDocument/2006/relationships/hyperlink" Target="https://www.youtube.com/watch?v=9Pgr2BuC19I&amp;list=PL4IH6CVPpTZVkiEnCEOdGbYsFEdtKc5Bx&amp;index=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git" TargetMode="External"/><Relationship Id="rId2" Type="http://schemas.openxmlformats.org/officeDocument/2006/relationships/hyperlink" Target="https://www.atlassian.com/git/tutorials/what-is-version-contro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ducation.github.com/pack" TargetMode="External"/><Relationship Id="rId4" Type="http://schemas.openxmlformats.org/officeDocument/2006/relationships/hyperlink" Target="https://bitbucket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Systems Programming</a:t>
            </a:r>
            <a:br>
              <a:rPr lang="en-GB" dirty="0"/>
            </a:br>
            <a:r>
              <a:rPr lang="en-GB" dirty="0"/>
              <a:t>The toolchain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Week 1</a:t>
            </a:r>
          </a:p>
        </p:txBody>
      </p:sp>
    </p:spTree>
    <p:extLst>
      <p:ext uri="{BB962C8B-B14F-4D97-AF65-F5344CB8AC3E}">
        <p14:creationId xmlns:p14="http://schemas.microsoft.com/office/powerpoint/2010/main" val="1696263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GIT usage: Getting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/>
              <a:t>Choose directory</a:t>
            </a:r>
            <a:br>
              <a:rPr lang="en-GB" sz="2400" dirty="0"/>
            </a:br>
            <a:r>
              <a:rPr lang="en-GB" sz="2400" dirty="0">
                <a:latin typeface="Consolas" panose="020B0609020204030204" pitchFamily="49" charset="0"/>
              </a:rPr>
              <a:t>cd Documents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Clone a remote project</a:t>
            </a:r>
            <a:br>
              <a:rPr lang="en-GB" sz="2800" dirty="0"/>
            </a:br>
            <a:r>
              <a:rPr lang="en-GB" sz="2400" dirty="0">
                <a:latin typeface="Consolas" panose="020B0609020204030204" pitchFamily="49" charset="0"/>
              </a:rPr>
              <a:t>git clone https://github.com/robert-abela/llp2.git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Check if there were any updates</a:t>
            </a:r>
            <a:br>
              <a:rPr lang="en-GB" sz="2800" dirty="0"/>
            </a:br>
            <a:r>
              <a:rPr lang="en-GB" sz="2400" dirty="0">
                <a:latin typeface="Consolas" panose="020B0609020204030204" pitchFamily="49" charset="0"/>
              </a:rPr>
              <a:t>git fetch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Get the latest version</a:t>
            </a:r>
            <a:br>
              <a:rPr lang="en-GB" sz="2800" dirty="0"/>
            </a:br>
            <a:r>
              <a:rPr lang="en-GB" sz="2400" dirty="0">
                <a:latin typeface="Consolas" panose="020B0609020204030204" pitchFamily="49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21103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</a:t>
            </a:r>
            <a:r>
              <a:rPr lang="en-GB"/>
              <a:t>GIT </a:t>
            </a:r>
            <a:r>
              <a:rPr lang="en-US"/>
              <a:t>usage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800" dirty="0"/>
              <a:t>Configure user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git </a:t>
            </a:r>
            <a:r>
              <a:rPr lang="en-GB" dirty="0" err="1">
                <a:latin typeface="Consolas" panose="020B0609020204030204" pitchFamily="49" charset="0"/>
              </a:rPr>
              <a:t>config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user.email</a:t>
            </a:r>
            <a:r>
              <a:rPr lang="en-GB" dirty="0">
                <a:latin typeface="Consolas" panose="020B0609020204030204" pitchFamily="49" charset="0"/>
              </a:rPr>
              <a:t> robert.abela@mcast.edu.mt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git </a:t>
            </a:r>
            <a:r>
              <a:rPr lang="en-GB" dirty="0" err="1">
                <a:latin typeface="Consolas" panose="020B0609020204030204" pitchFamily="49" charset="0"/>
              </a:rPr>
              <a:t>config</a:t>
            </a:r>
            <a:r>
              <a:rPr lang="en-GB" dirty="0">
                <a:latin typeface="Consolas" panose="020B0609020204030204" pitchFamily="49" charset="0"/>
              </a:rPr>
              <a:t> user.name "Robert Abela"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Add/Stage a file or folder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git add &lt;file&gt;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git add &lt;directory&gt;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Commit changes</a:t>
            </a:r>
            <a:br>
              <a:rPr lang="en-GB" dirty="0"/>
            </a:br>
            <a:r>
              <a:rPr lang="en-GB" sz="2400" dirty="0">
                <a:latin typeface="Consolas" panose="020B0609020204030204" pitchFamily="49" charset="0"/>
              </a:rPr>
              <a:t>git commit -m "&lt;message&gt;"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/>
              <a:t>Push changes</a:t>
            </a:r>
            <a:br>
              <a:rPr lang="en-GB" dirty="0"/>
            </a:br>
            <a:r>
              <a:rPr lang="en-GB" sz="2400" dirty="0">
                <a:latin typeface="Consolas" panose="020B0609020204030204" pitchFamily="49" charset="0"/>
              </a:rPr>
              <a:t>git push</a:t>
            </a:r>
            <a:endParaRPr lang="en-GB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436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74469" y="279699"/>
            <a:ext cx="11591108" cy="63751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$ </a:t>
            </a:r>
            <a:r>
              <a:rPr lang="en-GB" b="1" dirty="0">
                <a:latin typeface="Consolas" panose="020B0609020204030204" pitchFamily="49" charset="0"/>
              </a:rPr>
              <a:t>git status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...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Untracked files: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(use "git add &lt;file&gt;..." to include in what will be committed)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	week1/sample1/.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gitignore</a:t>
            </a:r>
            <a:b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FF0000"/>
                </a:solidFill>
                <a:latin typeface="Consolas" panose="020B0609020204030204" pitchFamily="49" charset="0"/>
              </a:rPr>
              <a:t>	week1/sample2/.</a:t>
            </a:r>
            <a:r>
              <a:rPr lang="en-GB" dirty="0" err="1">
                <a:solidFill>
                  <a:srgbClr val="FF0000"/>
                </a:solidFill>
                <a:latin typeface="Consolas" panose="020B0609020204030204" pitchFamily="49" charset="0"/>
              </a:rPr>
              <a:t>gitignore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nothing added to commit but untracked files present (use "git add" to track)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$ </a:t>
            </a:r>
            <a:r>
              <a:rPr lang="en-GB" b="1" dirty="0">
                <a:latin typeface="Consolas" panose="020B0609020204030204" pitchFamily="49" charset="0"/>
              </a:rPr>
              <a:t>git add *</a:t>
            </a: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$ </a:t>
            </a:r>
            <a:r>
              <a:rPr lang="en-GB" b="1" dirty="0">
                <a:latin typeface="Consolas" panose="020B0609020204030204" pitchFamily="49" charset="0"/>
              </a:rPr>
              <a:t>git status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On branch master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Your branch is up-to-date with 'origin/master'.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Changes to be committed: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latin typeface="Consolas" panose="020B0609020204030204" pitchFamily="49" charset="0"/>
              </a:rPr>
              <a:t>  (use "git reset HEAD &lt;file&gt;..." to </a:t>
            </a:r>
            <a:r>
              <a:rPr lang="en-GB" dirty="0" err="1">
                <a:latin typeface="Consolas" panose="020B0609020204030204" pitchFamily="49" charset="0"/>
              </a:rPr>
              <a:t>unstage</a:t>
            </a:r>
            <a:r>
              <a:rPr lang="en-GB" dirty="0">
                <a:latin typeface="Consolas" panose="020B0609020204030204" pitchFamily="49" charset="0"/>
              </a:rPr>
              <a:t>)</a:t>
            </a:r>
            <a:br>
              <a:rPr lang="en-GB" dirty="0"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	new file:   week1/sample1/.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gitignore</a:t>
            </a:r>
            <a:b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	new file:   week1/sample2/.</a:t>
            </a:r>
            <a:r>
              <a:rPr lang="en-GB" dirty="0" err="1">
                <a:solidFill>
                  <a:srgbClr val="00B050"/>
                </a:solidFill>
                <a:latin typeface="Consolas" panose="020B0609020204030204" pitchFamily="49" charset="0"/>
              </a:rPr>
              <a:t>gitignore</a:t>
            </a:r>
            <a:endParaRPr lang="en-GB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54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30926" y="1184366"/>
            <a:ext cx="10792481" cy="54704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$ </a:t>
            </a:r>
            <a:r>
              <a:rPr lang="en-GB" sz="2400" b="1" dirty="0">
                <a:latin typeface="Consolas" panose="020B0609020204030204" pitchFamily="49" charset="0"/>
              </a:rPr>
              <a:t>git commit -m "added .</a:t>
            </a:r>
            <a:r>
              <a:rPr lang="en-GB" sz="2400" b="1" dirty="0" err="1">
                <a:latin typeface="Consolas" panose="020B0609020204030204" pitchFamily="49" charset="0"/>
              </a:rPr>
              <a:t>gitignore</a:t>
            </a:r>
            <a:r>
              <a:rPr lang="en-GB" sz="2400" b="1" dirty="0">
                <a:latin typeface="Consolas" panose="020B0609020204030204" pitchFamily="49" charset="0"/>
              </a:rPr>
              <a:t> files"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[master 88f1c64] added .</a:t>
            </a:r>
            <a:r>
              <a:rPr lang="en-GB" sz="2400" dirty="0" err="1">
                <a:latin typeface="Consolas" panose="020B0609020204030204" pitchFamily="49" charset="0"/>
              </a:rPr>
              <a:t>gitignore</a:t>
            </a:r>
            <a:r>
              <a:rPr lang="en-GB" sz="2400" dirty="0">
                <a:latin typeface="Consolas" panose="020B0609020204030204" pitchFamily="49" charset="0"/>
              </a:rPr>
              <a:t> files</a:t>
            </a:r>
          </a:p>
          <a:p>
            <a:pPr marL="0" indent="0">
              <a:buNone/>
            </a:pPr>
            <a:r>
              <a:rPr lang="en-GB" sz="2400" dirty="0">
                <a:latin typeface="Consolas" panose="020B0609020204030204" pitchFamily="49" charset="0"/>
              </a:rPr>
              <a:t>$ </a:t>
            </a:r>
            <a:r>
              <a:rPr lang="en-GB" sz="2400" b="1" dirty="0">
                <a:latin typeface="Consolas" panose="020B0609020204030204" pitchFamily="49" charset="0"/>
              </a:rPr>
              <a:t>git push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Username for 'https://github.com': </a:t>
            </a:r>
            <a:r>
              <a:rPr lang="en-GB" sz="2400" dirty="0" err="1">
                <a:latin typeface="Consolas" panose="020B0609020204030204" pitchFamily="49" charset="0"/>
              </a:rPr>
              <a:t>robert-abela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Password for 'https://robert-abela@github.com': 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. . .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To https://github.com/robert-abela/llp2.git</a:t>
            </a:r>
            <a:br>
              <a:rPr lang="en-GB" sz="2400" dirty="0">
                <a:latin typeface="Consolas" panose="020B0609020204030204" pitchFamily="49" charset="0"/>
              </a:rPr>
            </a:br>
            <a:r>
              <a:rPr lang="en-GB" sz="2400" dirty="0">
                <a:latin typeface="Consolas" panose="020B0609020204030204" pitchFamily="49" charset="0"/>
              </a:rPr>
              <a:t>   3296fe3..88f1c64  master -&gt; master</a:t>
            </a: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654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none" dirty="0"/>
              <a:t>.</a:t>
            </a:r>
            <a:r>
              <a:rPr lang="en-GB" cap="none" dirty="0" err="1"/>
              <a:t>gitignore</a:t>
            </a:r>
            <a:r>
              <a:rPr lang="en-GB" cap="none" dirty="0"/>
              <a:t> (optional)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Used to tell </a:t>
            </a:r>
            <a:r>
              <a:rPr lang="en-US" altLang="en-US" sz="2800" dirty="0" err="1"/>
              <a:t>git</a:t>
            </a:r>
            <a:r>
              <a:rPr lang="en-US" altLang="en-US" sz="2800" dirty="0"/>
              <a:t> to ignore certain files, e.g.: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# Ignore everything except files with extension and folders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*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!*.*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!*/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*.o 		# Ignore all object files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400" dirty="0"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dirty="0">
                <a:latin typeface="Consolas" panose="020B0609020204030204" pitchFamily="49" charset="0"/>
              </a:rPr>
              <a:t>bin		# Ignore bin folder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597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The deliverables for this course are C code and </a:t>
            </a:r>
            <a:r>
              <a:rPr lang="en-US" altLang="en-US" sz="2800" err="1"/>
              <a:t>makefiles</a:t>
            </a:r>
            <a:r>
              <a:rPr lang="en-US" altLang="en-US" sz="2800" dirty="0"/>
              <a:t>. </a:t>
            </a:r>
            <a:endParaRPr lang="en-GB" sz="28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/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800" dirty="0"/>
              <a:t>A proper IDE needs to be used for debugging, however. </a:t>
            </a:r>
            <a:r>
              <a:rPr lang="en-GB" sz="2800" dirty="0"/>
              <a:t>VS Code is installed on your VM but if you prefer to use any other IDE, feel free. Demos: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hlinkClick r:id="rId2"/>
              </a:rPr>
              <a:t>Using VSCode</a:t>
            </a:r>
            <a:endParaRPr lang="en-GB" sz="2800" dirty="0"/>
          </a:p>
          <a:p>
            <a:pPr marL="457200" indent="-457200">
              <a:buFont typeface="+mj-lt"/>
              <a:buAutoNum type="arabicPeriod"/>
            </a:pPr>
            <a:r>
              <a:rPr lang="en-GB" sz="2800" dirty="0">
                <a:hlinkClick r:id="rId3"/>
              </a:rPr>
              <a:t>Using Eclipse</a:t>
            </a:r>
            <a:endParaRPr lang="en-GB" sz="2800" dirty="0"/>
          </a:p>
          <a:p>
            <a:pPr marL="457200" indent="-457200">
              <a:buFont typeface="+mj-lt"/>
              <a:buAutoNum type="arabicPeriod"/>
            </a:pPr>
            <a:endParaRPr lang="en-GB" sz="28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sz="2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GB" sz="2800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2C1A48D-F664-4E16-A478-35307C0FC7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448" y="282670"/>
            <a:ext cx="3419192" cy="170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87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2"/>
              </a:rPr>
              <a:t>Quick Intro to Command Line Git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3"/>
              </a:rPr>
              <a:t>Basics – Linters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4"/>
              </a:rPr>
              <a:t>Basics - Introduction</a:t>
            </a:r>
            <a:r>
              <a:rPr lang="en-GB" dirty="0"/>
              <a:t> (stages of compiling)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hlinkClick r:id="rId5"/>
              </a:rPr>
              <a:t>Course: Git and GitHub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960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</a:t>
            </a:r>
            <a:r>
              <a:rPr lang="en-GB" cap="none" dirty="0" err="1"/>
              <a:t>hello.c</a:t>
            </a:r>
            <a:r>
              <a:rPr lang="en-GB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en-GB" sz="2800" dirty="0">
                <a:solidFill>
                  <a:schemeClr val="accent1"/>
                </a:solidFill>
                <a:latin typeface="Consolas"/>
              </a:rPr>
              <a:t>week01/sample1/</a:t>
            </a:r>
          </a:p>
          <a:p>
            <a:pPr marL="0" indent="0">
              <a:buNone/>
            </a:pPr>
            <a:r>
              <a:rPr lang="en-GB" sz="2800" dirty="0">
                <a:latin typeface="Consolas"/>
              </a:rPr>
              <a:t>#include &lt;</a:t>
            </a:r>
            <a:r>
              <a:rPr lang="en-GB" sz="2800" dirty="0" err="1">
                <a:latin typeface="Consolas"/>
              </a:rPr>
              <a:t>stdio.h</a:t>
            </a:r>
            <a:r>
              <a:rPr lang="en-GB" sz="2800" dirty="0">
                <a:latin typeface="Consolas"/>
              </a:rPr>
              <a:t>&gt;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/>
              </a:rPr>
              <a:t>int main (void) {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/>
              </a:rPr>
              <a:t>  printf ("Hello world!\n");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/>
              </a:rPr>
              <a:t>  return 0;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/>
              </a:rPr>
              <a:t>}</a:t>
            </a:r>
            <a:br>
              <a:rPr lang="en-GB" sz="2800" dirty="0">
                <a:latin typeface="Consolas" panose="020B0609020204030204" pitchFamily="49" charset="0"/>
              </a:rPr>
            </a:br>
            <a:endParaRPr lang="en-GB" dirty="0"/>
          </a:p>
          <a:p>
            <a:pPr marL="0" indent="0">
              <a:buNone/>
            </a:pPr>
            <a:r>
              <a:rPr lang="en-GB" sz="2800" dirty="0"/>
              <a:t>Open a code editor (e.g. </a:t>
            </a:r>
            <a:r>
              <a:rPr lang="en-GB" sz="2800" b="1" dirty="0" err="1"/>
              <a:t>vscode</a:t>
            </a:r>
            <a:r>
              <a:rPr lang="en-GB" sz="2800" dirty="0"/>
              <a:t>) and type in these lines. </a:t>
            </a:r>
          </a:p>
        </p:txBody>
      </p:sp>
    </p:spTree>
    <p:extLst>
      <p:ext uri="{BB962C8B-B14F-4D97-AF65-F5344CB8AC3E}">
        <p14:creationId xmlns:p14="http://schemas.microsoft.com/office/powerpoint/2010/main" val="1960662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GB" dirty="0"/>
              <a:t>GNU C Compiler (GCC)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1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$ gcc -Wall </a:t>
            </a:r>
            <a:r>
              <a:rPr lang="en-GB" sz="2800" dirty="0" err="1">
                <a:latin typeface="Consolas" panose="020B0609020204030204" pitchFamily="49" charset="0"/>
              </a:rPr>
              <a:t>hello.c</a:t>
            </a:r>
            <a:r>
              <a:rPr lang="en-GB" sz="2800" dirty="0">
                <a:latin typeface="Consolas" panose="020B0609020204030204" pitchFamily="49" charset="0"/>
              </a:rPr>
              <a:t> -o hello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</a:rPr>
              <a:t>$ ls</a:t>
            </a:r>
          </a:p>
          <a:p>
            <a:pPr marL="0" indent="0">
              <a:buNone/>
            </a:pPr>
            <a:r>
              <a:rPr lang="en-GB" sz="2800" b="1" dirty="0">
                <a:latin typeface="Consolas" panose="020B0609020204030204" pitchFamily="49" charset="0"/>
              </a:rPr>
              <a:t>hello</a:t>
            </a:r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hello.c</a:t>
            </a:r>
            <a:endParaRPr lang="en-GB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$ ./hello 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Hello world!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5795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A single file program needs to be fully recompiled for any small change</a:t>
            </a:r>
          </a:p>
          <a:p>
            <a:pPr marL="0" indent="0">
              <a:buNone/>
            </a:pPr>
            <a:r>
              <a:rPr lang="en-GB" sz="2800" dirty="0"/>
              <a:t>For large source files, this can be very time consuming</a:t>
            </a:r>
          </a:p>
          <a:p>
            <a:pPr marL="0" indent="0">
              <a:buNone/>
            </a:pPr>
            <a:r>
              <a:rPr lang="en-GB" sz="2800" dirty="0"/>
              <a:t>When using multiple source files only the changed files need to be recompiled</a:t>
            </a:r>
          </a:p>
        </p:txBody>
      </p:sp>
    </p:spTree>
    <p:extLst>
      <p:ext uri="{BB962C8B-B14F-4D97-AF65-F5344CB8AC3E}">
        <p14:creationId xmlns:p14="http://schemas.microsoft.com/office/powerpoint/2010/main" val="153156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Objects files and The linker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Autofit/>
          </a:bodyPr>
          <a:lstStyle/>
          <a:p>
            <a:pPr marL="0" indent="0">
              <a:buNone/>
            </a:pPr>
            <a:r>
              <a:rPr lang="en-GB" sz="2400" dirty="0"/>
              <a:t>The source files are compiled separately and then linked together: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a file is compiled without creating an executable. The result is referred to as an </a:t>
            </a:r>
            <a:r>
              <a:rPr lang="en-GB" sz="2400" b="1" dirty="0"/>
              <a:t>object file</a:t>
            </a:r>
            <a:r>
              <a:rPr lang="en-GB" sz="2400" dirty="0"/>
              <a:t> and has the extension ‘.o’ when using GCC.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400" dirty="0"/>
              <a:t>the object files are combined by a separate program called the </a:t>
            </a:r>
            <a:r>
              <a:rPr lang="en-GB" sz="2400" b="1" dirty="0"/>
              <a:t>linker</a:t>
            </a:r>
            <a:r>
              <a:rPr lang="en-GB" sz="2400" dirty="0"/>
              <a:t>. The linker combines all the object files to create a single </a:t>
            </a:r>
            <a:r>
              <a:rPr lang="en-GB" sz="2400" b="1" dirty="0"/>
              <a:t>executable</a:t>
            </a:r>
            <a:r>
              <a:rPr lang="en-GB" sz="2400" dirty="0"/>
              <a:t>.</a:t>
            </a:r>
          </a:p>
          <a:p>
            <a:pPr marL="0" indent="0">
              <a:buNone/>
            </a:pPr>
            <a:r>
              <a:rPr lang="en-GB" sz="2400" dirty="0"/>
              <a:t>An object file contains machine code where any references to the memory addresses of functions (or variables) in other files are left undefined. </a:t>
            </a:r>
          </a:p>
          <a:p>
            <a:pPr marL="0" indent="0">
              <a:buNone/>
            </a:pPr>
            <a:r>
              <a:rPr lang="en-GB" sz="2400" dirty="0"/>
              <a:t>The linker fills in these missing addresses (references to other source files) when it produces the executable.</a:t>
            </a:r>
          </a:p>
        </p:txBody>
      </p:sp>
    </p:spTree>
    <p:extLst>
      <p:ext uri="{BB962C8B-B14F-4D97-AF65-F5344CB8AC3E}">
        <p14:creationId xmlns:p14="http://schemas.microsoft.com/office/powerpoint/2010/main" val="4094090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Compiling multiple source files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290113"/>
              </p:ext>
            </p:extLst>
          </p:nvPr>
        </p:nvGraphicFramePr>
        <p:xfrm>
          <a:off x="818147" y="2286000"/>
          <a:ext cx="10408757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7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047">
                <a:tc>
                  <a:txBody>
                    <a:bodyPr/>
                    <a:lstStyle/>
                    <a:p>
                      <a:r>
                        <a:rPr lang="en-GB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week02/sample2/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main.c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kern="1200" baseline="0" noProof="0" dirty="0">
                          <a:solidFill>
                            <a:schemeClr val="lt1"/>
                          </a:solidFill>
                        </a:rPr>
                        <a:t>week02/sample2/</a:t>
                      </a:r>
                      <a:r>
                        <a:rPr lang="en-GB" sz="1800" b="0" i="0" u="none" strike="noStrike" kern="1200" baseline="0" noProof="0" dirty="0" err="1">
                          <a:solidFill>
                            <a:schemeClr val="lt1"/>
                          </a:solidFill>
                        </a:rPr>
                        <a:t>hello.h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GB" sz="1800" b="0" i="0" u="none" strike="noStrike" kern="1200" baseline="0" noProof="0" dirty="0">
                          <a:solidFill>
                            <a:schemeClr val="lt1"/>
                          </a:solidFill>
                        </a:rPr>
                        <a:t>week02/sample2</a:t>
                      </a:r>
                      <a:r>
                        <a:rPr lang="en-GB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800" b="0" i="0" u="none" strike="noStrike" kern="1200" baseline="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hello_fn.c</a:t>
                      </a:r>
                      <a:endParaRPr lang="en-GB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2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"</a:t>
                      </a:r>
                      <a:r>
                        <a:rPr lang="en-GB" sz="2200" b="0" i="0" u="none" strike="noStrike" kern="1200" baseline="0" dirty="0" err="1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hello.h</a:t>
                      </a:r>
                      <a:r>
                        <a:rPr lang="en-GB" sz="22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endParaRPr lang="en-GB" sz="2200" b="0" i="0" u="none" strike="noStrike" kern="1200" baseline="0" dirty="0">
                        <a:solidFill>
                          <a:schemeClr val="dk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r>
                        <a:rPr lang="en-GB" sz="2200" b="0" i="0" u="none" strike="noStrike" kern="1200" baseline="0" dirty="0">
                          <a:solidFill>
                            <a:schemeClr val="dk1"/>
                          </a:solidFill>
                          <a:latin typeface="Consolas"/>
                          <a:ea typeface="+mn-ea"/>
                          <a:cs typeface="+mn-cs"/>
                        </a:rPr>
                        <a:t>int main (void) {</a:t>
                      </a:r>
                    </a:p>
                    <a:p>
                      <a:r>
                        <a:rPr lang="en-GB" sz="22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h("world");</a:t>
                      </a:r>
                    </a:p>
                    <a:p>
                      <a:r>
                        <a:rPr lang="en-GB" sz="22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return 0;</a:t>
                      </a:r>
                    </a:p>
                    <a:p>
                      <a:r>
                        <a:rPr lang="en-GB" sz="2200" b="0" i="0" u="none" strike="noStrike" kern="1200" baseline="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void h (</a:t>
                      </a:r>
                    </a:p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  </a:t>
                      </a:r>
                      <a:r>
                        <a:rPr lang="en-GB" sz="220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GB" sz="2200" dirty="0">
                          <a:latin typeface="Consolas" panose="020B0609020204030204" pitchFamily="49" charset="0"/>
                        </a:rPr>
                        <a:t> char* name</a:t>
                      </a:r>
                    </a:p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#include &lt;</a:t>
                      </a:r>
                      <a:r>
                        <a:rPr lang="en-GB" sz="2200" dirty="0" err="1">
                          <a:latin typeface="Consolas" panose="020B0609020204030204" pitchFamily="49" charset="0"/>
                        </a:rPr>
                        <a:t>stdio.h</a:t>
                      </a:r>
                      <a:r>
                        <a:rPr lang="en-GB" sz="2200" dirty="0"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endParaRPr lang="en-GB" sz="22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void h(</a:t>
                      </a:r>
                      <a:r>
                        <a:rPr lang="en-GB" sz="2200" dirty="0" err="1"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lang="en-GB" sz="2200" dirty="0">
                          <a:latin typeface="Consolas" panose="020B0609020204030204" pitchFamily="49" charset="0"/>
                        </a:rPr>
                        <a:t> char* name) {</a:t>
                      </a:r>
                    </a:p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  printf ("Hello %s!\n", </a:t>
                      </a:r>
                    </a:p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    name);</a:t>
                      </a:r>
                    </a:p>
                    <a:p>
                      <a:r>
                        <a:rPr lang="en-GB" sz="22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latin typeface="Consolas" panose="020B0609020204030204" pitchFamily="49" charset="0"/>
                        </a:rPr>
                        <a:t>$ </a:t>
                      </a:r>
                      <a:r>
                        <a:rPr lang="en-GB" sz="2200" dirty="0" err="1">
                          <a:latin typeface="Consolas" panose="020B0609020204030204" pitchFamily="49" charset="0"/>
                        </a:rPr>
                        <a:t>gcc</a:t>
                      </a:r>
                      <a:r>
                        <a:rPr lang="en-GB" sz="2200" dirty="0">
                          <a:latin typeface="Consolas" panose="020B0609020204030204" pitchFamily="49" charset="0"/>
                        </a:rPr>
                        <a:t> -Wall </a:t>
                      </a:r>
                      <a:r>
                        <a:rPr lang="en-GB" sz="2200" dirty="0" err="1">
                          <a:latin typeface="Consolas" panose="020B0609020204030204" pitchFamily="49" charset="0"/>
                        </a:rPr>
                        <a:t>main.c</a:t>
                      </a:r>
                      <a:r>
                        <a:rPr lang="en-GB" sz="22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2200" dirty="0" err="1">
                          <a:latin typeface="Consolas" panose="020B0609020204030204" pitchFamily="49" charset="0"/>
                        </a:rPr>
                        <a:t>hello_fn.c</a:t>
                      </a:r>
                      <a:r>
                        <a:rPr lang="en-GB" sz="2200" dirty="0">
                          <a:latin typeface="Consolas" panose="020B0609020204030204" pitchFamily="49" charset="0"/>
                        </a:rPr>
                        <a:t> -o </a:t>
                      </a:r>
                      <a:r>
                        <a:rPr lang="en-GB" sz="2200" dirty="0" err="1">
                          <a:latin typeface="Consolas" panose="020B0609020204030204" pitchFamily="49" charset="0"/>
                        </a:rPr>
                        <a:t>newhello</a:t>
                      </a:r>
                      <a:endParaRPr lang="en-GB" sz="2200" dirty="0"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200" dirty="0">
                          <a:latin typeface="Consolas" panose="020B0609020204030204" pitchFamily="49" charset="0"/>
                        </a:rPr>
                        <a:t>$ ./</a:t>
                      </a:r>
                      <a:r>
                        <a:rPr lang="en-GB" sz="2200" dirty="0" err="1">
                          <a:latin typeface="Consolas" panose="020B0609020204030204" pitchFamily="49" charset="0"/>
                        </a:rPr>
                        <a:t>newhello</a:t>
                      </a:r>
                      <a:r>
                        <a:rPr lang="en-GB" sz="2200" dirty="0">
                          <a:latin typeface="Consolas" panose="020B0609020204030204" pitchFamily="49" charset="0"/>
                        </a:rPr>
                        <a:t> </a:t>
                      </a:r>
                      <a:br>
                        <a:rPr lang="en-GB" sz="2200" dirty="0">
                          <a:latin typeface="Consolas" panose="020B0609020204030204" pitchFamily="49" charset="0"/>
                        </a:rPr>
                      </a:br>
                      <a:r>
                        <a:rPr lang="en-GB" sz="2200" dirty="0">
                          <a:latin typeface="Consolas" panose="020B0609020204030204" pitchFamily="49" charset="0"/>
                        </a:rPr>
                        <a:t>Hello world!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200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object files from source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800" dirty="0"/>
              <a:t>The option ‘-c’ is used to compile a source file to an object file</a:t>
            </a:r>
          </a:p>
          <a:p>
            <a:pPr marL="0" indent="0">
              <a:buNone/>
            </a:pPr>
            <a:r>
              <a:rPr lang="en-GB" sz="2800" dirty="0">
                <a:latin typeface="Consolas" panose="020B0609020204030204" pitchFamily="49" charset="0"/>
              </a:rPr>
              <a:t>$ </a:t>
            </a:r>
            <a:r>
              <a:rPr lang="en-GB" sz="2800" dirty="0" err="1">
                <a:latin typeface="Consolas" panose="020B0609020204030204" pitchFamily="49" charset="0"/>
              </a:rPr>
              <a:t>gcc</a:t>
            </a:r>
            <a:r>
              <a:rPr lang="en-GB" sz="2800" dirty="0">
                <a:latin typeface="Consolas" panose="020B0609020204030204" pitchFamily="49" charset="0"/>
              </a:rPr>
              <a:t> -Wall -c </a:t>
            </a:r>
            <a:r>
              <a:rPr lang="en-GB" sz="2800" dirty="0" err="1">
                <a:latin typeface="Consolas" panose="020B0609020204030204" pitchFamily="49" charset="0"/>
              </a:rPr>
              <a:t>main.c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>
                <a:latin typeface="Consolas" panose="020B0609020204030204" pitchFamily="49" charset="0"/>
              </a:rPr>
              <a:t>$ ls</a:t>
            </a:r>
            <a:br>
              <a:rPr lang="en-GB" sz="2800" dirty="0">
                <a:latin typeface="Consolas" panose="020B0609020204030204" pitchFamily="49" charset="0"/>
              </a:rPr>
            </a:br>
            <a:r>
              <a:rPr lang="en-GB" sz="2800" dirty="0" err="1">
                <a:latin typeface="Consolas" panose="020B0609020204030204" pitchFamily="49" charset="0"/>
              </a:rPr>
              <a:t>hello_fn.c</a:t>
            </a:r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hello.h</a:t>
            </a:r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dirty="0" err="1">
                <a:latin typeface="Consolas" panose="020B0609020204030204" pitchFamily="49" charset="0"/>
              </a:rPr>
              <a:t>main.c</a:t>
            </a:r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b="1" dirty="0" err="1">
                <a:latin typeface="Consolas" panose="020B0609020204030204" pitchFamily="49" charset="0"/>
              </a:rPr>
              <a:t>main.o</a:t>
            </a:r>
            <a:endParaRPr lang="en-GB" sz="2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800" b="1" dirty="0" err="1"/>
              <a:t>main.o</a:t>
            </a:r>
            <a:r>
              <a:rPr lang="en-GB" sz="2800" dirty="0"/>
              <a:t> contains the machine code for the main function and reference to the external function hello (whose corresponding memory address is left undefined)</a:t>
            </a:r>
          </a:p>
          <a:p>
            <a:pPr marL="0" indent="0">
              <a:buNone/>
            </a:pPr>
            <a:r>
              <a:rPr lang="en-GB" sz="2800" dirty="0"/>
              <a:t>The option ‘-o’ is not needed, as the compiler automatically creates an object file whose name is the same as the source file</a:t>
            </a:r>
          </a:p>
        </p:txBody>
      </p:sp>
    </p:spTree>
    <p:extLst>
      <p:ext uri="{BB962C8B-B14F-4D97-AF65-F5344CB8AC3E}">
        <p14:creationId xmlns:p14="http://schemas.microsoft.com/office/powerpoint/2010/main" val="56433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executables from object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2800" dirty="0" err="1"/>
              <a:t>gcc</a:t>
            </a:r>
            <a:r>
              <a:rPr lang="en-GB" sz="2800" dirty="0"/>
              <a:t> uses the linker </a:t>
            </a:r>
            <a:r>
              <a:rPr lang="en-GB" sz="2800" b="1" dirty="0" err="1"/>
              <a:t>ld</a:t>
            </a:r>
            <a:r>
              <a:rPr lang="en-GB" sz="2800" dirty="0"/>
              <a:t> to link the object files together and fill in the missing addresses of external functions.</a:t>
            </a: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$ </a:t>
            </a:r>
            <a:r>
              <a:rPr lang="en-GB" sz="2600" dirty="0" err="1">
                <a:latin typeface="Consolas" panose="020B0609020204030204" pitchFamily="49" charset="0"/>
              </a:rPr>
              <a:t>gcc</a:t>
            </a:r>
            <a:r>
              <a:rPr lang="en-GB" sz="2600" dirty="0">
                <a:latin typeface="Consolas" panose="020B0609020204030204" pitchFamily="49" charset="0"/>
              </a:rPr>
              <a:t> -Wall -c </a:t>
            </a:r>
            <a:r>
              <a:rPr lang="en-GB" sz="2600" dirty="0" err="1">
                <a:latin typeface="Consolas" panose="020B0609020204030204" pitchFamily="49" charset="0"/>
              </a:rPr>
              <a:t>main.c</a:t>
            </a:r>
            <a:br>
              <a:rPr lang="en-GB" sz="2600" dirty="0">
                <a:latin typeface="Consolas" panose="020B0609020204030204" pitchFamily="49" charset="0"/>
              </a:rPr>
            </a:br>
            <a:r>
              <a:rPr lang="en-GB" sz="2600" dirty="0">
                <a:latin typeface="Consolas" panose="020B0609020204030204" pitchFamily="49" charset="0"/>
              </a:rPr>
              <a:t>$ </a:t>
            </a:r>
            <a:r>
              <a:rPr lang="en-GB" sz="2600" dirty="0" err="1">
                <a:latin typeface="Consolas" panose="020B0609020204030204" pitchFamily="49" charset="0"/>
              </a:rPr>
              <a:t>gcc</a:t>
            </a:r>
            <a:r>
              <a:rPr lang="en-GB" sz="2600" dirty="0">
                <a:latin typeface="Consolas" panose="020B0609020204030204" pitchFamily="49" charset="0"/>
              </a:rPr>
              <a:t> -Wall -c </a:t>
            </a:r>
            <a:r>
              <a:rPr lang="en-GB" sz="2600" dirty="0" err="1">
                <a:latin typeface="Consolas" panose="020B0609020204030204" pitchFamily="49" charset="0"/>
              </a:rPr>
              <a:t>hello_fn.c</a:t>
            </a:r>
            <a:endParaRPr lang="en-GB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$ ls</a:t>
            </a:r>
            <a:br>
              <a:rPr lang="en-GB" sz="2600" dirty="0">
                <a:latin typeface="Consolas" panose="020B0609020204030204" pitchFamily="49" charset="0"/>
              </a:rPr>
            </a:br>
            <a:r>
              <a:rPr lang="en-GB" sz="2600" dirty="0" err="1">
                <a:latin typeface="Consolas" panose="020B0609020204030204" pitchFamily="49" charset="0"/>
              </a:rPr>
              <a:t>hello_fn.c</a:t>
            </a:r>
            <a:r>
              <a:rPr lang="en-GB" sz="2600" dirty="0">
                <a:latin typeface="Consolas" panose="020B0609020204030204" pitchFamily="49" charset="0"/>
              </a:rPr>
              <a:t>  </a:t>
            </a:r>
            <a:r>
              <a:rPr lang="en-GB" sz="2600" b="1" dirty="0" err="1">
                <a:latin typeface="Consolas" panose="020B0609020204030204" pitchFamily="49" charset="0"/>
              </a:rPr>
              <a:t>hello_fn.o</a:t>
            </a:r>
            <a:r>
              <a:rPr lang="en-GB" sz="2600" b="1" dirty="0">
                <a:latin typeface="Consolas" panose="020B0609020204030204" pitchFamily="49" charset="0"/>
              </a:rPr>
              <a:t> 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latin typeface="Consolas" panose="020B0609020204030204" pitchFamily="49" charset="0"/>
              </a:rPr>
              <a:t>hello.h</a:t>
            </a:r>
            <a:r>
              <a:rPr lang="en-GB" sz="2600" dirty="0">
                <a:latin typeface="Consolas" panose="020B0609020204030204" pitchFamily="49" charset="0"/>
              </a:rPr>
              <a:t>  </a:t>
            </a:r>
            <a:r>
              <a:rPr lang="en-GB" sz="2600" dirty="0" err="1">
                <a:latin typeface="Consolas" panose="020B0609020204030204" pitchFamily="49" charset="0"/>
              </a:rPr>
              <a:t>main.c</a:t>
            </a:r>
            <a:r>
              <a:rPr lang="en-GB" sz="2600" dirty="0">
                <a:latin typeface="Consolas" panose="020B0609020204030204" pitchFamily="49" charset="0"/>
              </a:rPr>
              <a:t>  </a:t>
            </a:r>
            <a:r>
              <a:rPr lang="en-GB" sz="2600" b="1" dirty="0" err="1">
                <a:latin typeface="Consolas" panose="020B0609020204030204" pitchFamily="49" charset="0"/>
              </a:rPr>
              <a:t>main.o</a:t>
            </a:r>
            <a:endParaRPr lang="en-GB" sz="26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$ </a:t>
            </a:r>
            <a:r>
              <a:rPr lang="en-GB" sz="2600" dirty="0" err="1">
                <a:latin typeface="Consolas" panose="020B0609020204030204" pitchFamily="49" charset="0"/>
              </a:rPr>
              <a:t>gcc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latin typeface="Consolas" panose="020B0609020204030204" pitchFamily="49" charset="0"/>
              </a:rPr>
              <a:t>main.o</a:t>
            </a:r>
            <a:r>
              <a:rPr lang="en-GB" sz="2600" dirty="0">
                <a:latin typeface="Consolas" panose="020B0609020204030204" pitchFamily="49" charset="0"/>
              </a:rPr>
              <a:t> </a:t>
            </a:r>
            <a:r>
              <a:rPr lang="en-GB" sz="2600" dirty="0" err="1">
                <a:latin typeface="Consolas" panose="020B0609020204030204" pitchFamily="49" charset="0"/>
              </a:rPr>
              <a:t>hello_fn.o</a:t>
            </a:r>
            <a:r>
              <a:rPr lang="en-GB" sz="2600" dirty="0">
                <a:latin typeface="Consolas" panose="020B0609020204030204" pitchFamily="49" charset="0"/>
              </a:rPr>
              <a:t> -o </a:t>
            </a:r>
            <a:r>
              <a:rPr lang="en-GB" sz="2600" dirty="0" err="1">
                <a:latin typeface="Consolas" panose="020B0609020204030204" pitchFamily="49" charset="0"/>
              </a:rPr>
              <a:t>newhello</a:t>
            </a:r>
            <a:endParaRPr lang="en-GB" sz="2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600" dirty="0">
                <a:latin typeface="Consolas" panose="020B0609020204030204" pitchFamily="49" charset="0"/>
              </a:rPr>
              <a:t>$ ls</a:t>
            </a:r>
            <a:br>
              <a:rPr lang="en-GB" sz="2600" dirty="0">
                <a:latin typeface="Consolas" panose="020B0609020204030204" pitchFamily="49" charset="0"/>
              </a:rPr>
            </a:br>
            <a:r>
              <a:rPr lang="en-GB" sz="2600" dirty="0" err="1">
                <a:latin typeface="Consolas" panose="020B0609020204030204" pitchFamily="49" charset="0"/>
              </a:rPr>
              <a:t>hello_fn.c</a:t>
            </a:r>
            <a:r>
              <a:rPr lang="en-GB" sz="2600" dirty="0">
                <a:latin typeface="Consolas" panose="020B0609020204030204" pitchFamily="49" charset="0"/>
              </a:rPr>
              <a:t>  </a:t>
            </a:r>
            <a:r>
              <a:rPr lang="en-GB" sz="2600" dirty="0" err="1">
                <a:latin typeface="Consolas" panose="020B0609020204030204" pitchFamily="49" charset="0"/>
              </a:rPr>
              <a:t>hello_fn.o</a:t>
            </a:r>
            <a:r>
              <a:rPr lang="en-GB" sz="2600" dirty="0">
                <a:latin typeface="Consolas" panose="020B0609020204030204" pitchFamily="49" charset="0"/>
              </a:rPr>
              <a:t>  </a:t>
            </a:r>
            <a:r>
              <a:rPr lang="en-GB" sz="2600" dirty="0" err="1">
                <a:latin typeface="Consolas" panose="020B0609020204030204" pitchFamily="49" charset="0"/>
              </a:rPr>
              <a:t>hello.h</a:t>
            </a:r>
            <a:r>
              <a:rPr lang="en-GB" sz="2600" dirty="0">
                <a:latin typeface="Consolas" panose="020B0609020204030204" pitchFamily="49" charset="0"/>
              </a:rPr>
              <a:t>  </a:t>
            </a:r>
            <a:r>
              <a:rPr lang="en-GB" sz="2600" dirty="0" err="1">
                <a:latin typeface="Consolas" panose="020B0609020204030204" pitchFamily="49" charset="0"/>
              </a:rPr>
              <a:t>main.c</a:t>
            </a:r>
            <a:r>
              <a:rPr lang="en-GB" sz="2600" dirty="0">
                <a:latin typeface="Consolas" panose="020B0609020204030204" pitchFamily="49" charset="0"/>
              </a:rPr>
              <a:t>  </a:t>
            </a:r>
            <a:r>
              <a:rPr lang="en-GB" sz="2600" dirty="0" err="1">
                <a:latin typeface="Consolas" panose="020B0609020204030204" pitchFamily="49" charset="0"/>
              </a:rPr>
              <a:t>main.o</a:t>
            </a:r>
            <a:r>
              <a:rPr lang="en-GB" sz="2600" dirty="0">
                <a:latin typeface="Consolas" panose="020B0609020204030204" pitchFamily="49" charset="0"/>
              </a:rPr>
              <a:t>  </a:t>
            </a:r>
            <a:r>
              <a:rPr lang="en-GB" sz="2600" b="1" dirty="0" err="1">
                <a:latin typeface="Consolas" panose="020B0609020204030204" pitchFamily="49" charset="0"/>
              </a:rPr>
              <a:t>newhello</a:t>
            </a:r>
            <a:endParaRPr lang="en-GB" sz="26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436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 sz="2800" dirty="0"/>
              <a:t>Git is a free and open-source </a:t>
            </a:r>
            <a:r>
              <a:rPr lang="en-GB" sz="2800" b="1" dirty="0"/>
              <a:t>distributed version control</a:t>
            </a:r>
            <a:r>
              <a:rPr lang="en-GB" sz="2800" dirty="0"/>
              <a:t> system designed to handle everything from </a:t>
            </a:r>
            <a:r>
              <a:rPr lang="en-GB" sz="2800" b="1" dirty="0"/>
              <a:t>small to very large</a:t>
            </a:r>
            <a:r>
              <a:rPr lang="en-GB" sz="2800" dirty="0"/>
              <a:t> projects with speed and efficiency.</a:t>
            </a:r>
          </a:p>
          <a:p>
            <a:pPr marL="0" indent="0">
              <a:buNone/>
            </a:pPr>
            <a:r>
              <a:rPr lang="en-GB" sz="2800" dirty="0"/>
              <a:t>To install use: </a:t>
            </a:r>
            <a:r>
              <a:rPr lang="en-GB" sz="2400" dirty="0" err="1">
                <a:latin typeface="Consolas" panose="020B0609020204030204" pitchFamily="49" charset="0"/>
              </a:rPr>
              <a:t>sudo</a:t>
            </a:r>
            <a:r>
              <a:rPr lang="en-GB" sz="2400" dirty="0">
                <a:latin typeface="Consolas" panose="020B0609020204030204" pitchFamily="49" charset="0"/>
              </a:rPr>
              <a:t> apt install git</a:t>
            </a:r>
          </a:p>
          <a:p>
            <a:pPr marL="0" indent="0">
              <a:buNone/>
            </a:pPr>
            <a:r>
              <a:rPr lang="en-GB" sz="2800" dirty="0"/>
              <a:t>Learn more about Git:</a:t>
            </a:r>
            <a:br>
              <a:rPr lang="en-GB" sz="2800" dirty="0"/>
            </a:br>
            <a:r>
              <a:rPr lang="en-GB" dirty="0">
                <a:hlinkClick r:id="rId2"/>
              </a:rPr>
              <a:t>https://www.atlassian.com/git/tutorials/what-is-version-control</a:t>
            </a:r>
            <a:br>
              <a:rPr lang="en-GB" dirty="0"/>
            </a:br>
            <a:r>
              <a:rPr lang="en-GB" dirty="0">
                <a:hlinkClick r:id="rId3"/>
              </a:rPr>
              <a:t>https://www.codecademy.com/learn/learn-git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sz="2800" dirty="0"/>
              <a:t>Create your own private repository:</a:t>
            </a:r>
            <a:br>
              <a:rPr lang="en-GB" dirty="0"/>
            </a:br>
            <a:r>
              <a:rPr lang="en-GB" dirty="0">
                <a:hlinkClick r:id="rId4"/>
              </a:rPr>
              <a:t>https://bitbucket.org/</a:t>
            </a:r>
            <a:r>
              <a:rPr lang="en-GB" dirty="0"/>
              <a:t> </a:t>
            </a:r>
            <a:br>
              <a:rPr lang="en-GB" dirty="0"/>
            </a:br>
            <a:r>
              <a:rPr lang="en-GB" dirty="0">
                <a:hlinkClick r:id="rId5"/>
              </a:rPr>
              <a:t>https://education.github.com/pack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03061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A47FB0E17DFB41836C0ED6EDA89BD3" ma:contentTypeVersion="7" ma:contentTypeDescription="Create a new document." ma:contentTypeScope="" ma:versionID="ff4d92e0e4125ddfbd5cab13a5eb6ef8">
  <xsd:schema xmlns:xsd="http://www.w3.org/2001/XMLSchema" xmlns:xs="http://www.w3.org/2001/XMLSchema" xmlns:p="http://schemas.microsoft.com/office/2006/metadata/properties" xmlns:ns2="2dffbf7f-2d5d-43d0-991c-98f59bd1e99f" targetNamespace="http://schemas.microsoft.com/office/2006/metadata/properties" ma:root="true" ma:fieldsID="372ae590764562bef1ebd2448a855b41" ns2:_="">
    <xsd:import namespace="2dffbf7f-2d5d-43d0-991c-98f59bd1e9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ffbf7f-2d5d-43d0-991c-98f59bd1e9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06AFEC0-13A7-464A-8DDD-5E71B91A0A86}"/>
</file>

<file path=customXml/itemProps2.xml><?xml version="1.0" encoding="utf-8"?>
<ds:datastoreItem xmlns:ds="http://schemas.openxmlformats.org/officeDocument/2006/customXml" ds:itemID="{11162EF7-57AA-4438-BAC0-8C7726FA3D6D}"/>
</file>

<file path=customXml/itemProps3.xml><?xml version="1.0" encoding="utf-8"?>
<ds:datastoreItem xmlns:ds="http://schemas.openxmlformats.org/officeDocument/2006/customXml" ds:itemID="{83434C1D-EFCD-4DB9-8D0F-0995C593891C}"/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637</TotalTime>
  <Words>1072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Consolas</vt:lpstr>
      <vt:lpstr>Tw Cen MT</vt:lpstr>
      <vt:lpstr>Tw Cen MT Condensed</vt:lpstr>
      <vt:lpstr>Wingdings 3</vt:lpstr>
      <vt:lpstr>Integral</vt:lpstr>
      <vt:lpstr>Systems Programming The toolchain</vt:lpstr>
      <vt:lpstr>Remember hello.c?</vt:lpstr>
      <vt:lpstr>GNU C Compiler (GCC)</vt:lpstr>
      <vt:lpstr>multiple source files</vt:lpstr>
      <vt:lpstr>Objects files and The linker</vt:lpstr>
      <vt:lpstr>Compiling multiple source files</vt:lpstr>
      <vt:lpstr>Creating object files from source files</vt:lpstr>
      <vt:lpstr>Creating executables from object files</vt:lpstr>
      <vt:lpstr>GIT</vt:lpstr>
      <vt:lpstr>Basic GIT usage: Getting the code</vt:lpstr>
      <vt:lpstr>Basic GIT usage</vt:lpstr>
      <vt:lpstr>PowerPoint Presentation</vt:lpstr>
      <vt:lpstr>PowerPoint Presentation</vt:lpstr>
      <vt:lpstr>.gitignore (optional)</vt:lpstr>
      <vt:lpstr>PowerPoint Presentation</vt:lpstr>
      <vt:lpstr>Videos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 Level Programming 2 Course Introduction</dc:title>
  <dc:creator>Robert</dc:creator>
  <cp:lastModifiedBy>Rose Alamango</cp:lastModifiedBy>
  <cp:revision>71</cp:revision>
  <dcterms:created xsi:type="dcterms:W3CDTF">2016-10-01T12:17:00Z</dcterms:created>
  <dcterms:modified xsi:type="dcterms:W3CDTF">2025-10-05T13:25:02Z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0x01010066A47FB0E17DFB41836C0ED6EDA89BD3</vt:lpwstr>
  </property>
</Properties>
</file>