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40" r:id="rId4"/>
  </p:sldMasterIdLst>
  <p:sldIdLst>
    <p:sldId id="256" r:id="rId5"/>
    <p:sldId id="257" r:id="rId6"/>
    <p:sldId id="274" r:id="rId7"/>
    <p:sldId id="258" r:id="rId8"/>
    <p:sldId id="281" r:id="rId9"/>
    <p:sldId id="276" r:id="rId10"/>
    <p:sldId id="277" r:id="rId11"/>
    <p:sldId id="278" r:id="rId12"/>
    <p:sldId id="282" r:id="rId13"/>
    <p:sldId id="280" r:id="rId14"/>
    <p:sldId id="284" r:id="rId15"/>
    <p:sldId id="273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74D0F-9FBB-2D9B-C6B7-81E4711F1DCE}" v="2" dt="2025-10-16T10:46:43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` Vella" userId="S::andre.vella.i79393@mcast.edu.mt::7b4c075b-f86c-432d-8e40-1305ffa769e2" providerId="AD" clId="Web-{23474D0F-9FBB-2D9B-C6B7-81E4711F1DCE}"/>
    <pc:docChg chg="modSld">
      <pc:chgData name="Andre` Vella" userId="S::andre.vella.i79393@mcast.edu.mt::7b4c075b-f86c-432d-8e40-1305ffa769e2" providerId="AD" clId="Web-{23474D0F-9FBB-2D9B-C6B7-81E4711F1DCE}" dt="2025-10-16T10:46:43.034" v="1" actId="1076"/>
      <pc:docMkLst>
        <pc:docMk/>
      </pc:docMkLst>
      <pc:sldChg chg="modSp">
        <pc:chgData name="Andre` Vella" userId="S::andre.vella.i79393@mcast.edu.mt::7b4c075b-f86c-432d-8e40-1305ffa769e2" providerId="AD" clId="Web-{23474D0F-9FBB-2D9B-C6B7-81E4711F1DCE}" dt="2025-10-16T10:46:43.034" v="1" actId="1076"/>
        <pc:sldMkLst>
          <pc:docMk/>
          <pc:sldMk cId="143023270" sldId="257"/>
        </pc:sldMkLst>
        <pc:spChg chg="mod">
          <ac:chgData name="Andre` Vella" userId="S::andre.vella.i79393@mcast.edu.mt::7b4c075b-f86c-432d-8e40-1305ffa769e2" providerId="AD" clId="Web-{23474D0F-9FBB-2D9B-C6B7-81E4711F1DCE}" dt="2025-10-16T10:46:43.034" v="1" actId="1076"/>
          <ac:spMkLst>
            <pc:docMk/>
            <pc:sldMk cId="143023270" sldId="257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3BC1098-674E-4FD1-B37D-F6FDE338E768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1140-93CC-43F1-AF90-82010E07372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20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1098-674E-4FD1-B37D-F6FDE338E768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1140-93CC-43F1-AF90-82010E073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8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1098-674E-4FD1-B37D-F6FDE338E768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1140-93CC-43F1-AF90-82010E07372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1098-674E-4FD1-B37D-F6FDE338E768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1140-93CC-43F1-AF90-82010E073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25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1098-674E-4FD1-B37D-F6FDE338E768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1140-93CC-43F1-AF90-82010E07372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07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1098-674E-4FD1-B37D-F6FDE338E768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1140-93CC-43F1-AF90-82010E073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49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1098-674E-4FD1-B37D-F6FDE338E768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1140-93CC-43F1-AF90-82010E073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20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1098-674E-4FD1-B37D-F6FDE338E768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1140-93CC-43F1-AF90-82010E073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11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1098-674E-4FD1-B37D-F6FDE338E768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1140-93CC-43F1-AF90-82010E073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2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1098-674E-4FD1-B37D-F6FDE338E768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1140-93CC-43F1-AF90-82010E073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08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1098-674E-4FD1-B37D-F6FDE338E768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1140-93CC-43F1-AF90-82010E07372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88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3BC1098-674E-4FD1-B37D-F6FDE338E768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CD01140-93CC-43F1-AF90-82010E07372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14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YfM-HxQd_8" TargetMode="External"/><Relationship Id="rId2" Type="http://schemas.openxmlformats.org/officeDocument/2006/relationships/hyperlink" Target="https://www.youtube.com/watch?v=zfuOcvYrhO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i0K_N4-UezE&amp;list=PL4IH6CVPpTZVkiEnCEOdGbYsFEdtKc5Bx&amp;index=8" TargetMode="External"/><Relationship Id="rId4" Type="http://schemas.openxmlformats.org/officeDocument/2006/relationships/hyperlink" Target="https://www.youtube.com/watch?v=X8PmYwnbLK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rbook.org/blog/tutorials/make/" TargetMode="External"/><Relationship Id="rId2" Type="http://schemas.openxmlformats.org/officeDocument/2006/relationships/hyperlink" Target="https://www.gnu.org/software/mak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cprogramming/c_command_line_arguments.htm" TargetMode="External"/><Relationship Id="rId4" Type="http://schemas.openxmlformats.org/officeDocument/2006/relationships/hyperlink" Target="http://www.cprogramming.com/tutorial/makefil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/>
              <a:t>Systems Programming</a:t>
            </a:r>
            <a:br>
              <a:rPr lang="en-GB"/>
            </a:br>
            <a:r>
              <a:rPr lang="en-GB" err="1"/>
              <a:t>Makefiles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56651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Macros in </a:t>
            </a:r>
            <a:r>
              <a:rPr lang="en-US" err="1"/>
              <a:t>makefiles</a:t>
            </a:r>
            <a:r>
              <a:rPr lang="en-US"/>
              <a:t> (optional)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>
                <a:latin typeface="Consolas" panose="020B0609020204030204" pitchFamily="49" charset="0"/>
              </a:rPr>
              <a:t># CC represents the compiler the compiler to use</a:t>
            </a:r>
            <a:br>
              <a:rPr lang="en-US">
                <a:latin typeface="+mn-ea"/>
                <a:cs typeface="+mn-ea"/>
              </a:rPr>
            </a:br>
            <a:r>
              <a:rPr lang="en-GB" b="1">
                <a:latin typeface="Consolas" panose="020B0609020204030204" pitchFamily="49" charset="0"/>
              </a:rPr>
              <a:t>CC=g++</a:t>
            </a: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</a:rPr>
              <a:t># CFLAGS are the compiler options</a:t>
            </a:r>
            <a:br>
              <a:rPr lang="en-US">
                <a:latin typeface="+mn-ea"/>
                <a:cs typeface="+mn-ea"/>
              </a:rPr>
            </a:br>
            <a:r>
              <a:rPr lang="en-GB" b="1">
                <a:latin typeface="Consolas" panose="020B0609020204030204" pitchFamily="49" charset="0"/>
              </a:rPr>
              <a:t>CFLAGS=-Wall -c</a:t>
            </a:r>
            <a:endParaRPr lang="en-GB" b="1">
              <a:latin typeface="Consolas" panose="020B0609020204030204" pitchFamily="49" charset="0"/>
              <a:cs typeface="Consolas"/>
            </a:endParaRP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</a:rPr>
              <a:t>hello: </a:t>
            </a:r>
            <a:r>
              <a:rPr lang="en-GB">
                <a:latin typeface="Consolas" panose="020B0609020204030204" pitchFamily="49" charset="0"/>
                <a:cs typeface="Consolas"/>
              </a:rPr>
              <a:t>build</a:t>
            </a:r>
            <a:endParaRPr lang="en-GB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</a:rPr>
              <a:t>build: </a:t>
            </a:r>
            <a:r>
              <a:rPr lang="en-GB" err="1">
                <a:latin typeface="Consolas" panose="020B0609020204030204" pitchFamily="49" charset="0"/>
              </a:rPr>
              <a:t>main.o</a:t>
            </a:r>
            <a:r>
              <a:rPr lang="en-GB">
                <a:latin typeface="Consolas" panose="020B0609020204030204" pitchFamily="49" charset="0"/>
              </a:rPr>
              <a:t> </a:t>
            </a:r>
            <a:r>
              <a:rPr lang="en-GB" err="1">
                <a:latin typeface="Consolas" panose="020B0609020204030204" pitchFamily="49" charset="0"/>
              </a:rPr>
              <a:t>hello_fn.o</a:t>
            </a:r>
            <a:br>
              <a:rPr lang="en-US">
                <a:latin typeface="+mn-ea"/>
                <a:cs typeface="+mn-ea"/>
              </a:rPr>
            </a:br>
            <a:r>
              <a:rPr lang="en-GB">
                <a:latin typeface="Consolas" panose="020B0609020204030204" pitchFamily="49" charset="0"/>
              </a:rPr>
              <a:t>	$(</a:t>
            </a:r>
            <a:r>
              <a:rPr lang="en-GB" b="1">
                <a:latin typeface="Consolas" panose="020B0609020204030204" pitchFamily="49" charset="0"/>
              </a:rPr>
              <a:t>CC</a:t>
            </a:r>
            <a:r>
              <a:rPr lang="en-GB">
                <a:latin typeface="Consolas" panose="020B0609020204030204" pitchFamily="49" charset="0"/>
              </a:rPr>
              <a:t>) </a:t>
            </a:r>
            <a:r>
              <a:rPr lang="en-GB" err="1">
                <a:latin typeface="Consolas" panose="020B0609020204030204" pitchFamily="49" charset="0"/>
              </a:rPr>
              <a:t>main.o</a:t>
            </a:r>
            <a:r>
              <a:rPr lang="en-GB">
                <a:latin typeface="Consolas" panose="020B0609020204030204" pitchFamily="49" charset="0"/>
              </a:rPr>
              <a:t> </a:t>
            </a:r>
            <a:r>
              <a:rPr lang="en-GB" err="1">
                <a:latin typeface="Consolas" panose="020B0609020204030204" pitchFamily="49" charset="0"/>
              </a:rPr>
              <a:t>hello_fn.o</a:t>
            </a:r>
            <a:r>
              <a:rPr lang="en-GB">
                <a:latin typeface="Consolas" panose="020B0609020204030204" pitchFamily="49" charset="0"/>
              </a:rPr>
              <a:t> -o </a:t>
            </a:r>
            <a:r>
              <a:rPr lang="en-GB" err="1">
                <a:latin typeface="Consolas" panose="020B0609020204030204" pitchFamily="49" charset="0"/>
              </a:rPr>
              <a:t>newhello</a:t>
            </a:r>
            <a:endParaRPr lang="en-GB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err="1">
                <a:latin typeface="Consolas" panose="020B0609020204030204" pitchFamily="49" charset="0"/>
              </a:rPr>
              <a:t>main.o</a:t>
            </a:r>
            <a:r>
              <a:rPr lang="en-GB">
                <a:latin typeface="Consolas" panose="020B0609020204030204" pitchFamily="49" charset="0"/>
              </a:rPr>
              <a:t>:</a:t>
            </a:r>
            <a:br>
              <a:rPr lang="en-US">
                <a:latin typeface="+mn-ea"/>
                <a:cs typeface="+mn-ea"/>
              </a:rPr>
            </a:br>
            <a:r>
              <a:rPr lang="en-GB">
                <a:latin typeface="Consolas" panose="020B0609020204030204" pitchFamily="49" charset="0"/>
              </a:rPr>
              <a:t>	$(</a:t>
            </a:r>
            <a:r>
              <a:rPr lang="en-GB" b="1">
                <a:latin typeface="Consolas" panose="020B0609020204030204" pitchFamily="49" charset="0"/>
              </a:rPr>
              <a:t>CC</a:t>
            </a:r>
            <a:r>
              <a:rPr lang="en-GB">
                <a:latin typeface="Consolas" panose="020B0609020204030204" pitchFamily="49" charset="0"/>
              </a:rPr>
              <a:t>) $(</a:t>
            </a:r>
            <a:r>
              <a:rPr lang="en-GB" b="1">
                <a:latin typeface="Consolas" panose="020B0609020204030204" pitchFamily="49" charset="0"/>
              </a:rPr>
              <a:t>CFLAGS</a:t>
            </a:r>
            <a:r>
              <a:rPr lang="en-GB">
                <a:latin typeface="Consolas" panose="020B0609020204030204" pitchFamily="49" charset="0"/>
              </a:rPr>
              <a:t>) </a:t>
            </a:r>
            <a:r>
              <a:rPr lang="en-GB" err="1">
                <a:latin typeface="Consolas" panose="020B0609020204030204" pitchFamily="49" charset="0"/>
              </a:rPr>
              <a:t>main.c</a:t>
            </a:r>
            <a:endParaRPr lang="en-GB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err="1">
                <a:latin typeface="Consolas" panose="020B0609020204030204" pitchFamily="49" charset="0"/>
              </a:rPr>
              <a:t>hello_fn.o</a:t>
            </a:r>
            <a:r>
              <a:rPr lang="en-GB">
                <a:latin typeface="Consolas" panose="020B0609020204030204" pitchFamily="49" charset="0"/>
              </a:rPr>
              <a:t>:</a:t>
            </a:r>
            <a:br>
              <a:rPr lang="en-US">
                <a:latin typeface="+mn-ea"/>
                <a:cs typeface="+mn-ea"/>
              </a:rPr>
            </a:br>
            <a:r>
              <a:rPr lang="en-GB">
                <a:latin typeface="Consolas" panose="020B0609020204030204" pitchFamily="49" charset="0"/>
              </a:rPr>
              <a:t>	$(</a:t>
            </a:r>
            <a:r>
              <a:rPr lang="en-GB" b="1">
                <a:latin typeface="Consolas" panose="020B0609020204030204" pitchFamily="49" charset="0"/>
              </a:rPr>
              <a:t>CC</a:t>
            </a:r>
            <a:r>
              <a:rPr lang="en-GB">
                <a:latin typeface="Consolas" panose="020B0609020204030204" pitchFamily="49" charset="0"/>
              </a:rPr>
              <a:t>) $(</a:t>
            </a:r>
            <a:r>
              <a:rPr lang="en-GB" b="1">
                <a:latin typeface="Consolas" panose="020B0609020204030204" pitchFamily="49" charset="0"/>
              </a:rPr>
              <a:t>CFLAGS</a:t>
            </a:r>
            <a:r>
              <a:rPr lang="en-GB">
                <a:latin typeface="Consolas" panose="020B0609020204030204" pitchFamily="49" charset="0"/>
              </a:rPr>
              <a:t>) </a:t>
            </a:r>
            <a:r>
              <a:rPr lang="en-GB" err="1">
                <a:latin typeface="Consolas" panose="020B0609020204030204" pitchFamily="49" charset="0"/>
              </a:rPr>
              <a:t>hello_fn.c</a:t>
            </a:r>
            <a:endParaRPr lang="en-GB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</a:rPr>
              <a:t>clean:</a:t>
            </a:r>
            <a:br>
              <a:rPr lang="en-US">
                <a:latin typeface="+mn-ea"/>
                <a:cs typeface="+mn-ea"/>
              </a:rPr>
            </a:br>
            <a:r>
              <a:rPr lang="en-GB">
                <a:latin typeface="Consolas" panose="020B0609020204030204" pitchFamily="49" charset="0"/>
              </a:rPr>
              <a:t>	-rm *.o </a:t>
            </a:r>
            <a:r>
              <a:rPr lang="en-GB" err="1">
                <a:latin typeface="Consolas" panose="020B0609020204030204" pitchFamily="49" charset="0"/>
              </a:rPr>
              <a:t>newhello</a:t>
            </a:r>
            <a:endParaRPr lang="en-GB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66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Command line arguments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2301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en-GB" sz="2000">
                <a:latin typeface="Consolas"/>
              </a:rPr>
              <a:t>int main(int </a:t>
            </a:r>
            <a:r>
              <a:rPr lang="en-GB" sz="2000" err="1">
                <a:latin typeface="Consolas"/>
              </a:rPr>
              <a:t>argc</a:t>
            </a:r>
            <a:r>
              <a:rPr lang="en-GB" sz="2000">
                <a:latin typeface="Consolas"/>
              </a:rPr>
              <a:t>, char* </a:t>
            </a:r>
            <a:r>
              <a:rPr lang="en-GB" sz="2000" err="1">
                <a:latin typeface="Consolas"/>
              </a:rPr>
              <a:t>argv</a:t>
            </a:r>
            <a:r>
              <a:rPr lang="en-GB" sz="2000">
                <a:latin typeface="Consolas"/>
              </a:rPr>
              <a:t>[]) {</a:t>
            </a:r>
          </a:p>
          <a:p>
            <a:pPr marL="0" indent="0">
              <a:buNone/>
            </a:pPr>
            <a:r>
              <a:rPr lang="en-GB" sz="2000">
                <a:latin typeface="Consolas"/>
              </a:rPr>
              <a:t>    //some code</a:t>
            </a:r>
          </a:p>
          <a:p>
            <a:pPr marL="0" indent="0">
              <a:buNone/>
            </a:pPr>
            <a:r>
              <a:rPr lang="en-GB" sz="2000">
                <a:latin typeface="Consolas"/>
              </a:rPr>
              <a:t>    return 0;</a:t>
            </a:r>
          </a:p>
          <a:p>
            <a:pPr marL="0" indent="0">
              <a:buNone/>
            </a:pPr>
            <a:r>
              <a:rPr lang="en-GB" sz="2000">
                <a:latin typeface="Consolas"/>
              </a:rPr>
              <a:t>}</a:t>
            </a:r>
          </a:p>
          <a:p>
            <a:pPr marL="0" indent="0">
              <a:buNone/>
            </a:pPr>
            <a:endParaRPr lang="en-GB" sz="2000">
              <a:latin typeface="Consolas"/>
            </a:endParaRPr>
          </a:p>
          <a:p>
            <a:pPr marL="0" indent="0">
              <a:buNone/>
            </a:pPr>
            <a:r>
              <a:rPr lang="en-GB" sz="2000">
                <a:latin typeface="Consolas"/>
              </a:rPr>
              <a:t>./program              </a:t>
            </a:r>
            <a:r>
              <a:rPr lang="en-GB" sz="2000" err="1">
                <a:latin typeface="Consolas"/>
              </a:rPr>
              <a:t>argc</a:t>
            </a:r>
            <a:r>
              <a:rPr lang="en-GB" sz="2000">
                <a:latin typeface="Consolas"/>
              </a:rPr>
              <a:t>=1, </a:t>
            </a:r>
            <a:r>
              <a:rPr lang="en-GB" sz="2000" err="1">
                <a:latin typeface="Consolas"/>
              </a:rPr>
              <a:t>argv</a:t>
            </a:r>
            <a:r>
              <a:rPr lang="en-GB" sz="2000">
                <a:latin typeface="Consolas"/>
              </a:rPr>
              <a:t>["./program"]</a:t>
            </a:r>
          </a:p>
          <a:p>
            <a:pPr marL="0" indent="0">
              <a:buNone/>
            </a:pPr>
            <a:r>
              <a:rPr lang="en-GB" sz="2000">
                <a:latin typeface="Consolas"/>
                <a:ea typeface="+mn-lt"/>
                <a:cs typeface="+mn-lt"/>
              </a:rPr>
              <a:t>./program hello        </a:t>
            </a:r>
            <a:r>
              <a:rPr lang="en-GB" sz="2000" err="1">
                <a:latin typeface="Consolas"/>
                <a:ea typeface="+mn-lt"/>
                <a:cs typeface="+mn-lt"/>
              </a:rPr>
              <a:t>argc</a:t>
            </a:r>
            <a:r>
              <a:rPr lang="en-GB" sz="2000">
                <a:latin typeface="Consolas"/>
                <a:ea typeface="+mn-lt"/>
                <a:cs typeface="+mn-lt"/>
              </a:rPr>
              <a:t>=2, </a:t>
            </a:r>
            <a:r>
              <a:rPr lang="en-GB" sz="2000" err="1">
                <a:latin typeface="Consolas"/>
                <a:ea typeface="+mn-lt"/>
                <a:cs typeface="+mn-lt"/>
              </a:rPr>
              <a:t>argv</a:t>
            </a:r>
            <a:r>
              <a:rPr lang="en-GB" sz="2000">
                <a:latin typeface="Consolas"/>
                <a:ea typeface="+mn-lt"/>
                <a:cs typeface="+mn-lt"/>
              </a:rPr>
              <a:t>["./program", "hello"]</a:t>
            </a:r>
          </a:p>
          <a:p>
            <a:pPr marL="0" indent="0">
              <a:buNone/>
            </a:pPr>
            <a:r>
              <a:rPr lang="en-GB" sz="2000">
                <a:latin typeface="Consolas"/>
                <a:ea typeface="+mn-lt"/>
                <a:cs typeface="+mn-lt"/>
              </a:rPr>
              <a:t>./</a:t>
            </a:r>
            <a:r>
              <a:rPr lang="en-GB" sz="2000" err="1">
                <a:latin typeface="Consolas"/>
                <a:ea typeface="+mn-lt"/>
                <a:cs typeface="+mn-lt"/>
              </a:rPr>
              <a:t>prg</a:t>
            </a:r>
            <a:r>
              <a:rPr lang="en-GB" sz="2000">
                <a:latin typeface="Consolas"/>
                <a:ea typeface="+mn-lt"/>
                <a:cs typeface="+mn-lt"/>
              </a:rPr>
              <a:t> one two three    </a:t>
            </a:r>
            <a:r>
              <a:rPr lang="en-GB" sz="2000" err="1">
                <a:latin typeface="Consolas"/>
                <a:ea typeface="+mn-lt"/>
                <a:cs typeface="+mn-lt"/>
              </a:rPr>
              <a:t>argc</a:t>
            </a:r>
            <a:r>
              <a:rPr lang="en-GB" sz="2000">
                <a:latin typeface="Consolas"/>
                <a:ea typeface="+mn-lt"/>
                <a:cs typeface="+mn-lt"/>
              </a:rPr>
              <a:t>=4, </a:t>
            </a:r>
            <a:r>
              <a:rPr lang="en-GB" sz="2000" err="1">
                <a:latin typeface="Consolas"/>
                <a:ea typeface="+mn-lt"/>
                <a:cs typeface="+mn-lt"/>
              </a:rPr>
              <a:t>argv</a:t>
            </a:r>
            <a:r>
              <a:rPr lang="en-GB" sz="2000">
                <a:latin typeface="Consolas"/>
                <a:ea typeface="+mn-lt"/>
                <a:cs typeface="+mn-lt"/>
              </a:rPr>
              <a:t>["./</a:t>
            </a:r>
            <a:r>
              <a:rPr lang="en-GB" sz="2000" err="1">
                <a:latin typeface="Consolas"/>
                <a:ea typeface="+mn-lt"/>
                <a:cs typeface="+mn-lt"/>
              </a:rPr>
              <a:t>prg</a:t>
            </a:r>
            <a:r>
              <a:rPr lang="en-GB" sz="2000">
                <a:latin typeface="Consolas"/>
                <a:ea typeface="+mn-lt"/>
                <a:cs typeface="+mn-lt"/>
              </a:rPr>
              <a:t>", "one", "two", "three"]</a:t>
            </a:r>
          </a:p>
          <a:p>
            <a:pPr marL="0" indent="0">
              <a:buNone/>
            </a:pPr>
            <a:r>
              <a:rPr lang="en-GB" sz="2000">
                <a:latin typeface="Consolas"/>
                <a:ea typeface="+mn-lt"/>
                <a:cs typeface="+mn-lt"/>
              </a:rPr>
              <a:t>./</a:t>
            </a:r>
            <a:r>
              <a:rPr lang="en-GB" sz="2000" err="1">
                <a:latin typeface="Consolas"/>
                <a:ea typeface="+mn-lt"/>
                <a:cs typeface="+mn-lt"/>
              </a:rPr>
              <a:t>prg</a:t>
            </a:r>
            <a:r>
              <a:rPr lang="en-GB" sz="2000">
                <a:latin typeface="Consolas"/>
                <a:ea typeface="+mn-lt"/>
                <a:cs typeface="+mn-lt"/>
              </a:rPr>
              <a:t> one "two three"  </a:t>
            </a:r>
            <a:r>
              <a:rPr lang="en-GB" sz="2000" err="1">
                <a:latin typeface="Consolas"/>
                <a:ea typeface="+mn-lt"/>
                <a:cs typeface="+mn-lt"/>
              </a:rPr>
              <a:t>argc</a:t>
            </a:r>
            <a:r>
              <a:rPr lang="en-GB" sz="2000">
                <a:latin typeface="Consolas"/>
                <a:ea typeface="+mn-lt"/>
                <a:cs typeface="+mn-lt"/>
              </a:rPr>
              <a:t>=3, </a:t>
            </a:r>
            <a:r>
              <a:rPr lang="en-GB" sz="2000" err="1">
                <a:latin typeface="Consolas"/>
                <a:ea typeface="+mn-lt"/>
                <a:cs typeface="+mn-lt"/>
              </a:rPr>
              <a:t>argv</a:t>
            </a:r>
            <a:r>
              <a:rPr lang="en-GB" sz="2000">
                <a:latin typeface="Consolas"/>
                <a:ea typeface="+mn-lt"/>
                <a:cs typeface="+mn-lt"/>
              </a:rPr>
              <a:t>["./</a:t>
            </a:r>
            <a:r>
              <a:rPr lang="en-GB" sz="2000" err="1">
                <a:latin typeface="Consolas"/>
                <a:ea typeface="+mn-lt"/>
                <a:cs typeface="+mn-lt"/>
              </a:rPr>
              <a:t>prg</a:t>
            </a:r>
            <a:r>
              <a:rPr lang="en-GB" sz="2000">
                <a:latin typeface="Consolas"/>
                <a:ea typeface="+mn-lt"/>
                <a:cs typeface="+mn-lt"/>
              </a:rPr>
              <a:t>", "one", "two three"] </a:t>
            </a:r>
          </a:p>
        </p:txBody>
      </p:sp>
    </p:spTree>
    <p:extLst>
      <p:ext uri="{BB962C8B-B14F-4D97-AF65-F5344CB8AC3E}">
        <p14:creationId xmlns:p14="http://schemas.microsoft.com/office/powerpoint/2010/main" val="774900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Videos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GB" err="1">
                <a:hlinkClick r:id="rId2"/>
              </a:rPr>
              <a:t>Makefiles</a:t>
            </a:r>
            <a:r>
              <a:rPr lang="en-GB">
                <a:hlinkClick r:id="rId2"/>
              </a:rPr>
              <a:t> and Compiling</a:t>
            </a:r>
            <a:endParaRPr lang="en-GB"/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GB" err="1">
                <a:hlinkClick r:id="rId3"/>
              </a:rPr>
              <a:t>Makefiles</a:t>
            </a:r>
            <a:r>
              <a:rPr lang="en-GB">
                <a:hlinkClick r:id="rId3"/>
              </a:rPr>
              <a:t> with multiple files</a:t>
            </a:r>
            <a:br>
              <a:rPr lang="en-GB"/>
            </a:br>
            <a:r>
              <a:rPr lang="en-GB"/>
              <a:t>Uses clang compiler instead of </a:t>
            </a:r>
            <a:r>
              <a:rPr lang="en-GB" err="1"/>
              <a:t>gcc</a:t>
            </a:r>
            <a:r>
              <a:rPr lang="en-GB"/>
              <a:t> but the rest is still applicable</a:t>
            </a:r>
            <a:endParaRPr lang="en-GB">
              <a:hlinkClick r:id="rId4"/>
            </a:endParaRP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GB">
                <a:hlinkClick r:id="rId4"/>
              </a:rPr>
              <a:t>Intro to command line arguments</a:t>
            </a:r>
            <a:r>
              <a:rPr lang="en-GB"/>
              <a:t> 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GB">
                <a:hlinkClick r:id="rId5"/>
              </a:rPr>
              <a:t>Basics - Noninteractive Input  (Command line args)</a:t>
            </a:r>
            <a:endParaRPr lang="en-GB"/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58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GB" sz="2800">
                <a:hlinkClick r:id="rId2"/>
              </a:rPr>
              <a:t>https://www.gnu.org/software/make/</a:t>
            </a:r>
            <a:r>
              <a:rPr lang="en-GB" sz="2800"/>
              <a:t> 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GB" sz="2800">
                <a:hlinkClick r:id="rId3"/>
              </a:rPr>
              <a:t>http://mrbook.org/blog/tutorials/make/</a:t>
            </a:r>
            <a:r>
              <a:rPr lang="en-GB" sz="2800"/>
              <a:t> 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GB" sz="2800">
                <a:hlinkClick r:id="rId4"/>
              </a:rPr>
              <a:t>http://www.cprogramming.com/tutorial/makefiles.html</a:t>
            </a:r>
            <a:endParaRPr lang="en-GB" sz="2800"/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GB" sz="2800">
                <a:hlinkClick r:id="rId5"/>
              </a:rPr>
              <a:t>https://www.tutorialspoint.com/cprogramming/c_command_line_arguments.htm</a:t>
            </a:r>
            <a:r>
              <a:rPr lang="en-GB" sz="2800"/>
              <a:t>  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67522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GNU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en-GB" sz="2800"/>
              <a:t>GNU Make is a tool which controls the generation of executables from the source files.</a:t>
            </a:r>
          </a:p>
          <a:p>
            <a:pPr marL="0" indent="0">
              <a:buNone/>
            </a:pPr>
            <a:r>
              <a:rPr lang="en-GB" sz="2800"/>
              <a:t>Make gets its knowledge of how to build your program from a file called the </a:t>
            </a:r>
            <a:r>
              <a:rPr lang="en-GB" sz="2800" i="1"/>
              <a:t>makefile.</a:t>
            </a:r>
            <a:endParaRPr lang="en-GB" sz="2800"/>
          </a:p>
          <a:p>
            <a:pPr marL="0" indent="0">
              <a:buNone/>
            </a:pPr>
            <a:r>
              <a:rPr lang="en-GB" sz="2800"/>
              <a:t>When you write a program, you should write a makefile for it.</a:t>
            </a:r>
          </a:p>
          <a:p>
            <a:pPr marL="0" indent="0">
              <a:buNone/>
            </a:pPr>
            <a:r>
              <a:rPr lang="en-GB" sz="2800"/>
              <a:t>This allows it to use Make to build the program and possibly perform other commands like clean or install.</a:t>
            </a:r>
          </a:p>
        </p:txBody>
      </p:sp>
    </p:spTree>
    <p:extLst>
      <p:ext uri="{BB962C8B-B14F-4D97-AF65-F5344CB8AC3E}">
        <p14:creationId xmlns:p14="http://schemas.microsoft.com/office/powerpoint/2010/main" val="14302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Running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en-GB" sz="2800"/>
              <a:t>Look for a file named "</a:t>
            </a:r>
            <a:r>
              <a:rPr lang="en-GB" sz="2800" err="1"/>
              <a:t>makefile</a:t>
            </a:r>
            <a:r>
              <a:rPr lang="en-GB" sz="2800"/>
              <a:t>" in current directory and execute it by calling:</a:t>
            </a:r>
          </a:p>
          <a:p>
            <a:pPr marL="0" indent="0">
              <a:buNone/>
            </a:pPr>
            <a:r>
              <a:rPr lang="en-GB" sz="2400">
                <a:latin typeface="Consolas" panose="020B0609020204030204" pitchFamily="49" charset="0"/>
              </a:rPr>
              <a:t>make</a:t>
            </a:r>
          </a:p>
          <a:p>
            <a:pPr marL="0" indent="0">
              <a:buNone/>
            </a:pPr>
            <a:br>
              <a:rPr lang="en-GB" sz="2800"/>
            </a:br>
            <a:r>
              <a:rPr lang="en-GB" sz="2800"/>
              <a:t>Normally projects have one makefile. If not, specify which makefile to execute using the following command:</a:t>
            </a:r>
          </a:p>
          <a:p>
            <a:pPr marL="0" indent="0">
              <a:buNone/>
            </a:pPr>
            <a:r>
              <a:rPr lang="en-GB" sz="2400">
                <a:latin typeface="Consolas" panose="020B0609020204030204" pitchFamily="49" charset="0"/>
              </a:rPr>
              <a:t>make -f </a:t>
            </a:r>
            <a:r>
              <a:rPr lang="en-GB" sz="2400" err="1">
                <a:latin typeface="Consolas" panose="020B0609020204030204" pitchFamily="49" charset="0"/>
              </a:rPr>
              <a:t>MyMakefile</a:t>
            </a:r>
            <a:endParaRPr lang="en-GB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1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Makefile</a:t>
            </a:r>
            <a:r>
              <a:rPr lang="en-GB"/>
              <a:t>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003" y="2365375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en-GB" sz="2400">
                <a:latin typeface="Consolas" panose="020B0609020204030204" pitchFamily="49" charset="0"/>
              </a:rPr>
              <a:t>target1:</a:t>
            </a:r>
            <a:br>
              <a:rPr lang="en-US">
                <a:latin typeface="+mn-ea"/>
                <a:cs typeface="+mn-ea"/>
              </a:rPr>
            </a:br>
            <a:r>
              <a:rPr lang="en-GB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[tab]</a:t>
            </a:r>
            <a:r>
              <a:rPr lang="en-GB" sz="2400">
                <a:latin typeface="Consolas" panose="020B0609020204030204" pitchFamily="49" charset="0"/>
              </a:rPr>
              <a:t>command1</a:t>
            </a:r>
            <a:br>
              <a:rPr lang="en-US">
                <a:latin typeface="+mn-ea"/>
                <a:cs typeface="+mn-ea"/>
              </a:rPr>
            </a:br>
            <a:endParaRPr lang="en-GB" sz="2400">
              <a:latin typeface="Consolas" panose="020B0609020204030204" pitchFamily="49" charset="0"/>
              <a:cs typeface="Consolas"/>
            </a:endParaRPr>
          </a:p>
          <a:p>
            <a:pPr marL="0" indent="0">
              <a:buNone/>
            </a:pPr>
            <a:r>
              <a:rPr lang="en-GB" sz="2400">
                <a:latin typeface="Consolas" panose="020B0609020204030204" pitchFamily="49" charset="0"/>
              </a:rPr>
              <a:t>target2: dependency</a:t>
            </a:r>
            <a:br>
              <a:rPr lang="en-US">
                <a:latin typeface="+mn-ea"/>
                <a:cs typeface="+mn-ea"/>
              </a:rPr>
            </a:br>
            <a:r>
              <a:rPr lang="en-GB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[tab]</a:t>
            </a:r>
            <a:r>
              <a:rPr lang="en-GB" sz="2400">
                <a:latin typeface="Consolas" panose="020B0609020204030204" pitchFamily="49" charset="0"/>
              </a:rPr>
              <a:t>command2</a:t>
            </a:r>
            <a:br>
              <a:rPr lang="en-US">
                <a:latin typeface="+mn-ea"/>
                <a:cs typeface="+mn-ea"/>
              </a:rPr>
            </a:br>
            <a:r>
              <a:rPr lang="en-GB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[tab]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command3</a:t>
            </a:r>
            <a:br>
              <a:rPr lang="en-US">
                <a:latin typeface="+mn-ea"/>
                <a:cs typeface="+mn-ea"/>
              </a:rPr>
            </a:br>
            <a:endParaRPr lang="en-GB" sz="2400"/>
          </a:p>
          <a:p>
            <a:pPr marL="0" indent="0">
              <a:buNone/>
              <a:tabLst>
                <a:tab pos="2151063" algn="l"/>
              </a:tabLst>
            </a:pPr>
            <a:r>
              <a:rPr lang="en-US" sz="2400">
                <a:latin typeface="Consolas" panose="020B0609020204030204" pitchFamily="49" charset="0"/>
              </a:rPr>
              <a:t>$ make</a:t>
            </a:r>
            <a:r>
              <a:rPr lang="en-GB" sz="2400"/>
              <a:t>	</a:t>
            </a:r>
            <a:r>
              <a:rPr lang="en-GB" sz="2800"/>
              <a:t>	</a:t>
            </a:r>
            <a:r>
              <a:rPr lang="en-US" sz="2800" i="1"/>
              <a:t>u</a:t>
            </a:r>
            <a:r>
              <a:rPr lang="en-GB" sz="2800" i="1" err="1"/>
              <a:t>pdates</a:t>
            </a:r>
            <a:r>
              <a:rPr lang="en-GB" sz="2800" i="1"/>
              <a:t> the first target listed in the makefile</a:t>
            </a:r>
          </a:p>
          <a:p>
            <a:pPr marL="0" indent="0">
              <a:buNone/>
              <a:tabLst>
                <a:tab pos="2151063" algn="l"/>
              </a:tabLst>
            </a:pPr>
            <a:r>
              <a:rPr lang="en-US" sz="2400">
                <a:latin typeface="Consolas" panose="020B0609020204030204" pitchFamily="49" charset="0"/>
              </a:rPr>
              <a:t>$ </a:t>
            </a:r>
            <a:r>
              <a:rPr lang="en-GB" sz="2400">
                <a:latin typeface="Consolas" panose="020B0609020204030204" pitchFamily="49" charset="0"/>
              </a:rPr>
              <a:t>make target1</a:t>
            </a:r>
            <a:r>
              <a:rPr lang="en-GB" sz="2400"/>
              <a:t>	</a:t>
            </a:r>
            <a:r>
              <a:rPr lang="en-GB" sz="2800" i="1"/>
              <a:t>specify particular targets to update</a:t>
            </a:r>
          </a:p>
        </p:txBody>
      </p:sp>
    </p:spTree>
    <p:extLst>
      <p:ext uri="{BB962C8B-B14F-4D97-AF65-F5344CB8AC3E}">
        <p14:creationId xmlns:p14="http://schemas.microsoft.com/office/powerpoint/2010/main" val="40333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basic Makefile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/>
              <a:t>This very basic makefile is used to build </a:t>
            </a:r>
            <a:r>
              <a:rPr lang="en-US" altLang="en-US" sz="2400">
                <a:latin typeface="Consolas" panose="020B0609020204030204" pitchFamily="49" charset="0"/>
              </a:rPr>
              <a:t>sample1</a:t>
            </a:r>
            <a:r>
              <a:rPr lang="en-US" altLang="en-US" sz="2400"/>
              <a:t> </a:t>
            </a:r>
            <a:r>
              <a:rPr lang="en-US" altLang="en-US" sz="2800"/>
              <a:t>from last week: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latin typeface="Consolas" panose="020B0609020204030204" pitchFamily="49" charset="0"/>
              </a:rPr>
              <a:t>build: </a:t>
            </a:r>
          </a:p>
          <a:p>
            <a:pPr marL="0" indent="0">
              <a:buNone/>
            </a:pPr>
            <a:r>
              <a:rPr lang="en-US" altLang="en-US" sz="2400">
                <a:latin typeface="Consolas" panose="020B0609020204030204" pitchFamily="49" charset="0"/>
              </a:rPr>
              <a:t>	</a:t>
            </a:r>
            <a:r>
              <a:rPr lang="en-GB" sz="2400" err="1">
                <a:latin typeface="Consolas" panose="020B0609020204030204" pitchFamily="49" charset="0"/>
              </a:rPr>
              <a:t>gcc</a:t>
            </a:r>
            <a:r>
              <a:rPr lang="en-GB" sz="2400">
                <a:latin typeface="Consolas" panose="020B0609020204030204" pitchFamily="49" charset="0"/>
              </a:rPr>
              <a:t> -Wall </a:t>
            </a:r>
            <a:r>
              <a:rPr lang="en-GB" sz="2400" err="1">
                <a:latin typeface="Consolas" panose="020B0609020204030204" pitchFamily="49" charset="0"/>
              </a:rPr>
              <a:t>hello.c</a:t>
            </a:r>
            <a:r>
              <a:rPr lang="en-GB" sz="2400">
                <a:latin typeface="Consolas" panose="020B0609020204030204" pitchFamily="49" charset="0"/>
              </a:rPr>
              <a:t> -o hello</a:t>
            </a:r>
            <a:endParaRPr lang="en-GB" sz="2400">
              <a:latin typeface="Consolas" panose="020B0609020204030204" pitchFamily="49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1076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Adding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en-GB" sz="2800"/>
              <a:t>A makefile can perform different tasks, each specified as a target. In the sample below calling make clean will delete the executable:</a:t>
            </a:r>
            <a:endParaRPr lang="en-US"/>
          </a:p>
          <a:p>
            <a:pPr marL="0" indent="0">
              <a:buNone/>
            </a:pPr>
            <a:endParaRPr lang="en-GB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latin typeface="Consolas" panose="020B0609020204030204" pitchFamily="49" charset="0"/>
              </a:rPr>
              <a:t>build: </a:t>
            </a:r>
            <a:endParaRPr lang="en-US" altLang="en-US" sz="2400">
              <a:latin typeface="Consolas" panose="020B0609020204030204" pitchFamily="49" charset="0"/>
              <a:cs typeface="Consolas"/>
            </a:endParaRPr>
          </a:p>
          <a:p>
            <a:pPr marL="0" indent="0">
              <a:buNone/>
            </a:pPr>
            <a:r>
              <a:rPr lang="en-US" altLang="en-US" sz="2400">
                <a:latin typeface="Consolas" panose="020B0609020204030204" pitchFamily="49" charset="0"/>
              </a:rPr>
              <a:t>	</a:t>
            </a:r>
            <a:r>
              <a:rPr lang="en-GB" sz="2400" err="1">
                <a:latin typeface="Consolas" panose="020B0609020204030204" pitchFamily="49" charset="0"/>
              </a:rPr>
              <a:t>gcc</a:t>
            </a:r>
            <a:r>
              <a:rPr lang="en-GB" sz="2400">
                <a:latin typeface="Consolas" panose="020B0609020204030204" pitchFamily="49" charset="0"/>
              </a:rPr>
              <a:t> -Wall </a:t>
            </a:r>
            <a:r>
              <a:rPr lang="en-GB" sz="2400" err="1">
                <a:latin typeface="Consolas" panose="020B0609020204030204" pitchFamily="49" charset="0"/>
              </a:rPr>
              <a:t>hello.c</a:t>
            </a:r>
            <a:r>
              <a:rPr lang="en-GB" sz="2400">
                <a:latin typeface="Consolas" panose="020B0609020204030204" pitchFamily="49" charset="0"/>
              </a:rPr>
              <a:t> -o hello</a:t>
            </a:r>
            <a:endParaRPr lang="en-GB" sz="2400">
              <a:latin typeface="Consolas" panose="020B0609020204030204" pitchFamily="49" charset="0"/>
              <a:cs typeface="Consolas"/>
            </a:endParaRPr>
          </a:p>
          <a:p>
            <a:pPr marL="0" indent="0">
              <a:buNone/>
            </a:pPr>
            <a:r>
              <a:rPr lang="en-GB" sz="2400">
                <a:latin typeface="Consolas" panose="020B0609020204030204" pitchFamily="49" charset="0"/>
              </a:rPr>
              <a:t>clean:</a:t>
            </a:r>
            <a:endParaRPr lang="en-GB" sz="2400">
              <a:latin typeface="Consolas" panose="020B0609020204030204" pitchFamily="49" charset="0"/>
              <a:cs typeface="Consolas"/>
            </a:endParaRPr>
          </a:p>
          <a:p>
            <a:pPr marL="0" indent="0">
              <a:buNone/>
            </a:pPr>
            <a:r>
              <a:rPr lang="en-GB" sz="2400">
                <a:latin typeface="Consolas" panose="020B0609020204030204" pitchFamily="49" charset="0"/>
              </a:rPr>
              <a:t>	rm hello</a:t>
            </a:r>
          </a:p>
          <a:p>
            <a:pPr marL="0" indent="0">
              <a:buNone/>
            </a:pPr>
            <a:r>
              <a:rPr lang="en-GB" sz="2400">
                <a:latin typeface="Consolas" panose="020B0609020204030204" pitchFamily="49" charset="0"/>
              </a:rPr>
              <a:t>rebuild: clean build</a:t>
            </a:r>
          </a:p>
          <a:p>
            <a:pPr marL="0" indent="0">
              <a:buNone/>
            </a:pPr>
            <a:endParaRPr lang="en-GB" sz="2400">
              <a:latin typeface="Consolas" panose="020B0609020204030204" pitchFamily="49" charset="0"/>
              <a:cs typeface="Consolas"/>
            </a:endParaRPr>
          </a:p>
          <a:p>
            <a:pPr marL="127635" lvl="1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36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Makefile with Multiple files – sample2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en-GB" sz="2400">
                <a:latin typeface="Consolas" panose="020B0609020204030204" pitchFamily="49" charset="0"/>
              </a:rPr>
              <a:t>build: </a:t>
            </a:r>
            <a:r>
              <a:rPr lang="en-GB" sz="2400" err="1">
                <a:latin typeface="Consolas" panose="020B0609020204030204" pitchFamily="49" charset="0"/>
              </a:rPr>
              <a:t>main.o</a:t>
            </a:r>
            <a:r>
              <a:rPr lang="en-GB" sz="2400">
                <a:latin typeface="Consolas" panose="020B0609020204030204" pitchFamily="49" charset="0"/>
              </a:rPr>
              <a:t> </a:t>
            </a:r>
            <a:r>
              <a:rPr lang="en-GB" sz="2400" err="1">
                <a:latin typeface="Consolas" panose="020B0609020204030204" pitchFamily="49" charset="0"/>
              </a:rPr>
              <a:t>hello_fn.o</a:t>
            </a:r>
            <a:br>
              <a:rPr lang="en-US">
                <a:latin typeface="+mn-ea"/>
                <a:cs typeface="+mn-ea"/>
              </a:rPr>
            </a:br>
            <a:r>
              <a:rPr lang="en-GB" sz="2400">
                <a:latin typeface="Consolas" panose="020B0609020204030204" pitchFamily="49" charset="0"/>
              </a:rPr>
              <a:t>	</a:t>
            </a:r>
            <a:r>
              <a:rPr lang="en-GB" sz="2400" err="1">
                <a:latin typeface="Consolas" panose="020B0609020204030204" pitchFamily="49" charset="0"/>
              </a:rPr>
              <a:t>gcc</a:t>
            </a:r>
            <a:r>
              <a:rPr lang="en-GB" sz="2400">
                <a:latin typeface="Consolas" panose="020B0609020204030204" pitchFamily="49" charset="0"/>
              </a:rPr>
              <a:t> </a:t>
            </a:r>
            <a:r>
              <a:rPr lang="en-GB" sz="2400" err="1">
                <a:latin typeface="Consolas" panose="020B0609020204030204" pitchFamily="49" charset="0"/>
              </a:rPr>
              <a:t>main.o</a:t>
            </a:r>
            <a:r>
              <a:rPr lang="en-GB" sz="2400">
                <a:latin typeface="Consolas" panose="020B0609020204030204" pitchFamily="49" charset="0"/>
              </a:rPr>
              <a:t> </a:t>
            </a:r>
            <a:r>
              <a:rPr lang="en-GB" sz="2400" err="1">
                <a:latin typeface="Consolas" panose="020B0609020204030204" pitchFamily="49" charset="0"/>
              </a:rPr>
              <a:t>hello_fn.o</a:t>
            </a:r>
            <a:r>
              <a:rPr lang="en-GB" sz="2400">
                <a:latin typeface="Consolas" panose="020B0609020204030204" pitchFamily="49" charset="0"/>
              </a:rPr>
              <a:t> -o </a:t>
            </a:r>
            <a:r>
              <a:rPr lang="en-GB" sz="2400" err="1">
                <a:latin typeface="Consolas" panose="020B0609020204030204" pitchFamily="49" charset="0"/>
              </a:rPr>
              <a:t>newhello</a:t>
            </a:r>
            <a:endParaRPr lang="en-GB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err="1">
                <a:latin typeface="Consolas" panose="020B0609020204030204" pitchFamily="49" charset="0"/>
              </a:rPr>
              <a:t>main.o</a:t>
            </a:r>
            <a:r>
              <a:rPr lang="en-GB" sz="2400">
                <a:latin typeface="Consolas" panose="020B0609020204030204" pitchFamily="49" charset="0"/>
              </a:rPr>
              <a:t>:</a:t>
            </a:r>
            <a:br>
              <a:rPr lang="en-US">
                <a:latin typeface="+mn-ea"/>
                <a:cs typeface="+mn-ea"/>
              </a:rPr>
            </a:br>
            <a:r>
              <a:rPr lang="en-GB" sz="2400">
                <a:latin typeface="Consolas" panose="020B0609020204030204" pitchFamily="49" charset="0"/>
              </a:rPr>
              <a:t>	</a:t>
            </a:r>
            <a:r>
              <a:rPr lang="en-GB" sz="2400" err="1">
                <a:latin typeface="Consolas" panose="020B0609020204030204" pitchFamily="49" charset="0"/>
              </a:rPr>
              <a:t>gcc</a:t>
            </a:r>
            <a:r>
              <a:rPr lang="en-GB" sz="2400">
                <a:latin typeface="Consolas" panose="020B0609020204030204" pitchFamily="49" charset="0"/>
              </a:rPr>
              <a:t> -Wall -c </a:t>
            </a:r>
            <a:r>
              <a:rPr lang="en-GB" sz="2400" err="1">
                <a:latin typeface="Consolas" panose="020B0609020204030204" pitchFamily="49" charset="0"/>
              </a:rPr>
              <a:t>main.c</a:t>
            </a:r>
            <a:endParaRPr lang="en-GB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err="1">
                <a:latin typeface="Consolas" panose="020B0609020204030204" pitchFamily="49" charset="0"/>
              </a:rPr>
              <a:t>hello_fn.o</a:t>
            </a:r>
            <a:r>
              <a:rPr lang="en-GB" sz="2400">
                <a:latin typeface="Consolas" panose="020B0609020204030204" pitchFamily="49" charset="0"/>
              </a:rPr>
              <a:t>:</a:t>
            </a:r>
            <a:br>
              <a:rPr lang="en-US">
                <a:latin typeface="+mn-ea"/>
                <a:cs typeface="+mn-ea"/>
              </a:rPr>
            </a:br>
            <a:r>
              <a:rPr lang="en-GB" sz="2400">
                <a:latin typeface="Consolas" panose="020B0609020204030204" pitchFamily="49" charset="0"/>
              </a:rPr>
              <a:t>	</a:t>
            </a:r>
            <a:r>
              <a:rPr lang="en-GB" sz="2400" err="1">
                <a:latin typeface="Consolas" panose="020B0609020204030204" pitchFamily="49" charset="0"/>
              </a:rPr>
              <a:t>gcc</a:t>
            </a:r>
            <a:r>
              <a:rPr lang="en-GB" sz="2400">
                <a:latin typeface="Consolas" panose="020B0609020204030204" pitchFamily="49" charset="0"/>
              </a:rPr>
              <a:t> -Wall -c </a:t>
            </a:r>
            <a:r>
              <a:rPr lang="en-GB" sz="2400" err="1">
                <a:latin typeface="Consolas" panose="020B0609020204030204" pitchFamily="49" charset="0"/>
              </a:rPr>
              <a:t>hello_fn.c</a:t>
            </a:r>
            <a:endParaRPr lang="en-GB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>
                <a:latin typeface="Consolas" panose="020B0609020204030204" pitchFamily="49" charset="0"/>
              </a:rPr>
              <a:t>clean:</a:t>
            </a:r>
            <a:br>
              <a:rPr lang="en-US">
                <a:latin typeface="+mn-ea"/>
                <a:cs typeface="+mn-ea"/>
              </a:rPr>
            </a:br>
            <a:r>
              <a:rPr lang="en-GB" sz="2400">
                <a:latin typeface="Consolas" panose="020B0609020204030204" pitchFamily="49" charset="0"/>
              </a:rPr>
              <a:t>	rm *.o </a:t>
            </a:r>
            <a:r>
              <a:rPr lang="en-GB" sz="2400" err="1">
                <a:latin typeface="Consolas" panose="020B0609020204030204" pitchFamily="49" charset="0"/>
              </a:rPr>
              <a:t>newhello</a:t>
            </a:r>
            <a:endParaRPr lang="en-GB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0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Comments in makefiles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/>
              <a:t>Make files can get complicated</a:t>
            </a:r>
          </a:p>
          <a:p>
            <a:pPr marL="0" indent="0">
              <a:buNone/>
            </a:pPr>
            <a:r>
              <a:rPr lang="en-GB" sz="2800"/>
              <a:t>Comments can be added to help readability</a:t>
            </a:r>
            <a:endParaRPr lang="en-GB"/>
          </a:p>
          <a:p>
            <a:pPr marL="0" indent="0">
              <a:buNone/>
            </a:pPr>
            <a:r>
              <a:rPr lang="en-GB" sz="2400">
                <a:latin typeface="Consolas" panose="020B0609020204030204" pitchFamily="49" charset="0"/>
              </a:rPr>
              <a:t>#this is a comment</a:t>
            </a:r>
          </a:p>
        </p:txBody>
      </p:sp>
    </p:spTree>
    <p:extLst>
      <p:ext uri="{BB962C8B-B14F-4D97-AF65-F5344CB8AC3E}">
        <p14:creationId xmlns:p14="http://schemas.microsoft.com/office/powerpoint/2010/main" val="50153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Errors in </a:t>
            </a:r>
            <a:r>
              <a:rPr lang="en-GB" err="1"/>
              <a:t>makefiles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GB" sz="3300"/>
              <a:t>After each command finishes, </a:t>
            </a:r>
            <a:r>
              <a:rPr lang="en-GB" sz="2800">
                <a:latin typeface="Consolas" panose="020B0609020204030204" pitchFamily="49" charset="0"/>
              </a:rPr>
              <a:t>make</a:t>
            </a:r>
            <a:r>
              <a:rPr lang="en-GB" sz="3300"/>
              <a:t> looks at its exit status. If it was successfully (the exit status is zero) execution continues. If it failed (the exit status is not zero) </a:t>
            </a:r>
            <a:r>
              <a:rPr lang="en-GB" sz="2800">
                <a:latin typeface="Consolas" panose="020B0609020204030204" pitchFamily="49" charset="0"/>
              </a:rPr>
              <a:t>make</a:t>
            </a:r>
            <a:r>
              <a:rPr lang="en-GB" sz="3300"/>
              <a:t> gives up (partially or fully).</a:t>
            </a:r>
          </a:p>
          <a:p>
            <a:pPr marL="0" indent="0">
              <a:buNone/>
            </a:pPr>
            <a:r>
              <a:rPr lang="en-GB" sz="3300"/>
              <a:t>Sometimes the failure of a command does not indicate a problem, for example if </a:t>
            </a:r>
            <a:r>
              <a:rPr lang="en-GB" sz="2800">
                <a:latin typeface="Consolas" panose="020B0609020204030204" pitchFamily="49" charset="0"/>
              </a:rPr>
              <a:t>make clean</a:t>
            </a:r>
            <a:r>
              <a:rPr lang="en-GB" sz="2800"/>
              <a:t> </a:t>
            </a:r>
            <a:r>
              <a:rPr lang="en-GB" sz="3300"/>
              <a:t>is run twice, the second run does not find anything to delete. To ignore errors in a line, add a ‘-’ just after the tab.</a:t>
            </a:r>
          </a:p>
          <a:p>
            <a:pPr marL="0" indent="0">
              <a:buNone/>
            </a:pPr>
            <a:r>
              <a:rPr lang="en-GB" sz="2800">
                <a:latin typeface="Consolas" panose="020B0609020204030204" pitchFamily="49" charset="0"/>
              </a:rPr>
              <a:t>clean:</a:t>
            </a:r>
            <a:br>
              <a:rPr lang="en-US">
                <a:latin typeface="+mn-ea"/>
                <a:cs typeface="+mn-ea"/>
              </a:rPr>
            </a:br>
            <a:r>
              <a:rPr lang="en-GB" sz="2800">
                <a:latin typeface="Consolas" panose="020B0609020204030204" pitchFamily="49" charset="0"/>
              </a:rPr>
              <a:t>     -rm </a:t>
            </a:r>
            <a:r>
              <a:rPr lang="en-GB" sz="2800" err="1">
                <a:latin typeface="Consolas" panose="020B0609020204030204" pitchFamily="49" charset="0"/>
                <a:cs typeface="Consolas"/>
              </a:rPr>
              <a:t>executable_file</a:t>
            </a:r>
            <a:endParaRPr lang="en-GB" sz="2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3300"/>
              <a:t>This way make continues even if </a:t>
            </a:r>
            <a:r>
              <a:rPr lang="en-GB" sz="2800">
                <a:latin typeface="Consolas" panose="020B0609020204030204" pitchFamily="49" charset="0"/>
              </a:rPr>
              <a:t>rm</a:t>
            </a:r>
            <a:r>
              <a:rPr lang="en-GB" sz="3300"/>
              <a:t> is unable to remove a file. </a:t>
            </a:r>
            <a:endParaRPr lang="en-GB" sz="33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047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A47FB0E17DFB41836C0ED6EDA89BD3" ma:contentTypeVersion="7" ma:contentTypeDescription="Create a new document." ma:contentTypeScope="" ma:versionID="ff4d92e0e4125ddfbd5cab13a5eb6ef8">
  <xsd:schema xmlns:xsd="http://www.w3.org/2001/XMLSchema" xmlns:xs="http://www.w3.org/2001/XMLSchema" xmlns:p="http://schemas.microsoft.com/office/2006/metadata/properties" xmlns:ns2="2dffbf7f-2d5d-43d0-991c-98f59bd1e99f" targetNamespace="http://schemas.microsoft.com/office/2006/metadata/properties" ma:root="true" ma:fieldsID="372ae590764562bef1ebd2448a855b41" ns2:_="">
    <xsd:import namespace="2dffbf7f-2d5d-43d0-991c-98f59bd1e9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ffbf7f-2d5d-43d0-991c-98f59bd1e9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81854C-1E33-4A52-B97F-86F27E6CC7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1C710B-C1E0-4AFD-9224-3A1AC10DF40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0C74F09-D338-4E05-AEE5-50C4143D7DA8}">
  <ds:schemaRefs>
    <ds:schemaRef ds:uri="2dffbf7f-2d5d-43d0-991c-98f59bd1e99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Integral</vt:lpstr>
      <vt:lpstr>Systems Programming Makefiles</vt:lpstr>
      <vt:lpstr>GNU Make</vt:lpstr>
      <vt:lpstr>Running make</vt:lpstr>
      <vt:lpstr>Makefile structure</vt:lpstr>
      <vt:lpstr>A basic Makefile</vt:lpstr>
      <vt:lpstr>Adding targets</vt:lpstr>
      <vt:lpstr>Makefile with Multiple files – sample2</vt:lpstr>
      <vt:lpstr>Comments in makefiles</vt:lpstr>
      <vt:lpstr>Errors in makefiles</vt:lpstr>
      <vt:lpstr>Macros in makefiles (optional)</vt:lpstr>
      <vt:lpstr>Command line arguments</vt:lpstr>
      <vt:lpstr>Videos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Level Programming 2 Makefiles</dc:title>
  <cp:revision>1</cp:revision>
  <dcterms:modified xsi:type="dcterms:W3CDTF">2025-10-16T10:46:57Z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0x01010066A47FB0E17DFB41836C0ED6EDA89BD3</vt:lpwstr>
  </property>
</Properties>
</file>