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sldIdLst>
    <p:sldId id="256" r:id="rId3"/>
    <p:sldId id="260" r:id="rId4"/>
    <p:sldId id="257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28600"/>
            <a:ext cx="990600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E58F0D1B-21EC-46D4-9D11-F49E3D1FA60A}" type="datetimeFigureOut">
              <a:rPr lang="en-US" smtClean="0"/>
              <a:t>10/12/2013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97A657A9-FE8B-417B-A7EA-E787A218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odeWeekEU" TargetMode="External"/><Relationship Id="rId2" Type="http://schemas.openxmlformats.org/officeDocument/2006/relationships/hyperlink" Target="https://www.facebook.com/pages/Europe-Code-Week/3775069990422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week.e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dgs/connect/en/content/dg-connect" TargetMode="External"/><Relationship Id="rId2" Type="http://schemas.openxmlformats.org/officeDocument/2006/relationships/hyperlink" Target="http://ec.europa.eu/digital-agenda/en/young-adviso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week.eu/learn/" TargetMode="External"/><Relationship Id="rId2" Type="http://schemas.openxmlformats.org/officeDocument/2006/relationships/hyperlink" Target="http://codeweek.e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pages/Europe-Code-Week/377506999042215" TargetMode="External"/><Relationship Id="rId4" Type="http://schemas.openxmlformats.org/officeDocument/2006/relationships/hyperlink" Target="http://codeweek.eu/ma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week.eu/" TargetMode="External"/><Relationship Id="rId2" Type="http://schemas.openxmlformats.org/officeDocument/2006/relationships/hyperlink" Target="mailto:Euroecode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week.eu/learn/" TargetMode="External"/><Relationship Id="rId5" Type="http://schemas.openxmlformats.org/officeDocument/2006/relationships/hyperlink" Target="https://www.facebook.com/pages/Europe-Code-Week/377506999042215" TargetMode="External"/><Relationship Id="rId4" Type="http://schemas.openxmlformats.org/officeDocument/2006/relationships/hyperlink" Target="https://twitter.com/CodeWeekE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Europe Code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codeEU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4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467600" cy="39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/>
              <a:t>We want to connect individuals, groups and organizations who are able to help more people experience the joy of coding with people willing to </a:t>
            </a:r>
            <a:r>
              <a:rPr lang="en-US" sz="2800" i="1" dirty="0" smtClean="0"/>
              <a:t>learn.</a:t>
            </a:r>
          </a:p>
          <a:p>
            <a:pPr marL="0" indent="0" algn="ctr">
              <a:buNone/>
            </a:pPr>
            <a:endParaRPr lang="en-US" sz="2800" i="1" dirty="0"/>
          </a:p>
          <a:p>
            <a:pPr marL="0" indent="0" algn="ctr">
              <a:buNone/>
            </a:pPr>
            <a:r>
              <a:rPr lang="en-US" sz="2800" i="1" dirty="0" smtClean="0"/>
              <a:t>Do you want to join?</a:t>
            </a:r>
            <a:endParaRPr lang="en-US" sz="2800" i="1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19600"/>
            <a:ext cx="1849582" cy="184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1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231857"/>
              </p:ext>
            </p:extLst>
          </p:nvPr>
        </p:nvGraphicFramePr>
        <p:xfrm>
          <a:off x="152400" y="2057400"/>
          <a:ext cx="1676400" cy="345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Why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When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Me? You!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2038388"/>
            <a:ext cx="6629400" cy="4362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Coding is becoming a key skill for professionals in every field</a:t>
            </a:r>
          </a:p>
          <a:p>
            <a:pPr lvl="1"/>
            <a:r>
              <a:rPr lang="en-US" dirty="0" smtClean="0"/>
              <a:t>ICT professionals, researchers, designers…</a:t>
            </a:r>
          </a:p>
          <a:p>
            <a:pPr lvl="1"/>
            <a:r>
              <a:rPr lang="en-US" dirty="0" smtClean="0"/>
              <a:t>Basic ICT skills enable the creation of small business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Today there is already a shortage of ICT professionals in Europe</a:t>
            </a:r>
          </a:p>
          <a:p>
            <a:pPr lvl="1"/>
            <a:r>
              <a:rPr lang="en-US" dirty="0" smtClean="0"/>
              <a:t>By 2015, we will be missing 900.000 ICT professionals</a:t>
            </a:r>
          </a:p>
          <a:p>
            <a:pPr lvl="1"/>
            <a:r>
              <a:rPr lang="en-US" dirty="0" smtClean="0"/>
              <a:t>These positions could be filled by Europeans currently unemployed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future economy of Europe passes by a strong focus on technology and startups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plan?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142018"/>
              </p:ext>
            </p:extLst>
          </p:nvPr>
        </p:nvGraphicFramePr>
        <p:xfrm>
          <a:off x="152400" y="2057400"/>
          <a:ext cx="1676400" cy="345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Why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What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When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Me? You!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2038388"/>
            <a:ext cx="6629400" cy="4362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Dedicate 1 week to raise awareness and generate attention at European level</a:t>
            </a:r>
          </a:p>
          <a:p>
            <a:pPr lvl="1"/>
            <a:r>
              <a:rPr lang="en-US" dirty="0" smtClean="0"/>
              <a:t>European </a:t>
            </a:r>
            <a:r>
              <a:rPr lang="en-US" dirty="0"/>
              <a:t>P</a:t>
            </a:r>
            <a:r>
              <a:rPr lang="en-US" dirty="0" smtClean="0"/>
              <a:t>arliament</a:t>
            </a:r>
          </a:p>
          <a:p>
            <a:pPr lvl="1"/>
            <a:r>
              <a:rPr lang="en-US" dirty="0" smtClean="0">
                <a:hlinkClick r:id="rId2"/>
              </a:rPr>
              <a:t>Facebook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Twitter</a:t>
            </a:r>
            <a:endParaRPr lang="en-US" dirty="0" smtClean="0"/>
          </a:p>
          <a:p>
            <a:pPr lvl="1"/>
            <a:r>
              <a:rPr lang="en-US" dirty="0" smtClean="0"/>
              <a:t>Media in countries member</a:t>
            </a:r>
          </a:p>
          <a:p>
            <a:endParaRPr lang="en-US" dirty="0" smtClean="0"/>
          </a:p>
          <a:p>
            <a:r>
              <a:rPr lang="en-US" dirty="0" smtClean="0"/>
              <a:t>Organize coding-related events and workshops in the different member countries</a:t>
            </a:r>
          </a:p>
          <a:p>
            <a:pPr lvl="1"/>
            <a:r>
              <a:rPr lang="en-US" dirty="0" smtClean="0"/>
              <a:t>Whenever possible sharing a common objective</a:t>
            </a:r>
          </a:p>
          <a:p>
            <a:endParaRPr lang="en-US" dirty="0" smtClean="0"/>
          </a:p>
          <a:p>
            <a:r>
              <a:rPr lang="en-US" dirty="0" smtClean="0"/>
              <a:t>Collaborate among different existing initiatives and groups, and share best practices</a:t>
            </a:r>
          </a:p>
          <a:p>
            <a:pPr lvl="1"/>
            <a:r>
              <a:rPr lang="en-US" dirty="0" smtClean="0">
                <a:hlinkClick r:id="rId4"/>
              </a:rPr>
              <a:t>Website</a:t>
            </a:r>
            <a:r>
              <a:rPr lang="en-US" dirty="0" smtClean="0"/>
              <a:t>, </a:t>
            </a:r>
            <a:r>
              <a:rPr lang="en-US" dirty="0">
                <a:hlinkClick r:id="rId2"/>
              </a:rPr>
              <a:t>F</a:t>
            </a:r>
            <a:r>
              <a:rPr lang="en-US" dirty="0" smtClean="0">
                <a:hlinkClick r:id="rId2"/>
              </a:rPr>
              <a:t>acebook page</a:t>
            </a:r>
            <a:endParaRPr lang="en-US" dirty="0" smtClean="0"/>
          </a:p>
          <a:p>
            <a:pPr lvl="1"/>
            <a:r>
              <a:rPr lang="en-US" dirty="0" smtClean="0"/>
              <a:t>Open to other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9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plan to do it?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23325"/>
              </p:ext>
            </p:extLst>
          </p:nvPr>
        </p:nvGraphicFramePr>
        <p:xfrm>
          <a:off x="152400" y="2057400"/>
          <a:ext cx="1676400" cy="345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Why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When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Me? You!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2038388"/>
            <a:ext cx="6629400" cy="436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2190788"/>
            <a:ext cx="6629400" cy="436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year we will run the first edition of what we expect becomes a new tradition</a:t>
            </a:r>
          </a:p>
          <a:p>
            <a:endParaRPr lang="en-US" dirty="0"/>
          </a:p>
          <a:p>
            <a:r>
              <a:rPr lang="en-US" dirty="0" smtClean="0"/>
              <a:t>It will take place across all EU countries, from November 25</a:t>
            </a:r>
            <a:r>
              <a:rPr lang="en-US" baseline="30000" dirty="0" smtClean="0"/>
              <a:t>th</a:t>
            </a:r>
            <a:r>
              <a:rPr lang="en-US" dirty="0" smtClean="0"/>
              <a:t> to 30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54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behind this?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60200"/>
              </p:ext>
            </p:extLst>
          </p:nvPr>
        </p:nvGraphicFramePr>
        <p:xfrm>
          <a:off x="152400" y="2057400"/>
          <a:ext cx="1676400" cy="345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Why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When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Who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Me?</a:t>
                      </a:r>
                      <a:r>
                        <a:rPr lang="en-US" sz="2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You!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2038388"/>
            <a:ext cx="6629400" cy="436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2190788"/>
            <a:ext cx="6629400" cy="436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initiative </a:t>
            </a:r>
            <a:r>
              <a:rPr lang="en-US" dirty="0" smtClean="0"/>
              <a:t>has been launched </a:t>
            </a:r>
            <a:r>
              <a:rPr lang="en-US" dirty="0"/>
              <a:t>by </a:t>
            </a:r>
            <a:r>
              <a:rPr lang="en-US" dirty="0" err="1">
                <a:hlinkClick r:id="rId2"/>
              </a:rPr>
              <a:t>Neelie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Kroes</a:t>
            </a:r>
            <a:r>
              <a:rPr lang="en-US" dirty="0">
                <a:hlinkClick r:id="rId2"/>
              </a:rPr>
              <a:t>' Young Advisors</a:t>
            </a:r>
            <a:r>
              <a:rPr lang="en-US" dirty="0"/>
              <a:t> with the support </a:t>
            </a:r>
            <a:r>
              <a:rPr lang="en-US" dirty="0" smtClean="0"/>
              <a:t>of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DG Connect</a:t>
            </a:r>
            <a:r>
              <a:rPr lang="en-US" dirty="0"/>
              <a:t> at the European </a:t>
            </a:r>
            <a:r>
              <a:rPr lang="en-US" dirty="0" smtClean="0"/>
              <a:t>Commission</a:t>
            </a:r>
          </a:p>
          <a:p>
            <a:endParaRPr lang="en-US" dirty="0"/>
          </a:p>
          <a:p>
            <a:r>
              <a:rPr lang="en-US" dirty="0" smtClean="0"/>
              <a:t>… but it is people like you who really make it work with your support!</a:t>
            </a:r>
          </a:p>
        </p:txBody>
      </p:sp>
    </p:spTree>
    <p:extLst>
      <p:ext uri="{BB962C8B-B14F-4D97-AF65-F5344CB8AC3E}">
        <p14:creationId xmlns:p14="http://schemas.microsoft.com/office/powerpoint/2010/main" val="9221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what can I do?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55821"/>
              </p:ext>
            </p:extLst>
          </p:nvPr>
        </p:nvGraphicFramePr>
        <p:xfrm>
          <a:off x="152400" y="2057400"/>
          <a:ext cx="1676400" cy="3452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</a:tblGrid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Why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What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When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Who</a:t>
                      </a:r>
                      <a:endParaRPr lang="en-US" sz="2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6905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Me? You!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1828800"/>
            <a:ext cx="6629400" cy="4362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need your support to organize the events of the week!</a:t>
            </a:r>
          </a:p>
          <a:p>
            <a:endParaRPr lang="en-US" dirty="0"/>
          </a:p>
          <a:p>
            <a:r>
              <a:rPr lang="en-US" dirty="0" smtClean="0"/>
              <a:t>As we rely on already existing organizations, we would like to ask you to:</a:t>
            </a:r>
          </a:p>
          <a:p>
            <a:pPr lvl="1"/>
            <a:r>
              <a:rPr lang="en-US" dirty="0" smtClean="0"/>
              <a:t>Organize your event during </a:t>
            </a:r>
            <a:r>
              <a:rPr lang="en-US" dirty="0" smtClean="0">
                <a:hlinkClick r:id="rId2"/>
              </a:rPr>
              <a:t>Europe Code Week</a:t>
            </a:r>
            <a:r>
              <a:rPr lang="en-US" dirty="0" smtClean="0"/>
              <a:t>. Even if it in not purely coding-related we will be happy to talk about it!</a:t>
            </a:r>
          </a:p>
          <a:p>
            <a:pPr lvl="1"/>
            <a:r>
              <a:rPr lang="en-US" dirty="0" smtClean="0"/>
              <a:t>Contact your </a:t>
            </a:r>
            <a:r>
              <a:rPr lang="en-US" dirty="0" smtClean="0">
                <a:hlinkClick r:id="rId3"/>
              </a:rPr>
              <a:t>local ambassador </a:t>
            </a:r>
            <a:r>
              <a:rPr lang="en-US" dirty="0" smtClean="0"/>
              <a:t>and register your event in our </a:t>
            </a:r>
            <a:r>
              <a:rPr lang="en-US" dirty="0" smtClean="0">
                <a:hlinkClick r:id="rId4"/>
              </a:rPr>
              <a:t>map</a:t>
            </a:r>
            <a:endParaRPr lang="en-US" dirty="0" smtClean="0"/>
          </a:p>
          <a:p>
            <a:pPr lvl="1"/>
            <a:r>
              <a:rPr lang="en-US" dirty="0" smtClean="0"/>
              <a:t>Share your best practices on our </a:t>
            </a:r>
            <a:r>
              <a:rPr lang="en-US" dirty="0" smtClean="0">
                <a:hlinkClick r:id="rId5"/>
              </a:rPr>
              <a:t>Facebook page</a:t>
            </a:r>
            <a:endParaRPr lang="en-US" dirty="0" smtClean="0"/>
          </a:p>
          <a:p>
            <a:pPr lvl="1"/>
            <a:r>
              <a:rPr lang="en-US" dirty="0" smtClean="0"/>
              <a:t>Bring your own ideas!</a:t>
            </a:r>
          </a:p>
        </p:txBody>
      </p:sp>
    </p:spTree>
    <p:extLst>
      <p:ext uri="{BB962C8B-B14F-4D97-AF65-F5344CB8AC3E}">
        <p14:creationId xmlns:p14="http://schemas.microsoft.com/office/powerpoint/2010/main" val="213413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more information or collaboration, you can find us in:</a:t>
            </a:r>
          </a:p>
          <a:p>
            <a:pPr lvl="1"/>
            <a:r>
              <a:rPr lang="en-US" dirty="0" smtClean="0">
                <a:hlinkClick r:id="rId2"/>
              </a:rPr>
              <a:t>Europecodes@gmail.com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://codeweek.eu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twitter.com/CodeWeekEU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www.facebook.com/pages/Europe-Code-Week/377506999042215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find your local ambassador in </a:t>
            </a:r>
            <a:r>
              <a:rPr lang="en-US" dirty="0">
                <a:hlinkClick r:id="rId6"/>
              </a:rPr>
              <a:t>http://codeweek.eu/learn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07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0</TotalTime>
  <Words>379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Sketchbook</vt:lpstr>
      <vt:lpstr>1_Sketchbook</vt:lpstr>
      <vt:lpstr>Europe Code Week</vt:lpstr>
      <vt:lpstr>PowerPoint Presentation</vt:lpstr>
      <vt:lpstr>Why coding?</vt:lpstr>
      <vt:lpstr>What do we plan?</vt:lpstr>
      <vt:lpstr>When we plan to do it?</vt:lpstr>
      <vt:lpstr>Who is behind this?</vt:lpstr>
      <vt:lpstr>And what can I do?</vt:lpstr>
      <vt:lpstr>Contact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 Code Week</dc:title>
  <dc:creator>mer.diaz</dc:creator>
  <cp:lastModifiedBy>Diaz Sanchez, M. M.</cp:lastModifiedBy>
  <cp:revision>10</cp:revision>
  <dcterms:created xsi:type="dcterms:W3CDTF">2013-10-12T16:00:39Z</dcterms:created>
  <dcterms:modified xsi:type="dcterms:W3CDTF">2013-10-12T17:30:34Z</dcterms:modified>
</cp:coreProperties>
</file>