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9" r:id="rId9"/>
    <p:sldId id="263" r:id="rId10"/>
    <p:sldId id="264" r:id="rId11"/>
    <p:sldId id="274" r:id="rId12"/>
    <p:sldId id="265" r:id="rId13"/>
    <p:sldId id="270" r:id="rId14"/>
    <p:sldId id="271" r:id="rId15"/>
    <p:sldId id="272" r:id="rId16"/>
    <p:sldId id="273" r:id="rId17"/>
    <p:sldId id="268"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69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58004" y="3183404"/>
            <a:ext cx="8610600" cy="1938992"/>
          </a:xfrm>
          <a:prstGeom prst="rect">
            <a:avLst/>
          </a:prstGeom>
          <a:noFill/>
        </p:spPr>
        <p:txBody>
          <a:bodyPr wrap="square" rtlCol="0">
            <a:spAutoFit/>
          </a:bodyPr>
          <a:lstStyle/>
          <a:p>
            <a:r>
              <a:rPr lang="en-US" sz="2400" dirty="0"/>
              <a:t>STUDENT NAME: STEVEN OSCAR DICKSON</a:t>
            </a:r>
          </a:p>
          <a:p>
            <a:r>
              <a:rPr lang="en-US" sz="2400" dirty="0"/>
              <a:t>REGISTER NO</a:t>
            </a:r>
            <a:r>
              <a:rPr lang="en-US" sz="2400"/>
              <a:t>: 312207130</a:t>
            </a:r>
            <a:endParaRPr lang="en-US" sz="2400" dirty="0"/>
          </a:p>
          <a:p>
            <a:r>
              <a:rPr lang="en-US" sz="2400" dirty="0"/>
              <a:t>DEPARTMENT: B.COM</a:t>
            </a:r>
          </a:p>
          <a:p>
            <a:r>
              <a:rPr lang="en-US" sz="2400" dirty="0"/>
              <a:t>COLLEGE: A M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3" name="Picture 2">
            <a:extLst>
              <a:ext uri="{FF2B5EF4-FFF2-40B4-BE49-F238E27FC236}">
                <a16:creationId xmlns:a16="http://schemas.microsoft.com/office/drawing/2014/main" id="{9B3FEBB6-9E6C-4881-F556-CAF92294F0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6155" y="3018800"/>
            <a:ext cx="6680647" cy="3482887"/>
          </a:xfrm>
          <a:prstGeom prst="rect">
            <a:avLst/>
          </a:prstGeom>
        </p:spPr>
      </p:pic>
      <p:sp>
        <p:nvSpPr>
          <p:cNvPr id="4" name="TextBox 3">
            <a:extLst>
              <a:ext uri="{FF2B5EF4-FFF2-40B4-BE49-F238E27FC236}">
                <a16:creationId xmlns:a16="http://schemas.microsoft.com/office/drawing/2014/main" id="{C11E4D10-77F3-A70A-2E93-A66E73DD1E66}"/>
              </a:ext>
            </a:extLst>
          </p:cNvPr>
          <p:cNvSpPr txBox="1"/>
          <p:nvPr/>
        </p:nvSpPr>
        <p:spPr>
          <a:xfrm>
            <a:off x="1666875" y="1447800"/>
            <a:ext cx="5267325" cy="1200329"/>
          </a:xfrm>
          <a:prstGeom prst="rect">
            <a:avLst/>
          </a:prstGeom>
          <a:noFill/>
        </p:spPr>
        <p:txBody>
          <a:bodyPr wrap="square" rtlCol="0">
            <a:spAutoFit/>
          </a:bodyPr>
          <a:lstStyle/>
          <a:p>
            <a:r>
              <a:rPr lang="en-IN" dirty="0"/>
              <a:t>First, we removed all the rows containing null values from or dataset as this cannot be used in the analysis. We did this by using the filter and sort function in excel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BC86CE6-0C8D-5DC1-65D0-61ABF9E9B134}"/>
              </a:ext>
            </a:extLst>
          </p:cNvPr>
          <p:cNvSpPr>
            <a:spLocks noGrp="1"/>
          </p:cNvSpPr>
          <p:nvPr>
            <p:ph type="body" idx="1"/>
          </p:nvPr>
        </p:nvSpPr>
        <p:spPr>
          <a:xfrm>
            <a:off x="609600" y="1577340"/>
            <a:ext cx="10972800" cy="1938992"/>
          </a:xfrm>
        </p:spPr>
        <p:txBody>
          <a:bodyPr/>
          <a:lstStyle/>
          <a:p>
            <a:pPr algn="just"/>
            <a:r>
              <a:rPr lang="en-IN" dirty="0"/>
              <a:t>Secondly, We determined which columns would be beneficial to our analysis. We also computed the performance evaluation and age columns by using </a:t>
            </a:r>
            <a:r>
              <a:rPr lang="en-US" sz="1800" i="1" dirty="0">
                <a:latin typeface="Times New Roman" panose="02020603050405020304" pitchFamily="18" charset="0"/>
                <a:cs typeface="Times New Roman" panose="02020603050405020304" pitchFamily="18" charset="0"/>
              </a:rPr>
              <a:t>=IFS(Z8&gt;=5,"VERY HIGH",Z8&gt;=4,"HIGH",Z8&gt;=3,"MED",TRUE,"LOW")</a:t>
            </a:r>
            <a:endParaRPr lang="en-IN" sz="1800" i="1"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a</a:t>
            </a:r>
            <a:r>
              <a:rPr lang="en-IN" sz="1800" dirty="0">
                <a:latin typeface="Times New Roman" panose="02020603050405020304" pitchFamily="18" charset="0"/>
                <a:cs typeface="Times New Roman" panose="02020603050405020304" pitchFamily="18" charset="0"/>
              </a:rPr>
              <a:t>nd =DATEDIF(R8,TODAY(),"y") respectively. We also cleaned the data by selecting only the employees whose status was “Active” </a:t>
            </a:r>
          </a:p>
          <a:p>
            <a:pPr algn="just"/>
            <a:r>
              <a:rPr lang="en-IN" dirty="0">
                <a:latin typeface="Times New Roman" panose="02020603050405020304" pitchFamily="18" charset="0"/>
                <a:cs typeface="Times New Roman" panose="02020603050405020304" pitchFamily="18" charset="0"/>
              </a:rPr>
              <a:t>We then used a pivot table to determine the employees with a “High” performance evaluation and whose performance score was “exceeds” and visualised this using a graph </a:t>
            </a:r>
            <a:endParaRPr lang="en-IN" sz="1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20582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11" name="Picture 10">
            <a:extLst>
              <a:ext uri="{FF2B5EF4-FFF2-40B4-BE49-F238E27FC236}">
                <a16:creationId xmlns:a16="http://schemas.microsoft.com/office/drawing/2014/main" id="{3A90E03C-7235-B8EE-17F3-38F4C56583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1662793"/>
            <a:ext cx="5372566" cy="337595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8" name="Picture 7">
            <a:extLst>
              <a:ext uri="{FF2B5EF4-FFF2-40B4-BE49-F238E27FC236}">
                <a16:creationId xmlns:a16="http://schemas.microsoft.com/office/drawing/2014/main" id="{5456C3F0-E33C-26D5-C0CF-383CDFCA78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1447800"/>
            <a:ext cx="5349704" cy="3414056"/>
          </a:xfrm>
          <a:prstGeom prst="rect">
            <a:avLst/>
          </a:prstGeom>
        </p:spPr>
      </p:pic>
    </p:spTree>
    <p:extLst>
      <p:ext uri="{BB962C8B-B14F-4D97-AF65-F5344CB8AC3E}">
        <p14:creationId xmlns:p14="http://schemas.microsoft.com/office/powerpoint/2010/main" val="2712725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8" name="Picture 7">
            <a:extLst>
              <a:ext uri="{FF2B5EF4-FFF2-40B4-BE49-F238E27FC236}">
                <a16:creationId xmlns:a16="http://schemas.microsoft.com/office/drawing/2014/main" id="{22964171-D9E0-D5BA-2A60-B304BEA684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332" y="2410690"/>
            <a:ext cx="4209227" cy="2678599"/>
          </a:xfrm>
          <a:prstGeom prst="rect">
            <a:avLst/>
          </a:prstGeom>
        </p:spPr>
      </p:pic>
      <p:pic>
        <p:nvPicPr>
          <p:cNvPr id="11" name="Picture 10">
            <a:extLst>
              <a:ext uri="{FF2B5EF4-FFF2-40B4-BE49-F238E27FC236}">
                <a16:creationId xmlns:a16="http://schemas.microsoft.com/office/drawing/2014/main" id="{E58687C9-66B2-07F2-F061-7EF9074B33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2387" y="2410689"/>
            <a:ext cx="4481257" cy="2678599"/>
          </a:xfrm>
          <a:prstGeom prst="rect">
            <a:avLst/>
          </a:prstGeom>
        </p:spPr>
      </p:pic>
    </p:spTree>
    <p:extLst>
      <p:ext uri="{BB962C8B-B14F-4D97-AF65-F5344CB8AC3E}">
        <p14:creationId xmlns:p14="http://schemas.microsoft.com/office/powerpoint/2010/main" val="1998649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6873C-7EB4-AB80-7812-16FE87E35D49}"/>
              </a:ext>
            </a:extLst>
          </p:cNvPr>
          <p:cNvSpPr>
            <a:spLocks noGrp="1"/>
          </p:cNvSpPr>
          <p:nvPr>
            <p:ph type="title"/>
          </p:nvPr>
        </p:nvSpPr>
        <p:spPr/>
        <p:txBody>
          <a:bodyPr/>
          <a:lstStyle/>
          <a:p>
            <a:r>
              <a:rPr lang="en-IN" dirty="0"/>
              <a:t>Data visualised</a:t>
            </a:r>
          </a:p>
        </p:txBody>
      </p:sp>
      <p:pic>
        <p:nvPicPr>
          <p:cNvPr id="4" name="Picture 3">
            <a:extLst>
              <a:ext uri="{FF2B5EF4-FFF2-40B4-BE49-F238E27FC236}">
                <a16:creationId xmlns:a16="http://schemas.microsoft.com/office/drawing/2014/main" id="{C185FF2E-7497-70B5-EECB-8C59FE86BD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1752600"/>
            <a:ext cx="6996873" cy="3981597"/>
          </a:xfrm>
          <a:prstGeom prst="rect">
            <a:avLst/>
          </a:prstGeom>
        </p:spPr>
      </p:pic>
    </p:spTree>
    <p:extLst>
      <p:ext uri="{BB962C8B-B14F-4D97-AF65-F5344CB8AC3E}">
        <p14:creationId xmlns:p14="http://schemas.microsoft.com/office/powerpoint/2010/main" val="2206417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E9031-4E84-29C9-0311-98510823976C}"/>
              </a:ext>
            </a:extLst>
          </p:cNvPr>
          <p:cNvSpPr>
            <a:spLocks noGrp="1"/>
          </p:cNvSpPr>
          <p:nvPr>
            <p:ph type="title"/>
          </p:nvPr>
        </p:nvSpPr>
        <p:spPr>
          <a:xfrm>
            <a:off x="755332" y="385444"/>
            <a:ext cx="10681335" cy="1477328"/>
          </a:xfrm>
        </p:spPr>
        <p:txBody>
          <a:bodyPr/>
          <a:lstStyle/>
          <a:p>
            <a:r>
              <a:rPr lang="en-IN" dirty="0"/>
              <a:t>Performance evaluation by age and department</a:t>
            </a:r>
          </a:p>
        </p:txBody>
      </p:sp>
      <p:pic>
        <p:nvPicPr>
          <p:cNvPr id="4" name="Picture 3">
            <a:extLst>
              <a:ext uri="{FF2B5EF4-FFF2-40B4-BE49-F238E27FC236}">
                <a16:creationId xmlns:a16="http://schemas.microsoft.com/office/drawing/2014/main" id="{FAD24566-F603-7C20-8F41-5D3996A3C5D9}"/>
              </a:ext>
            </a:extLst>
          </p:cNvPr>
          <p:cNvPicPr>
            <a:picLocks noChangeAspect="1"/>
          </p:cNvPicPr>
          <p:nvPr/>
        </p:nvPicPr>
        <p:blipFill>
          <a:blip r:embed="rId2"/>
          <a:stretch>
            <a:fillRect/>
          </a:stretch>
        </p:blipFill>
        <p:spPr>
          <a:xfrm>
            <a:off x="736671" y="1905000"/>
            <a:ext cx="7006871" cy="4081223"/>
          </a:xfrm>
          <a:prstGeom prst="rect">
            <a:avLst/>
          </a:prstGeom>
        </p:spPr>
      </p:pic>
    </p:spTree>
    <p:extLst>
      <p:ext uri="{BB962C8B-B14F-4D97-AF65-F5344CB8AC3E}">
        <p14:creationId xmlns:p14="http://schemas.microsoft.com/office/powerpoint/2010/main" val="3151285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EAD6649-C811-0646-3AED-75B7ACA9D974}"/>
              </a:ext>
            </a:extLst>
          </p:cNvPr>
          <p:cNvSpPr txBox="1"/>
          <p:nvPr/>
        </p:nvSpPr>
        <p:spPr>
          <a:xfrm>
            <a:off x="1066800" y="1828800"/>
            <a:ext cx="7924800" cy="923330"/>
          </a:xfrm>
          <a:prstGeom prst="rect">
            <a:avLst/>
          </a:prstGeom>
          <a:noFill/>
        </p:spPr>
        <p:txBody>
          <a:bodyPr wrap="square" rtlCol="0">
            <a:spAutoFit/>
          </a:bodyPr>
          <a:lstStyle/>
          <a:p>
            <a:pPr algn="just"/>
            <a:r>
              <a:rPr lang="en-IN" dirty="0"/>
              <a:t>Thus, we were able to perform an analysis of the performance of employees by age, gender and department. We were also able to visualise this using various charts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90719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510EDA6A-11C5-A2C2-DFFF-E98EC8B7AED6}"/>
              </a:ext>
            </a:extLst>
          </p:cNvPr>
          <p:cNvSpPr txBox="1"/>
          <p:nvPr/>
        </p:nvSpPr>
        <p:spPr>
          <a:xfrm>
            <a:off x="834072" y="2019300"/>
            <a:ext cx="5719128" cy="1292662"/>
          </a:xfrm>
          <a:prstGeom prst="rect">
            <a:avLst/>
          </a:prstGeom>
          <a:noFill/>
        </p:spPr>
        <p:txBody>
          <a:bodyPr wrap="square" rtlCol="0">
            <a:spAutoFit/>
          </a:bodyPr>
          <a:lstStyle/>
          <a:p>
            <a:r>
              <a:rPr lang="en-IN" sz="2600" dirty="0"/>
              <a:t>To perform an analysis of the employee performance by using excel for data analysis and visualisation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677656"/>
          </a:xfrm>
          <a:prstGeom prst="rect">
            <a:avLst/>
          </a:prstGeom>
          <a:noFill/>
        </p:spPr>
        <p:txBody>
          <a:bodyPr wrap="square" rtlCol="0">
            <a:spAutoFit/>
          </a:bodyPr>
          <a:lstStyle/>
          <a:p>
            <a:pPr algn="l">
              <a:buFont typeface="Arial" panose="020B0604020202020204" pitchFamily="34" charset="0"/>
              <a:buChar char="•"/>
            </a:pPr>
            <a:r>
              <a:rPr lang="en-IN" sz="2400" b="0" i="1" dirty="0">
                <a:solidFill>
                  <a:srgbClr val="0D0D0D"/>
                </a:solidFill>
                <a:effectLst/>
                <a:latin typeface="Times New Roman" panose="02020603050405020304" pitchFamily="18" charset="0"/>
                <a:cs typeface="Times New Roman" panose="02020603050405020304" pitchFamily="18" charset="0"/>
              </a:rPr>
              <a:t>Define objectives:</a:t>
            </a:r>
            <a:r>
              <a:rPr lang="en-US" sz="2400" b="0" i="0" dirty="0">
                <a:solidFill>
                  <a:srgbClr val="0D0D0D"/>
                </a:solidFill>
                <a:effectLst/>
                <a:latin typeface="Times New Roman" panose="02020603050405020304" pitchFamily="18" charset="0"/>
                <a:cs typeface="Times New Roman" panose="02020603050405020304" pitchFamily="18" charset="0"/>
              </a:rPr>
              <a:t> Understand what we want to achieve with the data analysis.</a:t>
            </a:r>
            <a:endParaRPr lang="en-IN"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400" i="1" dirty="0">
                <a:solidFill>
                  <a:srgbClr val="0D0D0D"/>
                </a:solidFill>
                <a:latin typeface="Times New Roman" panose="02020603050405020304" pitchFamily="18" charset="0"/>
                <a:cs typeface="Times New Roman" panose="02020603050405020304" pitchFamily="18" charset="0"/>
              </a:rPr>
              <a:t>Prepare the data</a:t>
            </a:r>
          </a:p>
          <a:p>
            <a:pPr algn="l">
              <a:buFont typeface="Arial" panose="020B0604020202020204" pitchFamily="34" charset="0"/>
              <a:buChar char="•"/>
            </a:pPr>
            <a:r>
              <a:rPr lang="en-IN" sz="2400" b="0" i="1" dirty="0">
                <a:solidFill>
                  <a:srgbClr val="0D0D0D"/>
                </a:solidFill>
                <a:effectLst/>
                <a:latin typeface="Times New Roman" panose="02020603050405020304" pitchFamily="18" charset="0"/>
                <a:cs typeface="Times New Roman" panose="02020603050405020304" pitchFamily="18" charset="0"/>
              </a:rPr>
              <a:t>Clean and filter data : </a:t>
            </a:r>
            <a:r>
              <a:rPr lang="en-IN" sz="2400" b="0" dirty="0">
                <a:solidFill>
                  <a:srgbClr val="0D0D0D"/>
                </a:solidFill>
                <a:effectLst/>
                <a:latin typeface="Times New Roman" panose="02020603050405020304" pitchFamily="18" charset="0"/>
                <a:cs typeface="Times New Roman" panose="02020603050405020304" pitchFamily="18" charset="0"/>
              </a:rPr>
              <a:t>Collect, clean and organise the data by removing duplicates and null values</a:t>
            </a:r>
            <a:endParaRPr lang="en-IN" sz="2400" b="0" i="1"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400" i="1" dirty="0">
                <a:solidFill>
                  <a:srgbClr val="0D0D0D"/>
                </a:solidFill>
                <a:latin typeface="Times New Roman" panose="02020603050405020304" pitchFamily="18" charset="0"/>
                <a:cs typeface="Times New Roman" panose="02020603050405020304" pitchFamily="18" charset="0"/>
              </a:rPr>
              <a:t>Analyse the data : </a:t>
            </a:r>
            <a:r>
              <a:rPr lang="en-IN" sz="2400" dirty="0">
                <a:solidFill>
                  <a:srgbClr val="0D0D0D"/>
                </a:solidFill>
                <a:latin typeface="Times New Roman" panose="02020603050405020304" pitchFamily="18" charset="0"/>
                <a:cs typeface="Times New Roman" panose="02020603050405020304" pitchFamily="18" charset="0"/>
              </a:rPr>
              <a:t>Using various excel formulas</a:t>
            </a:r>
            <a:endParaRPr lang="en-IN" sz="2400" i="1" dirty="0">
              <a:solidFill>
                <a:srgbClr val="0D0D0D"/>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400" i="1" dirty="0">
                <a:solidFill>
                  <a:srgbClr val="0D0D0D"/>
                </a:solidFill>
                <a:latin typeface="Times New Roman" panose="02020603050405020304" pitchFamily="18" charset="0"/>
                <a:cs typeface="Times New Roman" panose="02020603050405020304" pitchFamily="18" charset="0"/>
              </a:rPr>
              <a:t>Visualise the data : </a:t>
            </a:r>
            <a:r>
              <a:rPr lang="en-IN" sz="2400" dirty="0">
                <a:solidFill>
                  <a:srgbClr val="0D0D0D"/>
                </a:solidFill>
                <a:latin typeface="Times New Roman" panose="02020603050405020304" pitchFamily="18" charset="0"/>
                <a:cs typeface="Times New Roman" panose="02020603050405020304" pitchFamily="18" charset="0"/>
              </a:rPr>
              <a:t>Using charts and pivot tables</a:t>
            </a:r>
            <a:endParaRPr lang="en-US" sz="24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D93E37D4-2EB1-CC51-7EBD-592C9DD752B8}"/>
              </a:ext>
            </a:extLst>
          </p:cNvPr>
          <p:cNvSpPr txBox="1"/>
          <p:nvPr/>
        </p:nvSpPr>
        <p:spPr>
          <a:xfrm>
            <a:off x="355730" y="2016144"/>
            <a:ext cx="9448800" cy="3970318"/>
          </a:xfrm>
          <a:prstGeom prst="rect">
            <a:avLst/>
          </a:prstGeom>
          <a:noFill/>
        </p:spPr>
        <p:txBody>
          <a:bodyPr wrap="square" rtlCol="0">
            <a:spAutoFit/>
          </a:bodyPr>
          <a:lstStyle/>
          <a:p>
            <a:r>
              <a:rPr lang="en-US" dirty="0"/>
              <a:t>Employee performance analysis serves a variety of end users within an organization. Human Resources (HR) utilizes this data to manage talent, develop training programs, and make decisions on promotions and compensations. Managers and supervisors rely on performance analysis to evaluate their team’s effectiveness, provide feedback, and support employee development. Executives and senior leadership use aggregated performance data to assess organizational effectiveness and guide strategic decisions. Employees review their own performance to understand their strengths, identify areas for improvement, and set personal development goals. Training and development teams design targeted programs based on performance insights, while compensation and benefits teams use the data to make informed decisions about salary adjustments and bonuses. Organizational development consultants analyze performance to recommend improvements in structures, processes, or culture. Lastly, recruitment and talent acquisition teams apply performance insights to refine recruitment strategies and enhance candidate selection. Each user leverages performance analysis to meet specific needs and contribute to the organization's overall success.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8AD7FC05-3EE3-5188-D271-44460C9CF735}"/>
              </a:ext>
            </a:extLst>
          </p:cNvPr>
          <p:cNvSpPr txBox="1"/>
          <p:nvPr/>
        </p:nvSpPr>
        <p:spPr>
          <a:xfrm>
            <a:off x="3086100" y="2281555"/>
            <a:ext cx="6019800" cy="1200329"/>
          </a:xfrm>
          <a:prstGeom prst="rect">
            <a:avLst/>
          </a:prstGeom>
          <a:noFill/>
        </p:spPr>
        <p:txBody>
          <a:bodyPr wrap="square" rtlCol="0">
            <a:spAutoFit/>
          </a:bodyPr>
          <a:lstStyle/>
          <a:p>
            <a:r>
              <a:rPr lang="en-IN" dirty="0"/>
              <a:t>Performs a comprehensive Employee performance evaluation by taking into account a number of parameters and therefore is helpful </a:t>
            </a:r>
            <a:r>
              <a:rPr lang="en-US" dirty="0"/>
              <a:t>as it leverages performance analysis to meet specific needs and contribute to the organization's overall success.</a:t>
            </a:r>
            <a:r>
              <a:rPr lang="en-IN"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31E76F35-54CE-F28E-7B6F-7DC2D11F411F}"/>
              </a:ext>
            </a:extLst>
          </p:cNvPr>
          <p:cNvSpPr txBox="1"/>
          <p:nvPr/>
        </p:nvSpPr>
        <p:spPr>
          <a:xfrm>
            <a:off x="1066800" y="1752600"/>
            <a:ext cx="8077200" cy="2031325"/>
          </a:xfrm>
          <a:prstGeom prst="rect">
            <a:avLst/>
          </a:prstGeom>
          <a:noFill/>
        </p:spPr>
        <p:txBody>
          <a:bodyPr wrap="square" rtlCol="0">
            <a:spAutoFit/>
          </a:bodyPr>
          <a:lstStyle/>
          <a:p>
            <a:pPr algn="just"/>
            <a:r>
              <a:rPr lang="en-IN" dirty="0"/>
              <a:t>This dataset was obtained from Kaggle under the title of </a:t>
            </a:r>
            <a:r>
              <a:rPr lang="en-IN" i="1" dirty="0"/>
              <a:t>Employee Dataset(All in one)</a:t>
            </a:r>
          </a:p>
          <a:p>
            <a:pPr algn="just"/>
            <a:r>
              <a:rPr lang="en-US" dirty="0"/>
              <a:t>It is a Synthetic Employee Records Dataset simulated and created to explore various data analysis and machine learning techniques in the context of human resources and employee management. This synthetic dataset mirrors the structure and characteristics of real employee data, while all the information contained within is entirely fictional and generated for illustrative purposes.</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354703"/>
            <a:ext cx="9753600" cy="3539430"/>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Usage of the excel formula IFS() to calculate the performance and DATEDIF() to determine the employee age</a:t>
            </a:r>
          </a:p>
          <a:p>
            <a:endParaRPr lang="en-IN" sz="2800" dirty="0">
              <a:latin typeface="Times New Roman" panose="02020603050405020304" pitchFamily="18" charset="0"/>
              <a:cs typeface="Times New Roman" panose="02020603050405020304" pitchFamily="18" charset="0"/>
            </a:endParaRPr>
          </a:p>
          <a:p>
            <a:pPr algn="just"/>
            <a:r>
              <a:rPr lang="en-IN" sz="2800" i="1" dirty="0">
                <a:latin typeface="Times New Roman" panose="02020603050405020304" pitchFamily="18" charset="0"/>
                <a:cs typeface="Times New Roman" panose="02020603050405020304" pitchFamily="18" charset="0"/>
              </a:rPr>
              <a:t>Formulae used:</a:t>
            </a:r>
          </a:p>
          <a:p>
            <a:pPr algn="just"/>
            <a:r>
              <a:rPr lang="en-US" sz="2800" i="1" dirty="0">
                <a:latin typeface="Times New Roman" panose="02020603050405020304" pitchFamily="18" charset="0"/>
                <a:cs typeface="Times New Roman" panose="02020603050405020304" pitchFamily="18" charset="0"/>
              </a:rPr>
              <a:t>=IFS(Z8&gt;=5,"VERY HIGH",Z8&gt;=4,"HIGH",Z8&gt;=3,"MED",TRUE,"LOW")</a:t>
            </a:r>
            <a:endParaRPr lang="en-IN" sz="2800" i="1"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=DATEDIF(R8,TODAY(),"y")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TotalTime>
  <Words>699</Words>
  <Application>Microsoft Office PowerPoint</Application>
  <PresentationFormat>Widescreen</PresentationFormat>
  <Paragraphs>67</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RESULTS</vt:lpstr>
      <vt:lpstr>Data visualised</vt:lpstr>
      <vt:lpstr>Performance evaluation by age and department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Steven Oscar Dickson</cp:lastModifiedBy>
  <cp:revision>14</cp:revision>
  <dcterms:created xsi:type="dcterms:W3CDTF">2024-03-29T15:07:22Z</dcterms:created>
  <dcterms:modified xsi:type="dcterms:W3CDTF">2024-09-09T18:47:57Z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