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sldIdLst>
    <p:sldId id="256" r:id="rId2"/>
    <p:sldId id="277" r:id="rId3"/>
    <p:sldId id="278" r:id="rId4"/>
    <p:sldId id="279" r:id="rId5"/>
    <p:sldId id="261" r:id="rId6"/>
    <p:sldId id="306" r:id="rId7"/>
    <p:sldId id="260" r:id="rId8"/>
    <p:sldId id="286" r:id="rId9"/>
    <p:sldId id="290" r:id="rId10"/>
    <p:sldId id="288" r:id="rId11"/>
    <p:sldId id="289" r:id="rId12"/>
    <p:sldId id="319" r:id="rId13"/>
    <p:sldId id="320" r:id="rId14"/>
    <p:sldId id="321" r:id="rId15"/>
    <p:sldId id="287" r:id="rId16"/>
    <p:sldId id="262" r:id="rId17"/>
    <p:sldId id="283" r:id="rId18"/>
    <p:sldId id="257" r:id="rId19"/>
    <p:sldId id="258" r:id="rId20"/>
    <p:sldId id="299" r:id="rId21"/>
    <p:sldId id="292" r:id="rId22"/>
    <p:sldId id="291" r:id="rId23"/>
    <p:sldId id="311" r:id="rId24"/>
    <p:sldId id="308" r:id="rId25"/>
    <p:sldId id="309" r:id="rId26"/>
    <p:sldId id="310" r:id="rId27"/>
    <p:sldId id="264" r:id="rId28"/>
    <p:sldId id="293" r:id="rId29"/>
    <p:sldId id="295" r:id="rId30"/>
    <p:sldId id="307" r:id="rId31"/>
    <p:sldId id="312" r:id="rId32"/>
    <p:sldId id="313" r:id="rId33"/>
    <p:sldId id="314" r:id="rId34"/>
    <p:sldId id="315" r:id="rId35"/>
    <p:sldId id="316" r:id="rId36"/>
    <p:sldId id="303" r:id="rId37"/>
    <p:sldId id="272" r:id="rId38"/>
    <p:sldId id="298" r:id="rId39"/>
    <p:sldId id="300" r:id="rId40"/>
    <p:sldId id="301" r:id="rId41"/>
    <p:sldId id="302" r:id="rId42"/>
    <p:sldId id="271" r:id="rId43"/>
    <p:sldId id="273" r:id="rId44"/>
    <p:sldId id="284" r:id="rId45"/>
    <p:sldId id="285" r:id="rId46"/>
    <p:sldId id="317" r:id="rId47"/>
    <p:sldId id="318" r:id="rId48"/>
    <p:sldId id="274" r:id="rId49"/>
    <p:sldId id="27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0" autoAdjust="0"/>
    <p:restoredTop sz="52161" autoAdjust="0"/>
  </p:normalViewPr>
  <p:slideViewPr>
    <p:cSldViewPr>
      <p:cViewPr varScale="1">
        <p:scale>
          <a:sx n="46" d="100"/>
          <a:sy n="46" d="100"/>
        </p:scale>
        <p:origin x="-26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88245-0B9F-465A-918C-E54CD6FFD3A3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928E4-D9C9-4C0D-B222-2942219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3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5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7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6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2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7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2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8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9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52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0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4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9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28E4-D9C9-4C0D-B222-2942219358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C0987C-A572-4C91-8E6E-587C95ECE4FE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0AD15-B6D6-43AD-A8EB-30C8985796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How to train a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2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1905000"/>
            <a:ext cx="8886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7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3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234473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More complex examples…</a:t>
            </a:r>
            <a:endParaRPr lang="en-US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1" y="1600200"/>
            <a:ext cx="8686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1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Classifying enzymes based on properties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16421"/>
            <a:ext cx="6032343" cy="46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Learning from large experimental studies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324600" cy="42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Which one would you eat?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9113"/>
            <a:ext cx="3980089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28539"/>
            <a:ext cx="3886200" cy="299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Gather data set</a:t>
            </a:r>
          </a:p>
          <a:p>
            <a:endParaRPr lang="en-US" dirty="0" smtClean="0"/>
          </a:p>
          <a:p>
            <a:r>
              <a:rPr lang="en-US" dirty="0" smtClean="0"/>
              <a:t>Divide the data:</a:t>
            </a:r>
          </a:p>
          <a:p>
            <a:pPr lvl="1"/>
            <a:r>
              <a:rPr lang="en-US" dirty="0" smtClean="0"/>
              <a:t>80% for training data</a:t>
            </a:r>
          </a:p>
          <a:p>
            <a:pPr lvl="1"/>
            <a:r>
              <a:rPr lang="en-US" dirty="0" smtClean="0"/>
              <a:t>20% for testing learned algorithm (model)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 a model using the </a:t>
            </a:r>
            <a:r>
              <a:rPr lang="en-US" b="1" i="1" dirty="0" smtClean="0"/>
              <a:t>training</a:t>
            </a:r>
            <a:r>
              <a:rPr lang="en-US" i="1" dirty="0" smtClean="0"/>
              <a:t> data set</a:t>
            </a:r>
          </a:p>
          <a:p>
            <a:endParaRPr lang="en-US" dirty="0" smtClean="0"/>
          </a:p>
          <a:p>
            <a:r>
              <a:rPr lang="en-US" dirty="0" smtClean="0"/>
              <a:t>Test the model using the </a:t>
            </a:r>
            <a:r>
              <a:rPr lang="en-US" b="1" i="1" dirty="0" smtClean="0"/>
              <a:t>test</a:t>
            </a:r>
            <a:r>
              <a:rPr lang="en-US" i="1" dirty="0" smtClean="0"/>
              <a:t> data set </a:t>
            </a:r>
          </a:p>
          <a:p>
            <a:endParaRPr lang="en-US" i="1" dirty="0" smtClean="0"/>
          </a:p>
          <a:p>
            <a:r>
              <a:rPr lang="en-US" dirty="0" smtClean="0"/>
              <a:t>Evaluate / tweak / Iterate</a:t>
            </a:r>
          </a:p>
          <a:p>
            <a:pPr lvl="1"/>
            <a:r>
              <a:rPr lang="en-US" i="1" dirty="0" smtClean="0"/>
              <a:t>Model in this case is a Decision Tree</a:t>
            </a:r>
          </a:p>
          <a:p>
            <a:pPr lvl="1"/>
            <a:r>
              <a:rPr lang="en-US" i="1" dirty="0" smtClean="0"/>
              <a:t>Many </a:t>
            </a:r>
            <a:r>
              <a:rPr lang="en-US" b="1" i="1" dirty="0" smtClean="0"/>
              <a:t>other</a:t>
            </a:r>
            <a:r>
              <a:rPr lang="en-US" i="1" dirty="0" smtClean="0"/>
              <a:t> models: regression, neural nets, </a:t>
            </a:r>
            <a:r>
              <a:rPr lang="en-US" i="1" dirty="0" err="1" smtClean="0"/>
              <a:t>etc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Steps in machine learning 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quantities of data being </a:t>
            </a:r>
            <a:r>
              <a:rPr lang="en-US" dirty="0" smtClean="0"/>
              <a:t>stored</a:t>
            </a:r>
          </a:p>
          <a:p>
            <a:endParaRPr lang="en-US" dirty="0"/>
          </a:p>
          <a:p>
            <a:r>
              <a:rPr lang="en-US" dirty="0"/>
              <a:t>Large quantities of data being made available</a:t>
            </a:r>
          </a:p>
          <a:p>
            <a:endParaRPr lang="en-US" dirty="0" smtClean="0"/>
          </a:p>
          <a:p>
            <a:r>
              <a:rPr lang="en-US" dirty="0" smtClean="0"/>
              <a:t>Growing set of powerful tools and code libraries for machine learning</a:t>
            </a:r>
          </a:p>
          <a:p>
            <a:endParaRPr lang="en-US" dirty="0"/>
          </a:p>
          <a:p>
            <a:r>
              <a:rPr lang="en-US" dirty="0"/>
              <a:t>Highly scalable computing power</a:t>
            </a:r>
          </a:p>
          <a:p>
            <a:endParaRPr lang="en-US" dirty="0"/>
          </a:p>
          <a:p>
            <a:r>
              <a:rPr lang="en-US" dirty="0" smtClean="0"/>
              <a:t>There is </a:t>
            </a:r>
            <a:r>
              <a:rPr lang="en-US" b="1" i="1" dirty="0" smtClean="0"/>
              <a:t>value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in ability to make predictions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machine learning gaining traction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Spam filtering</a:t>
            </a:r>
          </a:p>
          <a:p>
            <a:endParaRPr lang="en-US" dirty="0" smtClean="0"/>
          </a:p>
          <a:p>
            <a:r>
              <a:rPr lang="en-US" dirty="0" smtClean="0"/>
              <a:t>Speech recognition</a:t>
            </a:r>
          </a:p>
          <a:p>
            <a:endParaRPr lang="en-US" dirty="0" smtClean="0"/>
          </a:p>
          <a:p>
            <a:r>
              <a:rPr lang="en-US" dirty="0" smtClean="0"/>
              <a:t>Handwriting recognition</a:t>
            </a:r>
          </a:p>
          <a:p>
            <a:endParaRPr lang="en-US" dirty="0" smtClean="0"/>
          </a:p>
          <a:p>
            <a:r>
              <a:rPr lang="en-US" dirty="0" smtClean="0"/>
              <a:t>Sentiment analysis</a:t>
            </a:r>
          </a:p>
          <a:p>
            <a:endParaRPr lang="en-US" dirty="0" smtClean="0"/>
          </a:p>
          <a:p>
            <a:r>
              <a:rPr lang="en-US" dirty="0" smtClean="0"/>
              <a:t>Recommendations</a:t>
            </a:r>
          </a:p>
          <a:p>
            <a:endParaRPr lang="en-US" dirty="0"/>
          </a:p>
          <a:p>
            <a:r>
              <a:rPr lang="en-US" dirty="0" smtClean="0"/>
              <a:t>Text classification</a:t>
            </a:r>
          </a:p>
          <a:p>
            <a:endParaRPr lang="en-US" dirty="0"/>
          </a:p>
          <a:p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Video of Peter </a:t>
            </a:r>
            <a:r>
              <a:rPr lang="en-US" dirty="0" err="1" smtClean="0"/>
              <a:t>Norvig</a:t>
            </a:r>
            <a:r>
              <a:rPr lang="en-US" dirty="0" smtClean="0"/>
              <a:t> – Google, translation, bag of words</a:t>
            </a:r>
          </a:p>
          <a:p>
            <a:pPr lvl="1"/>
            <a:r>
              <a:rPr lang="en-US" dirty="0"/>
              <a:t>https://www.youtube.com/watch?v=T1O3ikmTEdA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62" y="22860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74785" y="2169295"/>
            <a:ext cx="1516966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391751" y="2169295"/>
            <a:ext cx="1531034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129219" y="3845695"/>
            <a:ext cx="1516966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46185" y="3845695"/>
            <a:ext cx="1531034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855985" y="3845696"/>
            <a:ext cx="1516966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72951" y="3845696"/>
            <a:ext cx="1531034" cy="1071223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3200" y="1676400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Employment History?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021946" y="33257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 Loan?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8563" y="3325770"/>
            <a:ext cx="268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Mortgage?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906229" y="25202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129219" y="42161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29481" y="41966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63255" y="252809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75074" y="419664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82174" y="42161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9785" y="50693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85418" y="5069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686722" y="50693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851065" y="5069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Manually – to define business rules or policy</a:t>
            </a:r>
          </a:p>
          <a:p>
            <a:endParaRPr lang="en-US" dirty="0"/>
          </a:p>
          <a:p>
            <a:r>
              <a:rPr lang="en-US" dirty="0" smtClean="0"/>
              <a:t>Manually – to think through program logic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2754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Manually – to define business rules or policy</a:t>
            </a:r>
          </a:p>
          <a:p>
            <a:endParaRPr lang="en-US" dirty="0"/>
          </a:p>
          <a:p>
            <a:r>
              <a:rPr lang="en-US" dirty="0" smtClean="0"/>
              <a:t>Manually – to think through program logic</a:t>
            </a:r>
          </a:p>
          <a:p>
            <a:endParaRPr lang="en-US" dirty="0"/>
          </a:p>
          <a:p>
            <a:r>
              <a:rPr lang="en-US" dirty="0" smtClean="0"/>
              <a:t>Automatically – based on a set of data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measure of uncertainty</a:t>
            </a:r>
          </a:p>
          <a:p>
            <a:endParaRPr lang="en-US" dirty="0"/>
          </a:p>
          <a:p>
            <a:r>
              <a:rPr lang="en-US" dirty="0" smtClean="0"/>
              <a:t>All data the same</a:t>
            </a:r>
          </a:p>
          <a:p>
            <a:pPr lvl="1"/>
            <a:r>
              <a:rPr lang="en-US" dirty="0" smtClean="0"/>
              <a:t>Entropy = 0, </a:t>
            </a:r>
          </a:p>
          <a:p>
            <a:pPr lvl="1"/>
            <a:r>
              <a:rPr lang="en-US" dirty="0" smtClean="0"/>
              <a:t>uncertainty is low</a:t>
            </a:r>
          </a:p>
          <a:p>
            <a:endParaRPr lang="en-US" dirty="0"/>
          </a:p>
          <a:p>
            <a:r>
              <a:rPr lang="en-US" dirty="0" smtClean="0"/>
              <a:t>The more random the data, the higher the entropy; the higher the uncertainty</a:t>
            </a:r>
          </a:p>
          <a:p>
            <a:endParaRPr lang="en-US" dirty="0" smtClean="0"/>
          </a:p>
          <a:p>
            <a:r>
              <a:rPr lang="en-US" dirty="0" smtClean="0"/>
              <a:t>Entropy is primary calculation used when training a decision tree</a:t>
            </a:r>
          </a:p>
          <a:p>
            <a:endParaRPr lang="en-US" dirty="0"/>
          </a:p>
          <a:p>
            <a:r>
              <a:rPr lang="en-US" dirty="0" smtClean="0"/>
              <a:t>Information theory, Bayes Theorem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a feel for Entropy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15036" cy="605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8" y="200025"/>
            <a:ext cx="8047522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0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4800"/>
            <a:ext cx="805083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6" y="228600"/>
            <a:ext cx="8077200" cy="61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-273398"/>
            <a:ext cx="2884006" cy="1143000"/>
          </a:xfrm>
        </p:spPr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33500" y="5297285"/>
            <a:ext cx="2400300" cy="64631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276600" y="5257800"/>
            <a:ext cx="457200" cy="6858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5297285"/>
            <a:ext cx="1143000" cy="64631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5120" y="613993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Features or classes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88284" y="956489"/>
            <a:ext cx="0" cy="41511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324980"/>
            <a:ext cx="180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Known outcomes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 training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5658195"/>
            <a:ext cx="239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4100 rows training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1114 rows of test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8200" y="944433"/>
            <a:ext cx="381000" cy="42716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16" y="298102"/>
            <a:ext cx="26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massaged into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Discrete buckets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371601"/>
            <a:ext cx="84105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21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10600" cy="54101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71337"/>
            <a:ext cx="3886200" cy="23862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 smtClean="0"/>
              <a:t>The first split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19800" y="1781020"/>
            <a:ext cx="1386349" cy="80978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04062" y="765357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Days from download</a:t>
            </a:r>
          </a:p>
          <a:p>
            <a:r>
              <a:rPr lang="en-US" sz="2000" dirty="0" smtClean="0"/>
              <a:t>To first support activity</a:t>
            </a:r>
          </a:p>
          <a:p>
            <a:r>
              <a:rPr lang="en-US" sz="2000" dirty="0" smtClean="0"/>
              <a:t>Contains: </a:t>
            </a:r>
            <a:r>
              <a:rPr lang="en-US" sz="2000" b="1" dirty="0" smtClean="0"/>
              <a:t>Never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7354327" y="1781020"/>
            <a:ext cx="1000256" cy="80978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81200" y="1066693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09668" y="264373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12369" y="258464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5" y="3912637"/>
            <a:ext cx="676488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765464" y="3886200"/>
            <a:ext cx="1789221" cy="2083837"/>
          </a:xfrm>
          <a:prstGeom prst="rect">
            <a:avLst/>
          </a:prstGeom>
          <a:solidFill>
            <a:srgbClr val="FFC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0" grpId="0"/>
      <p:bldP spid="2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09"/>
            <a:ext cx="9144000" cy="53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71337"/>
            <a:ext cx="3886200" cy="23862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65" y="-225243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split down “yes” side</a:t>
            </a:r>
            <a:endParaRPr lang="en-US" sz="3600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5932827" y="2096868"/>
            <a:ext cx="1381329" cy="72668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15000" y="773429"/>
            <a:ext cx="3198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Days between download</a:t>
            </a:r>
          </a:p>
          <a:p>
            <a:r>
              <a:rPr lang="en-US" sz="2000" dirty="0" smtClean="0"/>
              <a:t>And entry into CRM</a:t>
            </a:r>
          </a:p>
          <a:p>
            <a:r>
              <a:rPr lang="en-US" sz="2000" dirty="0" smtClean="0"/>
              <a:t>Contains: </a:t>
            </a:r>
          </a:p>
          <a:p>
            <a:r>
              <a:rPr lang="en-US" sz="2000" b="1" dirty="0" smtClean="0"/>
              <a:t>MoreThan90DaysPrior</a:t>
            </a:r>
            <a:endParaRPr lang="en-US" sz="2000" b="1" dirty="0"/>
          </a:p>
        </p:txBody>
      </p:sp>
      <p:cxnSp>
        <p:nvCxnSpPr>
          <p:cNvPr id="9" name="Straight Arrow Connector 8"/>
          <p:cNvCxnSpPr>
            <a:stCxn id="5" idx="2"/>
            <a:endCxn id="21" idx="0"/>
          </p:cNvCxnSpPr>
          <p:nvPr/>
        </p:nvCxnSpPr>
        <p:spPr>
          <a:xfrm>
            <a:off x="7314156" y="2096868"/>
            <a:ext cx="1020779" cy="7205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29000" y="1306299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2694" y="287649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5395" y="281739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17" y="3810000"/>
            <a:ext cx="676488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75852" y="3684399"/>
            <a:ext cx="1295400" cy="2183001"/>
          </a:xfrm>
          <a:prstGeom prst="rect">
            <a:avLst/>
          </a:prstGeom>
          <a:solidFill>
            <a:srgbClr val="FFC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71337"/>
            <a:ext cx="3886200" cy="23862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48714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End or “leaf” of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split going down the right side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79210" y="1600200"/>
            <a:ext cx="1052037" cy="7205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1492007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17" y="3810000"/>
            <a:ext cx="676488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237856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594 </a:t>
            </a:r>
            <a:r>
              <a:rPr lang="en-US" dirty="0" smtClean="0"/>
              <a:t>did purchase</a:t>
            </a:r>
          </a:p>
          <a:p>
            <a:r>
              <a:rPr lang="en-US" b="1" dirty="0" smtClean="0"/>
              <a:t>1553 </a:t>
            </a:r>
            <a:r>
              <a:rPr lang="en-US" dirty="0" smtClean="0"/>
              <a:t>did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734300" cy="47491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48714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Leaf with most </a:t>
            </a:r>
            <a:r>
              <a:rPr lang="en-US" sz="2400" i="1" dirty="0" smtClean="0"/>
              <a:t>positive</a:t>
            </a:r>
            <a:r>
              <a:rPr lang="en-US" sz="2400" dirty="0" smtClean="0"/>
              <a:t>  outcomes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419600" y="914400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0455" y="1304825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1741628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10" idx="2"/>
          </p:cNvCxnSpPr>
          <p:nvPr/>
        </p:nvCxnSpPr>
        <p:spPr>
          <a:xfrm>
            <a:off x="4820307" y="1166568"/>
            <a:ext cx="2500148" cy="3447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7696200" y="1626474"/>
            <a:ext cx="524155" cy="1756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734300" cy="47491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48714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Path leading to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most positive outcomes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419600" y="914400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1304825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1717818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86200" y="1254222"/>
            <a:ext cx="546538" cy="1463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3" idx="2"/>
          </p:cNvCxnSpPr>
          <p:nvPr/>
        </p:nvCxnSpPr>
        <p:spPr>
          <a:xfrm>
            <a:off x="3819245" y="1657337"/>
            <a:ext cx="1362355" cy="2669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0" y="2155162"/>
            <a:ext cx="76200" cy="2070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7" idx="1"/>
          </p:cNvCxnSpPr>
          <p:nvPr/>
        </p:nvCxnSpPr>
        <p:spPr>
          <a:xfrm>
            <a:off x="5305097" y="2322163"/>
            <a:ext cx="547803" cy="2529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85945" y="2514600"/>
            <a:ext cx="457200" cy="412993"/>
          </a:xfrm>
          <a:prstGeom prst="ellipse">
            <a:avLst/>
          </a:prstGeom>
          <a:solidFill>
            <a:srgbClr val="FFC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548714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Path leading to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most positive outcomes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774" y="533399"/>
            <a:ext cx="3266697" cy="199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2971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013" y="2362200"/>
            <a:ext cx="836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Days to first contact </a:t>
            </a:r>
            <a:r>
              <a:rPr lang="en-US" b="1" dirty="0" smtClean="0">
                <a:solidFill>
                  <a:srgbClr val="FF0000"/>
                </a:solidFill>
              </a:rPr>
              <a:t>SUPPORT </a:t>
            </a:r>
            <a:r>
              <a:rPr lang="en-US" b="1" dirty="0" smtClean="0"/>
              <a:t>activity</a:t>
            </a:r>
            <a:r>
              <a:rPr lang="en-US" dirty="0" smtClean="0"/>
              <a:t> after download contains something</a:t>
            </a:r>
          </a:p>
          <a:p>
            <a:r>
              <a:rPr lang="en-US" i="1" dirty="0" smtClean="0"/>
              <a:t>other</a:t>
            </a:r>
            <a:r>
              <a:rPr lang="en-US" dirty="0" smtClean="0"/>
              <a:t> than </a:t>
            </a:r>
            <a:r>
              <a:rPr lang="en-US" b="1" dirty="0" smtClean="0"/>
              <a:t>Never.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6013" y="3230426"/>
            <a:ext cx="825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Days between download and entry into CRM contains </a:t>
            </a:r>
          </a:p>
          <a:p>
            <a:r>
              <a:rPr lang="en-US" b="1" dirty="0" smtClean="0"/>
              <a:t>MoreThan90DaysPrior.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6013" y="4068626"/>
            <a:ext cx="78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to first contact </a:t>
            </a:r>
            <a:r>
              <a:rPr lang="en-US" b="1" dirty="0" smtClean="0">
                <a:solidFill>
                  <a:srgbClr val="FF0000"/>
                </a:solidFill>
              </a:rPr>
              <a:t>SALES</a:t>
            </a:r>
            <a:r>
              <a:rPr lang="en-US" b="1" dirty="0" smtClean="0"/>
              <a:t> activity</a:t>
            </a:r>
            <a:r>
              <a:rPr lang="en-US" dirty="0" smtClean="0"/>
              <a:t> </a:t>
            </a:r>
            <a:r>
              <a:rPr lang="en-US" dirty="0"/>
              <a:t>after download </a:t>
            </a:r>
            <a:r>
              <a:rPr lang="en-US" dirty="0" smtClean="0"/>
              <a:t>contains something</a:t>
            </a:r>
            <a:r>
              <a:rPr lang="en-US" b="1" dirty="0"/>
              <a:t> </a:t>
            </a:r>
            <a:r>
              <a:rPr lang="en-US" dirty="0" smtClean="0"/>
              <a:t>other than </a:t>
            </a:r>
            <a:r>
              <a:rPr lang="en-US" b="1" dirty="0" smtClean="0"/>
              <a:t>Never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6013" y="4867357"/>
            <a:ext cx="711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Days to first contact </a:t>
            </a:r>
            <a:r>
              <a:rPr lang="en-US" b="1" dirty="0" smtClean="0"/>
              <a:t>support activity</a:t>
            </a:r>
            <a:r>
              <a:rPr lang="en-US" dirty="0" smtClean="0"/>
              <a:t> after download contains </a:t>
            </a:r>
          </a:p>
          <a:p>
            <a:r>
              <a:rPr lang="en-US" b="1" dirty="0" smtClean="0"/>
              <a:t>MoreThan10DaysAfter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1656" y="5867400"/>
            <a:ext cx="35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276</a:t>
            </a:r>
            <a:r>
              <a:rPr lang="en-US" dirty="0" smtClean="0"/>
              <a:t> did purchase</a:t>
            </a:r>
          </a:p>
          <a:p>
            <a:r>
              <a:rPr lang="en-US" b="1" dirty="0" smtClean="0"/>
              <a:t>59 </a:t>
            </a:r>
            <a:r>
              <a:rPr lang="en-US" dirty="0" smtClean="0"/>
              <a:t>did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Explore positive and negative paths</a:t>
            </a:r>
            <a:endParaRPr lang="en-US" sz="36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781800" cy="41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4851044" cy="304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04" y="-304800"/>
            <a:ext cx="8229600" cy="1143000"/>
          </a:xfrm>
        </p:spPr>
        <p:txBody>
          <a:bodyPr/>
          <a:lstStyle/>
          <a:p>
            <a:r>
              <a:rPr lang="en-US" dirty="0" smtClean="0"/>
              <a:t>Pruning a decision tree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3200400"/>
            <a:ext cx="55843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Not accurate on the first try…took lots of experimenting – started with more columns and more categories in each column. Had 2 columns representing </a:t>
            </a:r>
            <a:r>
              <a:rPr lang="en-US" i="1" dirty="0" smtClean="0"/>
              <a:t>same data…low accuracy.</a:t>
            </a:r>
          </a:p>
          <a:p>
            <a:endParaRPr lang="en-US" i="1" dirty="0"/>
          </a:p>
          <a:p>
            <a:r>
              <a:rPr lang="en-US" dirty="0" smtClean="0"/>
              <a:t>Important to randomize or shuffle the data</a:t>
            </a:r>
          </a:p>
          <a:p>
            <a:endParaRPr lang="en-US" dirty="0"/>
          </a:p>
          <a:p>
            <a:r>
              <a:rPr lang="en-US" dirty="0" smtClean="0"/>
              <a:t>Had 3 workers in the system – guess on 10 random rows – average correct = 47%</a:t>
            </a:r>
          </a:p>
          <a:p>
            <a:endParaRPr lang="en-US" dirty="0"/>
          </a:p>
          <a:p>
            <a:r>
              <a:rPr lang="en-US" dirty="0" smtClean="0"/>
              <a:t>To be fair…the workers did not get to see all the training data…only their 10 records; they were at a disadvantage - to the model.</a:t>
            </a:r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b="1" dirty="0" smtClean="0"/>
              <a:t>predicted </a:t>
            </a:r>
            <a:r>
              <a:rPr lang="en-US" b="1" dirty="0"/>
              <a:t>79% correct </a:t>
            </a:r>
            <a:r>
              <a:rPr lang="en-US" dirty="0"/>
              <a:t>on test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version 2.7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Free, interpreted, easy to try things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is from chapter 7 of “Programming Collective intelligence”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code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76200"/>
            <a:ext cx="8297431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" y="0"/>
            <a:ext cx="9099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845"/>
            <a:ext cx="6477000" cy="660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1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Tree can be huge</a:t>
            </a:r>
          </a:p>
          <a:p>
            <a:endParaRPr lang="en-US" dirty="0" smtClean="0"/>
          </a:p>
          <a:p>
            <a:r>
              <a:rPr lang="en-US" dirty="0" smtClean="0"/>
              <a:t>Tree can be over-fitted – too many instances have their own path</a:t>
            </a:r>
          </a:p>
          <a:p>
            <a:endParaRPr lang="en-US" dirty="0" smtClean="0"/>
          </a:p>
          <a:p>
            <a:r>
              <a:rPr lang="en-US" dirty="0" smtClean="0"/>
              <a:t>Tree might not be accurate on test data</a:t>
            </a:r>
          </a:p>
          <a:p>
            <a:endParaRPr lang="en-US" dirty="0" smtClean="0"/>
          </a:p>
          <a:p>
            <a:r>
              <a:rPr lang="en-US" dirty="0" smtClean="0"/>
              <a:t>Approach is sensitive to </a:t>
            </a:r>
            <a:r>
              <a:rPr lang="en-US" i="1" dirty="0" smtClean="0"/>
              <a:t>noise</a:t>
            </a:r>
          </a:p>
          <a:p>
            <a:endParaRPr lang="en-US" dirty="0"/>
          </a:p>
          <a:p>
            <a:r>
              <a:rPr lang="en-US" dirty="0" smtClean="0"/>
              <a:t>Reconsider your choice of </a:t>
            </a:r>
            <a:r>
              <a:rPr lang="en-US" i="1" dirty="0" smtClean="0"/>
              <a:t>features</a:t>
            </a:r>
          </a:p>
          <a:p>
            <a:endParaRPr lang="en-US" i="1" dirty="0" smtClean="0"/>
          </a:p>
          <a:p>
            <a:r>
              <a:rPr lang="en-US" dirty="0" smtClean="0"/>
              <a:t>Categorize continuous variables into fewer buckets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 resources on “good paths”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Understand why on the “bad paths”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Asses beliefs of workers in the system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Improve system understanding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Website – data science competitions</a:t>
            </a:r>
          </a:p>
          <a:p>
            <a:endParaRPr lang="en-US" dirty="0" smtClean="0"/>
          </a:p>
          <a:p>
            <a:r>
              <a:rPr lang="en-US" dirty="0" smtClean="0"/>
              <a:t>Holds competitions for machine learning</a:t>
            </a:r>
          </a:p>
          <a:p>
            <a:endParaRPr lang="en-US" dirty="0" smtClean="0"/>
          </a:p>
          <a:p>
            <a:r>
              <a:rPr lang="en-US" dirty="0" smtClean="0"/>
              <a:t>Pays winners, non-domain experts often win</a:t>
            </a:r>
          </a:p>
          <a:p>
            <a:endParaRPr lang="en-US" dirty="0" smtClean="0"/>
          </a:p>
          <a:p>
            <a:r>
              <a:rPr lang="en-US" dirty="0"/>
              <a:t>Talk by Jeremy </a:t>
            </a:r>
            <a:r>
              <a:rPr lang="en-US" dirty="0" smtClean="0"/>
              <a:t>Howard </a:t>
            </a:r>
          </a:p>
          <a:p>
            <a:pPr lvl="1"/>
            <a:r>
              <a:rPr lang="en-US" dirty="0" smtClean="0"/>
              <a:t>“Getting In Shape for the Sport of Data Science”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competitions: </a:t>
            </a:r>
          </a:p>
          <a:p>
            <a:pPr lvl="1"/>
            <a:r>
              <a:rPr lang="en-US" dirty="0" smtClean="0"/>
              <a:t>Bike sharing demand, Digit recognizer,  facial key point detection, West Nile Virus prediction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Stanford Professor, Google Researcher, </a:t>
            </a:r>
            <a:r>
              <a:rPr lang="en-US" dirty="0" err="1" smtClean="0"/>
              <a:t>Coursera</a:t>
            </a:r>
            <a:r>
              <a:rPr lang="en-US" dirty="0" smtClean="0"/>
              <a:t> founder – now working in China at </a:t>
            </a:r>
            <a:r>
              <a:rPr lang="en-US" dirty="0" err="1" smtClean="0"/>
              <a:t>Biadu</a:t>
            </a:r>
            <a:r>
              <a:rPr lang="en-US" dirty="0" smtClean="0"/>
              <a:t> as chief data scientist</a:t>
            </a:r>
          </a:p>
          <a:p>
            <a:endParaRPr lang="en-US" dirty="0" smtClean="0"/>
          </a:p>
          <a:p>
            <a:r>
              <a:rPr lang="en-US" dirty="0" smtClean="0"/>
              <a:t>Free on-online course – Machine Learning</a:t>
            </a:r>
          </a:p>
          <a:p>
            <a:endParaRPr lang="en-US" dirty="0" smtClean="0"/>
          </a:p>
          <a:p>
            <a:r>
              <a:rPr lang="en-US" dirty="0" smtClean="0"/>
              <a:t>Offered through </a:t>
            </a:r>
            <a:r>
              <a:rPr lang="en-US" dirty="0" err="1" smtClean="0"/>
              <a:t>Coursera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Shorter videos on YouTube</a:t>
            </a:r>
          </a:p>
          <a:p>
            <a:endParaRPr lang="en-US" dirty="0" smtClean="0"/>
          </a:p>
          <a:p>
            <a:r>
              <a:rPr lang="en-US" dirty="0" smtClean="0"/>
              <a:t>Has contributed to significant projects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companies have a good start</a:t>
            </a:r>
          </a:p>
          <a:p>
            <a:endParaRPr lang="en-US" dirty="0"/>
          </a:p>
          <a:p>
            <a:r>
              <a:rPr lang="en-US" dirty="0" smtClean="0"/>
              <a:t>New (and old) algorithms used in a new way and in a new </a:t>
            </a:r>
            <a:r>
              <a:rPr lang="en-US" i="1" dirty="0" smtClean="0"/>
              <a:t>space</a:t>
            </a:r>
          </a:p>
          <a:p>
            <a:endParaRPr lang="en-US" i="1" dirty="0"/>
          </a:p>
          <a:p>
            <a:r>
              <a:rPr lang="en-US" i="1" dirty="0" smtClean="0"/>
              <a:t>Yes! – feels like a huge opportunity to me.</a:t>
            </a:r>
          </a:p>
          <a:p>
            <a:endParaRPr lang="en-US" i="1" dirty="0"/>
          </a:p>
          <a:p>
            <a:r>
              <a:rPr lang="en-US" dirty="0" smtClean="0"/>
              <a:t>Plenty of opportunity for a small firm to wrap up a nice experience - in an approachable app for </a:t>
            </a:r>
            <a:r>
              <a:rPr lang="en-US" i="1" dirty="0" smtClean="0"/>
              <a:t>everyday users.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Python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 – Programming Collective Intelligence – Toby </a:t>
            </a:r>
            <a:r>
              <a:rPr lang="en-US" dirty="0" err="1" smtClean="0"/>
              <a:t>Segaran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Book – Machine Learning, The Art and Science of Algorithms that Make Sense of Data – Peter </a:t>
            </a:r>
            <a:r>
              <a:rPr lang="en-US" dirty="0" err="1" smtClean="0"/>
              <a:t>Flach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Pthyon</a:t>
            </a:r>
            <a:r>
              <a:rPr lang="en-US" dirty="0" smtClean="0"/>
              <a:t> code for experiment in Chapter 7 of first book – available on 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steve_daum@hotmail.com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26" y="1752600"/>
            <a:ext cx="485317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Accumulating vast amounts of data</a:t>
            </a:r>
          </a:p>
          <a:p>
            <a:endParaRPr lang="en-US" dirty="0"/>
          </a:p>
          <a:p>
            <a:r>
              <a:rPr lang="en-US" dirty="0" smtClean="0"/>
              <a:t>Many analytical tools available</a:t>
            </a:r>
          </a:p>
          <a:p>
            <a:endParaRPr lang="en-US" dirty="0"/>
          </a:p>
          <a:p>
            <a:r>
              <a:rPr lang="en-US" dirty="0" smtClean="0"/>
              <a:t>Difficult to imagine writing enough software to understand all this data</a:t>
            </a:r>
          </a:p>
          <a:p>
            <a:endParaRPr lang="en-US" dirty="0"/>
          </a:p>
          <a:p>
            <a:r>
              <a:rPr lang="en-US" dirty="0" smtClean="0"/>
              <a:t>Not extracting all the value in this data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for designing algorithms that infer unknown information from known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Software that learns useful algorithms, by </a:t>
            </a:r>
            <a:r>
              <a:rPr lang="en-US" b="1" dirty="0" smtClean="0"/>
              <a:t>experience</a:t>
            </a:r>
            <a:r>
              <a:rPr lang="en-US" dirty="0" smtClean="0"/>
              <a:t> with data, rather than being tediously coded by a human</a:t>
            </a:r>
          </a:p>
          <a:p>
            <a:endParaRPr lang="en-US" dirty="0"/>
          </a:p>
          <a:p>
            <a:r>
              <a:rPr lang="en-US" dirty="0" smtClean="0"/>
              <a:t>Babies and balls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a </a:t>
            </a:r>
            <a:r>
              <a:rPr lang="en-US" dirty="0" smtClean="0"/>
              <a:t>collection </a:t>
            </a:r>
            <a:r>
              <a:rPr lang="en-US" dirty="0"/>
              <a:t>of methods and </a:t>
            </a:r>
            <a:r>
              <a:rPr lang="en-US" dirty="0" smtClean="0"/>
              <a:t>approaches</a:t>
            </a:r>
          </a:p>
          <a:p>
            <a:endParaRPr lang="en-US" dirty="0"/>
          </a:p>
          <a:p>
            <a:r>
              <a:rPr lang="en-US" dirty="0" smtClean="0"/>
              <a:t>Makes use of statistics and mathematics. Sometimes described as AI; just code and algorithms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Training a decision tree is one of the simplest machine learning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1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90600" y="1828800"/>
            <a:ext cx="2667000" cy="10033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33600" y="1828800"/>
            <a:ext cx="1524000" cy="10033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1828800"/>
            <a:ext cx="152400" cy="990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7600" y="1828800"/>
            <a:ext cx="1360714" cy="990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35829" y="1828800"/>
            <a:ext cx="2560497" cy="990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0998" y="1459468"/>
            <a:ext cx="24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or classes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315200" y="5250153"/>
            <a:ext cx="309335" cy="89704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5135" y="614720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or response (usually binary)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3505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7714" y="3619500"/>
            <a:ext cx="0" cy="157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5192486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Instances (m)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32100"/>
            <a:ext cx="8248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6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5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1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507" y="1676400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Goal: </a:t>
            </a:r>
            <a:r>
              <a:rPr lang="en-US" sz="2000" dirty="0" smtClean="0"/>
              <a:t>Given a these </a:t>
            </a:r>
            <a:r>
              <a:rPr lang="en-US" sz="2000" b="1" dirty="0" smtClean="0"/>
              <a:t>inputs: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9931" y="3364468"/>
            <a:ext cx="764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Predict: </a:t>
            </a:r>
            <a:r>
              <a:rPr lang="en-US" sz="2000" dirty="0" smtClean="0"/>
              <a:t>will the outcome (satisfaction) under be 5?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09800"/>
            <a:ext cx="6286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2666</TotalTime>
  <Words>1014</Words>
  <Application>Microsoft Office PowerPoint</Application>
  <PresentationFormat>On-screen Show (4:3)</PresentationFormat>
  <Paragraphs>279</Paragraphs>
  <Slides>49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How to train a tree</vt:lpstr>
      <vt:lpstr>PowerPoint Presentation</vt:lpstr>
      <vt:lpstr>PowerPoint Presentation</vt:lpstr>
      <vt:lpstr>PowerPoint Presentation</vt:lpstr>
      <vt:lpstr> Problem</vt:lpstr>
      <vt:lpstr> Machine Learning</vt:lpstr>
      <vt:lpstr>Machine Learning</vt:lpstr>
      <vt:lpstr>Example 1</vt:lpstr>
      <vt:lpstr>Example 1</vt:lpstr>
      <vt:lpstr>Example 2</vt:lpstr>
      <vt:lpstr>Example 3</vt:lpstr>
      <vt:lpstr>Classifying enzymes based on properties</vt:lpstr>
      <vt:lpstr>Learning from large experimental studies</vt:lpstr>
      <vt:lpstr>Which one would you eat?</vt:lpstr>
      <vt:lpstr>Steps in machine learning approach</vt:lpstr>
      <vt:lpstr>Why is machine learning gaining traction now?</vt:lpstr>
      <vt:lpstr>Common applications</vt:lpstr>
      <vt:lpstr>Decision Tree</vt:lpstr>
      <vt:lpstr>How to construct?</vt:lpstr>
      <vt:lpstr>How to construct?</vt:lpstr>
      <vt:lpstr>Entropy</vt:lpstr>
      <vt:lpstr>Get a feel for Entropy in Excel</vt:lpstr>
      <vt:lpstr>PowerPoint Presentation</vt:lpstr>
      <vt:lpstr>PowerPoint Presentation</vt:lpstr>
      <vt:lpstr>PowerPoint Presentation</vt:lpstr>
      <vt:lpstr>PowerPoint Presentation</vt:lpstr>
      <vt:lpstr>Real Data</vt:lpstr>
      <vt:lpstr>Decision Tree</vt:lpstr>
      <vt:lpstr>The first split</vt:lpstr>
      <vt:lpstr>Follow 1st split down “yes” side</vt:lpstr>
      <vt:lpstr>End or “leaf” of 1st split going down the right side</vt:lpstr>
      <vt:lpstr>Leaf with most positive  outcomes</vt:lpstr>
      <vt:lpstr>Path leading to 2nd most positive outcomes</vt:lpstr>
      <vt:lpstr>Path leading to 2nd most positive outcomes</vt:lpstr>
      <vt:lpstr>Explore positive and negative paths</vt:lpstr>
      <vt:lpstr>Pruning a decision tree</vt:lpstr>
      <vt:lpstr>Results</vt:lpstr>
      <vt:lpstr>What does the code look like?</vt:lpstr>
      <vt:lpstr>PowerPoint Presentation</vt:lpstr>
      <vt:lpstr>PowerPoint Presentation</vt:lpstr>
      <vt:lpstr>PowerPoint Presentation</vt:lpstr>
      <vt:lpstr>Problems</vt:lpstr>
      <vt:lpstr>How does it help?</vt:lpstr>
      <vt:lpstr>Kaggle</vt:lpstr>
      <vt:lpstr>Andrew Ng</vt:lpstr>
      <vt:lpstr>Opportunity?</vt:lpstr>
      <vt:lpstr>Run Python (maybe)</vt:lpstr>
      <vt:lpstr>Resources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a tree</dc:title>
  <dc:creator>Steve</dc:creator>
  <cp:lastModifiedBy>Steve</cp:lastModifiedBy>
  <cp:revision>447</cp:revision>
  <dcterms:created xsi:type="dcterms:W3CDTF">2015-03-06T02:21:21Z</dcterms:created>
  <dcterms:modified xsi:type="dcterms:W3CDTF">2015-05-31T13:33:31Z</dcterms:modified>
</cp:coreProperties>
</file>