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18"/>
  </p:notesMasterIdLst>
  <p:handoutMasterIdLst>
    <p:handoutMasterId r:id="rId19"/>
  </p:handoutMasterIdLst>
  <p:sldIdLst>
    <p:sldId id="275" r:id="rId5"/>
    <p:sldId id="279" r:id="rId6"/>
    <p:sldId id="280" r:id="rId7"/>
    <p:sldId id="281" r:id="rId8"/>
    <p:sldId id="261" r:id="rId9"/>
    <p:sldId id="282" r:id="rId10"/>
    <p:sldId id="286" r:id="rId11"/>
    <p:sldId id="287" r:id="rId12"/>
    <p:sldId id="288" r:id="rId13"/>
    <p:sldId id="267" r:id="rId14"/>
    <p:sldId id="283" r:id="rId15"/>
    <p:sldId id="285" r:id="rId16"/>
    <p:sldId id="284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648" y="-102"/>
      </p:cViewPr>
      <p:guideLst>
        <p:guide orient="horz" pos="180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0249-1A93-E14F-BDFD-FA6558358E08}" type="datetime1">
              <a:rPr lang="en-US" smtClean="0"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4C7D-C653-3D43-B93E-B9EC9087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2410-3AAF-F14C-8529-8C8CC31E8003}" type="datetime1">
              <a:rPr lang="en-US" smtClean="0"/>
              <a:t>10/14/2012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F48D-4ABE-384A-BB70-73558A12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82" y="2286464"/>
            <a:ext cx="8231126" cy="1225021"/>
          </a:xfrm>
        </p:spPr>
        <p:txBody>
          <a:bodyPr>
            <a:noAutofit/>
          </a:bodyPr>
          <a:lstStyle>
            <a:lvl1pPr>
              <a:defRPr sz="4000" b="1" i="0" u="none" kern="1200" baseline="0">
                <a:solidFill>
                  <a:schemeClr val="tx2"/>
                </a:solidFill>
                <a:effectLst>
                  <a:reflection stA="20000" endPos="51000" dist="12700" dir="5400000" sy="-100000" algn="bl" rotWithShape="0"/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82" y="3521349"/>
            <a:ext cx="8231126" cy="1558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Centar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2" y="407332"/>
            <a:ext cx="6585524" cy="19646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 userDrawn="1"/>
        </p:nvCxnSpPr>
        <p:spPr>
          <a:xfrm>
            <a:off x="464070" y="322057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1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3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4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4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2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3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81365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1152"/>
            <a:ext cx="4040188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71152"/>
            <a:ext cx="4041775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39378" y="1186771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36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6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Picture/Graph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142604" y="4190736"/>
            <a:ext cx="4001395" cy="914400"/>
          </a:xfrm>
          <a:gradFill flip="none" rotWithShape="1"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55000"/>
                </a:schemeClr>
              </a:gs>
              <a:gs pos="8000">
                <a:schemeClr val="accent2">
                  <a:alpha val="80000"/>
                </a:schemeClr>
              </a:gs>
            </a:gsLst>
            <a:lin ang="0" scaled="1"/>
            <a:tileRect/>
          </a:gradFill>
        </p:spPr>
        <p:txBody>
          <a:bodyPr lIns="274320" rIns="457200"/>
          <a:lstStyle>
            <a:lvl1pPr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7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805" y="5296959"/>
            <a:ext cx="420254" cy="304271"/>
          </a:xfrm>
        </p:spPr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effectLst/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970" y="5394655"/>
            <a:ext cx="43124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mark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348"/>
            <a:ext cx="541779" cy="59379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7" r:id="rId3"/>
    <p:sldLayoutId id="2147483906" r:id="rId4"/>
    <p:sldLayoutId id="2147483910" r:id="rId5"/>
    <p:sldLayoutId id="2147483908" r:id="rId6"/>
    <p:sldLayoutId id="2147483909" r:id="rId7"/>
    <p:sldLayoutId id="2147483905" r:id="rId8"/>
    <p:sldLayoutId id="2147483911" r:id="rId9"/>
    <p:sldLayoutId id="2147483914" r:id="rId10"/>
    <p:sldLayoutId id="2147483912" r:id="rId11"/>
    <p:sldLayoutId id="2147483915" r:id="rId12"/>
    <p:sldLayoutId id="2147483913" r:id="rId13"/>
    <p:sldLayoutId id="214748391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3200" b="1" i="0" u="dotted" kern="1200" baseline="0">
          <a:ln>
            <a:noFill/>
          </a:ln>
          <a:solidFill>
            <a:schemeClr val="tx2"/>
          </a:solidFill>
          <a:effectLst/>
          <a:uFill>
            <a:solidFill>
              <a:schemeClr val="accent1"/>
            </a:solidFill>
          </a:uFill>
          <a:latin typeface="Myriad Pro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None/>
        <a:defRPr sz="2800" kern="1200" baseline="0">
          <a:solidFill>
            <a:schemeClr val="tx1"/>
          </a:solidFill>
          <a:latin typeface="Myriad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 baseline="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 baseline="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ckmeout.net/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luralsight.com/training/courses/TableOfContents?courseName=spa&amp;highlight=john-papa_spa-m7-mvvm-and-knockout*2,7,1" TargetMode="External"/><Relationship Id="rId5" Type="http://schemas.openxmlformats.org/officeDocument/2006/relationships/hyperlink" Target="http://pluralsight.com/training/courses/TableOfContents?courseName=knockout-mvvm&amp;highlight=john-papa_knockout-mvvm-m1*3,4,7,9,1,10,8!john-papa_knockout-mvvm-m6*11!john-papa_knockout-mvvm-m4*0!john-papa_knockout-mvvm-m3!john-papa_knockout-mvvm-m2!john-papa_knockout-mvvm-m5" TargetMode="External"/><Relationship Id="rId4" Type="http://schemas.openxmlformats.org/officeDocument/2006/relationships/hyperlink" Target="http://pluralsight.com/training/courses/TableOfContents?courseName=knockout&amp;highlight=steve-michelotti_knockoutjs-m1-intro*1,2!steve-michelotti_knockoutjs-m4-datafeatures*1!steve-michelotti_knockoutjs-m3-bindings*5,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knockoutjs.com/spec/runner.html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KnockoutJS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54" y="-57626"/>
            <a:ext cx="4558589" cy="36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High level link between UI &amp; data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Extensible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Usable in existing apps/architecture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Learning Resources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Same MV* pattern &amp; benefits as other solutions</a:t>
            </a:r>
          </a:p>
          <a:p>
            <a:pPr algn="ctr"/>
            <a:r>
              <a:rPr lang="en-US" i="1" dirty="0" smtClean="0"/>
              <a:t>It boils down to:</a:t>
            </a:r>
          </a:p>
          <a:p>
            <a:pPr algn="ctr"/>
            <a:r>
              <a:rPr lang="en-US" dirty="0" smtClean="0"/>
              <a:t>	Scope &amp; Feel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knockoutjs.com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Live Examples/Tutorials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Documentation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Knock Me Out </a:t>
            </a:r>
            <a:r>
              <a:rPr lang="en-US" dirty="0"/>
              <a:t>- Ryan </a:t>
            </a:r>
            <a:r>
              <a:rPr lang="en-US" dirty="0" smtClean="0"/>
              <a:t>Niemeyer’s blog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PluralSight</a:t>
            </a:r>
            <a:r>
              <a:rPr lang="en-US" dirty="0" smtClean="0"/>
              <a:t> Courses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Knockout Fundamentals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HTML5 and JS Apps With MVVM and Knockout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SPAs with HTML5, </a:t>
            </a:r>
            <a:r>
              <a:rPr lang="en-US" dirty="0" err="1" smtClean="0">
                <a:hlinkClick r:id="rId6"/>
              </a:rPr>
              <a:t>WebAPI</a:t>
            </a:r>
            <a:r>
              <a:rPr lang="en-US" dirty="0" smtClean="0">
                <a:hlinkClick r:id="rId6"/>
              </a:rPr>
              <a:t>, Knockout and </a:t>
            </a:r>
            <a:r>
              <a:rPr lang="en-US" dirty="0" err="1" smtClean="0">
                <a:hlinkClick r:id="rId6"/>
              </a:rPr>
              <a:t>jQuery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Steve </a:t>
            </a:r>
            <a:r>
              <a:rPr lang="en-US" dirty="0"/>
              <a:t>Duitsman</a:t>
            </a:r>
          </a:p>
          <a:p>
            <a:r>
              <a:rPr lang="en-US" sz="2400" dirty="0" smtClean="0"/>
              <a:t>@</a:t>
            </a:r>
            <a:r>
              <a:rPr lang="en-US" sz="2400" dirty="0" err="1"/>
              <a:t>SteveDuitsman</a:t>
            </a:r>
            <a:endParaRPr lang="en-US" sz="2400" dirty="0"/>
          </a:p>
          <a:p>
            <a:r>
              <a:rPr lang="en-US" sz="2400" dirty="0"/>
              <a:t>steve.duitsman@centare.com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Client-Side MVVM </a:t>
            </a:r>
            <a:r>
              <a:rPr lang="en-US" dirty="0" smtClean="0"/>
              <a:t>JavaScript </a:t>
            </a:r>
            <a:r>
              <a:rPr lang="en-US" dirty="0"/>
              <a:t>Library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40kb (minified), 166kb (debug)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dependencies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Works on all mainstream browsers </a:t>
            </a:r>
            <a:endParaRPr lang="en-US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en-US" i="1" dirty="0" smtClean="0"/>
              <a:t>IE6</a:t>
            </a:r>
            <a:r>
              <a:rPr lang="en-US" i="1" dirty="0"/>
              <a:t>+, FF2+, Chrome, Safari, </a:t>
            </a:r>
            <a:r>
              <a:rPr lang="en-US" i="1" dirty="0" smtClean="0"/>
              <a:t>Opera</a:t>
            </a:r>
            <a:endParaRPr lang="en-US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Developed with </a:t>
            </a:r>
            <a:r>
              <a:rPr lang="en-US" dirty="0" smtClean="0">
                <a:hlinkClick r:id="rId2"/>
              </a:rPr>
              <a:t>BDD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knockoutjs.com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7337" y="1181365"/>
            <a:ext cx="4109463" cy="1890963"/>
          </a:xfrm>
        </p:spPr>
        <p:txBody>
          <a:bodyPr/>
          <a:lstStyle/>
          <a:p>
            <a:r>
              <a:rPr lang="en-US" dirty="0" smtClean="0"/>
              <a:t>Dependency Tracking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874" y="3169155"/>
            <a:ext cx="4109463" cy="189067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Automatic UI Refresh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874" y="1181365"/>
            <a:ext cx="4109463" cy="189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Declarative Bindings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7337" y="3173503"/>
            <a:ext cx="4109463" cy="1890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1577"/>
                </a:solidFill>
                <a:uFill>
                  <a:solidFill>
                    <a:srgbClr val="FEC10C"/>
                  </a:solidFill>
                </a:uFill>
              </a:rPr>
              <a:t>MVVM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23065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4773" y="248881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2345" y="374697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dirty="0" smtClean="0">
                <a:cs typeface="Consolas" pitchFamily="49" charset="0"/>
              </a:rPr>
              <a:t> attribute</a:t>
            </a: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Subscriptions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ko.applyBindings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are_Basic">
  <a:themeElements>
    <a:clrScheme name="Centare 1">
      <a:dk1>
        <a:sysClr val="windowText" lastClr="000000"/>
      </a:dk1>
      <a:lt1>
        <a:sysClr val="window" lastClr="FFFFFF"/>
      </a:lt1>
      <a:dk2>
        <a:srgbClr val="271577"/>
      </a:dk2>
      <a:lt2>
        <a:srgbClr val="868685"/>
      </a:lt2>
      <a:accent1>
        <a:srgbClr val="AECC45"/>
      </a:accent1>
      <a:accent2>
        <a:srgbClr val="FEC10C"/>
      </a:accent2>
      <a:accent3>
        <a:srgbClr val="E46C09"/>
      </a:accent3>
      <a:accent4>
        <a:srgbClr val="2A4375"/>
      </a:accent4>
      <a:accent5>
        <a:srgbClr val="D9D9DB"/>
      </a:accent5>
      <a:accent6>
        <a:srgbClr val="332986"/>
      </a:accent6>
      <a:hlink>
        <a:srgbClr val="332986"/>
      </a:hlink>
      <a:folHlink>
        <a:srgbClr val="867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0">
              <a:schemeClr val="accent3">
                <a:alpha val="72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noFill/>
        </a:ln>
      </a:spPr>
      <a:bodyPr wrap="square" lIns="457200" tIns="45720" rtlCol="0" anchor="ctr" anchorCtr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61190f-fd62-4882-925b-774339ad2a79">For Review</Notes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C9F46CDE4D4DAD559C3D47430833" ma:contentTypeVersion="1" ma:contentTypeDescription="Create a new document." ma:contentTypeScope="" ma:versionID="8f6311363f66e25fe72d6ee9f4b3cf4a">
  <xsd:schema xmlns:xsd="http://www.w3.org/2001/XMLSchema" xmlns:xs="http://www.w3.org/2001/XMLSchema" xmlns:p="http://schemas.microsoft.com/office/2006/metadata/properties" xmlns:ns2="fe61190f-fd62-4882-925b-774339ad2a79" targetNamespace="http://schemas.microsoft.com/office/2006/metadata/properties" ma:root="true" ma:fieldsID="dafab122088659ba1780d5da54696f6e" ns2:_="">
    <xsd:import namespace="fe61190f-fd62-4882-925b-774339ad2a79"/>
    <xsd:element name="properties">
      <xsd:complexType>
        <xsd:sequence>
          <xsd:element name="documentManagement">
            <xsd:complexType>
              <xsd:all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1190f-fd62-4882-925b-774339ad2a79" elementFormDefault="qualified">
    <xsd:import namespace="http://schemas.microsoft.com/office/2006/documentManagement/types"/>
    <xsd:import namespace="http://schemas.microsoft.com/office/infopath/2007/PartnerControls"/>
    <xsd:element name="Notes1" ma:index="8" nillable="true" ma:displayName="Notes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B2EFEF-C3B6-46C2-81EB-F74059C2E84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e61190f-fd62-4882-925b-774339ad2a7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C616FE-D7C9-4042-A3E3-B0F466077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FEEA5-9425-41A3-9C54-7FD95F6E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61190f-fd62-4882-925b-774339ad2a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Centare_Basic.potx</Template>
  <TotalTime>1551</TotalTime>
  <Words>216</Words>
  <Application>Microsoft Office PowerPoint</Application>
  <PresentationFormat>On-screen Show (16:10)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Centare_Basic</vt:lpstr>
      <vt:lpstr>Intro to KnockoutJS</vt:lpstr>
      <vt:lpstr>About</vt:lpstr>
      <vt:lpstr>KnockoutJS</vt:lpstr>
      <vt:lpstr>Features</vt:lpstr>
      <vt:lpstr>MVVM Pattern</vt:lpstr>
      <vt:lpstr>Demo</vt:lpstr>
      <vt:lpstr>Basics</vt:lpstr>
      <vt:lpstr>PowerPoint Presentation</vt:lpstr>
      <vt:lpstr>PowerPoint Presentation</vt:lpstr>
      <vt:lpstr>Why Knockout?</vt:lpstr>
      <vt:lpstr>Why Knockout</vt:lpstr>
      <vt:lpstr>Resources</vt:lpstr>
      <vt:lpstr>Questions</vt:lpstr>
    </vt:vector>
  </TitlesOfParts>
  <Company>Centare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Friemoth</dc:creator>
  <cp:lastModifiedBy>Presenter</cp:lastModifiedBy>
  <cp:revision>46</cp:revision>
  <dcterms:created xsi:type="dcterms:W3CDTF">2012-07-18T19:44:45Z</dcterms:created>
  <dcterms:modified xsi:type="dcterms:W3CDTF">2012-10-15T00:48:17Z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0x0101003F9EC9F46CDE4D4DAD559C3D47430833</vt:lpwstr>
  </property>
  <property fmtid="{D5CDD505-2E9C-101B-9397-08002B2CF9AE}" pid="3" name="TemplateUrl">
    <vt:lpwstr/>
  </property>
  <property fmtid="{D5CDD505-2E9C-101B-9397-08002B2CF9AE}" pid="4" name="Order">
    <vt:r8>200</vt:r8>
  </property>
  <property fmtid="{D5CDD505-2E9C-101B-9397-08002B2CF9AE}" pid="5" name="xd_ProgID">
    <vt:lpwstr/>
  </property>
  <property fmtid="{D5CDD505-2E9C-101B-9397-08002B2CF9AE}" pid="6" name="_CopySource">
    <vt:lpwstr>https://centare1.sharepoint.com/marketing/Shared Documents/Centare_Basic.pptx</vt:lpwstr>
  </property>
  <property fmtid="{D5CDD505-2E9C-101B-9397-08002B2CF9AE}" pid="7" name="_SourceUrl">
    <vt:lpwstr/>
  </property>
  <property fmtid="{D5CDD505-2E9C-101B-9397-08002B2CF9AE}" pid="8" name="_SharedFileIndex">
    <vt:lpwstr/>
  </property>
</Properties>
</file>