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34966-B1E6-4C5D-970D-C32B1FC55D03}" v="631" dt="2023-02-02T14:29:55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2C4E19-8368-4673-9F53-87E2D008C3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AED4F-3DE1-4EB2-A85E-A2707C2135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DECA-6D21-450E-8EA5-92F91A3608CC}" type="datetime1">
              <a:rPr lang="en-GB" smtClean="0"/>
              <a:t>02/02/2023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ECD23-30F9-4DD5-BE0E-26794FA29A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65FB9-9ACE-4651-A201-B2797BFC87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ABB9F-CEB5-4107-8FAD-F86D727075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44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21DD5-60B2-4AA8-A1F6-D8D246208762}" type="datetime1">
              <a:rPr lang="en-GB" smtClean="0"/>
              <a:pPr/>
              <a:t>02/02/2023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1BEDC-50E9-45C7-9E89-0A952ADB177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65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1BEDC-50E9-45C7-9E89-0A952ADB17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5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4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7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4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0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1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8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0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2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7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5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14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25BC8666-63EA-9958-3588-D2D6A5D05A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4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5200">
                <a:solidFill>
                  <a:srgbClr val="FFFFFF"/>
                </a:solidFill>
                <a:ea typeface="+mj-lt"/>
                <a:cs typeface="+mj-lt"/>
              </a:rPr>
              <a:t>Test Data Creation Framework</a:t>
            </a:r>
            <a:endParaRPr lang="en-US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E88103-8A79-1200-D3BA-F3A573E5DD80}"/>
              </a:ext>
            </a:extLst>
          </p:cNvPr>
          <p:cNvSpPr txBox="1"/>
          <p:nvPr/>
        </p:nvSpPr>
        <p:spPr>
          <a:xfrm>
            <a:off x="228062" y="147570"/>
            <a:ext cx="6882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latin typeface="Meiryo"/>
                <a:ea typeface="Tahoma"/>
                <a:cs typeface="Calibri"/>
              </a:rPr>
              <a:t>Typical Models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AC60096-31B1-1996-A990-29E4CAAF8BFD}"/>
              </a:ext>
            </a:extLst>
          </p:cNvPr>
          <p:cNvSpPr/>
          <p:nvPr/>
        </p:nvSpPr>
        <p:spPr>
          <a:xfrm>
            <a:off x="3659746" y="2801155"/>
            <a:ext cx="1019578" cy="429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4C5096-9095-42B0-D6AB-75DBC842F559}"/>
              </a:ext>
            </a:extLst>
          </p:cNvPr>
          <p:cNvSpPr/>
          <p:nvPr/>
        </p:nvSpPr>
        <p:spPr>
          <a:xfrm>
            <a:off x="1634007" y="2371859"/>
            <a:ext cx="1899633" cy="140594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cs typeface="Calibri"/>
              </a:rPr>
              <a:t>Copy and paste code from 1 unit test to another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72B8078-3279-D8FF-6D08-797C07CA5C08}"/>
              </a:ext>
            </a:extLst>
          </p:cNvPr>
          <p:cNvSpPr/>
          <p:nvPr/>
        </p:nvSpPr>
        <p:spPr>
          <a:xfrm>
            <a:off x="6815069" y="2779690"/>
            <a:ext cx="1019578" cy="429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2C5BDE-3704-7CAD-BC36-46A27E806260}"/>
              </a:ext>
            </a:extLst>
          </p:cNvPr>
          <p:cNvSpPr/>
          <p:nvPr/>
        </p:nvSpPr>
        <p:spPr>
          <a:xfrm>
            <a:off x="4789330" y="2350394"/>
            <a:ext cx="1899633" cy="140594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cs typeface="Calibri"/>
              </a:rPr>
              <a:t>Central class to create test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5AE790-2602-EDBC-32A7-931D2AB25B11}"/>
              </a:ext>
            </a:extLst>
          </p:cNvPr>
          <p:cNvSpPr/>
          <p:nvPr/>
        </p:nvSpPr>
        <p:spPr>
          <a:xfrm>
            <a:off x="7976851" y="2371859"/>
            <a:ext cx="1899633" cy="140594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cs typeface="Calibri"/>
              </a:rPr>
              <a:t>Passing in a list of a key value pairs to functions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44294C-7132-1668-444B-686F7C5ED1B8}"/>
              </a:ext>
            </a:extLst>
          </p:cNvPr>
          <p:cNvSpPr/>
          <p:nvPr/>
        </p:nvSpPr>
        <p:spPr>
          <a:xfrm>
            <a:off x="1631323" y="1674253"/>
            <a:ext cx="8242479" cy="257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B05F4-52D5-5BA7-FA4B-62F00D9CE211}"/>
              </a:ext>
            </a:extLst>
          </p:cNvPr>
          <p:cNvSpPr txBox="1"/>
          <p:nvPr/>
        </p:nvSpPr>
        <p:spPr>
          <a:xfrm>
            <a:off x="1585711" y="1148366"/>
            <a:ext cx="80063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dirty="0">
                <a:cs typeface="Calibri"/>
              </a:rPr>
              <a:t>Improving Functionality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0262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6E79EE-EC66-ACCD-3B4E-D47BACB4C317}"/>
              </a:ext>
            </a:extLst>
          </p:cNvPr>
          <p:cNvSpPr txBox="1"/>
          <p:nvPr/>
        </p:nvSpPr>
        <p:spPr>
          <a:xfrm>
            <a:off x="228062" y="147570"/>
            <a:ext cx="6882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latin typeface="Meiryo"/>
                <a:ea typeface="Tahoma"/>
                <a:cs typeface="Calibri"/>
              </a:rPr>
              <a:t>Drawbacks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6352F-C49B-1B26-6B38-5C009BA03709}"/>
              </a:ext>
            </a:extLst>
          </p:cNvPr>
          <p:cNvSpPr txBox="1"/>
          <p:nvPr/>
        </p:nvSpPr>
        <p:spPr>
          <a:xfrm>
            <a:off x="1585711" y="1148366"/>
            <a:ext cx="800636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>
                <a:cs typeface="Calibri" panose="020F0502020204030204"/>
              </a:rPr>
              <a:t>If customer org has mandatory fields or validation rules your package unit tests probably won't pass </a:t>
            </a:r>
          </a:p>
          <a:p>
            <a:endParaRPr lang="en-GB" sz="2800" dirty="0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en-GB" sz="2800" dirty="0">
                <a:cs typeface="Calibri" panose="020F0502020204030204"/>
              </a:rPr>
              <a:t>Typical models are not very flexible or easy to manage</a:t>
            </a:r>
          </a:p>
        </p:txBody>
      </p:sp>
    </p:spTree>
    <p:extLst>
      <p:ext uri="{BB962C8B-B14F-4D97-AF65-F5344CB8AC3E}">
        <p14:creationId xmlns:p14="http://schemas.microsoft.com/office/powerpoint/2010/main" val="298208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3D box skeletons">
            <a:extLst>
              <a:ext uri="{FF2B5EF4-FFF2-40B4-BE49-F238E27FC236}">
                <a16:creationId xmlns:a16="http://schemas.microsoft.com/office/drawing/2014/main" id="{720D6049-5451-8A8A-CC43-DDBF1F62D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4" r="-3" b="-3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E79EE-EC66-ACCD-3B4E-D47BACB4C317}"/>
              </a:ext>
            </a:extLst>
          </p:cNvPr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The Framework</a:t>
            </a:r>
          </a:p>
        </p:txBody>
      </p:sp>
    </p:spTree>
    <p:extLst>
      <p:ext uri="{BB962C8B-B14F-4D97-AF65-F5344CB8AC3E}">
        <p14:creationId xmlns:p14="http://schemas.microsoft.com/office/powerpoint/2010/main" val="102735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A863D-6B97-FC31-C10E-FF515FA47964}"/>
              </a:ext>
            </a:extLst>
          </p:cNvPr>
          <p:cNvSpPr txBox="1"/>
          <p:nvPr/>
        </p:nvSpPr>
        <p:spPr>
          <a:xfrm>
            <a:off x="1371216" y="1124849"/>
            <a:ext cx="8683963" cy="3742762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 rtl="0"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Framework easily </a:t>
            </a:r>
            <a:r>
              <a:rPr lang="en-US" sz="2800" dirty="0" err="1"/>
              <a:t>customisable</a:t>
            </a:r>
            <a:r>
              <a:rPr lang="en-US" sz="2800" dirty="0"/>
              <a:t> so unit tests guaranteed to pass</a:t>
            </a:r>
            <a:endParaRPr lang="en-US" sz="2800" dirty="0"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cs typeface="Calibri"/>
            </a:endParaRP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Very flexible so any data structures can be created</a:t>
            </a:r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Easy to learn, maintain and manage</a:t>
            </a:r>
            <a:endParaRPr lang="en-US" sz="28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859F0-7C60-F774-9557-4DDEC759A235}"/>
              </a:ext>
            </a:extLst>
          </p:cNvPr>
          <p:cNvSpPr txBox="1"/>
          <p:nvPr/>
        </p:nvSpPr>
        <p:spPr>
          <a:xfrm>
            <a:off x="228062" y="147570"/>
            <a:ext cx="688214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latin typeface="Meiryo"/>
                <a:ea typeface="Tahoma"/>
                <a:cs typeface="Calibri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60082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859F0-7C60-F774-9557-4DDEC759A235}"/>
              </a:ext>
            </a:extLst>
          </p:cNvPr>
          <p:cNvSpPr txBox="1"/>
          <p:nvPr/>
        </p:nvSpPr>
        <p:spPr>
          <a:xfrm>
            <a:off x="457201" y="723406"/>
            <a:ext cx="3234018" cy="38267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Structure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734006B7-59F6-F6B3-06F6-0A9ACE31A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443" y="197155"/>
            <a:ext cx="7313271" cy="68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7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859F0-7C60-F774-9557-4DDEC759A235}"/>
              </a:ext>
            </a:extLst>
          </p:cNvPr>
          <p:cNvSpPr txBox="1"/>
          <p:nvPr/>
        </p:nvSpPr>
        <p:spPr>
          <a:xfrm>
            <a:off x="457201" y="723406"/>
            <a:ext cx="3234018" cy="38267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400" dirty="0">
                <a:latin typeface="+mj-lt"/>
                <a:ea typeface="+mj-ea"/>
                <a:cs typeface="+mj-cs"/>
              </a:rPr>
              <a:t>Code Example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38D089-F72F-8976-5A19-7CF54A2B49D4}"/>
              </a:ext>
            </a:extLst>
          </p:cNvPr>
          <p:cNvSpPr txBox="1"/>
          <p:nvPr/>
        </p:nvSpPr>
        <p:spPr>
          <a:xfrm>
            <a:off x="4596493" y="971549"/>
            <a:ext cx="7418613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cs typeface="Calibri"/>
              </a:rPr>
              <a:t>Create an Account, Contact, Opportunity, Product and a Campaign data set all related records</a:t>
            </a:r>
          </a:p>
          <a:p>
            <a:endParaRPr lang="en-GB" sz="2400" dirty="0">
              <a:solidFill>
                <a:schemeClr val="bg1"/>
              </a:solidFill>
              <a:cs typeface="Calibri"/>
            </a:endParaRPr>
          </a:p>
          <a:p>
            <a:endParaRPr lang="en-GB" sz="2400" dirty="0">
              <a:solidFill>
                <a:schemeClr val="bg1"/>
              </a:solidFill>
              <a:cs typeface="Calibri"/>
            </a:endParaRPr>
          </a:p>
          <a:p>
            <a:endParaRPr lang="en-GB" sz="1600" dirty="0">
              <a:solidFill>
                <a:schemeClr val="bg1"/>
              </a:solidFill>
              <a:cs typeface="Calibri"/>
            </a:endParaRPr>
          </a:p>
          <a:p>
            <a:r>
              <a:rPr lang="en-GB" dirty="0" err="1">
                <a:solidFill>
                  <a:schemeClr val="bg1"/>
                </a:solidFill>
                <a:ea typeface="+mn-lt"/>
                <a:cs typeface="+mn-lt"/>
              </a:rPr>
              <a:t>TestDataRelatedObjects</a:t>
            </a:r>
            <a:r>
              <a:rPr lang="en-GB" dirty="0">
                <a:solidFill>
                  <a:schemeClr val="bg1"/>
                </a:solidFill>
                <a:ea typeface="+mn-lt"/>
                <a:cs typeface="+mn-lt"/>
              </a:rPr>
              <a:t> td = new </a:t>
            </a:r>
            <a:r>
              <a:rPr lang="en-GB" dirty="0" err="1">
                <a:solidFill>
                  <a:schemeClr val="bg1"/>
                </a:solidFill>
                <a:ea typeface="+mn-lt"/>
                <a:cs typeface="+mn-lt"/>
              </a:rPr>
              <a:t>TestDataRelatedObjects</a:t>
            </a:r>
            <a:r>
              <a:rPr lang="en-GB" dirty="0">
                <a:solidFill>
                  <a:schemeClr val="bg1"/>
                </a:solidFill>
                <a:ea typeface="+mn-lt"/>
                <a:cs typeface="+mn-lt"/>
              </a:rPr>
              <a:t>();</a:t>
            </a:r>
            <a:endParaRPr lang="en-GB" dirty="0">
              <a:solidFill>
                <a:schemeClr val="bg1"/>
              </a:solidFill>
              <a:cs typeface="Calibri"/>
            </a:endParaRPr>
          </a:p>
          <a:p>
            <a:endParaRPr lang="en-GB" dirty="0">
              <a:solidFill>
                <a:schemeClr val="bg1"/>
              </a:solidFill>
              <a:cs typeface="Calibri"/>
            </a:endParaRPr>
          </a:p>
          <a:p>
            <a:r>
              <a:rPr lang="en-GB" dirty="0">
                <a:solidFill>
                  <a:schemeClr val="bg1"/>
                </a:solidFill>
                <a:ea typeface="+mn-lt"/>
                <a:cs typeface="+mn-lt"/>
              </a:rPr>
              <a:t>Account </a:t>
            </a:r>
            <a:r>
              <a:rPr lang="en-GB" dirty="0" err="1">
                <a:solidFill>
                  <a:schemeClr val="bg1"/>
                </a:solidFill>
                <a:ea typeface="+mn-lt"/>
                <a:cs typeface="+mn-lt"/>
              </a:rPr>
              <a:t>acc</a:t>
            </a:r>
            <a:r>
              <a:rPr lang="en-GB" dirty="0">
                <a:solidFill>
                  <a:schemeClr val="bg1"/>
                </a:solidFill>
                <a:ea typeface="+mn-lt"/>
                <a:cs typeface="+mn-lt"/>
              </a:rPr>
              <a:t> = </a:t>
            </a:r>
            <a:r>
              <a:rPr lang="en-GB" dirty="0" err="1">
                <a:solidFill>
                  <a:schemeClr val="bg1"/>
                </a:solidFill>
                <a:ea typeface="+mn-lt"/>
                <a:cs typeface="+mn-lt"/>
              </a:rPr>
              <a:t>td.insertAccountContctOppProdAndCampgn</a:t>
            </a:r>
            <a:r>
              <a:rPr lang="en-GB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en-GB" dirty="0" err="1">
                <a:solidFill>
                  <a:schemeClr val="bg1"/>
                </a:solidFill>
                <a:ea typeface="+mn-lt"/>
                <a:cs typeface="+mn-lt"/>
              </a:rPr>
              <a:t>null,null,null</a:t>
            </a:r>
            <a:r>
              <a:rPr lang="en-GB" dirty="0">
                <a:solidFill>
                  <a:schemeClr val="bg1"/>
                </a:solidFill>
                <a:ea typeface="+mn-lt"/>
                <a:cs typeface="+mn-lt"/>
              </a:rPr>
              <a:t>);</a:t>
            </a:r>
          </a:p>
          <a:p>
            <a:endParaRPr lang="en-GB" dirty="0">
              <a:solidFill>
                <a:schemeClr val="bg1"/>
              </a:solidFill>
              <a:cs typeface="Calibri"/>
            </a:endParaRPr>
          </a:p>
          <a:p>
            <a:endParaRPr lang="en-GB" dirty="0">
              <a:solidFill>
                <a:schemeClr val="bg1"/>
              </a:solidFill>
              <a:cs typeface="Calibri"/>
            </a:endParaRPr>
          </a:p>
          <a:p>
            <a:endParaRPr lang="en-GB" dirty="0">
              <a:solidFill>
                <a:schemeClr val="bg1"/>
              </a:solidFill>
              <a:cs typeface="Calibri"/>
            </a:endParaRPr>
          </a:p>
          <a:p>
            <a:endParaRPr lang="en-GB" dirty="0">
              <a:solidFill>
                <a:schemeClr val="bg1"/>
              </a:solidFill>
              <a:cs typeface="Calibri"/>
            </a:endParaRPr>
          </a:p>
          <a:p>
            <a:endParaRPr lang="en-GB" dirty="0">
              <a:solidFill>
                <a:schemeClr val="bg1"/>
              </a:solidFill>
              <a:cs typeface="Calibri"/>
            </a:endParaRPr>
          </a:p>
          <a:p>
            <a:r>
              <a:rPr lang="en-GB" dirty="0">
                <a:solidFill>
                  <a:schemeClr val="bg1"/>
                </a:solidFill>
                <a:ea typeface="+mn-lt"/>
                <a:cs typeface="+mn-lt"/>
              </a:rPr>
              <a:t>https://github.com/SteveFouracre/testdataframework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101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Test Data Creation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163</cp:revision>
  <dcterms:created xsi:type="dcterms:W3CDTF">2023-02-02T13:25:19Z</dcterms:created>
  <dcterms:modified xsi:type="dcterms:W3CDTF">2023-02-02T14:35:41Z</dcterms:modified>
</cp:coreProperties>
</file>