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24" r:id="rId4"/>
    <p:sldId id="296" r:id="rId5"/>
    <p:sldId id="333" r:id="rId6"/>
    <p:sldId id="334" r:id="rId7"/>
    <p:sldId id="263" r:id="rId8"/>
    <p:sldId id="306" r:id="rId9"/>
    <p:sldId id="335" r:id="rId10"/>
    <p:sldId id="341" r:id="rId11"/>
    <p:sldId id="338" r:id="rId12"/>
    <p:sldId id="339" r:id="rId13"/>
    <p:sldId id="332" r:id="rId14"/>
    <p:sldId id="328" r:id="rId15"/>
    <p:sldId id="297" r:id="rId16"/>
    <p:sldId id="321" r:id="rId17"/>
    <p:sldId id="330" r:id="rId18"/>
    <p:sldId id="32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1" autoAdjust="0"/>
    <p:restoredTop sz="81356" autoAdjust="0"/>
  </p:normalViewPr>
  <p:slideViewPr>
    <p:cSldViewPr snapToGrid="0">
      <p:cViewPr>
        <p:scale>
          <a:sx n="100" d="100"/>
          <a:sy n="100" d="100"/>
        </p:scale>
        <p:origin x="10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2A8C0C-337C-434F-9FBA-60B4550607BF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1544F93-8ADC-4475-A31E-B73D5174531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1" dirty="0">
              <a:solidFill>
                <a:srgbClr val="C00000"/>
              </a:solidFill>
            </a:rPr>
            <a:t>BLEU</a:t>
          </a:r>
          <a:endParaRPr lang="en-US" dirty="0"/>
        </a:p>
      </dgm:t>
    </dgm:pt>
    <dgm:pt modelId="{8B9BD852-893A-415F-A9A9-7CC329F648A1}" type="parTrans" cxnId="{2A66666F-DAB0-4DC6-A62D-900952CE60D6}">
      <dgm:prSet/>
      <dgm:spPr/>
      <dgm:t>
        <a:bodyPr/>
        <a:lstStyle/>
        <a:p>
          <a:endParaRPr lang="en-US"/>
        </a:p>
      </dgm:t>
    </dgm:pt>
    <dgm:pt modelId="{9C0A0A92-C34D-46FC-92F6-8D682C2BCB43}" type="sibTrans" cxnId="{2A66666F-DAB0-4DC6-A62D-900952CE60D6}">
      <dgm:prSet/>
      <dgm:spPr/>
      <dgm:t>
        <a:bodyPr/>
        <a:lstStyle/>
        <a:p>
          <a:endParaRPr lang="en-US"/>
        </a:p>
      </dgm:t>
    </dgm:pt>
    <dgm:pt modelId="{E0207E0B-8358-4982-8928-754728C109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1" dirty="0">
              <a:solidFill>
                <a:srgbClr val="C00000"/>
              </a:solidFill>
            </a:rPr>
            <a:t>Answer Relevance Metric</a:t>
          </a:r>
          <a:endParaRPr lang="en-US" dirty="0"/>
        </a:p>
      </dgm:t>
    </dgm:pt>
    <dgm:pt modelId="{D96913C8-397D-4C3B-AF86-E8EC894DA83D}" type="parTrans" cxnId="{17FE70D9-9CCA-4E0A-856C-7215B28D4FA7}">
      <dgm:prSet/>
      <dgm:spPr/>
      <dgm:t>
        <a:bodyPr/>
        <a:lstStyle/>
        <a:p>
          <a:endParaRPr lang="en-US"/>
        </a:p>
      </dgm:t>
    </dgm:pt>
    <dgm:pt modelId="{E2651051-7410-4956-A243-E8427A91AFE2}" type="sibTrans" cxnId="{17FE70D9-9CCA-4E0A-856C-7215B28D4FA7}">
      <dgm:prSet/>
      <dgm:spPr/>
      <dgm:t>
        <a:bodyPr/>
        <a:lstStyle/>
        <a:p>
          <a:endParaRPr lang="en-US"/>
        </a:p>
      </dgm:t>
    </dgm:pt>
    <dgm:pt modelId="{11B2ACA9-4425-44A1-9DE3-F9C55DD7B8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rgbClr val="C00000"/>
              </a:solidFill>
            </a:rPr>
            <a:t>ROUGE 1, 2, L</a:t>
          </a:r>
          <a:endParaRPr lang="en-US" dirty="0"/>
        </a:p>
      </dgm:t>
    </dgm:pt>
    <dgm:pt modelId="{FE4D3556-8D8B-477B-9426-BE94F4135629}" type="sibTrans" cxnId="{77D177CD-BF03-45CC-AEDB-606F293C194A}">
      <dgm:prSet/>
      <dgm:spPr/>
      <dgm:t>
        <a:bodyPr/>
        <a:lstStyle/>
        <a:p>
          <a:endParaRPr lang="en-US"/>
        </a:p>
      </dgm:t>
    </dgm:pt>
    <dgm:pt modelId="{8D0C914B-A99F-4C26-96E8-1F8E2E14F7AD}" type="parTrans" cxnId="{77D177CD-BF03-45CC-AEDB-606F293C194A}">
      <dgm:prSet/>
      <dgm:spPr/>
      <dgm:t>
        <a:bodyPr/>
        <a:lstStyle/>
        <a:p>
          <a:endParaRPr lang="en-US"/>
        </a:p>
      </dgm:t>
    </dgm:pt>
    <dgm:pt modelId="{612B0907-1ED4-438F-9FB7-4ED4207A1C84}" type="pres">
      <dgm:prSet presAssocID="{172A8C0C-337C-434F-9FBA-60B4550607BF}" presName="root" presStyleCnt="0">
        <dgm:presLayoutVars>
          <dgm:dir/>
          <dgm:resizeHandles val="exact"/>
        </dgm:presLayoutVars>
      </dgm:prSet>
      <dgm:spPr/>
    </dgm:pt>
    <dgm:pt modelId="{EDDAEE00-4092-4BDF-A663-F845E53A9619}" type="pres">
      <dgm:prSet presAssocID="{11B2ACA9-4425-44A1-9DE3-F9C55DD7B8E3}" presName="compNode" presStyleCnt="0"/>
      <dgm:spPr/>
    </dgm:pt>
    <dgm:pt modelId="{A7E4FE12-9A04-456C-B446-8032483919AD}" type="pres">
      <dgm:prSet presAssocID="{11B2ACA9-4425-44A1-9DE3-F9C55DD7B8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formation with solid fill"/>
        </a:ext>
      </dgm:extLst>
    </dgm:pt>
    <dgm:pt modelId="{5A6CD1C8-6538-41F9-9DA8-08A395C0C631}" type="pres">
      <dgm:prSet presAssocID="{11B2ACA9-4425-44A1-9DE3-F9C55DD7B8E3}" presName="spaceRect" presStyleCnt="0"/>
      <dgm:spPr/>
    </dgm:pt>
    <dgm:pt modelId="{1F2D647D-6C92-492A-8C06-D75384DDC902}" type="pres">
      <dgm:prSet presAssocID="{11B2ACA9-4425-44A1-9DE3-F9C55DD7B8E3}" presName="textRect" presStyleLbl="revTx" presStyleIdx="0" presStyleCnt="3">
        <dgm:presLayoutVars>
          <dgm:chMax val="1"/>
          <dgm:chPref val="1"/>
        </dgm:presLayoutVars>
      </dgm:prSet>
      <dgm:spPr/>
    </dgm:pt>
    <dgm:pt modelId="{33E02564-279E-45E5-93E4-A1CABF596E4C}" type="pres">
      <dgm:prSet presAssocID="{FE4D3556-8D8B-477B-9426-BE94F4135629}" presName="sibTrans" presStyleCnt="0"/>
      <dgm:spPr/>
    </dgm:pt>
    <dgm:pt modelId="{780C4772-62A9-4E67-8661-669211A25D4E}" type="pres">
      <dgm:prSet presAssocID="{B1544F93-8ADC-4475-A31E-B73D5174531A}" presName="compNode" presStyleCnt="0"/>
      <dgm:spPr/>
    </dgm:pt>
    <dgm:pt modelId="{D3E36433-A19E-4A54-9524-B8E81AE3FBB9}" type="pres">
      <dgm:prSet presAssocID="{B1544F93-8ADC-4475-A31E-B73D51745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6DFAEFA6-787B-4A07-8A76-2B15430987AF}" type="pres">
      <dgm:prSet presAssocID="{B1544F93-8ADC-4475-A31E-B73D5174531A}" presName="spaceRect" presStyleCnt="0"/>
      <dgm:spPr/>
    </dgm:pt>
    <dgm:pt modelId="{538428EA-81A8-4D91-AFFC-07E4DC838425}" type="pres">
      <dgm:prSet presAssocID="{B1544F93-8ADC-4475-A31E-B73D5174531A}" presName="textRect" presStyleLbl="revTx" presStyleIdx="1" presStyleCnt="3">
        <dgm:presLayoutVars>
          <dgm:chMax val="1"/>
          <dgm:chPref val="1"/>
        </dgm:presLayoutVars>
      </dgm:prSet>
      <dgm:spPr/>
    </dgm:pt>
    <dgm:pt modelId="{C27573DA-6E17-4063-AC97-0C33980C8D36}" type="pres">
      <dgm:prSet presAssocID="{9C0A0A92-C34D-46FC-92F6-8D682C2BCB43}" presName="sibTrans" presStyleCnt="0"/>
      <dgm:spPr/>
    </dgm:pt>
    <dgm:pt modelId="{C3D21F08-7344-4068-B3FA-7C5D0FC5B7F0}" type="pres">
      <dgm:prSet presAssocID="{E0207E0B-8358-4982-8928-754728C1097A}" presName="compNode" presStyleCnt="0"/>
      <dgm:spPr/>
    </dgm:pt>
    <dgm:pt modelId="{8411B1A8-FE5E-4EBE-9E74-BA9726CDF508}" type="pres">
      <dgm:prSet presAssocID="{E0207E0B-8358-4982-8928-754728C109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 with solid fill"/>
        </a:ext>
      </dgm:extLst>
    </dgm:pt>
    <dgm:pt modelId="{DD7B930B-0B7C-45F1-88B2-606A6AE1502B}" type="pres">
      <dgm:prSet presAssocID="{E0207E0B-8358-4982-8928-754728C1097A}" presName="spaceRect" presStyleCnt="0"/>
      <dgm:spPr/>
    </dgm:pt>
    <dgm:pt modelId="{DBD921DD-A13A-4C47-AADD-AABD9AE76BF8}" type="pres">
      <dgm:prSet presAssocID="{E0207E0B-8358-4982-8928-754728C109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87002B-9F9D-49C5-A6C0-77554E2283C3}" type="presOf" srcId="{B1544F93-8ADC-4475-A31E-B73D5174531A}" destId="{538428EA-81A8-4D91-AFFC-07E4DC838425}" srcOrd="0" destOrd="0" presId="urn:microsoft.com/office/officeart/2018/2/layout/IconLabelList"/>
    <dgm:cxn modelId="{D4AF1F39-70EC-4457-A76F-90A46FEE20C7}" type="presOf" srcId="{11B2ACA9-4425-44A1-9DE3-F9C55DD7B8E3}" destId="{1F2D647D-6C92-492A-8C06-D75384DDC902}" srcOrd="0" destOrd="0" presId="urn:microsoft.com/office/officeart/2018/2/layout/IconLabelList"/>
    <dgm:cxn modelId="{2A66666F-DAB0-4DC6-A62D-900952CE60D6}" srcId="{172A8C0C-337C-434F-9FBA-60B4550607BF}" destId="{B1544F93-8ADC-4475-A31E-B73D5174531A}" srcOrd="1" destOrd="0" parTransId="{8B9BD852-893A-415F-A9A9-7CC329F648A1}" sibTransId="{9C0A0A92-C34D-46FC-92F6-8D682C2BCB43}"/>
    <dgm:cxn modelId="{DC996D4F-EB17-45BC-BF0B-AD454E2B005E}" type="presOf" srcId="{E0207E0B-8358-4982-8928-754728C1097A}" destId="{DBD921DD-A13A-4C47-AADD-AABD9AE76BF8}" srcOrd="0" destOrd="0" presId="urn:microsoft.com/office/officeart/2018/2/layout/IconLabelList"/>
    <dgm:cxn modelId="{7A17C7A0-840D-4561-A233-5ACA07914581}" type="presOf" srcId="{172A8C0C-337C-434F-9FBA-60B4550607BF}" destId="{612B0907-1ED4-438F-9FB7-4ED4207A1C84}" srcOrd="0" destOrd="0" presId="urn:microsoft.com/office/officeart/2018/2/layout/IconLabelList"/>
    <dgm:cxn modelId="{77D177CD-BF03-45CC-AEDB-606F293C194A}" srcId="{172A8C0C-337C-434F-9FBA-60B4550607BF}" destId="{11B2ACA9-4425-44A1-9DE3-F9C55DD7B8E3}" srcOrd="0" destOrd="0" parTransId="{8D0C914B-A99F-4C26-96E8-1F8E2E14F7AD}" sibTransId="{FE4D3556-8D8B-477B-9426-BE94F4135629}"/>
    <dgm:cxn modelId="{17FE70D9-9CCA-4E0A-856C-7215B28D4FA7}" srcId="{172A8C0C-337C-434F-9FBA-60B4550607BF}" destId="{E0207E0B-8358-4982-8928-754728C1097A}" srcOrd="2" destOrd="0" parTransId="{D96913C8-397D-4C3B-AF86-E8EC894DA83D}" sibTransId="{E2651051-7410-4956-A243-E8427A91AFE2}"/>
    <dgm:cxn modelId="{549629FB-A57D-41C2-9296-FD049A047DD8}" type="presParOf" srcId="{612B0907-1ED4-438F-9FB7-4ED4207A1C84}" destId="{EDDAEE00-4092-4BDF-A663-F845E53A9619}" srcOrd="0" destOrd="0" presId="urn:microsoft.com/office/officeart/2018/2/layout/IconLabelList"/>
    <dgm:cxn modelId="{ABCFE12C-660A-4355-BC83-26F8DA7D0CE5}" type="presParOf" srcId="{EDDAEE00-4092-4BDF-A663-F845E53A9619}" destId="{A7E4FE12-9A04-456C-B446-8032483919AD}" srcOrd="0" destOrd="0" presId="urn:microsoft.com/office/officeart/2018/2/layout/IconLabelList"/>
    <dgm:cxn modelId="{E00CED88-4305-48A4-8F21-30D6E8A009C1}" type="presParOf" srcId="{EDDAEE00-4092-4BDF-A663-F845E53A9619}" destId="{5A6CD1C8-6538-41F9-9DA8-08A395C0C631}" srcOrd="1" destOrd="0" presId="urn:microsoft.com/office/officeart/2018/2/layout/IconLabelList"/>
    <dgm:cxn modelId="{BC743F61-5518-4F3F-B22C-F442F0E12EF7}" type="presParOf" srcId="{EDDAEE00-4092-4BDF-A663-F845E53A9619}" destId="{1F2D647D-6C92-492A-8C06-D75384DDC902}" srcOrd="2" destOrd="0" presId="urn:microsoft.com/office/officeart/2018/2/layout/IconLabelList"/>
    <dgm:cxn modelId="{2EF453F8-5CDC-443A-A7D0-F01AE5879D49}" type="presParOf" srcId="{612B0907-1ED4-438F-9FB7-4ED4207A1C84}" destId="{33E02564-279E-45E5-93E4-A1CABF596E4C}" srcOrd="1" destOrd="0" presId="urn:microsoft.com/office/officeart/2018/2/layout/IconLabelList"/>
    <dgm:cxn modelId="{D5BC97EF-3F07-4348-BD4F-060750668746}" type="presParOf" srcId="{612B0907-1ED4-438F-9FB7-4ED4207A1C84}" destId="{780C4772-62A9-4E67-8661-669211A25D4E}" srcOrd="2" destOrd="0" presId="urn:microsoft.com/office/officeart/2018/2/layout/IconLabelList"/>
    <dgm:cxn modelId="{CFA7EDE7-F19F-46E1-8985-4714EAA08B80}" type="presParOf" srcId="{780C4772-62A9-4E67-8661-669211A25D4E}" destId="{D3E36433-A19E-4A54-9524-B8E81AE3FBB9}" srcOrd="0" destOrd="0" presId="urn:microsoft.com/office/officeart/2018/2/layout/IconLabelList"/>
    <dgm:cxn modelId="{DA1CCFD2-A00C-44F7-8011-BFEADF843296}" type="presParOf" srcId="{780C4772-62A9-4E67-8661-669211A25D4E}" destId="{6DFAEFA6-787B-4A07-8A76-2B15430987AF}" srcOrd="1" destOrd="0" presId="urn:microsoft.com/office/officeart/2018/2/layout/IconLabelList"/>
    <dgm:cxn modelId="{64C38F7F-DB55-4631-A6E1-DC15F5DE1FE3}" type="presParOf" srcId="{780C4772-62A9-4E67-8661-669211A25D4E}" destId="{538428EA-81A8-4D91-AFFC-07E4DC838425}" srcOrd="2" destOrd="0" presId="urn:microsoft.com/office/officeart/2018/2/layout/IconLabelList"/>
    <dgm:cxn modelId="{4905AE31-7E86-4924-888E-ADCD8E6E2B23}" type="presParOf" srcId="{612B0907-1ED4-438F-9FB7-4ED4207A1C84}" destId="{C27573DA-6E17-4063-AC97-0C33980C8D36}" srcOrd="3" destOrd="0" presId="urn:microsoft.com/office/officeart/2018/2/layout/IconLabelList"/>
    <dgm:cxn modelId="{78DBE592-12E1-42F1-BD2F-B6172ED2C28D}" type="presParOf" srcId="{612B0907-1ED4-438F-9FB7-4ED4207A1C84}" destId="{C3D21F08-7344-4068-B3FA-7C5D0FC5B7F0}" srcOrd="4" destOrd="0" presId="urn:microsoft.com/office/officeart/2018/2/layout/IconLabelList"/>
    <dgm:cxn modelId="{61A04272-FAF9-4182-9169-1867E6BF9B7D}" type="presParOf" srcId="{C3D21F08-7344-4068-B3FA-7C5D0FC5B7F0}" destId="{8411B1A8-FE5E-4EBE-9E74-BA9726CDF508}" srcOrd="0" destOrd="0" presId="urn:microsoft.com/office/officeart/2018/2/layout/IconLabelList"/>
    <dgm:cxn modelId="{1DD06F86-5BDD-42F3-8CD7-C929FB659452}" type="presParOf" srcId="{C3D21F08-7344-4068-B3FA-7C5D0FC5B7F0}" destId="{DD7B930B-0B7C-45F1-88B2-606A6AE1502B}" srcOrd="1" destOrd="0" presId="urn:microsoft.com/office/officeart/2018/2/layout/IconLabelList"/>
    <dgm:cxn modelId="{721CB4BB-FAD3-48DA-A15B-1DC1A8828E1B}" type="presParOf" srcId="{C3D21F08-7344-4068-B3FA-7C5D0FC5B7F0}" destId="{DBD921DD-A13A-4C47-AADD-AABD9AE76B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2A8C0C-337C-434F-9FBA-60B4550607BF}" type="doc">
      <dgm:prSet loTypeId="urn:microsoft.com/office/officeart/2018/2/layout/IconLabel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1544F93-8ADC-4475-A31E-B73D51745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Optimisations</a:t>
          </a:r>
          <a:r>
            <a:rPr lang="en-US" dirty="0"/>
            <a:t> &amp; Further Experimentation</a:t>
          </a:r>
        </a:p>
      </dgm:t>
    </dgm:pt>
    <dgm:pt modelId="{8B9BD852-893A-415F-A9A9-7CC329F648A1}" type="parTrans" cxnId="{2A66666F-DAB0-4DC6-A62D-900952CE60D6}">
      <dgm:prSet/>
      <dgm:spPr/>
      <dgm:t>
        <a:bodyPr/>
        <a:lstStyle/>
        <a:p>
          <a:endParaRPr lang="en-US"/>
        </a:p>
      </dgm:t>
    </dgm:pt>
    <dgm:pt modelId="{9C0A0A92-C34D-46FC-92F6-8D682C2BCB43}" type="sibTrans" cxnId="{2A66666F-DAB0-4DC6-A62D-900952CE60D6}">
      <dgm:prSet/>
      <dgm:spPr/>
      <dgm:t>
        <a:bodyPr/>
        <a:lstStyle/>
        <a:p>
          <a:endParaRPr lang="en-US"/>
        </a:p>
      </dgm:t>
    </dgm:pt>
    <dgm:pt modelId="{E0207E0B-8358-4982-8928-754728C109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Enhanced</a:t>
          </a:r>
          <a:r>
            <a:rPr lang="en-US" baseline="0" dirty="0"/>
            <a:t> Pipeline</a:t>
          </a:r>
          <a:endParaRPr lang="en-US" dirty="0"/>
        </a:p>
      </dgm:t>
    </dgm:pt>
    <dgm:pt modelId="{D96913C8-397D-4C3B-AF86-E8EC894DA83D}" type="parTrans" cxnId="{17FE70D9-9CCA-4E0A-856C-7215B28D4FA7}">
      <dgm:prSet/>
      <dgm:spPr/>
      <dgm:t>
        <a:bodyPr/>
        <a:lstStyle/>
        <a:p>
          <a:endParaRPr lang="en-US"/>
        </a:p>
      </dgm:t>
    </dgm:pt>
    <dgm:pt modelId="{E2651051-7410-4956-A243-E8427A91AFE2}" type="sibTrans" cxnId="{17FE70D9-9CCA-4E0A-856C-7215B28D4FA7}">
      <dgm:prSet/>
      <dgm:spPr/>
      <dgm:t>
        <a:bodyPr/>
        <a:lstStyle/>
        <a:p>
          <a:endParaRPr lang="en-US"/>
        </a:p>
      </dgm:t>
    </dgm:pt>
    <dgm:pt modelId="{11B2ACA9-4425-44A1-9DE3-F9C55DD7B8E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Real-time Retrieval</a:t>
          </a:r>
          <a:endParaRPr lang="en-US" dirty="0"/>
        </a:p>
      </dgm:t>
    </dgm:pt>
    <dgm:pt modelId="{FE4D3556-8D8B-477B-9426-BE94F4135629}" type="sibTrans" cxnId="{77D177CD-BF03-45CC-AEDB-606F293C194A}">
      <dgm:prSet/>
      <dgm:spPr/>
      <dgm:t>
        <a:bodyPr/>
        <a:lstStyle/>
        <a:p>
          <a:endParaRPr lang="en-US"/>
        </a:p>
      </dgm:t>
    </dgm:pt>
    <dgm:pt modelId="{8D0C914B-A99F-4C26-96E8-1F8E2E14F7AD}" type="parTrans" cxnId="{77D177CD-BF03-45CC-AEDB-606F293C194A}">
      <dgm:prSet/>
      <dgm:spPr/>
      <dgm:t>
        <a:bodyPr/>
        <a:lstStyle/>
        <a:p>
          <a:endParaRPr lang="en-US"/>
        </a:p>
      </dgm:t>
    </dgm:pt>
    <dgm:pt modelId="{612B0907-1ED4-438F-9FB7-4ED4207A1C84}" type="pres">
      <dgm:prSet presAssocID="{172A8C0C-337C-434F-9FBA-60B4550607BF}" presName="root" presStyleCnt="0">
        <dgm:presLayoutVars>
          <dgm:dir/>
          <dgm:resizeHandles val="exact"/>
        </dgm:presLayoutVars>
      </dgm:prSet>
      <dgm:spPr/>
    </dgm:pt>
    <dgm:pt modelId="{EDDAEE00-4092-4BDF-A663-F845E53A9619}" type="pres">
      <dgm:prSet presAssocID="{11B2ACA9-4425-44A1-9DE3-F9C55DD7B8E3}" presName="compNode" presStyleCnt="0"/>
      <dgm:spPr/>
    </dgm:pt>
    <dgm:pt modelId="{A7E4FE12-9A04-456C-B446-8032483919AD}" type="pres">
      <dgm:prSet presAssocID="{11B2ACA9-4425-44A1-9DE3-F9C55DD7B8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90% with solid fill"/>
        </a:ext>
      </dgm:extLst>
    </dgm:pt>
    <dgm:pt modelId="{5A6CD1C8-6538-41F9-9DA8-08A395C0C631}" type="pres">
      <dgm:prSet presAssocID="{11B2ACA9-4425-44A1-9DE3-F9C55DD7B8E3}" presName="spaceRect" presStyleCnt="0"/>
      <dgm:spPr/>
    </dgm:pt>
    <dgm:pt modelId="{1F2D647D-6C92-492A-8C06-D75384DDC902}" type="pres">
      <dgm:prSet presAssocID="{11B2ACA9-4425-44A1-9DE3-F9C55DD7B8E3}" presName="textRect" presStyleLbl="revTx" presStyleIdx="0" presStyleCnt="3">
        <dgm:presLayoutVars>
          <dgm:chMax val="1"/>
          <dgm:chPref val="1"/>
        </dgm:presLayoutVars>
      </dgm:prSet>
      <dgm:spPr/>
    </dgm:pt>
    <dgm:pt modelId="{33E02564-279E-45E5-93E4-A1CABF596E4C}" type="pres">
      <dgm:prSet presAssocID="{FE4D3556-8D8B-477B-9426-BE94F4135629}" presName="sibTrans" presStyleCnt="0"/>
      <dgm:spPr/>
    </dgm:pt>
    <dgm:pt modelId="{780C4772-62A9-4E67-8661-669211A25D4E}" type="pres">
      <dgm:prSet presAssocID="{B1544F93-8ADC-4475-A31E-B73D5174531A}" presName="compNode" presStyleCnt="0"/>
      <dgm:spPr/>
    </dgm:pt>
    <dgm:pt modelId="{D3E36433-A19E-4A54-9524-B8E81AE3FBB9}" type="pres">
      <dgm:prSet presAssocID="{B1544F93-8ADC-4475-A31E-B73D517453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male with solid fill"/>
        </a:ext>
      </dgm:extLst>
    </dgm:pt>
    <dgm:pt modelId="{6DFAEFA6-787B-4A07-8A76-2B15430987AF}" type="pres">
      <dgm:prSet presAssocID="{B1544F93-8ADC-4475-A31E-B73D5174531A}" presName="spaceRect" presStyleCnt="0"/>
      <dgm:spPr/>
    </dgm:pt>
    <dgm:pt modelId="{538428EA-81A8-4D91-AFFC-07E4DC838425}" type="pres">
      <dgm:prSet presAssocID="{B1544F93-8ADC-4475-A31E-B73D5174531A}" presName="textRect" presStyleLbl="revTx" presStyleIdx="1" presStyleCnt="3">
        <dgm:presLayoutVars>
          <dgm:chMax val="1"/>
          <dgm:chPref val="1"/>
        </dgm:presLayoutVars>
      </dgm:prSet>
      <dgm:spPr/>
    </dgm:pt>
    <dgm:pt modelId="{C27573DA-6E17-4063-AC97-0C33980C8D36}" type="pres">
      <dgm:prSet presAssocID="{9C0A0A92-C34D-46FC-92F6-8D682C2BCB43}" presName="sibTrans" presStyleCnt="0"/>
      <dgm:spPr/>
    </dgm:pt>
    <dgm:pt modelId="{C3D21F08-7344-4068-B3FA-7C5D0FC5B7F0}" type="pres">
      <dgm:prSet presAssocID="{E0207E0B-8358-4982-8928-754728C1097A}" presName="compNode" presStyleCnt="0"/>
      <dgm:spPr/>
    </dgm:pt>
    <dgm:pt modelId="{8411B1A8-FE5E-4EBE-9E74-BA9726CDF508}" type="pres">
      <dgm:prSet presAssocID="{E0207E0B-8358-4982-8928-754728C109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DD7B930B-0B7C-45F1-88B2-606A6AE1502B}" type="pres">
      <dgm:prSet presAssocID="{E0207E0B-8358-4982-8928-754728C1097A}" presName="spaceRect" presStyleCnt="0"/>
      <dgm:spPr/>
    </dgm:pt>
    <dgm:pt modelId="{DBD921DD-A13A-4C47-AADD-AABD9AE76BF8}" type="pres">
      <dgm:prSet presAssocID="{E0207E0B-8358-4982-8928-754728C109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F87002B-9F9D-49C5-A6C0-77554E2283C3}" type="presOf" srcId="{B1544F93-8ADC-4475-A31E-B73D5174531A}" destId="{538428EA-81A8-4D91-AFFC-07E4DC838425}" srcOrd="0" destOrd="0" presId="urn:microsoft.com/office/officeart/2018/2/layout/IconLabelList"/>
    <dgm:cxn modelId="{D4AF1F39-70EC-4457-A76F-90A46FEE20C7}" type="presOf" srcId="{11B2ACA9-4425-44A1-9DE3-F9C55DD7B8E3}" destId="{1F2D647D-6C92-492A-8C06-D75384DDC902}" srcOrd="0" destOrd="0" presId="urn:microsoft.com/office/officeart/2018/2/layout/IconLabelList"/>
    <dgm:cxn modelId="{2A66666F-DAB0-4DC6-A62D-900952CE60D6}" srcId="{172A8C0C-337C-434F-9FBA-60B4550607BF}" destId="{B1544F93-8ADC-4475-A31E-B73D5174531A}" srcOrd="1" destOrd="0" parTransId="{8B9BD852-893A-415F-A9A9-7CC329F648A1}" sibTransId="{9C0A0A92-C34D-46FC-92F6-8D682C2BCB43}"/>
    <dgm:cxn modelId="{DC996D4F-EB17-45BC-BF0B-AD454E2B005E}" type="presOf" srcId="{E0207E0B-8358-4982-8928-754728C1097A}" destId="{DBD921DD-A13A-4C47-AADD-AABD9AE76BF8}" srcOrd="0" destOrd="0" presId="urn:microsoft.com/office/officeart/2018/2/layout/IconLabelList"/>
    <dgm:cxn modelId="{7A17C7A0-840D-4561-A233-5ACA07914581}" type="presOf" srcId="{172A8C0C-337C-434F-9FBA-60B4550607BF}" destId="{612B0907-1ED4-438F-9FB7-4ED4207A1C84}" srcOrd="0" destOrd="0" presId="urn:microsoft.com/office/officeart/2018/2/layout/IconLabelList"/>
    <dgm:cxn modelId="{77D177CD-BF03-45CC-AEDB-606F293C194A}" srcId="{172A8C0C-337C-434F-9FBA-60B4550607BF}" destId="{11B2ACA9-4425-44A1-9DE3-F9C55DD7B8E3}" srcOrd="0" destOrd="0" parTransId="{8D0C914B-A99F-4C26-96E8-1F8E2E14F7AD}" sibTransId="{FE4D3556-8D8B-477B-9426-BE94F4135629}"/>
    <dgm:cxn modelId="{17FE70D9-9CCA-4E0A-856C-7215B28D4FA7}" srcId="{172A8C0C-337C-434F-9FBA-60B4550607BF}" destId="{E0207E0B-8358-4982-8928-754728C1097A}" srcOrd="2" destOrd="0" parTransId="{D96913C8-397D-4C3B-AF86-E8EC894DA83D}" sibTransId="{E2651051-7410-4956-A243-E8427A91AFE2}"/>
    <dgm:cxn modelId="{549629FB-A57D-41C2-9296-FD049A047DD8}" type="presParOf" srcId="{612B0907-1ED4-438F-9FB7-4ED4207A1C84}" destId="{EDDAEE00-4092-4BDF-A663-F845E53A9619}" srcOrd="0" destOrd="0" presId="urn:microsoft.com/office/officeart/2018/2/layout/IconLabelList"/>
    <dgm:cxn modelId="{ABCFE12C-660A-4355-BC83-26F8DA7D0CE5}" type="presParOf" srcId="{EDDAEE00-4092-4BDF-A663-F845E53A9619}" destId="{A7E4FE12-9A04-456C-B446-8032483919AD}" srcOrd="0" destOrd="0" presId="urn:microsoft.com/office/officeart/2018/2/layout/IconLabelList"/>
    <dgm:cxn modelId="{E00CED88-4305-48A4-8F21-30D6E8A009C1}" type="presParOf" srcId="{EDDAEE00-4092-4BDF-A663-F845E53A9619}" destId="{5A6CD1C8-6538-41F9-9DA8-08A395C0C631}" srcOrd="1" destOrd="0" presId="urn:microsoft.com/office/officeart/2018/2/layout/IconLabelList"/>
    <dgm:cxn modelId="{BC743F61-5518-4F3F-B22C-F442F0E12EF7}" type="presParOf" srcId="{EDDAEE00-4092-4BDF-A663-F845E53A9619}" destId="{1F2D647D-6C92-492A-8C06-D75384DDC902}" srcOrd="2" destOrd="0" presId="urn:microsoft.com/office/officeart/2018/2/layout/IconLabelList"/>
    <dgm:cxn modelId="{2EF453F8-5CDC-443A-A7D0-F01AE5879D49}" type="presParOf" srcId="{612B0907-1ED4-438F-9FB7-4ED4207A1C84}" destId="{33E02564-279E-45E5-93E4-A1CABF596E4C}" srcOrd="1" destOrd="0" presId="urn:microsoft.com/office/officeart/2018/2/layout/IconLabelList"/>
    <dgm:cxn modelId="{D5BC97EF-3F07-4348-BD4F-060750668746}" type="presParOf" srcId="{612B0907-1ED4-438F-9FB7-4ED4207A1C84}" destId="{780C4772-62A9-4E67-8661-669211A25D4E}" srcOrd="2" destOrd="0" presId="urn:microsoft.com/office/officeart/2018/2/layout/IconLabelList"/>
    <dgm:cxn modelId="{CFA7EDE7-F19F-46E1-8985-4714EAA08B80}" type="presParOf" srcId="{780C4772-62A9-4E67-8661-669211A25D4E}" destId="{D3E36433-A19E-4A54-9524-B8E81AE3FBB9}" srcOrd="0" destOrd="0" presId="urn:microsoft.com/office/officeart/2018/2/layout/IconLabelList"/>
    <dgm:cxn modelId="{DA1CCFD2-A00C-44F7-8011-BFEADF843296}" type="presParOf" srcId="{780C4772-62A9-4E67-8661-669211A25D4E}" destId="{6DFAEFA6-787B-4A07-8A76-2B15430987AF}" srcOrd="1" destOrd="0" presId="urn:microsoft.com/office/officeart/2018/2/layout/IconLabelList"/>
    <dgm:cxn modelId="{64C38F7F-DB55-4631-A6E1-DC15F5DE1FE3}" type="presParOf" srcId="{780C4772-62A9-4E67-8661-669211A25D4E}" destId="{538428EA-81A8-4D91-AFFC-07E4DC838425}" srcOrd="2" destOrd="0" presId="urn:microsoft.com/office/officeart/2018/2/layout/IconLabelList"/>
    <dgm:cxn modelId="{4905AE31-7E86-4924-888E-ADCD8E6E2B23}" type="presParOf" srcId="{612B0907-1ED4-438F-9FB7-4ED4207A1C84}" destId="{C27573DA-6E17-4063-AC97-0C33980C8D36}" srcOrd="3" destOrd="0" presId="urn:microsoft.com/office/officeart/2018/2/layout/IconLabelList"/>
    <dgm:cxn modelId="{78DBE592-12E1-42F1-BD2F-B6172ED2C28D}" type="presParOf" srcId="{612B0907-1ED4-438F-9FB7-4ED4207A1C84}" destId="{C3D21F08-7344-4068-B3FA-7C5D0FC5B7F0}" srcOrd="4" destOrd="0" presId="urn:microsoft.com/office/officeart/2018/2/layout/IconLabelList"/>
    <dgm:cxn modelId="{61A04272-FAF9-4182-9169-1867E6BF9B7D}" type="presParOf" srcId="{C3D21F08-7344-4068-B3FA-7C5D0FC5B7F0}" destId="{8411B1A8-FE5E-4EBE-9E74-BA9726CDF508}" srcOrd="0" destOrd="0" presId="urn:microsoft.com/office/officeart/2018/2/layout/IconLabelList"/>
    <dgm:cxn modelId="{1DD06F86-5BDD-42F3-8CD7-C929FB659452}" type="presParOf" srcId="{C3D21F08-7344-4068-B3FA-7C5D0FC5B7F0}" destId="{DD7B930B-0B7C-45F1-88B2-606A6AE1502B}" srcOrd="1" destOrd="0" presId="urn:microsoft.com/office/officeart/2018/2/layout/IconLabelList"/>
    <dgm:cxn modelId="{721CB4BB-FAD3-48DA-A15B-1DC1A8828E1B}" type="presParOf" srcId="{C3D21F08-7344-4068-B3FA-7C5D0FC5B7F0}" destId="{DBD921DD-A13A-4C47-AADD-AABD9AE76B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4FE12-9A04-456C-B446-8032483919AD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D647D-6C92-492A-8C06-D75384DDC90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 dirty="0">
              <a:solidFill>
                <a:srgbClr val="C00000"/>
              </a:solidFill>
            </a:rPr>
            <a:t>ROUGE 1, 2, L</a:t>
          </a:r>
          <a:endParaRPr lang="en-US" sz="2300" kern="1200" dirty="0"/>
        </a:p>
      </dsp:txBody>
      <dsp:txXfrm>
        <a:off x="417971" y="2442842"/>
        <a:ext cx="2889450" cy="720000"/>
      </dsp:txXfrm>
    </dsp:sp>
    <dsp:sp modelId="{D3E36433-A19E-4A54-9524-B8E81AE3FBB9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428EA-81A8-4D91-AFFC-07E4DC838425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i="1" kern="1200" dirty="0">
              <a:solidFill>
                <a:srgbClr val="C00000"/>
              </a:solidFill>
            </a:rPr>
            <a:t>BLEU</a:t>
          </a:r>
          <a:endParaRPr lang="en-US" sz="2300" kern="1200" dirty="0"/>
        </a:p>
      </dsp:txBody>
      <dsp:txXfrm>
        <a:off x="3813075" y="2442842"/>
        <a:ext cx="2889450" cy="720000"/>
      </dsp:txXfrm>
    </dsp:sp>
    <dsp:sp modelId="{8411B1A8-FE5E-4EBE-9E74-BA9726CDF508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921DD-A13A-4C47-AADD-AABD9AE76BF8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i="1" kern="1200" dirty="0">
              <a:solidFill>
                <a:srgbClr val="C00000"/>
              </a:solidFill>
            </a:rPr>
            <a:t>Answer Relevance Metric</a:t>
          </a:r>
          <a:endParaRPr lang="en-US" sz="2300" kern="1200" dirty="0"/>
        </a:p>
      </dsp:txBody>
      <dsp:txXfrm>
        <a:off x="7208178" y="2442842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4FE12-9A04-456C-B446-8032483919AD}">
      <dsp:nvSpPr>
        <dsp:cNvPr id="0" name=""/>
        <dsp:cNvSpPr/>
      </dsp:nvSpPr>
      <dsp:spPr>
        <a:xfrm>
          <a:off x="1212569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D647D-6C92-492A-8C06-D75384DDC902}">
      <dsp:nvSpPr>
        <dsp:cNvPr id="0" name=""/>
        <dsp:cNvSpPr/>
      </dsp:nvSpPr>
      <dsp:spPr>
        <a:xfrm>
          <a:off x="417971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Real-time Retrieval</a:t>
          </a:r>
          <a:endParaRPr lang="en-US" sz="2300" kern="1200" dirty="0"/>
        </a:p>
      </dsp:txBody>
      <dsp:txXfrm>
        <a:off x="417971" y="2442842"/>
        <a:ext cx="2889450" cy="720000"/>
      </dsp:txXfrm>
    </dsp:sp>
    <dsp:sp modelId="{D3E36433-A19E-4A54-9524-B8E81AE3FBB9}">
      <dsp:nvSpPr>
        <dsp:cNvPr id="0" name=""/>
        <dsp:cNvSpPr/>
      </dsp:nvSpPr>
      <dsp:spPr>
        <a:xfrm>
          <a:off x="4607673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428EA-81A8-4D91-AFFC-07E4DC838425}">
      <dsp:nvSpPr>
        <dsp:cNvPr id="0" name=""/>
        <dsp:cNvSpPr/>
      </dsp:nvSpPr>
      <dsp:spPr>
        <a:xfrm>
          <a:off x="3813075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Optimisations</a:t>
          </a:r>
          <a:r>
            <a:rPr lang="en-US" sz="2300" kern="1200" dirty="0"/>
            <a:t> &amp; Further Experimentation</a:t>
          </a:r>
        </a:p>
      </dsp:txBody>
      <dsp:txXfrm>
        <a:off x="3813075" y="2442842"/>
        <a:ext cx="2889450" cy="720000"/>
      </dsp:txXfrm>
    </dsp:sp>
    <dsp:sp modelId="{8411B1A8-FE5E-4EBE-9E74-BA9726CDF508}">
      <dsp:nvSpPr>
        <dsp:cNvPr id="0" name=""/>
        <dsp:cNvSpPr/>
      </dsp:nvSpPr>
      <dsp:spPr>
        <a:xfrm>
          <a:off x="8002777" y="786033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921DD-A13A-4C47-AADD-AABD9AE76BF8}">
      <dsp:nvSpPr>
        <dsp:cNvPr id="0" name=""/>
        <dsp:cNvSpPr/>
      </dsp:nvSpPr>
      <dsp:spPr>
        <a:xfrm>
          <a:off x="7208178" y="2442842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Enhanced</a:t>
          </a:r>
          <a:r>
            <a:rPr lang="en-US" sz="2300" kern="1200" baseline="0" dirty="0"/>
            <a:t> Pipeline</a:t>
          </a:r>
          <a:endParaRPr lang="en-US" sz="2300" kern="1200" dirty="0"/>
        </a:p>
      </dsp:txBody>
      <dsp:txXfrm>
        <a:off x="7208178" y="2442842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07:54.5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1,'75'0,"0"3,0 3,138 29,-177-29,1-1,0-2,0-2,57-4,-4 0,1176 3,-1212 5,-37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21:20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1349 54 0,'-1349'-54'0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23:56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0,'1957'52'0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07:57.3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0,'2090'53'0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08:03.9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30,'0'-1,"1"0,-1 0,0 0,1 0,0 0,-1 0,1 0,0 0,-1 0,1 0,0 0,0 1,0-1,0 0,0 1,0-1,0 1,0-1,0 1,0-1,0 1,0 0,0-1,0 1,0 0,2 0,36-6,-33 6,370-5,-205 7,167-2,-316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08:10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30,'-10'-3,"19"-4,22-3,73 1,163 9,-110 3,-92-4,25 0,1 3,-1 4,113 22,-168-21,0-1,0-1,1-3,-1 0,1-2,0-2,54-10,-61 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33:22.9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0,'1826'106'0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33:25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1,'347'14,"-7"1,-218-9,223 41,19 4,-270-49,-69-3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5T12:33:28.0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0,'2435'0,"-2402"0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21:20.3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1349 54 0,'-1349'-54'0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23:56.6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0,'1957'52'0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A5BA1-57A7-4BF5-A7BD-7658970CED48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7852A-0C8B-4CAF-BA5C-806088CEE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986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Summarise intro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01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80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51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retrievers:</a:t>
            </a:r>
          </a:p>
          <a:p>
            <a:pPr marL="228600" indent="-228600">
              <a:buAutoNum type="arabicPeriod"/>
            </a:pPr>
            <a:r>
              <a:rPr lang="en-GB" dirty="0"/>
              <a:t>Sparse vs Dense</a:t>
            </a:r>
          </a:p>
          <a:p>
            <a:pPr marL="228600" indent="-228600">
              <a:buAutoNum type="arabicPeriod"/>
            </a:pPr>
            <a:r>
              <a:rPr lang="en-GB" dirty="0"/>
              <a:t>Top 5 selection</a:t>
            </a:r>
          </a:p>
          <a:p>
            <a:pPr marL="228600" indent="-228600">
              <a:buAutoNum type="arabicPeriod"/>
            </a:pPr>
            <a:r>
              <a:rPr lang="en-GB" dirty="0"/>
              <a:t>Top 3 keyword concatenation strategy</a:t>
            </a:r>
          </a:p>
          <a:p>
            <a:pPr marL="228600" indent="-228600">
              <a:buAutoNum type="arabicPeriod"/>
            </a:pPr>
            <a:r>
              <a:rPr lang="en-GB" dirty="0"/>
              <a:t>Prompting Zephyr 7B</a:t>
            </a:r>
          </a:p>
          <a:p>
            <a:pPr marL="228600" indent="-228600">
              <a:buAutoNum type="arabicPeriod"/>
            </a:pPr>
            <a:r>
              <a:rPr lang="en-GB" dirty="0"/>
              <a:t>Response</a:t>
            </a:r>
          </a:p>
          <a:p>
            <a:pPr marL="228600" indent="-228600">
              <a:buAutoNum type="arabicPeriod"/>
            </a:pPr>
            <a:endParaRPr lang="en-GB" dirty="0"/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969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58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Why used Eval, BLEU, and Relevance Score</a:t>
            </a:r>
          </a:p>
          <a:p>
            <a:endParaRPr lang="en-GB" dirty="0"/>
          </a:p>
          <a:p>
            <a:r>
              <a:rPr lang="en-GB" dirty="0"/>
              <a:t>L- long continuous </a:t>
            </a:r>
            <a:r>
              <a:rPr lang="en-GB" dirty="0" err="1"/>
              <a:t>subsequences</a:t>
            </a:r>
            <a:r>
              <a:rPr lang="en-GB" dirty="0"/>
              <a:t> common ordered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5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75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17852A-0C8B-4CAF-BA5C-806088CEE63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9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DE67-B32A-52B0-D17F-4C45C7F81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C22C6-51AA-46B1-3BB3-1720DEEA3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5C9B-397A-1A8C-235F-78C5E058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B5A2-1205-4808-88BB-C85BA7900C59}" type="datetime1">
              <a:rPr lang="en-US" smtClean="0"/>
              <a:t>2/5/2025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1155-13FA-7820-EE91-062F20E14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B2AC3-69A3-46F9-723A-8F91C81E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34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F7EC0-6610-F570-6B8B-F5BBD356C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9C633-0058-8481-3353-642092D4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D952A-DBE8-E84A-C95A-5A499552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BC15-2F6C-460F-BE93-41E219730357}" type="datetime1">
              <a:rPr lang="en-US" smtClean="0"/>
              <a:t>2/5/2025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50FC-8B5D-88AC-8263-1A921F1B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21B75-9B69-2056-D05E-78E09E3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DB122-5C3C-B766-95F6-CD40B605C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79689-64F1-6BB0-2396-7E2A1EC0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B7FF3-B554-254D-336E-80E646D1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76B8C-9E4D-4C6D-B70F-CEF6D0DB0DEE}" type="datetime1">
              <a:rPr lang="en-US" smtClean="0"/>
              <a:t>2/5/2025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1A065-C8A2-B201-5E96-B8C3ACC9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45BE-05C5-0D37-69CF-0B90432B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83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8008-F960-5F78-026A-A17DB00D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3307-1DF5-C642-8264-40007BB99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C72BD-FC99-EA98-A569-95610A01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9C6338C-FD71-4196-9A8E-C2E89BB619B9}" type="datetime1">
              <a:rPr lang="en-US" smtClean="0"/>
              <a:t>2/5/2025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889F-D652-67AF-984B-6E9DA3F9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EE37E-C2A1-C989-EC06-B3F402C7B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869F989-E695-4E3A-BD2B-4A2B4B781B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7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11A5-272F-6B87-B9A3-962B742A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138A-416C-2187-01FD-BF376EC2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81F2D-50A0-3BB2-5325-790621C12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DC3B7-2B5A-42AE-AF66-76545C7DFD24}" type="datetime1">
              <a:rPr lang="en-US" smtClean="0"/>
              <a:t>2/5/2025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D9CA4-D3CF-49CB-35AC-02CCAA02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1011-098E-1E48-21F8-020F38C7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3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5E4C-9A8A-527E-294A-EC9D26AB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C5FE-127E-86E6-30D8-FA521AF39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D8638-70A9-096C-AE13-0A85D8437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4B134-EB62-9765-BF7F-44C692ED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1BC1-3DF2-4DAC-84D7-50F5DA26A585}" type="datetime1">
              <a:rPr lang="en-US" smtClean="0"/>
              <a:t>2/5/2025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E5CE-17D9-EB79-1BFC-9160A5A1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C1D47-9F33-E772-859C-5C3EB066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8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25AB6-BEFA-C0C9-D81C-03D95A5C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4F3F0-0C89-5FAD-6B57-7A02E897A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902B-19B5-5BC8-A49D-5D00C855C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D0CAF-7BF0-2438-74CB-CF34374DF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904FF-46F3-3A19-7AD9-C3DE09185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6DCC5-4503-D9A8-92EE-69E35C79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C438D-C8E4-4B1F-ABAE-145D089DF47D}" type="datetime1">
              <a:rPr lang="en-US" smtClean="0"/>
              <a:t>2/5/2025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20B63-D4F5-920D-FBBD-4C2F5722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E3C69-3426-D891-0723-91CE47E2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10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A8D90-7502-3425-DD57-45DA7FCB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1074F-83A9-02D3-3A8E-E29AC850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FBFCB-D60E-40E0-A20B-7E9191305B89}" type="datetime1">
              <a:rPr lang="en-US" smtClean="0"/>
              <a:t>2/5/2025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2D31-3F82-8364-8B3A-B90037888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500C5-02D4-7233-1E0E-9E241A6D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090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8DF36-2FD5-C101-CAF1-DC37B3F1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B945A-A3CE-492C-AC1F-900A7F89C987}" type="datetime1">
              <a:rPr lang="en-US" smtClean="0"/>
              <a:t>2/5/2025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7E611-5ACB-749C-6901-3ED1413D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0D4C2-F93D-5C32-3BD7-38EAFE48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56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56D83-04F0-56E7-4677-A103AFC93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EF9B-9B14-047C-3E0F-D4C4576A2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C0BA0-6816-D6E6-FA56-0835CF489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42DFB9-A5C5-EC37-B84F-32640AAE4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B68C7-F121-4D0D-B6C2-806432618A26}" type="datetime1">
              <a:rPr lang="en-US" smtClean="0"/>
              <a:t>2/5/2025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C5D7E-A0BA-1EA8-14FD-63859CA4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80056-5B30-A539-A0DF-E1C9AA17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6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98EE-A886-8B1E-19F0-F6BCA1180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982A6-8EAC-0CC7-967A-C8022D392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1C801-E7CC-BAE8-63FF-05317A48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7731-9891-64F4-F872-19E1F2B2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F396F-9E39-44EC-A4DB-66088BB07A5B}" type="datetime1">
              <a:rPr lang="en-US" smtClean="0"/>
              <a:t>2/5/2025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F8B1-F639-DB22-92ED-CF9BCE8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2C43E-CF99-A2E6-CE80-49417D27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1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FC60F-5B4D-BE26-6EE4-EDE71017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ECAA3-2EA1-AE68-B5C2-6067B8FC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6484-C973-1A29-00F5-2EBB9C323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0A2F-40A4-4C80-B572-7BB4215F7BB0}" type="datetime1">
              <a:rPr lang="en-US" smtClean="0"/>
              <a:t>2/5/2025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0A97-5B30-0A75-274B-53DECBB71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17F6-0B9D-F6A2-7C78-48C5958DF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9F989-E695-4E3A-BD2B-4A2B4B781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0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0.xml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1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1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ncbi.nlm.nih.gov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0.png"/><Relationship Id="rId5" Type="http://schemas.openxmlformats.org/officeDocument/2006/relationships/image" Target="../media/image17.svg"/><Relationship Id="rId10" Type="http://schemas.openxmlformats.org/officeDocument/2006/relationships/customXml" Target="../ink/ink3.xml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haystack.deepset.ai/blog/guide-to-using-zephyr-with-haystack2" TargetMode="External"/><Relationship Id="rId7" Type="http://schemas.openxmlformats.org/officeDocument/2006/relationships/customXml" Target="../ink/ink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5.xml"/><Relationship Id="rId10" Type="http://schemas.openxmlformats.org/officeDocument/2006/relationships/image" Target="../media/image25.png"/><Relationship Id="rId4" Type="http://schemas.openxmlformats.org/officeDocument/2006/relationships/hyperlink" Target="https://huggingface.co/HuggingFaceH4/zephyr-7b-alpha/discussions/3" TargetMode="External"/><Relationship Id="rId9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0.png"/><Relationship Id="rId4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0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24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B5DEC9-2610-3DD1-2E19-3731FC615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36" y="1458575"/>
            <a:ext cx="12188951" cy="1224424"/>
          </a:xfrm>
          <a:noFill/>
        </p:spPr>
        <p:txBody>
          <a:bodyPr anchor="t"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ICS5111 (Group Project): Retrieval-Augmented Generation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72C16-7949-01FD-E3CB-61F189EBC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1325" y="4838431"/>
            <a:ext cx="8364577" cy="905490"/>
          </a:xfrm>
          <a:noFill/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Steve Galea</a:t>
            </a:r>
          </a:p>
          <a:p>
            <a:r>
              <a:rPr lang="en-GB" dirty="0">
                <a:solidFill>
                  <a:schemeClr val="bg1"/>
                </a:solidFill>
              </a:rPr>
              <a:t>(0015902H)</a:t>
            </a:r>
          </a:p>
        </p:txBody>
      </p:sp>
      <p:pic>
        <p:nvPicPr>
          <p:cNvPr id="5" name="Picture 4" descr="A picture containing text, font, graphics, screenshot&#10;&#10;Description automatically generated">
            <a:extLst>
              <a:ext uri="{FF2B5EF4-FFF2-40B4-BE49-F238E27FC236}">
                <a16:creationId xmlns:a16="http://schemas.microsoft.com/office/drawing/2014/main" id="{2F166FC5-D488-9761-8C59-DEE1182AB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117" y="3371000"/>
            <a:ext cx="5798327" cy="1261135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00B322A1-E4B5-3525-9C0B-791FC85456B3}"/>
              </a:ext>
            </a:extLst>
          </p:cNvPr>
          <p:cNvSpPr txBox="1">
            <a:spLocks/>
          </p:cNvSpPr>
          <p:nvPr/>
        </p:nvSpPr>
        <p:spPr>
          <a:xfrm>
            <a:off x="3045" y="4843237"/>
            <a:ext cx="8364577" cy="90549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</a:rPr>
              <a:t>Adrian </a:t>
            </a:r>
            <a:r>
              <a:rPr lang="en-GB" dirty="0" err="1">
                <a:solidFill>
                  <a:schemeClr val="bg1"/>
                </a:solidFill>
              </a:rPr>
              <a:t>Portelli</a:t>
            </a:r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(0012201H)</a:t>
            </a:r>
          </a:p>
        </p:txBody>
      </p:sp>
    </p:spTree>
    <p:extLst>
      <p:ext uri="{BB962C8B-B14F-4D97-AF65-F5344CB8AC3E}">
        <p14:creationId xmlns:p14="http://schemas.microsoft.com/office/powerpoint/2010/main" val="367396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306F8-56F1-7659-69D7-200918F5B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8F37B52-307A-8DA8-5C22-86D9DEEF46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6233" y="365125"/>
            <a:ext cx="5281417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Pipeline: </a:t>
            </a:r>
            <a:br>
              <a:rPr lang="en-GB" sz="4400" dirty="0"/>
            </a:br>
            <a:r>
              <a:rPr lang="en-GB" sz="4400" dirty="0"/>
              <a:t>Query </a:t>
            </a:r>
            <a:r>
              <a:rPr lang="en-GB" sz="4400" b="1" dirty="0">
                <a:solidFill>
                  <a:srgbClr val="FF0000"/>
                </a:solidFill>
              </a:rPr>
              <a:t>Augmentation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6C90EF-2ACC-BA9D-FADD-5ECADFE031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3532300-286D-74B0-E502-A9F86EB80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2/5/2025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C35A18F-441C-B23A-A5DF-05B69471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10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1F7967-4218-7FD6-55B5-2171F0EB70B9}"/>
              </a:ext>
            </a:extLst>
          </p:cNvPr>
          <p:cNvGrpSpPr/>
          <p:nvPr/>
        </p:nvGrpSpPr>
        <p:grpSpPr>
          <a:xfrm>
            <a:off x="389505" y="223837"/>
            <a:ext cx="5281417" cy="6209338"/>
            <a:chOff x="6579492" y="151775"/>
            <a:chExt cx="5281417" cy="62093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BE79E07-5AA7-EBE6-CA89-95F4593EC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79492" y="151775"/>
              <a:ext cx="5281417" cy="620933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0A1B50-1DF5-6ED0-E7CD-179A51C067DF}"/>
                    </a:ext>
                  </a:extLst>
                </p14:cNvPr>
                <p14:cNvContentPartPr/>
                <p14:nvPr/>
              </p14:nvContentPartPr>
              <p14:xfrm>
                <a:off x="10391700" y="4895535"/>
                <a:ext cx="486000" cy="19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0A1B50-1DF5-6ED0-E7CD-179A51C067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337700" y="4787535"/>
                  <a:ext cx="593640" cy="235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E8E54C-9AA2-F17D-EA92-F816868B609A}"/>
              </a:ext>
            </a:extLst>
          </p:cNvPr>
          <p:cNvCxnSpPr>
            <a:cxnSpLocks/>
          </p:cNvCxnSpPr>
          <p:nvPr/>
        </p:nvCxnSpPr>
        <p:spPr>
          <a:xfrm flipH="1" flipV="1">
            <a:off x="4791075" y="4967597"/>
            <a:ext cx="960041" cy="22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AA5B1D-1A52-1BB3-2A92-9730EC4EE05C}"/>
              </a:ext>
            </a:extLst>
          </p:cNvPr>
          <p:cNvSpPr txBox="1"/>
          <p:nvPr/>
        </p:nvSpPr>
        <p:spPr>
          <a:xfrm>
            <a:off x="5751116" y="5032375"/>
            <a:ext cx="5281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is Augmented.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Here we </a:t>
            </a:r>
            <a:r>
              <a:rPr lang="en-GB" b="1" dirty="0">
                <a:solidFill>
                  <a:srgbClr val="0070C0"/>
                </a:solidFill>
              </a:rPr>
              <a:t>concatenate</a:t>
            </a:r>
            <a:r>
              <a:rPr lang="en-GB" dirty="0"/>
              <a:t> the </a:t>
            </a:r>
            <a:r>
              <a:rPr lang="en-GB" b="1" dirty="0">
                <a:solidFill>
                  <a:srgbClr val="FF0000"/>
                </a:solidFill>
              </a:rPr>
              <a:t>keywords</a:t>
            </a:r>
            <a:r>
              <a:rPr lang="en-GB" dirty="0"/>
              <a:t> from the </a:t>
            </a:r>
            <a:r>
              <a:rPr lang="en-GB" b="1" dirty="0">
                <a:solidFill>
                  <a:srgbClr val="FF0000"/>
                </a:solidFill>
              </a:rPr>
              <a:t>top-3</a:t>
            </a:r>
            <a:r>
              <a:rPr lang="en-GB" dirty="0"/>
              <a:t> retrieved 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We compared with and without such concatenation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2FCB49-8219-4428-F581-DEB6875D4663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7896225" y="4410221"/>
            <a:ext cx="877334" cy="74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E374520-DFAE-5879-5BE1-611A8171E96F}"/>
                  </a:ext>
                </a:extLst>
              </p14:cNvPr>
              <p14:cNvContentPartPr/>
              <p14:nvPr/>
            </p14:nvContentPartPr>
            <p14:xfrm>
              <a:off x="666585" y="4515015"/>
              <a:ext cx="704880" cy="19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E374520-DFAE-5879-5BE1-611A8171E9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2585" y="4407015"/>
                <a:ext cx="812520" cy="234720"/>
              </a:xfrm>
              <a:prstGeom prst="rect">
                <a:avLst/>
              </a:prstGeom>
            </p:spPr>
          </p:pic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9DADA7A6-8950-C6C1-1688-E70D1C7B16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617" y="3230691"/>
            <a:ext cx="5307884" cy="1179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4E200C-A066-9626-C7F1-9397948A56E8}"/>
              </a:ext>
            </a:extLst>
          </p:cNvPr>
          <p:cNvSpPr txBox="1"/>
          <p:nvPr/>
        </p:nvSpPr>
        <p:spPr>
          <a:xfrm>
            <a:off x="8399283" y="4598265"/>
            <a:ext cx="528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Flag </a:t>
            </a:r>
            <a:r>
              <a:rPr lang="en-GB" sz="1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should_augment_query</a:t>
            </a:r>
            <a:r>
              <a:rPr lang="en-GB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1" u="sng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enabled</a:t>
            </a:r>
          </a:p>
          <a:p>
            <a:endParaRPr lang="en-GB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850DCD-4699-A90A-5799-CA17E13C216E}"/>
              </a:ext>
            </a:extLst>
          </p:cNvPr>
          <p:cNvCxnSpPr>
            <a:cxnSpLocks/>
          </p:cNvCxnSpPr>
          <p:nvPr/>
        </p:nvCxnSpPr>
        <p:spPr>
          <a:xfrm flipV="1">
            <a:off x="5802922" y="2837595"/>
            <a:ext cx="230195" cy="219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105D25-FFB4-3D09-9FEE-D4A11C124CD6}"/>
              </a:ext>
            </a:extLst>
          </p:cNvPr>
          <p:cNvSpPr txBox="1"/>
          <p:nvPr/>
        </p:nvSpPr>
        <p:spPr>
          <a:xfrm>
            <a:off x="6146084" y="2890301"/>
            <a:ext cx="5281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Flag </a:t>
            </a:r>
            <a:r>
              <a:rPr lang="en-GB" sz="1400" b="1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should_augment_query</a:t>
            </a:r>
            <a:r>
              <a:rPr lang="en-GB" sz="14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400" b="1" u="sng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disabled</a:t>
            </a:r>
          </a:p>
          <a:p>
            <a:endParaRPr lang="en-GB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267136A-C316-8028-5428-53AC2892FF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2922" y="1862865"/>
            <a:ext cx="6197063" cy="93729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AE76B16-8F54-1F52-122C-7F1EA66139AD}"/>
              </a:ext>
            </a:extLst>
          </p:cNvPr>
          <p:cNvSpPr/>
          <p:nvPr/>
        </p:nvSpPr>
        <p:spPr>
          <a:xfrm>
            <a:off x="6231561" y="3818541"/>
            <a:ext cx="4731714" cy="53593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434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FA4C2-3155-584A-ADD2-64EEE1631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53FA-90BC-B6BE-0D2A-5101C7D4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1960" cy="1325563"/>
          </a:xfrm>
        </p:spPr>
        <p:txBody>
          <a:bodyPr>
            <a:normAutofit/>
          </a:bodyPr>
          <a:lstStyle/>
          <a:p>
            <a:r>
              <a:rPr lang="en-GB" dirty="0"/>
              <a:t>Experimentation: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20D68-E13A-B39D-0D48-6889A364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20 total (</a:t>
            </a:r>
            <a:r>
              <a:rPr lang="en-GB" sz="2800" b="1" dirty="0">
                <a:solidFill>
                  <a:srgbClr val="0070C0"/>
                </a:solidFill>
              </a:rPr>
              <a:t>2 x 5 x 2</a:t>
            </a:r>
            <a:r>
              <a:rPr lang="en-GB" sz="2800" b="1" dirty="0">
                <a:solidFill>
                  <a:srgbClr val="C00000"/>
                </a:solidFill>
              </a:rPr>
              <a:t>) </a:t>
            </a:r>
            <a:r>
              <a:rPr lang="en-GB" sz="2800" dirty="0"/>
              <a:t>experiments conducted</a:t>
            </a:r>
            <a:endParaRPr lang="en-GB" sz="28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2 Retrievers (</a:t>
            </a:r>
            <a:r>
              <a:rPr lang="en-GB" sz="2400" b="1" dirty="0">
                <a:solidFill>
                  <a:srgbClr val="0070C0"/>
                </a:solidFill>
              </a:rPr>
              <a:t>TF-IDF, DPR</a:t>
            </a:r>
            <a:r>
              <a:rPr lang="en-GB" sz="2400" b="1" dirty="0">
                <a:solidFill>
                  <a:srgbClr val="C00000"/>
                </a:solidFill>
              </a:rPr>
              <a:t>)		                                          </a:t>
            </a:r>
            <a:endParaRPr lang="en-GB" sz="2400" b="1" dirty="0"/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Mix of 5 open-ended/specific/unrelated queries (</a:t>
            </a:r>
            <a:r>
              <a:rPr lang="en-GB" sz="2400" b="1" dirty="0">
                <a:solidFill>
                  <a:srgbClr val="0070C0"/>
                </a:solidFill>
              </a:rPr>
              <a:t>for fair evaluation</a:t>
            </a:r>
            <a:r>
              <a:rPr lang="en-GB" sz="2400" b="1" dirty="0">
                <a:solidFill>
                  <a:srgbClr val="C00000"/>
                </a:solidFill>
              </a:rPr>
              <a:t>)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Enable </a:t>
            </a:r>
            <a:r>
              <a:rPr lang="en-GB" sz="2400" b="1" dirty="0">
                <a:solidFill>
                  <a:srgbClr val="C00000"/>
                </a:solidFill>
              </a:rPr>
              <a:t>/</a:t>
            </a:r>
            <a:r>
              <a:rPr lang="en-GB" sz="2400" b="1" dirty="0">
                <a:solidFill>
                  <a:srgbClr val="0070C0"/>
                </a:solidFill>
              </a:rPr>
              <a:t> Disable </a:t>
            </a:r>
            <a:r>
              <a:rPr lang="en-GB" sz="2400" b="1" dirty="0">
                <a:solidFill>
                  <a:srgbClr val="C00000"/>
                </a:solidFill>
              </a:rPr>
              <a:t>Keyword Query Augmentation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i="1" dirty="0">
                <a:solidFill>
                  <a:srgbClr val="C00000"/>
                </a:solidFill>
              </a:rPr>
              <a:t>1 Open source LLM model (</a:t>
            </a:r>
            <a:r>
              <a:rPr lang="en-GB" sz="2400" b="1" i="1" dirty="0">
                <a:solidFill>
                  <a:srgbClr val="0070C0"/>
                </a:solidFill>
              </a:rPr>
              <a:t>Zephyr 7B Beta</a:t>
            </a:r>
            <a:r>
              <a:rPr lang="en-GB" sz="2400" b="1" i="1" dirty="0">
                <a:solidFill>
                  <a:srgbClr val="C00000"/>
                </a:solidFill>
              </a:rPr>
              <a:t>)</a:t>
            </a:r>
            <a:endParaRPr lang="en-GB" sz="2400" b="1" i="1" dirty="0">
              <a:solidFill>
                <a:srgbClr val="7030A0"/>
              </a:solidFill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599D3-4BDB-B25C-52AB-67410A4D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4BEC56-118D-48F1-918F-247DB4B0A734}" type="datetime1">
              <a:rPr lang="en-US" smtClean="0"/>
              <a:t>2/5/2025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3B9BD6-E106-936D-2B95-F65EA8DCD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235A2-56F4-087E-D6CC-A858AE14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9116"/>
            <a:ext cx="12192000" cy="116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74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89A0A-B2C4-68EC-38F7-9C01D57A8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B331-A3A0-E3DA-0577-558B6527D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91960" cy="1325563"/>
          </a:xfrm>
        </p:spPr>
        <p:txBody>
          <a:bodyPr>
            <a:normAutofit/>
          </a:bodyPr>
          <a:lstStyle/>
          <a:p>
            <a:r>
              <a:rPr lang="en-GB" dirty="0"/>
              <a:t>Evaluation: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D27C6-6E9C-4C8A-C780-9981CA89E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10 total (</a:t>
            </a:r>
            <a:r>
              <a:rPr lang="en-GB" sz="2800" b="1" dirty="0">
                <a:solidFill>
                  <a:srgbClr val="0070C0"/>
                </a:solidFill>
              </a:rPr>
              <a:t>2 x 5</a:t>
            </a:r>
            <a:r>
              <a:rPr lang="en-GB" sz="2800" b="1" dirty="0">
                <a:solidFill>
                  <a:srgbClr val="C00000"/>
                </a:solidFill>
              </a:rPr>
              <a:t>) </a:t>
            </a:r>
            <a:r>
              <a:rPr lang="en-GB" sz="2800" dirty="0"/>
              <a:t>manual prompts queried</a:t>
            </a:r>
            <a:endParaRPr lang="en-GB" sz="2800" b="1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2 Retrievers (</a:t>
            </a:r>
            <a:r>
              <a:rPr lang="en-GB" sz="2400" b="1" dirty="0">
                <a:solidFill>
                  <a:srgbClr val="0070C0"/>
                </a:solidFill>
              </a:rPr>
              <a:t>TF-IDF, DPR</a:t>
            </a:r>
            <a:r>
              <a:rPr lang="en-GB" sz="2400" b="1" dirty="0">
                <a:solidFill>
                  <a:srgbClr val="C00000"/>
                </a:solidFill>
              </a:rPr>
              <a:t>)		                                          </a:t>
            </a:r>
            <a:endParaRPr lang="en-GB" sz="2400" b="1" dirty="0"/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5 prompts (from </a:t>
            </a:r>
            <a:r>
              <a:rPr lang="en-GB" sz="2400" b="1" dirty="0">
                <a:solidFill>
                  <a:srgbClr val="0070C0"/>
                </a:solidFill>
              </a:rPr>
              <a:t>Zephyr</a:t>
            </a:r>
            <a:r>
              <a:rPr lang="en-GB" sz="2400" b="1" dirty="0">
                <a:solidFill>
                  <a:srgbClr val="C00000"/>
                </a:solidFill>
              </a:rPr>
              <a:t>) 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i="1" dirty="0">
                <a:solidFill>
                  <a:srgbClr val="C00000"/>
                </a:solidFill>
              </a:rPr>
              <a:t>1 LLM model (</a:t>
            </a:r>
            <a:r>
              <a:rPr lang="en-GB" sz="2800" b="1" i="1" dirty="0">
                <a:solidFill>
                  <a:srgbClr val="0070C0"/>
                </a:solidFill>
              </a:rPr>
              <a:t>ChatGPT</a:t>
            </a:r>
            <a:r>
              <a:rPr lang="en-GB" sz="2800" b="1" i="1" dirty="0">
                <a:solidFill>
                  <a:srgbClr val="C00000"/>
                </a:solidFill>
              </a:rPr>
              <a:t>) </a:t>
            </a:r>
            <a:r>
              <a:rPr lang="en-GB" sz="2800" i="1" dirty="0"/>
              <a:t>for</a:t>
            </a:r>
            <a:r>
              <a:rPr lang="en-GB" sz="2800" b="1" i="1" dirty="0">
                <a:solidFill>
                  <a:srgbClr val="C00000"/>
                </a:solidFill>
              </a:rPr>
              <a:t> </a:t>
            </a:r>
            <a:r>
              <a:rPr lang="en-GB" sz="2800" b="1" i="1" dirty="0">
                <a:solidFill>
                  <a:srgbClr val="0070C0"/>
                </a:solidFill>
              </a:rPr>
              <a:t>References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b="1" dirty="0">
              <a:solidFill>
                <a:srgbClr val="C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93195-4F6C-4590-065A-31A77A35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4BEC56-118D-48F1-918F-247DB4B0A734}" type="datetime1">
              <a:rPr lang="en-US" smtClean="0"/>
              <a:t>2/5/2025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09B5D-F237-42ED-BF0E-D8E2E832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49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14DF-0702-9569-9196-F936BFA0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Evaluation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0734-DA58-856E-6793-AB50D15D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1DB1E-D3A9-4449-A691-4B00D522F601}" type="datetime1">
              <a:rPr lang="en-US" smtClean="0"/>
              <a:t>2/5/2025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B7D7-B753-94A3-9FCA-7358C3A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71CE177-CD27-E352-8E23-D121C8DD2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268418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0959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/>
              <a:t>Results &amp; Findings (1)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51A8B37-C15B-4717-1193-258D6AB9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0C4A390-6306-478C-973A-90F85E6E6D70}" type="datetime1">
              <a:rPr lang="en-US" smtClean="0"/>
              <a:t>2/5/2025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0BDD28-FFBD-C35B-A8F9-111CCC0856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72" t="6772" r="50222" b="70045"/>
          <a:stretch/>
        </p:blipFill>
        <p:spPr>
          <a:xfrm>
            <a:off x="4587619" y="3497819"/>
            <a:ext cx="3402981" cy="1013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DF3AAF-11EE-7AC4-DB82-66B11DD356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0660" r="48531" b="23416"/>
          <a:stretch/>
        </p:blipFill>
        <p:spPr>
          <a:xfrm>
            <a:off x="891269" y="4774009"/>
            <a:ext cx="3637607" cy="9580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E40C71-3EDD-5858-0BE2-8F518DC6497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6" t="55000" r="49693" b="23086"/>
          <a:stretch/>
        </p:blipFill>
        <p:spPr>
          <a:xfrm>
            <a:off x="4514794" y="4740939"/>
            <a:ext cx="3475806" cy="95807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35F2E71-4F4F-60E5-6CC2-3F85BCC8B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402"/>
            <a:ext cx="7381352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0070C0"/>
                </a:solidFill>
              </a:rPr>
              <a:t>Augmented</a:t>
            </a:r>
            <a:r>
              <a:rPr lang="en-GB" sz="2800" dirty="0"/>
              <a:t> vs </a:t>
            </a:r>
            <a:r>
              <a:rPr lang="en-GB" sz="2800" b="1" dirty="0">
                <a:solidFill>
                  <a:srgbClr val="FF0000"/>
                </a:solidFill>
              </a:rPr>
              <a:t>Non-Augmented</a:t>
            </a:r>
            <a:r>
              <a:rPr lang="en-GB" sz="2800" dirty="0"/>
              <a:t> Query</a:t>
            </a:r>
            <a:endParaRPr lang="en-GB" sz="28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/>
              <a:t>Dense </a:t>
            </a:r>
            <a:r>
              <a:rPr lang="en-GB" sz="2800" dirty="0"/>
              <a:t>vs</a:t>
            </a:r>
            <a:r>
              <a:rPr lang="en-GB" sz="2800" b="1" dirty="0"/>
              <a:t> Sparse</a:t>
            </a:r>
            <a:endParaRPr lang="en-GB" sz="2800" dirty="0"/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9038BC6-B015-817E-976E-F46EC59B4B1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19" t="1708" r="50717" b="73181"/>
          <a:stretch/>
        </p:blipFill>
        <p:spPr>
          <a:xfrm>
            <a:off x="1059365" y="3625545"/>
            <a:ext cx="3312135" cy="92800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E49B21C-CA48-EE37-8D21-DA15FF5BEBDE}"/>
              </a:ext>
            </a:extLst>
          </p:cNvPr>
          <p:cNvSpPr txBox="1"/>
          <p:nvPr/>
        </p:nvSpPr>
        <p:spPr>
          <a:xfrm>
            <a:off x="134067" y="396478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649C3-0F91-5F2A-7C63-371A4CD039C5}"/>
              </a:ext>
            </a:extLst>
          </p:cNvPr>
          <p:cNvSpPr txBox="1"/>
          <p:nvPr/>
        </p:nvSpPr>
        <p:spPr>
          <a:xfrm>
            <a:off x="134067" y="4923550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Sparse:</a:t>
            </a:r>
          </a:p>
        </p:txBody>
      </p:sp>
      <p:pic>
        <p:nvPicPr>
          <p:cNvPr id="30" name="Graphic 29" descr="Badge 1 with solid fill">
            <a:extLst>
              <a:ext uri="{FF2B5EF4-FFF2-40B4-BE49-F238E27FC236}">
                <a16:creationId xmlns:a16="http://schemas.microsoft.com/office/drawing/2014/main" id="{15D61354-876E-3A16-67E6-F5B69822F1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22115" y="1934450"/>
            <a:ext cx="608129" cy="60812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4DD1875-6928-1740-2A93-3CBAC1C41D89}"/>
              </a:ext>
            </a:extLst>
          </p:cNvPr>
          <p:cNvSpPr txBox="1"/>
          <p:nvPr/>
        </p:nvSpPr>
        <p:spPr>
          <a:xfrm>
            <a:off x="2105557" y="3172608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Augmented: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369157-79F3-42A1-FFAF-88D73F6D0A50}"/>
              </a:ext>
            </a:extLst>
          </p:cNvPr>
          <p:cNvSpPr txBox="1"/>
          <p:nvPr/>
        </p:nvSpPr>
        <p:spPr>
          <a:xfrm>
            <a:off x="5273102" y="3170367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Non-Augmented:</a:t>
            </a:r>
          </a:p>
        </p:txBody>
      </p:sp>
    </p:spTree>
    <p:extLst>
      <p:ext uri="{BB962C8B-B14F-4D97-AF65-F5344CB8AC3E}">
        <p14:creationId xmlns:p14="http://schemas.microsoft.com/office/powerpoint/2010/main" val="348146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/>
              <a:t>Results &amp; Findings (1)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2FB5-CC89-0F57-B398-2F5F5BB2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880"/>
            <a:ext cx="7381352" cy="455508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0070C0"/>
                </a:solidFill>
              </a:rPr>
              <a:t>Augmented</a:t>
            </a:r>
            <a:r>
              <a:rPr lang="en-GB" sz="2800" dirty="0"/>
              <a:t> vs </a:t>
            </a:r>
            <a:r>
              <a:rPr lang="en-GB" sz="2800" b="1" dirty="0">
                <a:solidFill>
                  <a:srgbClr val="FF0000"/>
                </a:solidFill>
              </a:rPr>
              <a:t>Non-Augmented </a:t>
            </a:r>
            <a:r>
              <a:rPr lang="en-GB" sz="2800" dirty="0"/>
              <a:t>Query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/>
              <a:t>Dense </a:t>
            </a:r>
            <a:r>
              <a:rPr lang="en-GB" sz="2800" dirty="0"/>
              <a:t>vs</a:t>
            </a:r>
            <a:r>
              <a:rPr lang="en-GB" sz="2800" b="1" dirty="0"/>
              <a:t> Sparse</a:t>
            </a:r>
            <a:endParaRPr lang="en-GB" sz="2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551A8B37-C15B-4717-1193-258D6AB91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4E588AF-7C1B-439D-95A0-19A9834D1822}" type="datetime1">
              <a:rPr lang="en-US" smtClean="0"/>
              <a:t>2/5/2025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2D56F3-9FB5-2E4D-32FF-691974B182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048" t="63106" b="22824"/>
          <a:stretch/>
        </p:blipFill>
        <p:spPr>
          <a:xfrm>
            <a:off x="4269260" y="4827653"/>
            <a:ext cx="3483285" cy="615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BF1784-4FD1-8DEB-9611-F11425D5D59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2609" t="9923" b="76505"/>
          <a:stretch/>
        </p:blipFill>
        <p:spPr>
          <a:xfrm>
            <a:off x="838199" y="3845301"/>
            <a:ext cx="3349851" cy="5016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B98FD9-75D6-A001-0FD6-9AE35709FD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048" t="15992" r="8460" b="72226"/>
          <a:stretch/>
        </p:blipFill>
        <p:spPr>
          <a:xfrm>
            <a:off x="4251774" y="3831747"/>
            <a:ext cx="2893320" cy="51520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36D30F-19C1-3F51-67D5-4590E079FB83}"/>
              </a:ext>
            </a:extLst>
          </p:cNvPr>
          <p:cNvSpPr txBox="1"/>
          <p:nvPr/>
        </p:nvSpPr>
        <p:spPr>
          <a:xfrm>
            <a:off x="134067" y="3964781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Dense: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7CCD8E-A65E-E554-CB5D-531BE19FB098}"/>
              </a:ext>
            </a:extLst>
          </p:cNvPr>
          <p:cNvSpPr txBox="1"/>
          <p:nvPr/>
        </p:nvSpPr>
        <p:spPr>
          <a:xfrm>
            <a:off x="134067" y="4923550"/>
            <a:ext cx="866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Sparse:</a:t>
            </a:r>
          </a:p>
        </p:txBody>
      </p:sp>
      <p:pic>
        <p:nvPicPr>
          <p:cNvPr id="29" name="Graphic 28" descr="Badge with solid fill">
            <a:extLst>
              <a:ext uri="{FF2B5EF4-FFF2-40B4-BE49-F238E27FC236}">
                <a16:creationId xmlns:a16="http://schemas.microsoft.com/office/drawing/2014/main" id="{C7B91906-F777-6DF5-8C44-BC5B6DE2A5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422115" y="1934450"/>
            <a:ext cx="608129" cy="6081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F2D154F-1BF6-8771-5265-0AB249D4F8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2609" t="61016" b="26946"/>
          <a:stretch/>
        </p:blipFill>
        <p:spPr>
          <a:xfrm>
            <a:off x="838199" y="4923550"/>
            <a:ext cx="3349851" cy="44493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4B195F9-F15A-E752-F4D7-D70C5AE0262A}"/>
              </a:ext>
            </a:extLst>
          </p:cNvPr>
          <p:cNvSpPr txBox="1"/>
          <p:nvPr/>
        </p:nvSpPr>
        <p:spPr>
          <a:xfrm>
            <a:off x="2105557" y="3172608"/>
            <a:ext cx="134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Augmented: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209FCD-5425-7FB1-93BD-FE0C17C8B503}"/>
              </a:ext>
            </a:extLst>
          </p:cNvPr>
          <p:cNvSpPr txBox="1"/>
          <p:nvPr/>
        </p:nvSpPr>
        <p:spPr>
          <a:xfrm>
            <a:off x="5273102" y="3170367"/>
            <a:ext cx="180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Non-Augmented:</a:t>
            </a:r>
          </a:p>
        </p:txBody>
      </p:sp>
    </p:spTree>
    <p:extLst>
      <p:ext uri="{BB962C8B-B14F-4D97-AF65-F5344CB8AC3E}">
        <p14:creationId xmlns:p14="http://schemas.microsoft.com/office/powerpoint/2010/main" val="94004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914DF-0702-9569-9196-F936BFA03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Future Work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0734-DA58-856E-6793-AB50D15D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FB412-BC8B-430B-9A49-0C4B2617715E}" type="datetime1">
              <a:rPr lang="en-US" smtClean="0"/>
              <a:t>2/5/2025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8B7D7-B753-94A3-9FCA-7358C3A7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16</a:t>
            </a:fld>
            <a:endParaRPr lang="en-GB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46F1D5B-0913-A46B-A239-047DC5E3AD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01533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548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4EE9-3910-95ED-8837-D9D78CB0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ECCC2E0-8052-4B88-9359-8910B49F039D}" type="datetime1">
              <a:rPr lang="en-US" smtClean="0"/>
              <a:t>2/5/2025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8396C-665B-8F7F-5CB0-1111DC9D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17</a:t>
            </a:fld>
            <a:endParaRPr lang="en-GB"/>
          </a:p>
        </p:txBody>
      </p:sp>
      <p:pic>
        <p:nvPicPr>
          <p:cNvPr id="3" name="Content Placeholder 2" descr="Remote learning science with solid fill">
            <a:extLst>
              <a:ext uri="{FF2B5EF4-FFF2-40B4-BE49-F238E27FC236}">
                <a16:creationId xmlns:a16="http://schemas.microsoft.com/office/drawing/2014/main" id="{3B9AA854-AA9C-980E-1D81-6C2DFFFE8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082875" y="1240835"/>
            <a:ext cx="3707883" cy="3707883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709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</a:rPr>
              <a:t>QnA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84EE9-3910-95ED-8837-D9D78CB0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7980A62-4F61-4587-84A3-D43BB77CF3AA}" type="datetime1">
              <a:rPr lang="en-US" smtClean="0"/>
              <a:t>2/5/2025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8396C-665B-8F7F-5CB0-1111DC9D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18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E99EBFA-DDD8-C6AC-3EC1-64F1AD84C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796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GB" sz="4400" dirty="0"/>
              <a:t>Introduction: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2FB5-CC89-0F57-B398-2F5F5BB2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1762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Problems: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Unpredictability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Outdated Scientific Information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Objectives: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Prevent hallucinations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Updated Scientific Information</a:t>
            </a: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dirty="0">
              <a:solidFill>
                <a:srgbClr val="C00000"/>
              </a:solidFill>
            </a:endParaRP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4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BC9D-0C6A-40DF-978B-66C3C58A4C2C}" type="datetime1">
              <a:rPr lang="en-US" smtClean="0"/>
              <a:t>2/5/2025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2</a:t>
            </a:fld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4C60074-FF1D-D4FB-6C98-C81FE35C5A3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62717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endParaRPr lang="en-GB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48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GB" dirty="0"/>
              <a:t>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C614096-AA46-40CB-B3C3-A381180D11A9}" type="datetime1">
              <a:rPr lang="en-US" smtClean="0"/>
              <a:t>2/5/2025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B9F43D-1639-889F-C161-FDE4BEAF053D}"/>
              </a:ext>
            </a:extLst>
          </p:cNvPr>
          <p:cNvGrpSpPr/>
          <p:nvPr/>
        </p:nvGrpSpPr>
        <p:grpSpPr>
          <a:xfrm>
            <a:off x="1197243" y="2074950"/>
            <a:ext cx="9797514" cy="3096301"/>
            <a:chOff x="990600" y="1962983"/>
            <a:chExt cx="9797514" cy="309630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D2B89D2-4902-7B3D-7FD9-E5C12C982951}"/>
                </a:ext>
              </a:extLst>
            </p:cNvPr>
            <p:cNvGrpSpPr/>
            <p:nvPr/>
          </p:nvGrpSpPr>
          <p:grpSpPr>
            <a:xfrm>
              <a:off x="6221963" y="1979743"/>
              <a:ext cx="4566151" cy="3079541"/>
              <a:chOff x="3208524" y="1870075"/>
              <a:chExt cx="6041664" cy="407466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BD70165-AFBB-E1DC-89CC-1533B7A2D530}"/>
                  </a:ext>
                </a:extLst>
              </p:cNvPr>
              <p:cNvGrpSpPr/>
              <p:nvPr/>
            </p:nvGrpSpPr>
            <p:grpSpPr>
              <a:xfrm>
                <a:off x="3208524" y="1870075"/>
                <a:ext cx="6041664" cy="4074668"/>
                <a:chOff x="3379177" y="2103426"/>
                <a:chExt cx="5429682" cy="366193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6654650B-DC5F-10B3-1FA1-6FA286034AB7}"/>
                    </a:ext>
                  </a:extLst>
                </p:cNvPr>
                <p:cNvGrpSpPr/>
                <p:nvPr/>
              </p:nvGrpSpPr>
              <p:grpSpPr>
                <a:xfrm>
                  <a:off x="3379177" y="2335399"/>
                  <a:ext cx="5429682" cy="3429957"/>
                  <a:chOff x="5810548" y="1514775"/>
                  <a:chExt cx="5429682" cy="3429957"/>
                </a:xfrm>
              </p:grpSpPr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1729004F-9360-B146-2DD4-CE1B72D766BD}"/>
                      </a:ext>
                    </a:extLst>
                  </p:cNvPr>
                  <p:cNvGrpSpPr/>
                  <p:nvPr/>
                </p:nvGrpSpPr>
                <p:grpSpPr>
                  <a:xfrm>
                    <a:off x="5810548" y="1514775"/>
                    <a:ext cx="552312" cy="3245979"/>
                    <a:chOff x="5956230" y="2116843"/>
                    <a:chExt cx="603283" cy="3545540"/>
                  </a:xfrm>
                </p:grpSpPr>
                <p:pic>
                  <p:nvPicPr>
                    <p:cNvPr id="22" name="Graphic 21" descr="Badge 6 with solid fill">
                      <a:extLst>
                        <a:ext uri="{FF2B5EF4-FFF2-40B4-BE49-F238E27FC236}">
                          <a16:creationId xmlns:a16="http://schemas.microsoft.com/office/drawing/2014/main" id="{8A355386-DEC1-CC22-FE81-C20E77EC590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5956230" y="5065416"/>
                      <a:ext cx="596967" cy="59696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3" name="Graphic 22" descr="Badge 5 with solid fill">
                      <a:extLst>
                        <a:ext uri="{FF2B5EF4-FFF2-40B4-BE49-F238E27FC236}">
                          <a16:creationId xmlns:a16="http://schemas.microsoft.com/office/drawing/2014/main" id="{9345BD52-B0C9-D941-EBDD-78AFB2C5B5D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5962545" y="3586688"/>
                      <a:ext cx="596968" cy="5969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4" name="Graphic 23" descr="Badge 4 with solid fill">
                      <a:extLst>
                        <a:ext uri="{FF2B5EF4-FFF2-40B4-BE49-F238E27FC236}">
                          <a16:creationId xmlns:a16="http://schemas.microsoft.com/office/drawing/2014/main" id="{1B9A03D9-0F25-DC0C-7112-258EFD549C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rcRect/>
                    <a:stretch/>
                  </p:blipFill>
                  <p:spPr>
                    <a:xfrm>
                      <a:off x="5962545" y="2116843"/>
                      <a:ext cx="596967" cy="59696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B7978B4E-6C6C-02F6-D63A-E48FED839D36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endCxn id="23" idx="0"/>
                    </p:cNvCxnSpPr>
                    <p:nvPr/>
                  </p:nvCxnSpPr>
                  <p:spPr>
                    <a:xfrm>
                      <a:off x="6261029" y="2713810"/>
                      <a:ext cx="0" cy="872878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110F8506-F0C5-2056-9D3E-3C6271D7C580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23" idx="2"/>
                      <a:endCxn id="22" idx="0"/>
                    </p:cNvCxnSpPr>
                    <p:nvPr/>
                  </p:nvCxnSpPr>
                  <p:spPr>
                    <a:xfrm flipH="1">
                      <a:off x="6254714" y="4183656"/>
                      <a:ext cx="6315" cy="88176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A8852184-C016-9C3A-F3BE-758696622054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22" idx="0"/>
                      <a:endCxn id="23" idx="2"/>
                    </p:cNvCxnSpPr>
                    <p:nvPr/>
                  </p:nvCxnSpPr>
                  <p:spPr>
                    <a:xfrm flipV="1">
                      <a:off x="6254714" y="4183656"/>
                      <a:ext cx="6315" cy="88176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0431A987-A7B0-E9CA-B0CE-952EAAE7D231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23" idx="0"/>
                    </p:cNvCxnSpPr>
                    <p:nvPr/>
                  </p:nvCxnSpPr>
                  <p:spPr>
                    <a:xfrm flipV="1">
                      <a:off x="6261029" y="2713810"/>
                      <a:ext cx="0" cy="872878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Rectangle: Rounded Corners 20">
                    <a:extLst>
                      <a:ext uri="{FF2B5EF4-FFF2-40B4-BE49-F238E27FC236}">
                        <a16:creationId xmlns:a16="http://schemas.microsoft.com/office/drawing/2014/main" id="{60DD1DF8-91AF-D740-FE1E-C9D44CEF46DE}"/>
                      </a:ext>
                    </a:extLst>
                  </p:cNvPr>
                  <p:cNvSpPr/>
                  <p:nvPr/>
                </p:nvSpPr>
                <p:spPr>
                  <a:xfrm>
                    <a:off x="6489749" y="3934256"/>
                    <a:ext cx="4750481" cy="1010476"/>
                  </a:xfrm>
                  <a:prstGeom prst="roundRect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  <a:extLst>
                      <a:ext uri="{C807C97D-BFC1-408E-A445-0C87EB9F89A2}">
                        <ask:lineSketchStyleProps xmlns:ask="http://schemas.microsoft.com/office/drawing/2018/sketchyshapes" sd="1280569583">
                          <a:custGeom>
                            <a:avLst/>
                            <a:gdLst>
                              <a:gd name="connsiteX0" fmla="*/ 0 w 6050833"/>
                              <a:gd name="connsiteY0" fmla="*/ 168416 h 1010476"/>
                              <a:gd name="connsiteX1" fmla="*/ 168416 w 6050833"/>
                              <a:gd name="connsiteY1" fmla="*/ 0 h 1010476"/>
                              <a:gd name="connsiteX2" fmla="*/ 689025 w 6050833"/>
                              <a:gd name="connsiteY2" fmla="*/ 0 h 1010476"/>
                              <a:gd name="connsiteX3" fmla="*/ 1266774 w 6050833"/>
                              <a:gd name="connsiteY3" fmla="*/ 0 h 1010476"/>
                              <a:gd name="connsiteX4" fmla="*/ 1787383 w 6050833"/>
                              <a:gd name="connsiteY4" fmla="*/ 0 h 1010476"/>
                              <a:gd name="connsiteX5" fmla="*/ 2536552 w 6050833"/>
                              <a:gd name="connsiteY5" fmla="*/ 0 h 1010476"/>
                              <a:gd name="connsiteX6" fmla="*/ 3171441 w 6050833"/>
                              <a:gd name="connsiteY6" fmla="*/ 0 h 1010476"/>
                              <a:gd name="connsiteX7" fmla="*/ 3806330 w 6050833"/>
                              <a:gd name="connsiteY7" fmla="*/ 0 h 1010476"/>
                              <a:gd name="connsiteX8" fmla="*/ 4384079 w 6050833"/>
                              <a:gd name="connsiteY8" fmla="*/ 0 h 1010476"/>
                              <a:gd name="connsiteX9" fmla="*/ 5076108 w 6050833"/>
                              <a:gd name="connsiteY9" fmla="*/ 0 h 1010476"/>
                              <a:gd name="connsiteX10" fmla="*/ 5882417 w 6050833"/>
                              <a:gd name="connsiteY10" fmla="*/ 0 h 1010476"/>
                              <a:gd name="connsiteX11" fmla="*/ 6050833 w 6050833"/>
                              <a:gd name="connsiteY11" fmla="*/ 168416 h 1010476"/>
                              <a:gd name="connsiteX12" fmla="*/ 6050833 w 6050833"/>
                              <a:gd name="connsiteY12" fmla="*/ 842060 h 1010476"/>
                              <a:gd name="connsiteX13" fmla="*/ 5882417 w 6050833"/>
                              <a:gd name="connsiteY13" fmla="*/ 1010476 h 1010476"/>
                              <a:gd name="connsiteX14" fmla="*/ 5361808 w 6050833"/>
                              <a:gd name="connsiteY14" fmla="*/ 1010476 h 1010476"/>
                              <a:gd name="connsiteX15" fmla="*/ 4612639 w 6050833"/>
                              <a:gd name="connsiteY15" fmla="*/ 1010476 h 1010476"/>
                              <a:gd name="connsiteX16" fmla="*/ 4034890 w 6050833"/>
                              <a:gd name="connsiteY16" fmla="*/ 1010476 h 1010476"/>
                              <a:gd name="connsiteX17" fmla="*/ 3285721 w 6050833"/>
                              <a:gd name="connsiteY17" fmla="*/ 1010476 h 1010476"/>
                              <a:gd name="connsiteX18" fmla="*/ 2650832 w 6050833"/>
                              <a:gd name="connsiteY18" fmla="*/ 1010476 h 1010476"/>
                              <a:gd name="connsiteX19" fmla="*/ 2015943 w 6050833"/>
                              <a:gd name="connsiteY19" fmla="*/ 1010476 h 1010476"/>
                              <a:gd name="connsiteX20" fmla="*/ 1323914 w 6050833"/>
                              <a:gd name="connsiteY20" fmla="*/ 1010476 h 1010476"/>
                              <a:gd name="connsiteX21" fmla="*/ 168416 w 6050833"/>
                              <a:gd name="connsiteY21" fmla="*/ 1010476 h 1010476"/>
                              <a:gd name="connsiteX22" fmla="*/ 0 w 6050833"/>
                              <a:gd name="connsiteY22" fmla="*/ 842060 h 1010476"/>
                              <a:gd name="connsiteX23" fmla="*/ 0 w 6050833"/>
                              <a:gd name="connsiteY23" fmla="*/ 168416 h 101047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6050833" h="1010476" extrusionOk="0">
                                <a:moveTo>
                                  <a:pt x="0" y="168416"/>
                                </a:moveTo>
                                <a:cubicBezTo>
                                  <a:pt x="-4610" y="69768"/>
                                  <a:pt x="59069" y="-5644"/>
                                  <a:pt x="168416" y="0"/>
                                </a:cubicBezTo>
                                <a:cubicBezTo>
                                  <a:pt x="395191" y="6385"/>
                                  <a:pt x="563613" y="1084"/>
                                  <a:pt x="689025" y="0"/>
                                </a:cubicBezTo>
                                <a:cubicBezTo>
                                  <a:pt x="814437" y="-1084"/>
                                  <a:pt x="1100017" y="13625"/>
                                  <a:pt x="1266774" y="0"/>
                                </a:cubicBezTo>
                                <a:cubicBezTo>
                                  <a:pt x="1433531" y="-13625"/>
                                  <a:pt x="1617177" y="-865"/>
                                  <a:pt x="1787383" y="0"/>
                                </a:cubicBezTo>
                                <a:cubicBezTo>
                                  <a:pt x="1957589" y="865"/>
                                  <a:pt x="2220505" y="-6699"/>
                                  <a:pt x="2536552" y="0"/>
                                </a:cubicBezTo>
                                <a:cubicBezTo>
                                  <a:pt x="2852599" y="6699"/>
                                  <a:pt x="3032604" y="-6912"/>
                                  <a:pt x="3171441" y="0"/>
                                </a:cubicBezTo>
                                <a:cubicBezTo>
                                  <a:pt x="3310278" y="6912"/>
                                  <a:pt x="3609137" y="-25168"/>
                                  <a:pt x="3806330" y="0"/>
                                </a:cubicBezTo>
                                <a:cubicBezTo>
                                  <a:pt x="4003523" y="25168"/>
                                  <a:pt x="4256907" y="-1929"/>
                                  <a:pt x="4384079" y="0"/>
                                </a:cubicBezTo>
                                <a:cubicBezTo>
                                  <a:pt x="4511251" y="1929"/>
                                  <a:pt x="4807334" y="-26165"/>
                                  <a:pt x="5076108" y="0"/>
                                </a:cubicBezTo>
                                <a:cubicBezTo>
                                  <a:pt x="5344882" y="26165"/>
                                  <a:pt x="5571808" y="33352"/>
                                  <a:pt x="5882417" y="0"/>
                                </a:cubicBezTo>
                                <a:cubicBezTo>
                                  <a:pt x="5963387" y="13301"/>
                                  <a:pt x="6051134" y="52862"/>
                                  <a:pt x="6050833" y="168416"/>
                                </a:cubicBezTo>
                                <a:cubicBezTo>
                                  <a:pt x="6037495" y="404407"/>
                                  <a:pt x="6084297" y="515939"/>
                                  <a:pt x="6050833" y="842060"/>
                                </a:cubicBezTo>
                                <a:cubicBezTo>
                                  <a:pt x="6054860" y="937987"/>
                                  <a:pt x="5977236" y="1025812"/>
                                  <a:pt x="5882417" y="1010476"/>
                                </a:cubicBezTo>
                                <a:cubicBezTo>
                                  <a:pt x="5709941" y="1018572"/>
                                  <a:pt x="5616574" y="999374"/>
                                  <a:pt x="5361808" y="1010476"/>
                                </a:cubicBezTo>
                                <a:cubicBezTo>
                                  <a:pt x="5107042" y="1021578"/>
                                  <a:pt x="4935633" y="994468"/>
                                  <a:pt x="4612639" y="1010476"/>
                                </a:cubicBezTo>
                                <a:cubicBezTo>
                                  <a:pt x="4289645" y="1026484"/>
                                  <a:pt x="4257082" y="1029626"/>
                                  <a:pt x="4034890" y="1010476"/>
                                </a:cubicBezTo>
                                <a:cubicBezTo>
                                  <a:pt x="3812698" y="991326"/>
                                  <a:pt x="3524306" y="1026189"/>
                                  <a:pt x="3285721" y="1010476"/>
                                </a:cubicBezTo>
                                <a:cubicBezTo>
                                  <a:pt x="3047136" y="994763"/>
                                  <a:pt x="2860806" y="1013235"/>
                                  <a:pt x="2650832" y="1010476"/>
                                </a:cubicBezTo>
                                <a:cubicBezTo>
                                  <a:pt x="2440858" y="1007717"/>
                                  <a:pt x="2270613" y="1041190"/>
                                  <a:pt x="2015943" y="1010476"/>
                                </a:cubicBezTo>
                                <a:cubicBezTo>
                                  <a:pt x="1761273" y="979762"/>
                                  <a:pt x="1661798" y="984833"/>
                                  <a:pt x="1323914" y="1010476"/>
                                </a:cubicBezTo>
                                <a:cubicBezTo>
                                  <a:pt x="986030" y="1036119"/>
                                  <a:pt x="438059" y="1027536"/>
                                  <a:pt x="168416" y="1010476"/>
                                </a:cubicBezTo>
                                <a:cubicBezTo>
                                  <a:pt x="73838" y="1006349"/>
                                  <a:pt x="17970" y="930613"/>
                                  <a:pt x="0" y="842060"/>
                                </a:cubicBezTo>
                                <a:cubicBezTo>
                                  <a:pt x="30065" y="540759"/>
                                  <a:pt x="21210" y="346056"/>
                                  <a:pt x="0" y="168416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>
                      <a:lnSpc>
                        <a:spcPct val="150000"/>
                      </a:lnSpc>
                    </a:pPr>
                    <a:r>
                      <a:rPr lang="en-GB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rPr>
                      <a:t>Evaluation &amp; Optimisation</a:t>
                    </a:r>
                    <a:endParaRPr lang="en-GB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E09A6A74-B8C3-08AD-5C1E-28E858728219}"/>
                    </a:ext>
                  </a:extLst>
                </p:cNvPr>
                <p:cNvSpPr/>
                <p:nvPr/>
              </p:nvSpPr>
              <p:spPr>
                <a:xfrm>
                  <a:off x="4058378" y="2103426"/>
                  <a:ext cx="4750481" cy="1010476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  <a:extLst>
                    <a:ext uri="{C807C97D-BFC1-408E-A445-0C87EB9F89A2}">
                      <ask:lineSketchStyleProps xmlns:ask="http://schemas.microsoft.com/office/drawing/2018/sketchyshapes" sd="1280569583">
                        <a:custGeom>
                          <a:avLst/>
                          <a:gdLst>
                            <a:gd name="connsiteX0" fmla="*/ 0 w 6050833"/>
                            <a:gd name="connsiteY0" fmla="*/ 168416 h 1010476"/>
                            <a:gd name="connsiteX1" fmla="*/ 168416 w 6050833"/>
                            <a:gd name="connsiteY1" fmla="*/ 0 h 1010476"/>
                            <a:gd name="connsiteX2" fmla="*/ 689025 w 6050833"/>
                            <a:gd name="connsiteY2" fmla="*/ 0 h 1010476"/>
                            <a:gd name="connsiteX3" fmla="*/ 1266774 w 6050833"/>
                            <a:gd name="connsiteY3" fmla="*/ 0 h 1010476"/>
                            <a:gd name="connsiteX4" fmla="*/ 1787383 w 6050833"/>
                            <a:gd name="connsiteY4" fmla="*/ 0 h 1010476"/>
                            <a:gd name="connsiteX5" fmla="*/ 2536552 w 6050833"/>
                            <a:gd name="connsiteY5" fmla="*/ 0 h 1010476"/>
                            <a:gd name="connsiteX6" fmla="*/ 3171441 w 6050833"/>
                            <a:gd name="connsiteY6" fmla="*/ 0 h 1010476"/>
                            <a:gd name="connsiteX7" fmla="*/ 3806330 w 6050833"/>
                            <a:gd name="connsiteY7" fmla="*/ 0 h 1010476"/>
                            <a:gd name="connsiteX8" fmla="*/ 4384079 w 6050833"/>
                            <a:gd name="connsiteY8" fmla="*/ 0 h 1010476"/>
                            <a:gd name="connsiteX9" fmla="*/ 5076108 w 6050833"/>
                            <a:gd name="connsiteY9" fmla="*/ 0 h 1010476"/>
                            <a:gd name="connsiteX10" fmla="*/ 5882417 w 6050833"/>
                            <a:gd name="connsiteY10" fmla="*/ 0 h 1010476"/>
                            <a:gd name="connsiteX11" fmla="*/ 6050833 w 6050833"/>
                            <a:gd name="connsiteY11" fmla="*/ 168416 h 1010476"/>
                            <a:gd name="connsiteX12" fmla="*/ 6050833 w 6050833"/>
                            <a:gd name="connsiteY12" fmla="*/ 842060 h 1010476"/>
                            <a:gd name="connsiteX13" fmla="*/ 5882417 w 6050833"/>
                            <a:gd name="connsiteY13" fmla="*/ 1010476 h 1010476"/>
                            <a:gd name="connsiteX14" fmla="*/ 5361808 w 6050833"/>
                            <a:gd name="connsiteY14" fmla="*/ 1010476 h 1010476"/>
                            <a:gd name="connsiteX15" fmla="*/ 4612639 w 6050833"/>
                            <a:gd name="connsiteY15" fmla="*/ 1010476 h 1010476"/>
                            <a:gd name="connsiteX16" fmla="*/ 4034890 w 6050833"/>
                            <a:gd name="connsiteY16" fmla="*/ 1010476 h 1010476"/>
                            <a:gd name="connsiteX17" fmla="*/ 3285721 w 6050833"/>
                            <a:gd name="connsiteY17" fmla="*/ 1010476 h 1010476"/>
                            <a:gd name="connsiteX18" fmla="*/ 2650832 w 6050833"/>
                            <a:gd name="connsiteY18" fmla="*/ 1010476 h 1010476"/>
                            <a:gd name="connsiteX19" fmla="*/ 2015943 w 6050833"/>
                            <a:gd name="connsiteY19" fmla="*/ 1010476 h 1010476"/>
                            <a:gd name="connsiteX20" fmla="*/ 1323914 w 6050833"/>
                            <a:gd name="connsiteY20" fmla="*/ 1010476 h 1010476"/>
                            <a:gd name="connsiteX21" fmla="*/ 168416 w 6050833"/>
                            <a:gd name="connsiteY21" fmla="*/ 1010476 h 1010476"/>
                            <a:gd name="connsiteX22" fmla="*/ 0 w 6050833"/>
                            <a:gd name="connsiteY22" fmla="*/ 842060 h 1010476"/>
                            <a:gd name="connsiteX23" fmla="*/ 0 w 6050833"/>
                            <a:gd name="connsiteY23" fmla="*/ 168416 h 10104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6050833" h="1010476" extrusionOk="0">
                              <a:moveTo>
                                <a:pt x="0" y="168416"/>
                              </a:moveTo>
                              <a:cubicBezTo>
                                <a:pt x="-4610" y="69768"/>
                                <a:pt x="59069" y="-5644"/>
                                <a:pt x="168416" y="0"/>
                              </a:cubicBezTo>
                              <a:cubicBezTo>
                                <a:pt x="395191" y="6385"/>
                                <a:pt x="563613" y="1084"/>
                                <a:pt x="689025" y="0"/>
                              </a:cubicBezTo>
                              <a:cubicBezTo>
                                <a:pt x="814437" y="-1084"/>
                                <a:pt x="1100017" y="13625"/>
                                <a:pt x="1266774" y="0"/>
                              </a:cubicBezTo>
                              <a:cubicBezTo>
                                <a:pt x="1433531" y="-13625"/>
                                <a:pt x="1617177" y="-865"/>
                                <a:pt x="1787383" y="0"/>
                              </a:cubicBezTo>
                              <a:cubicBezTo>
                                <a:pt x="1957589" y="865"/>
                                <a:pt x="2220505" y="-6699"/>
                                <a:pt x="2536552" y="0"/>
                              </a:cubicBezTo>
                              <a:cubicBezTo>
                                <a:pt x="2852599" y="6699"/>
                                <a:pt x="3032604" y="-6912"/>
                                <a:pt x="3171441" y="0"/>
                              </a:cubicBezTo>
                              <a:cubicBezTo>
                                <a:pt x="3310278" y="6912"/>
                                <a:pt x="3609137" y="-25168"/>
                                <a:pt x="3806330" y="0"/>
                              </a:cubicBezTo>
                              <a:cubicBezTo>
                                <a:pt x="4003523" y="25168"/>
                                <a:pt x="4256907" y="-1929"/>
                                <a:pt x="4384079" y="0"/>
                              </a:cubicBezTo>
                              <a:cubicBezTo>
                                <a:pt x="4511251" y="1929"/>
                                <a:pt x="4807334" y="-26165"/>
                                <a:pt x="5076108" y="0"/>
                              </a:cubicBezTo>
                              <a:cubicBezTo>
                                <a:pt x="5344882" y="26165"/>
                                <a:pt x="5571808" y="33352"/>
                                <a:pt x="5882417" y="0"/>
                              </a:cubicBezTo>
                              <a:cubicBezTo>
                                <a:pt x="5963387" y="13301"/>
                                <a:pt x="6051134" y="52862"/>
                                <a:pt x="6050833" y="168416"/>
                              </a:cubicBezTo>
                              <a:cubicBezTo>
                                <a:pt x="6037495" y="404407"/>
                                <a:pt x="6084297" y="515939"/>
                                <a:pt x="6050833" y="842060"/>
                              </a:cubicBezTo>
                              <a:cubicBezTo>
                                <a:pt x="6054860" y="937987"/>
                                <a:pt x="5977236" y="1025812"/>
                                <a:pt x="5882417" y="1010476"/>
                              </a:cubicBezTo>
                              <a:cubicBezTo>
                                <a:pt x="5709941" y="1018572"/>
                                <a:pt x="5616574" y="999374"/>
                                <a:pt x="5361808" y="1010476"/>
                              </a:cubicBezTo>
                              <a:cubicBezTo>
                                <a:pt x="5107042" y="1021578"/>
                                <a:pt x="4935633" y="994468"/>
                                <a:pt x="4612639" y="1010476"/>
                              </a:cubicBezTo>
                              <a:cubicBezTo>
                                <a:pt x="4289645" y="1026484"/>
                                <a:pt x="4257082" y="1029626"/>
                                <a:pt x="4034890" y="1010476"/>
                              </a:cubicBezTo>
                              <a:cubicBezTo>
                                <a:pt x="3812698" y="991326"/>
                                <a:pt x="3524306" y="1026189"/>
                                <a:pt x="3285721" y="1010476"/>
                              </a:cubicBezTo>
                              <a:cubicBezTo>
                                <a:pt x="3047136" y="994763"/>
                                <a:pt x="2860806" y="1013235"/>
                                <a:pt x="2650832" y="1010476"/>
                              </a:cubicBezTo>
                              <a:cubicBezTo>
                                <a:pt x="2440858" y="1007717"/>
                                <a:pt x="2270613" y="1041190"/>
                                <a:pt x="2015943" y="1010476"/>
                              </a:cubicBezTo>
                              <a:cubicBezTo>
                                <a:pt x="1761273" y="979762"/>
                                <a:pt x="1661798" y="984833"/>
                                <a:pt x="1323914" y="1010476"/>
                              </a:cubicBezTo>
                              <a:cubicBezTo>
                                <a:pt x="986030" y="1036119"/>
                                <a:pt x="438059" y="1027536"/>
                                <a:pt x="168416" y="1010476"/>
                              </a:cubicBezTo>
                              <a:cubicBezTo>
                                <a:pt x="73838" y="1006349"/>
                                <a:pt x="17970" y="930613"/>
                                <a:pt x="0" y="842060"/>
                              </a:cubicBezTo>
                              <a:cubicBezTo>
                                <a:pt x="30065" y="540759"/>
                                <a:pt x="21210" y="346056"/>
                                <a:pt x="0" y="16841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rtl="0" eaLnBrk="1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b="1" dirty="0">
                      <a:effectLst/>
                    </a:rPr>
                    <a:t>Retrieval &amp; Re-Ranking</a:t>
                  </a:r>
                </a:p>
              </p:txBody>
            </p:sp>
          </p:grp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9CC9201-BC29-7E04-73E9-8929AC0198FB}"/>
                  </a:ext>
                </a:extLst>
              </p:cNvPr>
              <p:cNvSpPr/>
              <p:nvPr/>
            </p:nvSpPr>
            <p:spPr>
              <a:xfrm>
                <a:off x="3964278" y="3367403"/>
                <a:ext cx="5285910" cy="1124367"/>
              </a:xfrm>
              <a:prstGeom prst="roundRect">
                <a:avLst/>
              </a:prstGeom>
              <a:solidFill>
                <a:srgbClr val="7C7C7C"/>
              </a:solidFill>
              <a:ln>
                <a:solidFill>
                  <a:srgbClr val="7C7C7C"/>
                </a:solidFill>
                <a:extLst>
                  <a:ext uri="{C807C97D-BFC1-408E-A445-0C87EB9F89A2}">
                    <ask:lineSketchStyleProps xmlns:ask="http://schemas.microsoft.com/office/drawing/2018/sketchyshapes" sd="1280569583">
                      <a:custGeom>
                        <a:avLst/>
                        <a:gdLst>
                          <a:gd name="connsiteX0" fmla="*/ 0 w 6050833"/>
                          <a:gd name="connsiteY0" fmla="*/ 168416 h 1010476"/>
                          <a:gd name="connsiteX1" fmla="*/ 168416 w 6050833"/>
                          <a:gd name="connsiteY1" fmla="*/ 0 h 1010476"/>
                          <a:gd name="connsiteX2" fmla="*/ 689025 w 6050833"/>
                          <a:gd name="connsiteY2" fmla="*/ 0 h 1010476"/>
                          <a:gd name="connsiteX3" fmla="*/ 1266774 w 6050833"/>
                          <a:gd name="connsiteY3" fmla="*/ 0 h 1010476"/>
                          <a:gd name="connsiteX4" fmla="*/ 1787383 w 6050833"/>
                          <a:gd name="connsiteY4" fmla="*/ 0 h 1010476"/>
                          <a:gd name="connsiteX5" fmla="*/ 2536552 w 6050833"/>
                          <a:gd name="connsiteY5" fmla="*/ 0 h 1010476"/>
                          <a:gd name="connsiteX6" fmla="*/ 3171441 w 6050833"/>
                          <a:gd name="connsiteY6" fmla="*/ 0 h 1010476"/>
                          <a:gd name="connsiteX7" fmla="*/ 3806330 w 6050833"/>
                          <a:gd name="connsiteY7" fmla="*/ 0 h 1010476"/>
                          <a:gd name="connsiteX8" fmla="*/ 4384079 w 6050833"/>
                          <a:gd name="connsiteY8" fmla="*/ 0 h 1010476"/>
                          <a:gd name="connsiteX9" fmla="*/ 5076108 w 6050833"/>
                          <a:gd name="connsiteY9" fmla="*/ 0 h 1010476"/>
                          <a:gd name="connsiteX10" fmla="*/ 5882417 w 6050833"/>
                          <a:gd name="connsiteY10" fmla="*/ 0 h 1010476"/>
                          <a:gd name="connsiteX11" fmla="*/ 6050833 w 6050833"/>
                          <a:gd name="connsiteY11" fmla="*/ 168416 h 1010476"/>
                          <a:gd name="connsiteX12" fmla="*/ 6050833 w 6050833"/>
                          <a:gd name="connsiteY12" fmla="*/ 842060 h 1010476"/>
                          <a:gd name="connsiteX13" fmla="*/ 5882417 w 6050833"/>
                          <a:gd name="connsiteY13" fmla="*/ 1010476 h 1010476"/>
                          <a:gd name="connsiteX14" fmla="*/ 5361808 w 6050833"/>
                          <a:gd name="connsiteY14" fmla="*/ 1010476 h 1010476"/>
                          <a:gd name="connsiteX15" fmla="*/ 4612639 w 6050833"/>
                          <a:gd name="connsiteY15" fmla="*/ 1010476 h 1010476"/>
                          <a:gd name="connsiteX16" fmla="*/ 4034890 w 6050833"/>
                          <a:gd name="connsiteY16" fmla="*/ 1010476 h 1010476"/>
                          <a:gd name="connsiteX17" fmla="*/ 3285721 w 6050833"/>
                          <a:gd name="connsiteY17" fmla="*/ 1010476 h 1010476"/>
                          <a:gd name="connsiteX18" fmla="*/ 2650832 w 6050833"/>
                          <a:gd name="connsiteY18" fmla="*/ 1010476 h 1010476"/>
                          <a:gd name="connsiteX19" fmla="*/ 2015943 w 6050833"/>
                          <a:gd name="connsiteY19" fmla="*/ 1010476 h 1010476"/>
                          <a:gd name="connsiteX20" fmla="*/ 1323914 w 6050833"/>
                          <a:gd name="connsiteY20" fmla="*/ 1010476 h 1010476"/>
                          <a:gd name="connsiteX21" fmla="*/ 168416 w 6050833"/>
                          <a:gd name="connsiteY21" fmla="*/ 1010476 h 1010476"/>
                          <a:gd name="connsiteX22" fmla="*/ 0 w 6050833"/>
                          <a:gd name="connsiteY22" fmla="*/ 842060 h 1010476"/>
                          <a:gd name="connsiteX23" fmla="*/ 0 w 6050833"/>
                          <a:gd name="connsiteY23" fmla="*/ 168416 h 10104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6050833" h="1010476" extrusionOk="0">
                            <a:moveTo>
                              <a:pt x="0" y="168416"/>
                            </a:moveTo>
                            <a:cubicBezTo>
                              <a:pt x="-4610" y="69768"/>
                              <a:pt x="59069" y="-5644"/>
                              <a:pt x="168416" y="0"/>
                            </a:cubicBezTo>
                            <a:cubicBezTo>
                              <a:pt x="395191" y="6385"/>
                              <a:pt x="563613" y="1084"/>
                              <a:pt x="689025" y="0"/>
                            </a:cubicBezTo>
                            <a:cubicBezTo>
                              <a:pt x="814437" y="-1084"/>
                              <a:pt x="1100017" y="13625"/>
                              <a:pt x="1266774" y="0"/>
                            </a:cubicBezTo>
                            <a:cubicBezTo>
                              <a:pt x="1433531" y="-13625"/>
                              <a:pt x="1617177" y="-865"/>
                              <a:pt x="1787383" y="0"/>
                            </a:cubicBezTo>
                            <a:cubicBezTo>
                              <a:pt x="1957589" y="865"/>
                              <a:pt x="2220505" y="-6699"/>
                              <a:pt x="2536552" y="0"/>
                            </a:cubicBezTo>
                            <a:cubicBezTo>
                              <a:pt x="2852599" y="6699"/>
                              <a:pt x="3032604" y="-6912"/>
                              <a:pt x="3171441" y="0"/>
                            </a:cubicBezTo>
                            <a:cubicBezTo>
                              <a:pt x="3310278" y="6912"/>
                              <a:pt x="3609137" y="-25168"/>
                              <a:pt x="3806330" y="0"/>
                            </a:cubicBezTo>
                            <a:cubicBezTo>
                              <a:pt x="4003523" y="25168"/>
                              <a:pt x="4256907" y="-1929"/>
                              <a:pt x="4384079" y="0"/>
                            </a:cubicBezTo>
                            <a:cubicBezTo>
                              <a:pt x="4511251" y="1929"/>
                              <a:pt x="4807334" y="-26165"/>
                              <a:pt x="5076108" y="0"/>
                            </a:cubicBezTo>
                            <a:cubicBezTo>
                              <a:pt x="5344882" y="26165"/>
                              <a:pt x="5571808" y="33352"/>
                              <a:pt x="5882417" y="0"/>
                            </a:cubicBezTo>
                            <a:cubicBezTo>
                              <a:pt x="5963387" y="13301"/>
                              <a:pt x="6051134" y="52862"/>
                              <a:pt x="6050833" y="168416"/>
                            </a:cubicBezTo>
                            <a:cubicBezTo>
                              <a:pt x="6037495" y="404407"/>
                              <a:pt x="6084297" y="515939"/>
                              <a:pt x="6050833" y="842060"/>
                            </a:cubicBezTo>
                            <a:cubicBezTo>
                              <a:pt x="6054860" y="937987"/>
                              <a:pt x="5977236" y="1025812"/>
                              <a:pt x="5882417" y="1010476"/>
                            </a:cubicBezTo>
                            <a:cubicBezTo>
                              <a:pt x="5709941" y="1018572"/>
                              <a:pt x="5616574" y="999374"/>
                              <a:pt x="5361808" y="1010476"/>
                            </a:cubicBezTo>
                            <a:cubicBezTo>
                              <a:pt x="5107042" y="1021578"/>
                              <a:pt x="4935633" y="994468"/>
                              <a:pt x="4612639" y="1010476"/>
                            </a:cubicBezTo>
                            <a:cubicBezTo>
                              <a:pt x="4289645" y="1026484"/>
                              <a:pt x="4257082" y="1029626"/>
                              <a:pt x="4034890" y="1010476"/>
                            </a:cubicBezTo>
                            <a:cubicBezTo>
                              <a:pt x="3812698" y="991326"/>
                              <a:pt x="3524306" y="1026189"/>
                              <a:pt x="3285721" y="1010476"/>
                            </a:cubicBezTo>
                            <a:cubicBezTo>
                              <a:pt x="3047136" y="994763"/>
                              <a:pt x="2860806" y="1013235"/>
                              <a:pt x="2650832" y="1010476"/>
                            </a:cubicBezTo>
                            <a:cubicBezTo>
                              <a:pt x="2440858" y="1007717"/>
                              <a:pt x="2270613" y="1041190"/>
                              <a:pt x="2015943" y="1010476"/>
                            </a:cubicBezTo>
                            <a:cubicBezTo>
                              <a:pt x="1761273" y="979762"/>
                              <a:pt x="1661798" y="984833"/>
                              <a:pt x="1323914" y="1010476"/>
                            </a:cubicBezTo>
                            <a:cubicBezTo>
                              <a:pt x="986030" y="1036119"/>
                              <a:pt x="438059" y="1027536"/>
                              <a:pt x="168416" y="1010476"/>
                            </a:cubicBezTo>
                            <a:cubicBezTo>
                              <a:pt x="73838" y="1006349"/>
                              <a:pt x="17970" y="930613"/>
                              <a:pt x="0" y="842060"/>
                            </a:cubicBezTo>
                            <a:cubicBezTo>
                              <a:pt x="30065" y="540759"/>
                              <a:pt x="21210" y="346056"/>
                              <a:pt x="0" y="16841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b="1" dirty="0">
                    <a:effectLst/>
                  </a:rPr>
                  <a:t>Query Augmentation &amp; Generation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885D3B1-B202-AFC5-F5A6-C2C25B5A9882}"/>
                </a:ext>
              </a:extLst>
            </p:cNvPr>
            <p:cNvGrpSpPr/>
            <p:nvPr/>
          </p:nvGrpSpPr>
          <p:grpSpPr>
            <a:xfrm>
              <a:off x="990600" y="1962983"/>
              <a:ext cx="4566151" cy="3079541"/>
              <a:chOff x="3208524" y="1870075"/>
              <a:chExt cx="6041664" cy="40746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6BA2C27-42F7-405F-1391-CBDBC1834ACD}"/>
                  </a:ext>
                </a:extLst>
              </p:cNvPr>
              <p:cNvGrpSpPr/>
              <p:nvPr/>
            </p:nvGrpSpPr>
            <p:grpSpPr>
              <a:xfrm>
                <a:off x="3208524" y="1870075"/>
                <a:ext cx="6041664" cy="4074668"/>
                <a:chOff x="3379177" y="2103426"/>
                <a:chExt cx="5429682" cy="366193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795E3E6F-A6E3-69E9-FBB6-CFB4860EBA67}"/>
                    </a:ext>
                  </a:extLst>
                </p:cNvPr>
                <p:cNvGrpSpPr/>
                <p:nvPr/>
              </p:nvGrpSpPr>
              <p:grpSpPr>
                <a:xfrm>
                  <a:off x="3379177" y="2335399"/>
                  <a:ext cx="5429682" cy="3429957"/>
                  <a:chOff x="5810548" y="1514775"/>
                  <a:chExt cx="5429682" cy="3429957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2D26FEED-CE52-7640-C712-2D4387127C8D}"/>
                      </a:ext>
                    </a:extLst>
                  </p:cNvPr>
                  <p:cNvGrpSpPr/>
                  <p:nvPr/>
                </p:nvGrpSpPr>
                <p:grpSpPr>
                  <a:xfrm>
                    <a:off x="5810548" y="1514775"/>
                    <a:ext cx="552312" cy="3245979"/>
                    <a:chOff x="5956230" y="2116843"/>
                    <a:chExt cx="603283" cy="3545540"/>
                  </a:xfrm>
                </p:grpSpPr>
                <p:pic>
                  <p:nvPicPr>
                    <p:cNvPr id="38" name="Graphic 37" descr="Badge 3 with solid fill">
                      <a:extLst>
                        <a:ext uri="{FF2B5EF4-FFF2-40B4-BE49-F238E27FC236}">
                          <a16:creationId xmlns:a16="http://schemas.microsoft.com/office/drawing/2014/main" id="{F792CB37-D059-16D1-3214-9FB793C575A6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56230" y="5065416"/>
                      <a:ext cx="596967" cy="59696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9" name="Graphic 38" descr="Badge with solid fill">
                      <a:extLst>
                        <a:ext uri="{FF2B5EF4-FFF2-40B4-BE49-F238E27FC236}">
                          <a16:creationId xmlns:a16="http://schemas.microsoft.com/office/drawing/2014/main" id="{5D4A9502-2087-3024-C82B-F75D4290500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62545" y="3586688"/>
                      <a:ext cx="596968" cy="59696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1" name="Graphic 40" descr="Badge 1 with solid fill">
                      <a:extLst>
                        <a:ext uri="{FF2B5EF4-FFF2-40B4-BE49-F238E27FC236}">
                          <a16:creationId xmlns:a16="http://schemas.microsoft.com/office/drawing/2014/main" id="{846E02FC-3B69-C10E-D76D-E17032754F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62545" y="2116843"/>
                      <a:ext cx="596967" cy="59696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53AD93C8-1B08-C61E-2DBD-A1B3D8DBA01D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endCxn id="39" idx="0"/>
                    </p:cNvCxnSpPr>
                    <p:nvPr/>
                  </p:nvCxnSpPr>
                  <p:spPr>
                    <a:xfrm>
                      <a:off x="6261029" y="2713810"/>
                      <a:ext cx="0" cy="872878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B54E6751-B332-4F56-09F3-FA67E7C6193C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39" idx="2"/>
                      <a:endCxn id="38" idx="0"/>
                    </p:cNvCxnSpPr>
                    <p:nvPr/>
                  </p:nvCxnSpPr>
                  <p:spPr>
                    <a:xfrm flipH="1">
                      <a:off x="6254714" y="4183656"/>
                      <a:ext cx="6315" cy="88176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58D2CF5C-0E34-454D-292E-5A84F3646148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38" idx="0"/>
                      <a:endCxn id="39" idx="2"/>
                    </p:cNvCxnSpPr>
                    <p:nvPr/>
                  </p:nvCxnSpPr>
                  <p:spPr>
                    <a:xfrm flipV="1">
                      <a:off x="6254714" y="4183656"/>
                      <a:ext cx="6315" cy="881760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7C939EDE-9BA6-8596-AE0D-34989F060A2E}"/>
                        </a:ext>
                        <a:ext uri="{C183D7F6-B498-43B3-948B-1728B52AA6E4}">
                          <adec:decorative xmlns:adec="http://schemas.microsoft.com/office/drawing/2017/decorative" val="1"/>
                        </a:ext>
                      </a:extLst>
                    </p:cNvPr>
                    <p:cNvCxnSpPr>
                      <a:cxnSpLocks/>
                      <a:stCxn id="39" idx="0"/>
                    </p:cNvCxnSpPr>
                    <p:nvPr/>
                  </p:nvCxnSpPr>
                  <p:spPr>
                    <a:xfrm flipV="1">
                      <a:off x="6261029" y="2713810"/>
                      <a:ext cx="0" cy="872878"/>
                    </a:xfrm>
                    <a:prstGeom prst="line">
                      <a:avLst/>
                    </a:prstGeom>
                    <a:ln>
                      <a:solidFill>
                        <a:schemeClr val="accent3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Rectangle: Rounded Corners 36">
                    <a:extLst>
                      <a:ext uri="{FF2B5EF4-FFF2-40B4-BE49-F238E27FC236}">
                        <a16:creationId xmlns:a16="http://schemas.microsoft.com/office/drawing/2014/main" id="{24CB9DC7-7748-A4A2-29F5-7CAB73D6FB84}"/>
                      </a:ext>
                    </a:extLst>
                  </p:cNvPr>
                  <p:cNvSpPr/>
                  <p:nvPr/>
                </p:nvSpPr>
                <p:spPr>
                  <a:xfrm>
                    <a:off x="6489749" y="3934256"/>
                    <a:ext cx="4750481" cy="1010476"/>
                  </a:xfrm>
                  <a:prstGeom prst="roundRect">
                    <a:avLst/>
                  </a:prstGeom>
                  <a:solidFill>
                    <a:schemeClr val="accent3">
                      <a:lumMod val="75000"/>
                    </a:schemeClr>
                  </a:solidFill>
                  <a:ln>
                    <a:noFill/>
                    <a:extLst>
                      <a:ext uri="{C807C97D-BFC1-408E-A445-0C87EB9F89A2}">
                        <ask:lineSketchStyleProps xmlns:ask="http://schemas.microsoft.com/office/drawing/2018/sketchyshapes" sd="1280569583">
                          <a:custGeom>
                            <a:avLst/>
                            <a:gdLst>
                              <a:gd name="connsiteX0" fmla="*/ 0 w 6050833"/>
                              <a:gd name="connsiteY0" fmla="*/ 168416 h 1010476"/>
                              <a:gd name="connsiteX1" fmla="*/ 168416 w 6050833"/>
                              <a:gd name="connsiteY1" fmla="*/ 0 h 1010476"/>
                              <a:gd name="connsiteX2" fmla="*/ 689025 w 6050833"/>
                              <a:gd name="connsiteY2" fmla="*/ 0 h 1010476"/>
                              <a:gd name="connsiteX3" fmla="*/ 1266774 w 6050833"/>
                              <a:gd name="connsiteY3" fmla="*/ 0 h 1010476"/>
                              <a:gd name="connsiteX4" fmla="*/ 1787383 w 6050833"/>
                              <a:gd name="connsiteY4" fmla="*/ 0 h 1010476"/>
                              <a:gd name="connsiteX5" fmla="*/ 2536552 w 6050833"/>
                              <a:gd name="connsiteY5" fmla="*/ 0 h 1010476"/>
                              <a:gd name="connsiteX6" fmla="*/ 3171441 w 6050833"/>
                              <a:gd name="connsiteY6" fmla="*/ 0 h 1010476"/>
                              <a:gd name="connsiteX7" fmla="*/ 3806330 w 6050833"/>
                              <a:gd name="connsiteY7" fmla="*/ 0 h 1010476"/>
                              <a:gd name="connsiteX8" fmla="*/ 4384079 w 6050833"/>
                              <a:gd name="connsiteY8" fmla="*/ 0 h 1010476"/>
                              <a:gd name="connsiteX9" fmla="*/ 5076108 w 6050833"/>
                              <a:gd name="connsiteY9" fmla="*/ 0 h 1010476"/>
                              <a:gd name="connsiteX10" fmla="*/ 5882417 w 6050833"/>
                              <a:gd name="connsiteY10" fmla="*/ 0 h 1010476"/>
                              <a:gd name="connsiteX11" fmla="*/ 6050833 w 6050833"/>
                              <a:gd name="connsiteY11" fmla="*/ 168416 h 1010476"/>
                              <a:gd name="connsiteX12" fmla="*/ 6050833 w 6050833"/>
                              <a:gd name="connsiteY12" fmla="*/ 842060 h 1010476"/>
                              <a:gd name="connsiteX13" fmla="*/ 5882417 w 6050833"/>
                              <a:gd name="connsiteY13" fmla="*/ 1010476 h 1010476"/>
                              <a:gd name="connsiteX14" fmla="*/ 5361808 w 6050833"/>
                              <a:gd name="connsiteY14" fmla="*/ 1010476 h 1010476"/>
                              <a:gd name="connsiteX15" fmla="*/ 4612639 w 6050833"/>
                              <a:gd name="connsiteY15" fmla="*/ 1010476 h 1010476"/>
                              <a:gd name="connsiteX16" fmla="*/ 4034890 w 6050833"/>
                              <a:gd name="connsiteY16" fmla="*/ 1010476 h 1010476"/>
                              <a:gd name="connsiteX17" fmla="*/ 3285721 w 6050833"/>
                              <a:gd name="connsiteY17" fmla="*/ 1010476 h 1010476"/>
                              <a:gd name="connsiteX18" fmla="*/ 2650832 w 6050833"/>
                              <a:gd name="connsiteY18" fmla="*/ 1010476 h 1010476"/>
                              <a:gd name="connsiteX19" fmla="*/ 2015943 w 6050833"/>
                              <a:gd name="connsiteY19" fmla="*/ 1010476 h 1010476"/>
                              <a:gd name="connsiteX20" fmla="*/ 1323914 w 6050833"/>
                              <a:gd name="connsiteY20" fmla="*/ 1010476 h 1010476"/>
                              <a:gd name="connsiteX21" fmla="*/ 168416 w 6050833"/>
                              <a:gd name="connsiteY21" fmla="*/ 1010476 h 1010476"/>
                              <a:gd name="connsiteX22" fmla="*/ 0 w 6050833"/>
                              <a:gd name="connsiteY22" fmla="*/ 842060 h 1010476"/>
                              <a:gd name="connsiteX23" fmla="*/ 0 w 6050833"/>
                              <a:gd name="connsiteY23" fmla="*/ 168416 h 101047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</a:cxnLst>
                            <a:rect l="l" t="t" r="r" b="b"/>
                            <a:pathLst>
                              <a:path w="6050833" h="1010476" extrusionOk="0">
                                <a:moveTo>
                                  <a:pt x="0" y="168416"/>
                                </a:moveTo>
                                <a:cubicBezTo>
                                  <a:pt x="-4610" y="69768"/>
                                  <a:pt x="59069" y="-5644"/>
                                  <a:pt x="168416" y="0"/>
                                </a:cubicBezTo>
                                <a:cubicBezTo>
                                  <a:pt x="395191" y="6385"/>
                                  <a:pt x="563613" y="1084"/>
                                  <a:pt x="689025" y="0"/>
                                </a:cubicBezTo>
                                <a:cubicBezTo>
                                  <a:pt x="814437" y="-1084"/>
                                  <a:pt x="1100017" y="13625"/>
                                  <a:pt x="1266774" y="0"/>
                                </a:cubicBezTo>
                                <a:cubicBezTo>
                                  <a:pt x="1433531" y="-13625"/>
                                  <a:pt x="1617177" y="-865"/>
                                  <a:pt x="1787383" y="0"/>
                                </a:cubicBezTo>
                                <a:cubicBezTo>
                                  <a:pt x="1957589" y="865"/>
                                  <a:pt x="2220505" y="-6699"/>
                                  <a:pt x="2536552" y="0"/>
                                </a:cubicBezTo>
                                <a:cubicBezTo>
                                  <a:pt x="2852599" y="6699"/>
                                  <a:pt x="3032604" y="-6912"/>
                                  <a:pt x="3171441" y="0"/>
                                </a:cubicBezTo>
                                <a:cubicBezTo>
                                  <a:pt x="3310278" y="6912"/>
                                  <a:pt x="3609137" y="-25168"/>
                                  <a:pt x="3806330" y="0"/>
                                </a:cubicBezTo>
                                <a:cubicBezTo>
                                  <a:pt x="4003523" y="25168"/>
                                  <a:pt x="4256907" y="-1929"/>
                                  <a:pt x="4384079" y="0"/>
                                </a:cubicBezTo>
                                <a:cubicBezTo>
                                  <a:pt x="4511251" y="1929"/>
                                  <a:pt x="4807334" y="-26165"/>
                                  <a:pt x="5076108" y="0"/>
                                </a:cubicBezTo>
                                <a:cubicBezTo>
                                  <a:pt x="5344882" y="26165"/>
                                  <a:pt x="5571808" y="33352"/>
                                  <a:pt x="5882417" y="0"/>
                                </a:cubicBezTo>
                                <a:cubicBezTo>
                                  <a:pt x="5963387" y="13301"/>
                                  <a:pt x="6051134" y="52862"/>
                                  <a:pt x="6050833" y="168416"/>
                                </a:cubicBezTo>
                                <a:cubicBezTo>
                                  <a:pt x="6037495" y="404407"/>
                                  <a:pt x="6084297" y="515939"/>
                                  <a:pt x="6050833" y="842060"/>
                                </a:cubicBezTo>
                                <a:cubicBezTo>
                                  <a:pt x="6054860" y="937987"/>
                                  <a:pt x="5977236" y="1025812"/>
                                  <a:pt x="5882417" y="1010476"/>
                                </a:cubicBezTo>
                                <a:cubicBezTo>
                                  <a:pt x="5709941" y="1018572"/>
                                  <a:pt x="5616574" y="999374"/>
                                  <a:pt x="5361808" y="1010476"/>
                                </a:cubicBezTo>
                                <a:cubicBezTo>
                                  <a:pt x="5107042" y="1021578"/>
                                  <a:pt x="4935633" y="994468"/>
                                  <a:pt x="4612639" y="1010476"/>
                                </a:cubicBezTo>
                                <a:cubicBezTo>
                                  <a:pt x="4289645" y="1026484"/>
                                  <a:pt x="4257082" y="1029626"/>
                                  <a:pt x="4034890" y="1010476"/>
                                </a:cubicBezTo>
                                <a:cubicBezTo>
                                  <a:pt x="3812698" y="991326"/>
                                  <a:pt x="3524306" y="1026189"/>
                                  <a:pt x="3285721" y="1010476"/>
                                </a:cubicBezTo>
                                <a:cubicBezTo>
                                  <a:pt x="3047136" y="994763"/>
                                  <a:pt x="2860806" y="1013235"/>
                                  <a:pt x="2650832" y="1010476"/>
                                </a:cubicBezTo>
                                <a:cubicBezTo>
                                  <a:pt x="2440858" y="1007717"/>
                                  <a:pt x="2270613" y="1041190"/>
                                  <a:pt x="2015943" y="1010476"/>
                                </a:cubicBezTo>
                                <a:cubicBezTo>
                                  <a:pt x="1761273" y="979762"/>
                                  <a:pt x="1661798" y="984833"/>
                                  <a:pt x="1323914" y="1010476"/>
                                </a:cubicBezTo>
                                <a:cubicBezTo>
                                  <a:pt x="986030" y="1036119"/>
                                  <a:pt x="438059" y="1027536"/>
                                  <a:pt x="168416" y="1010476"/>
                                </a:cubicBezTo>
                                <a:cubicBezTo>
                                  <a:pt x="73838" y="1006349"/>
                                  <a:pt x="17970" y="930613"/>
                                  <a:pt x="0" y="842060"/>
                                </a:cubicBezTo>
                                <a:cubicBezTo>
                                  <a:pt x="30065" y="540759"/>
                                  <a:pt x="21210" y="346056"/>
                                  <a:pt x="0" y="168416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>
                      <a:lnSpc>
                        <a:spcPct val="150000"/>
                      </a:lnSpc>
                    </a:pPr>
                    <a:r>
                      <a:rPr lang="en-GB" b="1" noProof="1">
                        <a:solidFill>
                          <a:schemeClr val="bg1"/>
                        </a:solidFill>
                        <a:latin typeface="+mj-lt"/>
                        <a:cs typeface="Segoe UI" panose="020B0502040204020203" pitchFamily="34" charset="0"/>
                      </a:rPr>
                      <a:t>Main Findings Mining</a:t>
                    </a:r>
                    <a:endParaRPr lang="en-GB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C027F104-901F-85BA-3750-D0FECD43501C}"/>
                    </a:ext>
                  </a:extLst>
                </p:cNvPr>
                <p:cNvSpPr/>
                <p:nvPr/>
              </p:nvSpPr>
              <p:spPr>
                <a:xfrm>
                  <a:off x="4058378" y="2103426"/>
                  <a:ext cx="4750481" cy="101047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1280569583">
                        <a:custGeom>
                          <a:avLst/>
                          <a:gdLst>
                            <a:gd name="connsiteX0" fmla="*/ 0 w 6050833"/>
                            <a:gd name="connsiteY0" fmla="*/ 168416 h 1010476"/>
                            <a:gd name="connsiteX1" fmla="*/ 168416 w 6050833"/>
                            <a:gd name="connsiteY1" fmla="*/ 0 h 1010476"/>
                            <a:gd name="connsiteX2" fmla="*/ 689025 w 6050833"/>
                            <a:gd name="connsiteY2" fmla="*/ 0 h 1010476"/>
                            <a:gd name="connsiteX3" fmla="*/ 1266774 w 6050833"/>
                            <a:gd name="connsiteY3" fmla="*/ 0 h 1010476"/>
                            <a:gd name="connsiteX4" fmla="*/ 1787383 w 6050833"/>
                            <a:gd name="connsiteY4" fmla="*/ 0 h 1010476"/>
                            <a:gd name="connsiteX5" fmla="*/ 2536552 w 6050833"/>
                            <a:gd name="connsiteY5" fmla="*/ 0 h 1010476"/>
                            <a:gd name="connsiteX6" fmla="*/ 3171441 w 6050833"/>
                            <a:gd name="connsiteY6" fmla="*/ 0 h 1010476"/>
                            <a:gd name="connsiteX7" fmla="*/ 3806330 w 6050833"/>
                            <a:gd name="connsiteY7" fmla="*/ 0 h 1010476"/>
                            <a:gd name="connsiteX8" fmla="*/ 4384079 w 6050833"/>
                            <a:gd name="connsiteY8" fmla="*/ 0 h 1010476"/>
                            <a:gd name="connsiteX9" fmla="*/ 5076108 w 6050833"/>
                            <a:gd name="connsiteY9" fmla="*/ 0 h 1010476"/>
                            <a:gd name="connsiteX10" fmla="*/ 5882417 w 6050833"/>
                            <a:gd name="connsiteY10" fmla="*/ 0 h 1010476"/>
                            <a:gd name="connsiteX11" fmla="*/ 6050833 w 6050833"/>
                            <a:gd name="connsiteY11" fmla="*/ 168416 h 1010476"/>
                            <a:gd name="connsiteX12" fmla="*/ 6050833 w 6050833"/>
                            <a:gd name="connsiteY12" fmla="*/ 842060 h 1010476"/>
                            <a:gd name="connsiteX13" fmla="*/ 5882417 w 6050833"/>
                            <a:gd name="connsiteY13" fmla="*/ 1010476 h 1010476"/>
                            <a:gd name="connsiteX14" fmla="*/ 5361808 w 6050833"/>
                            <a:gd name="connsiteY14" fmla="*/ 1010476 h 1010476"/>
                            <a:gd name="connsiteX15" fmla="*/ 4612639 w 6050833"/>
                            <a:gd name="connsiteY15" fmla="*/ 1010476 h 1010476"/>
                            <a:gd name="connsiteX16" fmla="*/ 4034890 w 6050833"/>
                            <a:gd name="connsiteY16" fmla="*/ 1010476 h 1010476"/>
                            <a:gd name="connsiteX17" fmla="*/ 3285721 w 6050833"/>
                            <a:gd name="connsiteY17" fmla="*/ 1010476 h 1010476"/>
                            <a:gd name="connsiteX18" fmla="*/ 2650832 w 6050833"/>
                            <a:gd name="connsiteY18" fmla="*/ 1010476 h 1010476"/>
                            <a:gd name="connsiteX19" fmla="*/ 2015943 w 6050833"/>
                            <a:gd name="connsiteY19" fmla="*/ 1010476 h 1010476"/>
                            <a:gd name="connsiteX20" fmla="*/ 1323914 w 6050833"/>
                            <a:gd name="connsiteY20" fmla="*/ 1010476 h 1010476"/>
                            <a:gd name="connsiteX21" fmla="*/ 168416 w 6050833"/>
                            <a:gd name="connsiteY21" fmla="*/ 1010476 h 1010476"/>
                            <a:gd name="connsiteX22" fmla="*/ 0 w 6050833"/>
                            <a:gd name="connsiteY22" fmla="*/ 842060 h 1010476"/>
                            <a:gd name="connsiteX23" fmla="*/ 0 w 6050833"/>
                            <a:gd name="connsiteY23" fmla="*/ 168416 h 10104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6050833" h="1010476" extrusionOk="0">
                              <a:moveTo>
                                <a:pt x="0" y="168416"/>
                              </a:moveTo>
                              <a:cubicBezTo>
                                <a:pt x="-4610" y="69768"/>
                                <a:pt x="59069" y="-5644"/>
                                <a:pt x="168416" y="0"/>
                              </a:cubicBezTo>
                              <a:cubicBezTo>
                                <a:pt x="395191" y="6385"/>
                                <a:pt x="563613" y="1084"/>
                                <a:pt x="689025" y="0"/>
                              </a:cubicBezTo>
                              <a:cubicBezTo>
                                <a:pt x="814437" y="-1084"/>
                                <a:pt x="1100017" y="13625"/>
                                <a:pt x="1266774" y="0"/>
                              </a:cubicBezTo>
                              <a:cubicBezTo>
                                <a:pt x="1433531" y="-13625"/>
                                <a:pt x="1617177" y="-865"/>
                                <a:pt x="1787383" y="0"/>
                              </a:cubicBezTo>
                              <a:cubicBezTo>
                                <a:pt x="1957589" y="865"/>
                                <a:pt x="2220505" y="-6699"/>
                                <a:pt x="2536552" y="0"/>
                              </a:cubicBezTo>
                              <a:cubicBezTo>
                                <a:pt x="2852599" y="6699"/>
                                <a:pt x="3032604" y="-6912"/>
                                <a:pt x="3171441" y="0"/>
                              </a:cubicBezTo>
                              <a:cubicBezTo>
                                <a:pt x="3310278" y="6912"/>
                                <a:pt x="3609137" y="-25168"/>
                                <a:pt x="3806330" y="0"/>
                              </a:cubicBezTo>
                              <a:cubicBezTo>
                                <a:pt x="4003523" y="25168"/>
                                <a:pt x="4256907" y="-1929"/>
                                <a:pt x="4384079" y="0"/>
                              </a:cubicBezTo>
                              <a:cubicBezTo>
                                <a:pt x="4511251" y="1929"/>
                                <a:pt x="4807334" y="-26165"/>
                                <a:pt x="5076108" y="0"/>
                              </a:cubicBezTo>
                              <a:cubicBezTo>
                                <a:pt x="5344882" y="26165"/>
                                <a:pt x="5571808" y="33352"/>
                                <a:pt x="5882417" y="0"/>
                              </a:cubicBezTo>
                              <a:cubicBezTo>
                                <a:pt x="5963387" y="13301"/>
                                <a:pt x="6051134" y="52862"/>
                                <a:pt x="6050833" y="168416"/>
                              </a:cubicBezTo>
                              <a:cubicBezTo>
                                <a:pt x="6037495" y="404407"/>
                                <a:pt x="6084297" y="515939"/>
                                <a:pt x="6050833" y="842060"/>
                              </a:cubicBezTo>
                              <a:cubicBezTo>
                                <a:pt x="6054860" y="937987"/>
                                <a:pt x="5977236" y="1025812"/>
                                <a:pt x="5882417" y="1010476"/>
                              </a:cubicBezTo>
                              <a:cubicBezTo>
                                <a:pt x="5709941" y="1018572"/>
                                <a:pt x="5616574" y="999374"/>
                                <a:pt x="5361808" y="1010476"/>
                              </a:cubicBezTo>
                              <a:cubicBezTo>
                                <a:pt x="5107042" y="1021578"/>
                                <a:pt x="4935633" y="994468"/>
                                <a:pt x="4612639" y="1010476"/>
                              </a:cubicBezTo>
                              <a:cubicBezTo>
                                <a:pt x="4289645" y="1026484"/>
                                <a:pt x="4257082" y="1029626"/>
                                <a:pt x="4034890" y="1010476"/>
                              </a:cubicBezTo>
                              <a:cubicBezTo>
                                <a:pt x="3812698" y="991326"/>
                                <a:pt x="3524306" y="1026189"/>
                                <a:pt x="3285721" y="1010476"/>
                              </a:cubicBezTo>
                              <a:cubicBezTo>
                                <a:pt x="3047136" y="994763"/>
                                <a:pt x="2860806" y="1013235"/>
                                <a:pt x="2650832" y="1010476"/>
                              </a:cubicBezTo>
                              <a:cubicBezTo>
                                <a:pt x="2440858" y="1007717"/>
                                <a:pt x="2270613" y="1041190"/>
                                <a:pt x="2015943" y="1010476"/>
                              </a:cubicBezTo>
                              <a:cubicBezTo>
                                <a:pt x="1761273" y="979762"/>
                                <a:pt x="1661798" y="984833"/>
                                <a:pt x="1323914" y="1010476"/>
                              </a:cubicBezTo>
                              <a:cubicBezTo>
                                <a:pt x="986030" y="1036119"/>
                                <a:pt x="438059" y="1027536"/>
                                <a:pt x="168416" y="1010476"/>
                              </a:cubicBezTo>
                              <a:cubicBezTo>
                                <a:pt x="73838" y="1006349"/>
                                <a:pt x="17970" y="930613"/>
                                <a:pt x="0" y="842060"/>
                              </a:cubicBezTo>
                              <a:cubicBezTo>
                                <a:pt x="30065" y="540759"/>
                                <a:pt x="21210" y="346056"/>
                                <a:pt x="0" y="16841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algn="ctr" rtl="0" eaLnBrk="1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GB" b="1" dirty="0">
                      <a:solidFill>
                        <a:srgbClr val="FFFFFF"/>
                      </a:solidFill>
                      <a:latin typeface="Calibri Light" panose="020F0302020204030204" pitchFamily="34" charset="0"/>
                      <a:cs typeface="Segoe UI" panose="020B0502040204020203" pitchFamily="34" charset="0"/>
                    </a:rPr>
                    <a:t>Data Collection</a:t>
                  </a:r>
                  <a:endParaRPr lang="en-GB" b="1" dirty="0">
                    <a:effectLst/>
                  </a:endParaRPr>
                </a:p>
              </p:txBody>
            </p:sp>
          </p:grp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858B35A-C271-F18D-7838-D4EA29772EDB}"/>
                  </a:ext>
                </a:extLst>
              </p:cNvPr>
              <p:cNvSpPr/>
              <p:nvPr/>
            </p:nvSpPr>
            <p:spPr>
              <a:xfrm>
                <a:off x="3964278" y="3367403"/>
                <a:ext cx="5285910" cy="112436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sd="1280569583">
                      <a:custGeom>
                        <a:avLst/>
                        <a:gdLst>
                          <a:gd name="connsiteX0" fmla="*/ 0 w 6050833"/>
                          <a:gd name="connsiteY0" fmla="*/ 168416 h 1010476"/>
                          <a:gd name="connsiteX1" fmla="*/ 168416 w 6050833"/>
                          <a:gd name="connsiteY1" fmla="*/ 0 h 1010476"/>
                          <a:gd name="connsiteX2" fmla="*/ 689025 w 6050833"/>
                          <a:gd name="connsiteY2" fmla="*/ 0 h 1010476"/>
                          <a:gd name="connsiteX3" fmla="*/ 1266774 w 6050833"/>
                          <a:gd name="connsiteY3" fmla="*/ 0 h 1010476"/>
                          <a:gd name="connsiteX4" fmla="*/ 1787383 w 6050833"/>
                          <a:gd name="connsiteY4" fmla="*/ 0 h 1010476"/>
                          <a:gd name="connsiteX5" fmla="*/ 2536552 w 6050833"/>
                          <a:gd name="connsiteY5" fmla="*/ 0 h 1010476"/>
                          <a:gd name="connsiteX6" fmla="*/ 3171441 w 6050833"/>
                          <a:gd name="connsiteY6" fmla="*/ 0 h 1010476"/>
                          <a:gd name="connsiteX7" fmla="*/ 3806330 w 6050833"/>
                          <a:gd name="connsiteY7" fmla="*/ 0 h 1010476"/>
                          <a:gd name="connsiteX8" fmla="*/ 4384079 w 6050833"/>
                          <a:gd name="connsiteY8" fmla="*/ 0 h 1010476"/>
                          <a:gd name="connsiteX9" fmla="*/ 5076108 w 6050833"/>
                          <a:gd name="connsiteY9" fmla="*/ 0 h 1010476"/>
                          <a:gd name="connsiteX10" fmla="*/ 5882417 w 6050833"/>
                          <a:gd name="connsiteY10" fmla="*/ 0 h 1010476"/>
                          <a:gd name="connsiteX11" fmla="*/ 6050833 w 6050833"/>
                          <a:gd name="connsiteY11" fmla="*/ 168416 h 1010476"/>
                          <a:gd name="connsiteX12" fmla="*/ 6050833 w 6050833"/>
                          <a:gd name="connsiteY12" fmla="*/ 842060 h 1010476"/>
                          <a:gd name="connsiteX13" fmla="*/ 5882417 w 6050833"/>
                          <a:gd name="connsiteY13" fmla="*/ 1010476 h 1010476"/>
                          <a:gd name="connsiteX14" fmla="*/ 5361808 w 6050833"/>
                          <a:gd name="connsiteY14" fmla="*/ 1010476 h 1010476"/>
                          <a:gd name="connsiteX15" fmla="*/ 4612639 w 6050833"/>
                          <a:gd name="connsiteY15" fmla="*/ 1010476 h 1010476"/>
                          <a:gd name="connsiteX16" fmla="*/ 4034890 w 6050833"/>
                          <a:gd name="connsiteY16" fmla="*/ 1010476 h 1010476"/>
                          <a:gd name="connsiteX17" fmla="*/ 3285721 w 6050833"/>
                          <a:gd name="connsiteY17" fmla="*/ 1010476 h 1010476"/>
                          <a:gd name="connsiteX18" fmla="*/ 2650832 w 6050833"/>
                          <a:gd name="connsiteY18" fmla="*/ 1010476 h 1010476"/>
                          <a:gd name="connsiteX19" fmla="*/ 2015943 w 6050833"/>
                          <a:gd name="connsiteY19" fmla="*/ 1010476 h 1010476"/>
                          <a:gd name="connsiteX20" fmla="*/ 1323914 w 6050833"/>
                          <a:gd name="connsiteY20" fmla="*/ 1010476 h 1010476"/>
                          <a:gd name="connsiteX21" fmla="*/ 168416 w 6050833"/>
                          <a:gd name="connsiteY21" fmla="*/ 1010476 h 1010476"/>
                          <a:gd name="connsiteX22" fmla="*/ 0 w 6050833"/>
                          <a:gd name="connsiteY22" fmla="*/ 842060 h 1010476"/>
                          <a:gd name="connsiteX23" fmla="*/ 0 w 6050833"/>
                          <a:gd name="connsiteY23" fmla="*/ 168416 h 10104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6050833" h="1010476" extrusionOk="0">
                            <a:moveTo>
                              <a:pt x="0" y="168416"/>
                            </a:moveTo>
                            <a:cubicBezTo>
                              <a:pt x="-4610" y="69768"/>
                              <a:pt x="59069" y="-5644"/>
                              <a:pt x="168416" y="0"/>
                            </a:cubicBezTo>
                            <a:cubicBezTo>
                              <a:pt x="395191" y="6385"/>
                              <a:pt x="563613" y="1084"/>
                              <a:pt x="689025" y="0"/>
                            </a:cubicBezTo>
                            <a:cubicBezTo>
                              <a:pt x="814437" y="-1084"/>
                              <a:pt x="1100017" y="13625"/>
                              <a:pt x="1266774" y="0"/>
                            </a:cubicBezTo>
                            <a:cubicBezTo>
                              <a:pt x="1433531" y="-13625"/>
                              <a:pt x="1617177" y="-865"/>
                              <a:pt x="1787383" y="0"/>
                            </a:cubicBezTo>
                            <a:cubicBezTo>
                              <a:pt x="1957589" y="865"/>
                              <a:pt x="2220505" y="-6699"/>
                              <a:pt x="2536552" y="0"/>
                            </a:cubicBezTo>
                            <a:cubicBezTo>
                              <a:pt x="2852599" y="6699"/>
                              <a:pt x="3032604" y="-6912"/>
                              <a:pt x="3171441" y="0"/>
                            </a:cubicBezTo>
                            <a:cubicBezTo>
                              <a:pt x="3310278" y="6912"/>
                              <a:pt x="3609137" y="-25168"/>
                              <a:pt x="3806330" y="0"/>
                            </a:cubicBezTo>
                            <a:cubicBezTo>
                              <a:pt x="4003523" y="25168"/>
                              <a:pt x="4256907" y="-1929"/>
                              <a:pt x="4384079" y="0"/>
                            </a:cubicBezTo>
                            <a:cubicBezTo>
                              <a:pt x="4511251" y="1929"/>
                              <a:pt x="4807334" y="-26165"/>
                              <a:pt x="5076108" y="0"/>
                            </a:cubicBezTo>
                            <a:cubicBezTo>
                              <a:pt x="5344882" y="26165"/>
                              <a:pt x="5571808" y="33352"/>
                              <a:pt x="5882417" y="0"/>
                            </a:cubicBezTo>
                            <a:cubicBezTo>
                              <a:pt x="5963387" y="13301"/>
                              <a:pt x="6051134" y="52862"/>
                              <a:pt x="6050833" y="168416"/>
                            </a:cubicBezTo>
                            <a:cubicBezTo>
                              <a:pt x="6037495" y="404407"/>
                              <a:pt x="6084297" y="515939"/>
                              <a:pt x="6050833" y="842060"/>
                            </a:cubicBezTo>
                            <a:cubicBezTo>
                              <a:pt x="6054860" y="937987"/>
                              <a:pt x="5977236" y="1025812"/>
                              <a:pt x="5882417" y="1010476"/>
                            </a:cubicBezTo>
                            <a:cubicBezTo>
                              <a:pt x="5709941" y="1018572"/>
                              <a:pt x="5616574" y="999374"/>
                              <a:pt x="5361808" y="1010476"/>
                            </a:cubicBezTo>
                            <a:cubicBezTo>
                              <a:pt x="5107042" y="1021578"/>
                              <a:pt x="4935633" y="994468"/>
                              <a:pt x="4612639" y="1010476"/>
                            </a:cubicBezTo>
                            <a:cubicBezTo>
                              <a:pt x="4289645" y="1026484"/>
                              <a:pt x="4257082" y="1029626"/>
                              <a:pt x="4034890" y="1010476"/>
                            </a:cubicBezTo>
                            <a:cubicBezTo>
                              <a:pt x="3812698" y="991326"/>
                              <a:pt x="3524306" y="1026189"/>
                              <a:pt x="3285721" y="1010476"/>
                            </a:cubicBezTo>
                            <a:cubicBezTo>
                              <a:pt x="3047136" y="994763"/>
                              <a:pt x="2860806" y="1013235"/>
                              <a:pt x="2650832" y="1010476"/>
                            </a:cubicBezTo>
                            <a:cubicBezTo>
                              <a:pt x="2440858" y="1007717"/>
                              <a:pt x="2270613" y="1041190"/>
                              <a:pt x="2015943" y="1010476"/>
                            </a:cubicBezTo>
                            <a:cubicBezTo>
                              <a:pt x="1761273" y="979762"/>
                              <a:pt x="1661798" y="984833"/>
                              <a:pt x="1323914" y="1010476"/>
                            </a:cubicBezTo>
                            <a:cubicBezTo>
                              <a:pt x="986030" y="1036119"/>
                              <a:pt x="438059" y="1027536"/>
                              <a:pt x="168416" y="1010476"/>
                            </a:cubicBezTo>
                            <a:cubicBezTo>
                              <a:pt x="73838" y="1006349"/>
                              <a:pt x="17970" y="930613"/>
                              <a:pt x="0" y="842060"/>
                            </a:cubicBezTo>
                            <a:cubicBezTo>
                              <a:pt x="30065" y="540759"/>
                              <a:pt x="21210" y="346056"/>
                              <a:pt x="0" y="16841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GB" b="1" dirty="0">
                    <a:effectLst/>
                  </a:rPr>
                  <a:t>Data Processing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568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B8B463-D363-6176-EBB3-628240683562}"/>
              </a:ext>
            </a:extLst>
          </p:cNvPr>
          <p:cNvSpPr txBox="1">
            <a:spLocks/>
          </p:cNvSpPr>
          <p:nvPr/>
        </p:nvSpPr>
        <p:spPr>
          <a:xfrm>
            <a:off x="838200" y="5117139"/>
            <a:ext cx="10515600" cy="1059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AAAB9C4-895E-6E6F-4B05-2583BCB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BA71F-B523-4AEE-A580-D290A04F426C}" type="datetime1">
              <a:rPr lang="en-US" smtClean="0"/>
              <a:t>2/5/2025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3A9FED-A2EC-832C-D187-72FDAC08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4</a:t>
            </a:fld>
            <a:endParaRPr lang="en-GB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199D4C2-4DF6-48FD-0A90-284C825390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Data Sources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595EFA-891F-4E9F-66FE-04DA1D1C7C7A}"/>
              </a:ext>
            </a:extLst>
          </p:cNvPr>
          <p:cNvGrpSpPr/>
          <p:nvPr/>
        </p:nvGrpSpPr>
        <p:grpSpPr>
          <a:xfrm>
            <a:off x="2862537" y="2495444"/>
            <a:ext cx="6035226" cy="2621695"/>
            <a:chOff x="3214962" y="1870075"/>
            <a:chExt cx="6035226" cy="262169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AEB7B6-57A6-CAAB-919B-44518DBFB3B9}"/>
                </a:ext>
              </a:extLst>
            </p:cNvPr>
            <p:cNvGrpSpPr/>
            <p:nvPr/>
          </p:nvGrpSpPr>
          <p:grpSpPr>
            <a:xfrm>
              <a:off x="3214962" y="1870075"/>
              <a:ext cx="6035226" cy="2621695"/>
              <a:chOff x="3214962" y="1870075"/>
              <a:chExt cx="6035226" cy="2621695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47016C1-30BA-EA63-8E4F-454110131B84}"/>
                  </a:ext>
                </a:extLst>
              </p:cNvPr>
              <p:cNvGrpSpPr/>
              <p:nvPr/>
            </p:nvGrpSpPr>
            <p:grpSpPr>
              <a:xfrm>
                <a:off x="3214962" y="1870075"/>
                <a:ext cx="6035226" cy="2363577"/>
                <a:chOff x="3384963" y="2103426"/>
                <a:chExt cx="5423896" cy="212416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D0B0071E-711D-6247-B97D-453BEEABB255}"/>
                    </a:ext>
                  </a:extLst>
                </p:cNvPr>
                <p:cNvGrpSpPr/>
                <p:nvPr/>
              </p:nvGrpSpPr>
              <p:grpSpPr>
                <a:xfrm>
                  <a:off x="3384963" y="2335399"/>
                  <a:ext cx="546531" cy="1892189"/>
                  <a:chOff x="5962545" y="2116843"/>
                  <a:chExt cx="596968" cy="2066813"/>
                </a:xfrm>
              </p:grpSpPr>
              <p:pic>
                <p:nvPicPr>
                  <p:cNvPr id="16" name="Graphic 15" descr="Badge with solid fill">
                    <a:extLst>
                      <a:ext uri="{FF2B5EF4-FFF2-40B4-BE49-F238E27FC236}">
                        <a16:creationId xmlns:a16="http://schemas.microsoft.com/office/drawing/2014/main" id="{E4CEDF2E-ED3D-E626-3DD0-D8BEFE9D5B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2545" y="3586688"/>
                    <a:ext cx="596968" cy="596968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 descr="Badge 1 with solid fill">
                    <a:extLst>
                      <a:ext uri="{FF2B5EF4-FFF2-40B4-BE49-F238E27FC236}">
                        <a16:creationId xmlns:a16="http://schemas.microsoft.com/office/drawing/2014/main" id="{7CDE1990-B4A1-869E-D5F8-8720139EBD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62545" y="2116843"/>
                    <a:ext cx="596967" cy="596967"/>
                  </a:xfrm>
                  <a:prstGeom prst="rect">
                    <a:avLst/>
                  </a:prstGeom>
                </p:spPr>
              </p:pic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D169EF8B-18C3-D60F-2CC9-8D464A9A09D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endCxn id="16" idx="0"/>
                  </p:cNvCxnSpPr>
                  <p:nvPr/>
                </p:nvCxnSpPr>
                <p:spPr>
                  <a:xfrm>
                    <a:off x="6261029" y="2713810"/>
                    <a:ext cx="0" cy="872878"/>
                  </a:xfrm>
                  <a:prstGeom prst="line">
                    <a:avLst/>
                  </a:prstGeom>
                  <a:ln>
                    <a:solidFill>
                      <a:schemeClr val="accent3">
                        <a:lumMod val="50000"/>
                      </a:schemeClr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8009D23-A9E5-7182-D606-FEEC81F5C8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16" idx="0"/>
                  </p:cNvCxnSpPr>
                  <p:nvPr/>
                </p:nvCxnSpPr>
                <p:spPr>
                  <a:xfrm flipV="1">
                    <a:off x="6261029" y="2713810"/>
                    <a:ext cx="0" cy="872878"/>
                  </a:xfrm>
                  <a:prstGeom prst="line">
                    <a:avLst/>
                  </a:prstGeom>
                  <a:ln>
                    <a:solidFill>
                      <a:schemeClr val="accent3">
                        <a:lumMod val="50000"/>
                      </a:schemeClr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FAD15715-9B4C-4AC9-176C-DA3821909F00}"/>
                    </a:ext>
                  </a:extLst>
                </p:cNvPr>
                <p:cNvSpPr/>
                <p:nvPr/>
              </p:nvSpPr>
              <p:spPr>
                <a:xfrm>
                  <a:off x="4058378" y="2103426"/>
                  <a:ext cx="4750481" cy="1010476"/>
                </a:xfrm>
                <a:prstGeom prst="round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  <a:extLst>
                    <a:ext uri="{C807C97D-BFC1-408E-A445-0C87EB9F89A2}">
                      <ask:lineSketchStyleProps xmlns:ask="http://schemas.microsoft.com/office/drawing/2018/sketchyshapes" sd="1280569583">
                        <a:custGeom>
                          <a:avLst/>
                          <a:gdLst>
                            <a:gd name="connsiteX0" fmla="*/ 0 w 6050833"/>
                            <a:gd name="connsiteY0" fmla="*/ 168416 h 1010476"/>
                            <a:gd name="connsiteX1" fmla="*/ 168416 w 6050833"/>
                            <a:gd name="connsiteY1" fmla="*/ 0 h 1010476"/>
                            <a:gd name="connsiteX2" fmla="*/ 689025 w 6050833"/>
                            <a:gd name="connsiteY2" fmla="*/ 0 h 1010476"/>
                            <a:gd name="connsiteX3" fmla="*/ 1266774 w 6050833"/>
                            <a:gd name="connsiteY3" fmla="*/ 0 h 1010476"/>
                            <a:gd name="connsiteX4" fmla="*/ 1787383 w 6050833"/>
                            <a:gd name="connsiteY4" fmla="*/ 0 h 1010476"/>
                            <a:gd name="connsiteX5" fmla="*/ 2536552 w 6050833"/>
                            <a:gd name="connsiteY5" fmla="*/ 0 h 1010476"/>
                            <a:gd name="connsiteX6" fmla="*/ 3171441 w 6050833"/>
                            <a:gd name="connsiteY6" fmla="*/ 0 h 1010476"/>
                            <a:gd name="connsiteX7" fmla="*/ 3806330 w 6050833"/>
                            <a:gd name="connsiteY7" fmla="*/ 0 h 1010476"/>
                            <a:gd name="connsiteX8" fmla="*/ 4384079 w 6050833"/>
                            <a:gd name="connsiteY8" fmla="*/ 0 h 1010476"/>
                            <a:gd name="connsiteX9" fmla="*/ 5076108 w 6050833"/>
                            <a:gd name="connsiteY9" fmla="*/ 0 h 1010476"/>
                            <a:gd name="connsiteX10" fmla="*/ 5882417 w 6050833"/>
                            <a:gd name="connsiteY10" fmla="*/ 0 h 1010476"/>
                            <a:gd name="connsiteX11" fmla="*/ 6050833 w 6050833"/>
                            <a:gd name="connsiteY11" fmla="*/ 168416 h 1010476"/>
                            <a:gd name="connsiteX12" fmla="*/ 6050833 w 6050833"/>
                            <a:gd name="connsiteY12" fmla="*/ 842060 h 1010476"/>
                            <a:gd name="connsiteX13" fmla="*/ 5882417 w 6050833"/>
                            <a:gd name="connsiteY13" fmla="*/ 1010476 h 1010476"/>
                            <a:gd name="connsiteX14" fmla="*/ 5361808 w 6050833"/>
                            <a:gd name="connsiteY14" fmla="*/ 1010476 h 1010476"/>
                            <a:gd name="connsiteX15" fmla="*/ 4612639 w 6050833"/>
                            <a:gd name="connsiteY15" fmla="*/ 1010476 h 1010476"/>
                            <a:gd name="connsiteX16" fmla="*/ 4034890 w 6050833"/>
                            <a:gd name="connsiteY16" fmla="*/ 1010476 h 1010476"/>
                            <a:gd name="connsiteX17" fmla="*/ 3285721 w 6050833"/>
                            <a:gd name="connsiteY17" fmla="*/ 1010476 h 1010476"/>
                            <a:gd name="connsiteX18" fmla="*/ 2650832 w 6050833"/>
                            <a:gd name="connsiteY18" fmla="*/ 1010476 h 1010476"/>
                            <a:gd name="connsiteX19" fmla="*/ 2015943 w 6050833"/>
                            <a:gd name="connsiteY19" fmla="*/ 1010476 h 1010476"/>
                            <a:gd name="connsiteX20" fmla="*/ 1323914 w 6050833"/>
                            <a:gd name="connsiteY20" fmla="*/ 1010476 h 1010476"/>
                            <a:gd name="connsiteX21" fmla="*/ 168416 w 6050833"/>
                            <a:gd name="connsiteY21" fmla="*/ 1010476 h 1010476"/>
                            <a:gd name="connsiteX22" fmla="*/ 0 w 6050833"/>
                            <a:gd name="connsiteY22" fmla="*/ 842060 h 1010476"/>
                            <a:gd name="connsiteX23" fmla="*/ 0 w 6050833"/>
                            <a:gd name="connsiteY23" fmla="*/ 168416 h 10104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6050833" h="1010476" extrusionOk="0">
                              <a:moveTo>
                                <a:pt x="0" y="168416"/>
                              </a:moveTo>
                              <a:cubicBezTo>
                                <a:pt x="-4610" y="69768"/>
                                <a:pt x="59069" y="-5644"/>
                                <a:pt x="168416" y="0"/>
                              </a:cubicBezTo>
                              <a:cubicBezTo>
                                <a:pt x="395191" y="6385"/>
                                <a:pt x="563613" y="1084"/>
                                <a:pt x="689025" y="0"/>
                              </a:cubicBezTo>
                              <a:cubicBezTo>
                                <a:pt x="814437" y="-1084"/>
                                <a:pt x="1100017" y="13625"/>
                                <a:pt x="1266774" y="0"/>
                              </a:cubicBezTo>
                              <a:cubicBezTo>
                                <a:pt x="1433531" y="-13625"/>
                                <a:pt x="1617177" y="-865"/>
                                <a:pt x="1787383" y="0"/>
                              </a:cubicBezTo>
                              <a:cubicBezTo>
                                <a:pt x="1957589" y="865"/>
                                <a:pt x="2220505" y="-6699"/>
                                <a:pt x="2536552" y="0"/>
                              </a:cubicBezTo>
                              <a:cubicBezTo>
                                <a:pt x="2852599" y="6699"/>
                                <a:pt x="3032604" y="-6912"/>
                                <a:pt x="3171441" y="0"/>
                              </a:cubicBezTo>
                              <a:cubicBezTo>
                                <a:pt x="3310278" y="6912"/>
                                <a:pt x="3609137" y="-25168"/>
                                <a:pt x="3806330" y="0"/>
                              </a:cubicBezTo>
                              <a:cubicBezTo>
                                <a:pt x="4003523" y="25168"/>
                                <a:pt x="4256907" y="-1929"/>
                                <a:pt x="4384079" y="0"/>
                              </a:cubicBezTo>
                              <a:cubicBezTo>
                                <a:pt x="4511251" y="1929"/>
                                <a:pt x="4807334" y="-26165"/>
                                <a:pt x="5076108" y="0"/>
                              </a:cubicBezTo>
                              <a:cubicBezTo>
                                <a:pt x="5344882" y="26165"/>
                                <a:pt x="5571808" y="33352"/>
                                <a:pt x="5882417" y="0"/>
                              </a:cubicBezTo>
                              <a:cubicBezTo>
                                <a:pt x="5963387" y="13301"/>
                                <a:pt x="6051134" y="52862"/>
                                <a:pt x="6050833" y="168416"/>
                              </a:cubicBezTo>
                              <a:cubicBezTo>
                                <a:pt x="6037495" y="404407"/>
                                <a:pt x="6084297" y="515939"/>
                                <a:pt x="6050833" y="842060"/>
                              </a:cubicBezTo>
                              <a:cubicBezTo>
                                <a:pt x="6054860" y="937987"/>
                                <a:pt x="5977236" y="1025812"/>
                                <a:pt x="5882417" y="1010476"/>
                              </a:cubicBezTo>
                              <a:cubicBezTo>
                                <a:pt x="5709941" y="1018572"/>
                                <a:pt x="5616574" y="999374"/>
                                <a:pt x="5361808" y="1010476"/>
                              </a:cubicBezTo>
                              <a:cubicBezTo>
                                <a:pt x="5107042" y="1021578"/>
                                <a:pt x="4935633" y="994468"/>
                                <a:pt x="4612639" y="1010476"/>
                              </a:cubicBezTo>
                              <a:cubicBezTo>
                                <a:pt x="4289645" y="1026484"/>
                                <a:pt x="4257082" y="1029626"/>
                                <a:pt x="4034890" y="1010476"/>
                              </a:cubicBezTo>
                              <a:cubicBezTo>
                                <a:pt x="3812698" y="991326"/>
                                <a:pt x="3524306" y="1026189"/>
                                <a:pt x="3285721" y="1010476"/>
                              </a:cubicBezTo>
                              <a:cubicBezTo>
                                <a:pt x="3047136" y="994763"/>
                                <a:pt x="2860806" y="1013235"/>
                                <a:pt x="2650832" y="1010476"/>
                              </a:cubicBezTo>
                              <a:cubicBezTo>
                                <a:pt x="2440858" y="1007717"/>
                                <a:pt x="2270613" y="1041190"/>
                                <a:pt x="2015943" y="1010476"/>
                              </a:cubicBezTo>
                              <a:cubicBezTo>
                                <a:pt x="1761273" y="979762"/>
                                <a:pt x="1661798" y="984833"/>
                                <a:pt x="1323914" y="1010476"/>
                              </a:cubicBezTo>
                              <a:cubicBezTo>
                                <a:pt x="986030" y="1036119"/>
                                <a:pt x="438059" y="1027536"/>
                                <a:pt x="168416" y="1010476"/>
                              </a:cubicBezTo>
                              <a:cubicBezTo>
                                <a:pt x="73838" y="1006349"/>
                                <a:pt x="17970" y="930613"/>
                                <a:pt x="0" y="842060"/>
                              </a:cubicBezTo>
                              <a:cubicBezTo>
                                <a:pt x="30065" y="540759"/>
                                <a:pt x="21210" y="346056"/>
                                <a:pt x="0" y="168416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i="0" dirty="0">
                      <a:solidFill>
                        <a:srgbClr val="F0F6FC"/>
                      </a:solidFill>
                      <a:effectLst/>
                      <a:latin typeface="-apple-system"/>
                    </a:rPr>
                    <a:t>The COVID-19 Open Research Dataset (CORD-19)</a:t>
                  </a:r>
                </a:p>
                <a:p>
                  <a:pPr algn="ctr"/>
                  <a:endParaRPr lang="en-GB" b="1" i="0" dirty="0">
                    <a:solidFill>
                      <a:srgbClr val="F0F6FC"/>
                    </a:solidFill>
                    <a:effectLst/>
                    <a:latin typeface="-apple-system"/>
                  </a:endParaRPr>
                </a:p>
              </p:txBody>
            </p:sp>
          </p:grp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6EB9BD4-AF6F-D550-649A-008FF2A700DA}"/>
                  </a:ext>
                </a:extLst>
              </p:cNvPr>
              <p:cNvSpPr/>
              <p:nvPr/>
            </p:nvSpPr>
            <p:spPr>
              <a:xfrm>
                <a:off x="3964277" y="3367403"/>
                <a:ext cx="4141497" cy="1124367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  <a:extLst>
                  <a:ext uri="{C807C97D-BFC1-408E-A445-0C87EB9F89A2}">
                    <ask:lineSketchStyleProps xmlns:ask="http://schemas.microsoft.com/office/drawing/2018/sketchyshapes" sd="1280569583">
                      <a:custGeom>
                        <a:avLst/>
                        <a:gdLst>
                          <a:gd name="connsiteX0" fmla="*/ 0 w 6050833"/>
                          <a:gd name="connsiteY0" fmla="*/ 168416 h 1010476"/>
                          <a:gd name="connsiteX1" fmla="*/ 168416 w 6050833"/>
                          <a:gd name="connsiteY1" fmla="*/ 0 h 1010476"/>
                          <a:gd name="connsiteX2" fmla="*/ 689025 w 6050833"/>
                          <a:gd name="connsiteY2" fmla="*/ 0 h 1010476"/>
                          <a:gd name="connsiteX3" fmla="*/ 1266774 w 6050833"/>
                          <a:gd name="connsiteY3" fmla="*/ 0 h 1010476"/>
                          <a:gd name="connsiteX4" fmla="*/ 1787383 w 6050833"/>
                          <a:gd name="connsiteY4" fmla="*/ 0 h 1010476"/>
                          <a:gd name="connsiteX5" fmla="*/ 2536552 w 6050833"/>
                          <a:gd name="connsiteY5" fmla="*/ 0 h 1010476"/>
                          <a:gd name="connsiteX6" fmla="*/ 3171441 w 6050833"/>
                          <a:gd name="connsiteY6" fmla="*/ 0 h 1010476"/>
                          <a:gd name="connsiteX7" fmla="*/ 3806330 w 6050833"/>
                          <a:gd name="connsiteY7" fmla="*/ 0 h 1010476"/>
                          <a:gd name="connsiteX8" fmla="*/ 4384079 w 6050833"/>
                          <a:gd name="connsiteY8" fmla="*/ 0 h 1010476"/>
                          <a:gd name="connsiteX9" fmla="*/ 5076108 w 6050833"/>
                          <a:gd name="connsiteY9" fmla="*/ 0 h 1010476"/>
                          <a:gd name="connsiteX10" fmla="*/ 5882417 w 6050833"/>
                          <a:gd name="connsiteY10" fmla="*/ 0 h 1010476"/>
                          <a:gd name="connsiteX11" fmla="*/ 6050833 w 6050833"/>
                          <a:gd name="connsiteY11" fmla="*/ 168416 h 1010476"/>
                          <a:gd name="connsiteX12" fmla="*/ 6050833 w 6050833"/>
                          <a:gd name="connsiteY12" fmla="*/ 842060 h 1010476"/>
                          <a:gd name="connsiteX13" fmla="*/ 5882417 w 6050833"/>
                          <a:gd name="connsiteY13" fmla="*/ 1010476 h 1010476"/>
                          <a:gd name="connsiteX14" fmla="*/ 5361808 w 6050833"/>
                          <a:gd name="connsiteY14" fmla="*/ 1010476 h 1010476"/>
                          <a:gd name="connsiteX15" fmla="*/ 4612639 w 6050833"/>
                          <a:gd name="connsiteY15" fmla="*/ 1010476 h 1010476"/>
                          <a:gd name="connsiteX16" fmla="*/ 4034890 w 6050833"/>
                          <a:gd name="connsiteY16" fmla="*/ 1010476 h 1010476"/>
                          <a:gd name="connsiteX17" fmla="*/ 3285721 w 6050833"/>
                          <a:gd name="connsiteY17" fmla="*/ 1010476 h 1010476"/>
                          <a:gd name="connsiteX18" fmla="*/ 2650832 w 6050833"/>
                          <a:gd name="connsiteY18" fmla="*/ 1010476 h 1010476"/>
                          <a:gd name="connsiteX19" fmla="*/ 2015943 w 6050833"/>
                          <a:gd name="connsiteY19" fmla="*/ 1010476 h 1010476"/>
                          <a:gd name="connsiteX20" fmla="*/ 1323914 w 6050833"/>
                          <a:gd name="connsiteY20" fmla="*/ 1010476 h 1010476"/>
                          <a:gd name="connsiteX21" fmla="*/ 168416 w 6050833"/>
                          <a:gd name="connsiteY21" fmla="*/ 1010476 h 1010476"/>
                          <a:gd name="connsiteX22" fmla="*/ 0 w 6050833"/>
                          <a:gd name="connsiteY22" fmla="*/ 842060 h 1010476"/>
                          <a:gd name="connsiteX23" fmla="*/ 0 w 6050833"/>
                          <a:gd name="connsiteY23" fmla="*/ 168416 h 10104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6050833" h="1010476" extrusionOk="0">
                            <a:moveTo>
                              <a:pt x="0" y="168416"/>
                            </a:moveTo>
                            <a:cubicBezTo>
                              <a:pt x="-4610" y="69768"/>
                              <a:pt x="59069" y="-5644"/>
                              <a:pt x="168416" y="0"/>
                            </a:cubicBezTo>
                            <a:cubicBezTo>
                              <a:pt x="395191" y="6385"/>
                              <a:pt x="563613" y="1084"/>
                              <a:pt x="689025" y="0"/>
                            </a:cubicBezTo>
                            <a:cubicBezTo>
                              <a:pt x="814437" y="-1084"/>
                              <a:pt x="1100017" y="13625"/>
                              <a:pt x="1266774" y="0"/>
                            </a:cubicBezTo>
                            <a:cubicBezTo>
                              <a:pt x="1433531" y="-13625"/>
                              <a:pt x="1617177" y="-865"/>
                              <a:pt x="1787383" y="0"/>
                            </a:cubicBezTo>
                            <a:cubicBezTo>
                              <a:pt x="1957589" y="865"/>
                              <a:pt x="2220505" y="-6699"/>
                              <a:pt x="2536552" y="0"/>
                            </a:cubicBezTo>
                            <a:cubicBezTo>
                              <a:pt x="2852599" y="6699"/>
                              <a:pt x="3032604" y="-6912"/>
                              <a:pt x="3171441" y="0"/>
                            </a:cubicBezTo>
                            <a:cubicBezTo>
                              <a:pt x="3310278" y="6912"/>
                              <a:pt x="3609137" y="-25168"/>
                              <a:pt x="3806330" y="0"/>
                            </a:cubicBezTo>
                            <a:cubicBezTo>
                              <a:pt x="4003523" y="25168"/>
                              <a:pt x="4256907" y="-1929"/>
                              <a:pt x="4384079" y="0"/>
                            </a:cubicBezTo>
                            <a:cubicBezTo>
                              <a:pt x="4511251" y="1929"/>
                              <a:pt x="4807334" y="-26165"/>
                              <a:pt x="5076108" y="0"/>
                            </a:cubicBezTo>
                            <a:cubicBezTo>
                              <a:pt x="5344882" y="26165"/>
                              <a:pt x="5571808" y="33352"/>
                              <a:pt x="5882417" y="0"/>
                            </a:cubicBezTo>
                            <a:cubicBezTo>
                              <a:pt x="5963387" y="13301"/>
                              <a:pt x="6051134" y="52862"/>
                              <a:pt x="6050833" y="168416"/>
                            </a:cubicBezTo>
                            <a:cubicBezTo>
                              <a:pt x="6037495" y="404407"/>
                              <a:pt x="6084297" y="515939"/>
                              <a:pt x="6050833" y="842060"/>
                            </a:cubicBezTo>
                            <a:cubicBezTo>
                              <a:pt x="6054860" y="937987"/>
                              <a:pt x="5977236" y="1025812"/>
                              <a:pt x="5882417" y="1010476"/>
                            </a:cubicBezTo>
                            <a:cubicBezTo>
                              <a:pt x="5709941" y="1018572"/>
                              <a:pt x="5616574" y="999374"/>
                              <a:pt x="5361808" y="1010476"/>
                            </a:cubicBezTo>
                            <a:cubicBezTo>
                              <a:pt x="5107042" y="1021578"/>
                              <a:pt x="4935633" y="994468"/>
                              <a:pt x="4612639" y="1010476"/>
                            </a:cubicBezTo>
                            <a:cubicBezTo>
                              <a:pt x="4289645" y="1026484"/>
                              <a:pt x="4257082" y="1029626"/>
                              <a:pt x="4034890" y="1010476"/>
                            </a:cubicBezTo>
                            <a:cubicBezTo>
                              <a:pt x="3812698" y="991326"/>
                              <a:pt x="3524306" y="1026189"/>
                              <a:pt x="3285721" y="1010476"/>
                            </a:cubicBezTo>
                            <a:cubicBezTo>
                              <a:pt x="3047136" y="994763"/>
                              <a:pt x="2860806" y="1013235"/>
                              <a:pt x="2650832" y="1010476"/>
                            </a:cubicBezTo>
                            <a:cubicBezTo>
                              <a:pt x="2440858" y="1007717"/>
                              <a:pt x="2270613" y="1041190"/>
                              <a:pt x="2015943" y="1010476"/>
                            </a:cubicBezTo>
                            <a:cubicBezTo>
                              <a:pt x="1761273" y="979762"/>
                              <a:pt x="1661798" y="984833"/>
                              <a:pt x="1323914" y="1010476"/>
                            </a:cubicBezTo>
                            <a:cubicBezTo>
                              <a:pt x="986030" y="1036119"/>
                              <a:pt x="438059" y="1027536"/>
                              <a:pt x="168416" y="1010476"/>
                            </a:cubicBezTo>
                            <a:cubicBezTo>
                              <a:pt x="73838" y="1006349"/>
                              <a:pt x="17970" y="930613"/>
                              <a:pt x="0" y="842060"/>
                            </a:cubicBezTo>
                            <a:cubicBezTo>
                              <a:pt x="30065" y="540759"/>
                              <a:pt x="21210" y="346056"/>
                              <a:pt x="0" y="168416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algn="ctr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GB" b="1" dirty="0">
                    <a:effectLst/>
                  </a:rPr>
                  <a:t>The National Library of Medicine API</a:t>
                </a:r>
              </a:p>
              <a:p>
                <a:pPr marL="0" algn="ctr" rtl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GB" b="1" dirty="0">
                  <a:effectLst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87DC5D-7576-9021-8221-91710CB6AF32}"/>
                </a:ext>
              </a:extLst>
            </p:cNvPr>
            <p:cNvSpPr txBox="1"/>
            <p:nvPr/>
          </p:nvSpPr>
          <p:spPr>
            <a:xfrm>
              <a:off x="4230241" y="2387140"/>
              <a:ext cx="3523108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800" dirty="0">
                  <a:solidFill>
                    <a:schemeClr val="bg1"/>
                  </a:solidFill>
                </a:rPr>
                <a:t>https://github.com/allenai/cord19</a:t>
              </a:r>
              <a:endParaRPr lang="en-GB" sz="1800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7B98D-BA75-6F98-3395-516E00793322}"/>
                </a:ext>
              </a:extLst>
            </p:cNvPr>
            <p:cNvSpPr txBox="1"/>
            <p:nvPr/>
          </p:nvSpPr>
          <p:spPr>
            <a:xfrm>
              <a:off x="4230241" y="3847511"/>
              <a:ext cx="3133724" cy="464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1800" dirty="0">
                  <a:solidFill>
                    <a:schemeClr val="bg1"/>
                  </a:solidFill>
                </a:rPr>
                <a:t>https://www.ncbi.nlm.nih.gov/</a:t>
              </a:r>
            </a:p>
          </p:txBody>
        </p: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557B72D-D31D-EEDB-A5B6-DE5D7681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28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31198-2A51-CA4C-C6AC-76B694C7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7DFDF77-6794-D4AC-A228-BB021FAD6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Methodology: Dataset </a:t>
            </a:r>
            <a:r>
              <a:rPr lang="en-GB" sz="4400" b="1" dirty="0"/>
              <a:t>Processing</a:t>
            </a:r>
            <a:endParaRPr lang="en-GB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9194D77-380D-B919-1D2C-EE93C0054F5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4C5CC61-94F7-2454-8C5D-4CC7788E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2/5/2025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89916CA-F07B-6617-BE48-935459E38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0193242C-F323-C78F-423F-8402E236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654175"/>
            <a:ext cx="4533900" cy="2867025"/>
          </a:xfrm>
          <a:prstGeom prst="rect">
            <a:avLst/>
          </a:prstGeom>
        </p:spPr>
      </p:pic>
      <p:pic>
        <p:nvPicPr>
          <p:cNvPr id="7" name="Picture 6" descr="A diagram of a company&#10;&#10;Description automatically generated">
            <a:extLst>
              <a:ext uri="{FF2B5EF4-FFF2-40B4-BE49-F238E27FC236}">
                <a16:creationId xmlns:a16="http://schemas.microsoft.com/office/drawing/2014/main" id="{93011A09-9104-9088-DA63-898604256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" b="80671"/>
          <a:stretch/>
        </p:blipFill>
        <p:spPr>
          <a:xfrm>
            <a:off x="6833125" y="3522662"/>
            <a:ext cx="3760350" cy="1325563"/>
          </a:xfrm>
          <a:prstGeom prst="rect">
            <a:avLst/>
          </a:prstGeom>
        </p:spPr>
      </p:pic>
      <p:pic>
        <p:nvPicPr>
          <p:cNvPr id="15" name="Graphic 14" descr="Arrow Up with solid fill">
            <a:extLst>
              <a:ext uri="{FF2B5EF4-FFF2-40B4-BE49-F238E27FC236}">
                <a16:creationId xmlns:a16="http://schemas.microsoft.com/office/drawing/2014/main" id="{C3DFC94C-DF7C-A96A-9AFE-33AA54BE2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7253633">
            <a:off x="5748843" y="302895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07A14F-75F4-36E4-F008-C15DADCF892A}"/>
              </a:ext>
            </a:extLst>
          </p:cNvPr>
          <p:cNvSpPr txBox="1"/>
          <p:nvPr/>
        </p:nvSpPr>
        <p:spPr>
          <a:xfrm>
            <a:off x="4447589" y="5625584"/>
            <a:ext cx="193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2,014</a:t>
            </a:r>
            <a:r>
              <a:rPr lang="en-GB" dirty="0"/>
              <a:t> data records</a:t>
            </a:r>
          </a:p>
        </p:txBody>
      </p:sp>
      <p:pic>
        <p:nvPicPr>
          <p:cNvPr id="17" name="Graphic 16" descr="Arrow Up with solid fill">
            <a:extLst>
              <a:ext uri="{FF2B5EF4-FFF2-40B4-BE49-F238E27FC236}">
                <a16:creationId xmlns:a16="http://schemas.microsoft.com/office/drawing/2014/main" id="{0741A4F6-CB0E-EA06-38D6-817C515CA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900405">
            <a:off x="5837419" y="470076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06C312F-1B81-1C55-7CB0-55AEB1286718}"/>
              </a:ext>
            </a:extLst>
          </p:cNvPr>
          <p:cNvSpPr txBox="1"/>
          <p:nvPr/>
        </p:nvSpPr>
        <p:spPr>
          <a:xfrm>
            <a:off x="9610725" y="4754577"/>
            <a:ext cx="2140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1-3 min per prompt, depending on length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06C85-D3B4-CE6B-7D07-81737157DEE0}"/>
              </a:ext>
            </a:extLst>
          </p:cNvPr>
          <p:cNvSpPr txBox="1"/>
          <p:nvPr/>
        </p:nvSpPr>
        <p:spPr>
          <a:xfrm>
            <a:off x="6365511" y="2535903"/>
            <a:ext cx="2140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to use Zephyr LLM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2C7891-1BD5-1B60-E249-B9D268DFD788}"/>
                  </a:ext>
                </a:extLst>
              </p14:cNvPr>
              <p14:cNvContentPartPr/>
              <p14:nvPr/>
            </p14:nvContentPartPr>
            <p14:xfrm>
              <a:off x="1390545" y="3381015"/>
              <a:ext cx="758880" cy="23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2C7891-1BD5-1B60-E249-B9D268DFD7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36905" y="3273375"/>
                <a:ext cx="8665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018D666-D8CD-46CA-70AC-F79B098EE88E}"/>
                  </a:ext>
                </a:extLst>
              </p14:cNvPr>
              <p14:cNvContentPartPr/>
              <p14:nvPr/>
            </p14:nvContentPartPr>
            <p14:xfrm>
              <a:off x="4600305" y="3390735"/>
              <a:ext cx="752760" cy="19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018D666-D8CD-46CA-70AC-F79B098EE8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46305" y="3282735"/>
                <a:ext cx="860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C0563B1-4684-E1CD-74B8-C97648BD22AC}"/>
                  </a:ext>
                </a:extLst>
              </p14:cNvPr>
              <p14:cNvContentPartPr/>
              <p14:nvPr/>
            </p14:nvContentPartPr>
            <p14:xfrm>
              <a:off x="7143345" y="3742095"/>
              <a:ext cx="352080" cy="10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C0563B1-4684-E1CD-74B8-C97648BD22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9705" y="3634455"/>
                <a:ext cx="4597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10CEA50-3B58-9ABD-A6FA-6EB317EDE2B4}"/>
                  </a:ext>
                </a:extLst>
              </p14:cNvPr>
              <p14:cNvContentPartPr/>
              <p14:nvPr/>
            </p14:nvContentPartPr>
            <p14:xfrm>
              <a:off x="4558545" y="5771055"/>
              <a:ext cx="531000" cy="216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10CEA50-3B58-9ABD-A6FA-6EB317EDE2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4905" y="5663415"/>
                <a:ext cx="638640" cy="23724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2B6DE9D0-50D3-659F-B89E-EC1DCD85FBBC}"/>
              </a:ext>
            </a:extLst>
          </p:cNvPr>
          <p:cNvSpPr/>
          <p:nvPr/>
        </p:nvSpPr>
        <p:spPr>
          <a:xfrm>
            <a:off x="8054341" y="3293144"/>
            <a:ext cx="1493520" cy="2717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Mining</a:t>
            </a:r>
          </a:p>
        </p:txBody>
      </p:sp>
    </p:spTree>
    <p:extLst>
      <p:ext uri="{BB962C8B-B14F-4D97-AF65-F5344CB8AC3E}">
        <p14:creationId xmlns:p14="http://schemas.microsoft.com/office/powerpoint/2010/main" val="366051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6D112-5ADD-7EDE-35DA-768C14EF4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BC7FC50-B182-D8BD-DC2F-F27622A07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Pipeline: Mining Findings </a:t>
            </a:r>
            <a:r>
              <a:rPr lang="en-GB" sz="4400" b="1" dirty="0"/>
              <a:t>Prompt</a:t>
            </a:r>
            <a:endParaRPr lang="en-GB" b="1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134B63-CA37-0F77-C408-B084E2E584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107A494-B32F-8AFE-68B0-8336DAA0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2/5/2025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EBF578-A1E9-E030-7D38-294C6F3A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 descr="A close-up of a text&#10;&#10;Description automatically generated">
            <a:extLst>
              <a:ext uri="{FF2B5EF4-FFF2-40B4-BE49-F238E27FC236}">
                <a16:creationId xmlns:a16="http://schemas.microsoft.com/office/drawing/2014/main" id="{3C90BE35-5ABC-8019-99CF-0A479D9AE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7" y="3269445"/>
            <a:ext cx="9888330" cy="24482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A9C82D-00D4-2CBF-740A-AE7626F1C92D}"/>
              </a:ext>
            </a:extLst>
          </p:cNvPr>
          <p:cNvSpPr txBox="1"/>
          <p:nvPr/>
        </p:nvSpPr>
        <p:spPr>
          <a:xfrm>
            <a:off x="688697" y="1690688"/>
            <a:ext cx="43514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Prompts built following Zephyr Specific Tags: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&lt;|system|&gt; (rules)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&lt;|user|&gt; (user question &amp; context)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&lt;|assistant|&gt; (LLM response)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B5E2D-33AA-3B1F-E0D3-28E301AE4F1F}"/>
              </a:ext>
            </a:extLst>
          </p:cNvPr>
          <p:cNvSpPr txBox="1"/>
          <p:nvPr/>
        </p:nvSpPr>
        <p:spPr>
          <a:xfrm>
            <a:off x="5734050" y="213203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Sources: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3"/>
              </a:rPr>
              <a:t>https://haystack.deepset.ai/blog/guide-to-using-zephyr-with-haystack2</a:t>
            </a:r>
            <a:endParaRPr lang="en-GB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hlinkClick r:id="rId4"/>
              </a:rPr>
              <a:t>https://huggingface.co/HuggingFaceH4/zephyr-7b-alpha/discussions/3</a:t>
            </a:r>
            <a:endParaRPr lang="en-GB" sz="1200" dirty="0"/>
          </a:p>
          <a:p>
            <a:endParaRPr lang="en-GB" sz="1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B426285-6C3E-80D6-48AC-613931EEDF07}"/>
                  </a:ext>
                </a:extLst>
              </p14:cNvPr>
              <p14:cNvContentPartPr/>
              <p14:nvPr/>
            </p14:nvContentPartPr>
            <p14:xfrm>
              <a:off x="2276145" y="3343215"/>
              <a:ext cx="657720" cy="385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B426285-6C3E-80D6-48AC-613931EEDF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22145" y="3235215"/>
                <a:ext cx="765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028D3B-DFEE-AD25-6740-F126FD6EE998}"/>
                  </a:ext>
                </a:extLst>
              </p14:cNvPr>
              <p14:cNvContentPartPr/>
              <p14:nvPr/>
            </p14:nvContentPartPr>
            <p14:xfrm>
              <a:off x="999945" y="4447695"/>
              <a:ext cx="589680" cy="489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028D3B-DFEE-AD25-6740-F126FD6EE9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05" y="4340055"/>
                <a:ext cx="697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1691D83-6A9D-5D48-0545-57089550D2C1}"/>
                  </a:ext>
                </a:extLst>
              </p14:cNvPr>
              <p14:cNvContentPartPr/>
              <p14:nvPr/>
            </p14:nvContentPartPr>
            <p14:xfrm>
              <a:off x="961785" y="5505375"/>
              <a:ext cx="88884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1691D83-6A9D-5D48-0545-57089550D2C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7785" y="5397375"/>
                <a:ext cx="9964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2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38DE406-6443-B1CE-F1F3-7A6849AD69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Proposed Pipeline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6B8B463-D363-6176-EBB3-62824068356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AAAB9C4-895E-6E6F-4B05-2583BCBBC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2/5/2025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43A9FED-A2EC-832C-D187-72FDAC08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7</a:t>
            </a:fld>
            <a:endParaRPr lang="en-GB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BB1BC5F-A74A-026D-4C49-3CFD8B313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1262" y="1958181"/>
            <a:ext cx="7229475" cy="4086225"/>
          </a:xfrm>
        </p:spPr>
      </p:pic>
    </p:spTree>
    <p:extLst>
      <p:ext uri="{BB962C8B-B14F-4D97-AF65-F5344CB8AC3E}">
        <p14:creationId xmlns:p14="http://schemas.microsoft.com/office/powerpoint/2010/main" val="71684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41C49B-D507-0455-D653-CAE606BEB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GB" dirty="0"/>
              <a:t>Retrieval &amp; Re-ranking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E2FB5-CC89-0F57-B398-2F5F5BB26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715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Retrieval: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TF-IDF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0070C0"/>
                </a:solidFill>
              </a:rPr>
              <a:t>DPR</a:t>
            </a:r>
            <a:endParaRPr lang="en-GB" sz="28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800" b="1" dirty="0">
                <a:solidFill>
                  <a:srgbClr val="C00000"/>
                </a:solidFill>
              </a:rPr>
              <a:t>Re-ranking: Sentence-T5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User query &amp; </a:t>
            </a:r>
            <a:r>
              <a:rPr lang="en-GB" sz="2400" b="1" dirty="0">
                <a:solidFill>
                  <a:srgbClr val="0070C0"/>
                </a:solidFill>
              </a:rPr>
              <a:t>Top-k</a:t>
            </a:r>
            <a:r>
              <a:rPr lang="en-GB" sz="2400" b="1" dirty="0">
                <a:solidFill>
                  <a:srgbClr val="C00000"/>
                </a:solidFill>
              </a:rPr>
              <a:t> </a:t>
            </a:r>
            <a:r>
              <a:rPr lang="en-GB" sz="2400" b="1" dirty="0">
                <a:solidFill>
                  <a:srgbClr val="0070C0"/>
                </a:solidFill>
              </a:rPr>
              <a:t>Embeddings</a:t>
            </a:r>
          </a:p>
          <a:p>
            <a:pPr lvl="2">
              <a:lnSpc>
                <a:spcPct val="150000"/>
              </a:lnSpc>
              <a:buClr>
                <a:schemeClr val="accent1">
                  <a:lumMod val="75000"/>
                </a:schemeClr>
              </a:buClr>
            </a:pPr>
            <a:r>
              <a:rPr lang="en-GB" sz="2400" b="1" dirty="0">
                <a:solidFill>
                  <a:srgbClr val="C00000"/>
                </a:solidFill>
              </a:rPr>
              <a:t>Cosine similarity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19" descr="Checklist with solid fill">
            <a:extLst>
              <a:ext uri="{FF2B5EF4-FFF2-40B4-BE49-F238E27FC236}">
                <a16:creationId xmlns:a16="http://schemas.microsoft.com/office/drawing/2014/main" id="{551A8B37-C15B-4717-1193-258D6AB91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5F04B-F71D-0A44-1702-39BB06B8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905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D4743E3-4777-4AB5-9A4A-BE14873F45BC}" type="datetime1">
              <a:rPr lang="en-US" smtClean="0"/>
              <a:t>2/5/2025</a:t>
            </a:fld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F18B3-2C65-B7EA-3D4F-B7AA8348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0244" y="6356350"/>
            <a:ext cx="132355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869F989-E695-4E3A-BD2B-4A2B4B781BF7}" type="slidenum">
              <a:rPr lang="en-GB" smtClean="0"/>
              <a:pPr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2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DEB45-1A44-84F0-33BE-3B910CD8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B2E0AB1-0DBD-C12D-1C39-BC5F6060B5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96233" y="365125"/>
            <a:ext cx="5281417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Pipeline: </a:t>
            </a:r>
            <a:br>
              <a:rPr lang="en-GB" sz="4400" dirty="0"/>
            </a:br>
            <a:r>
              <a:rPr lang="en-GB" sz="4400" dirty="0"/>
              <a:t>Augmented-Generation </a:t>
            </a:r>
            <a:r>
              <a:rPr lang="en-GB" sz="4400" b="1" dirty="0">
                <a:solidFill>
                  <a:srgbClr val="0070C0"/>
                </a:solidFill>
              </a:rPr>
              <a:t>Prompt</a:t>
            </a:r>
            <a:endParaRPr lang="en-GB" b="1" dirty="0">
              <a:solidFill>
                <a:srgbClr val="0070C0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7E148F-E246-CD48-6370-1121FEF4564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GB" sz="2800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41CA1E8-9F09-9D1F-C3D9-CDB1C173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D540B-C164-445E-9675-5BF069A8479A}" type="datetime1">
              <a:rPr lang="en-US" smtClean="0"/>
              <a:t>2/5/2025</a:t>
            </a:fld>
            <a:endParaRPr lang="en-GB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687890-78D2-AFF5-B0BB-9A77C300E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9F989-E695-4E3A-BD2B-4A2B4B781BF7}" type="slidenum">
              <a:rPr lang="en-GB" smtClean="0"/>
              <a:t>9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E56213-758A-FDB4-6B28-F60E7E85FEE7}"/>
              </a:ext>
            </a:extLst>
          </p:cNvPr>
          <p:cNvGrpSpPr/>
          <p:nvPr/>
        </p:nvGrpSpPr>
        <p:grpSpPr>
          <a:xfrm>
            <a:off x="389505" y="223837"/>
            <a:ext cx="5281417" cy="6209338"/>
            <a:chOff x="6579492" y="151775"/>
            <a:chExt cx="5281417" cy="620933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CE4B60E-07DD-B3B8-1942-6118B9D7E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9492" y="151775"/>
              <a:ext cx="5281417" cy="620933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0446A2F-21BA-CDA1-EF8E-CA968BD34A31}"/>
                    </a:ext>
                  </a:extLst>
                </p14:cNvPr>
                <p14:cNvContentPartPr/>
                <p14:nvPr/>
              </p14:nvContentPartPr>
              <p14:xfrm>
                <a:off x="10391700" y="4895535"/>
                <a:ext cx="486000" cy="19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0446A2F-21BA-CDA1-EF8E-CA968BD34A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37700" y="4787535"/>
                  <a:ext cx="593640" cy="2354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59C0DD-94C8-5A5A-5D01-CE728A0FDE0F}"/>
              </a:ext>
            </a:extLst>
          </p:cNvPr>
          <p:cNvCxnSpPr>
            <a:cxnSpLocks/>
          </p:cNvCxnSpPr>
          <p:nvPr/>
        </p:nvCxnSpPr>
        <p:spPr>
          <a:xfrm flipH="1" flipV="1">
            <a:off x="4791075" y="4967597"/>
            <a:ext cx="960041" cy="22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EDC4FD9-FC54-E65B-09A1-7F6B4F5E0306}"/>
              </a:ext>
            </a:extLst>
          </p:cNvPr>
          <p:cNvSpPr txBox="1"/>
          <p:nvPr/>
        </p:nvSpPr>
        <p:spPr>
          <a:xfrm>
            <a:off x="5751116" y="5032375"/>
            <a:ext cx="528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See next slide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48A9A3-43ED-871C-FBF2-E5941231054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1447800" y="4166425"/>
            <a:ext cx="4299457" cy="40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9B49EF-1B0D-A352-6415-484E94770AF4}"/>
                  </a:ext>
                </a:extLst>
              </p14:cNvPr>
              <p14:cNvContentPartPr/>
              <p14:nvPr/>
            </p14:nvContentPartPr>
            <p14:xfrm>
              <a:off x="666585" y="4515015"/>
              <a:ext cx="704880" cy="19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9B49EF-1B0D-A352-6415-484E94770A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585" y="4407015"/>
                <a:ext cx="812520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6486322-3D01-21D6-0D17-BC2D1E5A68CF}"/>
              </a:ext>
            </a:extLst>
          </p:cNvPr>
          <p:cNvSpPr txBox="1"/>
          <p:nvPr/>
        </p:nvSpPr>
        <p:spPr>
          <a:xfrm>
            <a:off x="5747257" y="3981759"/>
            <a:ext cx="616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Query is Enhanced with relevant top-5 ranked contexts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0DB66A-DC60-4AC0-B1CF-E4D1E03BC8E1}"/>
              </a:ext>
            </a:extLst>
          </p:cNvPr>
          <p:cNvSpPr txBox="1"/>
          <p:nvPr/>
        </p:nvSpPr>
        <p:spPr>
          <a:xfrm>
            <a:off x="5747257" y="2116068"/>
            <a:ext cx="61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Prompt was optimised through multiple iterations using ChatGPT 3.5/4o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46601D-6676-D178-B001-FF68F8005843}"/>
              </a:ext>
            </a:extLst>
          </p:cNvPr>
          <p:cNvSpPr txBox="1"/>
          <p:nvPr/>
        </p:nvSpPr>
        <p:spPr>
          <a:xfrm>
            <a:off x="5747257" y="2857700"/>
            <a:ext cx="6164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Lorem Ipsum is used so that Zephyr can distinguish clearly and not hallucinate.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96D7A0-ADAA-9018-1BA2-EBC97D7712E5}"/>
              </a:ext>
            </a:extLst>
          </p:cNvPr>
          <p:cNvCxnSpPr>
            <a:cxnSpLocks/>
          </p:cNvCxnSpPr>
          <p:nvPr/>
        </p:nvCxnSpPr>
        <p:spPr>
          <a:xfrm flipH="1" flipV="1">
            <a:off x="4857750" y="2116068"/>
            <a:ext cx="934811" cy="2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A4D7DD-30F8-E606-A069-F8FA3F13ECDC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5114925" y="2963003"/>
            <a:ext cx="632332" cy="217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7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Widescreen</PresentationFormat>
  <Paragraphs>144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Courier New</vt:lpstr>
      <vt:lpstr>Office Theme</vt:lpstr>
      <vt:lpstr>ICS5111 (Group Project): Retrieval-Augmented Generation Pipeline</vt:lpstr>
      <vt:lpstr>Introduction:</vt:lpstr>
      <vt:lpstr>Methodology</vt:lpstr>
      <vt:lpstr>Data Sources</vt:lpstr>
      <vt:lpstr>Methodology: Dataset Processing</vt:lpstr>
      <vt:lpstr>Pipeline: Mining Findings Prompt</vt:lpstr>
      <vt:lpstr>Proposed Pipeline</vt:lpstr>
      <vt:lpstr>Retrieval &amp; Re-ranking</vt:lpstr>
      <vt:lpstr>Pipeline:  Augmented-Generation Prompt</vt:lpstr>
      <vt:lpstr>Pipeline:  Query Augmentation</vt:lpstr>
      <vt:lpstr>Experimentation:</vt:lpstr>
      <vt:lpstr>Evaluation:</vt:lpstr>
      <vt:lpstr>Evaluation</vt:lpstr>
      <vt:lpstr>Results &amp; Findings (1)</vt:lpstr>
      <vt:lpstr>Results &amp; Findings (1)</vt:lpstr>
      <vt:lpstr>Future Work</vt:lpstr>
      <vt:lpstr>Demo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Applying Data Science Techniques to measuring  team strength and predicting fixture outcomes in Football.</dc:title>
  <dc:creator>Steve Galea</dc:creator>
  <cp:lastModifiedBy>Steve Galea</cp:lastModifiedBy>
  <cp:revision>28</cp:revision>
  <dcterms:created xsi:type="dcterms:W3CDTF">2023-06-20T12:12:32Z</dcterms:created>
  <dcterms:modified xsi:type="dcterms:W3CDTF">2025-02-06T03:36:00Z</dcterms:modified>
</cp:coreProperties>
</file>