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92871bbf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92871bbf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92871bbf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92871bbf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56222d4e8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56222d4e8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92871bbf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92871bbf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92f39cdd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92f39cdd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92f39cdd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92f39cdd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92f39cdd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92f39cdd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56222d4e8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956222d4e8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6f917236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6f917236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92871bbf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92871bbf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92f39cd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92f39cd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93543866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93543866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56222d4e8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56222d4e8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f91723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6f91723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92871bbf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92871bbf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92871bbf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92871bbf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56222d4e8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56222d4e8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115125"/>
            <a:ext cx="8520600" cy="10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 Segmentation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0000"/>
                </a:solidFill>
              </a:rPr>
              <a:t>Using K-Means clustering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898800" y="3714550"/>
            <a:ext cx="73464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Stephan Grimm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18.06.2020</a:t>
            </a:r>
            <a:endParaRPr sz="20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5850" y="0"/>
            <a:ext cx="1738150" cy="17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Customers can be split into </a:t>
            </a:r>
            <a:r>
              <a:rPr b="1" lang="en-GB">
                <a:solidFill>
                  <a:srgbClr val="FF0000"/>
                </a:solidFill>
              </a:rPr>
              <a:t>4 Clusters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7775"/>
            <a:ext cx="4779173" cy="341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5850" y="0"/>
            <a:ext cx="1738150" cy="17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/>
        </p:nvSpPr>
        <p:spPr>
          <a:xfrm>
            <a:off x="5339525" y="2208650"/>
            <a:ext cx="2931000" cy="14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Total charge and calls explain the most variance in the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40% of total variance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2 Groups will deviate</a:t>
            </a:r>
            <a:endParaRPr b="1"/>
          </a:p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5850" y="0"/>
            <a:ext cx="1738150" cy="17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/>
        </p:nvSpPr>
        <p:spPr>
          <a:xfrm>
            <a:off x="4910125" y="1960325"/>
            <a:ext cx="29310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Clusters vary in: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Account length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Customer service calls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Total minutes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Total calls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Total charge</a:t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41425"/>
            <a:ext cx="4605324" cy="3221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 Segmentation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445025"/>
            <a:ext cx="8520600" cy="10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Happy, long time customers</a:t>
            </a:r>
            <a:endParaRPr b="1"/>
          </a:p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1" name="Google Shape;161;p25"/>
          <p:cNvSpPr txBox="1"/>
          <p:nvPr/>
        </p:nvSpPr>
        <p:spPr>
          <a:xfrm>
            <a:off x="311700" y="1493525"/>
            <a:ext cx="3366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Group 0 vs. Average +- Std: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Account length: 123.1, (101.1 +- 39.8)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Customer service calls: 1.1, (1.6 +- 1.3)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Total calls: 325.8, (305.1 +- 34.4)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Churn rate: </a:t>
            </a:r>
            <a:r>
              <a:rPr b="1" lang="en-GB" sz="1100">
                <a:solidFill>
                  <a:srgbClr val="5BD725"/>
                </a:solidFill>
              </a:rPr>
              <a:t>6.64%</a:t>
            </a:r>
            <a:r>
              <a:rPr lang="en-GB" sz="1100">
                <a:solidFill>
                  <a:schemeClr val="dk1"/>
                </a:solidFill>
              </a:rPr>
              <a:t> (14.49%)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5850" y="0"/>
            <a:ext cx="1738150" cy="17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/>
        </p:nvSpPr>
        <p:spPr>
          <a:xfrm>
            <a:off x="4572000" y="14935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Sales</a:t>
            </a:r>
            <a:r>
              <a:rPr b="1" lang="en-GB" sz="1300">
                <a:solidFill>
                  <a:schemeClr val="dk1"/>
                </a:solidFill>
              </a:rPr>
              <a:t>: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Group size: 29.8%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Sales percentage: 29.9%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Sales lost: 2.0%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9" name="Google Shape;169;p26"/>
          <p:cNvSpPr txBox="1"/>
          <p:nvPr/>
        </p:nvSpPr>
        <p:spPr>
          <a:xfrm>
            <a:off x="311700" y="1493525"/>
            <a:ext cx="3552900" cy="30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Group 1 vs. Average +- Std: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Account length: 77.5, (101.1 +- 39.8)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Customer service calls: 2.2, (1.6 +- 1.3)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Total calls: 281.4, (305.1 +- 34.4)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Churn rate: </a:t>
            </a:r>
            <a:r>
              <a:rPr b="1" lang="en-GB" sz="1100">
                <a:solidFill>
                  <a:srgbClr val="5BD725"/>
                </a:solidFill>
              </a:rPr>
              <a:t>11.72%</a:t>
            </a:r>
            <a:r>
              <a:rPr lang="en-GB" sz="1100">
                <a:solidFill>
                  <a:schemeClr val="dk1"/>
                </a:solidFill>
              </a:rPr>
              <a:t> (14.49%)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5850" y="0"/>
            <a:ext cx="1738150" cy="17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45025"/>
            <a:ext cx="8520600" cy="10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New, complaining customers</a:t>
            </a:r>
            <a:endParaRPr b="1"/>
          </a:p>
        </p:txBody>
      </p:sp>
      <p:sp>
        <p:nvSpPr>
          <p:cNvPr id="172" name="Google Shape;172;p26"/>
          <p:cNvSpPr txBox="1"/>
          <p:nvPr/>
        </p:nvSpPr>
        <p:spPr>
          <a:xfrm>
            <a:off x="4572000" y="14935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Sales</a:t>
            </a:r>
            <a:r>
              <a:rPr b="1" lang="en-GB" sz="1300">
                <a:solidFill>
                  <a:schemeClr val="dk1"/>
                </a:solidFill>
              </a:rPr>
              <a:t>: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Group size: 25.9%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Sales percentage: 25.6%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Sales lost: 3.0%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8" name="Google Shape;178;p27"/>
          <p:cNvSpPr txBox="1"/>
          <p:nvPr/>
        </p:nvSpPr>
        <p:spPr>
          <a:xfrm>
            <a:off x="311700" y="1493525"/>
            <a:ext cx="3213600" cy="24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Group 3 vs. Average +- Std: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Total minutes: 475.4, (591.9 +- 90.0)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Total charge: 45.9, (59.4 +- 10.5)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Churn rate: </a:t>
            </a:r>
            <a:r>
              <a:rPr b="1" lang="en-GB" sz="1100">
                <a:solidFill>
                  <a:srgbClr val="5BD725"/>
                </a:solidFill>
              </a:rPr>
              <a:t>11.14%</a:t>
            </a:r>
            <a:r>
              <a:rPr lang="en-GB" sz="1100">
                <a:solidFill>
                  <a:schemeClr val="dk1"/>
                </a:solidFill>
              </a:rPr>
              <a:t> (14.49%)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5850" y="0"/>
            <a:ext cx="1738150" cy="17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445025"/>
            <a:ext cx="8520600" cy="10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Emergency only</a:t>
            </a:r>
            <a:endParaRPr b="1"/>
          </a:p>
        </p:txBody>
      </p:sp>
      <p:sp>
        <p:nvSpPr>
          <p:cNvPr id="181" name="Google Shape;181;p27"/>
          <p:cNvSpPr txBox="1"/>
          <p:nvPr/>
        </p:nvSpPr>
        <p:spPr>
          <a:xfrm>
            <a:off x="4572000" y="14935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Sales</a:t>
            </a:r>
            <a:r>
              <a:rPr b="1" lang="en-GB" sz="1300">
                <a:solidFill>
                  <a:schemeClr val="dk1"/>
                </a:solidFill>
              </a:rPr>
              <a:t>: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Group size: 21.3%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Sales percentage: 16.4%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Sales lost: 1.8%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7" name="Google Shape;187;p28"/>
          <p:cNvSpPr txBox="1"/>
          <p:nvPr/>
        </p:nvSpPr>
        <p:spPr>
          <a:xfrm>
            <a:off x="311700" y="1493525"/>
            <a:ext cx="3249600" cy="23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Group 2 vs. Average +- Std: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Total minutes: 704.5, (591.9 +- 90.0)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Total charge: 72.6, (59.4 +- 10.5)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Churn rate: </a:t>
            </a:r>
            <a:r>
              <a:rPr b="1" lang="en-GB" sz="1100">
                <a:solidFill>
                  <a:srgbClr val="FF0000"/>
                </a:solidFill>
              </a:rPr>
              <a:t>30.86%</a:t>
            </a:r>
            <a:r>
              <a:rPr lang="en-GB" sz="1100">
                <a:solidFill>
                  <a:schemeClr val="dk1"/>
                </a:solidFill>
              </a:rPr>
              <a:t> (14.49%)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5850" y="0"/>
            <a:ext cx="1738150" cy="17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 txBox="1"/>
          <p:nvPr>
            <p:ph type="title"/>
          </p:nvPr>
        </p:nvSpPr>
        <p:spPr>
          <a:xfrm>
            <a:off x="311700" y="445025"/>
            <a:ext cx="8520600" cy="10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Talkers</a:t>
            </a:r>
            <a:endParaRPr b="1"/>
          </a:p>
        </p:txBody>
      </p:sp>
      <p:sp>
        <p:nvSpPr>
          <p:cNvPr id="190" name="Google Shape;190;p28"/>
          <p:cNvSpPr txBox="1"/>
          <p:nvPr/>
        </p:nvSpPr>
        <p:spPr>
          <a:xfrm>
            <a:off x="4572000" y="14935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Sales</a:t>
            </a:r>
            <a:r>
              <a:rPr b="1" lang="en-GB" sz="1300">
                <a:solidFill>
                  <a:schemeClr val="dk1"/>
                </a:solidFill>
              </a:rPr>
              <a:t>: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Group size: 23.0%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Sales percentage: 28.1%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100">
                <a:solidFill>
                  <a:srgbClr val="FF0000"/>
                </a:solidFill>
              </a:rPr>
              <a:t>Sales lost: 8.7%</a:t>
            </a:r>
            <a:endParaRPr b="1"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Suggestions</a:t>
            </a:r>
            <a:endParaRPr b="1"/>
          </a:p>
        </p:txBody>
      </p:sp>
      <p:sp>
        <p:nvSpPr>
          <p:cNvPr id="201" name="Google Shape;201;p30"/>
          <p:cNvSpPr txBox="1"/>
          <p:nvPr/>
        </p:nvSpPr>
        <p:spPr>
          <a:xfrm>
            <a:off x="311700" y="1017725"/>
            <a:ext cx="7094100" cy="3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Summary</a:t>
            </a:r>
            <a:endParaRPr b="1"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Customers can be split up into </a:t>
            </a:r>
            <a:r>
              <a:rPr lang="en-GB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 Clusters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“Talkers” are the only group with an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above average churn rate (30%)</a:t>
            </a:r>
            <a:endParaRPr sz="1200">
              <a:solidFill>
                <a:srgbClr val="FF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“Talkers” account for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9% of lost revenue</a:t>
            </a:r>
            <a:endParaRPr sz="1200">
              <a:solidFill>
                <a:srgbClr val="FF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Suggestions</a:t>
            </a:r>
            <a:endParaRPr b="1"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Focus on “Talkers”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Incentives for extensive users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5850" y="0"/>
            <a:ext cx="1738150" cy="17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Table of Contents</a:t>
            </a:r>
            <a:endParaRPr b="1"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477050"/>
            <a:ext cx="85206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Introduction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Dataset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Clustering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Customer Segmentation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Suggestions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5850" y="0"/>
            <a:ext cx="1738150" cy="17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Introduction</a:t>
            </a:r>
            <a:endParaRPr b="1"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5850" y="0"/>
            <a:ext cx="1738150" cy="17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859575" y="1702650"/>
            <a:ext cx="3202800" cy="17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Objective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Wide variety of customer types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-GB"/>
              <a:t>Better understanding of customer 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Low cost of switching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-GB"/>
              <a:t>Prevent churning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/>
              <a:t>Customer Group Segmentation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Introduction</a:t>
            </a:r>
            <a:endParaRPr b="1"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859575" y="1702650"/>
            <a:ext cx="3202800" cy="17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Objective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Wide variety of customer types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-GB"/>
              <a:t>Better understanding of customer 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solidFill>
                  <a:srgbClr val="FF0000"/>
                </a:solidFill>
              </a:rPr>
              <a:t>Low cost</a:t>
            </a:r>
            <a:r>
              <a:rPr lang="en-GB"/>
              <a:t> of switching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-GB"/>
              <a:t>Prevent churning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/>
              <a:t>Customer Group Segmentation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5850" y="0"/>
            <a:ext cx="1738150" cy="17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4456400" y="1702650"/>
            <a:ext cx="29496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Questions to be answered: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Are there different groups of customers?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Are there groups worth saving?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Dataset</a:t>
            </a:r>
            <a:endParaRPr b="1"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890450" y="1181425"/>
            <a:ext cx="2096700" cy="3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Variables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/>
              <a:t>Categorical</a:t>
            </a:r>
            <a:endParaRPr b="1"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'State'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'Area code'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'International plan'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'Voice mail plan'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'Churn'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/>
              <a:t>Numerical</a:t>
            </a:r>
            <a:endParaRPr b="1"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'Account length',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'Number vmail messages'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'Customer service calls'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'Total day minutes'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'Total eve minutes'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'Total night minutes'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'Total intl minutes'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'Total day calls'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'Total eve calls'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'Total night calls'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'Total intl calls'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'Total day charge'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'Total eve charge'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'Total night charge'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'Total intl charge'</a:t>
            </a:r>
            <a:endParaRPr sz="80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5850" y="0"/>
            <a:ext cx="1738150" cy="17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Dataset</a:t>
            </a:r>
            <a:endParaRPr b="1"/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890450" y="1181425"/>
            <a:ext cx="2096700" cy="3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Variables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/>
              <a:t>Categorical</a:t>
            </a:r>
            <a:endParaRPr b="1"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'State'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'Area code'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'International plan'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'Voice mail plan'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'Churn'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/>
              <a:t>Numerical</a:t>
            </a:r>
            <a:endParaRPr b="1"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'Account length',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'Number vmail messages'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'Customer service calls'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'Total day minutes'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'Total eve minutes'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'Total night minutes'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'Total intl minutes'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'Total day calls'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'Total eve calls'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'Total night calls'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'Total intl calls'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'Total day charge'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'Total eve charge'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'Total night charge'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'Total intl charge'</a:t>
            </a:r>
            <a:endParaRPr sz="800"/>
          </a:p>
        </p:txBody>
      </p:sp>
      <p:sp>
        <p:nvSpPr>
          <p:cNvPr id="102" name="Google Shape;102;p19"/>
          <p:cNvSpPr txBox="1"/>
          <p:nvPr/>
        </p:nvSpPr>
        <p:spPr>
          <a:xfrm>
            <a:off x="3523650" y="1218775"/>
            <a:ext cx="2096700" cy="3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Reduced </a:t>
            </a:r>
            <a:r>
              <a:rPr b="1" lang="en-GB"/>
              <a:t>Variables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/>
              <a:t>Categorical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'Churn'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/>
              <a:t>Numerical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'Account length',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'Number vmail messages'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'Customer service calls'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'Total minutes'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'Total  calls'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'Total charge'</a:t>
            </a:r>
            <a:endParaRPr sz="800"/>
          </a:p>
        </p:txBody>
      </p:sp>
      <p:sp>
        <p:nvSpPr>
          <p:cNvPr id="103" name="Google Shape;103;p19"/>
          <p:cNvSpPr/>
          <p:nvPr/>
        </p:nvSpPr>
        <p:spPr>
          <a:xfrm>
            <a:off x="1138850" y="3043150"/>
            <a:ext cx="1251000" cy="50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1138850" y="3547150"/>
            <a:ext cx="1251000" cy="5040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1138850" y="4051150"/>
            <a:ext cx="1251000" cy="5040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19"/>
          <p:cNvCxnSpPr>
            <a:stCxn id="103" idx="3"/>
          </p:cNvCxnSpPr>
          <p:nvPr/>
        </p:nvCxnSpPr>
        <p:spPr>
          <a:xfrm flipH="1" rot="10800000">
            <a:off x="2389850" y="3173950"/>
            <a:ext cx="1306800" cy="121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9"/>
          <p:cNvCxnSpPr/>
          <p:nvPr/>
        </p:nvCxnSpPr>
        <p:spPr>
          <a:xfrm flipH="1" rot="10800000">
            <a:off x="2389725" y="3304475"/>
            <a:ext cx="1306800" cy="466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9"/>
          <p:cNvCxnSpPr>
            <a:stCxn id="105" idx="3"/>
          </p:cNvCxnSpPr>
          <p:nvPr/>
        </p:nvCxnSpPr>
        <p:spPr>
          <a:xfrm flipH="1" rot="10800000">
            <a:off x="2389850" y="3453850"/>
            <a:ext cx="1306800" cy="849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5850" y="0"/>
            <a:ext cx="1738150" cy="17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Dataset</a:t>
            </a:r>
            <a:endParaRPr b="1"/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890450" y="1181425"/>
            <a:ext cx="2096700" cy="3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Variables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/>
              <a:t>Categorical</a:t>
            </a:r>
            <a:endParaRPr b="1"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'State'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'Area code'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'International plan'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'Voice mail plan'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'Churn'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/>
              <a:t>Numerical</a:t>
            </a:r>
            <a:endParaRPr b="1"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'Account length',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'Number vmail messages'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'Customer service calls'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'Total day minutes'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'Total eve minutes'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'Total night minutes'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'Total intl minutes'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'Total day calls'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'Total eve calls'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'Total night calls'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'Total intl calls'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'Total day charge'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'Total eve charge'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'Total night charge'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'Total intl charge'</a:t>
            </a:r>
            <a:endParaRPr sz="800"/>
          </a:p>
        </p:txBody>
      </p:sp>
      <p:sp>
        <p:nvSpPr>
          <p:cNvPr id="117" name="Google Shape;117;p20"/>
          <p:cNvSpPr txBox="1"/>
          <p:nvPr/>
        </p:nvSpPr>
        <p:spPr>
          <a:xfrm>
            <a:off x="3523650" y="1218775"/>
            <a:ext cx="2096700" cy="3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Reduced Variables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/>
              <a:t>Categorical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'Churn'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/>
              <a:t>Numerical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'Account length',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'Number vmail messages'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'Customer service calls'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'Total minutes'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'Total  calls'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'Total charge'</a:t>
            </a:r>
            <a:endParaRPr sz="800"/>
          </a:p>
        </p:txBody>
      </p:sp>
      <p:sp>
        <p:nvSpPr>
          <p:cNvPr id="118" name="Google Shape;118;p20"/>
          <p:cNvSpPr/>
          <p:nvPr/>
        </p:nvSpPr>
        <p:spPr>
          <a:xfrm>
            <a:off x="1138850" y="3043150"/>
            <a:ext cx="1251000" cy="50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1138850" y="3547150"/>
            <a:ext cx="1251000" cy="5040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1138850" y="4051150"/>
            <a:ext cx="1251000" cy="5040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" name="Google Shape;121;p20"/>
          <p:cNvCxnSpPr>
            <a:stCxn id="118" idx="3"/>
          </p:cNvCxnSpPr>
          <p:nvPr/>
        </p:nvCxnSpPr>
        <p:spPr>
          <a:xfrm flipH="1" rot="10800000">
            <a:off x="2389850" y="3173950"/>
            <a:ext cx="1306800" cy="121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20"/>
          <p:cNvCxnSpPr/>
          <p:nvPr/>
        </p:nvCxnSpPr>
        <p:spPr>
          <a:xfrm flipH="1" rot="10800000">
            <a:off x="2389725" y="3304475"/>
            <a:ext cx="1306800" cy="466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20"/>
          <p:cNvCxnSpPr>
            <a:stCxn id="120" idx="3"/>
          </p:cNvCxnSpPr>
          <p:nvPr/>
        </p:nvCxnSpPr>
        <p:spPr>
          <a:xfrm flipH="1" rot="10800000">
            <a:off x="2389850" y="3453850"/>
            <a:ext cx="1306800" cy="849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20"/>
          <p:cNvSpPr txBox="1"/>
          <p:nvPr/>
        </p:nvSpPr>
        <p:spPr>
          <a:xfrm>
            <a:off x="6735600" y="1960325"/>
            <a:ext cx="1736700" cy="1082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Final Dataset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3333 Customers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6 Numerical Variables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GB" sz="800"/>
              <a:t>Churn rate</a:t>
            </a:r>
            <a:endParaRPr sz="800"/>
          </a:p>
        </p:txBody>
      </p:sp>
      <p:cxnSp>
        <p:nvCxnSpPr>
          <p:cNvPr id="125" name="Google Shape;125;p20"/>
          <p:cNvCxnSpPr/>
          <p:nvPr/>
        </p:nvCxnSpPr>
        <p:spPr>
          <a:xfrm>
            <a:off x="5600900" y="2539075"/>
            <a:ext cx="858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5850" y="0"/>
            <a:ext cx="1738150" cy="17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Clustering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