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b935b9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b935b9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f9172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f9172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f917236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f91723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6f91723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6f91723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f91723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f91723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6f91723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f91723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38150"/>
            <a:ext cx="8520600" cy="10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Predictive Sales Model</a:t>
            </a:r>
            <a:endParaRPr/>
          </a:p>
        </p:txBody>
      </p:sp>
      <p:sp>
        <p:nvSpPr>
          <p:cNvPr id="55" name="Google Shape;55;p13"/>
          <p:cNvSpPr txBox="1"/>
          <p:nvPr/>
        </p:nvSpPr>
        <p:spPr>
          <a:xfrm>
            <a:off x="898800" y="3084900"/>
            <a:ext cx="7346400" cy="8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Presentation for</a:t>
            </a:r>
            <a:endParaRPr sz="2400"/>
          </a:p>
          <a:p>
            <a:pPr indent="0" lvl="0" marL="0" rtl="0" algn="ctr">
              <a:spcBef>
                <a:spcPts val="0"/>
              </a:spcBef>
              <a:spcAft>
                <a:spcPts val="0"/>
              </a:spcAft>
              <a:buNone/>
            </a:pPr>
            <a:r>
              <a:rPr lang="en-GB" sz="2400"/>
              <a:t>Director of Data Analytics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Data Set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Linear Regression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Final Model</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Dataset exploration and variable selection</a:t>
            </a:r>
            <a:endParaRPr b="1"/>
          </a:p>
        </p:txBody>
      </p:sp>
      <p:pic>
        <p:nvPicPr>
          <p:cNvPr id="67" name="Google Shape;67;p15"/>
          <p:cNvPicPr preferRelativeResize="0"/>
          <p:nvPr/>
        </p:nvPicPr>
        <p:blipFill>
          <a:blip r:embed="rId3">
            <a:alphaModFix/>
          </a:blip>
          <a:stretch>
            <a:fillRect/>
          </a:stretch>
        </p:blipFill>
        <p:spPr>
          <a:xfrm>
            <a:off x="777375" y="1338175"/>
            <a:ext cx="1231650" cy="2723499"/>
          </a:xfrm>
          <a:prstGeom prst="rect">
            <a:avLst/>
          </a:prstGeom>
          <a:noFill/>
          <a:ln>
            <a:noFill/>
          </a:ln>
        </p:spPr>
      </p:pic>
      <p:pic>
        <p:nvPicPr>
          <p:cNvPr id="68" name="Google Shape;68;p15"/>
          <p:cNvPicPr preferRelativeResize="0"/>
          <p:nvPr/>
        </p:nvPicPr>
        <p:blipFill>
          <a:blip r:embed="rId4">
            <a:alphaModFix/>
          </a:blip>
          <a:stretch>
            <a:fillRect/>
          </a:stretch>
        </p:blipFill>
        <p:spPr>
          <a:xfrm>
            <a:off x="3031843" y="1338175"/>
            <a:ext cx="1065889" cy="2723501"/>
          </a:xfrm>
          <a:prstGeom prst="rect">
            <a:avLst/>
          </a:prstGeom>
          <a:noFill/>
          <a:ln>
            <a:noFill/>
          </a:ln>
        </p:spPr>
      </p:pic>
      <p:pic>
        <p:nvPicPr>
          <p:cNvPr id="69" name="Google Shape;69;p15"/>
          <p:cNvPicPr preferRelativeResize="0"/>
          <p:nvPr/>
        </p:nvPicPr>
        <p:blipFill>
          <a:blip r:embed="rId5">
            <a:alphaModFix/>
          </a:blip>
          <a:stretch>
            <a:fillRect/>
          </a:stretch>
        </p:blipFill>
        <p:spPr>
          <a:xfrm>
            <a:off x="5022350" y="1226025"/>
            <a:ext cx="1410900" cy="1009100"/>
          </a:xfrm>
          <a:prstGeom prst="rect">
            <a:avLst/>
          </a:prstGeom>
          <a:noFill/>
          <a:ln>
            <a:noFill/>
          </a:ln>
        </p:spPr>
      </p:pic>
      <p:sp>
        <p:nvSpPr>
          <p:cNvPr id="70" name="Google Shape;70;p15"/>
          <p:cNvSpPr txBox="1"/>
          <p:nvPr/>
        </p:nvSpPr>
        <p:spPr>
          <a:xfrm>
            <a:off x="311700" y="4061675"/>
            <a:ext cx="21630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Null Values per Variable</a:t>
            </a:r>
            <a:endParaRPr/>
          </a:p>
        </p:txBody>
      </p:sp>
      <p:sp>
        <p:nvSpPr>
          <p:cNvPr id="71" name="Google Shape;71;p15"/>
          <p:cNvSpPr txBox="1"/>
          <p:nvPr/>
        </p:nvSpPr>
        <p:spPr>
          <a:xfrm>
            <a:off x="2483288" y="4061675"/>
            <a:ext cx="21630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Unique </a:t>
            </a:r>
            <a:r>
              <a:rPr lang="en-GB"/>
              <a:t>Values per Variable</a:t>
            </a:r>
            <a:endParaRPr/>
          </a:p>
        </p:txBody>
      </p:sp>
      <p:sp>
        <p:nvSpPr>
          <p:cNvPr id="72" name="Google Shape;72;p15"/>
          <p:cNvSpPr txBox="1"/>
          <p:nvPr/>
        </p:nvSpPr>
        <p:spPr>
          <a:xfrm>
            <a:off x="4646300" y="2251250"/>
            <a:ext cx="2163000" cy="4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Correlation with Sales</a:t>
            </a:r>
            <a:endParaRPr/>
          </a:p>
        </p:txBody>
      </p:sp>
      <p:sp>
        <p:nvSpPr>
          <p:cNvPr id="73" name="Google Shape;73;p15"/>
          <p:cNvSpPr txBox="1"/>
          <p:nvPr/>
        </p:nvSpPr>
        <p:spPr>
          <a:xfrm>
            <a:off x="4790975" y="2675900"/>
            <a:ext cx="4041300" cy="206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provided data set is clean</a:t>
            </a:r>
            <a:endParaRPr/>
          </a:p>
          <a:p>
            <a:pPr indent="-317500" lvl="0" marL="457200" rtl="0" algn="l">
              <a:spcBef>
                <a:spcPts val="0"/>
              </a:spcBef>
              <a:spcAft>
                <a:spcPts val="0"/>
              </a:spcAft>
              <a:buSzPts val="1400"/>
              <a:buChar char="●"/>
            </a:pPr>
            <a:r>
              <a:rPr lang="en-GB"/>
              <a:t>We can eliminate numeric variables with a correlation &lt; 0.2, and categorical variables with 17 or less unique entries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This leaves us with the following variables:</a:t>
            </a:r>
            <a:endParaRPr/>
          </a:p>
          <a:p>
            <a:pPr indent="0" lvl="0" marL="457200" rtl="0" algn="l">
              <a:spcBef>
                <a:spcPts val="0"/>
              </a:spcBef>
              <a:spcAft>
                <a:spcPts val="0"/>
              </a:spcAft>
              <a:buNone/>
            </a:pPr>
            <a:r>
              <a:rPr lang="en-GB"/>
              <a:t>Ship Mode, Segment, Market, Region, Category, Sub-Category, Quantity, Discount and Order Priority</a:t>
            </a:r>
            <a:endParaRPr/>
          </a:p>
        </p:txBody>
      </p:sp>
      <p:sp>
        <p:nvSpPr>
          <p:cNvPr id="74" name="Google Shape;74;p15"/>
          <p:cNvSpPr txBox="1"/>
          <p:nvPr/>
        </p:nvSpPr>
        <p:spPr>
          <a:xfrm>
            <a:off x="7218000" y="0"/>
            <a:ext cx="19260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Data Set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Numeric Variables</a:t>
            </a:r>
            <a:endParaRPr/>
          </a:p>
        </p:txBody>
      </p:sp>
      <p:pic>
        <p:nvPicPr>
          <p:cNvPr id="80" name="Google Shape;80;p16"/>
          <p:cNvPicPr preferRelativeResize="0"/>
          <p:nvPr/>
        </p:nvPicPr>
        <p:blipFill>
          <a:blip r:embed="rId3">
            <a:alphaModFix/>
          </a:blip>
          <a:stretch>
            <a:fillRect/>
          </a:stretch>
        </p:blipFill>
        <p:spPr>
          <a:xfrm>
            <a:off x="311703" y="1389225"/>
            <a:ext cx="5061625" cy="1152475"/>
          </a:xfrm>
          <a:prstGeom prst="rect">
            <a:avLst/>
          </a:prstGeom>
          <a:noFill/>
          <a:ln>
            <a:noFill/>
          </a:ln>
        </p:spPr>
      </p:pic>
      <p:pic>
        <p:nvPicPr>
          <p:cNvPr id="81" name="Google Shape;81;p16"/>
          <p:cNvPicPr preferRelativeResize="0"/>
          <p:nvPr/>
        </p:nvPicPr>
        <p:blipFill>
          <a:blip r:embed="rId4">
            <a:alphaModFix/>
          </a:blip>
          <a:stretch>
            <a:fillRect/>
          </a:stretch>
        </p:blipFill>
        <p:spPr>
          <a:xfrm>
            <a:off x="219086" y="2869275"/>
            <a:ext cx="5246852" cy="1152475"/>
          </a:xfrm>
          <a:prstGeom prst="rect">
            <a:avLst/>
          </a:prstGeom>
          <a:noFill/>
          <a:ln>
            <a:noFill/>
          </a:ln>
        </p:spPr>
      </p:pic>
      <p:sp>
        <p:nvSpPr>
          <p:cNvPr id="82" name="Google Shape;82;p16"/>
          <p:cNvSpPr txBox="1"/>
          <p:nvPr/>
        </p:nvSpPr>
        <p:spPr>
          <a:xfrm>
            <a:off x="7218000" y="0"/>
            <a:ext cx="19260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Data Set</a:t>
            </a:r>
            <a:endParaRPr b="1"/>
          </a:p>
        </p:txBody>
      </p:sp>
      <p:sp>
        <p:nvSpPr>
          <p:cNvPr id="83" name="Google Shape;83;p16"/>
          <p:cNvSpPr txBox="1"/>
          <p:nvPr/>
        </p:nvSpPr>
        <p:spPr>
          <a:xfrm>
            <a:off x="5736375" y="1105600"/>
            <a:ext cx="3096000" cy="368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200">
                <a:solidFill>
                  <a:schemeClr val="accent2"/>
                </a:solidFill>
                <a:highlight>
                  <a:srgbClr val="FFFFFF"/>
                </a:highlight>
                <a:latin typeface="Roboto"/>
                <a:ea typeface="Roboto"/>
                <a:cs typeface="Roboto"/>
                <a:sym typeface="Roboto"/>
              </a:rPr>
              <a:t>Shipping Cost and Sales are both one sided distributions, so we removed the top 1% of data points. For Profit we remove the top and bottom 0.5%.</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The scatter plots already follow a fairly wide but noticable linear relationship.</a:t>
            </a:r>
            <a:endParaRPr sz="1200">
              <a:solidFill>
                <a:schemeClr val="accent2"/>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1200">
                <a:solidFill>
                  <a:schemeClr val="accent2"/>
                </a:solidFill>
                <a:highlight>
                  <a:srgbClr val="FFFFFF"/>
                </a:highlight>
                <a:latin typeface="Roboto"/>
                <a:ea typeface="Roboto"/>
                <a:cs typeface="Roboto"/>
                <a:sym typeface="Roboto"/>
              </a:rPr>
              <a:t>Log transformations did not yield better results.</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First steps in the modelling process</a:t>
            </a:r>
            <a:endParaRPr b="1"/>
          </a:p>
        </p:txBody>
      </p:sp>
      <p:sp>
        <p:nvSpPr>
          <p:cNvPr id="89" name="Google Shape;89;p17"/>
          <p:cNvSpPr txBox="1"/>
          <p:nvPr>
            <p:ph idx="1" type="body"/>
          </p:nvPr>
        </p:nvSpPr>
        <p:spPr>
          <a:xfrm>
            <a:off x="311700" y="1152475"/>
            <a:ext cx="39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OLS with numerical Variables</a:t>
            </a:r>
            <a:endParaRPr b="1"/>
          </a:p>
          <a:p>
            <a:pPr indent="-304800" lvl="0" marL="457200" rtl="0" algn="l">
              <a:spcBef>
                <a:spcPts val="160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We start with a simple OLS model to predict sales based only on the numerical variables with a correlation higher than 0.2.</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Variables: Shipping Cost, Quantity and Profit</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Train score: 0.713</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Test score: 0.699</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Train root mse: 165.045</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1600"/>
              </a:spcAft>
              <a:buNone/>
            </a:pPr>
            <a:r>
              <a:rPr lang="en-GB" sz="1050">
                <a:solidFill>
                  <a:schemeClr val="accent2"/>
                </a:solidFill>
                <a:highlight>
                  <a:srgbClr val="FFFFFF"/>
                </a:highlight>
                <a:latin typeface="Courier New"/>
                <a:ea typeface="Courier New"/>
                <a:cs typeface="Courier New"/>
                <a:sym typeface="Courier New"/>
              </a:rPr>
              <a:t>Test root mse: 165.913</a:t>
            </a:r>
            <a:endParaRPr sz="1200">
              <a:solidFill>
                <a:schemeClr val="accent2"/>
              </a:solidFill>
              <a:highlight>
                <a:srgbClr val="FFFFFF"/>
              </a:highlight>
              <a:latin typeface="Roboto"/>
              <a:ea typeface="Roboto"/>
              <a:cs typeface="Roboto"/>
              <a:sym typeface="Roboto"/>
            </a:endParaRPr>
          </a:p>
        </p:txBody>
      </p:sp>
      <p:sp>
        <p:nvSpPr>
          <p:cNvPr id="90" name="Google Shape;90;p17"/>
          <p:cNvSpPr txBox="1"/>
          <p:nvPr/>
        </p:nvSpPr>
        <p:spPr>
          <a:xfrm>
            <a:off x="7218000" y="0"/>
            <a:ext cx="19260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Linear Regression</a:t>
            </a:r>
            <a:endParaRPr b="1"/>
          </a:p>
        </p:txBody>
      </p:sp>
      <p:sp>
        <p:nvSpPr>
          <p:cNvPr id="91" name="Google Shape;91;p17"/>
          <p:cNvSpPr txBox="1"/>
          <p:nvPr>
            <p:ph idx="1" type="body"/>
          </p:nvPr>
        </p:nvSpPr>
        <p:spPr>
          <a:xfrm>
            <a:off x="4865700" y="1152475"/>
            <a:ext cx="39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OLS with numerical and categorical Variables</a:t>
            </a:r>
            <a:endParaRPr b="1"/>
          </a:p>
          <a:p>
            <a:pPr indent="-304800" lvl="0" marL="457200" rtl="0" algn="l">
              <a:spcBef>
                <a:spcPts val="160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N</a:t>
            </a:r>
            <a:r>
              <a:rPr lang="en-GB" sz="1200">
                <a:solidFill>
                  <a:schemeClr val="accent2"/>
                </a:solidFill>
                <a:highlight>
                  <a:srgbClr val="FFFFFF"/>
                </a:highlight>
                <a:latin typeface="Roboto"/>
                <a:ea typeface="Roboto"/>
                <a:cs typeface="Roboto"/>
                <a:sym typeface="Roboto"/>
              </a:rPr>
              <a:t>umerical variables with a correlation higher than 0.2 and the categorical with less than 18 unique entries.</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Variables: Shipping Cost, Quantity and Profit, Category, Sub-Category, Segment, Market, Region and Order Priority, </a:t>
            </a:r>
            <a:endParaRPr sz="1200">
              <a:solidFill>
                <a:schemeClr val="accent2"/>
              </a:solidFill>
              <a:highlight>
                <a:srgbClr val="FFFFFF"/>
              </a:highlight>
              <a:latin typeface="Roboto"/>
              <a:ea typeface="Roboto"/>
              <a:cs typeface="Roboto"/>
              <a:sym typeface="Roboto"/>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Train score: 0.759</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Test score: 0.748</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Train root mse: 151.447</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1600"/>
              </a:spcAft>
              <a:buNone/>
            </a:pPr>
            <a:r>
              <a:rPr lang="en-GB" sz="1050">
                <a:solidFill>
                  <a:schemeClr val="accent2"/>
                </a:solidFill>
                <a:highlight>
                  <a:srgbClr val="FFFFFF"/>
                </a:highlight>
                <a:latin typeface="Courier New"/>
                <a:ea typeface="Courier New"/>
                <a:cs typeface="Courier New"/>
                <a:sym typeface="Courier New"/>
              </a:rPr>
              <a:t>Test root mse: 152.016</a:t>
            </a:r>
            <a:endParaRPr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Arriving at the scaled model</a:t>
            </a:r>
            <a:endParaRPr/>
          </a:p>
        </p:txBody>
      </p:sp>
      <p:sp>
        <p:nvSpPr>
          <p:cNvPr id="97" name="Google Shape;97;p18"/>
          <p:cNvSpPr txBox="1"/>
          <p:nvPr>
            <p:ph idx="1" type="body"/>
          </p:nvPr>
        </p:nvSpPr>
        <p:spPr>
          <a:xfrm>
            <a:off x="311700" y="1184525"/>
            <a:ext cx="39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Scaled </a:t>
            </a:r>
            <a:r>
              <a:rPr b="1" lang="en-GB"/>
              <a:t>OLS with numerical and categorical Variables</a:t>
            </a:r>
            <a:endParaRPr b="1"/>
          </a:p>
          <a:p>
            <a:pPr indent="-304800" lvl="0" marL="457200" rtl="0" algn="l">
              <a:spcBef>
                <a:spcPts val="160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umerical variables with a correlation higher than 0.2 and the categorical with less than 18 unique entries, all scaled</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Variables: Shipping Cost, Quantity and Profit, Category and Order Priority</a:t>
            </a:r>
            <a:endParaRPr sz="1200">
              <a:solidFill>
                <a:schemeClr val="accent2"/>
              </a:solidFill>
              <a:highlight>
                <a:srgbClr val="FFFFFF"/>
              </a:highlight>
              <a:latin typeface="Roboto"/>
              <a:ea typeface="Roboto"/>
              <a:cs typeface="Roboto"/>
              <a:sym typeface="Roboto"/>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Train score: 0.759</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Test score: 0.748</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0"/>
              </a:spcAft>
              <a:buNone/>
            </a:pPr>
            <a:r>
              <a:rPr lang="en-GB" sz="1050">
                <a:solidFill>
                  <a:schemeClr val="accent2"/>
                </a:solidFill>
                <a:highlight>
                  <a:srgbClr val="FFFFFF"/>
                </a:highlight>
                <a:latin typeface="Courier New"/>
                <a:ea typeface="Courier New"/>
                <a:cs typeface="Courier New"/>
                <a:sym typeface="Courier New"/>
              </a:rPr>
              <a:t>Train root mse: 0.491</a:t>
            </a:r>
            <a:endParaRPr sz="1050">
              <a:solidFill>
                <a:schemeClr val="accent2"/>
              </a:solidFill>
              <a:highlight>
                <a:srgbClr val="FFFFFF"/>
              </a:highlight>
              <a:latin typeface="Courier New"/>
              <a:ea typeface="Courier New"/>
              <a:cs typeface="Courier New"/>
              <a:sym typeface="Courier New"/>
            </a:endParaRPr>
          </a:p>
          <a:p>
            <a:pPr indent="0" lvl="0" marL="0" rtl="0" algn="ctr">
              <a:spcBef>
                <a:spcPts val="1600"/>
              </a:spcBef>
              <a:spcAft>
                <a:spcPts val="1600"/>
              </a:spcAft>
              <a:buNone/>
            </a:pPr>
            <a:r>
              <a:rPr lang="en-GB" sz="1050">
                <a:solidFill>
                  <a:schemeClr val="accent2"/>
                </a:solidFill>
                <a:highlight>
                  <a:srgbClr val="FFFFFF"/>
                </a:highlight>
                <a:latin typeface="Courier New"/>
                <a:ea typeface="Courier New"/>
                <a:cs typeface="Courier New"/>
                <a:sym typeface="Courier New"/>
              </a:rPr>
              <a:t>Test root mse: 0.502</a:t>
            </a:r>
            <a:endParaRPr sz="1050">
              <a:solidFill>
                <a:schemeClr val="accent2"/>
              </a:solidFill>
              <a:highlight>
                <a:srgbClr val="FFFFFF"/>
              </a:highlight>
              <a:latin typeface="Courier New"/>
              <a:ea typeface="Courier New"/>
              <a:cs typeface="Courier New"/>
              <a:sym typeface="Courier New"/>
            </a:endParaRPr>
          </a:p>
        </p:txBody>
      </p:sp>
      <p:sp>
        <p:nvSpPr>
          <p:cNvPr id="98" name="Google Shape;98;p18"/>
          <p:cNvSpPr txBox="1"/>
          <p:nvPr/>
        </p:nvSpPr>
        <p:spPr>
          <a:xfrm>
            <a:off x="4903175" y="1184525"/>
            <a:ext cx="3966600" cy="3416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We see an increase in R2 and decrease in MSE compared to the Regression without the categorical values.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We keep the categorical variables </a:t>
            </a:r>
            <a:r>
              <a:rPr lang="en-GB" sz="1100">
                <a:solidFill>
                  <a:schemeClr val="accent2"/>
                </a:solidFill>
                <a:highlight>
                  <a:srgbClr val="FFFFFF"/>
                </a:highlight>
                <a:latin typeface="Roboto"/>
                <a:ea typeface="Roboto"/>
                <a:cs typeface="Roboto"/>
                <a:sym typeface="Roboto"/>
              </a:rPr>
              <a:t>'Category'</a:t>
            </a:r>
            <a:r>
              <a:rPr lang="en-GB" sz="1200">
                <a:solidFill>
                  <a:schemeClr val="accent2"/>
                </a:solidFill>
                <a:highlight>
                  <a:srgbClr val="FFFFFF"/>
                </a:highlight>
                <a:latin typeface="Roboto"/>
                <a:ea typeface="Roboto"/>
                <a:cs typeface="Roboto"/>
                <a:sym typeface="Roboto"/>
              </a:rPr>
              <a:t>, </a:t>
            </a:r>
            <a:r>
              <a:rPr lang="en-GB" sz="1100">
                <a:solidFill>
                  <a:schemeClr val="accent2"/>
                </a:solidFill>
                <a:highlight>
                  <a:srgbClr val="FFFFFF"/>
                </a:highlight>
                <a:latin typeface="Roboto"/>
                <a:ea typeface="Roboto"/>
                <a:cs typeface="Roboto"/>
                <a:sym typeface="Roboto"/>
              </a:rPr>
              <a:t>'Subcategory'</a:t>
            </a:r>
            <a:r>
              <a:rPr lang="en-GB" sz="1200">
                <a:solidFill>
                  <a:schemeClr val="accent2"/>
                </a:solidFill>
                <a:highlight>
                  <a:srgbClr val="FFFFFF"/>
                </a:highlight>
                <a:latin typeface="Roboto"/>
                <a:ea typeface="Roboto"/>
                <a:cs typeface="Roboto"/>
                <a:sym typeface="Roboto"/>
              </a:rPr>
              <a:t> and </a:t>
            </a:r>
            <a:r>
              <a:rPr lang="en-GB" sz="1100">
                <a:solidFill>
                  <a:schemeClr val="accent2"/>
                </a:solidFill>
                <a:highlight>
                  <a:srgbClr val="FFFFFF"/>
                </a:highlight>
                <a:latin typeface="Roboto"/>
                <a:ea typeface="Roboto"/>
                <a:cs typeface="Roboto"/>
                <a:sym typeface="Roboto"/>
              </a:rPr>
              <a:t>'Order Priority'</a:t>
            </a:r>
            <a:r>
              <a:rPr lang="en-GB" sz="1200">
                <a:solidFill>
                  <a:schemeClr val="accent2"/>
                </a:solidFill>
                <a:highlight>
                  <a:srgbClr val="FFFFFF"/>
                </a:highlight>
                <a:latin typeface="Roboto"/>
                <a:ea typeface="Roboto"/>
                <a:cs typeface="Roboto"/>
                <a:sym typeface="Roboto"/>
              </a:rPr>
              <a:t>, because the other variables and their dummies have p values above 0.05.</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For modelling purposes we also drop </a:t>
            </a:r>
            <a:r>
              <a:rPr lang="en-GB" sz="1100">
                <a:solidFill>
                  <a:schemeClr val="accent2"/>
                </a:solidFill>
                <a:highlight>
                  <a:srgbClr val="FFFFFF"/>
                </a:highlight>
                <a:latin typeface="Roboto"/>
                <a:ea typeface="Roboto"/>
                <a:cs typeface="Roboto"/>
                <a:sym typeface="Roboto"/>
              </a:rPr>
              <a:t>'Sub-Category'</a:t>
            </a:r>
            <a:r>
              <a:rPr lang="en-GB" sz="1200">
                <a:solidFill>
                  <a:schemeClr val="accent2"/>
                </a:solidFill>
                <a:highlight>
                  <a:srgbClr val="FFFFFF"/>
                </a:highlight>
                <a:latin typeface="Roboto"/>
                <a:ea typeface="Roboto"/>
                <a:cs typeface="Roboto"/>
                <a:sym typeface="Roboto"/>
              </a:rPr>
              <a:t>, as this and </a:t>
            </a:r>
            <a:r>
              <a:rPr lang="en-GB" sz="1100">
                <a:solidFill>
                  <a:schemeClr val="accent2"/>
                </a:solidFill>
                <a:highlight>
                  <a:srgbClr val="FFFFFF"/>
                </a:highlight>
                <a:latin typeface="Roboto"/>
                <a:ea typeface="Roboto"/>
                <a:cs typeface="Roboto"/>
                <a:sym typeface="Roboto"/>
              </a:rPr>
              <a:t>'Category'</a:t>
            </a:r>
            <a:r>
              <a:rPr lang="en-GB" sz="1200">
                <a:solidFill>
                  <a:schemeClr val="accent2"/>
                </a:solidFill>
                <a:highlight>
                  <a:srgbClr val="FFFFFF"/>
                </a:highlight>
                <a:latin typeface="Roboto"/>
                <a:ea typeface="Roboto"/>
                <a:cs typeface="Roboto"/>
                <a:sym typeface="Roboto"/>
              </a:rPr>
              <a:t> are most likely collinear and </a:t>
            </a:r>
            <a:r>
              <a:rPr lang="en-GB" sz="1100">
                <a:solidFill>
                  <a:schemeClr val="accent2"/>
                </a:solidFill>
                <a:highlight>
                  <a:srgbClr val="FFFFFF"/>
                </a:highlight>
                <a:latin typeface="Roboto"/>
                <a:ea typeface="Roboto"/>
                <a:cs typeface="Roboto"/>
                <a:sym typeface="Roboto"/>
              </a:rPr>
              <a:t>'Category'</a:t>
            </a:r>
            <a:r>
              <a:rPr lang="en-GB" sz="1200">
                <a:solidFill>
                  <a:schemeClr val="accent2"/>
                </a:solidFill>
                <a:highlight>
                  <a:srgbClr val="FFFFFF"/>
                </a:highlight>
                <a:latin typeface="Roboto"/>
                <a:ea typeface="Roboto"/>
                <a:cs typeface="Roboto"/>
                <a:sym typeface="Roboto"/>
              </a:rPr>
              <a:t> has less dummies</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We see a slight decrease in R2 and increase in MSE. However the vastly reduced amount of variables justifies this drop in accuracy. The metrics are still better than the simple OLS model from the beginning.</a:t>
            </a:r>
            <a:endParaRPr sz="1200">
              <a:solidFill>
                <a:schemeClr val="accent2"/>
              </a:solidFill>
              <a:highlight>
                <a:srgbClr val="FFFFFF"/>
              </a:highlight>
              <a:latin typeface="Roboto"/>
              <a:ea typeface="Roboto"/>
              <a:cs typeface="Roboto"/>
              <a:sym typeface="Roboto"/>
            </a:endParaRPr>
          </a:p>
        </p:txBody>
      </p:sp>
      <p:sp>
        <p:nvSpPr>
          <p:cNvPr id="99" name="Google Shape;99;p18"/>
          <p:cNvSpPr txBox="1"/>
          <p:nvPr/>
        </p:nvSpPr>
        <p:spPr>
          <a:xfrm>
            <a:off x="7218000" y="0"/>
            <a:ext cx="19260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Final Model</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Coefficients and Formula</a:t>
            </a:r>
            <a:endParaRPr/>
          </a:p>
        </p:txBody>
      </p:sp>
      <p:pic>
        <p:nvPicPr>
          <p:cNvPr id="105" name="Google Shape;105;p19"/>
          <p:cNvPicPr preferRelativeResize="0"/>
          <p:nvPr/>
        </p:nvPicPr>
        <p:blipFill>
          <a:blip r:embed="rId3">
            <a:alphaModFix/>
          </a:blip>
          <a:stretch>
            <a:fillRect/>
          </a:stretch>
        </p:blipFill>
        <p:spPr>
          <a:xfrm>
            <a:off x="646851" y="1017725"/>
            <a:ext cx="3023725" cy="2253675"/>
          </a:xfrm>
          <a:prstGeom prst="rect">
            <a:avLst/>
          </a:prstGeom>
          <a:noFill/>
          <a:ln>
            <a:noFill/>
          </a:ln>
        </p:spPr>
      </p:pic>
      <p:sp>
        <p:nvSpPr>
          <p:cNvPr id="106" name="Google Shape;106;p19"/>
          <p:cNvSpPr txBox="1"/>
          <p:nvPr/>
        </p:nvSpPr>
        <p:spPr>
          <a:xfrm>
            <a:off x="1105600" y="3396975"/>
            <a:ext cx="7345200" cy="118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50">
                <a:solidFill>
                  <a:schemeClr val="accent2"/>
                </a:solidFill>
                <a:highlight>
                  <a:srgbClr val="FFFFFF"/>
                </a:highlight>
                <a:latin typeface="Roboto"/>
                <a:ea typeface="Roboto"/>
                <a:cs typeface="Roboto"/>
                <a:sym typeface="Roboto"/>
              </a:rPr>
              <a:t>Sales   =	0.095∗(Quantity) + 0.182∗(Profit) + 0.711∗(ShippingCost)</a:t>
            </a:r>
            <a:endParaRPr sz="1450">
              <a:solidFill>
                <a:schemeClr val="accent2"/>
              </a:solidFill>
              <a:highlight>
                <a:srgbClr val="FFFFFF"/>
              </a:highlight>
              <a:latin typeface="Roboto"/>
              <a:ea typeface="Roboto"/>
              <a:cs typeface="Roboto"/>
              <a:sym typeface="Roboto"/>
            </a:endParaRPr>
          </a:p>
          <a:p>
            <a:pPr indent="0" lvl="0" marL="914400" rtl="0" algn="l">
              <a:lnSpc>
                <a:spcPct val="115000"/>
              </a:lnSpc>
              <a:spcBef>
                <a:spcPts val="0"/>
              </a:spcBef>
              <a:spcAft>
                <a:spcPts val="0"/>
              </a:spcAft>
              <a:buNone/>
            </a:pPr>
            <a:r>
              <a:rPr lang="en-GB" sz="1450">
                <a:solidFill>
                  <a:schemeClr val="accent2"/>
                </a:solidFill>
                <a:highlight>
                  <a:srgbClr val="FFFFFF"/>
                </a:highlight>
                <a:latin typeface="Roboto"/>
                <a:ea typeface="Roboto"/>
                <a:cs typeface="Roboto"/>
                <a:sym typeface="Roboto"/>
              </a:rPr>
              <a:t>− 0.126∗(Category OfficeSupplies)</a:t>
            </a:r>
            <a:r>
              <a:rPr lang="en-GB" sz="1200">
                <a:solidFill>
                  <a:schemeClr val="accent2"/>
                </a:solidFill>
                <a:highlight>
                  <a:srgbClr val="FFFFFF"/>
                </a:highlight>
                <a:latin typeface="Roboto"/>
                <a:ea typeface="Roboto"/>
                <a:cs typeface="Roboto"/>
                <a:sym typeface="Roboto"/>
              </a:rPr>
              <a:t> </a:t>
            </a:r>
            <a:r>
              <a:rPr lang="en-GB" sz="1450">
                <a:solidFill>
                  <a:schemeClr val="accent2"/>
                </a:solidFill>
                <a:highlight>
                  <a:srgbClr val="FFFFFF"/>
                </a:highlight>
                <a:latin typeface="Roboto"/>
                <a:ea typeface="Roboto"/>
                <a:cs typeface="Roboto"/>
                <a:sym typeface="Roboto"/>
              </a:rPr>
              <a:t>− 0.003∗(Category Technology) </a:t>
            </a:r>
            <a:endParaRPr sz="1450">
              <a:solidFill>
                <a:schemeClr val="accent2"/>
              </a:solidFill>
              <a:highlight>
                <a:srgbClr val="FFFFFF"/>
              </a:highlight>
              <a:latin typeface="Roboto"/>
              <a:ea typeface="Roboto"/>
              <a:cs typeface="Roboto"/>
              <a:sym typeface="Roboto"/>
            </a:endParaRPr>
          </a:p>
          <a:p>
            <a:pPr indent="0" lvl="0" marL="914400" rtl="0" algn="l">
              <a:lnSpc>
                <a:spcPct val="115000"/>
              </a:lnSpc>
              <a:spcBef>
                <a:spcPts val="0"/>
              </a:spcBef>
              <a:spcAft>
                <a:spcPts val="0"/>
              </a:spcAft>
              <a:buNone/>
            </a:pPr>
            <a:r>
              <a:rPr lang="en-GB" sz="1450">
                <a:solidFill>
                  <a:schemeClr val="accent2"/>
                </a:solidFill>
                <a:highlight>
                  <a:srgbClr val="FFFFFF"/>
                </a:highlight>
                <a:latin typeface="Roboto"/>
                <a:ea typeface="Roboto"/>
                <a:cs typeface="Roboto"/>
                <a:sym typeface="Roboto"/>
              </a:rPr>
              <a:t>+ 0.167∗(Order Priority High)</a:t>
            </a:r>
            <a:r>
              <a:rPr lang="en-GB" sz="1200">
                <a:solidFill>
                  <a:schemeClr val="accent2"/>
                </a:solidFill>
                <a:highlight>
                  <a:srgbClr val="FFFFFF"/>
                </a:highlight>
                <a:latin typeface="Roboto"/>
                <a:ea typeface="Roboto"/>
                <a:cs typeface="Roboto"/>
                <a:sym typeface="Roboto"/>
              </a:rPr>
              <a:t> </a:t>
            </a:r>
            <a:r>
              <a:rPr lang="en-GB" sz="1450">
                <a:solidFill>
                  <a:schemeClr val="accent2"/>
                </a:solidFill>
                <a:highlight>
                  <a:srgbClr val="FFFFFF"/>
                </a:highlight>
                <a:latin typeface="Roboto"/>
                <a:ea typeface="Roboto"/>
                <a:cs typeface="Roboto"/>
                <a:sym typeface="Roboto"/>
              </a:rPr>
              <a:t>+ 0.093∗(Order Priority Low) </a:t>
            </a:r>
            <a:endParaRPr sz="1450">
              <a:solidFill>
                <a:schemeClr val="accent2"/>
              </a:solidFill>
              <a:highlight>
                <a:srgbClr val="FFFFFF"/>
              </a:highlight>
              <a:latin typeface="Roboto"/>
              <a:ea typeface="Roboto"/>
              <a:cs typeface="Roboto"/>
              <a:sym typeface="Roboto"/>
            </a:endParaRPr>
          </a:p>
          <a:p>
            <a:pPr indent="0" lvl="0" marL="914400" rtl="0" algn="l">
              <a:lnSpc>
                <a:spcPct val="115000"/>
              </a:lnSpc>
              <a:spcBef>
                <a:spcPts val="0"/>
              </a:spcBef>
              <a:spcAft>
                <a:spcPts val="0"/>
              </a:spcAft>
              <a:buClr>
                <a:schemeClr val="dk1"/>
              </a:buClr>
              <a:buSzPts val="1100"/>
              <a:buFont typeface="Arial"/>
              <a:buNone/>
            </a:pPr>
            <a:r>
              <a:rPr lang="en-GB" sz="1450">
                <a:solidFill>
                  <a:schemeClr val="accent2"/>
                </a:solidFill>
                <a:highlight>
                  <a:srgbClr val="FFFFFF"/>
                </a:highlight>
                <a:latin typeface="Roboto"/>
                <a:ea typeface="Roboto"/>
                <a:cs typeface="Roboto"/>
                <a:sym typeface="Roboto"/>
              </a:rPr>
              <a:t>+ 0.297∗(Order Priority Medium)</a:t>
            </a:r>
            <a:endParaRPr sz="145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07" name="Google Shape;107;p19"/>
          <p:cNvSpPr txBox="1"/>
          <p:nvPr/>
        </p:nvSpPr>
        <p:spPr>
          <a:xfrm>
            <a:off x="7218000" y="0"/>
            <a:ext cx="19260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Final Model</a:t>
            </a:r>
            <a:endParaRPr b="1"/>
          </a:p>
        </p:txBody>
      </p:sp>
      <p:sp>
        <p:nvSpPr>
          <p:cNvPr id="108" name="Google Shape;108;p19"/>
          <p:cNvSpPr txBox="1"/>
          <p:nvPr/>
        </p:nvSpPr>
        <p:spPr>
          <a:xfrm>
            <a:off x="4182075" y="1017725"/>
            <a:ext cx="4268700" cy="225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Due to scaling we can now see the impact of each variable on sales. Shipping cost has by far the highest impact, which makes sense because the correlation between the two was above 0.7.</a:t>
            </a:r>
            <a:endParaRPr sz="12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This is the final formula of our model. However all variables are scaled and the resulting predictions need to be rescaled as well.</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The formula can be used to predict future sales based on the given variables, as an ongoing score of the costumer base</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