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4" r:id="rId21"/>
    <p:sldId id="278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82" autoAdjust="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tutorials/razor-pages/razor-pages-start?view=aspnetcore-7.0&amp;tabs=visual-st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</a:t>
            </a:r>
            <a:r>
              <a:rPr lang="ru-RU" dirty="0"/>
              <a:t>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Server/client side </a:t>
            </a:r>
            <a:r>
              <a:rPr lang="en-US" dirty="0" err="1"/>
              <a:t>ui</a:t>
            </a:r>
            <a:r>
              <a:rPr lang="en-US" dirty="0"/>
              <a:t>, </a:t>
            </a:r>
            <a:r>
              <a:rPr lang="en-US" dirty="0" err="1"/>
              <a:t>ASP.Net</a:t>
            </a:r>
            <a:r>
              <a:rPr lang="en-US" dirty="0"/>
              <a:t> Core Razor Pages, </a:t>
            </a:r>
            <a:r>
              <a:rPr lang="en-US" dirty="0" err="1"/>
              <a:t>Blazor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Asp.Net</a:t>
            </a:r>
            <a:r>
              <a:rPr lang="en-US" dirty="0"/>
              <a:t> Core Razor Pages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b="1" dirty="0"/>
              <a:t>Начиная с версии 2.0 в ASP.NET </a:t>
            </a:r>
            <a:r>
              <a:rPr lang="ru-RU" sz="2200" b="1" dirty="0" err="1"/>
              <a:t>Core</a:t>
            </a:r>
            <a:r>
              <a:rPr lang="ru-RU" sz="2200" b="1" dirty="0"/>
              <a:t> была добавлена такая функциональность, как </a:t>
            </a:r>
            <a:r>
              <a:rPr lang="ru-RU" sz="2200" b="1" dirty="0" err="1"/>
              <a:t>Razor</a:t>
            </a:r>
            <a:r>
              <a:rPr lang="ru-RU" sz="2200" b="1" dirty="0"/>
              <a:t> </a:t>
            </a:r>
            <a:r>
              <a:rPr lang="ru-RU" sz="2200" b="1" dirty="0" err="1"/>
              <a:t>Pages</a:t>
            </a:r>
            <a:r>
              <a:rPr lang="ru-RU" sz="2200" b="1" dirty="0"/>
              <a:t>. </a:t>
            </a:r>
            <a:endParaRPr lang="en-US" sz="2200" b="1" dirty="0"/>
          </a:p>
          <a:p>
            <a:pPr fontAlgn="base"/>
            <a:endParaRPr lang="en-US" sz="2200" b="1" dirty="0"/>
          </a:p>
          <a:p>
            <a:pPr fontAlgn="base"/>
            <a:r>
              <a:rPr lang="ru-RU" sz="2200" b="1" dirty="0" err="1"/>
              <a:t>Razor</a:t>
            </a:r>
            <a:r>
              <a:rPr lang="ru-RU" sz="2200" b="1" dirty="0"/>
              <a:t> </a:t>
            </a:r>
            <a:r>
              <a:rPr lang="ru-RU" sz="2200" b="1" dirty="0" err="1"/>
              <a:t>Pages</a:t>
            </a:r>
            <a:r>
              <a:rPr lang="ru-RU" sz="2200" b="1" dirty="0"/>
              <a:t> предоставляют технологию, альтернативную системе </a:t>
            </a:r>
            <a:r>
              <a:rPr lang="ru-RU" sz="2200" b="1" dirty="0" err="1"/>
              <a:t>Model-View-Controller</a:t>
            </a:r>
            <a:r>
              <a:rPr lang="ru-RU" sz="2200" b="1" dirty="0"/>
              <a:t>. </a:t>
            </a:r>
            <a:endParaRPr lang="en-US" sz="2200" b="1" dirty="0"/>
          </a:p>
          <a:p>
            <a:pPr fontAlgn="base"/>
            <a:endParaRPr lang="en-US" sz="2200" b="1" dirty="0"/>
          </a:p>
          <a:p>
            <a:pPr fontAlgn="base"/>
            <a:r>
              <a:rPr lang="ru-RU" sz="2200" b="1" dirty="0" err="1"/>
              <a:t>Razor</a:t>
            </a:r>
            <a:r>
              <a:rPr lang="ru-RU" sz="2200" b="1" dirty="0"/>
              <a:t> </a:t>
            </a:r>
            <a:r>
              <a:rPr lang="ru-RU" sz="2200" b="1" dirty="0" err="1"/>
              <a:t>Pages</a:t>
            </a:r>
            <a:r>
              <a:rPr lang="ru-RU" sz="2200" b="1" dirty="0"/>
              <a:t> позволяют создавать страницы с кодом </a:t>
            </a:r>
            <a:r>
              <a:rPr lang="ru-RU" sz="2200" b="1" dirty="0" err="1"/>
              <a:t>Razor</a:t>
            </a:r>
            <a:r>
              <a:rPr lang="ru-RU" sz="2200" b="1" dirty="0"/>
              <a:t>, которые могут обрабатывать запросы.</a:t>
            </a:r>
            <a:endParaRPr lang="en-US" sz="2200" b="1" dirty="0"/>
          </a:p>
          <a:p>
            <a:pPr fontAlgn="base"/>
            <a:endParaRPr lang="en-US" sz="2200" b="1" dirty="0"/>
          </a:p>
          <a:p>
            <a:pPr fontAlgn="base"/>
            <a:r>
              <a:rPr lang="ru-RU" sz="2200" b="1" dirty="0"/>
              <a:t>В некоторой степени эта функциональности напоминает работу веб-форм, которые представляли страницу с расширением </a:t>
            </a:r>
            <a:r>
              <a:rPr lang="ru-RU" sz="2200" b="1" dirty="0" err="1"/>
              <a:t>aspx</a:t>
            </a:r>
            <a:r>
              <a:rPr lang="ru-RU" sz="2200" b="1" dirty="0"/>
              <a:t> и имели файл логики на C#, связанный с данной страницей. </a:t>
            </a:r>
            <a:endParaRPr lang="en-US" sz="2200" b="1" dirty="0"/>
          </a:p>
          <a:p>
            <a:pPr fontAlgn="base"/>
            <a:endParaRPr lang="en-US" sz="2200" b="1" dirty="0"/>
          </a:p>
          <a:p>
            <a:pPr fontAlgn="base"/>
            <a:r>
              <a:rPr lang="ru-RU" sz="2200" b="1" dirty="0"/>
              <a:t>В этом плане </a:t>
            </a:r>
            <a:r>
              <a:rPr lang="ru-RU" sz="2200" b="1" dirty="0" err="1"/>
              <a:t>Razor</a:t>
            </a:r>
            <a:r>
              <a:rPr lang="ru-RU" sz="2200" b="1" dirty="0"/>
              <a:t> </a:t>
            </a:r>
            <a:r>
              <a:rPr lang="ru-RU" sz="2200" b="1" dirty="0" err="1"/>
              <a:t>Pages</a:t>
            </a:r>
            <a:r>
              <a:rPr lang="ru-RU" sz="2200" b="1" dirty="0"/>
              <a:t> представляют альтернативу стандартной модели MVC для построения приложения.</a:t>
            </a:r>
            <a:endParaRPr lang="en-US" sz="2200" b="1" dirty="0"/>
          </a:p>
          <a:p>
            <a:pPr fontAlgn="base"/>
            <a:endParaRPr lang="en-US" sz="2200" b="1" dirty="0"/>
          </a:p>
          <a:p>
            <a:pPr fontAlgn="base"/>
            <a:r>
              <a:rPr lang="ru-RU" sz="2200" b="1" dirty="0"/>
              <a:t>Больше всего </a:t>
            </a:r>
            <a:r>
              <a:rPr lang="ru-RU" sz="2200" b="1" dirty="0" err="1"/>
              <a:t>Razor</a:t>
            </a:r>
            <a:r>
              <a:rPr lang="ru-RU" sz="2200" b="1" dirty="0"/>
              <a:t> </a:t>
            </a:r>
            <a:r>
              <a:rPr lang="ru-RU" sz="2200" b="1" dirty="0" err="1"/>
              <a:t>Pages</a:t>
            </a:r>
            <a:r>
              <a:rPr lang="ru-RU" sz="2200" b="1" dirty="0"/>
              <a:t> подходят для создания небольших приложений.</a:t>
            </a:r>
            <a:endParaRPr lang="ru-RU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ASP.Net</a:t>
            </a:r>
            <a:r>
              <a:rPr lang="en-US" dirty="0"/>
              <a:t> Core MVC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ASP.NET MVC использует архитектурный шаблон </a:t>
            </a:r>
            <a:r>
              <a:rPr lang="ru-RU" sz="2400" dirty="0" err="1"/>
              <a:t>Model-View-Controller</a:t>
            </a:r>
            <a:r>
              <a:rPr lang="ru-RU" sz="2400" dirty="0"/>
              <a:t> (MVC).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Шаблон MVC разделяет приложение на три основные группы компонентов: модели, представления и контроллеры. </a:t>
            </a:r>
          </a:p>
          <a:p>
            <a:pPr fontAlgn="base"/>
            <a:endParaRPr lang="en-US" sz="2400" dirty="0"/>
          </a:p>
          <a:p>
            <a:pPr fontAlgn="base"/>
            <a:r>
              <a:rPr lang="ru-RU" sz="2400" dirty="0"/>
              <a:t>Запросы пользователей направляются на контроллер. Контроллер отвечает за работу с моделью для выполнения действий пользователя или получения результатов запросов. </a:t>
            </a:r>
          </a:p>
          <a:p>
            <a:pPr fontAlgn="base"/>
            <a:endParaRPr lang="en-US" sz="2400" dirty="0"/>
          </a:p>
          <a:p>
            <a:pPr fontAlgn="base"/>
            <a:r>
              <a:rPr lang="ru-RU" sz="2400" dirty="0"/>
              <a:t>Контроллер выбирает представление для отображения пользователю и предоставляет ему любые данные модели, которые ему требуются. 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ru-RU" sz="2400" dirty="0"/>
              <a:t>ASP.NET </a:t>
            </a:r>
            <a:r>
              <a:rPr lang="ru-RU" sz="2400" dirty="0" err="1"/>
              <a:t>Core</a:t>
            </a:r>
            <a:r>
              <a:rPr lang="ru-RU" sz="2400" dirty="0"/>
              <a:t> MVC</a:t>
            </a:r>
            <a:r>
              <a:rPr lang="en-US" sz="2400" dirty="0"/>
              <a:t> </a:t>
            </a:r>
            <a:r>
              <a:rPr lang="ru-RU" sz="2400" dirty="0"/>
              <a:t>поддерживает </a:t>
            </a:r>
            <a:r>
              <a:rPr lang="ru-RU" sz="2400" dirty="0" err="1"/>
              <a:t>Razor</a:t>
            </a:r>
            <a:r>
              <a:rPr lang="ru-RU" sz="2400" dirty="0"/>
              <a:t> </a:t>
            </a:r>
            <a:r>
              <a:rPr lang="ru-RU" sz="2400" dirty="0" err="1"/>
              <a:t>Pages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9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ASP.Net</a:t>
            </a:r>
            <a:r>
              <a:rPr lang="en-US" dirty="0"/>
              <a:t> Core MVC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Преимущества </a:t>
            </a:r>
            <a:r>
              <a:rPr lang="en-US" sz="2400" dirty="0"/>
              <a:t>MVC </a:t>
            </a:r>
            <a:r>
              <a:rPr lang="ru-RU" sz="2400" dirty="0"/>
              <a:t>в дополнение к преимущества серверного рендеринга: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MVC - </a:t>
            </a:r>
            <a:r>
              <a:rPr lang="ru-RU" sz="2400" dirty="0"/>
              <a:t>масштабируемая и проверенная временем модель создания крупных веб-приложений.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Четкое разделение ответственности для максимальной гибкости.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Разделение ответственности модель-представление-контроллер гарантирует, что бизнес-модель может развиваться без жесткой привязки к низкоуровневым деталям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61278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Blazor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 err="1"/>
              <a:t>Blazor</a:t>
            </a:r>
            <a:r>
              <a:rPr lang="ru-RU" sz="2400" dirty="0"/>
              <a:t> — это платформа для создания интерактивного веб-интерфейса на стороне клиента с помощью .NET</a:t>
            </a:r>
            <a:r>
              <a:rPr lang="en-US" sz="2400" dirty="0"/>
              <a:t>, </a:t>
            </a:r>
            <a:r>
              <a:rPr lang="ru-RU" sz="2400" dirty="0"/>
              <a:t>позволяет создавать многофункциональные интерактивные пользовательские интерфейсы, используя C# вместо </a:t>
            </a:r>
            <a:r>
              <a:rPr lang="ru-RU" sz="2400" dirty="0" err="1"/>
              <a:t>JavaScript</a:t>
            </a:r>
            <a:r>
              <a:rPr lang="ru-RU" sz="2400" dirty="0"/>
              <a:t>. 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Предоставляет возможность реализовывать клиентскую и серверную часть веб-приложения на </a:t>
            </a:r>
            <a:r>
              <a:rPr lang="en-US" sz="2400" dirty="0"/>
              <a:t>C#, </a:t>
            </a:r>
            <a:r>
              <a:rPr lang="ru-RU" sz="2400" dirty="0"/>
              <a:t>рендеринг интерфейса на HTML и CSS для широкой поддержки браузеров, включая мобильные браузеры. 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Интеграция с современными </a:t>
            </a:r>
            <a:r>
              <a:rPr lang="ru-RU" sz="2400" dirty="0" err="1"/>
              <a:t>хостинговыми</a:t>
            </a:r>
            <a:r>
              <a:rPr lang="ru-RU" sz="2400" dirty="0"/>
              <a:t> платформами, такими как </a:t>
            </a:r>
            <a:r>
              <a:rPr lang="ru-RU" sz="2400" dirty="0" err="1"/>
              <a:t>Docker</a:t>
            </a:r>
            <a:r>
              <a:rPr lang="ru-RU" sz="2400" dirty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621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Blazor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Использование .NET для клиентской веб-разработки дает следующие преимущества: </a:t>
            </a:r>
          </a:p>
          <a:p>
            <a:pPr fontAlgn="base"/>
            <a:endParaRPr lang="ru-RU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Код на C# вместо </a:t>
            </a:r>
            <a:r>
              <a:rPr lang="ru-RU" sz="2400" dirty="0" err="1"/>
              <a:t>JavaScript</a:t>
            </a:r>
            <a:r>
              <a:rPr lang="ru-RU" sz="24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существующей экосистемы библиотек .NET.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err="1"/>
              <a:t>Разделениее</a:t>
            </a:r>
            <a:r>
              <a:rPr lang="ru-RU" sz="2400" dirty="0"/>
              <a:t> логики приложений между сервером и клиентом.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Надежность и безопасность .NET.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Кроссплатформенная разработка - общий набор языков, платформ и инструментов.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fontAlgn="base"/>
            <a:r>
              <a:rPr lang="ru-RU" sz="2400" dirty="0" err="1"/>
              <a:t>Blazor</a:t>
            </a:r>
            <a:r>
              <a:rPr lang="ru-RU" sz="2400" dirty="0"/>
              <a:t> </a:t>
            </a:r>
            <a:r>
              <a:rPr lang="ru-RU" sz="2400" dirty="0" err="1"/>
              <a:t>Server</a:t>
            </a:r>
            <a:r>
              <a:rPr lang="ru-RU" sz="2400" dirty="0"/>
              <a:t> обеспечивает  хостинг серверного рендеринга </a:t>
            </a:r>
            <a:r>
              <a:rPr lang="en-US" sz="2400" dirty="0"/>
              <a:t>UI. </a:t>
            </a:r>
            <a:r>
              <a:rPr lang="ru-RU" sz="2400" dirty="0"/>
              <a:t>Обновления пользовательского интерфейса клиента обрабатываются через </a:t>
            </a:r>
            <a:r>
              <a:rPr lang="ru-RU" sz="2400" dirty="0" err="1"/>
              <a:t>SignalR</a:t>
            </a:r>
            <a:r>
              <a:rPr lang="ru-RU" sz="2400" dirty="0"/>
              <a:t>. </a:t>
            </a:r>
            <a:r>
              <a:rPr lang="ru-RU" sz="2400" dirty="0" err="1"/>
              <a:t>Рантайм</a:t>
            </a:r>
            <a:r>
              <a:rPr lang="ru-RU" sz="2400" dirty="0"/>
              <a:t> остается на сервере и обрабатывает выполнение кода C#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9543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клиентский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 err="1"/>
              <a:t>Blazor</a:t>
            </a:r>
            <a:r>
              <a:rPr lang="ru-RU" sz="2400" dirty="0"/>
              <a:t> </a:t>
            </a:r>
            <a:r>
              <a:rPr lang="ru-RU" sz="2400" dirty="0" err="1"/>
              <a:t>WebAssembly</a:t>
            </a:r>
            <a:r>
              <a:rPr lang="ru-RU" sz="2400" dirty="0"/>
              <a:t> — это платформа одностраничных приложений (</a:t>
            </a:r>
            <a:r>
              <a:rPr lang="en-US" sz="2400" dirty="0"/>
              <a:t>Single Page App - </a:t>
            </a:r>
            <a:r>
              <a:rPr lang="ru-RU" sz="2400" dirty="0"/>
              <a:t>SPA) для создания интерактивных клиентских веб-приложений с общими характеристиками, описанными в разделе </a:t>
            </a:r>
            <a:r>
              <a:rPr lang="ru-RU" sz="2400" dirty="0" err="1"/>
              <a:t>Blazor</a:t>
            </a:r>
            <a:r>
              <a:rPr lang="ru-RU" sz="2400" dirty="0"/>
              <a:t> </a:t>
            </a:r>
            <a:r>
              <a:rPr lang="ru-RU" sz="2400" dirty="0" err="1"/>
              <a:t>Server</a:t>
            </a:r>
            <a:r>
              <a:rPr lang="ru-RU" sz="2400" dirty="0"/>
              <a:t> ранее.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ru-RU" sz="2400" dirty="0"/>
              <a:t>Выполнение кода .NET внутри веб-браузеров стало возможным благодаря </a:t>
            </a:r>
            <a:r>
              <a:rPr lang="ru-RU" sz="2400" dirty="0" err="1"/>
              <a:t>WebAssembly</a:t>
            </a:r>
            <a:r>
              <a:rPr lang="ru-RU" sz="2400" dirty="0"/>
              <a:t> (сокращенно </a:t>
            </a:r>
            <a:r>
              <a:rPr lang="ru-RU" sz="2400" dirty="0" err="1"/>
              <a:t>wasm</a:t>
            </a:r>
            <a:r>
              <a:rPr lang="ru-RU" sz="2400" dirty="0"/>
              <a:t>). 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ru-RU" sz="2400" dirty="0" err="1"/>
              <a:t>WebAssembly</a:t>
            </a:r>
            <a:r>
              <a:rPr lang="ru-RU" sz="2400" dirty="0"/>
              <a:t> — это компактный формат байт-кода, оптимизированный для быстрой загрузки и максимальной скорости выполнения. 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ru-RU" sz="2400" dirty="0" err="1"/>
              <a:t>WebAssembly</a:t>
            </a:r>
            <a:r>
              <a:rPr lang="ru-RU" sz="2400" dirty="0"/>
              <a:t> — это открытый веб-стандарт, поддерживаемый веб-браузерами без подключаемых модулей. </a:t>
            </a:r>
            <a:endParaRPr lang="en-US" sz="2400" dirty="0"/>
          </a:p>
          <a:p>
            <a:pPr fontAlgn="base"/>
            <a:r>
              <a:rPr lang="ru-RU" sz="2400" dirty="0" err="1"/>
              <a:t>Blazor</a:t>
            </a:r>
            <a:r>
              <a:rPr lang="ru-RU" sz="2400" dirty="0"/>
              <a:t> </a:t>
            </a:r>
            <a:r>
              <a:rPr lang="ru-RU" sz="2400" dirty="0" err="1"/>
              <a:t>WebAssembly</a:t>
            </a:r>
            <a:r>
              <a:rPr lang="ru-RU" sz="2400" dirty="0"/>
              <a:t> работает во всех современных веб-браузерах, включая мобильные браузеры.</a:t>
            </a:r>
          </a:p>
        </p:txBody>
      </p:sp>
    </p:spTree>
    <p:extLst>
      <p:ext uri="{BB962C8B-B14F-4D97-AF65-F5344CB8AC3E}">
        <p14:creationId xmlns:p14="http://schemas.microsoft.com/office/powerpoint/2010/main" val="4223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клиентский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Когда приложение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 err="1"/>
              <a:t>WebAssembly</a:t>
            </a:r>
            <a:r>
              <a:rPr lang="en-US" sz="2400" dirty="0"/>
              <a:t> </a:t>
            </a:r>
            <a:r>
              <a:rPr lang="ru-RU" sz="2400" dirty="0"/>
              <a:t>создано и запущено: </a:t>
            </a:r>
            <a:endParaRPr lang="en-US" sz="2400" dirty="0"/>
          </a:p>
          <a:p>
            <a:pPr fontAlgn="base"/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Файлы кода </a:t>
            </a:r>
            <a:r>
              <a:rPr lang="en-US" sz="2400" dirty="0"/>
              <a:t>C# </a:t>
            </a:r>
            <a:r>
              <a:rPr lang="ru-RU" sz="2400" dirty="0"/>
              <a:t>и файлы </a:t>
            </a:r>
            <a:r>
              <a:rPr lang="en-US" sz="2400" dirty="0"/>
              <a:t>Razor </a:t>
            </a:r>
            <a:r>
              <a:rPr lang="ru-RU" sz="2400" dirty="0"/>
              <a:t>компилируются в сборки .</a:t>
            </a:r>
            <a:r>
              <a:rPr lang="en-US" sz="2400" dirty="0"/>
              <a:t>NET.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Сборки и среда выполнения .</a:t>
            </a:r>
            <a:r>
              <a:rPr lang="en-US" sz="2400" dirty="0"/>
              <a:t>NET </a:t>
            </a:r>
            <a:r>
              <a:rPr lang="ru-RU" sz="2400" dirty="0"/>
              <a:t>загружаются в браузер. 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 err="1"/>
              <a:t>WebAssembly</a:t>
            </a:r>
            <a:r>
              <a:rPr lang="en-US" sz="2400" dirty="0"/>
              <a:t> </a:t>
            </a:r>
            <a:r>
              <a:rPr lang="ru-RU" sz="2400" dirty="0"/>
              <a:t>загружает среду выполнения .</a:t>
            </a:r>
            <a:r>
              <a:rPr lang="en-US" sz="2400" dirty="0"/>
              <a:t>NET </a:t>
            </a:r>
            <a:r>
              <a:rPr lang="ru-RU" sz="2400" dirty="0"/>
              <a:t>и настраивает среду выполнения для загрузки сборок для приложения. Среда выполнения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 err="1"/>
              <a:t>WebAssembly</a:t>
            </a:r>
            <a:r>
              <a:rPr lang="en-US" sz="2400" dirty="0"/>
              <a:t> </a:t>
            </a:r>
            <a:r>
              <a:rPr lang="ru-RU" sz="2400" dirty="0"/>
              <a:t>использует </a:t>
            </a:r>
            <a:r>
              <a:rPr lang="en-US" sz="2400" dirty="0"/>
              <a:t>JavaScript </a:t>
            </a:r>
            <a:r>
              <a:rPr lang="ru-RU" sz="2400" dirty="0"/>
              <a:t>для манипуляций с </a:t>
            </a:r>
            <a:r>
              <a:rPr lang="en-US" sz="2400" dirty="0"/>
              <a:t>DOM </a:t>
            </a:r>
            <a:r>
              <a:rPr lang="ru-RU" sz="2400" dirty="0"/>
              <a:t>и вызовов </a:t>
            </a:r>
            <a:r>
              <a:rPr lang="en-US" sz="2400" dirty="0"/>
              <a:t>API </a:t>
            </a:r>
            <a:r>
              <a:rPr lang="ru-RU" sz="2400" dirty="0"/>
              <a:t>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5799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98085"/>
              </p:ext>
            </p:extLst>
          </p:nvPr>
        </p:nvGraphicFramePr>
        <p:xfrm>
          <a:off x="406400" y="1346200"/>
          <a:ext cx="11345334" cy="488752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781778">
                  <a:extLst>
                    <a:ext uri="{9D8B030D-6E8A-4147-A177-3AD203B41FA5}">
                      <a16:colId xmlns:a16="http://schemas.microsoft.com/office/drawing/2014/main" val="2475872899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1803658700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749464766"/>
                    </a:ext>
                  </a:extLst>
                </a:gridCol>
              </a:tblGrid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Критерии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Blazor</a:t>
                      </a:r>
                      <a:r>
                        <a:rPr lang="en-US" sz="2800" b="1" dirty="0"/>
                        <a:t> Server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Blazor</a:t>
                      </a:r>
                      <a:r>
                        <a:rPr lang="en-US" sz="2800" b="1" dirty="0"/>
                        <a:t> </a:t>
                      </a:r>
                      <a:r>
                        <a:rPr lang="en-US" sz="2800" b="1" dirty="0" err="1"/>
                        <a:t>WebAssembly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55709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Разработчики знакомы с .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 создания приложений почти такой же, как для приложений ASP.NET </a:t>
                      </a:r>
                      <a:r>
                        <a:rPr lang="ru-RU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создании приложений вы будете использовать имеющиеся навыки, чтобы реализовать работу приложений прямо в браузере.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06715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Необходимость задействовать существующие разработки в .NET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Существует модель для интеграции с приложениями ASP.NET </a:t>
                      </a:r>
                      <a:r>
                        <a:rPr lang="ru-RU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работы этих разработок прямо в браузере обеспечивает лучшие взаимодействие и производительность с точки зрения пользователя по сравнению с подключением к веб-серверу.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1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8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760"/>
              </p:ext>
            </p:extLst>
          </p:nvPr>
        </p:nvGraphicFramePr>
        <p:xfrm>
          <a:off x="406400" y="1346200"/>
          <a:ext cx="11345334" cy="397312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781778">
                  <a:extLst>
                    <a:ext uri="{9D8B030D-6E8A-4147-A177-3AD203B41FA5}">
                      <a16:colId xmlns:a16="http://schemas.microsoft.com/office/drawing/2014/main" val="2475872899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1803658700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749464766"/>
                    </a:ext>
                  </a:extLst>
                </a:gridCol>
              </a:tblGrid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Критерии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Blazor Server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Blazor WebAssembly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55709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Существующие веб-серверы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существующих веб-серверах работает ASP.NET </a:t>
                      </a:r>
                      <a:r>
                        <a:rPr lang="ru-RU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Вам нужно развернуть приложение на любом сервере без необходимости в </a:t>
                      </a:r>
                      <a:r>
                        <a:rPr lang="ru-RU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отрисовке</a:t>
                      </a:r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стороне сервера.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06715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Сложная структура приложения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имеет высокие требования к обработке, и выполнение распределенных приложений в центре обработки данных будет преимуществом.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может более эффективно работать с исходной скоростью процессора на клиенте.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1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7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4898"/>
              </p:ext>
            </p:extLst>
          </p:nvPr>
        </p:nvGraphicFramePr>
        <p:xfrm>
          <a:off x="406400" y="1346200"/>
          <a:ext cx="11345334" cy="427792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781778">
                  <a:extLst>
                    <a:ext uri="{9D8B030D-6E8A-4147-A177-3AD203B41FA5}">
                      <a16:colId xmlns:a16="http://schemas.microsoft.com/office/drawing/2014/main" val="2475872899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1803658700"/>
                    </a:ext>
                  </a:extLst>
                </a:gridCol>
                <a:gridCol w="3781778">
                  <a:extLst>
                    <a:ext uri="{9D8B030D-6E8A-4147-A177-3AD203B41FA5}">
                      <a16:colId xmlns:a16="http://schemas.microsoft.com/office/drawing/2014/main" val="749464766"/>
                    </a:ext>
                  </a:extLst>
                </a:gridCol>
              </a:tblGrid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Критерии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Blazor Server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Blazor WebAssembly</a:t>
                      </a:r>
                      <a:endParaRPr lang="ru-RU" sz="2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55709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 к сети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всегда будет подключено к серверу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может работать в режиме "периодического подключения", для него не требуется постоянное взаимодействие с сервером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06715"/>
                  </a:ext>
                </a:extLst>
              </a:tr>
              <a:tr h="742244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 к безопасности кода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 приложение подлежит проверке или должно выполняться в определенных географических расположениях, что реализуется посредством сервера.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 приложения можно запустить где угодно и на любом устройстве без этого требования.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1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0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Клиентская </a:t>
            </a:r>
            <a:r>
              <a:rPr lang="en-US" dirty="0"/>
              <a:t>vs</a:t>
            </a:r>
            <a:r>
              <a:rPr lang="ru-RU" dirty="0"/>
              <a:t> серверная </a:t>
            </a:r>
            <a:r>
              <a:rPr lang="ru-RU" dirty="0" err="1"/>
              <a:t>Отрисовка</a:t>
            </a:r>
            <a:r>
              <a:rPr lang="ru-RU" dirty="0"/>
              <a:t> интерфейса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Существует три основных подхода к созданию современного веб-интерфейса с помощью ASP.NET </a:t>
            </a:r>
            <a:r>
              <a:rPr lang="ru-RU" sz="2400" dirty="0" err="1"/>
              <a:t>Core</a:t>
            </a:r>
            <a:r>
              <a:rPr lang="ru-RU" sz="2400" dirty="0"/>
              <a:t>. </a:t>
            </a:r>
            <a:endParaRPr lang="en-US" sz="2400" dirty="0"/>
          </a:p>
          <a:p>
            <a:pPr fontAlgn="base"/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Приложения, </a:t>
            </a:r>
            <a:r>
              <a:rPr lang="ru-RU" sz="2400" dirty="0" err="1"/>
              <a:t>отрисовывающие</a:t>
            </a:r>
            <a:r>
              <a:rPr lang="ru-RU" sz="2400" dirty="0"/>
              <a:t> интерфейс на сервере.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Приложения, </a:t>
            </a:r>
            <a:r>
              <a:rPr lang="ru-RU" sz="2400" dirty="0" err="1"/>
              <a:t>отрисовывающие</a:t>
            </a:r>
            <a:r>
              <a:rPr lang="ru-RU" sz="2400" dirty="0"/>
              <a:t> пользовательский интерфейс на клиенте в браузере.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Гибридные приложения, в которых используются преимущества как серверного, так и клиентского рендеринга пользовательского интерфейса. Например, большая часть пользовательского веб-интерфейса визуализируется на сервере, а компоненты, визуализируемые клиентом, добавляются по мере необходимости.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318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Гибридные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968" y="1203158"/>
            <a:ext cx="11165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Core SPA </a:t>
            </a:r>
            <a:r>
              <a:rPr lang="ru-RU" sz="2800" dirty="0"/>
              <a:t>с </a:t>
            </a:r>
            <a:r>
              <a:rPr lang="en-US" sz="2800" dirty="0"/>
              <a:t>JavaScript </a:t>
            </a:r>
            <a:r>
              <a:rPr lang="ru-RU" sz="2800" dirty="0" err="1"/>
              <a:t>фреймворками</a:t>
            </a:r>
            <a:r>
              <a:rPr lang="ru-RU" sz="2800" dirty="0"/>
              <a:t>, такими как </a:t>
            </a:r>
            <a:r>
              <a:rPr lang="en-US" sz="2800" dirty="0"/>
              <a:t>Angular </a:t>
            </a:r>
            <a:r>
              <a:rPr lang="ru-RU" sz="2800" dirty="0"/>
              <a:t>и </a:t>
            </a:r>
            <a:r>
              <a:rPr lang="en-US" sz="2800" dirty="0"/>
              <a:t>React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Core MVC </a:t>
            </a:r>
            <a:r>
              <a:rPr lang="ru-RU" sz="2800" dirty="0"/>
              <a:t>или </a:t>
            </a:r>
            <a:r>
              <a:rPr lang="en-US" sz="2800" dirty="0"/>
              <a:t>Razor Pages </a:t>
            </a:r>
            <a:r>
              <a:rPr lang="ru-RU" sz="2800" dirty="0"/>
              <a:t>плюс </a:t>
            </a:r>
            <a:r>
              <a:rPr lang="en-US" sz="2800" dirty="0" err="1"/>
              <a:t>Blazor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803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Опишите структуру проекта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RazorPages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назначение файлов и директорий, созданных </a:t>
            </a:r>
            <a:r>
              <a:rPr lang="ru-RU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по-умолчанию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предназначены миграции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EF Core?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 реализуется валидация вводимых данных?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Клиентский рендеринг, плюсы и минусы.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>
                <a:solidFill>
                  <a:srgbClr val="252525"/>
                </a:solidFill>
                <a:latin typeface="Roboto" panose="02000000000000000000" pitchFamily="2" charset="0"/>
              </a:rPr>
              <a:t>Серверный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рендеринг, плюсы и минусы.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https://learn.microsoft.com/en-us/aspnet/core/tutorials/razor-pages/razor-pages-start?view=aspnetcore-7.0&amp;tabs=visual-studio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Веб приложение с серверным рендерингом динамически генерирует </a:t>
            </a:r>
            <a:r>
              <a:rPr lang="en-US" sz="2400" dirty="0"/>
              <a:t>HTML </a:t>
            </a:r>
            <a:r>
              <a:rPr lang="ru-RU" sz="2400" dirty="0"/>
              <a:t>и </a:t>
            </a:r>
            <a:r>
              <a:rPr lang="en-US" sz="2400" dirty="0"/>
              <a:t>CSS </a:t>
            </a:r>
            <a:r>
              <a:rPr lang="ru-RU" sz="2400" dirty="0"/>
              <a:t>на сервере и передает их в ответ на запрос клиента. Страница приходит в готовом для отображения виде.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Типичные приложения: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Сайты с динамическим контентом, например, которые предоставляют персонализированные страницы, данные и формы.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Отображение данных только для чтения, таких как списки транзакций.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Отображение статических страниц, например, блога.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Публичные </a:t>
            </a:r>
            <a:r>
              <a:rPr lang="en-US" sz="2400" dirty="0"/>
              <a:t>CMS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8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 </a:t>
            </a:r>
            <a:r>
              <a:rPr lang="ru-RU" dirty="0"/>
              <a:t>плюсы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Требования к клиенту минимальны, поскольку работу по логике и генерации страниц выполняет сервер: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Отлично подходит для недорогих устройств и соединений с низкой пропускной способностью.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Позволяет использовать широкий спектр версий браузера на клиенте.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Быстрая начальная загрузка страницы.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От минимального до полного отсутствия загрузки клиентом </a:t>
            </a:r>
            <a:r>
              <a:rPr lang="ru-RU" sz="2400" dirty="0" err="1"/>
              <a:t>JavaScript</a:t>
            </a:r>
            <a:r>
              <a:rPr lang="ru-RU" sz="2400" dirty="0"/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Гибкость доступа к защищенным ресурсам сервера: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Доступ к базе данных.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Доступ к критической информации, например, параметры вызовов API к хранилищу </a:t>
            </a:r>
            <a:r>
              <a:rPr lang="ru-RU" sz="2400" dirty="0" err="1"/>
              <a:t>Azure</a:t>
            </a:r>
            <a:r>
              <a:rPr lang="ru-RU" sz="2400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 Преимущества статического анализа сайта, такие как поисковая оптимизация.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38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 </a:t>
            </a:r>
            <a:r>
              <a:rPr lang="ru-RU" dirty="0"/>
              <a:t>минусы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Стоимость вычислений и использования памяти сосредоточена на сервере, а не на каждом клиенте.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Взаимодействие с пользователем требует обращения к серверу для создания обновлений пользовательского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5339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клиентский рендеринг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Клиентское приложение динамически отображает веб-интерфейс на клиенте, напрямую обновляя DOM браузера по мере необходимости.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Типичные приложения: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Динамические веб-приложения (</a:t>
            </a:r>
            <a:r>
              <a:rPr lang="en-US" sz="2400" dirty="0"/>
              <a:t>SaaS)</a:t>
            </a:r>
            <a:endParaRPr lang="ru-RU" sz="24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Сайты с поддержкой </a:t>
            </a:r>
            <a:r>
              <a:rPr lang="en-US" sz="2400" dirty="0"/>
              <a:t>drag-and-drop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400" dirty="0"/>
              <a:t>Интерактивные многопользовательские веб-приложения</a:t>
            </a:r>
          </a:p>
          <a:p>
            <a:pPr fontAlgn="base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27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клиентский рендеринг</a:t>
            </a:r>
            <a:r>
              <a:rPr lang="en-US" dirty="0"/>
              <a:t>:</a:t>
            </a:r>
            <a:r>
              <a:rPr lang="ru-RU" dirty="0"/>
              <a:t> плюсы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Высокая и быстрая интерактивность без обращения к серверу. Обработка событий пользовательского интерфейса и логика выполняются локально на устройстве пользователя с минимальной задержкой.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Поддержка добавочных обновлений с сохранением частично заполненных формы или документов без необходимости нажатия пользователем кнопки для отправки формы.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работы в автономном режиме. Обновления модели на стороне клиента в конечном итоге синхронизируются с сервером после повторного установления соединения.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Снижение нагрузки на сервер, работа перекладывается на клиента. Многие клиентские приложения также могут размещаться как статические веб-сайты.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Расширенное использование устройства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0028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клиентский рендеринг</a:t>
            </a:r>
            <a:r>
              <a:rPr lang="en-US" dirty="0"/>
              <a:t>:</a:t>
            </a:r>
            <a:r>
              <a:rPr lang="ru-RU" dirty="0"/>
              <a:t> минусы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95" y="1141688"/>
            <a:ext cx="11165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Код логики приложения должен быть загружен и выполнен на клиенте, что увеличивает время начальной загрузки.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Требования к оборудованию клиента могут исключать пользователей с недорогими устройствами, старыми версиями браузера или соединениями с низкой пропускной способностью.</a:t>
            </a:r>
          </a:p>
        </p:txBody>
      </p:sp>
    </p:spTree>
    <p:extLst>
      <p:ext uri="{BB962C8B-B14F-4D97-AF65-F5344CB8AC3E}">
        <p14:creationId xmlns:p14="http://schemas.microsoft.com/office/powerpoint/2010/main" val="143769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Серверный рендеринг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Asp.Net</a:t>
            </a:r>
            <a:r>
              <a:rPr lang="en-US" dirty="0"/>
              <a:t> Core Razor Pages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7095" y="1093562"/>
            <a:ext cx="111653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 err="1"/>
              <a:t>Razor</a:t>
            </a:r>
            <a:r>
              <a:rPr lang="ru-RU" sz="2400" dirty="0"/>
              <a:t> </a:t>
            </a:r>
            <a:r>
              <a:rPr lang="ru-RU" sz="2400" dirty="0" err="1"/>
              <a:t>Pages</a:t>
            </a:r>
            <a:r>
              <a:rPr lang="ru-RU" sz="2400" dirty="0"/>
              <a:t> — это постраничная модель веб-приложений. Реализация пользовательского интерфейса и бизнес-логики хранятся отдельно, но внутри страницы. </a:t>
            </a:r>
            <a:r>
              <a:rPr lang="ru-RU" sz="2400" dirty="0" err="1"/>
              <a:t>Razor</a:t>
            </a:r>
            <a:r>
              <a:rPr lang="ru-RU" sz="2400" dirty="0"/>
              <a:t> </a:t>
            </a:r>
            <a:r>
              <a:rPr lang="ru-RU" sz="2400" dirty="0" err="1"/>
              <a:t>Pages</a:t>
            </a:r>
            <a:r>
              <a:rPr lang="ru-RU" sz="2400" dirty="0"/>
              <a:t> — предпочитаемый способ создания новых приложений на основе страниц или форм для разработчиков, не знакомых с ASP.NET </a:t>
            </a:r>
            <a:r>
              <a:rPr lang="ru-RU" sz="2400" dirty="0" err="1"/>
              <a:t>Core</a:t>
            </a:r>
            <a:r>
              <a:rPr lang="ru-RU" sz="2400" dirty="0"/>
              <a:t>. </a:t>
            </a:r>
            <a:r>
              <a:rPr lang="ru-RU" sz="2400" dirty="0" err="1"/>
              <a:t>Razor</a:t>
            </a:r>
            <a:r>
              <a:rPr lang="ru-RU" sz="2400" dirty="0"/>
              <a:t> </a:t>
            </a:r>
            <a:r>
              <a:rPr lang="ru-RU" sz="2400" dirty="0" err="1"/>
              <a:t>Pages</a:t>
            </a:r>
            <a:r>
              <a:rPr lang="ru-RU" sz="2400" dirty="0"/>
              <a:t> обеспечивает порог вхождения ниже, чем ASP.NET </a:t>
            </a:r>
            <a:r>
              <a:rPr lang="ru-RU" sz="2400" dirty="0" err="1"/>
              <a:t>Core</a:t>
            </a:r>
            <a:r>
              <a:rPr lang="ru-RU" sz="2400" dirty="0"/>
              <a:t> MVC.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Преимущества </a:t>
            </a:r>
            <a:r>
              <a:rPr lang="ru-RU" sz="2400" dirty="0" err="1"/>
              <a:t>Razor</a:t>
            </a:r>
            <a:r>
              <a:rPr lang="ru-RU" sz="2400" dirty="0"/>
              <a:t> </a:t>
            </a:r>
            <a:r>
              <a:rPr lang="ru-RU" sz="2400" dirty="0" err="1"/>
              <a:t>Pages</a:t>
            </a:r>
            <a:r>
              <a:rPr lang="ru-RU" sz="2400" dirty="0"/>
              <a:t> в дополнение к преимуществам рендеринга на сервере: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Быстрое обновление пользовательского интерфейса, пользовательский интерфейс и бизнес-логика разделены.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Простота тестирования и масштабируемость для больших приложений.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Организация проекта проще, чем ASP.NET MVC: Конкретная логика представления и модели представления могут храниться вместе в их собственном пространстве имен и каталоге. Группы связанных страниц можно хранить в собственном пространстве имен и каталоге.</a:t>
            </a:r>
          </a:p>
        </p:txBody>
      </p:sp>
    </p:spTree>
    <p:extLst>
      <p:ext uri="{BB962C8B-B14F-4D97-AF65-F5344CB8AC3E}">
        <p14:creationId xmlns:p14="http://schemas.microsoft.com/office/powerpoint/2010/main" val="127678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102669</TotalTime>
  <Words>1465</Words>
  <Application>Microsoft Office PowerPoint</Application>
  <PresentationFormat>Широкоэкранный</PresentationFormat>
  <Paragraphs>166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Roboto</vt:lpstr>
      <vt:lpstr>Tw Cen MT</vt:lpstr>
      <vt:lpstr>Контур</vt:lpstr>
      <vt:lpstr>Лекция #12</vt:lpstr>
      <vt:lpstr>Клиентская vs серверная Отрисовка интерфейса</vt:lpstr>
      <vt:lpstr>Серверный рендеринг</vt:lpstr>
      <vt:lpstr>Серверный рендеринг: плюсы</vt:lpstr>
      <vt:lpstr>Серверный рендеринг: минусы</vt:lpstr>
      <vt:lpstr>клиентский рендеринг</vt:lpstr>
      <vt:lpstr>клиентский рендеринг: плюсы</vt:lpstr>
      <vt:lpstr>клиентский рендеринг: минусы</vt:lpstr>
      <vt:lpstr>Серверный рендеринг: Asp.Net Core Razor Pages</vt:lpstr>
      <vt:lpstr>Серверный рендеринг: Asp.Net Core Razor Pages</vt:lpstr>
      <vt:lpstr>Серверный рендеринг: ASP.Net Core MVC</vt:lpstr>
      <vt:lpstr>Серверный рендеринг: ASP.Net Core MVC</vt:lpstr>
      <vt:lpstr>Серверный рендеринг: Blazor Server</vt:lpstr>
      <vt:lpstr>Серверный рендеринг: Blazor Server</vt:lpstr>
      <vt:lpstr>клиентский рендеринг: Blazor webassembly</vt:lpstr>
      <vt:lpstr>клиентский рендеринг: Blazor webassembly</vt:lpstr>
      <vt:lpstr>Blazor Server vs Blazor WebAssembly</vt:lpstr>
      <vt:lpstr>Blazor Server vs Blazor WebAssembly</vt:lpstr>
      <vt:lpstr>Blazor Server vs Blazor WebAssembly</vt:lpstr>
      <vt:lpstr>Гибридные решения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906</cp:revision>
  <dcterms:created xsi:type="dcterms:W3CDTF">2022-03-30T08:35:59Z</dcterms:created>
  <dcterms:modified xsi:type="dcterms:W3CDTF">2024-08-19T05:04:45Z</dcterms:modified>
</cp:coreProperties>
</file>