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8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Темный стиль 1 -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Средний стиль 1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4682" autoAdjust="0"/>
  </p:normalViewPr>
  <p:slideViewPr>
    <p:cSldViewPr snapToGrid="0">
      <p:cViewPr varScale="1">
        <p:scale>
          <a:sx n="48" d="100"/>
          <a:sy n="48" d="100"/>
        </p:scale>
        <p:origin x="53" y="8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17E51-0730-4AF1-B71A-EBB63429B993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20A86-0BD8-4342-850A-C8F730E79F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89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37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4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79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648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443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700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983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117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62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03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71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09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55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6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76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33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90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370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xamarin/xamarin-forms/app-fundamentals/shell/pages" TargetMode="External"/><Relationship Id="rId2" Type="http://schemas.openxmlformats.org/officeDocument/2006/relationships/hyperlink" Target="https://learn.microsoft.com/en-us/xamarin/xamarin-forms/user-interface/graphics/skiashar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xamarin/xamarin-forms/app-fundamental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16030-FD2A-487B-8C5B-4C9044086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#13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C7FF5A-62E2-4F00-B67B-CA9ED49A8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Кросс-платформенная разработка</a:t>
            </a:r>
            <a:r>
              <a:rPr lang="en-US" dirty="0"/>
              <a:t>. </a:t>
            </a:r>
            <a:r>
              <a:rPr lang="en-US" dirty="0" err="1"/>
              <a:t>Xamarin</a:t>
            </a:r>
            <a:r>
              <a:rPr lang="en-US" dirty="0"/>
              <a:t> Forms.</a:t>
            </a:r>
            <a:r>
              <a:rPr lang="ru-RU" dirty="0"/>
              <a:t> </a:t>
            </a:r>
            <a:r>
              <a:rPr lang="en-US" dirty="0" err="1"/>
              <a:t>Xaml</a:t>
            </a:r>
            <a:r>
              <a:rPr lang="en-US" dirty="0"/>
              <a:t>. </a:t>
            </a:r>
            <a:r>
              <a:rPr lang="ru-RU" dirty="0"/>
              <a:t>Базовые элементы </a:t>
            </a:r>
            <a:r>
              <a:rPr lang="en-US" dirty="0"/>
              <a:t>UI.</a:t>
            </a:r>
            <a:r>
              <a:rPr lang="ru-RU" dirty="0"/>
              <a:t> Макеты представлений. Шаблоны приложений.</a:t>
            </a:r>
          </a:p>
        </p:txBody>
      </p:sp>
    </p:spTree>
    <p:extLst>
      <p:ext uri="{BB962C8B-B14F-4D97-AF65-F5344CB8AC3E}">
        <p14:creationId xmlns:p14="http://schemas.microsoft.com/office/powerpoint/2010/main" val="87506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Типы страниц</a:t>
            </a:r>
          </a:p>
        </p:txBody>
      </p:sp>
      <p:sp>
        <p:nvSpPr>
          <p:cNvPr id="9" name="AutoShape 10" descr="blob:chrome-extension://mbcgbbpomkkndfbpiepjimakkbocjgkh/5d07b33b-2d22-4d91-8d3b-f9776f04571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000583"/>
              </p:ext>
            </p:extLst>
          </p:nvPr>
        </p:nvGraphicFramePr>
        <p:xfrm>
          <a:off x="348081" y="1315370"/>
          <a:ext cx="11442866" cy="47853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603666">
                  <a:extLst>
                    <a:ext uri="{9D8B030D-6E8A-4147-A177-3AD203B41FA5}">
                      <a16:colId xmlns:a16="http://schemas.microsoft.com/office/drawing/2014/main" val="1230016988"/>
                    </a:ext>
                  </a:extLst>
                </a:gridCol>
                <a:gridCol w="8839200">
                  <a:extLst>
                    <a:ext uri="{9D8B030D-6E8A-4147-A177-3AD203B41FA5}">
                      <a16:colId xmlns:a16="http://schemas.microsoft.com/office/drawing/2014/main" val="2164622036"/>
                    </a:ext>
                  </a:extLst>
                </a:gridCol>
              </a:tblGrid>
              <a:tr h="335010">
                <a:tc>
                  <a:txBody>
                    <a:bodyPr/>
                    <a:lstStyle/>
                    <a:p>
                      <a:pPr algn="ctr"/>
                      <a:r>
                        <a:rPr lang="ru-RU" sz="2600" dirty="0"/>
                        <a:t>Тип</a:t>
                      </a:r>
                      <a:r>
                        <a:rPr lang="ru-RU" sz="2600" baseline="0" dirty="0"/>
                        <a:t> страницы</a:t>
                      </a:r>
                      <a:endParaRPr lang="ru-R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404181"/>
                  </a:ext>
                </a:extLst>
              </a:tr>
              <a:tr h="295597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ContentPage</a:t>
                      </a:r>
                      <a:endParaRPr lang="ru-RU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Отображение единственного объекта - представления</a:t>
                      </a:r>
                      <a:endParaRPr lang="ru-RU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185333"/>
                  </a:ext>
                </a:extLst>
              </a:tr>
              <a:tr h="632084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TabbedPage</a:t>
                      </a:r>
                      <a:endParaRPr lang="ru-RU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Обеспечивает</a:t>
                      </a:r>
                      <a:r>
                        <a:rPr lang="ru-RU" sz="2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навигацию между дочерними страницами с помощью закладок</a:t>
                      </a:r>
                      <a:endParaRPr lang="ru-RU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799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CarouselPage</a:t>
                      </a:r>
                      <a:endParaRPr lang="ru-RU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Обеспечивает</a:t>
                      </a:r>
                      <a:r>
                        <a:rPr lang="ru-RU" sz="2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«смахивание» для навигации между страницами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7524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FlyoutPage</a:t>
                      </a:r>
                      <a:endParaRPr lang="ru-RU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Управляет двумя отдельными панелями и включает структуру </a:t>
                      </a:r>
                      <a:r>
                        <a:rPr lang="en-US" sz="2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flyout</a:t>
                      </a:r>
                      <a:endParaRPr lang="ru-RU" sz="2800" b="0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2166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NavigationPage</a:t>
                      </a:r>
                      <a:endParaRPr lang="ru-RU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Обеспечивает структуру для навигации между страницами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492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283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14BAD-BFD9-49FA-B67D-C9EDF335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для самоконтроля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C76DF7A-10C1-7A60-A169-91889AEC5247}"/>
              </a:ext>
            </a:extLst>
          </p:cNvPr>
          <p:cNvSpPr/>
          <p:nvPr/>
        </p:nvSpPr>
        <p:spPr>
          <a:xfrm>
            <a:off x="240631" y="1556084"/>
            <a:ext cx="11742822" cy="50853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Какие три основных подхода к кросс-платформенной разработке, их плюсы и минусы?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Структура проекта 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.NET MAUI, </a:t>
            </a: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назначение директорий и проектов.</a:t>
            </a:r>
            <a:endParaRPr lang="en-US" sz="2400" dirty="0">
              <a:solidFill>
                <a:srgbClr val="252525"/>
              </a:solidFill>
              <a:latin typeface="Roboto" panose="02000000000000000000" pitchFamily="2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На каком языке пишется 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UI </a:t>
            </a: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в 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.NET MAUI?</a:t>
            </a:r>
            <a:endParaRPr lang="ru-RU" sz="2400" dirty="0">
              <a:solidFill>
                <a:srgbClr val="252525"/>
              </a:solidFill>
              <a:latin typeface="Roboto" panose="02000000000000000000" pitchFamily="2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Основные элементы компоновки интерфейса(</a:t>
            </a:r>
            <a:r>
              <a:rPr lang="en-US" sz="2400">
                <a:solidFill>
                  <a:srgbClr val="252525"/>
                </a:solidFill>
                <a:latin typeface="Roboto" panose="02000000000000000000" pitchFamily="2" charset="0"/>
              </a:rPr>
              <a:t>Layout).</a:t>
            </a:r>
            <a:endParaRPr lang="en-US" sz="2400" dirty="0">
              <a:solidFill>
                <a:srgbClr val="252525"/>
              </a:solidFill>
              <a:latin typeface="Roboto" panose="02000000000000000000" pitchFamily="2" charset="0"/>
            </a:endParaRPr>
          </a:p>
          <a:p>
            <a:pPr marL="742950" indent="-742950">
              <a:buFont typeface="+mj-lt"/>
              <a:buAutoNum type="arabicPeriod"/>
            </a:pPr>
            <a:endParaRPr lang="ru-RU" sz="2400" dirty="0">
              <a:solidFill>
                <a:srgbClr val="252525"/>
              </a:solidFill>
              <a:latin typeface="Roboto" panose="02000000000000000000" pitchFamily="2" charset="0"/>
            </a:endParaRPr>
          </a:p>
          <a:p>
            <a:pPr marL="742950" indent="-742950">
              <a:buFont typeface="+mj-lt"/>
              <a:buAutoNum type="arabicPeriod"/>
            </a:pPr>
            <a:endParaRPr lang="en-US" sz="2400" dirty="0">
              <a:solidFill>
                <a:srgbClr val="252525"/>
              </a:solidFill>
              <a:latin typeface="Roboto" panose="02000000000000000000" pitchFamily="2" charset="0"/>
            </a:endParaRPr>
          </a:p>
          <a:p>
            <a:pPr marL="742950" indent="-742950">
              <a:buFont typeface="+mj-lt"/>
              <a:buAutoNum type="arabicPeriod"/>
            </a:pPr>
            <a:endParaRPr lang="en-US" sz="2400" dirty="0">
              <a:solidFill>
                <a:srgbClr val="252525"/>
              </a:solidFill>
              <a:latin typeface="Roboto" panose="02000000000000000000" pitchFamily="2" charset="0"/>
            </a:endParaRPr>
          </a:p>
          <a:p>
            <a:pPr marL="742950" indent="-742950">
              <a:buFont typeface="+mj-lt"/>
              <a:buAutoNum type="arabicPeriod"/>
            </a:pPr>
            <a:endParaRPr lang="en-US" sz="2400" dirty="0">
              <a:solidFill>
                <a:srgbClr val="252525"/>
              </a:solidFill>
              <a:latin typeface="Roboto" panose="02000000000000000000" pitchFamily="2" charset="0"/>
            </a:endParaRPr>
          </a:p>
          <a:p>
            <a:pPr marL="742950" indent="-742950">
              <a:buFont typeface="+mj-lt"/>
              <a:buAutoNum type="arabicPeriod"/>
            </a:pPr>
            <a:endParaRPr lang="ru-RU" sz="2400" dirty="0">
              <a:solidFill>
                <a:srgbClr val="252525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62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14BAD-BFD9-49FA-B67D-C9EDF335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и ресурсы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2D06A4-961E-41E9-B0B9-B22B37714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hlinkClick r:id="rId2"/>
              </a:rPr>
              <a:t>https://learn.microsoft.com/en-us/xamarin/xamarin-forms/user-interface/graphics/skiasharp/</a:t>
            </a:r>
            <a:endParaRPr lang="ru-RU" dirty="0"/>
          </a:p>
          <a:p>
            <a:r>
              <a:rPr lang="en-US" dirty="0">
                <a:hlinkClick r:id="rId3"/>
              </a:rPr>
              <a:t>https://learn.microsoft.com/en-us/xamarin/xamarin-forms/app-fundamentals/shell/pages</a:t>
            </a:r>
            <a:endParaRPr lang="ru-RU" dirty="0"/>
          </a:p>
          <a:p>
            <a:r>
              <a:rPr lang="en-US" dirty="0">
                <a:hlinkClick r:id="rId4"/>
              </a:rPr>
              <a:t>https://learn.microsoft.com/en-us/xamarin/xamarin-forms/app-fundamentals/</a:t>
            </a:r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0505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Кросс-платформенная разработка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3137" y="1478570"/>
            <a:ext cx="11149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fontAlgn="base"/>
            <a:r>
              <a:rPr lang="ru-RU" sz="2800" dirty="0" err="1"/>
              <a:t>Нативные</a:t>
            </a:r>
            <a:r>
              <a:rPr lang="ru-RU" sz="2800" dirty="0"/>
              <a:t> / Гибридные/ Кросс-платформенные приложения</a:t>
            </a:r>
            <a:endParaRPr lang="ru-RU" sz="2400" dirty="0"/>
          </a:p>
        </p:txBody>
      </p:sp>
      <p:sp>
        <p:nvSpPr>
          <p:cNvPr id="9" name="AutoShape 10" descr="blob:chrome-extension://mbcgbbpomkkndfbpiepjimakkbocjgkh/5d07b33b-2d22-4d91-8d3b-f9776f04571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2390273"/>
            <a:ext cx="11205782" cy="41290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Требования к среде разработки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3137" y="1478570"/>
            <a:ext cx="111492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 algn="just" fontAlgn="base">
              <a:buFont typeface="+mj-lt"/>
              <a:buAutoNum type="arabicPeriod"/>
            </a:pPr>
            <a:r>
              <a:rPr lang="ru-RU" sz="2800" dirty="0"/>
              <a:t>Любая ОС, поддерживаемая </a:t>
            </a:r>
            <a:r>
              <a:rPr lang="en-US" sz="2800" dirty="0"/>
              <a:t>Visual Studio.</a:t>
            </a:r>
          </a:p>
          <a:p>
            <a:pPr marL="971550" lvl="1" indent="-514350" algn="just" fontAlgn="base">
              <a:buFont typeface="+mj-lt"/>
              <a:buAutoNum type="arabicPeriod"/>
            </a:pPr>
            <a:r>
              <a:rPr lang="ru-RU" sz="2800" dirty="0"/>
              <a:t>Эмуляторы </a:t>
            </a:r>
            <a:r>
              <a:rPr lang="en-US" sz="2800" dirty="0"/>
              <a:t>Android </a:t>
            </a:r>
            <a:r>
              <a:rPr lang="ru-RU" sz="2800" dirty="0"/>
              <a:t>устройств.</a:t>
            </a:r>
          </a:p>
          <a:p>
            <a:pPr marL="971550" lvl="1" indent="-514350" algn="just" fontAlgn="base">
              <a:buFont typeface="+mj-lt"/>
              <a:buAutoNum type="arabicPeriod"/>
            </a:pPr>
            <a:r>
              <a:rPr lang="ru-RU" sz="2800" dirty="0"/>
              <a:t>Для разработки под </a:t>
            </a:r>
            <a:r>
              <a:rPr lang="en-US" sz="2800" dirty="0"/>
              <a:t>iOS </a:t>
            </a:r>
            <a:r>
              <a:rPr lang="ru-RU" sz="2800" dirty="0"/>
              <a:t>необходим </a:t>
            </a:r>
            <a:r>
              <a:rPr lang="en-US" sz="2800" dirty="0"/>
              <a:t>MAC</a:t>
            </a:r>
            <a:r>
              <a:rPr lang="ru-RU" sz="2800" dirty="0"/>
              <a:t> </a:t>
            </a:r>
          </a:p>
          <a:p>
            <a:pPr lvl="1" algn="just" fontAlgn="base"/>
            <a:r>
              <a:rPr lang="ru-RU" sz="2800" dirty="0"/>
              <a:t>в сети с установленным </a:t>
            </a:r>
            <a:r>
              <a:rPr lang="en-US" sz="2800" dirty="0" err="1"/>
              <a:t>Xcode</a:t>
            </a:r>
            <a:r>
              <a:rPr lang="ru-RU" sz="2800" dirty="0"/>
              <a:t>.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9" name="AutoShape 10" descr="blob:chrome-extension://mbcgbbpomkkndfbpiepjimakkbocjgkh/5d07b33b-2d22-4d91-8d3b-f9776f04571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805" y="5037494"/>
            <a:ext cx="3552825" cy="124762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804" y="1520001"/>
            <a:ext cx="3552825" cy="3048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57" y="3390841"/>
            <a:ext cx="3485215" cy="289427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8920" y="3390841"/>
            <a:ext cx="3472735" cy="289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9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UI </a:t>
            </a:r>
            <a:r>
              <a:rPr lang="ru-RU" dirty="0"/>
              <a:t>средствами </a:t>
            </a:r>
            <a:r>
              <a:rPr lang="en-US" dirty="0"/>
              <a:t>XAML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07975" y="1189812"/>
            <a:ext cx="1114926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 algn="just" fontAlgn="base">
              <a:buFont typeface="+mj-lt"/>
              <a:buAutoNum type="arabicPeriod"/>
            </a:pPr>
            <a:r>
              <a:rPr lang="en-US" sz="2300" dirty="0" err="1"/>
              <a:t>Xamarin.Forms</a:t>
            </a:r>
            <a:r>
              <a:rPr lang="en-US" sz="2300" dirty="0"/>
              <a:t> – </a:t>
            </a:r>
            <a:r>
              <a:rPr lang="ru-RU" sz="2300" dirty="0"/>
              <a:t>библиотека, позволяющая создавать </a:t>
            </a:r>
            <a:r>
              <a:rPr lang="en-US" sz="2300" dirty="0"/>
              <a:t>UI </a:t>
            </a:r>
            <a:r>
              <a:rPr lang="ru-RU" sz="2300" dirty="0"/>
              <a:t>из разделяемого кода.</a:t>
            </a:r>
          </a:p>
          <a:p>
            <a:pPr marL="971550" lvl="1" indent="-514350" algn="just" fontAlgn="base">
              <a:buFont typeface="+mj-lt"/>
              <a:buAutoNum type="arabicPeriod"/>
            </a:pPr>
            <a:endParaRPr lang="ru-RU" sz="2300" dirty="0"/>
          </a:p>
          <a:p>
            <a:pPr marL="971550" lvl="1" indent="-514350" algn="just" fontAlgn="base">
              <a:buFont typeface="+mj-lt"/>
              <a:buAutoNum type="arabicPeriod"/>
            </a:pPr>
            <a:r>
              <a:rPr lang="en-US" sz="2300" dirty="0"/>
              <a:t>XAML – Extensible Application Markup Language.</a:t>
            </a:r>
            <a:endParaRPr lang="ru-RU" sz="2300" dirty="0"/>
          </a:p>
          <a:p>
            <a:pPr marL="971550" lvl="1" indent="-514350" algn="just" fontAlgn="base">
              <a:buFont typeface="+mj-lt"/>
              <a:buAutoNum type="arabicPeriod"/>
            </a:pPr>
            <a:endParaRPr lang="en-US" sz="2300" dirty="0"/>
          </a:p>
          <a:p>
            <a:pPr marL="971550" lvl="1" indent="-514350" algn="just" fontAlgn="base">
              <a:buFont typeface="+mj-lt"/>
              <a:buAutoNum type="arabicPeriod"/>
            </a:pPr>
            <a:r>
              <a:rPr lang="ru-RU" sz="2300" dirty="0"/>
              <a:t>XAML упрощает представление структуры элементов в иерархическом виде, где страницы, макеты и элементы управления представлены элементами XML, а свойства — атрибутами XML. </a:t>
            </a:r>
          </a:p>
          <a:p>
            <a:pPr marL="971550" lvl="1" indent="-514350" algn="just" fontAlgn="base">
              <a:buFont typeface="+mj-lt"/>
              <a:buAutoNum type="arabicPeriod"/>
            </a:pPr>
            <a:endParaRPr lang="ru-RU" sz="2300" dirty="0"/>
          </a:p>
          <a:p>
            <a:pPr marL="971550" lvl="1" indent="-514350" algn="just" fontAlgn="base">
              <a:buFont typeface="+mj-lt"/>
              <a:buAutoNum type="arabicPeriod"/>
            </a:pPr>
            <a:r>
              <a:rPr lang="ru-RU" sz="2300" dirty="0"/>
              <a:t>Обеспечивает четкое разделение между определением пользовательского интерфейса и логикой приложения.</a:t>
            </a:r>
          </a:p>
          <a:p>
            <a:pPr marL="971550" lvl="1" indent="-514350" algn="just" fontAlgn="base">
              <a:buFont typeface="+mj-lt"/>
              <a:buAutoNum type="arabicPeriod"/>
            </a:pPr>
            <a:endParaRPr lang="ru-RU" sz="2300" dirty="0"/>
          </a:p>
          <a:p>
            <a:pPr marL="971550" lvl="1" indent="-514350" algn="just" fontAlgn="base">
              <a:buFont typeface="+mj-lt"/>
              <a:buAutoNum type="arabicPeriod"/>
            </a:pPr>
            <a:r>
              <a:rPr lang="ru-RU" sz="2300" dirty="0"/>
              <a:t>Будучи декларативным языком, отделенным от логики, он позволяет профессиональным дизайнерам работать с пользовательским интерфейсом, не вмешиваясь в императивный код.</a:t>
            </a:r>
          </a:p>
        </p:txBody>
      </p:sp>
      <p:sp>
        <p:nvSpPr>
          <p:cNvPr id="9" name="AutoShape 10" descr="blob:chrome-extension://mbcgbbpomkkndfbpiepjimakkbocjgkh/5d07b33b-2d22-4d91-8d3b-f9776f04571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31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en-US" dirty="0"/>
              <a:t>Layout</a:t>
            </a:r>
            <a:endParaRPr lang="ru-RU" dirty="0"/>
          </a:p>
        </p:txBody>
      </p:sp>
      <p:sp>
        <p:nvSpPr>
          <p:cNvPr id="9" name="AutoShape 10" descr="blob:chrome-extension://mbcgbbpomkkndfbpiepjimakkbocjgkh/5d07b33b-2d22-4d91-8d3b-f9776f04571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80413"/>
              </p:ext>
            </p:extLst>
          </p:nvPr>
        </p:nvGraphicFramePr>
        <p:xfrm>
          <a:off x="348081" y="1315371"/>
          <a:ext cx="11442866" cy="473111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250740">
                  <a:extLst>
                    <a:ext uri="{9D8B030D-6E8A-4147-A177-3AD203B41FA5}">
                      <a16:colId xmlns:a16="http://schemas.microsoft.com/office/drawing/2014/main" val="1230016988"/>
                    </a:ext>
                  </a:extLst>
                </a:gridCol>
                <a:gridCol w="9192126">
                  <a:extLst>
                    <a:ext uri="{9D8B030D-6E8A-4147-A177-3AD203B41FA5}">
                      <a16:colId xmlns:a16="http://schemas.microsoft.com/office/drawing/2014/main" val="2164622036"/>
                    </a:ext>
                  </a:extLst>
                </a:gridCol>
              </a:tblGrid>
              <a:tr h="34074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Layout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Описание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404181"/>
                  </a:ext>
                </a:extLst>
              </a:tr>
              <a:tr h="541178"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StackLayout</a:t>
                      </a:r>
                      <a:endParaRPr lang="ru-RU" sz="2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600" dirty="0"/>
                        <a:t>Позволяет</a:t>
                      </a:r>
                      <a:r>
                        <a:rPr lang="ru-RU" sz="2600" baseline="0" dirty="0"/>
                        <a:t> группировать элементы друг за другом вертикально или горизонтально.</a:t>
                      </a:r>
                      <a:endParaRPr lang="ru-RU" sz="2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185333"/>
                  </a:ext>
                </a:extLst>
              </a:tr>
              <a:tr h="781702"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FlexLayout</a:t>
                      </a:r>
                      <a:endParaRPr lang="ru-RU" sz="2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600" dirty="0"/>
                        <a:t>Позволяет</a:t>
                      </a:r>
                      <a:r>
                        <a:rPr lang="ru-RU" sz="2600" baseline="0" dirty="0"/>
                        <a:t> группировать элементы друг за другом вертикально или горизонтально</a:t>
                      </a:r>
                      <a:r>
                        <a:rPr lang="en-US" sz="2600" baseline="0" dirty="0"/>
                        <a:t>. </a:t>
                      </a:r>
                      <a:r>
                        <a:rPr lang="ru-RU" sz="2600" baseline="0" dirty="0"/>
                        <a:t>Располагает элементы на следующей строке или столбце, если места недостаточно.</a:t>
                      </a:r>
                      <a:endParaRPr lang="ru-RU" sz="2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799454"/>
                  </a:ext>
                </a:extLst>
              </a:tr>
              <a:tr h="374554"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Grid</a:t>
                      </a:r>
                      <a:endParaRPr lang="ru-RU" sz="2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600" dirty="0"/>
                        <a:t>Позволяет расположить элементы по строкам или столбцам.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7524728"/>
                  </a:ext>
                </a:extLst>
              </a:tr>
              <a:tr h="541178"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AbsoluteLayout</a:t>
                      </a:r>
                      <a:endParaRPr lang="ru-RU" sz="2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600" dirty="0"/>
                        <a:t>Позволяет расположить элементы на заданной фиксированной позиции.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884953"/>
                  </a:ext>
                </a:extLst>
              </a:tr>
              <a:tr h="677275"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RelativeLayout</a:t>
                      </a:r>
                      <a:endParaRPr lang="ru-RU" sz="2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600" dirty="0"/>
                        <a:t>Позволяет</a:t>
                      </a:r>
                      <a:r>
                        <a:rPr lang="ru-RU" sz="2600" baseline="0" dirty="0"/>
                        <a:t> задать положение относительно других элементов.</a:t>
                      </a:r>
                      <a:endParaRPr lang="ru-RU" sz="2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526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411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en-US" dirty="0"/>
              <a:t>Layout</a:t>
            </a:r>
            <a:endParaRPr lang="ru-RU" dirty="0"/>
          </a:p>
        </p:txBody>
      </p:sp>
      <p:sp>
        <p:nvSpPr>
          <p:cNvPr id="9" name="AutoShape 10" descr="blob:chrome-extension://mbcgbbpomkkndfbpiepjimakkbocjgkh/5d07b33b-2d22-4d91-8d3b-f9776f04571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464800"/>
              </p:ext>
            </p:extLst>
          </p:nvPr>
        </p:nvGraphicFramePr>
        <p:xfrm>
          <a:off x="348081" y="1315370"/>
          <a:ext cx="11442866" cy="46024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443245">
                  <a:extLst>
                    <a:ext uri="{9D8B030D-6E8A-4147-A177-3AD203B41FA5}">
                      <a16:colId xmlns:a16="http://schemas.microsoft.com/office/drawing/2014/main" val="1230016988"/>
                    </a:ext>
                  </a:extLst>
                </a:gridCol>
                <a:gridCol w="8999621">
                  <a:extLst>
                    <a:ext uri="{9D8B030D-6E8A-4147-A177-3AD203B41FA5}">
                      <a16:colId xmlns:a16="http://schemas.microsoft.com/office/drawing/2014/main" val="2164622036"/>
                    </a:ext>
                  </a:extLst>
                </a:gridCol>
              </a:tblGrid>
              <a:tr h="33501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Layout</a:t>
                      </a:r>
                      <a:endParaRPr lang="ru-R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404181"/>
                  </a:ext>
                </a:extLst>
              </a:tr>
              <a:tr h="295597"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ScrollView</a:t>
                      </a:r>
                      <a:endParaRPr lang="ru-RU" sz="2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600" dirty="0"/>
                        <a:t>Позволяет</a:t>
                      </a:r>
                      <a:r>
                        <a:rPr lang="ru-RU" sz="2600" baseline="0" dirty="0"/>
                        <a:t> прокручивать список элементов</a:t>
                      </a:r>
                      <a:endParaRPr lang="ru-RU" sz="2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185333"/>
                  </a:ext>
                </a:extLst>
              </a:tr>
              <a:tr h="295597"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Frame</a:t>
                      </a:r>
                      <a:endParaRPr lang="ru-RU" sz="2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600" dirty="0"/>
                        <a:t>Добавляет рамку вокруг элемента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799454"/>
                  </a:ext>
                </a:extLst>
              </a:tr>
              <a:tr h="532074"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ContentView</a:t>
                      </a:r>
                      <a:endParaRPr lang="ru-RU" sz="2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600" dirty="0"/>
                        <a:t>Позволяет формировать иерархию элементов и может быть использован для пользовательских эл-</a:t>
                      </a:r>
                      <a:r>
                        <a:rPr lang="ru-RU" sz="2600" dirty="0" err="1"/>
                        <a:t>ов</a:t>
                      </a:r>
                      <a:r>
                        <a:rPr lang="ru-RU" sz="2600" dirty="0"/>
                        <a:t> управления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7524728"/>
                  </a:ext>
                </a:extLst>
              </a:tr>
              <a:tr h="295597"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ControlTemplate</a:t>
                      </a:r>
                      <a:endParaRPr lang="ru-RU" sz="2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600" dirty="0"/>
                        <a:t>Формирует группу стилей и эффектов графических эл-</a:t>
                      </a:r>
                      <a:r>
                        <a:rPr lang="ru-RU" sz="2600" dirty="0" err="1"/>
                        <a:t>ов</a:t>
                      </a:r>
                      <a:endParaRPr lang="ru-RU" sz="2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884953"/>
                  </a:ext>
                </a:extLst>
              </a:tr>
              <a:tr h="532074"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TemplatedView</a:t>
                      </a:r>
                      <a:endParaRPr lang="ru-RU" sz="2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600" dirty="0"/>
                        <a:t>Базовый класс для </a:t>
                      </a:r>
                      <a:r>
                        <a:rPr lang="en-US" sz="2600" dirty="0" err="1"/>
                        <a:t>ContentView</a:t>
                      </a:r>
                      <a:r>
                        <a:rPr lang="en-US" sz="2600" dirty="0"/>
                        <a:t>, </a:t>
                      </a:r>
                      <a:r>
                        <a:rPr lang="ru-RU" sz="2600" dirty="0"/>
                        <a:t>который выводит элементы в заданном шаблоне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526318"/>
                  </a:ext>
                </a:extLst>
              </a:tr>
              <a:tr h="665882"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ContentPresenter</a:t>
                      </a:r>
                      <a:endParaRPr lang="ru-RU" sz="2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600" dirty="0"/>
                        <a:t>Определяет место отображения содержимого элемента внутри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2540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18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668379" y="1122948"/>
            <a:ext cx="8710864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en-US" dirty="0"/>
              <a:t>Layout</a:t>
            </a:r>
            <a:endParaRPr lang="ru-RU" dirty="0"/>
          </a:p>
        </p:txBody>
      </p:sp>
      <p:sp>
        <p:nvSpPr>
          <p:cNvPr id="9" name="AutoShape 10" descr="blob:chrome-extension://mbcgbbpomkkndfbpiepjimakkbocjgkh/5d07b33b-2d22-4d91-8d3b-f9776f04571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0" name="Picture 2" descr="Xamarin.Forms Layout Typ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081" y="1270024"/>
            <a:ext cx="8314655" cy="508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311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выравнивания</a:t>
            </a:r>
          </a:p>
        </p:txBody>
      </p:sp>
      <p:sp>
        <p:nvSpPr>
          <p:cNvPr id="9" name="AutoShape 10" descr="blob:chrome-extension://mbcgbbpomkkndfbpiepjimakkbocjgkh/5d07b33b-2d22-4d91-8d3b-f9776f04571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609843"/>
              </p:ext>
            </p:extLst>
          </p:nvPr>
        </p:nvGraphicFramePr>
        <p:xfrm>
          <a:off x="348081" y="1315370"/>
          <a:ext cx="11442866" cy="5077486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884976">
                  <a:extLst>
                    <a:ext uri="{9D8B030D-6E8A-4147-A177-3AD203B41FA5}">
                      <a16:colId xmlns:a16="http://schemas.microsoft.com/office/drawing/2014/main" val="1230016988"/>
                    </a:ext>
                  </a:extLst>
                </a:gridCol>
                <a:gridCol w="8557890">
                  <a:extLst>
                    <a:ext uri="{9D8B030D-6E8A-4147-A177-3AD203B41FA5}">
                      <a16:colId xmlns:a16="http://schemas.microsoft.com/office/drawing/2014/main" val="2164622036"/>
                    </a:ext>
                  </a:extLst>
                </a:gridCol>
              </a:tblGrid>
              <a:tr h="335010">
                <a:tc>
                  <a:txBody>
                    <a:bodyPr/>
                    <a:lstStyle/>
                    <a:p>
                      <a:pPr algn="ctr"/>
                      <a:r>
                        <a:rPr lang="ru-RU" sz="2600" dirty="0"/>
                        <a:t>Выравнивание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404181"/>
                  </a:ext>
                </a:extLst>
              </a:tr>
              <a:tr h="295597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Выравнивание</a:t>
                      </a:r>
                      <a:r>
                        <a:rPr lang="ru-RU" sz="2000" baseline="0" dirty="0"/>
                        <a:t> по центру</a:t>
                      </a:r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185333"/>
                  </a:ext>
                </a:extLst>
              </a:tr>
              <a:tr h="63208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CenterAndExpand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Выравнивание по центру и заполнение доступного пространства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799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Выравнивание элемента по левому краю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7524728"/>
                  </a:ext>
                </a:extLst>
              </a:tr>
              <a:tr h="370827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StartAndExpand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Выравнивание элемента по левому краю и заполнение доступного пространства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884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Выравнивание элемента по правому краю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526318"/>
                  </a:ext>
                </a:extLst>
              </a:tr>
              <a:tr h="64841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EndAndExpand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Выравнивание элемента по правому краю и заполнение доступного пространства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2540864"/>
                  </a:ext>
                </a:extLst>
              </a:tr>
              <a:tr h="665882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Fill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Устанавливает</a:t>
                      </a:r>
                      <a:r>
                        <a:rPr lang="ru-RU" sz="2000" baseline="0" dirty="0"/>
                        <a:t> </a:t>
                      </a:r>
                      <a:r>
                        <a:rPr lang="en-US" sz="2000" baseline="0" dirty="0"/>
                        <a:t>Padding</a:t>
                      </a:r>
                      <a:r>
                        <a:rPr lang="ru-RU" sz="2000" baseline="0" dirty="0"/>
                        <a:t> в 0</a:t>
                      </a:r>
                      <a:r>
                        <a:rPr lang="en-US" sz="2000" baseline="0" dirty="0"/>
                        <a:t> </a:t>
                      </a:r>
                      <a:r>
                        <a:rPr lang="ru-RU" sz="2000" baseline="0" dirty="0"/>
                        <a:t>и не растягивает элемент</a:t>
                      </a:r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2761048"/>
                  </a:ext>
                </a:extLst>
              </a:tr>
              <a:tr h="665882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FillAndExpand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Устанавливает</a:t>
                      </a:r>
                      <a:r>
                        <a:rPr lang="ru-RU" sz="2000" baseline="0" dirty="0"/>
                        <a:t> </a:t>
                      </a:r>
                      <a:r>
                        <a:rPr lang="en-US" sz="2000" baseline="0" dirty="0"/>
                        <a:t>Padding</a:t>
                      </a:r>
                      <a:r>
                        <a:rPr lang="ru-RU" sz="2000" baseline="0" dirty="0"/>
                        <a:t> в 0</a:t>
                      </a:r>
                      <a:r>
                        <a:rPr lang="en-US" sz="2000" baseline="0" dirty="0"/>
                        <a:t> </a:t>
                      </a:r>
                      <a:r>
                        <a:rPr lang="ru-RU" sz="2000" baseline="0" dirty="0"/>
                        <a:t>и растягивает элемент</a:t>
                      </a:r>
                      <a:endParaRPr lang="ru-RU" sz="2000" dirty="0"/>
                    </a:p>
                    <a:p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7693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96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выравнивания</a:t>
            </a:r>
          </a:p>
        </p:txBody>
      </p:sp>
      <p:sp>
        <p:nvSpPr>
          <p:cNvPr id="9" name="AutoShape 10" descr="blob:chrome-extension://mbcgbbpomkkndfbpiepjimakkbocjgkh/5d07b33b-2d22-4d91-8d3b-f9776f04571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733104"/>
              </p:ext>
            </p:extLst>
          </p:nvPr>
        </p:nvGraphicFramePr>
        <p:xfrm>
          <a:off x="348081" y="1315370"/>
          <a:ext cx="11442866" cy="53187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395119">
                  <a:extLst>
                    <a:ext uri="{9D8B030D-6E8A-4147-A177-3AD203B41FA5}">
                      <a16:colId xmlns:a16="http://schemas.microsoft.com/office/drawing/2014/main" val="1230016988"/>
                    </a:ext>
                  </a:extLst>
                </a:gridCol>
                <a:gridCol w="9047747">
                  <a:extLst>
                    <a:ext uri="{9D8B030D-6E8A-4147-A177-3AD203B41FA5}">
                      <a16:colId xmlns:a16="http://schemas.microsoft.com/office/drawing/2014/main" val="2164622036"/>
                    </a:ext>
                  </a:extLst>
                </a:gridCol>
              </a:tblGrid>
              <a:tr h="335010">
                <a:tc>
                  <a:txBody>
                    <a:bodyPr/>
                    <a:lstStyle/>
                    <a:p>
                      <a:pPr algn="ctr"/>
                      <a:r>
                        <a:rPr lang="ru-RU" sz="2600" dirty="0"/>
                        <a:t>Выравнивание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404181"/>
                  </a:ext>
                </a:extLst>
              </a:tr>
              <a:tr h="295597">
                <a:tc>
                  <a:txBody>
                    <a:bodyPr/>
                    <a:lstStyle/>
                    <a:p>
                      <a:pPr algn="ctr"/>
                      <a:r>
                        <a:rPr lang="en-US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endParaRPr lang="ru-RU" sz="2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Представляет расстояние между текущим элементом и соседними элементами либо с фиксированным значением для всех четырех сторон, либо со значениями, разделенными запятыми, для левого, верхнего, правого и нижнего. Представлен типом </a:t>
                      </a:r>
                      <a:r>
                        <a:rPr lang="ru-RU" sz="23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Thickness</a:t>
                      </a:r>
                      <a:r>
                        <a:rPr lang="ru-RU" sz="2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XAML обладает встроенным преобразователем типов.</a:t>
                      </a:r>
                      <a:endParaRPr lang="ru-RU" sz="2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185333"/>
                  </a:ext>
                </a:extLst>
              </a:tr>
              <a:tr h="632084">
                <a:tc>
                  <a:txBody>
                    <a:bodyPr/>
                    <a:lstStyle/>
                    <a:p>
                      <a:pPr algn="ctr"/>
                      <a:r>
                        <a:rPr lang="en-US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Padding</a:t>
                      </a:r>
                      <a:endParaRPr lang="ru-RU" sz="2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Представляет расстояние между элементом и его дочерними элементами. Может быть установлен либо с фиксированным значением для всех четырех сторон, либо со значениями, разделенными запятыми, для левой, верхней, правой и нижней сторон. Представлен типом </a:t>
                      </a:r>
                      <a:r>
                        <a:rPr lang="ru-RU" sz="23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Thickness</a:t>
                      </a:r>
                      <a:r>
                        <a:rPr lang="ru-RU" sz="2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XAML обладает встроенным преобразователем типов.</a:t>
                      </a:r>
                      <a:endParaRPr lang="ru-RU" sz="2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799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Spacing</a:t>
                      </a:r>
                      <a:endParaRPr lang="ru-RU" sz="2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Доступный только в контейнере </a:t>
                      </a:r>
                      <a:r>
                        <a:rPr lang="ru-RU" sz="23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StackLayout</a:t>
                      </a:r>
                      <a:r>
                        <a:rPr lang="ru-RU" sz="2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23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озволяет</a:t>
                      </a:r>
                      <a:r>
                        <a:rPr lang="ru-RU" sz="2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вам установить расстояние между каждым дочерним элементом, по умолчанию 6,0.</a:t>
                      </a:r>
                      <a:endParaRPr lang="ru-RU" sz="2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7524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809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130485</TotalTime>
  <Words>585</Words>
  <Application>Microsoft Office PowerPoint</Application>
  <PresentationFormat>Широкоэкранный</PresentationFormat>
  <Paragraphs>106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Roboto</vt:lpstr>
      <vt:lpstr>Tw Cen MT</vt:lpstr>
      <vt:lpstr>Контур</vt:lpstr>
      <vt:lpstr>Лекция #13</vt:lpstr>
      <vt:lpstr>Кросс-платформенная разработка</vt:lpstr>
      <vt:lpstr>Требования к среде разработки</vt:lpstr>
      <vt:lpstr>Разработка UI средствами XAML</vt:lpstr>
      <vt:lpstr>Layout</vt:lpstr>
      <vt:lpstr>Layout</vt:lpstr>
      <vt:lpstr>Layout</vt:lpstr>
      <vt:lpstr>выравнивания</vt:lpstr>
      <vt:lpstr>выравнивания</vt:lpstr>
      <vt:lpstr>Типы страниц</vt:lpstr>
      <vt:lpstr>Вопросы для самоконтроля</vt:lpstr>
      <vt:lpstr>Источники и ресурсы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#1</dc:title>
  <dc:creator>Alexander</dc:creator>
  <cp:lastModifiedBy>Alexander</cp:lastModifiedBy>
  <cp:revision>926</cp:revision>
  <dcterms:created xsi:type="dcterms:W3CDTF">2022-03-30T08:35:59Z</dcterms:created>
  <dcterms:modified xsi:type="dcterms:W3CDTF">2024-08-19T05:08:33Z</dcterms:modified>
</cp:coreProperties>
</file>