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78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82" autoAdjust="0"/>
  </p:normalViewPr>
  <p:slideViewPr>
    <p:cSldViewPr snapToGrid="0">
      <p:cViewPr varScale="1">
        <p:scale>
          <a:sx n="48" d="100"/>
          <a:sy n="48" d="100"/>
        </p:scale>
        <p:origin x="53" y="8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17E51-0730-4AF1-B71A-EBB63429B993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20A86-0BD8-4342-850A-C8F730E79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89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37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4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7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48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44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70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98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1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62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3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71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09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55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6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76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33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90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370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xamarin/xamarin-forms/xaml/xaml-basics/data-binding-basics" TargetMode="External"/><Relationship Id="rId2" Type="http://schemas.openxmlformats.org/officeDocument/2006/relationships/hyperlink" Target="https://learn.microsoft.com/en-us/xamarin/xamarin-forms/xaml/xaml-basics/data-bindings-to-mvv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xamarin/xamarin-forms/xaml/xaml-basics/xaml-markup-extens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16030-FD2A-487B-8C5B-4C9044086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#1</a:t>
            </a:r>
            <a:r>
              <a:rPr lang="ru-RU" dirty="0"/>
              <a:t>4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C7FF5A-62E2-4F00-B67B-CA9ED49A8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Resources. </a:t>
            </a:r>
            <a:r>
              <a:rPr lang="ru-RU" dirty="0"/>
              <a:t>Стили. Привязка данных</a:t>
            </a:r>
            <a:r>
              <a:rPr lang="en-US" dirty="0"/>
              <a:t>. MVVM. </a:t>
            </a:r>
            <a:r>
              <a:rPr lang="ru-RU" dirty="0"/>
              <a:t>Кисти.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ru-RU" dirty="0"/>
              <a:t>платформ. Центр сообщений. Работа с файлами.  Работа с </a:t>
            </a:r>
            <a:r>
              <a:rPr lang="ru-RU" dirty="0" err="1"/>
              <a:t>бд</a:t>
            </a:r>
            <a:r>
              <a:rPr lang="ru-RU" dirty="0"/>
              <a:t>. Работа с </a:t>
            </a:r>
            <a:r>
              <a:rPr lang="en-US" dirty="0"/>
              <a:t>web API. </a:t>
            </a:r>
            <a:r>
              <a:rPr lang="ru-R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7506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режимы привязки данных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112065"/>
              </p:ext>
            </p:extLst>
          </p:nvPr>
        </p:nvGraphicFramePr>
        <p:xfrm>
          <a:off x="385011" y="1652339"/>
          <a:ext cx="11421978" cy="5070973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2294021">
                  <a:extLst>
                    <a:ext uri="{9D8B030D-6E8A-4147-A177-3AD203B41FA5}">
                      <a16:colId xmlns:a16="http://schemas.microsoft.com/office/drawing/2014/main" val="3154715438"/>
                    </a:ext>
                  </a:extLst>
                </a:gridCol>
                <a:gridCol w="9127957">
                  <a:extLst>
                    <a:ext uri="{9D8B030D-6E8A-4147-A177-3AD203B41FA5}">
                      <a16:colId xmlns:a16="http://schemas.microsoft.com/office/drawing/2014/main" val="2523596179"/>
                    </a:ext>
                  </a:extLst>
                </a:gridCol>
              </a:tblGrid>
              <a:tr h="40323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effectLst/>
                        </a:rPr>
                        <a:t>Тип</a:t>
                      </a:r>
                      <a:endParaRPr lang="en-US" sz="2400" b="1" dirty="0">
                        <a:effectLst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effectLst/>
                        </a:rPr>
                        <a:t>Описание</a:t>
                      </a:r>
                      <a:endParaRPr lang="en-US" sz="2400" b="1" dirty="0">
                        <a:effectLst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705023"/>
                  </a:ext>
                </a:extLst>
              </a:tr>
              <a:tr h="86694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TwoWay</a:t>
                      </a:r>
                      <a:endParaRPr lang="en-US" sz="2400" dirty="0">
                        <a:effectLst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sz="24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Привязка данных работает в режиме чтения-записи (представления могут читать и записывать связанный объект)</a:t>
                      </a:r>
                      <a:endParaRPr lang="en-US" sz="24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123036"/>
                  </a:ext>
                </a:extLst>
              </a:tr>
              <a:tr h="86694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OneWay</a:t>
                      </a: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sz="24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Привязка данных работает в режиме только для чтения, а представления могут читать только из связанного объекта.</a:t>
                      </a:r>
                      <a:endParaRPr lang="en-US" sz="24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000894"/>
                  </a:ext>
                </a:extLst>
              </a:tr>
              <a:tr h="86694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OneWayToSource</a:t>
                      </a: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sz="24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Привязка данных работает в режиме только для записи, а представления могут записывать только в связанный объект.</a:t>
                      </a:r>
                      <a:endParaRPr lang="en-US" sz="24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342708"/>
                  </a:ext>
                </a:extLst>
              </a:tr>
              <a:tr h="7539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OneTime</a:t>
                      </a: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sz="24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Привязка данных работает в режиме только для чтения, но представления могут считывать данные только один раз.</a:t>
                      </a:r>
                      <a:endParaRPr lang="en-US" sz="24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69727"/>
                  </a:ext>
                </a:extLst>
              </a:tr>
              <a:tr h="126321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Default</a:t>
                      </a: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sz="24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Xamarin</a:t>
                      </a:r>
                      <a:r>
                        <a:rPr lang="ru-RU" sz="24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автоматически назначает наиболее подходящий тип в зависимости от текущего представления. Это также поведение по умолчанию, если тип не указан.</a:t>
                      </a:r>
                      <a:endParaRPr lang="en-US" sz="24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254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68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Представления для работы с коллекциями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88385"/>
              </p:ext>
            </p:extLst>
          </p:nvPr>
        </p:nvGraphicFramePr>
        <p:xfrm>
          <a:off x="385011" y="1652340"/>
          <a:ext cx="11421978" cy="4625645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2294021">
                  <a:extLst>
                    <a:ext uri="{9D8B030D-6E8A-4147-A177-3AD203B41FA5}">
                      <a16:colId xmlns:a16="http://schemas.microsoft.com/office/drawing/2014/main" val="3154715438"/>
                    </a:ext>
                  </a:extLst>
                </a:gridCol>
                <a:gridCol w="9127957">
                  <a:extLst>
                    <a:ext uri="{9D8B030D-6E8A-4147-A177-3AD203B41FA5}">
                      <a16:colId xmlns:a16="http://schemas.microsoft.com/office/drawing/2014/main" val="2523596179"/>
                    </a:ext>
                  </a:extLst>
                </a:gridCol>
              </a:tblGrid>
              <a:tr h="38298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effectLst/>
                        </a:rPr>
                        <a:t>Тип</a:t>
                      </a:r>
                      <a:endParaRPr lang="en-US" sz="2400" b="1" dirty="0">
                        <a:effectLst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>
                          <a:effectLst/>
                        </a:rPr>
                        <a:t>Описание</a:t>
                      </a:r>
                      <a:endParaRPr lang="en-US" sz="2400" b="1" dirty="0">
                        <a:effectLst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705023"/>
                  </a:ext>
                </a:extLst>
              </a:tr>
              <a:tr h="7894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err="1">
                          <a:effectLst/>
                        </a:rPr>
                        <a:t>ListView</a:t>
                      </a:r>
                      <a:endParaRPr lang="en-US" sz="2400" dirty="0">
                        <a:effectLst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sz="24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Отображает список элементов из связанной коллекции</a:t>
                      </a:r>
                      <a:endParaRPr lang="en-US" sz="24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123036"/>
                  </a:ext>
                </a:extLst>
              </a:tr>
              <a:tr h="7894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CollectionView</a:t>
                      </a:r>
                      <a:endParaRPr lang="en-US" sz="24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sz="24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Отображает список элементов из связанной коллекции с более современным и эффективным подходом</a:t>
                      </a:r>
                      <a:endParaRPr lang="en-US" sz="24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000894"/>
                  </a:ext>
                </a:extLst>
              </a:tr>
              <a:tr h="7894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CarouselView</a:t>
                      </a:r>
                      <a:endParaRPr lang="en-US" sz="2400" dirty="0">
                        <a:effectLst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sz="24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прокручивать список элементов из коллекции, сохраняя фокус на выбранном элементе</a:t>
                      </a:r>
                      <a:endParaRPr lang="en-US" sz="24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342708"/>
                  </a:ext>
                </a:extLst>
              </a:tr>
              <a:tr h="6864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TableView</a:t>
                      </a:r>
                      <a:endParaRPr lang="en-US" sz="2400" dirty="0">
                        <a:effectLst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sz="24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Отображает элементы из коллекции в виде таблицы</a:t>
                      </a:r>
                      <a:endParaRPr lang="en-US" sz="24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69727"/>
                  </a:ext>
                </a:extLst>
              </a:tr>
              <a:tr h="11502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Picker</a:t>
                      </a:r>
                      <a:endParaRPr lang="en-US" sz="2400" dirty="0">
                        <a:effectLst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sz="24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выбрать один элемент из коллекции на основе пользовательского интерфейса системы</a:t>
                      </a:r>
                      <a:endParaRPr lang="en-US" sz="24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254578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962528" y="6348209"/>
            <a:ext cx="105075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</a:rPr>
              <a:t>System.Collections.ObjectModel.ObservableCollection</a:t>
            </a:r>
            <a:r>
              <a:rPr lang="en-US" sz="2400" b="1" dirty="0">
                <a:latin typeface="Courier New" panose="02070309020205020404" pitchFamily="49" charset="0"/>
              </a:rPr>
              <a:t>&lt;T&gt;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3684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ячеек </a:t>
            </a:r>
            <a:r>
              <a:rPr lang="en-US" dirty="0" err="1"/>
              <a:t>ListView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95572"/>
              </p:ext>
            </p:extLst>
          </p:nvPr>
        </p:nvGraphicFramePr>
        <p:xfrm>
          <a:off x="385011" y="1652340"/>
          <a:ext cx="11421978" cy="4711901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2294021">
                  <a:extLst>
                    <a:ext uri="{9D8B030D-6E8A-4147-A177-3AD203B41FA5}">
                      <a16:colId xmlns:a16="http://schemas.microsoft.com/office/drawing/2014/main" val="3154715438"/>
                    </a:ext>
                  </a:extLst>
                </a:gridCol>
                <a:gridCol w="9127957">
                  <a:extLst>
                    <a:ext uri="{9D8B030D-6E8A-4147-A177-3AD203B41FA5}">
                      <a16:colId xmlns:a16="http://schemas.microsoft.com/office/drawing/2014/main" val="2523596179"/>
                    </a:ext>
                  </a:extLst>
                </a:gridCol>
              </a:tblGrid>
              <a:tr h="38298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effectLst/>
                        </a:rPr>
                        <a:t>Тип</a:t>
                      </a:r>
                      <a:endParaRPr lang="en-US" sz="2400" b="1" dirty="0">
                        <a:effectLst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>
                          <a:effectLst/>
                        </a:rPr>
                        <a:t>Описание</a:t>
                      </a:r>
                      <a:endParaRPr lang="en-US" sz="2400" b="1" dirty="0">
                        <a:effectLst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705023"/>
                  </a:ext>
                </a:extLst>
              </a:tr>
              <a:tr h="7894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err="1">
                          <a:effectLst/>
                        </a:rPr>
                        <a:t>TextCell</a:t>
                      </a:r>
                      <a:endParaRPr lang="en-US" sz="2400" dirty="0">
                        <a:effectLst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sz="24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Отображает два представления </a:t>
                      </a:r>
                      <a:r>
                        <a:rPr lang="ru-RU" sz="24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r>
                        <a:rPr lang="ru-RU" sz="24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одно с</a:t>
                      </a:r>
                      <a:r>
                        <a:rPr lang="en-US" sz="24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текстом и одно со значением, привязанным к данным</a:t>
                      </a:r>
                      <a:endParaRPr lang="en-US" sz="24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123036"/>
                  </a:ext>
                </a:extLst>
              </a:tr>
              <a:tr h="7894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EntryCell</a:t>
                      </a:r>
                      <a:endParaRPr lang="en-US" sz="24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sz="24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Отображает метку с текстом и запись со строковым значением, привязанным к данным</a:t>
                      </a:r>
                      <a:endParaRPr lang="en-US" sz="24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000894"/>
                  </a:ext>
                </a:extLst>
              </a:tr>
              <a:tr h="7758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ImageCell</a:t>
                      </a:r>
                      <a:endParaRPr lang="en-US" sz="2400" dirty="0">
                        <a:effectLst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sz="24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Отображает </a:t>
                      </a:r>
                      <a:r>
                        <a:rPr lang="en-US" sz="24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r>
                        <a:rPr lang="ru-RU" sz="24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 текстом и изображение с привязкой к данным</a:t>
                      </a:r>
                      <a:endParaRPr lang="en-US" sz="24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342708"/>
                  </a:ext>
                </a:extLst>
              </a:tr>
              <a:tr h="6864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err="1">
                          <a:effectLst/>
                        </a:rPr>
                        <a:t>SwitchCell</a:t>
                      </a:r>
                      <a:endParaRPr lang="en-US" sz="2400" dirty="0">
                        <a:effectLst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sz="24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Отображает </a:t>
                      </a:r>
                      <a:r>
                        <a:rPr lang="en-US" sz="24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r>
                        <a:rPr lang="ru-RU" sz="24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 текстом и переключатель с логическим значением, привязанным к данным</a:t>
                      </a:r>
                      <a:endParaRPr lang="en-US" sz="24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69727"/>
                  </a:ext>
                </a:extLst>
              </a:tr>
              <a:tr h="11502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err="1">
                          <a:effectLst/>
                        </a:rPr>
                        <a:t>ViewCell</a:t>
                      </a:r>
                      <a:endParaRPr lang="en-US" sz="2400" dirty="0">
                        <a:effectLst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sz="24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отображать данные с помощью настраиваемых визуальных элементов, таких как </a:t>
                      </a:r>
                      <a:r>
                        <a:rPr lang="en-US" sz="24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Layout</a:t>
                      </a: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254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68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приложения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160453"/>
              </p:ext>
            </p:extLst>
          </p:nvPr>
        </p:nvGraphicFramePr>
        <p:xfrm>
          <a:off x="385011" y="1652340"/>
          <a:ext cx="11421978" cy="2785788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2294021">
                  <a:extLst>
                    <a:ext uri="{9D8B030D-6E8A-4147-A177-3AD203B41FA5}">
                      <a16:colId xmlns:a16="http://schemas.microsoft.com/office/drawing/2014/main" val="3154715438"/>
                    </a:ext>
                  </a:extLst>
                </a:gridCol>
                <a:gridCol w="9127957">
                  <a:extLst>
                    <a:ext uri="{9D8B030D-6E8A-4147-A177-3AD203B41FA5}">
                      <a16:colId xmlns:a16="http://schemas.microsoft.com/office/drawing/2014/main" val="2523596179"/>
                    </a:ext>
                  </a:extLst>
                </a:gridCol>
              </a:tblGrid>
              <a:tr h="38298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effectLst/>
                        </a:rPr>
                        <a:t>Событие</a:t>
                      </a:r>
                      <a:endParaRPr lang="en-US" sz="2400" b="1" dirty="0">
                        <a:effectLst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>
                          <a:effectLst/>
                        </a:rPr>
                        <a:t>Описание</a:t>
                      </a:r>
                      <a:endParaRPr lang="en-US" sz="2400" b="1" dirty="0">
                        <a:effectLst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705023"/>
                  </a:ext>
                </a:extLst>
              </a:tr>
              <a:tr h="7894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err="1">
                          <a:effectLst/>
                        </a:rPr>
                        <a:t>OnStart</a:t>
                      </a:r>
                      <a:endParaRPr lang="en-US" sz="2400" dirty="0">
                        <a:effectLst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sz="24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Срабатывает, когда приложение запускается(перед этим было выключено)</a:t>
                      </a:r>
                      <a:endParaRPr lang="en-US" sz="24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123036"/>
                  </a:ext>
                </a:extLst>
              </a:tr>
              <a:tr h="7894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OnSleep</a:t>
                      </a:r>
                      <a:endParaRPr lang="en-US" sz="24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sz="24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Срабатывает, когда приложение переводится в фоновый режим или выключается</a:t>
                      </a:r>
                      <a:endParaRPr lang="en-US" sz="24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000894"/>
                  </a:ext>
                </a:extLst>
              </a:tr>
              <a:tr h="7758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err="1">
                          <a:effectLst/>
                        </a:rPr>
                        <a:t>OnResume</a:t>
                      </a:r>
                      <a:endParaRPr lang="en-US" sz="2400" dirty="0">
                        <a:effectLst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sz="24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Срабатывает, когда приложение восстанавливается из фонового режима</a:t>
                      </a:r>
                      <a:endParaRPr lang="en-US" sz="24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12" marR="27412" marT="27412" marB="274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342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82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4BAD-BFD9-49FA-B67D-C9EDF335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для самоконтроля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C76DF7A-10C1-7A60-A169-91889AEC5247}"/>
              </a:ext>
            </a:extLst>
          </p:cNvPr>
          <p:cNvSpPr/>
          <p:nvPr/>
        </p:nvSpPr>
        <p:spPr>
          <a:xfrm>
            <a:off x="240631" y="1556084"/>
            <a:ext cx="11742822" cy="50853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Что такое привязка данных и какие основные режимы привязки существуют?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Встроенные представления для работы с коллекциями.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Для чего применяется механизм преобразования типов?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Суть паттерна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MVVM.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Для чего используется </a:t>
            </a:r>
            <a:r>
              <a:rPr lang="en-US" sz="2400" dirty="0" err="1">
                <a:solidFill>
                  <a:srgbClr val="252525"/>
                </a:solidFill>
                <a:latin typeface="Roboto" panose="02000000000000000000" pitchFamily="2" charset="0"/>
              </a:rPr>
              <a:t>MessageCenter</a:t>
            </a:r>
            <a:r>
              <a:rPr lang="en-US" sz="2400">
                <a:solidFill>
                  <a:srgbClr val="252525"/>
                </a:solidFill>
                <a:latin typeface="Roboto" panose="02000000000000000000" pitchFamily="2" charset="0"/>
              </a:rPr>
              <a:t>?</a:t>
            </a:r>
            <a:endParaRPr lang="ru-RU" sz="24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endParaRPr lang="ru-RU" sz="24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endParaRPr lang="ru-RU" sz="2400" dirty="0">
              <a:solidFill>
                <a:srgbClr val="252525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6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4BAD-BFD9-49FA-B67D-C9EDF335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и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2D06A4-961E-41E9-B0B9-B22B3771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https://learn.microsoft.com/en-us/xamarin/xamarin-forms/xaml/xaml-basics/data-bindings-to-mvvm</a:t>
            </a:r>
            <a:endParaRPr lang="ru-RU" dirty="0"/>
          </a:p>
          <a:p>
            <a:r>
              <a:rPr lang="en-US" dirty="0">
                <a:hlinkClick r:id="rId3"/>
              </a:rPr>
              <a:t>https://learn.microsoft.com/en-us/xamarin/xamarin-forms/xaml/xaml-basics/data-binding-basics</a:t>
            </a:r>
            <a:endParaRPr lang="ru-RU" dirty="0"/>
          </a:p>
          <a:p>
            <a:r>
              <a:rPr lang="en-US" dirty="0">
                <a:hlinkClick r:id="rId4"/>
              </a:rPr>
              <a:t>https://learn.microsoft.com/en-us/xamarin/xamarin-forms/xaml/xaml-basics/xaml-markup-extensions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505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81962</TotalTime>
  <Words>414</Words>
  <Application>Microsoft Office PowerPoint</Application>
  <PresentationFormat>Широкоэкранный</PresentationFormat>
  <Paragraphs>66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Roboto</vt:lpstr>
      <vt:lpstr>Tw Cen MT</vt:lpstr>
      <vt:lpstr>Контур</vt:lpstr>
      <vt:lpstr>Лекция #14</vt:lpstr>
      <vt:lpstr>режимы привязки данных</vt:lpstr>
      <vt:lpstr>Представления для работы с коллекциями</vt:lpstr>
      <vt:lpstr>Типы ячеек ListView</vt:lpstr>
      <vt:lpstr>Жизненный цикл приложения</vt:lpstr>
      <vt:lpstr>Вопросы для самоконтроля</vt:lpstr>
      <vt:lpstr>Источники и ресурсы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#1</dc:title>
  <dc:creator>Alexander</dc:creator>
  <cp:lastModifiedBy>Alexander</cp:lastModifiedBy>
  <cp:revision>895</cp:revision>
  <dcterms:created xsi:type="dcterms:W3CDTF">2022-03-30T08:35:59Z</dcterms:created>
  <dcterms:modified xsi:type="dcterms:W3CDTF">2024-08-19T05:11:48Z</dcterms:modified>
</cp:coreProperties>
</file>