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8" r:id="rId16"/>
    <p:sldId id="289" r:id="rId17"/>
    <p:sldId id="290" r:id="rId18"/>
    <p:sldId id="291" r:id="rId19"/>
    <p:sldId id="292" r:id="rId20"/>
    <p:sldId id="293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5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l.dev/blog/detail/printsipy-obektno-orientirovannogo-proektirovaniy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</a:t>
            </a:r>
            <a:r>
              <a:rPr lang="ru-RU" dirty="0"/>
              <a:t>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ООП. Принципы проектирования. </a:t>
            </a:r>
            <a:r>
              <a:rPr lang="en-US" dirty="0"/>
              <a:t>SOLID. </a:t>
            </a:r>
            <a:r>
              <a:rPr lang="ru-RU" dirty="0"/>
              <a:t>Классические паттерны проектирования. Паттерны жизненного цикла ПО.  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Динамический Полиморфизм: </a:t>
            </a:r>
            <a:r>
              <a:rPr lang="ru-RU" dirty="0" err="1"/>
              <a:t>Дженерики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4448" y="2543361"/>
            <a:ext cx="11065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static class </a:t>
            </a:r>
            <a:r>
              <a:rPr lang="en-US" sz="2400" dirty="0" err="1"/>
              <a:t>PetFeeder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public static void </a:t>
            </a:r>
            <a:r>
              <a:rPr lang="en-US" sz="2400" dirty="0" err="1"/>
              <a:t>FeedPet</a:t>
            </a:r>
            <a:r>
              <a:rPr lang="en-US" sz="2400" dirty="0"/>
              <a:t>(TP pet, TF food) where TP : </a:t>
            </a:r>
            <a:r>
              <a:rPr lang="en-US" sz="2400" dirty="0" err="1"/>
              <a:t>PetAnimal</a:t>
            </a:r>
            <a:r>
              <a:rPr lang="en-US" sz="2400" dirty="0"/>
              <a:t> where TF : </a:t>
            </a:r>
            <a:r>
              <a:rPr lang="en-US" sz="2400" dirty="0" err="1"/>
              <a:t>IpetFood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 err="1"/>
              <a:t>pet.Feed</a:t>
            </a:r>
            <a:r>
              <a:rPr lang="en-US" sz="2400" dirty="0"/>
              <a:t>(food);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} </a:t>
            </a:r>
            <a:endParaRPr lang="ru-RU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912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DRY – Don’t repeat yourself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Распространенные причины дублирования кода: </a:t>
            </a:r>
          </a:p>
          <a:p>
            <a:endParaRPr lang="ru-RU" sz="2800" dirty="0"/>
          </a:p>
          <a:p>
            <a:r>
              <a:rPr lang="ru-RU" sz="2800" b="1" dirty="0"/>
              <a:t>недопонимание</a:t>
            </a:r>
            <a:r>
              <a:rPr lang="ru-RU" sz="2800" dirty="0"/>
              <a:t> — в больших решениях разработчик может не до конца понимать суть и/или не знать, как применять абстрагирование для решения проблемы, используя имеющийся функционал;</a:t>
            </a:r>
          </a:p>
          <a:p>
            <a:endParaRPr lang="ru-RU" sz="2800" dirty="0"/>
          </a:p>
          <a:p>
            <a:r>
              <a:rPr lang="ru-RU" sz="2800" b="1" dirty="0"/>
              <a:t>копирование-вставка </a:t>
            </a:r>
            <a:r>
              <a:rPr lang="ru-RU" sz="2800" dirty="0"/>
              <a:t>— проще говоря, общая функциональность реализуется с помощью дублирования одного и того же кода вместо проведения </a:t>
            </a:r>
            <a:r>
              <a:rPr lang="ru-RU" sz="2800" dirty="0" err="1"/>
              <a:t>рефакторинга</a:t>
            </a:r>
            <a:r>
              <a:rPr lang="ru-RU" sz="2800" dirty="0"/>
              <a:t> во множестве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39262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KISS - Keep It Simple Stupid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KISS делает акцент на том, что главной целью должна быть простота и нужно избегать усложнений.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Цель принципа — не допустить ненужных сложностей и уменьшить вероятность ошибок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86551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YAGNI - You aren’t </a:t>
            </a:r>
            <a:r>
              <a:rPr lang="en-US" dirty="0" err="1"/>
              <a:t>Gonna</a:t>
            </a:r>
            <a:r>
              <a:rPr lang="en-US" dirty="0"/>
              <a:t> Need 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«Вам это не понадобится» (</a:t>
            </a:r>
            <a:r>
              <a:rPr lang="ru-RU" sz="3200" dirty="0" err="1"/>
              <a:t>You</a:t>
            </a:r>
            <a:r>
              <a:rPr lang="ru-RU" sz="3200" dirty="0"/>
              <a:t> </a:t>
            </a:r>
            <a:r>
              <a:rPr lang="ru-RU" sz="3200" dirty="0" err="1"/>
              <a:t>aren’t</a:t>
            </a:r>
            <a:r>
              <a:rPr lang="ru-RU" sz="3200" dirty="0"/>
              <a:t> </a:t>
            </a:r>
            <a:r>
              <a:rPr lang="ru-RU" sz="3200" dirty="0" err="1"/>
              <a:t>Gonna</a:t>
            </a:r>
            <a:r>
              <a:rPr lang="ru-RU" sz="3200" dirty="0"/>
              <a:t> </a:t>
            </a:r>
            <a:r>
              <a:rPr lang="ru-RU" sz="3200" dirty="0" err="1"/>
              <a:t>Need</a:t>
            </a:r>
            <a:r>
              <a:rPr lang="ru-RU" sz="3200" dirty="0"/>
              <a:t> </a:t>
            </a:r>
            <a:r>
              <a:rPr lang="ru-RU" sz="3200" dirty="0" err="1"/>
              <a:t>It</a:t>
            </a:r>
            <a:r>
              <a:rPr lang="ru-RU" sz="3200" dirty="0"/>
              <a:t>, YAGNI) подразумевает, что функционал должен добавляться только при необходимости.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94135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MVP - Minimum Viable Product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использовании подхода</a:t>
            </a:r>
            <a:r>
              <a:rPr lang="en-US" sz="3200" dirty="0"/>
              <a:t> </a:t>
            </a:r>
            <a:r>
              <a:rPr lang="ru-RU" sz="3200" dirty="0"/>
              <a:t>объем работы ограничивается минимальным набором требований для получения действующего результата.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MVP часто комбинируется с другой методологией разработки — </a:t>
            </a:r>
            <a:r>
              <a:rPr lang="ru-RU" sz="3200" dirty="0" err="1"/>
              <a:t>Agile</a:t>
            </a:r>
            <a:r>
              <a:rPr lang="ru-RU" sz="3200" dirty="0"/>
              <a:t>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Количество требований сокращается до какого-то разумного предела, то есть до состояния, когда продукт может быть спроектирован, разработан, протестирован и выпущен. </a:t>
            </a:r>
          </a:p>
        </p:txBody>
      </p:sp>
    </p:spTree>
    <p:extLst>
      <p:ext uri="{BB962C8B-B14F-4D97-AF65-F5344CB8AC3E}">
        <p14:creationId xmlns:p14="http://schemas.microsoft.com/office/powerpoint/2010/main" val="188880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</a:t>
            </a:r>
            <a:r>
              <a:rPr lang="en-US" dirty="0"/>
              <a:t>CTRL+C – CTRL+V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0195" y="1478570"/>
            <a:ext cx="7177005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 каким проблемам приводит </a:t>
            </a:r>
            <a:r>
              <a:rPr lang="ru-RU" sz="2000" b="1" dirty="0" err="1"/>
              <a:t>copy</a:t>
            </a:r>
            <a:r>
              <a:rPr lang="ru-RU" sz="2000" b="1" dirty="0"/>
              <a:t> </a:t>
            </a:r>
            <a:r>
              <a:rPr lang="ru-RU" sz="2000" b="1" dirty="0" err="1"/>
              <a:t>paste</a:t>
            </a:r>
            <a:r>
              <a:rPr lang="ru-RU" sz="2000" b="1" dirty="0"/>
              <a:t> программирование:</a:t>
            </a:r>
          </a:p>
          <a:p>
            <a:endParaRPr lang="ru-RU" sz="1900" b="1" dirty="0"/>
          </a:p>
          <a:p>
            <a:r>
              <a:rPr lang="ru-RU" sz="1900" b="1" dirty="0"/>
              <a:t>Ухудшается </a:t>
            </a:r>
            <a:r>
              <a:rPr lang="ru-RU" sz="1900" b="1" dirty="0" err="1"/>
              <a:t>переиспользование</a:t>
            </a:r>
            <a:r>
              <a:rPr lang="ru-RU" sz="1900" b="1" dirty="0"/>
              <a:t> кода</a:t>
            </a:r>
            <a:r>
              <a:rPr lang="ru-RU" sz="1900" dirty="0"/>
              <a:t> — если потребуется использовать подобную функциональность в новом месте, то нужно будет выдергивать код и переносить его.</a:t>
            </a:r>
            <a:endParaRPr lang="en-US" sz="1900" dirty="0"/>
          </a:p>
          <a:p>
            <a:endParaRPr lang="ru-RU" sz="1900" dirty="0"/>
          </a:p>
          <a:p>
            <a:r>
              <a:rPr lang="ru-RU" sz="1900" b="1" dirty="0"/>
              <a:t>Страдает качество кода</a:t>
            </a:r>
            <a:r>
              <a:rPr lang="ru-RU" sz="1900" dirty="0"/>
              <a:t> — часто найденные недочёты в коде правятся только в одном месте, в остальных недостатки остаются.</a:t>
            </a:r>
            <a:endParaRPr lang="en-US" sz="1900" dirty="0"/>
          </a:p>
          <a:p>
            <a:endParaRPr lang="ru-RU" sz="1900" dirty="0"/>
          </a:p>
          <a:p>
            <a:r>
              <a:rPr lang="ru-RU" sz="1900" b="1" dirty="0"/>
              <a:t>Усложняется поддержка кода</a:t>
            </a:r>
            <a:r>
              <a:rPr lang="ru-RU" sz="1900" dirty="0"/>
              <a:t> —если в изначальном коде была ошибка,</a:t>
            </a:r>
            <a:r>
              <a:rPr lang="en-US" sz="1900" dirty="0"/>
              <a:t> </a:t>
            </a:r>
            <a:r>
              <a:rPr lang="ru-RU" sz="1900" dirty="0"/>
              <a:t>то эта ошибка попала во все места, куда копировали код. </a:t>
            </a:r>
          </a:p>
          <a:p>
            <a:endParaRPr lang="en-US" sz="1900" dirty="0"/>
          </a:p>
          <a:p>
            <a:r>
              <a:rPr lang="ru-RU" sz="1900" b="1" dirty="0" err="1"/>
              <a:t>Code</a:t>
            </a:r>
            <a:r>
              <a:rPr lang="ru-RU" sz="1900" b="1" dirty="0"/>
              <a:t> </a:t>
            </a:r>
            <a:r>
              <a:rPr lang="ru-RU" sz="1900" b="1" dirty="0" err="1"/>
              <a:t>Review</a:t>
            </a:r>
            <a:r>
              <a:rPr lang="ru-RU" sz="1900" dirty="0"/>
              <a:t> значительно усложняется, так как приходится делать </a:t>
            </a:r>
            <a:r>
              <a:rPr lang="ru-RU" sz="1900" dirty="0" err="1"/>
              <a:t>ревью</a:t>
            </a:r>
            <a:r>
              <a:rPr lang="ru-RU" sz="1900" dirty="0"/>
              <a:t> одного и того же кода в разных местах, что замедлит производительность </a:t>
            </a:r>
            <a:r>
              <a:rPr lang="ru-RU" sz="1900" dirty="0" err="1"/>
              <a:t>ревьювера</a:t>
            </a:r>
            <a:r>
              <a:rPr lang="ru-RU" sz="1900" dirty="0"/>
              <a:t> и снизится читаемость кода</a:t>
            </a:r>
            <a:r>
              <a:rPr lang="ru-RU" dirty="0"/>
              <a:t>.</a:t>
            </a:r>
          </a:p>
        </p:txBody>
      </p:sp>
      <p:pic>
        <p:nvPicPr>
          <p:cNvPr id="1026" name="Picture 2" descr="copy pa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2" y="1684421"/>
            <a:ext cx="4137483" cy="44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Спагетти - код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1012" y="1478570"/>
            <a:ext cx="7736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 каким проблемам приводит </a:t>
            </a:r>
            <a:r>
              <a:rPr lang="ru-RU" sz="2800" b="1" dirty="0" err="1"/>
              <a:t>Spaghetti</a:t>
            </a:r>
            <a:r>
              <a:rPr lang="ru-RU" sz="2800" b="1" dirty="0"/>
              <a:t> </a:t>
            </a:r>
            <a:r>
              <a:rPr lang="ru-RU" sz="2800" b="1" dirty="0" err="1"/>
              <a:t>code</a:t>
            </a:r>
            <a:r>
              <a:rPr lang="ru-RU" sz="2800" b="1" dirty="0"/>
              <a:t>:</a:t>
            </a:r>
          </a:p>
          <a:p>
            <a:endParaRPr lang="ru-RU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Подобный код очень плохо читаем даже для того, кто его написал.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Очень часто содержит в себе множество других </a:t>
            </a:r>
            <a:r>
              <a:rPr lang="ru-RU" sz="2800" dirty="0" err="1"/>
              <a:t>антипаттернов</a:t>
            </a:r>
            <a:r>
              <a:rPr lang="ru-RU" sz="2800" dirty="0"/>
              <a:t>, в том числе </a:t>
            </a:r>
            <a:r>
              <a:rPr lang="ru-RU" sz="2800" dirty="0" err="1"/>
              <a:t>Copy</a:t>
            </a:r>
            <a:r>
              <a:rPr lang="ru-RU" sz="2800" dirty="0"/>
              <a:t> &amp; </a:t>
            </a:r>
            <a:r>
              <a:rPr lang="ru-RU" sz="2800" dirty="0" err="1"/>
              <a:t>Paste</a:t>
            </a:r>
            <a:r>
              <a:rPr lang="ru-RU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Не очень эффективный </a:t>
            </a:r>
            <a:r>
              <a:rPr lang="ru-RU" sz="2800" dirty="0" err="1"/>
              <a:t>Code</a:t>
            </a:r>
            <a:r>
              <a:rPr lang="ru-RU" sz="2800" dirty="0"/>
              <a:t> </a:t>
            </a:r>
            <a:r>
              <a:rPr lang="ru-RU" sz="2800" dirty="0" err="1"/>
              <a:t>Review</a:t>
            </a:r>
            <a:r>
              <a:rPr lang="ru-RU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/>
              <a:t>Переиспользовать</a:t>
            </a:r>
            <a:r>
              <a:rPr lang="ru-RU" sz="2800" dirty="0"/>
              <a:t> такой код практически невозможно</a:t>
            </a:r>
            <a:endParaRPr lang="ru-RU" sz="2400" dirty="0"/>
          </a:p>
        </p:txBody>
      </p:sp>
      <p:pic>
        <p:nvPicPr>
          <p:cNvPr id="7" name="Picture 2" descr="spaghetti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6" y="1569498"/>
            <a:ext cx="3574346" cy="45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4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Магические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1" y="1203158"/>
            <a:ext cx="1141095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Магическое число — константы, используемые в коде, но которые не несут никакого смысла без соответствующего комментария.</a:t>
            </a:r>
          </a:p>
          <a:p>
            <a:endParaRPr lang="ru-RU" sz="1200" b="1" dirty="0"/>
          </a:p>
          <a:p>
            <a:r>
              <a:rPr lang="ru-RU" sz="2100" b="1" dirty="0"/>
              <a:t>Когда проявляется:</a:t>
            </a:r>
          </a:p>
          <a:p>
            <a:r>
              <a:rPr lang="ru-RU" sz="2100" b="1" dirty="0"/>
              <a:t>Когда в вашем коде начинают появляется константы и числа, значение которых не является очевидным.</a:t>
            </a:r>
          </a:p>
          <a:p>
            <a:endParaRPr lang="ru-RU" sz="1600" b="1" dirty="0"/>
          </a:p>
          <a:p>
            <a:r>
              <a:rPr lang="ru-RU" sz="2100" b="1" dirty="0"/>
              <a:t>К каким проблемам приводит </a:t>
            </a:r>
            <a:r>
              <a:rPr lang="ru-RU" sz="2100" b="1" dirty="0" err="1"/>
              <a:t>Magic</a:t>
            </a:r>
            <a:r>
              <a:rPr lang="ru-RU" sz="2100" b="1" dirty="0"/>
              <a:t> </a:t>
            </a:r>
            <a:r>
              <a:rPr lang="ru-RU" sz="2100" b="1" dirty="0" err="1"/>
              <a:t>numbers</a:t>
            </a:r>
            <a:r>
              <a:rPr lang="ru-RU" sz="2100" b="1" dirty="0"/>
              <a:t> </a:t>
            </a:r>
            <a:r>
              <a:rPr lang="ru-RU" sz="2100" b="1" dirty="0" err="1"/>
              <a:t>антипаттерн</a:t>
            </a:r>
            <a:r>
              <a:rPr lang="ru-RU" sz="2100" b="1" dirty="0"/>
              <a:t>:</a:t>
            </a:r>
          </a:p>
          <a:p>
            <a:r>
              <a:rPr lang="ru-RU" sz="2100" b="1" dirty="0"/>
              <a:t>Разработчик, который не писал данный код, с большим трудом может понять как это работает.</a:t>
            </a:r>
          </a:p>
          <a:p>
            <a:r>
              <a:rPr lang="ru-RU" sz="2100" b="1" dirty="0"/>
              <a:t>Со временем, даже тот кто писал этот код не сможет объяснить что-либо в этом коде.</a:t>
            </a:r>
          </a:p>
          <a:p>
            <a:r>
              <a:rPr lang="ru-RU" sz="2100" b="1" dirty="0"/>
              <a:t>Числа и константы затрудняют понимание кода и его </a:t>
            </a:r>
            <a:r>
              <a:rPr lang="ru-RU" sz="2100" b="1" dirty="0" err="1"/>
              <a:t>рефакторинг</a:t>
            </a:r>
            <a:r>
              <a:rPr lang="ru-RU" sz="2100" b="1" dirty="0"/>
              <a:t>.</a:t>
            </a:r>
          </a:p>
          <a:p>
            <a:endParaRPr lang="ru-RU" sz="1600" b="1" dirty="0"/>
          </a:p>
          <a:p>
            <a:r>
              <a:rPr lang="ru-RU" sz="2100" b="1" dirty="0"/>
              <a:t>Причины возникновения:</a:t>
            </a:r>
          </a:p>
          <a:p>
            <a:r>
              <a:rPr lang="ru-RU" sz="2100" b="1" dirty="0"/>
              <a:t>Спешка при разработке.</a:t>
            </a:r>
          </a:p>
          <a:p>
            <a:r>
              <a:rPr lang="ru-RU" sz="2100" b="1" dirty="0"/>
              <a:t>Отсутствие практики разработки кода в команде или сопровождения проекта.</a:t>
            </a:r>
          </a:p>
          <a:p>
            <a:r>
              <a:rPr lang="ru-RU" sz="2100" b="1" dirty="0"/>
              <a:t>Нет </a:t>
            </a:r>
            <a:r>
              <a:rPr lang="ru-RU" sz="2100" b="1" dirty="0" err="1"/>
              <a:t>Code</a:t>
            </a:r>
            <a:r>
              <a:rPr lang="ru-RU" sz="2100" b="1" dirty="0"/>
              <a:t> </a:t>
            </a:r>
            <a:r>
              <a:rPr lang="ru-RU" sz="2100" b="1" dirty="0" err="1"/>
              <a:t>Review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60479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</a:t>
            </a:r>
            <a:r>
              <a:rPr lang="en-US" dirty="0"/>
              <a:t>HARD CODE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4823" y="1478570"/>
            <a:ext cx="60928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Связан с "</a:t>
            </a:r>
            <a:r>
              <a:rPr lang="ru-RU" sz="2200" b="1" dirty="0" err="1"/>
              <a:t>Magic</a:t>
            </a:r>
            <a:r>
              <a:rPr lang="ru-RU" sz="2200" b="1" dirty="0"/>
              <a:t> </a:t>
            </a:r>
            <a:r>
              <a:rPr lang="ru-RU" sz="2200" b="1" dirty="0" err="1"/>
              <a:t>numbers</a:t>
            </a:r>
            <a:r>
              <a:rPr lang="ru-RU" sz="2200" b="1" dirty="0"/>
              <a:t>" и они часто идут в паре.</a:t>
            </a:r>
          </a:p>
          <a:p>
            <a:endParaRPr lang="ru-RU" sz="2200" b="1" dirty="0"/>
          </a:p>
          <a:p>
            <a:r>
              <a:rPr lang="ru-RU" sz="2200" b="1" dirty="0"/>
              <a:t>К каким проблемам приводит </a:t>
            </a:r>
            <a:r>
              <a:rPr lang="ru-RU" sz="2200" b="1" dirty="0" err="1"/>
              <a:t>хардкод</a:t>
            </a:r>
            <a:r>
              <a:rPr lang="ru-RU" sz="22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Код будет корректно работать только в том окружении, под который сделан </a:t>
            </a:r>
            <a:r>
              <a:rPr lang="ru-RU" sz="2200" b="1" dirty="0" err="1"/>
              <a:t>хардкод</a:t>
            </a:r>
            <a:r>
              <a:rPr lang="ru-RU" sz="22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Могут проявляться непредсказуемые дефекты во время переноса, переименования файлов, и их поведение может меняться при изменении конфигурации устройств.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Невозможность гибкой настройки под необходимое окружение.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Усложняет </a:t>
            </a:r>
            <a:r>
              <a:rPr lang="ru-RU" sz="2200" b="1" dirty="0" err="1"/>
              <a:t>Unit</a:t>
            </a:r>
            <a:r>
              <a:rPr lang="ru-RU" sz="2200" b="1" dirty="0"/>
              <a:t> и </a:t>
            </a:r>
            <a:r>
              <a:rPr lang="ru-RU" sz="2200" b="1" dirty="0" err="1"/>
              <a:t>Integration</a:t>
            </a:r>
            <a:r>
              <a:rPr lang="ru-RU" sz="2200" b="1" dirty="0"/>
              <a:t> </a:t>
            </a:r>
            <a:r>
              <a:rPr lang="ru-RU" sz="2200" b="1" dirty="0" err="1"/>
              <a:t>testing</a:t>
            </a:r>
            <a:r>
              <a:rPr lang="ru-RU" sz="2200" b="1" dirty="0"/>
              <a:t>.</a:t>
            </a:r>
            <a:endParaRPr lang="ru-RU" sz="2200" dirty="0"/>
          </a:p>
        </p:txBody>
      </p:sp>
      <p:pic>
        <p:nvPicPr>
          <p:cNvPr id="3074" name="Picture 2" descr="hard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7" y="3141421"/>
            <a:ext cx="5083175" cy="32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9425" y="1437246"/>
            <a:ext cx="5105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Очень известный всем разработчикам </a:t>
            </a:r>
            <a:r>
              <a:rPr lang="ru-RU" sz="2400" dirty="0" err="1"/>
              <a:t>антипаттерн</a:t>
            </a:r>
            <a:r>
              <a:rPr lang="ru-RU" sz="2400" dirty="0"/>
              <a:t>. Но далеко не все понимают, что это </a:t>
            </a:r>
            <a:r>
              <a:rPr lang="ru-RU" sz="2400" dirty="0" err="1"/>
              <a:t>антипаттерн</a:t>
            </a:r>
            <a:r>
              <a:rPr lang="ru-RU" sz="2400" dirty="0"/>
              <a:t>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4092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</a:t>
            </a:r>
            <a:r>
              <a:rPr lang="en-US" dirty="0"/>
              <a:t>Boat Anchor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4823" y="1478570"/>
            <a:ext cx="6092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Сохранение неиспользуемых частей кода, которые остались после оптимизации или </a:t>
            </a:r>
            <a:r>
              <a:rPr lang="ru-RU" sz="2400" b="1" dirty="0" err="1"/>
              <a:t>рефакторинга</a:t>
            </a:r>
            <a:r>
              <a:rPr lang="ru-RU" sz="2400" b="1" dirty="0"/>
              <a:t> "на будущее, а вдруг понадобится?“</a:t>
            </a:r>
            <a:endParaRPr lang="en-US" sz="2400" b="1" dirty="0"/>
          </a:p>
          <a:p>
            <a:endParaRPr lang="en-US" sz="2400" b="1" dirty="0"/>
          </a:p>
          <a:p>
            <a:r>
              <a:rPr lang="ru-RU" sz="2400" dirty="0"/>
              <a:t>Когда проявляется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После </a:t>
            </a:r>
            <a:r>
              <a:rPr lang="ru-RU" sz="2400" dirty="0" err="1"/>
              <a:t>рефакторинга</a:t>
            </a:r>
            <a:r>
              <a:rPr lang="ru-RU" sz="2400" dirty="0"/>
              <a:t>, некоторые куски кода остаются в проекте, хотя вы их больше не используете.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 сохранении части кода "на будущее", ну а вдруг понадобится в будущем</a:t>
            </a:r>
          </a:p>
        </p:txBody>
      </p:sp>
      <p:pic>
        <p:nvPicPr>
          <p:cNvPr id="5122" name="Picture 2" descr="anc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0" y="1939882"/>
            <a:ext cx="5179483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ООП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42" y="1283368"/>
            <a:ext cx="1145406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ООП основано на концепции объекта. </a:t>
            </a:r>
          </a:p>
          <a:p>
            <a:endParaRPr lang="ru-RU" sz="2400" dirty="0"/>
          </a:p>
          <a:p>
            <a:r>
              <a:rPr lang="ru-RU" sz="2400" dirty="0"/>
              <a:t>Объект обычно содержит данные, известные как свойства или поля, а также код или поведение, известное как методы.</a:t>
            </a:r>
          </a:p>
          <a:p>
            <a:endParaRPr lang="ru-RU" sz="2400" dirty="0"/>
          </a:p>
          <a:p>
            <a:r>
              <a:rPr lang="ru-RU" sz="2400" dirty="0"/>
              <a:t>Паттерны проектирования — решения распространенных проблем, с которыми программисты сталкиваются в процессе создания ПО</a:t>
            </a:r>
          </a:p>
          <a:p>
            <a:endParaRPr lang="ru-RU" sz="2400" dirty="0"/>
          </a:p>
          <a:p>
            <a:r>
              <a:rPr lang="ru-RU" sz="2400" dirty="0"/>
              <a:t>ООП позволяет: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применить </a:t>
            </a:r>
            <a:r>
              <a:rPr lang="ru-RU" sz="2400" b="1" dirty="0" err="1"/>
              <a:t>модуляризацию</a:t>
            </a:r>
            <a:r>
              <a:rPr lang="ru-RU" sz="2400" dirty="0"/>
              <a:t> — приложение разбивается на несколько разных модулей;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повторно</a:t>
            </a:r>
            <a:r>
              <a:rPr lang="ru-RU" sz="2400" dirty="0"/>
              <a:t> использовать ПО — приложение собирается из уже имеющихся или новых модулей.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7525" y="1478570"/>
            <a:ext cx="111601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God Object</a:t>
            </a:r>
            <a:r>
              <a:rPr lang="ru-RU" sz="2400" b="1" dirty="0"/>
              <a:t> — анти-паттерн, который довольно часто встречается в языках программирования которые базируются на ООП. </a:t>
            </a:r>
            <a:endParaRPr lang="en-US" sz="2400" b="1" dirty="0"/>
          </a:p>
          <a:p>
            <a:endParaRPr lang="en-US" sz="2400" b="1" dirty="0"/>
          </a:p>
          <a:p>
            <a:r>
              <a:rPr lang="ru-RU" sz="2400" dirty="0"/>
              <a:t>Проявляется когда разработчик нарушает принцип "разделяй и властвуй" или 													   </a:t>
            </a:r>
            <a:r>
              <a:rPr lang="ru-RU" sz="2400" dirty="0" err="1"/>
              <a:t>Single</a:t>
            </a:r>
            <a:r>
              <a:rPr lang="ru-RU" sz="2400" dirty="0"/>
              <a:t> </a:t>
            </a:r>
            <a:r>
              <a:rPr lang="ru-RU" sz="2400" dirty="0" err="1"/>
              <a:t>Responsibility</a:t>
            </a:r>
            <a:r>
              <a:rPr lang="ru-RU" sz="2400" dirty="0"/>
              <a:t> из SOLID принципов.</a:t>
            </a:r>
          </a:p>
          <a:p>
            <a:endParaRPr lang="ru-RU" sz="2400" dirty="0"/>
          </a:p>
          <a:p>
            <a:r>
              <a:rPr lang="ru-RU" sz="2400" dirty="0"/>
              <a:t>											   К каким проблемам приводит </a:t>
            </a:r>
            <a:r>
              <a:rPr lang="ru-RU" sz="2400" dirty="0" err="1"/>
              <a:t>God</a:t>
            </a:r>
            <a:r>
              <a:rPr lang="ru-RU" sz="2400" dirty="0"/>
              <a:t> </a:t>
            </a:r>
            <a:r>
              <a:rPr lang="ru-RU" sz="2400" dirty="0" err="1"/>
              <a:t>Object</a:t>
            </a:r>
            <a:r>
              <a:rPr lang="ru-RU" sz="2400" dirty="0"/>
              <a:t>:</a:t>
            </a:r>
          </a:p>
          <a:p>
            <a:r>
              <a:rPr lang="ru-RU" sz="2400" dirty="0"/>
              <a:t>											   1. Объект берет на себя слишком много 													обязанностей.</a:t>
            </a:r>
          </a:p>
          <a:p>
            <a:r>
              <a:rPr lang="ru-RU" sz="2400" dirty="0"/>
              <a:t>											   2. Непереносимость кода.</a:t>
            </a:r>
          </a:p>
          <a:p>
            <a:r>
              <a:rPr lang="ru-RU" sz="2400" dirty="0"/>
              <a:t>											   3. Сложно поддерживаемый код 			</a:t>
            </a:r>
          </a:p>
        </p:txBody>
      </p:sp>
      <p:pic>
        <p:nvPicPr>
          <p:cNvPr id="6146" name="Picture 2" descr="pu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3143250"/>
            <a:ext cx="5259889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 err="1"/>
              <a:t>Антипаттерны</a:t>
            </a:r>
            <a:r>
              <a:rPr lang="ru-RU" dirty="0"/>
              <a:t>: </a:t>
            </a:r>
            <a:r>
              <a:rPr lang="en-US" dirty="0"/>
              <a:t>God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30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SOLID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SOLID — один из важнейших принципов проектирования.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Фактически состоит из пяти принципов проектирования, SOLID преследует целью создание более удобных в сопровождении и понятных решений. </a:t>
            </a:r>
          </a:p>
          <a:p>
            <a:endParaRPr lang="ru-RU" sz="3200" dirty="0"/>
          </a:p>
          <a:p>
            <a:r>
              <a:rPr lang="ru-RU" sz="3200" dirty="0"/>
              <a:t>Эти принципы позволяют легче модифицировать код и уменьшают риски возникновения различных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400699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OLID</a:t>
            </a:r>
            <a:r>
              <a:rPr lang="ru-RU" dirty="0"/>
              <a:t>:</a:t>
            </a:r>
            <a:r>
              <a:rPr lang="en-US" dirty="0"/>
              <a:t> Single Responsibility Principle​ (SRP)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Каждый класс должен нести только одну ответственность.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Цель этого принципа — упростить классы и логически их структурировать, так как многозадачные классы слишком сложны для понимания и дальнейшей разработки.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Множественная ответственность в данной ситуации — уже причина для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02860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="1" dirty="0"/>
              <a:t>O</a:t>
            </a:r>
            <a:r>
              <a:rPr lang="en-US" dirty="0"/>
              <a:t>LID</a:t>
            </a:r>
            <a:r>
              <a:rPr lang="ru-RU" dirty="0"/>
              <a:t>:</a:t>
            </a:r>
            <a:r>
              <a:rPr lang="en-US" dirty="0"/>
              <a:t> Open Closed Principle​ (OCP)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У модулей, согласованных с принципом OCP, есть две основных характеристики:</a:t>
            </a:r>
          </a:p>
          <a:p>
            <a:endParaRPr lang="ru-RU" sz="2500" dirty="0"/>
          </a:p>
          <a:p>
            <a:pPr marL="342900" indent="-342900">
              <a:buFont typeface="+mj-lt"/>
              <a:buAutoNum type="arabicPeriod"/>
            </a:pPr>
            <a:r>
              <a:rPr lang="ru-RU" sz="2500" dirty="0"/>
              <a:t>Они открыты для расширения. Это означает, что поведение модуля можно расширить. Когда требования к приложению изменяются, мы добавляем в модуль новое поведение, отвечающее изменившимся требованиям. Иными словами, мы можем изменить состав функций модуля.</a:t>
            </a:r>
          </a:p>
          <a:p>
            <a:pPr marL="342900" indent="-342900">
              <a:buFont typeface="+mj-lt"/>
              <a:buAutoNum type="arabicPeriod"/>
            </a:pPr>
            <a:endParaRPr lang="ru-RU" sz="2500" dirty="0"/>
          </a:p>
          <a:p>
            <a:pPr marL="342900" indent="-342900">
              <a:buFont typeface="+mj-lt"/>
              <a:buAutoNum type="arabicPeriod"/>
            </a:pPr>
            <a:r>
              <a:rPr lang="ru-RU" sz="2500" dirty="0"/>
              <a:t>Они закрыты для модификации. Расширение поведения модуля не сопряжено с изменениями в исходном или двоичном коде модуля. Двоичное исполняемое представление модуля, будь то компонуемая библиотека, DLL или EXE-файл, остается неизменным.​</a:t>
            </a:r>
          </a:p>
        </p:txBody>
      </p:sp>
    </p:spTree>
    <p:extLst>
      <p:ext uri="{BB962C8B-B14F-4D97-AF65-F5344CB8AC3E}">
        <p14:creationId xmlns:p14="http://schemas.microsoft.com/office/powerpoint/2010/main" val="48488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SO</a:t>
            </a:r>
            <a:r>
              <a:rPr lang="en-US" b="1" dirty="0"/>
              <a:t>L</a:t>
            </a:r>
            <a:r>
              <a:rPr lang="en-US" dirty="0"/>
              <a:t>ID</a:t>
            </a:r>
            <a:r>
              <a:rPr lang="ru-RU" dirty="0"/>
              <a:t>:</a:t>
            </a:r>
            <a:r>
              <a:rPr lang="en-US" dirty="0"/>
              <a:t> </a:t>
            </a:r>
            <a:r>
              <a:rPr lang="en-US" dirty="0" err="1"/>
              <a:t>Liskov</a:t>
            </a:r>
            <a:r>
              <a:rPr lang="en-US" dirty="0"/>
              <a:t> Substitution Principle​ (LSP)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S может наследоваться от T, если замена объектов T на объекты S не приведет к изменению работы программы.</a:t>
            </a:r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03" y="2226644"/>
            <a:ext cx="3336158" cy="4232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50" y="3245189"/>
            <a:ext cx="6290375" cy="12740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400037" y="3641558"/>
            <a:ext cx="737937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5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SOL</a:t>
            </a:r>
            <a:r>
              <a:rPr lang="en-US" b="1" dirty="0"/>
              <a:t>I</a:t>
            </a:r>
            <a:r>
              <a:rPr lang="en-US" dirty="0"/>
              <a:t>D</a:t>
            </a:r>
            <a:r>
              <a:rPr lang="ru-RU" dirty="0"/>
              <a:t>:</a:t>
            </a:r>
            <a:r>
              <a:rPr lang="en-US" dirty="0"/>
              <a:t> Interface Segregation Principle​ (ISP)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Клиенты не должны вынужденно зависеть от методов, которыми не пользуются. Интерфейсы принадлежат клиентам, а не иерархиям​</a:t>
            </a:r>
          </a:p>
          <a:p>
            <a:endParaRPr lang="ru-RU" sz="2400" dirty="0"/>
          </a:p>
          <a:p>
            <a:r>
              <a:rPr lang="ru-RU" sz="2400" dirty="0"/>
              <a:t>Клиенты не должны вынужденно зависеть от методов, которыми не пользуются.</a:t>
            </a:r>
          </a:p>
          <a:p>
            <a:endParaRPr lang="ru-RU" sz="2400" dirty="0"/>
          </a:p>
          <a:p>
            <a:r>
              <a:rPr lang="ru-RU" sz="2400" dirty="0"/>
              <a:t>При нарушении этого принципа клиент, использующий некоторый интерфейс со всеми его методами, зависит от методов, которыми не пользуется, и поэтому оказывается восприимчив к изменениям в этих методах. </a:t>
            </a:r>
          </a:p>
          <a:p>
            <a:endParaRPr lang="ru-RU" sz="2400" dirty="0"/>
          </a:p>
          <a:p>
            <a:r>
              <a:rPr lang="ru-RU" sz="2400" dirty="0"/>
              <a:t>В итоге мы приходим к жесткой зависимости между различными частями интерфейса, которые могут быть не связаны при его реализации.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75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SOLI</a:t>
            </a:r>
            <a:r>
              <a:rPr lang="en-US" b="1" dirty="0"/>
              <a:t>D</a:t>
            </a:r>
            <a:r>
              <a:rPr lang="ru-RU" dirty="0"/>
              <a:t>:</a:t>
            </a:r>
            <a:r>
              <a:rPr lang="en-US" dirty="0"/>
              <a:t> Dependency Inversion Principle​ (DIP)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Принцип инверсии зависимости </a:t>
            </a:r>
          </a:p>
          <a:p>
            <a:endParaRPr lang="ru-RU" sz="3200" b="1" dirty="0"/>
          </a:p>
          <a:p>
            <a:r>
              <a:rPr lang="ru-RU" sz="3200" b="1" dirty="0"/>
              <a:t>Абстракции не должны зависеть от деталей. </a:t>
            </a:r>
          </a:p>
          <a:p>
            <a:endParaRPr lang="ru-RU" sz="3200" b="1" dirty="0"/>
          </a:p>
          <a:p>
            <a:r>
              <a:rPr lang="ru-RU" sz="3200" b="1" dirty="0"/>
              <a:t>Детали должны зависеть от абстракций.</a:t>
            </a:r>
          </a:p>
        </p:txBody>
      </p:sp>
    </p:spTree>
    <p:extLst>
      <p:ext uri="{BB962C8B-B14F-4D97-AF65-F5344CB8AC3E}">
        <p14:creationId xmlns:p14="http://schemas.microsoft.com/office/powerpoint/2010/main" val="405297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порождающие паттерны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478570"/>
            <a:ext cx="11065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 </a:t>
            </a:r>
            <a:r>
              <a:rPr lang="ru-RU" sz="2400" dirty="0" err="1"/>
              <a:t>инстанцированием</a:t>
            </a:r>
            <a:r>
              <a:rPr lang="ru-RU" sz="2400" dirty="0"/>
              <a:t> (созданием экземпляров) объектов связаны следующие пять паттернов: 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«Абстрактная фабрика» — паттерн для создания объектов, принадлежащих к семейству классов. Конкретный объект определяется во время выполнения;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«Строитель» — полезный паттерн для более сложных объектов, в котором создание экземпляров контролируется вне созданного класса;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«Фабричный метод» — паттерн для создания объектов, наследованных от класса, в котором конкретный класс определяется во время работы;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«Прототип» — паттерн для копирования или клонирования объекта;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«Одиночка» — паттерн, позволяющий создавать только один экземпляр заданного класса.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0151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Структурные паттерны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 взаимоотношениями между объектами и классами связаны следующие паттерны: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«Адаптер» — паттерн проведения соответствия между двумя разными классами;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«Мост» — паттерн, позволяющий заменять реализацию деталей класса, не прибегая к его модификации;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«Компоновщик» — используется для создания иерархии классов с древовидной структурой;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«Декоратор» — паттерн для замены функционала класса во время выполнения;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«Фасад» — применяется для упрощения сложных систем;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«Приспособленец» — паттерн, используемый для уменьшения расхода ресурсов в сложных моделях;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«Заместитель» — паттерн, используемый для представления другого объекта и обеспечивающий дополнительный уровень контроля между вызывающим и вызываемым объектами.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4617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Поведенческие паттерны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определения взаимодействия между классами и объектами могут быть использованы следующие поведенческие паттерны: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«Цепочка ответственности» — паттерн для обработки запросов объектами в коллекции;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«Команда» — паттерн для представления запроса;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«Интерпретатор» — паттерн, определяющий синтаксис или язык для написания инструкций в программе;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«Итератор» — паттерн для обхода коллекции элементов в отсутствие знания подробностей об этих элементах;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«Посредник» — паттерн для упрощения взаимодействия между классами;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«Хранитель» — паттерн для фиксации и сохранения состояния объекта;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3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ОПРЕДЕЛЕНИЕ ООП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42" y="1283368"/>
            <a:ext cx="11454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ООП — подход к разработке ПО, использующий объекты, определяемые в виде классов</a:t>
            </a:r>
          </a:p>
          <a:p>
            <a:endParaRPr lang="ru-RU" sz="2400" dirty="0"/>
          </a:p>
          <a:p>
            <a:r>
              <a:rPr lang="ru-RU" sz="3200" dirty="0"/>
              <a:t>ООП предоставляет определенные механизмы, такие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наследование;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инкапсуляция;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полиморфизм.</a:t>
            </a:r>
          </a:p>
        </p:txBody>
      </p:sp>
    </p:spTree>
    <p:extLst>
      <p:ext uri="{BB962C8B-B14F-4D97-AF65-F5344CB8AC3E}">
        <p14:creationId xmlns:p14="http://schemas.microsoft.com/office/powerpoint/2010/main" val="336051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Поведенческие паттерны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определения взаимодействия между классами и объектами могут быть использованы следующие поведенческие паттерны: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/>
              <a:t>«Наблюдатель» — паттерн, позволяющий объектам уведомлять друг друга об изменении своего состояния;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/>
              <a:t>«Состояние» — паттерн для изменения поведения объекта при изменении его состояния;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/>
              <a:t>«Стратегия» — паттерн для реализации коллекции алгоритмов, один из которых может быть применен во время исполнения;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/>
              <a:t>«Шаблонный метод» — паттерн, который определяет этапы алгоритма, делегируя детали реализации подклассу;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/>
              <a:t>«Посетитель» — паттерн, способствующий ослаблению связи между данными и функционалом; позволяет добавлять новые операции, не внося изменений в классы данных.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12128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Паттерны жизненного цикла ПО</a:t>
            </a:r>
            <a:r>
              <a:rPr lang="en-US" dirty="0"/>
              <a:t>: Waterfall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фаза требований — собираются и документируются все требования, которые необходимо реализовать;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фаза проектирования — на основе документации, полученной на предыдущем шаге, создается проект, который должен быть реализован;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фаза разработки — на основе проекта, созданного на предыдущем шаге, реализуются все изменения;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фаза тестирования — изменения, реализованные на предыдущем шаге, проверяются на соответствие заявленным требованиям;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фаза развертывания системы — система готовится к развертыванию, как только проведены все тесты и внесены изменения.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6246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Паттерны жизненного цикла ПО</a:t>
            </a:r>
            <a:r>
              <a:rPr lang="en-US" dirty="0"/>
              <a:t>: Waterfall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63" y="1396164"/>
            <a:ext cx="6854326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6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Паттерны жизненного цикла ПО</a:t>
            </a:r>
            <a:r>
              <a:rPr lang="en-US" dirty="0"/>
              <a:t>: AGILE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112" y="1478570"/>
            <a:ext cx="1122441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При подходе </a:t>
            </a:r>
            <a:r>
              <a:rPr lang="ru-RU" sz="2600" dirty="0" err="1"/>
              <a:t>Agile</a:t>
            </a:r>
            <a:r>
              <a:rPr lang="ru-RU" sz="2600" dirty="0"/>
              <a:t> SDLC в разработке программного обеспечения пытаются принять во внимание любые изменения и неточности.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</a:t>
            </a:r>
            <a:r>
              <a:rPr lang="ru-RU" sz="2600" dirty="0" err="1"/>
              <a:t>тратегия</a:t>
            </a:r>
            <a:r>
              <a:rPr lang="ru-RU" sz="2600" dirty="0"/>
              <a:t> разделения проекта на циклы имеет некоторые преимущества перед </a:t>
            </a:r>
            <a:r>
              <a:rPr lang="ru-RU" sz="2600" dirty="0" err="1"/>
              <a:t>Waterfall</a:t>
            </a:r>
            <a:r>
              <a:rPr lang="ru-RU" sz="2600" dirty="0"/>
              <a:t>: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влияние изменений требований бизнеса уменьшается по мере того, как уменьшается сфера применения;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заинтересованные стороны получают обозримую рабочую систему раньше, чем при </a:t>
            </a:r>
            <a:r>
              <a:rPr lang="ru-RU" sz="2600" dirty="0" err="1"/>
              <a:t>Waterfall</a:t>
            </a:r>
            <a:r>
              <a:rPr lang="ru-RU" sz="2600" dirty="0"/>
              <a:t>. Может, и не совсем полноценную, но это позволяет получать обратную связь на ранней стадии развития продукта;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выделение ресурсов упрощается.</a:t>
            </a:r>
          </a:p>
        </p:txBody>
      </p:sp>
    </p:spTree>
    <p:extLst>
      <p:ext uri="{BB962C8B-B14F-4D97-AF65-F5344CB8AC3E}">
        <p14:creationId xmlns:p14="http://schemas.microsoft.com/office/powerpoint/2010/main" val="3594546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Паттерны жизненного цикла ПО</a:t>
            </a:r>
            <a:r>
              <a:rPr lang="en-US" dirty="0"/>
              <a:t>: AGILE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6" y="1334528"/>
            <a:ext cx="10223105" cy="50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3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</a:t>
            </a:r>
            <a:r>
              <a:rPr lang="ru-RU" dirty="0" err="1"/>
              <a:t>СинглтОН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6112" y="1253981"/>
            <a:ext cx="1130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Назначение: </a:t>
            </a:r>
          </a:p>
          <a:p>
            <a:r>
              <a:rPr lang="ru-RU" dirty="0"/>
              <a:t>гарантирует, что у класса есть только один экземпляр, и предоставляет глобальную точку доступа к нему. </a:t>
            </a:r>
          </a:p>
          <a:p>
            <a:r>
              <a:rPr lang="ru-RU" dirty="0" err="1"/>
              <a:t>Синглтон</a:t>
            </a:r>
            <a:r>
              <a:rPr lang="ru-RU" dirty="0"/>
              <a:t> эмулирует глобальные переменные в объектно-ориентированных языках программирования.</a:t>
            </a:r>
          </a:p>
          <a:p>
            <a:endParaRPr lang="ru-RU" dirty="0"/>
          </a:p>
          <a:p>
            <a:r>
              <a:rPr lang="ru-RU" dirty="0"/>
              <a:t>Практически в любом приложении возникает необходимость в глобальных переменных или объектах с ограниченным числом экземпляров. Даже в таком простом приложении, как импорт логов, может возникнуть необходимость в </a:t>
            </a:r>
            <a:r>
              <a:rPr lang="ru-RU" dirty="0" err="1"/>
              <a:t>логировании</a:t>
            </a:r>
            <a:r>
              <a:rPr lang="ru-RU" dirty="0"/>
              <a:t>. И самый простой способ решить эту задачу — создать глобальный объект, который будет доступен из любой точки приложения.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2" y="3613128"/>
            <a:ext cx="6970795" cy="2803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6908" y="3215104"/>
            <a:ext cx="4333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По своему определению </a:t>
            </a:r>
            <a:r>
              <a:rPr lang="ru-RU" dirty="0" err="1"/>
              <a:t>синглтон</a:t>
            </a:r>
            <a:r>
              <a:rPr lang="ru-RU" dirty="0"/>
              <a:t> гарантирует, что у некоего класса есть лишь один экземпляр. В некоторых случаях анализ предметной области строго требует, чтобы класс существовал лишь в одном экземпляре. Однако на практике паттерн «</a:t>
            </a:r>
            <a:r>
              <a:rPr lang="ru-RU" dirty="0" err="1"/>
              <a:t>Синглтон</a:t>
            </a:r>
            <a:r>
              <a:rPr lang="ru-RU" dirty="0"/>
              <a:t>» обычно используется для обеспечения доступа к какому-либо ресурсу, который требуется разным частям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82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</a:t>
            </a:r>
            <a:r>
              <a:rPr lang="ru-RU" dirty="0" err="1"/>
              <a:t>СинглтОН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29" y="1467601"/>
            <a:ext cx="7124700" cy="482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60632" y="1467601"/>
            <a:ext cx="380197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Если поле _</a:t>
            </a:r>
            <a:r>
              <a:rPr lang="ru-RU" sz="2300" dirty="0" err="1"/>
              <a:t>instance</a:t>
            </a:r>
            <a:r>
              <a:rPr lang="ru-RU" sz="2300" dirty="0"/>
              <a:t> не помечено ключевым словом </a:t>
            </a:r>
            <a:r>
              <a:rPr lang="ru-RU" sz="2300" dirty="0" err="1"/>
              <a:t>volatile</a:t>
            </a:r>
            <a:r>
              <a:rPr lang="ru-RU" sz="2300" dirty="0"/>
              <a:t>, то компилятор имеет право изменить порядок этих операций. И если он поменяет 2-й и 3-й шаги местами для одного потока, то другой поток вполне сможет «увидеть», что поле _</a:t>
            </a:r>
            <a:r>
              <a:rPr lang="ru-RU" sz="2300" dirty="0" err="1"/>
              <a:t>instance</a:t>
            </a:r>
            <a:r>
              <a:rPr lang="ru-RU" sz="2300" dirty="0"/>
              <a:t> уже проинициализировано, и начнет использовать еще не сконструированный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1459684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«Абстрактная фабрика»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390" y="1467601"/>
            <a:ext cx="111332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Фабрика — это второй по популярности паттерн после паттерна «</a:t>
            </a:r>
            <a:r>
              <a:rPr lang="ru-RU" sz="2800" dirty="0" err="1"/>
              <a:t>Синглтон</a:t>
            </a:r>
            <a:r>
              <a:rPr lang="ru-RU" sz="2800" dirty="0"/>
              <a:t>». </a:t>
            </a:r>
          </a:p>
          <a:p>
            <a:endParaRPr lang="ru-RU" sz="2800" dirty="0"/>
          </a:p>
          <a:p>
            <a:r>
              <a:rPr lang="ru-RU" sz="2800" dirty="0"/>
              <a:t>Существуют две классические разновидности фабрик: «Абстрактная фабрика» и «Фабричный метод», предназначенные для инкапсуляции создания объекта или семейства объектов. </a:t>
            </a:r>
          </a:p>
          <a:p>
            <a:endParaRPr lang="ru-RU" sz="2800" dirty="0"/>
          </a:p>
          <a:p>
            <a:r>
              <a:rPr lang="ru-RU" sz="2800" dirty="0"/>
              <a:t>На практике очень часто отходят от классических реализаций этих паттернов и называют фабрикой любой класс, инкапсулирующий в себе создание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81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«Абстрактная фабрика»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47622" y="-303589"/>
            <a:ext cx="5198068" cy="837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2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«Наблюдатель»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903" y="1302107"/>
            <a:ext cx="1139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Назначение:</a:t>
            </a:r>
            <a:r>
              <a:rPr lang="ru-RU" sz="2400" dirty="0"/>
              <a:t> 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и автоматически обновляются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23" y="2786909"/>
            <a:ext cx="7079605" cy="3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42" y="1283368"/>
            <a:ext cx="11454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Одиночное наследование</a:t>
            </a:r>
            <a:r>
              <a:rPr lang="en-US" sz="2400" dirty="0"/>
              <a:t>;</a:t>
            </a:r>
            <a:r>
              <a:rPr lang="ru-RU" sz="2400" dirty="0"/>
              <a:t>					Иерархическое наследование;</a:t>
            </a:r>
            <a:endParaRPr lang="en-US" sz="2400" dirty="0"/>
          </a:p>
          <a:p>
            <a:r>
              <a:rPr lang="ru-RU" sz="2400" dirty="0"/>
              <a:t>Множественное наследование;			Многоуровневое наследование;</a:t>
            </a:r>
          </a:p>
          <a:p>
            <a:r>
              <a:rPr lang="ru-RU" sz="2400" dirty="0"/>
              <a:t>Неявное наследование.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76" y="2681728"/>
            <a:ext cx="6855994" cy="37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«Наблюдатель»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903" y="1302107"/>
            <a:ext cx="1139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2" y="1577519"/>
            <a:ext cx="7855572" cy="464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0127" y="1253981"/>
            <a:ext cx="32886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Участники: </a:t>
            </a:r>
            <a:endParaRPr lang="en-US" dirty="0"/>
          </a:p>
          <a:p>
            <a:endParaRPr lang="ru-RU" dirty="0"/>
          </a:p>
          <a:p>
            <a:r>
              <a:rPr lang="ru-RU" sz="2000" dirty="0"/>
              <a:t> </a:t>
            </a:r>
            <a:r>
              <a:rPr lang="ru-RU" sz="2000" dirty="0" err="1"/>
              <a:t>Observer</a:t>
            </a:r>
            <a:r>
              <a:rPr lang="ru-RU" sz="2000" dirty="0"/>
              <a:t> — определяет интерфейс наблюдателя;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 </a:t>
            </a:r>
            <a:r>
              <a:rPr lang="ru-RU" sz="2000" dirty="0" err="1"/>
              <a:t>Subject</a:t>
            </a:r>
            <a:r>
              <a:rPr lang="ru-RU" sz="2000" dirty="0"/>
              <a:t> (наблюдаемый объект) — определяет методы подключения и отключения наблюдателей;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 </a:t>
            </a:r>
            <a:r>
              <a:rPr lang="ru-RU" sz="2000" dirty="0" err="1"/>
              <a:t>ConcreteObserver</a:t>
            </a:r>
            <a:r>
              <a:rPr lang="ru-RU" sz="2000" dirty="0"/>
              <a:t> — реализует интерфейс наблюдателя; 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 </a:t>
            </a:r>
            <a:r>
              <a:rPr lang="ru-RU" sz="2000" dirty="0" err="1"/>
              <a:t>ConcreteSubject</a:t>
            </a:r>
            <a:r>
              <a:rPr lang="ru-RU" sz="2000" dirty="0"/>
              <a:t> — конкретный тип наблюдаемого объекта.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483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«стратегия»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903" y="1302107"/>
            <a:ext cx="1139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113" y="1253981"/>
            <a:ext cx="11312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/>
              <a:t>Назначение:</a:t>
            </a:r>
            <a:r>
              <a:rPr lang="ru-RU" sz="2100" dirty="0"/>
              <a:t> </a:t>
            </a:r>
          </a:p>
          <a:p>
            <a:r>
              <a:rPr lang="ru-RU" sz="2100" dirty="0"/>
              <a:t>определяет семейство алгоритмов, инкапсулирует каждый из них и делает их взаимозаменяемыми. Стратегия позволяет изменять алгоритмы независимо от клиентов, которые ими пользуются.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67" y="2622682"/>
            <a:ext cx="8381177" cy="34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86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Паттерн «стратегия»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112" y="1253981"/>
            <a:ext cx="114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903" y="1302107"/>
            <a:ext cx="1139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27842" y="1253981"/>
            <a:ext cx="3790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Strategy (</a:t>
            </a:r>
            <a:r>
              <a:rPr lang="en-US" sz="2400" dirty="0" err="1"/>
              <a:t>ILogReader</a:t>
            </a:r>
            <a:r>
              <a:rPr lang="en-US" sz="2400" dirty="0"/>
              <a:t>) — </a:t>
            </a:r>
            <a:r>
              <a:rPr lang="ru-RU" sz="2400" dirty="0"/>
              <a:t>определяет интерфейс алгоритма;</a:t>
            </a:r>
          </a:p>
          <a:p>
            <a:endParaRPr lang="ru-RU" sz="2400" dirty="0"/>
          </a:p>
          <a:p>
            <a:r>
              <a:rPr lang="en-US" sz="2400" dirty="0"/>
              <a:t>Context (</a:t>
            </a:r>
            <a:r>
              <a:rPr lang="en-US" sz="2400" dirty="0" err="1"/>
              <a:t>LogProcessor</a:t>
            </a:r>
            <a:r>
              <a:rPr lang="en-US" sz="2400" dirty="0"/>
              <a:t>) — </a:t>
            </a:r>
            <a:r>
              <a:rPr lang="ru-RU" sz="2400" dirty="0"/>
              <a:t>является клиентом стратегии;</a:t>
            </a:r>
          </a:p>
          <a:p>
            <a:endParaRPr lang="ru-RU" sz="2400" dirty="0"/>
          </a:p>
          <a:p>
            <a:r>
              <a:rPr lang="en-US" sz="2400" dirty="0" err="1"/>
              <a:t>ConcreteStrategyA</a:t>
            </a:r>
            <a:r>
              <a:rPr lang="en-US" sz="2400" dirty="0"/>
              <a:t>, </a:t>
            </a:r>
            <a:r>
              <a:rPr lang="en-US" sz="2400" dirty="0" err="1"/>
              <a:t>ConcreteStrategyB</a:t>
            </a:r>
            <a:r>
              <a:rPr lang="en-US" sz="2400" dirty="0"/>
              <a:t> (</a:t>
            </a:r>
            <a:r>
              <a:rPr lang="en-US" sz="2400" dirty="0" err="1"/>
              <a:t>LogFileReader</a:t>
            </a:r>
            <a:r>
              <a:rPr lang="en-US" sz="2400" dirty="0"/>
              <a:t>, </a:t>
            </a:r>
            <a:r>
              <a:rPr lang="en-US" sz="2400" dirty="0" err="1"/>
              <a:t>WindowsEventLogReader</a:t>
            </a:r>
            <a:r>
              <a:rPr lang="en-US" sz="2400" dirty="0"/>
              <a:t>) — </a:t>
            </a:r>
            <a:r>
              <a:rPr lang="ru-RU" sz="2400" dirty="0"/>
              <a:t>являются конкретными реализациями стратегии.</a:t>
            </a:r>
            <a:endParaRPr lang="ru-RU" sz="2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2" y="2431726"/>
            <a:ext cx="7459521" cy="29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60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Принципы ООП.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Виды полиморфизма.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Обобщенные(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Generic)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классы.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Принципы разработки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: DRY, KISS, YAGNI.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Паттерны жизненного цикла ПО: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Agile, Waterfall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Антипаттерны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разработки: «Спагетти-код», магическое число,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Boat-anchor, God-object.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SOLID –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принципы разработки.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Приведите несколько порождающих паттернов.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Приведите несколько поведенческих паттернов.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Приведите несколько структурных паттернов.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суть паттернов «Репозиторий», «Издатель-подписчик</a:t>
            </a: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», «Одиночка»?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https://bool.dev/blog/detail/printsipy-obektno-orientirovannogo-proektirovaniya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42" y="1283368"/>
            <a:ext cx="114540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Инкапсуляция — фундаментальный принцип ООП, согласно которому детали класса, такие как его атрибуты и методы, могут быть видимыми или невидимыми вне объекта.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Public</a:t>
            </a:r>
            <a:r>
              <a:rPr lang="ru-RU" sz="2400" dirty="0"/>
              <a:t> — доступ к элементу снаружи;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Private</a:t>
            </a:r>
            <a:r>
              <a:rPr lang="ru-RU" sz="2400" dirty="0"/>
              <a:t> — доступ только из текущего объекта;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Protected</a:t>
            </a:r>
            <a:r>
              <a:rPr lang="ru-RU" sz="2400" dirty="0"/>
              <a:t> — доступ из текущего объекта и его наследников;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Internal</a:t>
            </a:r>
            <a:r>
              <a:rPr lang="ru-RU" sz="2400" dirty="0"/>
              <a:t> — доступ объектов только из той же сборки;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Protected</a:t>
            </a:r>
            <a:r>
              <a:rPr lang="ru-RU" sz="2400" dirty="0"/>
              <a:t> </a:t>
            </a:r>
            <a:r>
              <a:rPr lang="ru-RU" sz="2400" dirty="0" err="1"/>
              <a:t>Internal</a:t>
            </a:r>
            <a:r>
              <a:rPr lang="ru-RU" sz="2400" dirty="0"/>
              <a:t> — доступ объектов только из той же сборки и объектов, расширяющих текущий класс.</a:t>
            </a:r>
          </a:p>
        </p:txBody>
      </p:sp>
    </p:spTree>
    <p:extLst>
      <p:ext uri="{BB962C8B-B14F-4D97-AF65-F5344CB8AC3E}">
        <p14:creationId xmlns:p14="http://schemas.microsoft.com/office/powerpoint/2010/main" val="26652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42" y="1283368"/>
            <a:ext cx="1145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Способность управлять различными объектами, используя один и тот же интерфейс, называется полиморфизмом.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Типы полиморфизма: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статическое, или раннее, связывание — форма полиморфизма, проявляющаяся при компиляции;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динамическое, или позднее, связывание — форма полиморфизма, проявляющаяся при работе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598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Статический Полиморфизм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156" y="1478569"/>
            <a:ext cx="112253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полиморфизмом:</a:t>
            </a:r>
          </a:p>
          <a:p>
            <a:endParaRPr lang="ru-RU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Add(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=&gt; a + b; </a:t>
            </a:r>
            <a:endParaRPr lang="ru-RU" sz="2800" dirty="0"/>
          </a:p>
          <a:p>
            <a:r>
              <a:rPr lang="en-US" sz="2800" dirty="0"/>
              <a:t>float Add(float a, float b) =&gt; a + b; </a:t>
            </a:r>
            <a:endParaRPr lang="ru-RU" sz="2800" dirty="0"/>
          </a:p>
          <a:p>
            <a:r>
              <a:rPr lang="en-US" sz="2800" dirty="0"/>
              <a:t>decimal Add(decimal a, decimal b) =&gt; a + b;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Без полиморфизма:</a:t>
            </a:r>
          </a:p>
          <a:p>
            <a:endParaRPr lang="ru-RU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AddTwoIntegers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=&gt; a + b; </a:t>
            </a:r>
            <a:endParaRPr lang="ru-RU" sz="2800" dirty="0"/>
          </a:p>
          <a:p>
            <a:r>
              <a:rPr lang="en-US" sz="2800" dirty="0"/>
              <a:t>float </a:t>
            </a:r>
            <a:r>
              <a:rPr lang="en-US" sz="2800" dirty="0" err="1"/>
              <a:t>AddTwoFloats</a:t>
            </a:r>
            <a:r>
              <a:rPr lang="en-US" sz="2800" dirty="0"/>
              <a:t>(float a, float b) =&gt; a + b;</a:t>
            </a:r>
            <a:endParaRPr lang="ru-RU" sz="2800" dirty="0"/>
          </a:p>
          <a:p>
            <a:r>
              <a:rPr lang="en-US" sz="2800" dirty="0"/>
              <a:t>decimal </a:t>
            </a:r>
            <a:r>
              <a:rPr lang="en-US" sz="2800" dirty="0" err="1"/>
              <a:t>AddTwoDecimals</a:t>
            </a:r>
            <a:r>
              <a:rPr lang="en-US" sz="2800" dirty="0"/>
              <a:t>(decimal a, decimal b)</a:t>
            </a:r>
            <a:r>
              <a:rPr lang="ru-RU" sz="2800" dirty="0"/>
              <a:t> </a:t>
            </a:r>
            <a:r>
              <a:rPr lang="en-US" sz="2800" dirty="0"/>
              <a:t>=&gt;</a:t>
            </a:r>
            <a:r>
              <a:rPr lang="ru-RU" sz="2800" dirty="0"/>
              <a:t> </a:t>
            </a:r>
            <a:r>
              <a:rPr lang="en-US" sz="2800" dirty="0"/>
              <a:t>a</a:t>
            </a:r>
            <a:r>
              <a:rPr lang="ru-RU" sz="2800" dirty="0"/>
              <a:t> </a:t>
            </a:r>
            <a:r>
              <a:rPr lang="en-US" sz="2800" dirty="0"/>
              <a:t>+</a:t>
            </a:r>
            <a:r>
              <a:rPr lang="ru-RU" sz="2800" dirty="0"/>
              <a:t> </a:t>
            </a:r>
            <a:r>
              <a:rPr lang="en-US" sz="2800" dirty="0"/>
              <a:t>b;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910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Динамический Полиморфизм: Интерфейсы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8799" y="1989363"/>
            <a:ext cx="4848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 err="1"/>
              <a:t>IpetFood</a:t>
            </a:r>
            <a:r>
              <a:rPr lang="en-US" sz="2000" dirty="0"/>
              <a:t> {</a:t>
            </a:r>
            <a:r>
              <a:rPr lang="en-US" sz="2000" dirty="0" err="1"/>
              <a:t>int</a:t>
            </a:r>
            <a:r>
              <a:rPr lang="en-US" sz="2000" dirty="0"/>
              <a:t> Energy { get; }}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en-US" sz="2000" dirty="0"/>
              <a:t>public class Kibble : </a:t>
            </a:r>
            <a:r>
              <a:rPr lang="en-US" sz="2000" dirty="0" err="1"/>
              <a:t>IpetFood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{ 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Energy =&gt; 7; </a:t>
            </a:r>
            <a:endParaRPr lang="ru-RU" sz="2000" dirty="0"/>
          </a:p>
          <a:p>
            <a:r>
              <a:rPr lang="en-US" sz="2000" dirty="0"/>
              <a:t>} 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/>
              <a:t>public class Fish : </a:t>
            </a:r>
            <a:r>
              <a:rPr lang="en-US" sz="2000" dirty="0" err="1"/>
              <a:t>IpetFood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{ 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IpetFood.Energy</a:t>
            </a:r>
            <a:r>
              <a:rPr lang="en-US" sz="2000" dirty="0"/>
              <a:t> =&gt; 8; </a:t>
            </a:r>
            <a:endParaRPr lang="ru-RU" sz="2000" dirty="0"/>
          </a:p>
          <a:p>
            <a:r>
              <a:rPr lang="en-US" sz="2000" dirty="0"/>
              <a:t>}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7" y="1854211"/>
            <a:ext cx="6646037" cy="40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Динамический Полиморфизм: 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98" y="2053389"/>
            <a:ext cx="749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virtual void Feed(</a:t>
            </a:r>
            <a:r>
              <a:rPr lang="en-US" sz="2400" dirty="0" err="1"/>
              <a:t>IpetFood</a:t>
            </a:r>
            <a:r>
              <a:rPr lang="en-US" sz="2400" dirty="0"/>
              <a:t> food) </a:t>
            </a:r>
            <a:endParaRPr lang="ru-RU" sz="2400" dirty="0"/>
          </a:p>
          <a:p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Eat(food); </a:t>
            </a:r>
            <a:endParaRPr lang="ru-RU" sz="2400" dirty="0"/>
          </a:p>
          <a:p>
            <a:r>
              <a:rPr lang="en-US" sz="2400" dirty="0"/>
              <a:t>} 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protected void Eat(</a:t>
            </a:r>
            <a:r>
              <a:rPr lang="en-US" sz="2400" dirty="0" err="1"/>
              <a:t>IpetFood</a:t>
            </a:r>
            <a:r>
              <a:rPr lang="en-US" sz="2400" dirty="0"/>
              <a:t> food) </a:t>
            </a:r>
            <a:endParaRPr lang="ru-RU" sz="2400" dirty="0"/>
          </a:p>
          <a:p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_hunger -= </a:t>
            </a:r>
            <a:r>
              <a:rPr lang="en-US" sz="2400" dirty="0" err="1"/>
              <a:t>food.Energy</a:t>
            </a:r>
            <a:r>
              <a:rPr lang="en-US" sz="2400" dirty="0"/>
              <a:t>; </a:t>
            </a:r>
            <a:endParaRPr lang="ru-RU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514307" y="2053389"/>
            <a:ext cx="53099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override void Feed(</a:t>
            </a:r>
            <a:r>
              <a:rPr lang="en-US" sz="2400" dirty="0" err="1"/>
              <a:t>IpetFood</a:t>
            </a:r>
            <a:r>
              <a:rPr lang="en-US" sz="2400" dirty="0"/>
              <a:t> food) </a:t>
            </a:r>
            <a:endParaRPr lang="ru-RU" sz="2400" dirty="0"/>
          </a:p>
          <a:p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if (food is Fish) 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		</a:t>
            </a:r>
            <a:r>
              <a:rPr lang="en-US" sz="2400" dirty="0"/>
              <a:t>Eat(food); 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/>
              <a:t>} 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else 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/>
              <a:t>{ </a:t>
            </a:r>
            <a:endParaRPr lang="ru-RU" sz="2400" dirty="0"/>
          </a:p>
          <a:p>
            <a:r>
              <a:rPr lang="ru-RU" sz="2400" dirty="0"/>
              <a:t>			</a:t>
            </a:r>
            <a:r>
              <a:rPr lang="en-US" sz="2400" dirty="0"/>
              <a:t>Meow(); 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/>
              <a:t>} </a:t>
            </a:r>
            <a:endParaRPr lang="ru-RU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192253" y="2053389"/>
            <a:ext cx="0" cy="399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4307" y="1684057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98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77400</TotalTime>
  <Words>2725</Words>
  <Application>Microsoft Office PowerPoint</Application>
  <PresentationFormat>Широкоэкранный</PresentationFormat>
  <Paragraphs>305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Roboto</vt:lpstr>
      <vt:lpstr>Tw Cen MT</vt:lpstr>
      <vt:lpstr>Контур</vt:lpstr>
      <vt:lpstr>Лекция #14</vt:lpstr>
      <vt:lpstr>ООП</vt:lpstr>
      <vt:lpstr>ОПРЕДЕЛЕНИЕ ООП</vt:lpstr>
      <vt:lpstr>Наследование</vt:lpstr>
      <vt:lpstr>Инкапсуляция</vt:lpstr>
      <vt:lpstr>Полиморфизм</vt:lpstr>
      <vt:lpstr>Статический Полиморфизм</vt:lpstr>
      <vt:lpstr>Динамический Полиморфизм: Интерфейсы</vt:lpstr>
      <vt:lpstr>Динамический Полиморфизм: Наследование</vt:lpstr>
      <vt:lpstr>Динамический Полиморфизм: Дженерики</vt:lpstr>
      <vt:lpstr>DRY – Don’t repeat yourself</vt:lpstr>
      <vt:lpstr>KISS - Keep It Simple Stupid</vt:lpstr>
      <vt:lpstr>YAGNI - You aren’t Gonna Need It</vt:lpstr>
      <vt:lpstr>MVP - Minimum Viable Product</vt:lpstr>
      <vt:lpstr>Антипаттерны: CTRL+C – CTRL+V</vt:lpstr>
      <vt:lpstr>Антипаттерны: Спагетти - код</vt:lpstr>
      <vt:lpstr>Антипаттерны: Магические числа</vt:lpstr>
      <vt:lpstr>Антипаттерны: HARD CODE</vt:lpstr>
      <vt:lpstr>Антипаттерны: Boat Anchor</vt:lpstr>
      <vt:lpstr>Антипаттерны: God object</vt:lpstr>
      <vt:lpstr>SOLID</vt:lpstr>
      <vt:lpstr>SOLID: Single Responsibility Principle​ (SRP)</vt:lpstr>
      <vt:lpstr>SOLID: Open Closed Principle​ (OCP)</vt:lpstr>
      <vt:lpstr>SOLID: Liskov Substitution Principle​ (LSP)</vt:lpstr>
      <vt:lpstr>SOLID: Interface Segregation Principle​ (ISP)</vt:lpstr>
      <vt:lpstr>SOLID: Dependency Inversion Principle​ (DIP) </vt:lpstr>
      <vt:lpstr>порождающие паттерны</vt:lpstr>
      <vt:lpstr>Структурные паттерны</vt:lpstr>
      <vt:lpstr>Поведенческие паттерны</vt:lpstr>
      <vt:lpstr>Поведенческие паттерны</vt:lpstr>
      <vt:lpstr>Паттерны жизненного цикла ПО: Waterfall</vt:lpstr>
      <vt:lpstr>Паттерны жизненного цикла ПО: Waterfall</vt:lpstr>
      <vt:lpstr>Паттерны жизненного цикла ПО: AGILE</vt:lpstr>
      <vt:lpstr>Паттерны жизненного цикла ПО: AGILE</vt:lpstr>
      <vt:lpstr>Паттерн «СинглтОН»</vt:lpstr>
      <vt:lpstr>Паттерн «СинглтОН»</vt:lpstr>
      <vt:lpstr>Паттерн «Абстрактная фабрика»</vt:lpstr>
      <vt:lpstr>Паттерн «Абстрактная фабрика»</vt:lpstr>
      <vt:lpstr>Паттерн «Наблюдатель»</vt:lpstr>
      <vt:lpstr>Паттерн «Наблюдатель»</vt:lpstr>
      <vt:lpstr>Паттерн «стратегия»</vt:lpstr>
      <vt:lpstr>Паттерн «стратегия»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900</cp:revision>
  <dcterms:created xsi:type="dcterms:W3CDTF">2022-03-30T08:35:59Z</dcterms:created>
  <dcterms:modified xsi:type="dcterms:W3CDTF">2024-08-19T05:18:54Z</dcterms:modified>
</cp:coreProperties>
</file>