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17E51-0730-4AF1-B71A-EBB63429B993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20A86-0BD8-4342-850A-C8F730E79F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89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37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4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79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648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443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700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98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117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62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03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71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09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55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6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76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33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90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370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language-reference/keywords/access-modifiers/" TargetMode="External"/><Relationship Id="rId2" Type="http://schemas.openxmlformats.org/officeDocument/2006/relationships/hyperlink" Target="https://habr.com/ru/post/463125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16030-FD2A-487B-8C5B-4C9044086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#</a:t>
            </a:r>
            <a:r>
              <a:rPr lang="ru-RU" dirty="0"/>
              <a:t>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C7FF5A-62E2-4F00-B67B-CA9ED49A8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ООП в </a:t>
            </a:r>
            <a:r>
              <a:rPr lang="en-US" dirty="0"/>
              <a:t>C#</a:t>
            </a:r>
            <a:r>
              <a:rPr lang="ru-RU" dirty="0"/>
              <a:t>. Наследование. Виртуальные методы. Модификаторы доступа. </a:t>
            </a:r>
            <a:r>
              <a:rPr lang="en-US" dirty="0"/>
              <a:t>Params</a:t>
            </a:r>
            <a:r>
              <a:rPr lang="ru-RU" dirty="0"/>
              <a:t>, сокрытие методов</a:t>
            </a:r>
            <a:r>
              <a:rPr lang="en-US" dirty="0"/>
              <a:t>, </a:t>
            </a:r>
            <a:r>
              <a:rPr lang="ru-RU" dirty="0"/>
              <a:t>модификатор </a:t>
            </a:r>
            <a:r>
              <a:rPr lang="en-US" dirty="0"/>
              <a:t>New, base</a:t>
            </a:r>
            <a:r>
              <a:rPr lang="ru-RU" dirty="0"/>
              <a:t>. </a:t>
            </a:r>
            <a:r>
              <a:rPr lang="en-US" dirty="0"/>
              <a:t>Unit-</a:t>
            </a:r>
            <a:r>
              <a:rPr lang="ru-RU" dirty="0"/>
              <a:t>тесты.</a:t>
            </a:r>
          </a:p>
        </p:txBody>
      </p:sp>
    </p:spTree>
    <p:extLst>
      <p:ext uri="{BB962C8B-B14F-4D97-AF65-F5344CB8AC3E}">
        <p14:creationId xmlns:p14="http://schemas.microsoft.com/office/powerpoint/2010/main" val="87506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14BAD-BFD9-49FA-B67D-C9EDF335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для самоконтроля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C76DF7A-10C1-7A60-A169-91889AEC5247}"/>
              </a:ext>
            </a:extLst>
          </p:cNvPr>
          <p:cNvSpPr/>
          <p:nvPr/>
        </p:nvSpPr>
        <p:spPr>
          <a:xfrm>
            <a:off x="240631" y="1556084"/>
            <a:ext cx="11742822" cy="50853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Перечислите существующие модификаторы доступа и их назначение.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В чем разница между ключевыми словами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static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const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и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readonly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при их применении к члену типа?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Перечислите принципы ООП.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Методы класса 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Object/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В чем суть механизма наследования, как вызвать конструктор базового класса из производного?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Основные требования к 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Unit-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тестам.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Что означает перегрузка методов?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Может ли класс наследоваться от нескольких классов и от нескольких интерфейсов?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В чем отличие записей(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records) </a:t>
            </a:r>
            <a:r>
              <a:rPr lang="ru-RU" sz="2400">
                <a:solidFill>
                  <a:srgbClr val="252525"/>
                </a:solidFill>
                <a:latin typeface="Roboto" panose="02000000000000000000" pitchFamily="2" charset="0"/>
              </a:rPr>
              <a:t>от классов?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43762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14BAD-BFD9-49FA-B67D-C9EDF335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и ресурсы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2D06A4-961E-41E9-B0B9-B22B37714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https://habr.com/ru/post/463125/</a:t>
            </a:r>
            <a:endParaRPr lang="ru-RU" dirty="0"/>
          </a:p>
          <a:p>
            <a:r>
              <a:rPr lang="en-US" dirty="0">
                <a:hlinkClick r:id="rId3"/>
              </a:rPr>
              <a:t>https://docs.microsoft.com/ru-ru/dotnet/csharp/language-reference/keywords/access-modifiers</a:t>
            </a:r>
            <a:r>
              <a:rPr lang="ru-RU">
                <a:hlinkClick r:id="rId3"/>
              </a:rPr>
              <a:t>/</a:t>
            </a:r>
            <a:endParaRPr lang="ru-RU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050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E14C966-8055-4288-A559-7EFAB1B23E5A}"/>
              </a:ext>
            </a:extLst>
          </p:cNvPr>
          <p:cNvSpPr/>
          <p:nvPr/>
        </p:nvSpPr>
        <p:spPr>
          <a:xfrm>
            <a:off x="161827" y="777140"/>
            <a:ext cx="11837668" cy="59568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D1EF2-C556-4752-89B1-D656CBF0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0320"/>
            <a:ext cx="9905998" cy="56051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ООП в </a:t>
            </a:r>
            <a:r>
              <a:rPr lang="en-US" dirty="0"/>
              <a:t>C#</a:t>
            </a:r>
            <a:endParaRPr lang="ru-RU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1801892-1611-4FBB-86DF-9BE1DAB62555}"/>
              </a:ext>
            </a:extLst>
          </p:cNvPr>
          <p:cNvSpPr txBox="1">
            <a:spLocks noChangeArrowheads="1"/>
          </p:cNvSpPr>
          <p:nvPr/>
        </p:nvSpPr>
        <p:spPr>
          <a:xfrm>
            <a:off x="378027" y="875302"/>
            <a:ext cx="11405268" cy="118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r>
              <a:rPr lang="ru-RU" sz="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Инкапсуляция:</a:t>
            </a:r>
            <a:r>
              <a:rPr lang="ru-RU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как объекты прячут свое внутреннее устройство; «Всё что может быть </a:t>
            </a:r>
            <a:r>
              <a:rPr lang="en-US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ru-RU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должно быть </a:t>
            </a:r>
            <a:r>
              <a:rPr lang="en-US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ru-RU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  <a:p>
            <a:pPr marL="0" indent="0">
              <a:buNone/>
              <a:defRPr/>
            </a:pPr>
            <a:endParaRPr lang="ru-RU" sz="28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10ECF62-43AC-4BDE-885D-D9FD84044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027" y="1844675"/>
            <a:ext cx="11405268" cy="158432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ru-RU" sz="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Наследование: </a:t>
            </a:r>
            <a:r>
              <a:rPr lang="ru-RU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поддерживается повторное использование кода; возможность использовать уже созданный(базовый) класс для того чтобы делать расширенные классы. У которых те же атрибуты и методы, что и у базового + свои.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4F71FC2-5230-4916-AC70-F1F68619F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027" y="3755560"/>
            <a:ext cx="11467180" cy="20875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ru-RU" sz="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Полиморфизм: </a:t>
            </a:r>
            <a:r>
              <a:rPr lang="ru-RU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реализована поддержка выполнения нужного действия в зависимости от типа передаваемого объекта;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ru-RU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8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ru-RU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много, </a:t>
            </a:r>
            <a:r>
              <a:rPr lang="ru-RU" sz="28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morph</a:t>
            </a:r>
            <a:r>
              <a:rPr lang="ru-RU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форма) то, как классы, унаследованные от одного базового, выполняют методы своего класса-родителя.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endParaRPr lang="ru-RU" sz="28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ru-RU" sz="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Композиция, Абстракция, </a:t>
            </a:r>
            <a:r>
              <a:rPr lang="ru-RU" sz="2800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Аггрегирование</a:t>
            </a:r>
            <a:endParaRPr lang="ru-RU" sz="28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endParaRPr lang="ru-RU" sz="28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83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E14C966-8055-4288-A559-7EFAB1B23E5A}"/>
              </a:ext>
            </a:extLst>
          </p:cNvPr>
          <p:cNvSpPr/>
          <p:nvPr/>
        </p:nvSpPr>
        <p:spPr>
          <a:xfrm>
            <a:off x="177166" y="730839"/>
            <a:ext cx="11837668" cy="59568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D1EF2-C556-4752-89B1-D656CBF0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0320"/>
            <a:ext cx="9905998" cy="56051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Наследование в </a:t>
            </a:r>
            <a:r>
              <a:rPr lang="en-US" dirty="0"/>
              <a:t>C#</a:t>
            </a:r>
            <a:endParaRPr lang="ru-RU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1801892-1611-4FBB-86DF-9BE1DAB62555}"/>
              </a:ext>
            </a:extLst>
          </p:cNvPr>
          <p:cNvSpPr txBox="1">
            <a:spLocks noChangeArrowheads="1"/>
          </p:cNvSpPr>
          <p:nvPr/>
        </p:nvSpPr>
        <p:spPr>
          <a:xfrm>
            <a:off x="378027" y="875301"/>
            <a:ext cx="11405268" cy="560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r>
              <a:rPr lang="ru-RU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умолчанию все классы наследуются от базового класса </a:t>
            </a:r>
            <a:r>
              <a:rPr lang="en-US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ru-RU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ru-RU" sz="28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ru-RU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Методы класса </a:t>
            </a:r>
            <a:r>
              <a:rPr lang="en-US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Object: </a:t>
            </a:r>
            <a:endParaRPr lang="ru-RU" sz="28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defRPr/>
            </a:pPr>
            <a:r>
              <a:rPr lang="en-US" sz="22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ToString</a:t>
            </a:r>
            <a:r>
              <a:rPr lang="en-US" sz="2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endParaRPr lang="ru-RU" sz="2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defRPr/>
            </a:pPr>
            <a:r>
              <a:rPr lang="en-US" sz="2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Equals(), </a:t>
            </a:r>
            <a:endParaRPr lang="ru-RU" sz="2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defRPr/>
            </a:pPr>
            <a:r>
              <a:rPr lang="en-US" sz="22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GetHashCode</a:t>
            </a:r>
            <a:r>
              <a:rPr lang="en-US" sz="2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sz="2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defRPr/>
            </a:pPr>
            <a:r>
              <a:rPr lang="en-US" sz="22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GetType</a:t>
            </a:r>
            <a:r>
              <a:rPr lang="en-US" sz="2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endParaRPr lang="ru-RU" sz="2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defRPr/>
            </a:pPr>
            <a:endParaRPr lang="ru-RU" sz="2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indent="0">
              <a:lnSpc>
                <a:spcPct val="90000"/>
              </a:lnSpc>
              <a:buNone/>
              <a:defRPr/>
            </a:pPr>
            <a:r>
              <a:rPr lang="ru-RU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поддерживается множественное наследование, класс может наследоваться только от одного класса. Для множественного наследования следует использовать интерфейсы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endParaRPr lang="en-US" sz="2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ru-RU" sz="28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10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E14C966-8055-4288-A559-7EFAB1B23E5A}"/>
              </a:ext>
            </a:extLst>
          </p:cNvPr>
          <p:cNvSpPr/>
          <p:nvPr/>
        </p:nvSpPr>
        <p:spPr>
          <a:xfrm>
            <a:off x="177166" y="730839"/>
            <a:ext cx="11837668" cy="59568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D1EF2-C556-4752-89B1-D656CBF0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0320"/>
            <a:ext cx="9905998" cy="56051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Наследование в </a:t>
            </a:r>
            <a:r>
              <a:rPr lang="en-US" dirty="0"/>
              <a:t>C#</a:t>
            </a:r>
            <a:endParaRPr lang="ru-RU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1801892-1611-4FBB-86DF-9BE1DAB62555}"/>
              </a:ext>
            </a:extLst>
          </p:cNvPr>
          <p:cNvSpPr txBox="1">
            <a:spLocks noChangeArrowheads="1"/>
          </p:cNvSpPr>
          <p:nvPr/>
        </p:nvSpPr>
        <p:spPr>
          <a:xfrm>
            <a:off x="378027" y="875301"/>
            <a:ext cx="11405268" cy="5605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создании производного класса надо учитывать тип доступа к базовому классу - тип доступа к производному классу должен быть таким же, как и у базового класса, или более строгим. </a:t>
            </a:r>
          </a:p>
          <a:p>
            <a:r>
              <a:rPr lang="ru-RU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 есть, если базовый класс у нас имеет тип доступа </a:t>
            </a:r>
            <a:r>
              <a:rPr lang="ru-RU" sz="28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r>
              <a:rPr lang="ru-RU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то производный класс может иметь тип доступа </a:t>
            </a:r>
            <a:r>
              <a:rPr lang="ru-RU" sz="28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r>
              <a:rPr lang="ru-RU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или </a:t>
            </a:r>
            <a:r>
              <a:rPr lang="ru-RU" sz="28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ru-RU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но не </a:t>
            </a:r>
            <a:r>
              <a:rPr lang="ru-RU" sz="28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ru-RU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490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E14C966-8055-4288-A559-7EFAB1B23E5A}"/>
              </a:ext>
            </a:extLst>
          </p:cNvPr>
          <p:cNvSpPr/>
          <p:nvPr/>
        </p:nvSpPr>
        <p:spPr>
          <a:xfrm>
            <a:off x="177166" y="730839"/>
            <a:ext cx="11837668" cy="59568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D1EF2-C556-4752-89B1-D656CBF0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0320"/>
            <a:ext cx="9905998" cy="56051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Модификаторы доступа</a:t>
            </a: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E6D3E512-5023-4C67-91DA-A0A5558B3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396815"/>
              </p:ext>
            </p:extLst>
          </p:nvPr>
        </p:nvGraphicFramePr>
        <p:xfrm>
          <a:off x="299453" y="847735"/>
          <a:ext cx="11603790" cy="5760186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443747">
                  <a:extLst>
                    <a:ext uri="{9D8B030D-6E8A-4147-A177-3AD203B41FA5}">
                      <a16:colId xmlns:a16="http://schemas.microsoft.com/office/drawing/2014/main" val="2866166186"/>
                    </a:ext>
                  </a:extLst>
                </a:gridCol>
                <a:gridCol w="3256547">
                  <a:extLst>
                    <a:ext uri="{9D8B030D-6E8A-4147-A177-3AD203B41FA5}">
                      <a16:colId xmlns:a16="http://schemas.microsoft.com/office/drawing/2014/main" val="360556350"/>
                    </a:ext>
                  </a:extLst>
                </a:gridCol>
                <a:gridCol w="5903496">
                  <a:extLst>
                    <a:ext uri="{9D8B030D-6E8A-4147-A177-3AD203B41FA5}">
                      <a16:colId xmlns:a16="http://schemas.microsoft.com/office/drawing/2014/main" val="650918427"/>
                    </a:ext>
                  </a:extLst>
                </a:gridCol>
              </a:tblGrid>
              <a:tr h="323339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Модификатор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Применимость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19503"/>
                  </a:ext>
                </a:extLst>
              </a:tr>
              <a:tr h="716191">
                <a:tc>
                  <a:txBody>
                    <a:bodyPr/>
                    <a:lstStyle/>
                    <a:p>
                      <a:r>
                        <a:rPr lang="en-US" sz="2000" dirty="0"/>
                        <a:t>Public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Любые типы и члены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Элемент доступен из любого кода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991259"/>
                  </a:ext>
                </a:extLst>
              </a:tr>
              <a:tr h="716191">
                <a:tc>
                  <a:txBody>
                    <a:bodyPr/>
                    <a:lstStyle/>
                    <a:p>
                      <a:r>
                        <a:rPr lang="en-US" sz="2000" dirty="0"/>
                        <a:t>Protected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Любые типы и члены, а также вложенные типы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Элемент доступен только внутри самого типа и производных типов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086032"/>
                  </a:ext>
                </a:extLst>
              </a:tr>
              <a:tr h="716191">
                <a:tc>
                  <a:txBody>
                    <a:bodyPr/>
                    <a:lstStyle/>
                    <a:p>
                      <a:r>
                        <a:rPr lang="en-US" sz="2000" dirty="0"/>
                        <a:t>Internal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Любые типы и члены</a:t>
                      </a:r>
                    </a:p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Элемент доступен в пределах сборки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534559"/>
                  </a:ext>
                </a:extLst>
              </a:tr>
              <a:tr h="716191">
                <a:tc>
                  <a:txBody>
                    <a:bodyPr/>
                    <a:lstStyle/>
                    <a:p>
                      <a:r>
                        <a:rPr lang="en-US" sz="2000" dirty="0"/>
                        <a:t>Private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Любые типы и члены, а также вложенные типы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Элемент доступен только внутри типа, в котором он объявлен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38171"/>
                  </a:ext>
                </a:extLst>
              </a:tr>
              <a:tr h="716191">
                <a:tc>
                  <a:txBody>
                    <a:bodyPr/>
                    <a:lstStyle/>
                    <a:p>
                      <a:r>
                        <a:rPr lang="en-US" sz="2000" dirty="0"/>
                        <a:t>Protected internal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Любые типы и члены, а также вложенные типы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Элемент доступен везде внутри сборки в коде производных классов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028867"/>
                  </a:ext>
                </a:extLst>
              </a:tr>
              <a:tr h="716191">
                <a:tc>
                  <a:txBody>
                    <a:bodyPr/>
                    <a:lstStyle/>
                    <a:p>
                      <a:r>
                        <a:rPr lang="en-US" sz="2000" dirty="0"/>
                        <a:t>Private protected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Любые типы и члены, а также вложенные типы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Член </a:t>
                      </a:r>
                      <a:r>
                        <a:rPr lang="ru-RU" sz="20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доступен для типов, производных от содержащего класса, но только в пределах содержащей его сборки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636559"/>
                  </a:ext>
                </a:extLst>
              </a:tr>
              <a:tr h="716191"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764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32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E14C966-8055-4288-A559-7EFAB1B23E5A}"/>
              </a:ext>
            </a:extLst>
          </p:cNvPr>
          <p:cNvSpPr/>
          <p:nvPr/>
        </p:nvSpPr>
        <p:spPr>
          <a:xfrm>
            <a:off x="177166" y="730839"/>
            <a:ext cx="11837668" cy="59568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D1EF2-C556-4752-89B1-D656CBF0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0320"/>
            <a:ext cx="9905998" cy="56051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Модификаторы</a:t>
            </a: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E6D3E512-5023-4C67-91DA-A0A5558B3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315940"/>
              </p:ext>
            </p:extLst>
          </p:nvPr>
        </p:nvGraphicFramePr>
        <p:xfrm>
          <a:off x="299453" y="799609"/>
          <a:ext cx="11603790" cy="5943066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074779">
                  <a:extLst>
                    <a:ext uri="{9D8B030D-6E8A-4147-A177-3AD203B41FA5}">
                      <a16:colId xmlns:a16="http://schemas.microsoft.com/office/drawing/2014/main" val="2866166186"/>
                    </a:ext>
                  </a:extLst>
                </a:gridCol>
                <a:gridCol w="2823410">
                  <a:extLst>
                    <a:ext uri="{9D8B030D-6E8A-4147-A177-3AD203B41FA5}">
                      <a16:colId xmlns:a16="http://schemas.microsoft.com/office/drawing/2014/main" val="360556350"/>
                    </a:ext>
                  </a:extLst>
                </a:gridCol>
                <a:gridCol w="6705601">
                  <a:extLst>
                    <a:ext uri="{9D8B030D-6E8A-4147-A177-3AD203B41FA5}">
                      <a16:colId xmlns:a16="http://schemas.microsoft.com/office/drawing/2014/main" val="650918427"/>
                    </a:ext>
                  </a:extLst>
                </a:gridCol>
              </a:tblGrid>
              <a:tr h="323339">
                <a:tc>
                  <a:txBody>
                    <a:bodyPr/>
                    <a:lstStyle/>
                    <a:p>
                      <a:pPr algn="ctr"/>
                      <a:r>
                        <a:rPr lang="ru-RU" sz="2400"/>
                        <a:t>Модификатор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/>
                        <a:t>Применимость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19503"/>
                  </a:ext>
                </a:extLst>
              </a:tr>
              <a:tr h="716191">
                <a:tc>
                  <a:txBody>
                    <a:bodyPr/>
                    <a:lstStyle/>
                    <a:p>
                      <a:r>
                        <a:rPr lang="en-US" sz="2000"/>
                        <a:t>New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Члены функции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Член скрывает производный член с такой же сигнатурой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991259"/>
                  </a:ext>
                </a:extLst>
              </a:tr>
              <a:tr h="716191">
                <a:tc>
                  <a:txBody>
                    <a:bodyPr/>
                    <a:lstStyle/>
                    <a:p>
                      <a:r>
                        <a:rPr lang="en-US" sz="2000"/>
                        <a:t>Static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Все члены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Член не работает с конкретным </a:t>
                      </a:r>
                      <a:r>
                        <a:rPr lang="ru-RU" sz="2000" dirty="0" err="1"/>
                        <a:t>экземляром</a:t>
                      </a:r>
                      <a:r>
                        <a:rPr lang="ru-RU" sz="2000" dirty="0"/>
                        <a:t> класса.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086032"/>
                  </a:ext>
                </a:extLst>
              </a:tr>
              <a:tr h="716191">
                <a:tc>
                  <a:txBody>
                    <a:bodyPr/>
                    <a:lstStyle/>
                    <a:p>
                      <a:r>
                        <a:rPr lang="en-US" sz="2000" dirty="0"/>
                        <a:t>Virtual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/>
                        <a:t>Только члены функции</a:t>
                      </a:r>
                    </a:p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Член может быть переопределен производным классом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534559"/>
                  </a:ext>
                </a:extLst>
              </a:tr>
              <a:tr h="716191">
                <a:tc>
                  <a:txBody>
                    <a:bodyPr/>
                    <a:lstStyle/>
                    <a:p>
                      <a:r>
                        <a:rPr lang="en-US" sz="2000"/>
                        <a:t>Abstract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Только члены функции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Виртуальный член, определяет сигнатуру, но не реализацию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38171"/>
                  </a:ext>
                </a:extLst>
              </a:tr>
              <a:tr h="716191">
                <a:tc>
                  <a:txBody>
                    <a:bodyPr/>
                    <a:lstStyle/>
                    <a:p>
                      <a:r>
                        <a:rPr lang="en-US" sz="2000" dirty="0"/>
                        <a:t>Override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Только члены функции</a:t>
                      </a:r>
                    </a:p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Член переопределяет производный виртуальный или абстрактный член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028867"/>
                  </a:ext>
                </a:extLst>
              </a:tr>
              <a:tr h="716191">
                <a:tc>
                  <a:txBody>
                    <a:bodyPr/>
                    <a:lstStyle/>
                    <a:p>
                      <a:r>
                        <a:rPr lang="en-US" sz="2000" dirty="0"/>
                        <a:t>Sealed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Классы, методы и свойства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Класс не может быть унаследован. Для свойств и методов член переопределяет унаследованный виртуальный член, но не может быть переопределен никакими членами в любых производных классах. Используется с переопределением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636559"/>
                  </a:ext>
                </a:extLst>
              </a:tr>
              <a:tr h="716191">
                <a:tc>
                  <a:txBody>
                    <a:bodyPr/>
                    <a:lstStyle/>
                    <a:p>
                      <a:r>
                        <a:rPr lang="en-US" sz="2000" dirty="0"/>
                        <a:t>Extern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Static[</a:t>
                      </a:r>
                      <a:r>
                        <a:rPr lang="en-US" sz="2000" dirty="0" err="1"/>
                        <a:t>DllImport</a:t>
                      </a:r>
                      <a:r>
                        <a:rPr lang="en-US" sz="2000" dirty="0"/>
                        <a:t>] </a:t>
                      </a:r>
                      <a:r>
                        <a:rPr lang="ru-RU" sz="2000" dirty="0"/>
                        <a:t>методы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Применяется для членов с внешней реализаций на другом языке.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764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95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E14C966-8055-4288-A559-7EFAB1B23E5A}"/>
              </a:ext>
            </a:extLst>
          </p:cNvPr>
          <p:cNvSpPr/>
          <p:nvPr/>
        </p:nvSpPr>
        <p:spPr>
          <a:xfrm>
            <a:off x="1588168" y="730839"/>
            <a:ext cx="9015664" cy="59568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D1EF2-C556-4752-89B1-D656CBF0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0320"/>
            <a:ext cx="9905998" cy="56051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Модификаторы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E5B94FB-E9EC-4323-B1F2-BE2D2E5AE5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6B6BC5F-BBDA-453A-9D56-841917A0F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703" y="788500"/>
            <a:ext cx="8778594" cy="584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22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E14C966-8055-4288-A559-7EFAB1B23E5A}"/>
              </a:ext>
            </a:extLst>
          </p:cNvPr>
          <p:cNvSpPr/>
          <p:nvPr/>
        </p:nvSpPr>
        <p:spPr>
          <a:xfrm>
            <a:off x="128337" y="730839"/>
            <a:ext cx="11871158" cy="59568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D1EF2-C556-4752-89B1-D656CBF0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0320"/>
            <a:ext cx="9905998" cy="56051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Юнит тестирование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E5B94FB-E9EC-4323-B1F2-BE2D2E5AE5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24589" y="882316"/>
            <a:ext cx="116144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Мотивация писать тесты: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Юнит тесты облегчают процесс изменения кода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Юнит тесты могут выступать в роли документации к коду.</a:t>
            </a:r>
            <a:endParaRPr lang="en-US" sz="28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Test Driven Development(TDD)</a:t>
            </a:r>
            <a:endParaRPr lang="ru-RU" sz="28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Требования: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Тесты должны быть быстрыми.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Тесты должны работать в любом порядке.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Тесты должны быть детерминированными.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Тесты должны подтверждать самих себя.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454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E14C966-8055-4288-A559-7EFAB1B23E5A}"/>
              </a:ext>
            </a:extLst>
          </p:cNvPr>
          <p:cNvSpPr/>
          <p:nvPr/>
        </p:nvSpPr>
        <p:spPr>
          <a:xfrm>
            <a:off x="128337" y="730839"/>
            <a:ext cx="11871158" cy="59568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D1EF2-C556-4752-89B1-D656CBF0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0320"/>
            <a:ext cx="9905998" cy="56051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Юнит тестирование</a:t>
            </a:r>
            <a:r>
              <a:rPr lang="en-US" dirty="0"/>
              <a:t>: MSTEST</a:t>
            </a:r>
            <a:endParaRPr lang="ru-RU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E5B94FB-E9EC-4323-B1F2-BE2D2E5AE5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855154"/>
              </p:ext>
            </p:extLst>
          </p:nvPr>
        </p:nvGraphicFramePr>
        <p:xfrm>
          <a:off x="252663" y="910389"/>
          <a:ext cx="11634537" cy="55706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67365">
                  <a:extLst>
                    <a:ext uri="{9D8B030D-6E8A-4147-A177-3AD203B41FA5}">
                      <a16:colId xmlns:a16="http://schemas.microsoft.com/office/drawing/2014/main" val="2908860120"/>
                    </a:ext>
                  </a:extLst>
                </a:gridCol>
                <a:gridCol w="7967172">
                  <a:extLst>
                    <a:ext uri="{9D8B030D-6E8A-4147-A177-3AD203B41FA5}">
                      <a16:colId xmlns:a16="http://schemas.microsoft.com/office/drawing/2014/main" val="1965098608"/>
                    </a:ext>
                  </a:extLst>
                </a:gridCol>
              </a:tblGrid>
              <a:tr h="348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2438249"/>
                  </a:ext>
                </a:extLst>
              </a:tr>
              <a:tr h="348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Assert.AreEqual</a:t>
                      </a:r>
                      <a:endParaRPr lang="en-US" sz="1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равно ли ожидаемое значение найденному значению</a:t>
                      </a:r>
                      <a:endParaRPr lang="en-US" sz="1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4878199"/>
                  </a:ext>
                </a:extLst>
              </a:tr>
              <a:tr h="348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Assert.AreNotEqual</a:t>
                      </a:r>
                      <a:endParaRPr lang="en-US" sz="1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не равно ли ожидаемое значение найденному значению</a:t>
                      </a:r>
                      <a:endParaRPr lang="en-US" sz="1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6440851"/>
                  </a:ext>
                </a:extLst>
              </a:tr>
              <a:tr h="348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Assert.IsTrue</a:t>
                      </a:r>
                      <a:endParaRPr lang="en-US" sz="1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является ли найденное значение </a:t>
                      </a:r>
                      <a:r>
                        <a:rPr lang="en-US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4489068"/>
                  </a:ext>
                </a:extLst>
              </a:tr>
              <a:tr h="348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Assert.IsFalse</a:t>
                      </a:r>
                      <a:endParaRPr lang="en-US" sz="1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является ли найденное значение </a:t>
                      </a:r>
                      <a:r>
                        <a:rPr lang="en-US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273388"/>
                  </a:ext>
                </a:extLst>
              </a:tr>
              <a:tr h="348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Assert.IsNull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является ли найденное значение </a:t>
                      </a:r>
                      <a:r>
                        <a:rPr lang="en-US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31067"/>
                  </a:ext>
                </a:extLst>
              </a:tr>
              <a:tr h="348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Assert.IsNotNull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не является ли найденное значение </a:t>
                      </a:r>
                      <a:r>
                        <a:rPr lang="en-US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1276876"/>
                  </a:ext>
                </a:extLst>
              </a:tr>
              <a:tr h="348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Assert.ThrowsException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 метод на выбрасываемое исключение</a:t>
                      </a:r>
                      <a:endParaRPr lang="en-US" sz="1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1979761"/>
                  </a:ext>
                </a:extLst>
              </a:tr>
              <a:tr h="348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Assert.ThrowsExceptionAsync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 </a:t>
                      </a:r>
                      <a:r>
                        <a:rPr lang="ru-RU" sz="19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асинхр</a:t>
                      </a:r>
                      <a:r>
                        <a:rPr lang="ru-RU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метод на выбрасываемое исключение</a:t>
                      </a:r>
                      <a:endParaRPr lang="en-US" sz="1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208871"/>
                  </a:ext>
                </a:extLst>
              </a:tr>
              <a:tr h="348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StringAssert.Contains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содержит ли найденная строка подстроку</a:t>
                      </a:r>
                      <a:endParaRPr lang="en-US" sz="1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1934549"/>
                  </a:ext>
                </a:extLst>
              </a:tr>
              <a:tr h="348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StringAssert.Matches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соответствует ли найденная строка регулярному выражению</a:t>
                      </a:r>
                      <a:endParaRPr lang="en-US" sz="1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5969457"/>
                  </a:ext>
                </a:extLst>
              </a:tr>
              <a:tr h="348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StringAssert.DoesNotMatch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не соответствует ли найденная строка регулярному выражению</a:t>
                      </a:r>
                      <a:endParaRPr lang="en-US" sz="1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9466398"/>
                  </a:ext>
                </a:extLst>
              </a:tr>
              <a:tr h="348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CollectionAssert.AreEquivalent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содержат ли две коллекции одинаковые элементы</a:t>
                      </a:r>
                      <a:endParaRPr lang="en-US" sz="1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7800572"/>
                  </a:ext>
                </a:extLst>
              </a:tr>
              <a:tr h="348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CollectionAssert.AreNotEquivalent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не содержат ли две коллекции одинаковые элементы</a:t>
                      </a:r>
                      <a:endParaRPr lang="en-US" sz="1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6507289"/>
                  </a:ext>
                </a:extLst>
              </a:tr>
              <a:tr h="348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CollectionAssert.Contains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содержит ли коллекция элемент</a:t>
                      </a:r>
                      <a:endParaRPr lang="en-US" sz="1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6966092"/>
                  </a:ext>
                </a:extLst>
              </a:tr>
              <a:tr h="348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CollectionAssert.DoesNotContain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ru-RU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не содержит ли коллекция элемент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4204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110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16700</TotalTime>
  <Words>805</Words>
  <Application>Microsoft Office PowerPoint</Application>
  <PresentationFormat>Широкоэкранный</PresentationFormat>
  <Paragraphs>127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Roboto</vt:lpstr>
      <vt:lpstr>Tw Cen MT</vt:lpstr>
      <vt:lpstr>Контур</vt:lpstr>
      <vt:lpstr>Лекция #2</vt:lpstr>
      <vt:lpstr>ООП в C#</vt:lpstr>
      <vt:lpstr>Наследование в C#</vt:lpstr>
      <vt:lpstr>Наследование в C#</vt:lpstr>
      <vt:lpstr>Модификаторы доступа</vt:lpstr>
      <vt:lpstr>Модификаторы</vt:lpstr>
      <vt:lpstr>Модификаторы</vt:lpstr>
      <vt:lpstr>Юнит тестирование</vt:lpstr>
      <vt:lpstr>Юнит тестирование: MSTEST</vt:lpstr>
      <vt:lpstr>Вопросы для самоконтроля</vt:lpstr>
      <vt:lpstr>Источники и ресурсы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#1</dc:title>
  <dc:creator>Alexander</dc:creator>
  <cp:lastModifiedBy>Alexander</cp:lastModifiedBy>
  <cp:revision>31</cp:revision>
  <dcterms:created xsi:type="dcterms:W3CDTF">2022-03-30T08:35:59Z</dcterms:created>
  <dcterms:modified xsi:type="dcterms:W3CDTF">2024-08-20T06:18:31Z</dcterms:modified>
</cp:coreProperties>
</file>