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6fefe/generic-collection-classes-in-C-Sharp/" TargetMode="External"/><Relationship Id="rId2" Type="http://schemas.openxmlformats.org/officeDocument/2006/relationships/hyperlink" Target="https://docs.microsoft.com/ru-ru/dotnet/api/system.collections.generic?view=net-6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Делегаты. События. Коллекции. Список. Словарь. Производительность операций на 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9474" y="1203158"/>
            <a:ext cx="822960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Множество(</a:t>
            </a:r>
            <a:r>
              <a:rPr lang="en-US" dirty="0"/>
              <a:t>SET)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25515" y="1331493"/>
            <a:ext cx="8229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err="1"/>
              <a:t>Add</a:t>
            </a:r>
            <a:r>
              <a:rPr lang="ru-RU" sz="2000" dirty="0"/>
              <a:t> — добавление элемента. Если такой элемент уже присутствует, то он не будет добавлен.</a:t>
            </a:r>
          </a:p>
          <a:p>
            <a:pPr>
              <a:buFont typeface="Arial" pitchFamily="34" charset="0"/>
              <a:buChar char="•"/>
            </a:pPr>
            <a:r>
              <a:rPr lang="ru-RU" sz="2000" b="1" dirty="0" err="1"/>
              <a:t>Remove</a:t>
            </a:r>
            <a:r>
              <a:rPr lang="ru-RU" sz="2000" b="1" dirty="0"/>
              <a:t> </a:t>
            </a:r>
            <a:r>
              <a:rPr lang="ru-RU" sz="2000" dirty="0"/>
              <a:t>— удаление элемента из множества.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err="1"/>
              <a:t>Union</a:t>
            </a:r>
            <a:r>
              <a:rPr lang="ru-RU" sz="2000" b="1" dirty="0"/>
              <a:t> </a:t>
            </a:r>
            <a:r>
              <a:rPr lang="ru-RU" sz="2000" dirty="0"/>
              <a:t>— объединение множеств. Создается новое множество, включающее в себя все элементы из множества А и множества В. Если элемент содержится в обоих множествах, он будет добавлен однократно.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err="1"/>
              <a:t>Difference</a:t>
            </a:r>
            <a:r>
              <a:rPr lang="ru-RU" sz="2000" b="1" dirty="0"/>
              <a:t> </a:t>
            </a:r>
            <a:r>
              <a:rPr lang="ru-RU" sz="2000" dirty="0"/>
              <a:t>— разность множеств. Создается новое множество, включающее в себя все элементы множества А, которые не входят в множество В.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err="1"/>
              <a:t>Intersection</a:t>
            </a:r>
            <a:r>
              <a:rPr lang="ru-RU" sz="2000" b="1" dirty="0"/>
              <a:t> </a:t>
            </a:r>
            <a:r>
              <a:rPr lang="ru-RU" sz="2000" dirty="0"/>
              <a:t>— пересечение множеств. Создается новое множество, включающее в себя все элементы входящие одновременно и в множество А, и в множество В.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ru-RU" sz="2000" b="1" dirty="0" err="1"/>
              <a:t>Subset</a:t>
            </a:r>
            <a:r>
              <a:rPr lang="ru-RU" sz="2000" dirty="0"/>
              <a:t> — проверка на подмножество. Чтобы быть подмножеством, все элементы множества А должны содержаться в множестве В. Тогда А является подмножеством множества В.</a:t>
            </a:r>
          </a:p>
        </p:txBody>
      </p:sp>
      <p:pic>
        <p:nvPicPr>
          <p:cNvPr id="5122" name="Picture 2" descr="Set C# - Множество C#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4" y="2484522"/>
            <a:ext cx="3320716" cy="2303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4168" y="1331493"/>
            <a:ext cx="41709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O(1) – </a:t>
            </a:r>
            <a:r>
              <a:rPr lang="ru-RU" sz="2000" b="1" dirty="0"/>
              <a:t>время, необходимое для выполнения операции постоянно и не зависит от числа элементов в коллекции.</a:t>
            </a:r>
          </a:p>
          <a:p>
            <a:pPr>
              <a:buFont typeface="Arial" pitchFamily="34" charset="0"/>
              <a:buChar char="•"/>
            </a:pPr>
            <a:endParaRPr lang="ru-RU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– </a:t>
            </a:r>
            <a:r>
              <a:rPr lang="ru-RU" sz="2000" b="1" dirty="0"/>
              <a:t>время, необходимое на выполнение операции, растет с каждым элементом в коллекции, но рост времени не линейный, а логарифмический.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O(n) – </a:t>
            </a:r>
            <a:r>
              <a:rPr lang="ru-RU" sz="2000" b="1" dirty="0"/>
              <a:t>время, необходимое на выполнение операции </a:t>
            </a:r>
            <a:r>
              <a:rPr lang="ru-RU" sz="2000" b="1" dirty="0" err="1"/>
              <a:t>прямопропорционально</a:t>
            </a:r>
            <a:r>
              <a:rPr lang="ru-RU" sz="2000" b="1" dirty="0"/>
              <a:t> числу элементов коллекции.</a:t>
            </a:r>
            <a:endParaRPr lang="ru-RU" sz="2000" dirty="0"/>
          </a:p>
        </p:txBody>
      </p:sp>
      <p:pic>
        <p:nvPicPr>
          <p:cNvPr id="31746" name="Picture 2" descr="https://avatars.mds.yandex.net/get-zen_doc/4079597/pub_608fe4a9a5f87026b1bead84_60916b9f87bf2977fc9bf471/scale_24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514" y="1544310"/>
            <a:ext cx="7001934" cy="45677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166" y="1304422"/>
            <a:ext cx="10468477" cy="505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09" y="1803229"/>
            <a:ext cx="11253023" cy="4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11" y="1296472"/>
            <a:ext cx="11246768" cy="4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30" y="1903492"/>
            <a:ext cx="11214469" cy="3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47" y="1424808"/>
            <a:ext cx="11197390" cy="49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0"/>
            <a:ext cx="11582399" cy="1478570"/>
          </a:xfrm>
        </p:spPr>
        <p:txBody>
          <a:bodyPr/>
          <a:lstStyle/>
          <a:p>
            <a:r>
              <a:rPr lang="ru-RU" dirty="0"/>
              <a:t>Неизменяемые коллекции и интерфейсы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75" y="1344026"/>
            <a:ext cx="10493291" cy="49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884" y="1203158"/>
            <a:ext cx="11502190" cy="5229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0"/>
            <a:ext cx="11582399" cy="1478570"/>
          </a:xfrm>
        </p:spPr>
        <p:txBody>
          <a:bodyPr/>
          <a:lstStyle/>
          <a:p>
            <a:r>
              <a:rPr lang="ru-RU" dirty="0"/>
              <a:t>Неизменяемые коллекции и интерфейсы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75" y="1344026"/>
            <a:ext cx="10493291" cy="498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739" y="1750846"/>
            <a:ext cx="10520113" cy="461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делегат(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delegate)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 В чем заключается «техника предположения делегата»?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Разница между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Action&lt;T&gt;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и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Func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&lt;T&gt;.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делегат называется многоадресным?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Синтаксис лямбда-выражения. Что такое замыкание?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событие(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event)?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шаблон разработки строится на событиях?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Перечислите существующие типы коллекций.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Алгоритмы обслуживания типов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Stack&lt;T&gt;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Queue&lt;T&gt;.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каком пространстве имен описаны неизменяемые коллекции?</a:t>
            </a: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https://docs.microsoft.com/ru-ru/dotnet/api/system.collections.generic?view=net-6.0</a:t>
            </a:r>
            <a:endParaRPr lang="en-US" dirty="0"/>
          </a:p>
          <a:p>
            <a:r>
              <a:rPr lang="en-US" dirty="0">
                <a:hlinkClick r:id="rId3"/>
              </a:rPr>
              <a:t>https://www.c-sharpcorner.com/UploadFile/d6fefe/generic-collection-classes-in-C-Sharp/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делегаты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50188" y="1083503"/>
            <a:ext cx="10314317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b="1" dirty="0"/>
              <a:t>Делегат это объект, который может ссылаться на метод.</a:t>
            </a:r>
            <a:endParaRPr lang="en-US" b="1" dirty="0"/>
          </a:p>
          <a:p>
            <a:pPr>
              <a:lnSpc>
                <a:spcPct val="90000"/>
              </a:lnSpc>
              <a:buFontTx/>
              <a:buNone/>
            </a:pPr>
            <a:endParaRPr lang="ru-RU" b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dirty="0"/>
              <a:t>Когда создается делегат, то создается  объект, содержащий ссылку на метод. Делегат позволяет вызвать метод, на который он ссылается.</a:t>
            </a: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dirty="0"/>
              <a:t>Один и тот же делегат можно использовать для вызова разных методов при выполнении программы. Для этого надо изменить метод, на который ссылается делегат. </a:t>
            </a: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dirty="0"/>
              <a:t>Метод вызываемый делегатом определяется на этапе выполнения программы, а не на этапе компиляции. В этой гибкости и заключается преимущества использования делегатов.</a:t>
            </a: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dirty="0"/>
              <a:t>Формализм объявления делегата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b="1" dirty="0"/>
              <a:t>delegate</a:t>
            </a:r>
            <a:r>
              <a:rPr lang="en-US" sz="2000" dirty="0"/>
              <a:t> </a:t>
            </a:r>
            <a:r>
              <a:rPr lang="ru-RU" sz="2000" b="1" dirty="0" err="1"/>
              <a:t>возвращаемый_тип</a:t>
            </a:r>
            <a:r>
              <a:rPr lang="ru-RU" sz="2000" b="1" dirty="0"/>
              <a:t>  имя( </a:t>
            </a:r>
            <a:r>
              <a:rPr lang="ru-RU" sz="2000" b="1" dirty="0" err="1"/>
              <a:t>список_параметров</a:t>
            </a:r>
            <a:r>
              <a:rPr lang="ru-RU" sz="2000" b="1" dirty="0"/>
              <a:t>)</a:t>
            </a:r>
            <a:r>
              <a:rPr 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ru-RU" sz="2000" dirty="0" err="1"/>
              <a:t>Список_параметров</a:t>
            </a:r>
            <a:r>
              <a:rPr lang="ru-RU" sz="2000" dirty="0"/>
              <a:t> называется сигнатурой.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ru-RU" sz="2000" dirty="0" err="1"/>
              <a:t>Возвращаемый_тип</a:t>
            </a:r>
            <a:r>
              <a:rPr lang="ru-RU" sz="2000" dirty="0"/>
              <a:t> – это тип возвращаемый методами, которые будут вызываться этим</a:t>
            </a:r>
            <a:r>
              <a:rPr lang="en-US" sz="2000" dirty="0"/>
              <a:t> 	</a:t>
            </a:r>
            <a:r>
              <a:rPr lang="ru-RU" sz="2000" dirty="0"/>
              <a:t>делегатом.</a:t>
            </a:r>
          </a:p>
        </p:txBody>
      </p:sp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делегаты: 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3347" y="888441"/>
            <a:ext cx="112775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sz="2400" dirty="0"/>
              <a:t>События  – это механизм автоматического уведомление о том, что произошло некоторое событие. </a:t>
            </a:r>
          </a:p>
          <a:p>
            <a:pPr>
              <a:buFontTx/>
              <a:buNone/>
            </a:pPr>
            <a:endParaRPr lang="ru-RU" sz="2400" dirty="0"/>
          </a:p>
          <a:p>
            <a:pPr>
              <a:buFontTx/>
              <a:buNone/>
            </a:pPr>
            <a:r>
              <a:rPr lang="ru-RU" sz="2400" dirty="0"/>
              <a:t>События работают так</a:t>
            </a:r>
            <a:r>
              <a:rPr lang="en-US" sz="2400" dirty="0"/>
              <a:t>:</a:t>
            </a:r>
          </a:p>
          <a:p>
            <a:r>
              <a:rPr lang="ru-RU" sz="2400" dirty="0"/>
              <a:t>Объект, проявляющий интерес к конкретному событию, регистрирует обработчик этого события</a:t>
            </a:r>
          </a:p>
          <a:p>
            <a:r>
              <a:rPr lang="ru-RU" sz="2400" dirty="0"/>
              <a:t>Когда событие происходит, вызываются все зарегистрированные обработчики этого события.</a:t>
            </a:r>
          </a:p>
          <a:p>
            <a:endParaRPr lang="ru-RU" sz="2400" dirty="0"/>
          </a:p>
          <a:p>
            <a:pPr>
              <a:buFontTx/>
              <a:buNone/>
            </a:pPr>
            <a:r>
              <a:rPr lang="ru-RU" sz="2400" dirty="0"/>
              <a:t>Обработчики события обычно представлены делегатами.</a:t>
            </a:r>
          </a:p>
          <a:p>
            <a:pPr>
              <a:buFontTx/>
              <a:buNone/>
            </a:pPr>
            <a:r>
              <a:rPr lang="ru-RU" sz="2400" dirty="0"/>
              <a:t>События являются членами класса и объявляются с помощью ключевого слова </a:t>
            </a:r>
            <a:r>
              <a:rPr lang="en-US" sz="2400" b="1" dirty="0"/>
              <a:t>event</a:t>
            </a:r>
            <a:endParaRPr lang="ru-RU" sz="2400" dirty="0"/>
          </a:p>
          <a:p>
            <a:pPr>
              <a:buFontTx/>
              <a:buNone/>
            </a:pPr>
            <a:r>
              <a:rPr lang="ru-RU" sz="2400" dirty="0"/>
              <a:t>Формализм объявления:</a:t>
            </a:r>
            <a:endParaRPr lang="en-US" sz="2400" b="1" dirty="0"/>
          </a:p>
          <a:p>
            <a:pPr>
              <a:buFontTx/>
              <a:buNone/>
            </a:pPr>
            <a:r>
              <a:rPr lang="en-US" sz="2400" b="1" dirty="0"/>
              <a:t>  event </a:t>
            </a:r>
            <a:r>
              <a:rPr lang="ru-RU" sz="2400" b="1" dirty="0"/>
              <a:t> </a:t>
            </a:r>
            <a:r>
              <a:rPr lang="ru-RU" sz="2400" b="1" dirty="0" err="1"/>
              <a:t>делегат_события</a:t>
            </a:r>
            <a:r>
              <a:rPr lang="ru-RU" sz="2400" b="1" dirty="0"/>
              <a:t>  </a:t>
            </a:r>
            <a:r>
              <a:rPr lang="ru-RU" sz="2400" b="1" dirty="0" err="1"/>
              <a:t>имя_события</a:t>
            </a:r>
            <a:r>
              <a:rPr lang="ru-RU" sz="2400" b="1" dirty="0"/>
              <a:t> </a:t>
            </a:r>
          </a:p>
          <a:p>
            <a:pPr>
              <a:buFontTx/>
              <a:buNone/>
            </a:pPr>
            <a:r>
              <a:rPr lang="ru-RU" sz="2400" b="1" dirty="0" err="1"/>
              <a:t>делегат_события</a:t>
            </a:r>
            <a:r>
              <a:rPr lang="ru-RU" sz="2400" b="1" dirty="0"/>
              <a:t> – </a:t>
            </a:r>
            <a:r>
              <a:rPr lang="ru-RU" sz="2400" dirty="0"/>
              <a:t>имя делегата, используемого для поддержки события</a:t>
            </a:r>
          </a:p>
          <a:p>
            <a:pPr>
              <a:buFontTx/>
              <a:buNone/>
            </a:pPr>
            <a:r>
              <a:rPr lang="ru-RU" sz="2400" b="1" dirty="0" err="1"/>
              <a:t>имя_события</a:t>
            </a:r>
            <a:r>
              <a:rPr lang="ru-RU" sz="2400" b="1" dirty="0"/>
              <a:t> – </a:t>
            </a:r>
            <a:r>
              <a:rPr lang="ru-RU" sz="2400" dirty="0"/>
              <a:t>конкретный объект объявляемого события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Коллекции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68968" y="1104678"/>
          <a:ext cx="11341768" cy="52578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39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54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/>
                        <a:t>IEnumerable</a:t>
                      </a:r>
                      <a:r>
                        <a:rPr lang="en-US" sz="2100" b="1" dirty="0"/>
                        <a:t>&lt;T&gt;</a:t>
                      </a:r>
                      <a:endParaRPr lang="ru-RU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b="0" dirty="0"/>
                        <a:t>Интерфейс</a:t>
                      </a:r>
                      <a:r>
                        <a:rPr lang="ru-RU" sz="2100" b="0" baseline="0" dirty="0"/>
                        <a:t> </a:t>
                      </a:r>
                      <a:r>
                        <a:rPr lang="en-US" sz="2100" b="0" baseline="0" dirty="0" err="1"/>
                        <a:t>IEnumerable</a:t>
                      </a:r>
                      <a:r>
                        <a:rPr lang="en-US" sz="2100" b="0" baseline="0" dirty="0"/>
                        <a:t> </a:t>
                      </a:r>
                      <a:r>
                        <a:rPr lang="ru-RU" sz="2100" b="0" baseline="0" dirty="0"/>
                        <a:t>необходим для конструкции </a:t>
                      </a:r>
                      <a:r>
                        <a:rPr lang="en-US" sz="2100" b="0" baseline="0" dirty="0" err="1"/>
                        <a:t>foreach</a:t>
                      </a:r>
                      <a:r>
                        <a:rPr lang="en-US" sz="2100" b="0" baseline="0" dirty="0"/>
                        <a:t>. </a:t>
                      </a:r>
                      <a:r>
                        <a:rPr lang="ru-RU" sz="2100" b="0" baseline="0" dirty="0"/>
                        <a:t>Интерфейс объявляет метод </a:t>
                      </a:r>
                      <a:r>
                        <a:rPr lang="en-US" sz="2100" b="0" baseline="0" dirty="0" err="1"/>
                        <a:t>GetEnumerator</a:t>
                      </a:r>
                      <a:r>
                        <a:rPr lang="en-US" sz="2100" b="0" baseline="0" dirty="0"/>
                        <a:t>, </a:t>
                      </a:r>
                      <a:r>
                        <a:rPr lang="ru-RU" sz="2100" b="0" baseline="0" dirty="0"/>
                        <a:t>который возвращает </a:t>
                      </a:r>
                      <a:r>
                        <a:rPr lang="ru-RU" sz="2100" b="0" baseline="0" dirty="0" err="1"/>
                        <a:t>энумератор</a:t>
                      </a:r>
                      <a:r>
                        <a:rPr lang="ru-RU" sz="2100" b="0" baseline="0" dirty="0"/>
                        <a:t>, который реализует интерфейс </a:t>
                      </a:r>
                      <a:r>
                        <a:rPr lang="en-US" sz="2100" b="0" baseline="0" dirty="0" err="1"/>
                        <a:t>IEnumerator</a:t>
                      </a:r>
                      <a:r>
                        <a:rPr lang="en-US" sz="2100" b="0" baseline="0" dirty="0"/>
                        <a:t>.</a:t>
                      </a:r>
                      <a:endParaRPr lang="ru-RU" sz="2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/>
                        <a:t>ICollection</a:t>
                      </a:r>
                      <a:r>
                        <a:rPr lang="en-US" sz="2100" b="1" dirty="0"/>
                        <a:t>&lt;T&gt;</a:t>
                      </a:r>
                      <a:endParaRPr lang="ru-RU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b="0" dirty="0"/>
                        <a:t>Реализуется</a:t>
                      </a:r>
                      <a:r>
                        <a:rPr lang="ru-RU" sz="2100" b="0" baseline="0" dirty="0"/>
                        <a:t> универсальными классами коллекций. Так вы можете получить число элементов в коллекции(</a:t>
                      </a:r>
                      <a:r>
                        <a:rPr lang="en-US" sz="2100" b="0" baseline="0" dirty="0"/>
                        <a:t>Count</a:t>
                      </a:r>
                      <a:r>
                        <a:rPr lang="ru-RU" sz="2100" b="0" baseline="0" dirty="0"/>
                        <a:t>) и копировать коллекцию в массив(</a:t>
                      </a:r>
                      <a:r>
                        <a:rPr lang="en-US" sz="2100" b="0" baseline="0" dirty="0" err="1"/>
                        <a:t>CopyTo</a:t>
                      </a:r>
                      <a:r>
                        <a:rPr lang="en-US" sz="2100" b="0" baseline="0" dirty="0"/>
                        <a:t>). </a:t>
                      </a:r>
                      <a:r>
                        <a:rPr lang="ru-RU" sz="2100" b="0" baseline="0" dirty="0"/>
                        <a:t>Также можете добавлять и удалять элементы коллекции(</a:t>
                      </a:r>
                      <a:r>
                        <a:rPr lang="en-US" sz="2100" b="0" baseline="0" dirty="0"/>
                        <a:t>Add, Remove, Clear</a:t>
                      </a:r>
                      <a:r>
                        <a:rPr lang="ru-RU" sz="2100" b="0" baseline="0" dirty="0"/>
                        <a:t>)</a:t>
                      </a:r>
                      <a:endParaRPr lang="ru-RU" sz="2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/>
                        <a:t>IList</a:t>
                      </a:r>
                      <a:r>
                        <a:rPr lang="en-US" sz="2100" b="1" dirty="0"/>
                        <a:t>&lt;T&gt;</a:t>
                      </a:r>
                      <a:endParaRPr lang="ru-RU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b="0" dirty="0"/>
                        <a:t>Интерфейс</a:t>
                      </a:r>
                      <a:r>
                        <a:rPr lang="ru-RU" sz="2100" b="0" baseline="0" dirty="0"/>
                        <a:t> для списков элементов с возможностью доступа по позиции или индексу. Интерфейс объявляет индексатор, а также способы вставки или удаления элементов по индексу (</a:t>
                      </a:r>
                      <a:r>
                        <a:rPr lang="en-US" sz="2100" b="0" baseline="0" dirty="0"/>
                        <a:t>Insert, </a:t>
                      </a:r>
                      <a:r>
                        <a:rPr lang="en-US" sz="2100" b="0" baseline="0" dirty="0" err="1"/>
                        <a:t>RemoveAt</a:t>
                      </a:r>
                      <a:r>
                        <a:rPr lang="ru-RU" sz="2100" b="0" baseline="0" dirty="0"/>
                        <a:t>)</a:t>
                      </a:r>
                      <a:r>
                        <a:rPr lang="en-US" sz="2100" b="0" baseline="0" dirty="0"/>
                        <a:t>. </a:t>
                      </a:r>
                      <a:r>
                        <a:rPr lang="en-US" sz="2100" b="0" baseline="0" dirty="0" err="1"/>
                        <a:t>IList</a:t>
                      </a:r>
                      <a:r>
                        <a:rPr lang="en-US" sz="2100" b="0" baseline="0" dirty="0"/>
                        <a:t>&lt;T&gt; </a:t>
                      </a:r>
                      <a:r>
                        <a:rPr lang="ru-RU" sz="2100" b="0" baseline="0" dirty="0"/>
                        <a:t>наследуется от </a:t>
                      </a:r>
                      <a:r>
                        <a:rPr lang="en-US" sz="2100" b="0" baseline="0" dirty="0" err="1"/>
                        <a:t>ICollection</a:t>
                      </a:r>
                      <a:r>
                        <a:rPr lang="en-US" sz="2100" b="0" baseline="0" dirty="0"/>
                        <a:t>&lt;T&gt;</a:t>
                      </a:r>
                      <a:endParaRPr lang="ru-RU" sz="2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 err="1"/>
                        <a:t>ISet</a:t>
                      </a:r>
                      <a:r>
                        <a:rPr lang="en-US" sz="2100" b="1" dirty="0"/>
                        <a:t>&lt;T&gt;</a:t>
                      </a:r>
                      <a:endParaRPr lang="ru-RU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b="0" dirty="0"/>
                        <a:t>Интерфейс</a:t>
                      </a:r>
                      <a:r>
                        <a:rPr lang="ru-RU" sz="2100" b="0" baseline="0" dirty="0"/>
                        <a:t> реализуется наборами. Позволяет создавать объединения из различных </a:t>
                      </a:r>
                      <a:r>
                        <a:rPr lang="en-US" sz="2100" b="0" baseline="0" dirty="0"/>
                        <a:t>Set’</a:t>
                      </a:r>
                      <a:r>
                        <a:rPr lang="ru-RU" sz="2100" b="0" baseline="0" dirty="0" err="1"/>
                        <a:t>ов</a:t>
                      </a:r>
                      <a:r>
                        <a:rPr lang="ru-RU" sz="2100" b="0" baseline="0" dirty="0"/>
                        <a:t>, находить пересечения наборов и определять пересекающиеся множества. Наследуется от </a:t>
                      </a:r>
                      <a:r>
                        <a:rPr lang="en-US" sz="2100" b="0" baseline="0" dirty="0" err="1"/>
                        <a:t>ICollection</a:t>
                      </a:r>
                      <a:r>
                        <a:rPr lang="en-US" sz="2100" b="0" baseline="0" dirty="0"/>
                        <a:t>&lt;T&gt;.</a:t>
                      </a:r>
                      <a:endParaRPr lang="ru-RU" sz="2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Коллекции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5329"/>
              </p:ext>
            </p:extLst>
          </p:nvPr>
        </p:nvGraphicFramePr>
        <p:xfrm>
          <a:off x="176462" y="1042738"/>
          <a:ext cx="11806991" cy="5273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6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5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IDictionary</a:t>
                      </a:r>
                      <a:r>
                        <a:rPr lang="en-US" sz="2400" b="1" dirty="0"/>
                        <a:t>&lt;</a:t>
                      </a:r>
                      <a:r>
                        <a:rPr lang="en-US" sz="2400" b="1" dirty="0" err="1"/>
                        <a:t>Tkey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TValue</a:t>
                      </a:r>
                      <a:r>
                        <a:rPr lang="en-US" sz="2400" b="1" dirty="0"/>
                        <a:t>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Интерфейс реализуется классами обобщенных коллекций, у которых есть пары ключ и значение. С помощью этого интерфейса обеспечивается доступ ко всем ключам и значениям, элементы коллекции можно добавлять и удалять. Ключи уникальны.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ILookup</a:t>
                      </a:r>
                      <a:r>
                        <a:rPr lang="en-US" sz="2400" b="1" dirty="0"/>
                        <a:t>&lt;</a:t>
                      </a:r>
                      <a:r>
                        <a:rPr lang="en-US" sz="2400" b="1" dirty="0" err="1"/>
                        <a:t>Tkey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TValue</a:t>
                      </a:r>
                      <a:r>
                        <a:rPr lang="en-US" sz="2400" b="1" dirty="0"/>
                        <a:t>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Совпадает</a:t>
                      </a:r>
                      <a:r>
                        <a:rPr lang="ru-RU" sz="2400" b="0" baseline="0" dirty="0"/>
                        <a:t> с </a:t>
                      </a:r>
                      <a:r>
                        <a:rPr lang="en-US" sz="2400" b="0" baseline="0" dirty="0" err="1"/>
                        <a:t>IDIctionary</a:t>
                      </a:r>
                      <a:r>
                        <a:rPr lang="en-US" sz="2400" b="0" baseline="0" dirty="0"/>
                        <a:t> </a:t>
                      </a:r>
                      <a:r>
                        <a:rPr lang="ru-RU" sz="2400" b="0" baseline="0" dirty="0"/>
                        <a:t>за одним исключением – элементов с одинаковыми ключами может быть несколько.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IComparer</a:t>
                      </a:r>
                      <a:r>
                        <a:rPr lang="en-US" sz="2400" b="1" dirty="0"/>
                        <a:t>&lt;T&gt;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Интерфейс</a:t>
                      </a:r>
                      <a:r>
                        <a:rPr lang="en-US" sz="2400" b="0" baseline="0" dirty="0"/>
                        <a:t> </a:t>
                      </a:r>
                      <a:r>
                        <a:rPr lang="ru-RU" sz="2400" b="0" baseline="0" dirty="0"/>
                        <a:t>реализуется компаратором и используется для сортировки элементов внутри коллекции с помощью метода </a:t>
                      </a:r>
                      <a:r>
                        <a:rPr lang="en-US" sz="2400" b="0" baseline="0" dirty="0"/>
                        <a:t>Compare.</a:t>
                      </a:r>
                      <a:endParaRPr lang="ru-RU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IEqualityComparer</a:t>
                      </a:r>
                      <a:r>
                        <a:rPr lang="en-US" sz="2400" b="1" dirty="0"/>
                        <a:t>&lt;T&gt;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Реализуется компаратором, который может быть использован для ключей в словаре. С этим интерфейсом элементы могут быть проверены на равенство.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QUEUE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1323"/>
              </p:ext>
            </p:extLst>
          </p:nvPr>
        </p:nvGraphicFramePr>
        <p:xfrm>
          <a:off x="176462" y="946485"/>
          <a:ext cx="11806991" cy="520862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5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Члены</a:t>
                      </a:r>
                      <a:r>
                        <a:rPr lang="ru-RU" sz="2400" b="1" baseline="0" dirty="0"/>
                        <a:t> </a:t>
                      </a:r>
                      <a:r>
                        <a:rPr lang="en-US" sz="2400" b="1" baseline="0" dirty="0"/>
                        <a:t>QUEUE&lt;T&gt;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Count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Возвращает число элементов в очереди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Enqueue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Добавляет</a:t>
                      </a:r>
                      <a:r>
                        <a:rPr lang="ru-RU" sz="2000" b="0" baseline="0" dirty="0"/>
                        <a:t> элемент в конец очереди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Dequeue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Считывает и удаляет элемент из головы очереди. Если в</a:t>
                      </a:r>
                      <a:r>
                        <a:rPr lang="ru-RU" sz="2000" b="0" baseline="0" dirty="0"/>
                        <a:t> </a:t>
                      </a:r>
                      <a:r>
                        <a:rPr lang="ru-RU" sz="2000" b="0" dirty="0"/>
                        <a:t>очереди нет элементов, то выбрасывается исключение </a:t>
                      </a:r>
                      <a:r>
                        <a:rPr lang="en-US" sz="2000" b="0" dirty="0" err="1"/>
                        <a:t>InvalidOperationException</a:t>
                      </a:r>
                      <a:r>
                        <a:rPr lang="en-US" sz="2000" b="0" dirty="0"/>
                        <a:t>.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Peek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Считывает элемент из головы очереди,</a:t>
                      </a:r>
                      <a:r>
                        <a:rPr lang="ru-RU" sz="2000" b="0" baseline="0" dirty="0"/>
                        <a:t>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но не удаляет его.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TrimExcess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Изменяет</a:t>
                      </a:r>
                      <a:r>
                        <a:rPr lang="ru-RU" sz="2000" b="0" baseline="0" dirty="0"/>
                        <a:t> емкость очереди. </a:t>
                      </a:r>
                      <a:endParaRPr lang="en-US" sz="2000" b="0" baseline="0" dirty="0"/>
                    </a:p>
                    <a:p>
                      <a:r>
                        <a:rPr lang="en-US" sz="2000" b="0" baseline="0" dirty="0" err="1"/>
                        <a:t>Dequeue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ru-RU" sz="2000" b="0" baseline="0" dirty="0"/>
                        <a:t>удаляет элемент из очереди,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но не изменяет емкость коллекции.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Используйте, чтобы избавиться от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пустых элементов коллекции.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https://res.cloudinary.com/practicaldev/image/fetch/s--LTu3kVda--/c_limit%2Cf_auto%2Cfl_progressive%2Cq_66%2Cw_880/https:/1.bp.blogspot.com/-N-v_FiIdQXM/XlkFCQQYtPI/AAAAAAAAHR0/zxkuX6WfQS8Y8Mkoj1nHZDWtMOD3MjsUwCLcBGAsYHQ/s1600/0_E33E-AjyAUTFjVm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75" y="3880218"/>
            <a:ext cx="4546278" cy="28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63151"/>
              </p:ext>
            </p:extLst>
          </p:nvPr>
        </p:nvGraphicFramePr>
        <p:xfrm>
          <a:off x="155577" y="1042739"/>
          <a:ext cx="11867948" cy="4522395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3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16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Члены</a:t>
                      </a:r>
                      <a:r>
                        <a:rPr lang="ru-RU" sz="2400" b="1" baseline="0" dirty="0"/>
                        <a:t> </a:t>
                      </a:r>
                      <a:r>
                        <a:rPr lang="en-US" sz="2400" b="1" baseline="0" dirty="0"/>
                        <a:t>QUEUE&lt;T&gt;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Count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Возвращает число элементов в </a:t>
                      </a:r>
                      <a:r>
                        <a:rPr lang="ru-RU" sz="2000" b="0" dirty="0" err="1"/>
                        <a:t>стэка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Push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Добавляет</a:t>
                      </a:r>
                      <a:r>
                        <a:rPr lang="ru-RU" sz="2000" b="0" baseline="0" dirty="0"/>
                        <a:t> элемент на вершину </a:t>
                      </a:r>
                      <a:r>
                        <a:rPr lang="ru-RU" sz="2000" b="0" baseline="0" dirty="0" err="1"/>
                        <a:t>стэка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4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Pop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Считывает и удаляет элемент из головы </a:t>
                      </a:r>
                      <a:r>
                        <a:rPr lang="ru-RU" sz="2000" b="0" dirty="0" err="1"/>
                        <a:t>стэка</a:t>
                      </a:r>
                      <a:r>
                        <a:rPr lang="ru-RU" sz="2000" b="0" dirty="0"/>
                        <a:t>. Если в</a:t>
                      </a:r>
                      <a:r>
                        <a:rPr lang="ru-RU" sz="2000" b="0" baseline="0" dirty="0"/>
                        <a:t> </a:t>
                      </a:r>
                      <a:r>
                        <a:rPr lang="ru-RU" sz="2000" b="0" dirty="0"/>
                        <a:t>стеке нет элементов, то выбрасывается исключение </a:t>
                      </a:r>
                      <a:r>
                        <a:rPr lang="en-US" sz="2000" b="0" dirty="0" err="1"/>
                        <a:t>InvalidOperationException</a:t>
                      </a:r>
                      <a:r>
                        <a:rPr lang="en-US" sz="2000" b="0" dirty="0"/>
                        <a:t>.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Peek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Считывает элемент из головы очереди,</a:t>
                      </a:r>
                      <a:r>
                        <a:rPr lang="ru-RU" sz="2000" b="0" baseline="0" dirty="0"/>
                        <a:t>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но не удаляет его.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6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Contains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dirty="0"/>
                        <a:t>Проверяет, есть</a:t>
                      </a:r>
                      <a:r>
                        <a:rPr lang="ru-RU" sz="2000" b="0" baseline="0" dirty="0"/>
                        <a:t> ли в </a:t>
                      </a:r>
                      <a:r>
                        <a:rPr lang="ru-RU" sz="2000" b="0" baseline="0" dirty="0" err="1"/>
                        <a:t>стэке</a:t>
                      </a:r>
                      <a:r>
                        <a:rPr lang="ru-RU" sz="2000" b="0" baseline="0" dirty="0"/>
                        <a:t> элементы и </a:t>
                      </a:r>
                      <a:endParaRPr lang="en-US" sz="2000" b="0" baseline="0" dirty="0"/>
                    </a:p>
                    <a:p>
                      <a:r>
                        <a:rPr lang="ru-RU" sz="2000" b="0" baseline="0" dirty="0"/>
                        <a:t>возвращает </a:t>
                      </a:r>
                      <a:r>
                        <a:rPr lang="en-US" sz="2000" b="0" baseline="0" dirty="0"/>
                        <a:t>true, </a:t>
                      </a:r>
                      <a:r>
                        <a:rPr lang="ru-RU" sz="2000" b="0" baseline="0" dirty="0"/>
                        <a:t>если есть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https://res.cloudinary.com/practicaldev/image/fetch/s--22DXLpot--/c_limit%2Cf_auto%2Cfl_progressive%2Cq_66%2Cw_880/https:/3.bp.blogspot.com/-ZTPyluNn8oU/XlkES_014qI/AAAAAAAAHRs/fG18AQEHxAwtzXiM7nKbssA3sl3uPVAtQCLcBGAsYHQ/s1600/0_SESFJYWU5a-3XM9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08" y="3848630"/>
            <a:ext cx="4596817" cy="28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5453" y="994749"/>
            <a:ext cx="9179260" cy="23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https://res.cloudinary.com/practicaldev/image/fetch/s--OKymq1Ar--/c_limit%2Cf_auto%2Cfl_progressive%2Cq_66%2Cw_880/https:/1.bp.blogspot.com/-mycmX6b0ubA/XlkFzTEJdZI/AAAAAAAAHSA/-dlS_xT-Wmoh8qPLWWiNO7Lthu8ByHY0wCLcBGAsYHQ/s1600/linked-list-programming-interview-questions-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3" y="3404770"/>
            <a:ext cx="917926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165558" y="1058780"/>
            <a:ext cx="6673516" cy="56468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DICTIONARY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818" y="1637674"/>
            <a:ext cx="4605613" cy="448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61811" y="1187116"/>
            <a:ext cx="65933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Требования к </a:t>
            </a:r>
            <a:r>
              <a:rPr lang="en-US" sz="2000" b="1" dirty="0" err="1"/>
              <a:t>GetHashCode</a:t>
            </a:r>
            <a:r>
              <a:rPr lang="en-US" sz="2000" b="1" dirty="0"/>
              <a:t>:</a:t>
            </a:r>
            <a:endParaRPr lang="ru-RU" sz="2000" b="1" dirty="0"/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ru-RU" sz="2000" dirty="0"/>
              <a:t>Один и тот же объект должен возвращать одинаковое значение.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Разные объекты могут возвращать одинаковое значение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Не должны выбрасываться исключения.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Метод должен использовать как минимум одно поле экземпляра.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err="1"/>
              <a:t>Хэш</a:t>
            </a:r>
            <a:r>
              <a:rPr lang="ru-RU" sz="2000" dirty="0"/>
              <a:t> не должен меняться на протяжении всего времени жизни объекта.</a:t>
            </a:r>
          </a:p>
          <a:p>
            <a:pPr>
              <a:buFont typeface="Arial" pitchFamily="34" charset="0"/>
              <a:buChar char="•"/>
            </a:pPr>
            <a:endParaRPr lang="ru-RU" sz="2000" dirty="0"/>
          </a:p>
          <a:p>
            <a:r>
              <a:rPr lang="ru-RU" sz="2000" b="1" dirty="0"/>
              <a:t>Рекомендации:</a:t>
            </a:r>
          </a:p>
          <a:p>
            <a:endParaRPr lang="ru-RU" sz="2000" b="1" dirty="0"/>
          </a:p>
          <a:p>
            <a:pPr>
              <a:buFont typeface="Arial" pitchFamily="34" charset="0"/>
              <a:buChar char="•"/>
            </a:pPr>
            <a:r>
              <a:rPr lang="ru-RU" sz="2000" dirty="0"/>
              <a:t>Алгоритм должен быть простой и быстрый.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Значение хэш-кода должно быть равномерно распределено по всему диапазону чисел, которые может хранить </a:t>
            </a:r>
            <a:r>
              <a:rPr lang="ru-RU" sz="2000" dirty="0" err="1"/>
              <a:t>int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40505</TotalTime>
  <Words>1039</Words>
  <Application>Microsoft Office PowerPoint</Application>
  <PresentationFormat>Широкоэкранный</PresentationFormat>
  <Paragraphs>130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Tw Cen MT</vt:lpstr>
      <vt:lpstr>Контур</vt:lpstr>
      <vt:lpstr>Лекция #5</vt:lpstr>
      <vt:lpstr>делегаты</vt:lpstr>
      <vt:lpstr>делегаты: события</vt:lpstr>
      <vt:lpstr>Коллекции</vt:lpstr>
      <vt:lpstr>Коллекции</vt:lpstr>
      <vt:lpstr>QUEUE</vt:lpstr>
      <vt:lpstr>STACK</vt:lpstr>
      <vt:lpstr>Linked List</vt:lpstr>
      <vt:lpstr>DICTIONARY</vt:lpstr>
      <vt:lpstr>Множество(SET)</vt:lpstr>
      <vt:lpstr>производительность</vt:lpstr>
      <vt:lpstr>производительность</vt:lpstr>
      <vt:lpstr>производительность</vt:lpstr>
      <vt:lpstr>производительность</vt:lpstr>
      <vt:lpstr>Неизменяемые коллекции и интерфейсы</vt:lpstr>
      <vt:lpstr>Неизменяемые коллекции и интерфейсы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517</cp:revision>
  <dcterms:created xsi:type="dcterms:W3CDTF">2022-03-30T08:35:59Z</dcterms:created>
  <dcterms:modified xsi:type="dcterms:W3CDTF">2024-08-19T04:15:15Z</dcterms:modified>
</cp:coreProperties>
</file>