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 autoAdjust="0"/>
    <p:restoredTop sz="94682" autoAdjust="0"/>
  </p:normalViewPr>
  <p:slideViewPr>
    <p:cSldViewPr snapToGrid="0">
      <p:cViewPr varScale="1">
        <p:scale>
          <a:sx n="50" d="100"/>
          <a:sy n="50" d="100"/>
        </p:scale>
        <p:origin x="48" y="7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17E51-0730-4AF1-B71A-EBB63429B993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20A86-0BD8-4342-850A-C8F730E79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89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37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4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7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48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44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70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98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1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62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3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71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09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55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6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76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33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90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370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standard/garbage-collection/workstation-server-g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16030-FD2A-487B-8C5B-4C9044086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#8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C7FF5A-62E2-4F00-B67B-CA9ED49A8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Стек. Значимые типы. Куча. Ссылочные типы.</a:t>
            </a:r>
            <a:r>
              <a:rPr lang="en-US" dirty="0"/>
              <a:t>Garbage Collector. Finalizer.</a:t>
            </a:r>
            <a:r>
              <a:rPr lang="ru-RU" dirty="0"/>
              <a:t> </a:t>
            </a:r>
            <a:r>
              <a:rPr lang="en-US" dirty="0" err="1"/>
              <a:t>Idisposable</a:t>
            </a:r>
            <a:r>
              <a:rPr lang="en-US" dirty="0"/>
              <a:t>. </a:t>
            </a:r>
            <a:r>
              <a:rPr lang="ru-RU" dirty="0"/>
              <a:t>Файловая система. потоки.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ru-RU" dirty="0" err="1"/>
              <a:t>сериализация</a:t>
            </a:r>
            <a:r>
              <a:rPr lang="ru-RU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06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ru-RU" dirty="0"/>
              <a:t>Работа с файловой системой</a:t>
            </a:r>
            <a:r>
              <a:rPr lang="en-US" dirty="0"/>
              <a:t>: </a:t>
            </a:r>
            <a:r>
              <a:rPr lang="ru-RU" dirty="0"/>
              <a:t>потоки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81263" y="1478570"/>
            <a:ext cx="111171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Поток – </a:t>
            </a:r>
            <a:r>
              <a:rPr lang="ru-RU" sz="2800" dirty="0"/>
              <a:t>это объект для передачи данных.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Чтение из потока – данные передаются в программу из внешнего источника.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Запись в поток – данные записываются из программы во внешний источник.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r>
              <a:rPr lang="ru-RU" sz="2800" dirty="0"/>
              <a:t>Внешними источниками могут быть: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Данные на другом устройстве, доступном по сети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Локальная программа, доступная по каналам(</a:t>
            </a:r>
            <a:r>
              <a:rPr lang="en-US" sz="2800" dirty="0"/>
              <a:t>pipes)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Область памяти</a:t>
            </a:r>
          </a:p>
        </p:txBody>
      </p:sp>
    </p:spTree>
    <p:extLst>
      <p:ext uri="{BB962C8B-B14F-4D97-AF65-F5344CB8AC3E}">
        <p14:creationId xmlns:p14="http://schemas.microsoft.com/office/powerpoint/2010/main" val="26217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ru-RU" dirty="0"/>
              <a:t>Работа с файловой системой</a:t>
            </a:r>
            <a:r>
              <a:rPr lang="en-US" dirty="0"/>
              <a:t>: </a:t>
            </a:r>
            <a:r>
              <a:rPr lang="ru-RU" dirty="0"/>
              <a:t>потоки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81263" y="1478570"/>
            <a:ext cx="111171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System.IO.MemoryStream</a:t>
            </a:r>
            <a:r>
              <a:rPr lang="en-US" sz="2800" dirty="0"/>
              <a:t> – </a:t>
            </a:r>
            <a:r>
              <a:rPr lang="ru-RU" sz="2800" dirty="0"/>
              <a:t>чтение/запись в память.</a:t>
            </a:r>
          </a:p>
          <a:p>
            <a:r>
              <a:rPr lang="en-US" sz="2800" dirty="0" err="1"/>
              <a:t>System.Net.Sockets.NetworkStream</a:t>
            </a:r>
            <a:r>
              <a:rPr lang="en-US" sz="2800" dirty="0"/>
              <a:t> – </a:t>
            </a:r>
            <a:r>
              <a:rPr lang="ru-RU" sz="2800" dirty="0"/>
              <a:t>сеть.</a:t>
            </a:r>
          </a:p>
          <a:p>
            <a:endParaRPr lang="ru-RU" sz="2800" dirty="0"/>
          </a:p>
          <a:p>
            <a:r>
              <a:rPr lang="en-US" sz="2800" dirty="0"/>
              <a:t>Stream – </a:t>
            </a:r>
            <a:r>
              <a:rPr lang="ru-RU" sz="2800" dirty="0"/>
              <a:t>любой поток.</a:t>
            </a:r>
          </a:p>
          <a:p>
            <a:r>
              <a:rPr lang="en-US" sz="2800" dirty="0" err="1"/>
              <a:t>FileStream</a:t>
            </a:r>
            <a:r>
              <a:rPr lang="en-US" sz="2800" dirty="0"/>
              <a:t> – </a:t>
            </a:r>
            <a:r>
              <a:rPr lang="ru-RU" sz="2800" dirty="0"/>
              <a:t>чтение/запись двоичных данных в файл.</a:t>
            </a:r>
          </a:p>
          <a:p>
            <a:r>
              <a:rPr lang="en-US" sz="2800" dirty="0" err="1"/>
              <a:t>StreamReader</a:t>
            </a:r>
            <a:r>
              <a:rPr lang="en-US" sz="2800" dirty="0"/>
              <a:t>/</a:t>
            </a:r>
            <a:r>
              <a:rPr lang="en-US" sz="2800" dirty="0" err="1"/>
              <a:t>StreamWriter</a:t>
            </a:r>
            <a:r>
              <a:rPr lang="en-US" sz="2800" dirty="0"/>
              <a:t> – </a:t>
            </a:r>
            <a:r>
              <a:rPr lang="ru-RU" sz="2800" dirty="0"/>
              <a:t>классы для чтения/записи из/в поток с </a:t>
            </a:r>
            <a:r>
              <a:rPr lang="en-US" sz="2800" dirty="0"/>
              <a:t>API </a:t>
            </a:r>
            <a:r>
              <a:rPr lang="ru-RU" sz="2800" dirty="0"/>
              <a:t>для текстовых форматов</a:t>
            </a:r>
          </a:p>
          <a:p>
            <a:r>
              <a:rPr lang="en-US" sz="2800" dirty="0" err="1"/>
              <a:t>BinaryReader</a:t>
            </a:r>
            <a:r>
              <a:rPr lang="en-US" sz="2800" dirty="0"/>
              <a:t>/</a:t>
            </a:r>
            <a:r>
              <a:rPr lang="en-US" sz="2800" dirty="0" err="1"/>
              <a:t>BinaryWriter</a:t>
            </a:r>
            <a:r>
              <a:rPr lang="en-US" sz="2800" dirty="0"/>
              <a:t> – </a:t>
            </a:r>
            <a:r>
              <a:rPr lang="ru-RU" sz="2800" dirty="0"/>
              <a:t>классы для чтения/записи из/в поток с </a:t>
            </a:r>
            <a:r>
              <a:rPr lang="en-US" sz="2800" dirty="0"/>
              <a:t>API </a:t>
            </a:r>
            <a:r>
              <a:rPr lang="ru-RU" sz="2800" dirty="0"/>
              <a:t>для бинарных данных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187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ru-RU" dirty="0"/>
              <a:t>Работа с файловой системой</a:t>
            </a:r>
            <a:r>
              <a:rPr lang="en-US" dirty="0"/>
              <a:t>: </a:t>
            </a:r>
            <a:r>
              <a:rPr lang="ru-RU" dirty="0"/>
              <a:t>потоки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48" y="992340"/>
            <a:ext cx="10760158" cy="573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6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ru-RU" dirty="0"/>
              <a:t>Работа с файловой системой</a:t>
            </a:r>
            <a:r>
              <a:rPr lang="en-US" dirty="0"/>
              <a:t>: </a:t>
            </a:r>
            <a:r>
              <a:rPr lang="ru-RU" dirty="0"/>
              <a:t>потоки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47651" y="994612"/>
            <a:ext cx="11639550" cy="5566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36884" y="1090863"/>
            <a:ext cx="114701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Экземпляр </a:t>
            </a:r>
            <a:r>
              <a:rPr lang="en-US" sz="2400" dirty="0" err="1"/>
              <a:t>FileStream</a:t>
            </a:r>
            <a:r>
              <a:rPr lang="ru-RU" sz="2400" dirty="0"/>
              <a:t> используется для чтения и записи данных в файл. Параметры конструктора: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File – </a:t>
            </a:r>
            <a:r>
              <a:rPr lang="ru-RU" sz="2400" dirty="0"/>
              <a:t>файл с которым будем работать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Mode – </a:t>
            </a:r>
            <a:r>
              <a:rPr lang="ru-RU" sz="2400" dirty="0"/>
              <a:t>способ открытия файла: создать новый файл или открыть существующий; если файл существует, следует ли перезаписывать информацию или добавлять в конец.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Access – </a:t>
            </a:r>
            <a:r>
              <a:rPr lang="ru-RU" sz="2400" dirty="0"/>
              <a:t>способ доступа к файлу: чтение/запись или и то и другое.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Share – </a:t>
            </a:r>
            <a:r>
              <a:rPr lang="ru-RU" sz="2400" dirty="0"/>
              <a:t>способ разделения доступа: монопольное владение или монопольная запись с множественным чтением.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37" y="4501807"/>
            <a:ext cx="11146976" cy="19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6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4BAD-BFD9-49FA-B67D-C9EDF335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для самоконтроля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C76DF7A-10C1-7A60-A169-91889AEC5247}"/>
              </a:ext>
            </a:extLst>
          </p:cNvPr>
          <p:cNvSpPr/>
          <p:nvPr/>
        </p:nvSpPr>
        <p:spPr>
          <a:xfrm>
            <a:off x="240631" y="1556084"/>
            <a:ext cx="11742822" cy="50853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Как называется блок памяти, в котором хранятся значимые типы </a:t>
            </a:r>
            <a:r>
              <a:rPr lang="en-US" sz="2400" dirty="0" err="1">
                <a:solidFill>
                  <a:srgbClr val="252525"/>
                </a:solidFill>
                <a:latin typeface="Roboto" panose="02000000000000000000" pitchFamily="2" charset="0"/>
              </a:rPr>
              <a:t>.Net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?</a:t>
            </a:r>
            <a:endParaRPr lang="en-US" sz="24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Как называется блок памяти, в котором хранятся ссылочные типы </a:t>
            </a:r>
            <a:r>
              <a:rPr lang="en-US" sz="2400" dirty="0" err="1">
                <a:solidFill>
                  <a:srgbClr val="252525"/>
                </a:solidFill>
                <a:latin typeface="Roboto" panose="02000000000000000000" pitchFamily="2" charset="0"/>
              </a:rPr>
              <a:t>.Net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Что такое упаковка и распаковка, приведите простейший пример кода.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Что такое сильные и слабые ссылки(</a:t>
            </a:r>
            <a:r>
              <a:rPr lang="en-US" sz="2400" dirty="0" err="1">
                <a:solidFill>
                  <a:srgbClr val="252525"/>
                </a:solidFill>
                <a:latin typeface="Roboto" panose="02000000000000000000" pitchFamily="2" charset="0"/>
              </a:rPr>
              <a:t>WeakReference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)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Что такое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GC, 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опишите в общих чертах логику его работы.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В чем назначение </a:t>
            </a:r>
            <a:r>
              <a:rPr lang="ru-RU" sz="2400" dirty="0" err="1">
                <a:solidFill>
                  <a:srgbClr val="252525"/>
                </a:solidFill>
                <a:latin typeface="Roboto" panose="02000000000000000000" pitchFamily="2" charset="0"/>
              </a:rPr>
              <a:t>финализатора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 или деструктора?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Пространство имен с классами для работы с </a:t>
            </a:r>
            <a:r>
              <a:rPr lang="ru-RU" sz="2400">
                <a:solidFill>
                  <a:srgbClr val="252525"/>
                </a:solidFill>
                <a:latin typeface="Roboto" panose="02000000000000000000" pitchFamily="2" charset="0"/>
              </a:rPr>
              <a:t>файловой системой.</a:t>
            </a:r>
            <a:endParaRPr lang="ru-RU" sz="24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endParaRPr lang="ru-RU" sz="24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endParaRPr lang="ru-RU" sz="2400" dirty="0">
              <a:solidFill>
                <a:srgbClr val="252525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62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4BAD-BFD9-49FA-B67D-C9EDF335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и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2D06A4-961E-41E9-B0B9-B22B3771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https://docs.microsoft.com/ru-ru/dotnet/standard/garbage-collection/workstation-server-gc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50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Stack. </a:t>
            </a:r>
            <a:r>
              <a:rPr lang="ru-RU" dirty="0"/>
              <a:t>Значимые типы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5388" y="1862138"/>
            <a:ext cx="4169365" cy="211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672013"/>
            <a:ext cx="364210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8513" y="2014538"/>
            <a:ext cx="39528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Прямая со стрелкой 12"/>
          <p:cNvCxnSpPr>
            <a:stCxn id="1028" idx="3"/>
            <a:endCxn id="1031" idx="1"/>
          </p:cNvCxnSpPr>
          <p:nvPr/>
        </p:nvCxnSpPr>
        <p:spPr>
          <a:xfrm flipV="1">
            <a:off x="4708900" y="3886201"/>
            <a:ext cx="2439613" cy="1345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Heap. </a:t>
            </a:r>
            <a:r>
              <a:rPr lang="ru-RU" dirty="0"/>
              <a:t>Ссылочные типы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" y="1295400"/>
            <a:ext cx="5765511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4" y="3905250"/>
            <a:ext cx="5211786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hape 15"/>
          <p:cNvCxnSpPr>
            <a:stCxn id="2050" idx="2"/>
            <a:endCxn id="2051" idx="1"/>
          </p:cNvCxnSpPr>
          <p:nvPr/>
        </p:nvCxnSpPr>
        <p:spPr>
          <a:xfrm rot="5400000">
            <a:off x="834160" y="2637704"/>
            <a:ext cx="2143125" cy="2697016"/>
          </a:xfrm>
          <a:prstGeom prst="bentConnector4">
            <a:avLst>
              <a:gd name="adj1" fmla="val 23111"/>
              <a:gd name="adj2" fmla="val 1084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3009900"/>
            <a:ext cx="58293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Стрелка вправо 21"/>
          <p:cNvSpPr/>
          <p:nvPr/>
        </p:nvSpPr>
        <p:spPr>
          <a:xfrm>
            <a:off x="5753100" y="5010150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ru-RU" dirty="0"/>
              <a:t>Сборщик мусора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1409700"/>
            <a:ext cx="2824162" cy="4946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486150" y="1485900"/>
            <a:ext cx="8286750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/>
              <a:t>Когда объект создается на куче, он находится в нулевом  поколении, там где расположены самые молодые объекты.</a:t>
            </a:r>
          </a:p>
          <a:p>
            <a:endParaRPr lang="ru-RU" sz="2300" dirty="0"/>
          </a:p>
          <a:p>
            <a:r>
              <a:rPr lang="ru-RU" sz="2300" dirty="0"/>
              <a:t>После первого запуска </a:t>
            </a:r>
            <a:r>
              <a:rPr lang="en-US" sz="2300" dirty="0"/>
              <a:t>GC, </a:t>
            </a:r>
            <a:r>
              <a:rPr lang="ru-RU" sz="2300" dirty="0"/>
              <a:t>оставшиеся «в живых» объекты переводятся в </a:t>
            </a:r>
            <a:r>
              <a:rPr lang="en-US" sz="2300" dirty="0"/>
              <a:t>1 </a:t>
            </a:r>
            <a:r>
              <a:rPr lang="ru-RU" sz="2300" dirty="0"/>
              <a:t>поколение, а те что были в </a:t>
            </a:r>
            <a:r>
              <a:rPr lang="en-US" sz="2300" dirty="0"/>
              <a:t>gen1 </a:t>
            </a:r>
            <a:r>
              <a:rPr lang="ru-RU" sz="2300" dirty="0"/>
              <a:t>в </a:t>
            </a:r>
            <a:r>
              <a:rPr lang="en-US" sz="2300" dirty="0"/>
              <a:t>gen2.</a:t>
            </a:r>
          </a:p>
          <a:p>
            <a:endParaRPr lang="en-US" sz="2300" dirty="0"/>
          </a:p>
          <a:p>
            <a:r>
              <a:rPr lang="ru-RU" sz="2300" dirty="0"/>
              <a:t>Сборка мусора в поколения 1 и выше выполняется во вторичном потоке, не блокирующем программу.</a:t>
            </a:r>
            <a:endParaRPr lang="en-US" sz="2300" dirty="0"/>
          </a:p>
          <a:p>
            <a:endParaRPr lang="en-US" sz="2300" dirty="0"/>
          </a:p>
          <a:p>
            <a:r>
              <a:rPr lang="ru-RU" sz="2300" dirty="0"/>
              <a:t>В </a:t>
            </a:r>
            <a:r>
              <a:rPr lang="en-US" sz="2300" dirty="0" err="1"/>
              <a:t>.Net</a:t>
            </a:r>
            <a:r>
              <a:rPr lang="en-US" sz="2300" dirty="0"/>
              <a:t> </a:t>
            </a:r>
            <a:r>
              <a:rPr lang="ru-RU" sz="2300" dirty="0"/>
              <a:t>есть куча для больших объектов </a:t>
            </a:r>
            <a:r>
              <a:rPr lang="en-US" sz="2300" dirty="0"/>
              <a:t>&gt; </a:t>
            </a:r>
            <a:r>
              <a:rPr lang="ru-RU" sz="2300" dirty="0"/>
              <a:t>85000 байт, такие объекты помещаются в </a:t>
            </a:r>
            <a:r>
              <a:rPr lang="en-US" sz="2300" dirty="0"/>
              <a:t>large object heap. </a:t>
            </a:r>
            <a:endParaRPr lang="ru-RU" sz="2300" dirty="0"/>
          </a:p>
          <a:p>
            <a:endParaRPr lang="ru-RU" sz="2300" dirty="0"/>
          </a:p>
          <a:p>
            <a:r>
              <a:rPr lang="ru-RU" sz="2300" dirty="0"/>
              <a:t>Существуют </a:t>
            </a:r>
            <a:r>
              <a:rPr lang="en-US" sz="2300" dirty="0" err="1"/>
              <a:t>workstationGc</a:t>
            </a:r>
            <a:r>
              <a:rPr lang="en-US" sz="2300" dirty="0"/>
              <a:t> </a:t>
            </a:r>
            <a:r>
              <a:rPr lang="ru-RU" sz="2300" dirty="0"/>
              <a:t>и </a:t>
            </a:r>
            <a:r>
              <a:rPr lang="en-US" sz="2300" dirty="0" err="1"/>
              <a:t>ServerGC</a:t>
            </a:r>
            <a:r>
              <a:rPr lang="en-US" sz="2300" dirty="0"/>
              <a:t>.</a:t>
            </a:r>
            <a:endParaRPr lang="ru-RU" sz="2300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ru-RU" dirty="0"/>
              <a:t>Деструкторы или </a:t>
            </a:r>
            <a:r>
              <a:rPr lang="ru-RU" dirty="0" err="1"/>
              <a:t>финализаторы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38150" y="1162050"/>
            <a:ext cx="112395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GC </a:t>
            </a:r>
            <a:r>
              <a:rPr lang="ru-RU" sz="2800" dirty="0"/>
              <a:t>автоматически работает с управляемыми ресурсами.</a:t>
            </a:r>
          </a:p>
          <a:p>
            <a:endParaRPr lang="ru-RU" sz="2800" dirty="0"/>
          </a:p>
          <a:p>
            <a:r>
              <a:rPr lang="ru-RU" sz="2800" dirty="0"/>
              <a:t>При работе с неуправляемыми ресурсами необходимо самостоятельно следить за высвобождением ресурсов:</a:t>
            </a:r>
          </a:p>
          <a:p>
            <a:endParaRPr lang="ru-RU" sz="2800" dirty="0"/>
          </a:p>
          <a:p>
            <a:pPr lvl="1">
              <a:buFont typeface="Arial" pitchFamily="34" charset="0"/>
              <a:buChar char="•"/>
            </a:pPr>
            <a:r>
              <a:rPr lang="ru-RU" sz="2800" b="1" dirty="0"/>
              <a:t>Объявить деструктор(</a:t>
            </a:r>
            <a:r>
              <a:rPr lang="ru-RU" sz="2800" b="1" dirty="0" err="1"/>
              <a:t>финализатор</a:t>
            </a:r>
            <a:r>
              <a:rPr lang="ru-RU" sz="2800" b="1" dirty="0"/>
              <a:t>) членом класса</a:t>
            </a:r>
          </a:p>
          <a:p>
            <a:pPr lvl="1">
              <a:buFont typeface="Arial" pitchFamily="34" charset="0"/>
              <a:buChar char="•"/>
            </a:pPr>
            <a:r>
              <a:rPr lang="ru-RU" sz="2800" b="1" dirty="0"/>
              <a:t>Реализовать интерфейс </a:t>
            </a:r>
            <a:r>
              <a:rPr lang="en-US" sz="2800" b="1" dirty="0" err="1"/>
              <a:t>System.IDisposable</a:t>
            </a:r>
            <a:endParaRPr lang="ru-RU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ru-RU" dirty="0"/>
              <a:t>Деструкторы или </a:t>
            </a:r>
            <a:r>
              <a:rPr lang="ru-RU" dirty="0" err="1"/>
              <a:t>финализаторы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432884" y="1478570"/>
            <a:ext cx="52618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protected override void Finalize()</a:t>
            </a:r>
          </a:p>
          <a:p>
            <a:r>
              <a:rPr lang="ru-RU" sz="2400" dirty="0"/>
              <a:t>    {</a:t>
            </a:r>
          </a:p>
          <a:p>
            <a:r>
              <a:rPr lang="en-US" sz="2400" dirty="0"/>
              <a:t>        try</a:t>
            </a:r>
          </a:p>
          <a:p>
            <a:r>
              <a:rPr lang="ru-RU" sz="2400" dirty="0"/>
              <a:t>        {</a:t>
            </a:r>
          </a:p>
          <a:p>
            <a:r>
              <a:rPr lang="en-US" sz="2400" dirty="0"/>
              <a:t>            // Finalizer implementation</a:t>
            </a:r>
          </a:p>
          <a:p>
            <a:r>
              <a:rPr lang="ru-RU" sz="2400" dirty="0"/>
              <a:t>        }</a:t>
            </a:r>
          </a:p>
          <a:p>
            <a:r>
              <a:rPr lang="en-US" sz="2400" dirty="0"/>
              <a:t>        finally</a:t>
            </a:r>
          </a:p>
          <a:p>
            <a:r>
              <a:rPr lang="ru-RU" sz="2400" dirty="0"/>
              <a:t>        {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base.Finalize</a:t>
            </a:r>
            <a:r>
              <a:rPr lang="en-US" sz="2400" dirty="0"/>
              <a:t>();</a:t>
            </a:r>
          </a:p>
          <a:p>
            <a:r>
              <a:rPr lang="ru-RU" sz="2400" dirty="0"/>
              <a:t>        }</a:t>
            </a:r>
          </a:p>
          <a:p>
            <a:r>
              <a:rPr lang="ru-RU" sz="2400" dirty="0"/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1684" y="1478570"/>
            <a:ext cx="47484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MyClass</a:t>
            </a:r>
            <a:endParaRPr lang="en-US" sz="2400" dirty="0"/>
          </a:p>
          <a:p>
            <a:r>
              <a:rPr lang="ru-RU" sz="2400" dirty="0"/>
              <a:t>{</a:t>
            </a:r>
          </a:p>
          <a:p>
            <a:r>
              <a:rPr lang="en-US" sz="2400" dirty="0"/>
              <a:t>    ~</a:t>
            </a:r>
            <a:r>
              <a:rPr lang="en-US" sz="2400" dirty="0" err="1"/>
              <a:t>MyClass</a:t>
            </a:r>
            <a:r>
              <a:rPr lang="en-US" sz="2400" dirty="0"/>
              <a:t>()</a:t>
            </a:r>
          </a:p>
          <a:p>
            <a:r>
              <a:rPr lang="ru-RU" sz="2400" dirty="0"/>
              <a:t>    {</a:t>
            </a:r>
          </a:p>
          <a:p>
            <a:r>
              <a:rPr lang="en-US" sz="2400" dirty="0"/>
              <a:t>        // Finalizer implementation</a:t>
            </a:r>
          </a:p>
          <a:p>
            <a:r>
              <a:rPr lang="ru-RU" sz="2400" dirty="0"/>
              <a:t>    }</a:t>
            </a:r>
          </a:p>
          <a:p>
            <a:r>
              <a:rPr lang="ru-RU" sz="2400" dirty="0"/>
              <a:t>}</a:t>
            </a:r>
          </a:p>
          <a:p>
            <a:endParaRPr lang="ru-RU" sz="24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5037221" y="2085474"/>
            <a:ext cx="898358" cy="547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38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ru-RU" dirty="0"/>
              <a:t>Деструкторы или </a:t>
            </a:r>
            <a:r>
              <a:rPr lang="ru-RU" dirty="0" err="1"/>
              <a:t>финализаторы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73768" y="1623809"/>
            <a:ext cx="58072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ResourceGobbler</a:t>
            </a:r>
            <a:r>
              <a:rPr lang="en-US" sz="2800" dirty="0"/>
              <a:t> </a:t>
            </a:r>
            <a:r>
              <a:rPr lang="en-US" sz="2800" dirty="0" err="1"/>
              <a:t>theInstance</a:t>
            </a:r>
            <a:r>
              <a:rPr lang="en-US" sz="2800" dirty="0"/>
              <a:t> = new();</a:t>
            </a:r>
          </a:p>
          <a:p>
            <a:endParaRPr lang="en-US" sz="2800" dirty="0"/>
          </a:p>
          <a:p>
            <a:r>
              <a:rPr lang="en-US" sz="2800" dirty="0"/>
              <a:t>//some code</a:t>
            </a:r>
          </a:p>
          <a:p>
            <a:endParaRPr lang="en-US" sz="2800" dirty="0"/>
          </a:p>
          <a:p>
            <a:r>
              <a:rPr lang="en-US" sz="2800" dirty="0" err="1"/>
              <a:t>theInstance.Dispose</a:t>
            </a:r>
            <a:r>
              <a:rPr lang="en-US" sz="2800" dirty="0"/>
              <a:t>();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914274" y="3181431"/>
            <a:ext cx="641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FF0000"/>
                </a:solidFill>
              </a:rPr>
              <a:t>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98106" y="1603849"/>
            <a:ext cx="457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ResourceGobbler</a:t>
            </a:r>
            <a:r>
              <a:rPr lang="en-US" sz="2800" dirty="0"/>
              <a:t>? </a:t>
            </a:r>
            <a:r>
              <a:rPr lang="en-US" sz="2800" dirty="0" err="1"/>
              <a:t>theInstance</a:t>
            </a:r>
            <a:r>
              <a:rPr lang="en-US" sz="2800" dirty="0"/>
              <a:t> = null;</a:t>
            </a:r>
          </a:p>
          <a:p>
            <a:r>
              <a:rPr lang="en-US" sz="2800" dirty="0"/>
              <a:t>try</a:t>
            </a:r>
          </a:p>
          <a:p>
            <a:r>
              <a:rPr lang="ru-RU" sz="2800" dirty="0"/>
              <a:t>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theInstance</a:t>
            </a:r>
            <a:r>
              <a:rPr lang="en-US" sz="2800" dirty="0"/>
              <a:t> = new();</a:t>
            </a:r>
          </a:p>
          <a:p>
            <a:r>
              <a:rPr lang="en-US" sz="2800" dirty="0"/>
              <a:t>    // do your processing</a:t>
            </a:r>
          </a:p>
          <a:p>
            <a:r>
              <a:rPr lang="ru-RU" sz="2800" dirty="0"/>
              <a:t>}</a:t>
            </a:r>
          </a:p>
          <a:p>
            <a:r>
              <a:rPr lang="en-US" sz="2800" dirty="0"/>
              <a:t>finally</a:t>
            </a:r>
          </a:p>
          <a:p>
            <a:r>
              <a:rPr lang="ru-RU" sz="2800" dirty="0"/>
              <a:t>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theInstance</a:t>
            </a:r>
            <a:r>
              <a:rPr lang="en-US" sz="2800" dirty="0"/>
              <a:t>?.Dispose();</a:t>
            </a:r>
          </a:p>
          <a:p>
            <a:r>
              <a:rPr lang="ru-RU" sz="28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07580" y="5094508"/>
            <a:ext cx="962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00B050"/>
                </a:solidFill>
              </a:rPr>
              <a:t>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768" y="4592772"/>
            <a:ext cx="5582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(</a:t>
            </a:r>
            <a:r>
              <a:rPr lang="en-US" sz="2400" dirty="0" err="1"/>
              <a:t>ResourceGobbler</a:t>
            </a:r>
            <a:r>
              <a:rPr lang="en-US" sz="2400" dirty="0"/>
              <a:t> </a:t>
            </a:r>
            <a:r>
              <a:rPr lang="en-US" sz="2400" dirty="0" err="1"/>
              <a:t>theInstance</a:t>
            </a:r>
            <a:r>
              <a:rPr lang="en-US" sz="2400" dirty="0"/>
              <a:t> = new())</a:t>
            </a:r>
          </a:p>
          <a:p>
            <a:r>
              <a:rPr lang="ru-RU" sz="2400" dirty="0"/>
              <a:t>{</a:t>
            </a:r>
          </a:p>
          <a:p>
            <a:r>
              <a:rPr lang="en-US" sz="2400" dirty="0"/>
              <a:t>    // do your processing</a:t>
            </a:r>
          </a:p>
          <a:p>
            <a:r>
              <a:rPr lang="ru-RU" sz="2400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14274" y="5094508"/>
            <a:ext cx="962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00B050"/>
                </a:solidFill>
              </a:rPr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267556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ru-RU" dirty="0"/>
              <a:t>Правила </a:t>
            </a:r>
            <a:r>
              <a:rPr lang="ru-RU" dirty="0" err="1"/>
              <a:t>финализации</a:t>
            </a:r>
            <a:r>
              <a:rPr lang="ru-RU" dirty="0"/>
              <a:t> и </a:t>
            </a:r>
            <a:r>
              <a:rPr lang="en-US" dirty="0" err="1"/>
              <a:t>IDisposable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73768" y="1623809"/>
            <a:ext cx="109246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Если член класса реализует </a:t>
            </a:r>
            <a:r>
              <a:rPr lang="en-US" sz="2800" dirty="0" err="1"/>
              <a:t>IDisposable</a:t>
            </a:r>
            <a:r>
              <a:rPr lang="en-US" sz="2800" dirty="0"/>
              <a:t>, </a:t>
            </a:r>
            <a:r>
              <a:rPr lang="ru-RU" sz="2800" dirty="0"/>
              <a:t>то и класс должен реализовать </a:t>
            </a:r>
            <a:r>
              <a:rPr lang="en-US" sz="2800" dirty="0" err="1"/>
              <a:t>IDisposable</a:t>
            </a:r>
            <a:r>
              <a:rPr lang="ru-RU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Реализация </a:t>
            </a:r>
            <a:r>
              <a:rPr lang="en-US" sz="2800" dirty="0" err="1"/>
              <a:t>IDisposable</a:t>
            </a:r>
            <a:r>
              <a:rPr lang="en-US" sz="2800" dirty="0"/>
              <a:t> </a:t>
            </a:r>
            <a:r>
              <a:rPr lang="ru-RU" sz="2800" dirty="0"/>
              <a:t>не обязывает реализовывать </a:t>
            </a:r>
            <a:r>
              <a:rPr lang="ru-RU" sz="2800" dirty="0" err="1"/>
              <a:t>финализатор</a:t>
            </a:r>
            <a:r>
              <a:rPr lang="ru-RU" sz="2800" dirty="0"/>
              <a:t>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Если </a:t>
            </a:r>
            <a:r>
              <a:rPr lang="ru-RU" sz="2800" dirty="0" err="1"/>
              <a:t>финализатор</a:t>
            </a:r>
            <a:r>
              <a:rPr lang="ru-RU" sz="2800" dirty="0"/>
              <a:t> реализован, то реализовать </a:t>
            </a:r>
            <a:r>
              <a:rPr lang="en-US" sz="2800" dirty="0" err="1"/>
              <a:t>IDisposable</a:t>
            </a:r>
            <a:r>
              <a:rPr lang="en-US" sz="2800" dirty="0"/>
              <a:t> </a:t>
            </a:r>
            <a:r>
              <a:rPr lang="ru-RU" sz="2800" dirty="0"/>
              <a:t>– обязательно. Таким образом, собственный ресурс может быть освобожден раньше, а не только тогда, когда сборщик мусора узнает о выделенном ресурсе, который доступен для его освобождения.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 коде </a:t>
            </a:r>
            <a:r>
              <a:rPr lang="ru-RU" sz="2800" dirty="0" err="1"/>
              <a:t>финализатора</a:t>
            </a:r>
            <a:r>
              <a:rPr lang="ru-RU" sz="2800" dirty="0"/>
              <a:t> не обращайтесь к объектам, которые могут уже быть очищены. Порядок </a:t>
            </a:r>
            <a:r>
              <a:rPr lang="ru-RU" sz="2800" dirty="0" err="1"/>
              <a:t>финализации</a:t>
            </a:r>
            <a:r>
              <a:rPr lang="ru-RU" sz="2800" dirty="0"/>
              <a:t> не гарантируется.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Используйте </a:t>
            </a:r>
            <a:r>
              <a:rPr lang="en-US" sz="2800" dirty="0"/>
              <a:t>using.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884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ru-RU" dirty="0"/>
              <a:t>Работа с файловой системой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81263" y="1478570"/>
            <a:ext cx="1111717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System.IO: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FileSystemInfo</a:t>
            </a:r>
            <a:r>
              <a:rPr lang="en-US" sz="2800" b="1" dirty="0"/>
              <a:t> </a:t>
            </a:r>
            <a:r>
              <a:rPr lang="en-US" sz="2800" dirty="0"/>
              <a:t>– </a:t>
            </a:r>
            <a:r>
              <a:rPr lang="ru-RU" sz="2800" dirty="0"/>
              <a:t>базовый класс, представляет любой объект файловой системы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FileInfo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b="1" dirty="0"/>
              <a:t>File</a:t>
            </a:r>
            <a:r>
              <a:rPr lang="en-US" sz="2800" dirty="0"/>
              <a:t> – </a:t>
            </a:r>
            <a:r>
              <a:rPr lang="ru-RU" sz="2800" dirty="0"/>
              <a:t>классы представляют файл в файловой системе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DirectoryInfo</a:t>
            </a:r>
            <a:r>
              <a:rPr lang="en-US" sz="2800" b="1" dirty="0"/>
              <a:t> </a:t>
            </a:r>
            <a:r>
              <a:rPr lang="ru-RU" sz="2800" dirty="0"/>
              <a:t>и </a:t>
            </a:r>
            <a:r>
              <a:rPr lang="en-US" sz="2800" b="1" dirty="0"/>
              <a:t>Directory </a:t>
            </a:r>
            <a:r>
              <a:rPr lang="en-US" sz="2800" dirty="0"/>
              <a:t>– </a:t>
            </a:r>
            <a:r>
              <a:rPr lang="ru-RU" sz="2800" dirty="0"/>
              <a:t>классы представляют директорию в файловой системе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Path</a:t>
            </a:r>
            <a:r>
              <a:rPr lang="en-US" sz="2800" dirty="0"/>
              <a:t> – </a:t>
            </a:r>
            <a:r>
              <a:rPr lang="ru-RU" sz="2800" dirty="0"/>
              <a:t>класс содержит статические члены для работы с путями в файловой системе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DriveInfo</a:t>
            </a:r>
            <a:r>
              <a:rPr lang="en-US" sz="2800" dirty="0"/>
              <a:t> – </a:t>
            </a:r>
            <a:r>
              <a:rPr lang="ru-RU" sz="2800" dirty="0"/>
              <a:t>класс содержит методы и свойства для получения информации о выбранном диске.</a:t>
            </a:r>
          </a:p>
        </p:txBody>
      </p:sp>
    </p:spTree>
    <p:extLst>
      <p:ext uri="{BB962C8B-B14F-4D97-AF65-F5344CB8AC3E}">
        <p14:creationId xmlns:p14="http://schemas.microsoft.com/office/powerpoint/2010/main" val="3911466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60685</TotalTime>
  <Words>746</Words>
  <Application>Microsoft Office PowerPoint</Application>
  <PresentationFormat>Широкоэкранный</PresentationFormat>
  <Paragraphs>115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Roboto</vt:lpstr>
      <vt:lpstr>Tw Cen MT</vt:lpstr>
      <vt:lpstr>Контур</vt:lpstr>
      <vt:lpstr>Лекция #8</vt:lpstr>
      <vt:lpstr>Stack. Значимые типы</vt:lpstr>
      <vt:lpstr>Heap. Ссылочные типы</vt:lpstr>
      <vt:lpstr>Сборщик мусора</vt:lpstr>
      <vt:lpstr>Деструкторы или финализаторы</vt:lpstr>
      <vt:lpstr>Деструкторы или финализаторы</vt:lpstr>
      <vt:lpstr>Деструкторы или финализаторы</vt:lpstr>
      <vt:lpstr>Правила финализации и IDisposable</vt:lpstr>
      <vt:lpstr>Работа с файловой системой </vt:lpstr>
      <vt:lpstr>Работа с файловой системой: потоки </vt:lpstr>
      <vt:lpstr>Работа с файловой системой: потоки </vt:lpstr>
      <vt:lpstr>Работа с файловой системой: потоки </vt:lpstr>
      <vt:lpstr>Работа с файловой системой: потоки </vt:lpstr>
      <vt:lpstr>Вопросы для самоконтроля</vt:lpstr>
      <vt:lpstr>Источники и ресурсы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#1</dc:title>
  <dc:creator>Alexander</dc:creator>
  <cp:lastModifiedBy>Alexander</cp:lastModifiedBy>
  <cp:revision>816</cp:revision>
  <dcterms:created xsi:type="dcterms:W3CDTF">2022-03-30T08:35:59Z</dcterms:created>
  <dcterms:modified xsi:type="dcterms:W3CDTF">2024-08-19T04:32:28Z</dcterms:modified>
</cp:coreProperties>
</file>