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82" autoAdjust="0"/>
  </p:normalViewPr>
  <p:slideViewPr>
    <p:cSldViewPr snapToGrid="0">
      <p:cViewPr varScale="1">
        <p:scale>
          <a:sx n="48" d="100"/>
          <a:sy n="48" d="100"/>
        </p:scale>
        <p:origin x="53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kEJ/EFCorePowerTools#requireme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#10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Core. </a:t>
            </a:r>
            <a:r>
              <a:rPr lang="ru-RU" dirty="0"/>
              <a:t>Соглашения. Аннотации. </a:t>
            </a:r>
            <a:r>
              <a:rPr lang="en-US" dirty="0"/>
              <a:t>FLUENT API.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Пулы соединений с БД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481263" y="1363579"/>
            <a:ext cx="1127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Класс </a:t>
            </a:r>
            <a:r>
              <a:rPr lang="ru-RU" sz="2800" dirty="0" err="1"/>
              <a:t>DbContext</a:t>
            </a:r>
            <a:r>
              <a:rPr lang="ru-RU" sz="2800" dirty="0"/>
              <a:t> требует очистки неуправляемых ресурсов и спроектирован по принципу «одна единица работы» (</a:t>
            </a:r>
            <a:r>
              <a:rPr lang="ru-RU" sz="2800" dirty="0" err="1"/>
              <a:t>single-unit-of-work</a:t>
            </a:r>
            <a:r>
              <a:rPr lang="ru-RU" sz="2800" dirty="0"/>
              <a:t>).</a:t>
            </a:r>
          </a:p>
          <a:p>
            <a:endParaRPr lang="ru-RU" sz="2800" dirty="0"/>
          </a:p>
          <a:p>
            <a:r>
              <a:rPr lang="ru-RU" sz="2800" dirty="0"/>
              <a:t>Каждый раз, когда вы вызываете метод </a:t>
            </a:r>
            <a:r>
              <a:rPr lang="ru-RU" sz="2800" dirty="0" err="1"/>
              <a:t>SaveChanges</a:t>
            </a:r>
            <a:r>
              <a:rPr lang="ru-RU" sz="2800" dirty="0"/>
              <a:t>, система запускает неявную транзакцию таким образом, что если нечто пойдет не так, то система автоматически отменит все внесенные изменения. </a:t>
            </a:r>
          </a:p>
          <a:p>
            <a:endParaRPr lang="ru-RU" sz="2800" dirty="0"/>
          </a:p>
          <a:p>
            <a:r>
              <a:rPr lang="ru-RU" sz="2800" dirty="0"/>
              <a:t>В случае же успешного завершения выполнения всех изменений транзакция считается совершенной.</a:t>
            </a:r>
          </a:p>
        </p:txBody>
      </p:sp>
    </p:spTree>
    <p:extLst>
      <p:ext uri="{BB962C8B-B14F-4D97-AF65-F5344CB8AC3E}">
        <p14:creationId xmlns:p14="http://schemas.microsoft.com/office/powerpoint/2010/main" val="404128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Пулы соединений с БД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481263" y="1363579"/>
            <a:ext cx="1127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A (</a:t>
            </a:r>
            <a:r>
              <a:rPr lang="ru-RU" sz="2800" dirty="0" err="1"/>
              <a:t>atomic</a:t>
            </a:r>
            <a:r>
              <a:rPr lang="ru-RU" sz="2800" dirty="0"/>
              <a:t> — «неделимый») — совершаются либо все операции текущей транзакции, либо ни одна из операций. </a:t>
            </a:r>
          </a:p>
          <a:p>
            <a:r>
              <a:rPr lang="ru-RU" sz="2800" dirty="0"/>
              <a:t>C (</a:t>
            </a:r>
            <a:r>
              <a:rPr lang="ru-RU" sz="2800" dirty="0" err="1"/>
              <a:t>consistent</a:t>
            </a:r>
            <a:r>
              <a:rPr lang="ru-RU" sz="2800" dirty="0"/>
              <a:t> — «согласованный») — ваша база данных согласована как до, так и после совершения транзакции. </a:t>
            </a:r>
          </a:p>
          <a:p>
            <a:r>
              <a:rPr lang="ru-RU" sz="2800" dirty="0"/>
              <a:t>I (</a:t>
            </a:r>
            <a:r>
              <a:rPr lang="ru-RU" sz="2800" dirty="0" err="1"/>
              <a:t>isolated</a:t>
            </a:r>
            <a:r>
              <a:rPr lang="ru-RU" sz="2800" dirty="0"/>
              <a:t> — «изолированный») — во время выполнения транзакции вносимые изменения не видны другим процессам.</a:t>
            </a:r>
          </a:p>
          <a:p>
            <a:r>
              <a:rPr lang="ru-RU" sz="2800" dirty="0"/>
              <a:t>D (</a:t>
            </a:r>
            <a:r>
              <a:rPr lang="ru-RU" sz="2800" dirty="0" err="1"/>
              <a:t>durable</a:t>
            </a:r>
            <a:r>
              <a:rPr lang="ru-RU" sz="2800" dirty="0"/>
              <a:t> — «надежный») — в случае возникновения ошибки при выполнении транзакции исходное состояние базы данных может быть восстановлено. В данном случае «надежный» — антоним «неустойчивого» (</a:t>
            </a:r>
            <a:r>
              <a:rPr lang="ru-RU" sz="2800" dirty="0" err="1"/>
              <a:t>volatile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9070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Пулы соединений с БД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481263" y="1363579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89881"/>
              </p:ext>
            </p:extLst>
          </p:nvPr>
        </p:nvGraphicFramePr>
        <p:xfrm>
          <a:off x="481263" y="1363577"/>
          <a:ext cx="11277600" cy="5140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9221">
                  <a:extLst>
                    <a:ext uri="{9D8B030D-6E8A-4147-A177-3AD203B41FA5}">
                      <a16:colId xmlns:a16="http://schemas.microsoft.com/office/drawing/2014/main" val="1246480273"/>
                    </a:ext>
                  </a:extLst>
                </a:gridCol>
                <a:gridCol w="5529179">
                  <a:extLst>
                    <a:ext uri="{9D8B030D-6E8A-4147-A177-3AD203B41FA5}">
                      <a16:colId xmlns:a16="http://schemas.microsoft.com/office/drawing/2014/main" val="1829609712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3575040410"/>
                    </a:ext>
                  </a:extLst>
                </a:gridCol>
              </a:tblGrid>
              <a:tr h="616446">
                <a:tc>
                  <a:txBody>
                    <a:bodyPr/>
                    <a:lstStyle/>
                    <a:p>
                      <a:r>
                        <a:rPr lang="ru-RU" dirty="0"/>
                        <a:t>Уровень изолированности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Блокировка (-и)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Допустимые проблемы целостности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77179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r>
                        <a:rPr lang="en-US" dirty="0" err="1"/>
                        <a:t>ReadUncommitted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Грязное чтение, неповторяемое чтение, фантомные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54220"/>
                  </a:ext>
                </a:extLst>
              </a:tr>
              <a:tr h="880637">
                <a:tc>
                  <a:txBody>
                    <a:bodyPr/>
                    <a:lstStyle/>
                    <a:p>
                      <a:r>
                        <a:rPr lang="en-US" dirty="0" err="1"/>
                        <a:t>ReadCommitted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 редактировании применяется блокировка, предотвращающая чтение записи (-ей) другими пользователями до завершения транзакции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Неповторяемое чтение и фантомные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66638"/>
                  </a:ext>
                </a:extLst>
              </a:tr>
              <a:tr h="880637">
                <a:tc>
                  <a:txBody>
                    <a:bodyPr/>
                    <a:lstStyle/>
                    <a:p>
                      <a:r>
                        <a:rPr lang="en-US" dirty="0" err="1"/>
                        <a:t>RepeatableRead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 чтении применяется блокировка, предотвращающая редактирование записи (-ей) другими пользователями до завершения транзакции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Фантомные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96464"/>
                  </a:ext>
                </a:extLst>
              </a:tr>
              <a:tr h="1144828">
                <a:tc>
                  <a:txBody>
                    <a:bodyPr/>
                    <a:lstStyle/>
                    <a:p>
                      <a:r>
                        <a:rPr lang="en-US" dirty="0"/>
                        <a:t>Serializable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Применяются блокировки уровня диапазона ключа, предотвращающие любые действия, способные повлиять на результат, в том числе вставка и удаление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08920"/>
                  </a:ext>
                </a:extLst>
              </a:tr>
              <a:tr h="741295"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4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14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Дополнительные инструменты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481263" y="1363579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2925" y="1269659"/>
            <a:ext cx="109376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-apple-system"/>
              </a:rPr>
              <a:t>EF Core Power Tools</a:t>
            </a:r>
            <a:r>
              <a:rPr lang="ru-RU" b="1" dirty="0">
                <a:latin typeface="-apple-system"/>
              </a:rPr>
              <a:t> - Обратный инжиниринг, визуализация моделей и пользовательский </a:t>
            </a:r>
          </a:p>
          <a:p>
            <a:r>
              <a:rPr lang="ru-RU" b="1" dirty="0">
                <a:latin typeface="-apple-system"/>
              </a:rPr>
              <a:t>интерфейс миграции для EF </a:t>
            </a:r>
            <a:r>
              <a:rPr lang="ru-RU" b="1" dirty="0" err="1">
                <a:latin typeface="-apple-system"/>
              </a:rPr>
              <a:t>Core</a:t>
            </a:r>
            <a:r>
              <a:rPr lang="ru-RU" b="1" dirty="0">
                <a:latin typeface="-apple-system"/>
              </a:rPr>
              <a:t> для </a:t>
            </a:r>
            <a:r>
              <a:rPr lang="ru-RU" b="1" dirty="0" err="1">
                <a:latin typeface="-apple-system"/>
              </a:rPr>
              <a:t>Visual</a:t>
            </a:r>
            <a:r>
              <a:rPr lang="ru-RU" b="1" dirty="0">
                <a:latin typeface="-apple-system"/>
              </a:rPr>
              <a:t> </a:t>
            </a:r>
            <a:r>
              <a:rPr lang="ru-RU" b="1" dirty="0" err="1">
                <a:latin typeface="-apple-system"/>
              </a:rPr>
              <a:t>Studio</a:t>
            </a:r>
            <a:r>
              <a:rPr lang="ru-RU" b="1" dirty="0">
                <a:latin typeface="-apple-system"/>
              </a:rPr>
              <a:t> 2019 и 2022. Предоставляет графический </a:t>
            </a:r>
          </a:p>
          <a:p>
            <a:r>
              <a:rPr lang="ru-RU" b="1" dirty="0">
                <a:latin typeface="-apple-system"/>
              </a:rPr>
              <a:t>интерфейс для создания контекста доступа к данным.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99" y="2343340"/>
            <a:ext cx="2653055" cy="39674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2681728"/>
            <a:ext cx="6419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В чем назначение фреймворка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Entity Framework Core?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строка подключения и ее основные параметры?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 используются атрибуты аннотаций и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Fluent API?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командой можно создать модели по существующей БД?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От какого системного класса наследуется класс контекста доступа к БД?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означает аббревиатура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ACID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применительно к транзакции?</a:t>
            </a: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pull mcr.microsoft.com/</a:t>
            </a:r>
            <a:r>
              <a:rPr lang="en-US" dirty="0" err="1"/>
              <a:t>mssql</a:t>
            </a:r>
            <a:r>
              <a:rPr lang="en-US" dirty="0"/>
              <a:t>/server:2022-latest</a:t>
            </a:r>
          </a:p>
          <a:p>
            <a:r>
              <a:rPr lang="en-US" dirty="0">
                <a:hlinkClick r:id="rId2"/>
              </a:rPr>
              <a:t>https://github.com/ErikEJ/EFCorePowerTools#requirements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Поддержка провайдеров БД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5457"/>
              </p:ext>
            </p:extLst>
          </p:nvPr>
        </p:nvGraphicFramePr>
        <p:xfrm>
          <a:off x="366963" y="1339516"/>
          <a:ext cx="11327732" cy="5077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5211">
                  <a:extLst>
                    <a:ext uri="{9D8B030D-6E8A-4147-A177-3AD203B41FA5}">
                      <a16:colId xmlns:a16="http://schemas.microsoft.com/office/drawing/2014/main" val="3119559617"/>
                    </a:ext>
                  </a:extLst>
                </a:gridCol>
                <a:gridCol w="5302521">
                  <a:extLst>
                    <a:ext uri="{9D8B030D-6E8A-4147-A177-3AD203B41FA5}">
                      <a16:colId xmlns:a16="http://schemas.microsoft.com/office/drawing/2014/main" val="3401191738"/>
                    </a:ext>
                  </a:extLst>
                </a:gridCol>
              </a:tblGrid>
              <a:tr h="42311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Пакет </a:t>
                      </a:r>
                      <a:r>
                        <a:rPr lang="en-US" sz="2400" b="1" u="none" strike="noStrike" dirty="0" err="1">
                          <a:effectLst/>
                        </a:rPr>
                        <a:t>NuGet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Поддерживаемые ядра СУБД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7319374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Microsoft.EntityFrameworkCore.SqlServer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SQL </a:t>
                      </a:r>
                      <a:r>
                        <a:rPr lang="ru-RU" sz="2000" u="none" strike="noStrike" dirty="0" err="1">
                          <a:effectLst/>
                        </a:rPr>
                        <a:t>Server</a:t>
                      </a:r>
                      <a:r>
                        <a:rPr lang="ru-RU" sz="2000" u="none" strike="noStrike" dirty="0">
                          <a:effectLst/>
                        </a:rPr>
                        <a:t> 2012 и последующие версии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6233045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Microsoft.EntityFrameworkCore.Sqlite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SQLite 3.7 </a:t>
                      </a:r>
                      <a:r>
                        <a:rPr lang="ru-RU" sz="2000" u="none" strike="noStrike" dirty="0">
                          <a:effectLst/>
                        </a:rPr>
                        <a:t>и выше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684816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Microsoft.EntityFrameworkCore.InMemory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Выполняющаяся в памяти база данных EF Core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928575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Microsoft.EntityFrameworkCore.Cosmos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Azure Cosmos DB SQL API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357042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Npgsql.EntityFrameworkCore.PostgreSQL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PostgreSQL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2964387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Pomelo.EntityFrameworkCore.MySql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MySQL, MariaDB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0925784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MySql.EntityFrameworkCore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MySQL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718556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Oracle.EntityFrameworkCore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Oracle DB 11.2 и выше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989023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Devart.Data.MySql.EFCore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MySQL 5 </a:t>
                      </a:r>
                      <a:r>
                        <a:rPr lang="ru-RU" sz="2000" u="none" strike="noStrike">
                          <a:effectLst/>
                        </a:rPr>
                        <a:t>и выше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4822945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Devart.Data.Oracle.EFCore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Oracle DB 9.2.0.4 и выше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4827844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Devart.Data.PostgreSql.EFCore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PostgreSQL 8.0 </a:t>
                      </a:r>
                      <a:r>
                        <a:rPr lang="ru-RU" sz="2000" u="none" strike="noStrike" dirty="0">
                          <a:effectLst/>
                        </a:rPr>
                        <a:t>и выше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5889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Поддержка провайдеров БД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85633"/>
              </p:ext>
            </p:extLst>
          </p:nvPr>
        </p:nvGraphicFramePr>
        <p:xfrm>
          <a:off x="370935" y="1319844"/>
          <a:ext cx="11412747" cy="5161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3090">
                  <a:extLst>
                    <a:ext uri="{9D8B030D-6E8A-4147-A177-3AD203B41FA5}">
                      <a16:colId xmlns:a16="http://schemas.microsoft.com/office/drawing/2014/main" val="2418203456"/>
                    </a:ext>
                  </a:extLst>
                </a:gridCol>
                <a:gridCol w="5869657">
                  <a:extLst>
                    <a:ext uri="{9D8B030D-6E8A-4147-A177-3AD203B41FA5}">
                      <a16:colId xmlns:a16="http://schemas.microsoft.com/office/drawing/2014/main" val="632903776"/>
                    </a:ext>
                  </a:extLst>
                </a:gridCol>
              </a:tblGrid>
              <a:tr h="39681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Пакет </a:t>
                      </a:r>
                      <a:r>
                        <a:rPr lang="en-US" sz="2400" b="1" u="none" strike="noStrike" dirty="0" err="1">
                          <a:effectLst/>
                        </a:rPr>
                        <a:t>NuGet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>
                          <a:effectLst/>
                        </a:rPr>
                        <a:t>Поддерживаемые ядра СУБД</a:t>
                      </a:r>
                      <a:endParaRPr lang="ru-RU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7573563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Devart.Data.SQLite.EFCore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SQLite 3 </a:t>
                      </a:r>
                      <a:r>
                        <a:rPr lang="ru-RU" sz="2000" u="none" strike="noStrike">
                          <a:effectLst/>
                        </a:rPr>
                        <a:t>и выше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516051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FirebirdSql.EntityFrameworkCore.Firebird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Firebird 3.0 </a:t>
                      </a:r>
                      <a:r>
                        <a:rPr lang="ru-RU" sz="2000" u="none" strike="noStrike">
                          <a:effectLst/>
                        </a:rPr>
                        <a:t>и выше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11972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IBM.EntityFrameworkCore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Db2, Informix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728213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IBM.EntityFrameworkCore-lnx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Db2, Informix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917381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IBM.EntityFrameworkCore-osx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Db2, Informix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845753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EntityFrameworkCore.Jet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Файлы </a:t>
                      </a:r>
                      <a:r>
                        <a:rPr lang="en-US" sz="2000" u="none" strike="noStrike">
                          <a:effectLst/>
                        </a:rPr>
                        <a:t>Microsoft Access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156379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Teradata.EntityFrameworkCore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Teradata Database 16.10 </a:t>
                      </a:r>
                      <a:r>
                        <a:rPr lang="ru-RU" sz="2000" u="none" strike="noStrike">
                          <a:effectLst/>
                        </a:rPr>
                        <a:t>и выше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639403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Google.Cloud.EntityFrameworkCore.Spanner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Google Cloud Spanner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160501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FileContextCore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Хранение данных в файлах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2916326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EntityFrameworkCore.SqlServerCompact35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SQL Server Compact 3,5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5501646"/>
                  </a:ext>
                </a:extLst>
              </a:tr>
              <a:tr h="39681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EntityFrameworkCore.SqlServerCompact40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SQL Server Compact 4.0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1479603"/>
                  </a:ext>
                </a:extLst>
              </a:tr>
              <a:tr h="3993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EntityFrameworkCore.OpenEdge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Ход выполнения </a:t>
                      </a:r>
                      <a:r>
                        <a:rPr lang="en-US" sz="2000" u="none" strike="noStrike" dirty="0" err="1">
                          <a:effectLst/>
                        </a:rPr>
                        <a:t>OpenEdge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31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25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Запуск </a:t>
            </a:r>
            <a:r>
              <a:rPr lang="en-US" dirty="0"/>
              <a:t>SQL Server </a:t>
            </a:r>
            <a:r>
              <a:rPr lang="ru-RU" dirty="0"/>
              <a:t>в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Запуск/скачивание </a:t>
            </a:r>
            <a:r>
              <a:rPr lang="en-US" sz="2400" dirty="0"/>
              <a:t>SQL Express </a:t>
            </a:r>
            <a:r>
              <a:rPr lang="ru-RU" sz="2400" dirty="0"/>
              <a:t>2019:</a:t>
            </a:r>
            <a:endParaRPr lang="en-US" sz="2400" dirty="0"/>
          </a:p>
          <a:p>
            <a:endParaRPr lang="en-US" dirty="0"/>
          </a:p>
          <a:p>
            <a:r>
              <a:rPr lang="ru-RU" dirty="0"/>
              <a:t>	</a:t>
            </a:r>
            <a:r>
              <a:rPr lang="en-US" sz="2000" dirty="0" err="1"/>
              <a:t>docker</a:t>
            </a:r>
            <a:r>
              <a:rPr lang="en-US" sz="2000" dirty="0"/>
              <a:t> run -e "ACCEPT_EULA=Y" -e "SA_PASSWORD=</a:t>
            </a:r>
            <a:r>
              <a:rPr lang="en-US" sz="2000" b="1" dirty="0"/>
              <a:t>HelloWorld10</a:t>
            </a:r>
            <a:r>
              <a:rPr lang="en-US" sz="2000" dirty="0"/>
              <a:t>" -e "MSSQL_PID=Express" -p 	1433:1433 -d mcr.microsoft.com/</a:t>
            </a:r>
            <a:r>
              <a:rPr lang="en-US" sz="2000" dirty="0" err="1"/>
              <a:t>mssql</a:t>
            </a:r>
            <a:r>
              <a:rPr lang="en-US" sz="2000" dirty="0"/>
              <a:t>/server:2019-latest</a:t>
            </a:r>
            <a:endParaRPr lang="ru-RU" dirty="0"/>
          </a:p>
          <a:p>
            <a:r>
              <a:rPr lang="ru-RU" sz="2400" dirty="0"/>
              <a:t>Строка подключения: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sz="2000" dirty="0"/>
              <a:t>Server=localhost,1433;Initial Catalog=</a:t>
            </a:r>
            <a:r>
              <a:rPr lang="en-US" sz="2000" dirty="0" err="1"/>
              <a:t>MyDb;Integrated</a:t>
            </a:r>
            <a:r>
              <a:rPr lang="en-US" sz="2000" dirty="0"/>
              <a:t> Security=</a:t>
            </a:r>
            <a:r>
              <a:rPr lang="en-US" sz="2000" dirty="0" err="1"/>
              <a:t>True;User</a:t>
            </a:r>
            <a:r>
              <a:rPr lang="en-US" sz="2000" dirty="0"/>
              <a:t> </a:t>
            </a:r>
            <a:r>
              <a:rPr lang="ru-RU" sz="2000" dirty="0"/>
              <a:t>	</a:t>
            </a:r>
            <a:r>
              <a:rPr lang="en-US" sz="2000" dirty="0"/>
              <a:t>Id=</a:t>
            </a:r>
            <a:r>
              <a:rPr lang="en-US" sz="2000" dirty="0" err="1"/>
              <a:t>sa;Password</a:t>
            </a:r>
            <a:r>
              <a:rPr lang="en-US" sz="2000" dirty="0"/>
              <a:t>=</a:t>
            </a:r>
            <a:r>
              <a:rPr lang="en-US" sz="2000" dirty="0" err="1"/>
              <a:t>MyPass@word</a:t>
            </a:r>
            <a:r>
              <a:rPr lang="en-US" sz="2000" dirty="0"/>
              <a:t>;</a:t>
            </a:r>
            <a:endParaRPr lang="ru-RU" sz="2000" dirty="0"/>
          </a:p>
          <a:p>
            <a:endParaRPr lang="ru-RU" sz="2000" dirty="0"/>
          </a:p>
          <a:p>
            <a:r>
              <a:rPr lang="ru-RU" sz="2400" dirty="0"/>
              <a:t>По умолчанию при запуске</a:t>
            </a:r>
            <a:r>
              <a:rPr lang="en-US" sz="2400" dirty="0"/>
              <a:t>, Docker </a:t>
            </a:r>
            <a:r>
              <a:rPr lang="ru-RU" sz="2400" dirty="0"/>
              <a:t>запустит контейнеры, которые были запущены при перезагрузке системы, команды для запуска/остановки контейнера:</a:t>
            </a:r>
          </a:p>
          <a:p>
            <a:endParaRPr lang="ru-RU" sz="2400" dirty="0"/>
          </a:p>
          <a:p>
            <a:r>
              <a:rPr lang="ru-RU" sz="2400" dirty="0"/>
              <a:t>	</a:t>
            </a:r>
            <a:r>
              <a:rPr lang="en-US" sz="2000" dirty="0" err="1"/>
              <a:t>docker</a:t>
            </a:r>
            <a:r>
              <a:rPr lang="en-US" sz="2000" dirty="0"/>
              <a:t> start </a:t>
            </a:r>
            <a:r>
              <a:rPr lang="en-US" sz="2000" dirty="0" err="1"/>
              <a:t>sql</a:t>
            </a:r>
            <a:r>
              <a:rPr lang="en-US" sz="2000" dirty="0"/>
              <a:t> / </a:t>
            </a:r>
            <a:r>
              <a:rPr lang="en-US" sz="2000" dirty="0" err="1"/>
              <a:t>docker</a:t>
            </a:r>
            <a:r>
              <a:rPr lang="en-US" sz="2000" dirty="0"/>
              <a:t> stop </a:t>
            </a:r>
            <a:r>
              <a:rPr lang="en-US" sz="2000" dirty="0" err="1"/>
              <a:t>sql</a:t>
            </a:r>
            <a:endParaRPr lang="en-US" sz="2000" dirty="0"/>
          </a:p>
          <a:p>
            <a:endParaRPr lang="en-US" sz="2000" dirty="0"/>
          </a:p>
          <a:p>
            <a:r>
              <a:rPr lang="ru-RU" sz="2400" dirty="0"/>
              <a:t>Для удобства также будем использовать </a:t>
            </a:r>
            <a:r>
              <a:rPr lang="en-US" sz="2400" dirty="0"/>
              <a:t>SQL Server Management Studio</a:t>
            </a:r>
            <a:r>
              <a:rPr lang="ru-RU" sz="2400" dirty="0"/>
              <a:t>(</a:t>
            </a:r>
            <a:r>
              <a:rPr lang="en-US" sz="2400" dirty="0"/>
              <a:t>SSMS)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48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Соглашения </a:t>
            </a:r>
            <a:r>
              <a:rPr lang="en-US" dirty="0"/>
              <a:t>EF CORE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предполагается, имя таблицы совпадает с именем свойства </a:t>
            </a:r>
            <a:r>
              <a:rPr lang="ru-RU" sz="2500" dirty="0" err="1"/>
              <a:t>DbSet</a:t>
            </a:r>
            <a:r>
              <a:rPr lang="ru-RU" sz="2500" dirty="0"/>
              <a:t> в классе </a:t>
            </a:r>
            <a:r>
              <a:rPr lang="ru-RU" sz="2500" dirty="0" err="1"/>
              <a:t>DbContext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предполагается, что имена столбцов совпадают с именами свойств в классе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предполагается, что тип </a:t>
            </a:r>
            <a:r>
              <a:rPr lang="ru-RU" sz="2500" dirty="0" err="1"/>
              <a:t>string</a:t>
            </a:r>
            <a:r>
              <a:rPr lang="ru-RU" sz="2500" dirty="0"/>
              <a:t> в .NET соответствует типу </a:t>
            </a:r>
            <a:r>
              <a:rPr lang="ru-RU" sz="2500" dirty="0" err="1"/>
              <a:t>nvarchar</a:t>
            </a:r>
            <a:r>
              <a:rPr lang="ru-RU" sz="2500" dirty="0"/>
              <a:t> в базе данных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предполагается, что тип .NET </a:t>
            </a:r>
            <a:r>
              <a:rPr lang="ru-RU" sz="2500" dirty="0" err="1"/>
              <a:t>int</a:t>
            </a:r>
            <a:r>
              <a:rPr lang="ru-RU" sz="2500" dirty="0"/>
              <a:t> — это тип </a:t>
            </a:r>
            <a:r>
              <a:rPr lang="ru-RU" sz="2500" dirty="0" err="1"/>
              <a:t>int</a:t>
            </a:r>
            <a:r>
              <a:rPr lang="ru-RU" sz="2500" dirty="0"/>
              <a:t> в базе данных</a:t>
            </a: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/>
              <a:t>предполагается, что свойство с именем ID либо ID (например, </a:t>
            </a:r>
            <a:r>
              <a:rPr lang="ru-RU" sz="2500" dirty="0" err="1"/>
              <a:t>ProductID</a:t>
            </a:r>
            <a:r>
              <a:rPr lang="ru-RU" sz="2500" dirty="0"/>
              <a:t>) — первичный ключ. Если данное свойство имеет любой целочисленный тип или тип </a:t>
            </a:r>
            <a:r>
              <a:rPr lang="ru-RU" sz="2500" dirty="0" err="1"/>
              <a:t>Guid</a:t>
            </a:r>
            <a:r>
              <a:rPr lang="ru-RU" sz="2500" dirty="0"/>
              <a:t>, то также предполагается, что это свойство — </a:t>
            </a:r>
            <a:r>
              <a:rPr lang="ru-RU" sz="2500" dirty="0" err="1"/>
              <a:t>Identity</a:t>
            </a:r>
            <a:r>
              <a:rPr lang="ru-RU" sz="2500" dirty="0"/>
              <a:t> (то есть его значение присваивается автоматически при добавлении строки в базу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177570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Атрибуты аннотаций </a:t>
            </a:r>
            <a:r>
              <a:rPr lang="en-US" dirty="0"/>
              <a:t>EF Core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03" y="2002794"/>
            <a:ext cx="4381500" cy="1343025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stCxn id="3" idx="3"/>
            <a:endCxn id="8" idx="1"/>
          </p:cNvCxnSpPr>
          <p:nvPr/>
        </p:nvCxnSpPr>
        <p:spPr>
          <a:xfrm flipV="1">
            <a:off x="5747503" y="2674306"/>
            <a:ext cx="1085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52" y="2259968"/>
            <a:ext cx="3990975" cy="8286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003" y="3621231"/>
            <a:ext cx="4381500" cy="67304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03" y="4569683"/>
            <a:ext cx="4381500" cy="13525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852" y="4907820"/>
            <a:ext cx="3990975" cy="676275"/>
          </a:xfrm>
          <a:prstGeom prst="rect">
            <a:avLst/>
          </a:prstGeom>
        </p:spPr>
      </p:pic>
      <p:cxnSp>
        <p:nvCxnSpPr>
          <p:cNvPr id="16" name="Прямая со стрелкой 15"/>
          <p:cNvCxnSpPr/>
          <p:nvPr/>
        </p:nvCxnSpPr>
        <p:spPr>
          <a:xfrm flipV="1">
            <a:off x="5747502" y="5245956"/>
            <a:ext cx="1085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8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en-US" dirty="0"/>
              <a:t>FLUENT API EF Core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70700"/>
            <a:ext cx="3752850" cy="8001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01" y="1680212"/>
            <a:ext cx="4267200" cy="981075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5" idx="3"/>
            <a:endCxn id="9" idx="1"/>
          </p:cNvCxnSpPr>
          <p:nvPr/>
        </p:nvCxnSpPr>
        <p:spPr>
          <a:xfrm>
            <a:off x="4894263" y="2170750"/>
            <a:ext cx="1652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882189"/>
            <a:ext cx="4951915" cy="21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6388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Создание моделей по существующей БД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481263" y="1363579"/>
            <a:ext cx="11277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Моделирование — это процесс использования инструмента для создания классов, представляющих модель существующей базы данных с использованием обратного проектирования.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Хороший инструмент для создания шаблонов позволяет вам расширять автоматически сгенерированные классы, а затем регенерировать эти классы без потери этих расширенных классов.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r>
              <a:rPr lang="ru-RU" sz="2200" b="1" dirty="0"/>
              <a:t>Для создания моделей по существующей схеме БД</a:t>
            </a:r>
            <a:r>
              <a:rPr lang="en-US" sz="2200" b="1" dirty="0"/>
              <a:t>:</a:t>
            </a:r>
            <a:endParaRPr lang="ru-RU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Вызовите терминал в проекте и добавьте пакет </a:t>
            </a:r>
            <a:r>
              <a:rPr lang="en-US" sz="2200" dirty="0"/>
              <a:t>EF Core </a:t>
            </a:r>
            <a:r>
              <a:rPr lang="en-US" sz="2200" b="1" dirty="0" err="1"/>
              <a:t>dotnet</a:t>
            </a:r>
            <a:r>
              <a:rPr lang="en-US" sz="2200" b="1" dirty="0"/>
              <a:t> add package </a:t>
            </a:r>
            <a:r>
              <a:rPr lang="en-US" sz="2200" b="1" dirty="0" err="1"/>
              <a:t>Microsoft.EntityFrameworkCore.Design</a:t>
            </a:r>
            <a:r>
              <a:rPr lang="ru-RU" sz="2200" dirty="0"/>
              <a:t> 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Вызовите команду: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dotnet</a:t>
            </a:r>
            <a:r>
              <a:rPr lang="en-US" sz="2200" dirty="0"/>
              <a:t> </a:t>
            </a:r>
            <a:r>
              <a:rPr lang="en-US" sz="2200" dirty="0" err="1"/>
              <a:t>ef</a:t>
            </a:r>
            <a:r>
              <a:rPr lang="en-US" sz="2200" dirty="0"/>
              <a:t> </a:t>
            </a:r>
            <a:r>
              <a:rPr lang="en-US" sz="2200" dirty="0" err="1"/>
              <a:t>dbcontext</a:t>
            </a:r>
            <a:r>
              <a:rPr lang="en-US" sz="2200" dirty="0"/>
              <a:t> scaffold "Data Source=</a:t>
            </a:r>
            <a:r>
              <a:rPr lang="en-US" sz="2200" dirty="0" err="1"/>
              <a:t>localhost;Initial</a:t>
            </a:r>
            <a:r>
              <a:rPr lang="en-US" sz="2200" dirty="0"/>
              <a:t> Catalog=</a:t>
            </a:r>
            <a:r>
              <a:rPr lang="en-US" sz="2200" dirty="0" err="1"/>
              <a:t>Northwind;User</a:t>
            </a:r>
            <a:r>
              <a:rPr lang="en-US" sz="2200" dirty="0"/>
              <a:t> ID=</a:t>
            </a:r>
            <a:r>
              <a:rPr lang="en-US" sz="2200" dirty="0" err="1"/>
              <a:t>sa;Password</a:t>
            </a:r>
            <a:r>
              <a:rPr lang="en-US" sz="2200" dirty="0"/>
              <a:t>=HelloWorld10" </a:t>
            </a:r>
            <a:r>
              <a:rPr lang="en-US" sz="2200" dirty="0" err="1"/>
              <a:t>Microsoft.EntityFrameworkCore.SqlServer</a:t>
            </a:r>
            <a:r>
              <a:rPr lang="en-US" sz="2200" dirty="0"/>
              <a:t> --table Categories --table Products --output-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err="1"/>
              <a:t>AutoGenModels</a:t>
            </a:r>
            <a:r>
              <a:rPr lang="en-US" sz="2200" dirty="0"/>
              <a:t> --namespace Snippet02 --data-annotations --context </a:t>
            </a:r>
            <a:r>
              <a:rPr lang="en-US" sz="2200" dirty="0" err="1"/>
              <a:t>Northwind</a:t>
            </a: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Добавьте в файл проекта параметр </a:t>
            </a:r>
            <a:r>
              <a:rPr lang="en-US" sz="1600" dirty="0"/>
              <a:t>&lt;</a:t>
            </a:r>
            <a:r>
              <a:rPr lang="en-US" sz="1600" dirty="0" err="1"/>
              <a:t>GenerateRuntimeConfigurationFiles</a:t>
            </a:r>
            <a:r>
              <a:rPr lang="en-US" sz="1600" dirty="0"/>
              <a:t>&gt;True&lt;/</a:t>
            </a:r>
            <a:r>
              <a:rPr lang="en-US" sz="1600" dirty="0" err="1"/>
              <a:t>GenerateRuntimeConfigurationFiles</a:t>
            </a:r>
            <a:r>
              <a:rPr lang="en-US" sz="1600" dirty="0"/>
              <a:t>&gt;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48484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1203158"/>
            <a:ext cx="11639550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10745788" cy="1478570"/>
          </a:xfrm>
        </p:spPr>
        <p:txBody>
          <a:bodyPr/>
          <a:lstStyle/>
          <a:p>
            <a:r>
              <a:rPr lang="ru-RU" dirty="0"/>
              <a:t>Создание моделей по существующей БД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51" y="1203158"/>
            <a:ext cx="11511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481263" y="1363579"/>
            <a:ext cx="1127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Обратите внимание на следующее: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Команда для выполнения: </a:t>
            </a:r>
            <a:r>
              <a:rPr lang="en-US" sz="2800" dirty="0" err="1"/>
              <a:t>dbcontext</a:t>
            </a:r>
            <a:r>
              <a:rPr lang="en-US" sz="2800" dirty="0"/>
              <a:t> scaffold. 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Строка подключения: "</a:t>
            </a:r>
            <a:r>
              <a:rPr lang="en-US" sz="2800" dirty="0"/>
              <a:t> Data Source=</a:t>
            </a:r>
            <a:r>
              <a:rPr lang="en-US" sz="2800" dirty="0" err="1"/>
              <a:t>localhost;Initial</a:t>
            </a:r>
            <a:r>
              <a:rPr lang="en-US" sz="2800" dirty="0"/>
              <a:t> Catalog=</a:t>
            </a:r>
            <a:r>
              <a:rPr lang="en-US" sz="2800" dirty="0" err="1"/>
              <a:t>Northwind;User</a:t>
            </a:r>
            <a:r>
              <a:rPr lang="en-US" sz="2800" dirty="0"/>
              <a:t> ID=</a:t>
            </a:r>
            <a:r>
              <a:rPr lang="en-US" sz="2800" dirty="0" err="1"/>
              <a:t>sa;Password</a:t>
            </a:r>
            <a:r>
              <a:rPr lang="en-US" sz="2800" dirty="0"/>
              <a:t>=HelloWorld10 ". 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Поставщик базы данных: </a:t>
            </a:r>
            <a:r>
              <a:rPr lang="en-US" sz="2800" dirty="0" err="1"/>
              <a:t>Microsoft.EntityFrameworkCore.SqlServer</a:t>
            </a:r>
            <a:r>
              <a:rPr lang="en-US" sz="2800" dirty="0"/>
              <a:t>.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Таблицы для создания моделей: --</a:t>
            </a:r>
            <a:r>
              <a:rPr lang="en-US" sz="2800" dirty="0"/>
              <a:t>table Categories --table Products.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Выходная папка: --</a:t>
            </a:r>
            <a:r>
              <a:rPr lang="en-US" sz="2800" dirty="0"/>
              <a:t>output-</a:t>
            </a:r>
            <a:r>
              <a:rPr lang="en-US" sz="2800" dirty="0" err="1"/>
              <a:t>dir</a:t>
            </a:r>
            <a:r>
              <a:rPr lang="en-US" sz="2800" dirty="0"/>
              <a:t> </a:t>
            </a:r>
            <a:r>
              <a:rPr lang="en-US" sz="2800" dirty="0" err="1"/>
              <a:t>AutoGenModels</a:t>
            </a:r>
            <a:r>
              <a:rPr lang="en-US" sz="2800" dirty="0"/>
              <a:t>.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Пространство имен: --</a:t>
            </a:r>
            <a:r>
              <a:rPr lang="en-US" sz="2800" dirty="0"/>
              <a:t>namespace Snippet02.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Чтобы использовать аннотации данных, а также </a:t>
            </a:r>
            <a:r>
              <a:rPr lang="en-US" sz="2800" dirty="0"/>
              <a:t>Fluent API: --data-annotations.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Чтобы переименовать контекст из [</a:t>
            </a:r>
            <a:r>
              <a:rPr lang="ru-RU" sz="2800" dirty="0" err="1"/>
              <a:t>название_базы</a:t>
            </a:r>
            <a:r>
              <a:rPr lang="ru-RU" sz="2800" dirty="0"/>
              <a:t>]</a:t>
            </a:r>
            <a:r>
              <a:rPr lang="en-US" sz="2800" dirty="0"/>
              <a:t>Context: --context </a:t>
            </a:r>
            <a:r>
              <a:rPr lang="en-US" sz="2800" dirty="0" err="1"/>
              <a:t>Northwind</a:t>
            </a:r>
            <a:r>
              <a:rPr lang="en-US" sz="2400" dirty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32070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84884</TotalTime>
  <Words>1083</Words>
  <Application>Microsoft Office PowerPoint</Application>
  <PresentationFormat>Широкоэкранный</PresentationFormat>
  <Paragraphs>148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Roboto</vt:lpstr>
      <vt:lpstr>Tw Cen MT</vt:lpstr>
      <vt:lpstr>Контур</vt:lpstr>
      <vt:lpstr>Лекция #10</vt:lpstr>
      <vt:lpstr>Поддержка провайдеров БД</vt:lpstr>
      <vt:lpstr>Поддержка провайдеров БД</vt:lpstr>
      <vt:lpstr>Запуск SQL Server в Docker</vt:lpstr>
      <vt:lpstr>Соглашения EF CORE</vt:lpstr>
      <vt:lpstr>Атрибуты аннотаций EF Core</vt:lpstr>
      <vt:lpstr>FLUENT API EF Core</vt:lpstr>
      <vt:lpstr>Создание моделей по существующей БД</vt:lpstr>
      <vt:lpstr>Создание моделей по существующей БД</vt:lpstr>
      <vt:lpstr>Пулы соединений с БД</vt:lpstr>
      <vt:lpstr>Пулы соединений с БД</vt:lpstr>
      <vt:lpstr>Пулы соединений с БД</vt:lpstr>
      <vt:lpstr>Дополнительные инструменты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854</cp:revision>
  <dcterms:created xsi:type="dcterms:W3CDTF">2022-03-30T08:35:59Z</dcterms:created>
  <dcterms:modified xsi:type="dcterms:W3CDTF">2024-08-19T04:50:19Z</dcterms:modified>
</cp:coreProperties>
</file>