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74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82" autoAdjust="0"/>
  </p:normalViewPr>
  <p:slideViewPr>
    <p:cSldViewPr snapToGrid="0">
      <p:cViewPr varScale="1">
        <p:scale>
          <a:sx n="48" d="100"/>
          <a:sy n="48" d="100"/>
        </p:scale>
        <p:origin x="53" y="8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17E51-0730-4AF1-B71A-EBB63429B993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0A86-0BD8-4342-850A-C8F730E79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89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37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4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7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4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4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0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8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1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1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9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5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76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9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370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5001/api/products/2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/docs/proto3" TargetMode="External"/><Relationship Id="rId2" Type="http://schemas.openxmlformats.org/officeDocument/2006/relationships/hyperlink" Target="https://docs.microsoft.com/ru-ru/aspnet/core/fundamentals/routing#route-constraint-refer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tanit.com/sharp/aspnet5/30.1.php" TargetMode="External"/><Relationship Id="rId4" Type="http://schemas.openxmlformats.org/officeDocument/2006/relationships/hyperlink" Target="https://developers.google.com/protocol-buffers/docs/csharptuto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16030-FD2A-487B-8C5B-4C9044086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#11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C7FF5A-62E2-4F00-B67B-CA9ED49A8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сетью. Сокеты. </a:t>
            </a:r>
            <a:r>
              <a:rPr lang="en-US" dirty="0"/>
              <a:t>TCP </a:t>
            </a:r>
            <a:r>
              <a:rPr lang="ru-RU" dirty="0"/>
              <a:t>Сервер</a:t>
            </a:r>
            <a:r>
              <a:rPr lang="en-US" dirty="0"/>
              <a:t>. TCP</a:t>
            </a:r>
            <a:r>
              <a:rPr lang="ru-RU" dirty="0"/>
              <a:t> Клиент.</a:t>
            </a:r>
            <a:r>
              <a:rPr lang="en-US" dirty="0"/>
              <a:t>REST </a:t>
            </a:r>
            <a:r>
              <a:rPr lang="ru-RU" dirty="0"/>
              <a:t>сервисы. </a:t>
            </a:r>
            <a:r>
              <a:rPr lang="en-US" dirty="0" err="1"/>
              <a:t>ASP.Net</a:t>
            </a:r>
            <a:r>
              <a:rPr lang="en-US" dirty="0"/>
              <a:t> web </a:t>
            </a:r>
            <a:r>
              <a:rPr lang="en-US" dirty="0" err="1"/>
              <a:t>api</a:t>
            </a:r>
            <a:r>
              <a:rPr lang="en-US" dirty="0"/>
              <a:t>. </a:t>
            </a:r>
            <a:r>
              <a:rPr lang="en-US" dirty="0" err="1"/>
              <a:t>gRPC</a:t>
            </a:r>
            <a:r>
              <a:rPr lang="en-US" dirty="0"/>
              <a:t>. </a:t>
            </a:r>
            <a:r>
              <a:rPr lang="en-US"/>
              <a:t>signalr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06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/>
              <a:t>URL </a:t>
            </a:r>
            <a:r>
              <a:rPr lang="ru-RU" dirty="0"/>
              <a:t>и </a:t>
            </a:r>
            <a:r>
              <a:rPr lang="en-US" dirty="0"/>
              <a:t>URI</a:t>
            </a:r>
            <a:endParaRPr lang="ru-RU" dirty="0"/>
          </a:p>
        </p:txBody>
      </p:sp>
      <p:pic>
        <p:nvPicPr>
          <p:cNvPr id="1026" name="Picture 2" descr="URI URL Диаграмм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0" y="1478570"/>
            <a:ext cx="7620000" cy="467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06063" y="1478570"/>
            <a:ext cx="317633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000" b="1" dirty="0"/>
              <a:t>URI</a:t>
            </a:r>
            <a:r>
              <a:rPr lang="ru-RU" sz="2000" dirty="0"/>
              <a:t> – имя и адрес ресурса в сети, включает в себя URL и URN</a:t>
            </a:r>
            <a:endParaRPr lang="en-US" sz="2000" dirty="0"/>
          </a:p>
          <a:p>
            <a:pPr fontAlgn="base"/>
            <a:endParaRPr lang="ru-RU" sz="2000" dirty="0"/>
          </a:p>
          <a:p>
            <a:pPr fontAlgn="base"/>
            <a:r>
              <a:rPr lang="ru-RU" sz="2000" b="1" dirty="0"/>
              <a:t>URL</a:t>
            </a:r>
            <a:r>
              <a:rPr lang="ru-RU" sz="2000" dirty="0"/>
              <a:t> – адрес ресурса в сети, определяет местонахождение и способ обращения к нему</a:t>
            </a:r>
            <a:endParaRPr lang="en-US" sz="2000" dirty="0"/>
          </a:p>
          <a:p>
            <a:pPr fontAlgn="base"/>
            <a:endParaRPr lang="ru-RU" sz="2000" dirty="0"/>
          </a:p>
          <a:p>
            <a:pPr fontAlgn="base"/>
            <a:r>
              <a:rPr lang="ru-RU" sz="2000" b="1" dirty="0"/>
              <a:t>URN</a:t>
            </a:r>
            <a:r>
              <a:rPr lang="ru-RU" sz="2000" dirty="0"/>
              <a:t> – имя ресурса в сети, определяет только название ресурса, но не говорит как к нему подключиться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Сокеты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221" y="1478570"/>
            <a:ext cx="1111717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800" b="1" dirty="0"/>
              <a:t>Параметры </a:t>
            </a:r>
            <a:r>
              <a:rPr lang="en-US" sz="2800" b="1" dirty="0" err="1"/>
              <a:t>ServicePointManager</a:t>
            </a:r>
            <a:r>
              <a:rPr lang="en-US" sz="2800" b="1" dirty="0"/>
              <a:t>:</a:t>
            </a:r>
            <a:endParaRPr lang="ru-RU" sz="2800" b="1" dirty="0"/>
          </a:p>
          <a:p>
            <a:pPr fontAlgn="base"/>
            <a:endParaRPr lang="en-US" sz="28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 err="1"/>
              <a:t>DefaultConnectionLimit</a:t>
            </a:r>
            <a:r>
              <a:rPr lang="ru-RU" sz="2400" dirty="0"/>
              <a:t> указывает максимальное количество одновременных подключений, разрешенных приложением.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 err="1"/>
              <a:t>EnableDnsRoundRobin</a:t>
            </a:r>
            <a:r>
              <a:rPr lang="ru-RU" sz="2400" dirty="0"/>
              <a:t> включает циклический перебор DNS.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Алгоритм </a:t>
            </a:r>
            <a:r>
              <a:rPr lang="ru-RU" sz="2400" dirty="0" err="1"/>
              <a:t>Нейгла</a:t>
            </a:r>
            <a:r>
              <a:rPr lang="ru-RU" sz="2400" dirty="0"/>
              <a:t> используется для уменьшения отправки множества небольших пакетов. Пакеты отправляются только тогда, когда буфер заполнен — вы можете отключить этот алгоритм, задав для </a:t>
            </a:r>
            <a:r>
              <a:rPr lang="ru-RU" sz="2400" dirty="0" err="1"/>
              <a:t>UseNagleAlgorithm</a:t>
            </a:r>
            <a:r>
              <a:rPr lang="ru-RU" sz="2400" dirty="0"/>
              <a:t> значение </a:t>
            </a:r>
            <a:r>
              <a:rPr lang="ru-RU" sz="2400" dirty="0" err="1"/>
              <a:t>false</a:t>
            </a:r>
            <a:r>
              <a:rPr lang="ru-RU" sz="2400" dirty="0"/>
              <a:t>.</a:t>
            </a:r>
            <a:endParaRPr lang="en-U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Если вы определяете пользовательскую реализацию для проверки сертификатов, вы можете определить метод обработчика типа делегата </a:t>
            </a:r>
            <a:r>
              <a:rPr lang="ru-RU" sz="2400" dirty="0" err="1"/>
              <a:t>RemoteCertificateValidationCallback</a:t>
            </a:r>
            <a:r>
              <a:rPr lang="ru-RU" sz="2400" dirty="0"/>
              <a:t> и установить его с помощью свойства </a:t>
            </a:r>
            <a:r>
              <a:rPr lang="ru-RU" sz="2400" dirty="0" err="1"/>
              <a:t>ServerCertificateValidationCallback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54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сервисы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221" y="1478570"/>
            <a:ext cx="111171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b="1" dirty="0" err="1"/>
              <a:t>Микросервисы</a:t>
            </a:r>
            <a:r>
              <a:rPr lang="ru-RU" sz="2400" b="1" dirty="0"/>
              <a:t> можно реализовать на основе различных технологий:</a:t>
            </a:r>
          </a:p>
          <a:p>
            <a:pPr fontAlgn="base"/>
            <a:endParaRPr lang="ru-RU" sz="2000" b="1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/>
              <a:t>Веб-API на ASP.NET </a:t>
            </a:r>
            <a:r>
              <a:rPr lang="ru-RU" sz="2000" dirty="0" err="1"/>
              <a:t>Core</a:t>
            </a:r>
            <a:r>
              <a:rPr lang="ru-RU" sz="2000" dirty="0"/>
              <a:t> можно использовать для реализации модели программирования "запрос-ответ" на основе </a:t>
            </a:r>
            <a:r>
              <a:rPr lang="en-US" sz="2000" dirty="0"/>
              <a:t>Representation State Transfer</a:t>
            </a:r>
            <a:r>
              <a:rPr lang="ru-RU" sz="2000" dirty="0"/>
              <a:t>(REST). Обычно передаются и возвращаются данные JSON, возможно передавать и другие данные, например изображение PNG или данные XML.</a:t>
            </a: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/>
              <a:t>Удаленные вызовы процедур </a:t>
            </a:r>
            <a:r>
              <a:rPr lang="ru-RU" sz="2000" dirty="0" err="1"/>
              <a:t>gRPC</a:t>
            </a:r>
            <a:r>
              <a:rPr lang="ru-RU" sz="2000" dirty="0"/>
              <a:t> (</a:t>
            </a:r>
            <a:r>
              <a:rPr lang="ru-RU" sz="2000" dirty="0" err="1"/>
              <a:t>gRPC</a:t>
            </a:r>
            <a:r>
              <a:rPr lang="ru-RU" sz="2000" dirty="0"/>
              <a:t>) изначально разработка </a:t>
            </a:r>
            <a:r>
              <a:rPr lang="ru-RU" sz="2000" dirty="0" err="1"/>
              <a:t>Google</a:t>
            </a:r>
            <a:r>
              <a:rPr lang="ru-RU" sz="2000" dirty="0"/>
              <a:t>, представляют собой независимую от платформы технологию, обеспечивающую двоичную связь на основе HTTP/2. ASP.NET </a:t>
            </a:r>
            <a:r>
              <a:rPr lang="ru-RU" sz="2000" dirty="0" err="1"/>
              <a:t>Core</a:t>
            </a:r>
            <a:r>
              <a:rPr lang="ru-RU" sz="2000" dirty="0"/>
              <a:t> имеет встроенную поддержку </a:t>
            </a:r>
            <a:r>
              <a:rPr lang="ru-RU" sz="2000" dirty="0" err="1"/>
              <a:t>gRPC</a:t>
            </a:r>
            <a:r>
              <a:rPr lang="ru-RU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/>
              <a:t>Функции </a:t>
            </a:r>
            <a:r>
              <a:rPr lang="ru-RU" sz="2000" dirty="0" err="1"/>
              <a:t>Azure</a:t>
            </a:r>
            <a:r>
              <a:rPr lang="ru-RU" sz="2000" dirty="0"/>
              <a:t> предоставляют </a:t>
            </a:r>
            <a:r>
              <a:rPr lang="en-US" sz="2000" dirty="0"/>
              <a:t>consumption-based </a:t>
            </a:r>
            <a:r>
              <a:rPr lang="ru-RU" sz="2000" dirty="0"/>
              <a:t>модель обслуживания с оплатой только за секунды использования ЦП и памяти. Можно создать REST API на основе этой технологии, а также функции, которые запускаются при событиях, отличных от HTTP-запросов. Функцию можно запустить, когда сообщения поступают в очередь, когда данные записываются в </a:t>
            </a:r>
            <a:r>
              <a:rPr lang="ru-RU" sz="2000" dirty="0" err="1"/>
              <a:t>Azure</a:t>
            </a:r>
            <a:r>
              <a:rPr lang="ru-RU" sz="2000" dirty="0"/>
              <a:t> </a:t>
            </a:r>
            <a:r>
              <a:rPr lang="ru-RU" sz="2000" dirty="0" err="1"/>
              <a:t>Cosmos</a:t>
            </a:r>
            <a:r>
              <a:rPr lang="ru-RU" sz="2000" dirty="0"/>
              <a:t> DB или когда событие публикуется в сетке событий </a:t>
            </a:r>
            <a:r>
              <a:rPr lang="ru-RU" sz="2000" dirty="0" err="1"/>
              <a:t>Azure</a:t>
            </a:r>
            <a:r>
              <a:rPr lang="ru-RU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000" dirty="0" err="1"/>
              <a:t>SignalR</a:t>
            </a:r>
            <a:r>
              <a:rPr lang="ru-RU" sz="2000" dirty="0"/>
              <a:t> предоставляет уровень абстракции для </a:t>
            </a:r>
            <a:r>
              <a:rPr lang="ru-RU" sz="2000" dirty="0" err="1"/>
              <a:t>WebSockets</a:t>
            </a:r>
            <a:r>
              <a:rPr lang="ru-RU" sz="2000" dirty="0"/>
              <a:t> и предлагает связь от сервера к клиенту, что отлично подходит для связи с группой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110862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/>
              <a:t>REST </a:t>
            </a:r>
            <a:r>
              <a:rPr lang="ru-RU" dirty="0"/>
              <a:t>сервисы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221" y="1478570"/>
            <a:ext cx="1111717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REST </a:t>
            </a:r>
            <a:r>
              <a:rPr lang="ru-RU" sz="2400" dirty="0"/>
              <a:t>это не стандарт, а методология основанная на следующих принципах:</a:t>
            </a:r>
          </a:p>
          <a:p>
            <a:pPr fontAlgn="base"/>
            <a:endParaRPr lang="ru-RU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500" dirty="0"/>
              <a:t>Клиент-серверная архитектура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500" dirty="0"/>
              <a:t>Связь без сохранения состояния, позволяющая легко масштабировать сервисы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500" dirty="0"/>
              <a:t>Кэширование данных, таким образом клиент может хранить данные без необходимости повторного запроса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500" dirty="0"/>
              <a:t>Единый интерфейс для доступа к ресурсам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500" dirty="0"/>
              <a:t>Многоуровневая система, которая не позволяет вам заглянуть за пределы непосредственного уровня, на котором происходит передача.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500" dirty="0"/>
              <a:t>Код по запросу (необязательно), который позволяет загрузить код, который клиент может использовать с полученными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172224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/>
              <a:t>REST </a:t>
            </a:r>
            <a:r>
              <a:rPr lang="ru-RU" dirty="0"/>
              <a:t>сервисы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221" y="1478570"/>
            <a:ext cx="1111717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dirty="0"/>
              <a:t>HTTP </a:t>
            </a:r>
            <a:r>
              <a:rPr lang="ru-RU" sz="3200" dirty="0"/>
              <a:t>подходит для построения сервисов, т.к. определяет:</a:t>
            </a:r>
          </a:p>
          <a:p>
            <a:pPr fontAlgn="base"/>
            <a:endParaRPr lang="ru-RU" sz="28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/>
              <a:t>URL </a:t>
            </a:r>
            <a:r>
              <a:rPr lang="ru-RU" sz="2800" dirty="0"/>
              <a:t>для уникальной идентификации ресурсов, например </a:t>
            </a:r>
            <a:r>
              <a:rPr lang="en-US" sz="2800" dirty="0">
                <a:hlinkClick r:id="rId2"/>
              </a:rPr>
              <a:t>https://localhost:5001/api/products/23</a:t>
            </a:r>
            <a:endParaRPr lang="ru-RU" sz="28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800" dirty="0"/>
              <a:t>методы для выполнения типовых задач, такие как GET, POST, PUT и DELETE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dirty="0"/>
              <a:t>CRUD)</a:t>
            </a:r>
            <a:r>
              <a:rPr lang="ru-RU" sz="2800" dirty="0"/>
              <a:t>;</a:t>
            </a:r>
            <a:endParaRPr lang="en-US" sz="28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ru-RU" sz="2800" dirty="0"/>
              <a:t>возможность согласовывать </a:t>
            </a:r>
            <a:r>
              <a:rPr lang="ru-RU" sz="2800" dirty="0" err="1"/>
              <a:t>медиатипы</a:t>
            </a:r>
            <a:r>
              <a:rPr lang="ru-RU" sz="2800" dirty="0"/>
              <a:t> для обмена данными, такие как XML и JSON</a:t>
            </a:r>
          </a:p>
        </p:txBody>
      </p:sp>
    </p:spTree>
    <p:extLst>
      <p:ext uri="{BB962C8B-B14F-4D97-AF65-F5344CB8AC3E}">
        <p14:creationId xmlns:p14="http://schemas.microsoft.com/office/powerpoint/2010/main" val="147036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самоконтроля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76DF7A-10C1-7A60-A169-91889AEC5247}"/>
              </a:ext>
            </a:extLst>
          </p:cNvPr>
          <p:cNvSpPr/>
          <p:nvPr/>
        </p:nvSpPr>
        <p:spPr>
          <a:xfrm>
            <a:off x="240631" y="1556084"/>
            <a:ext cx="11742822" cy="50853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Какие классы используются для упрощения работы с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URI?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Какой класс используется для работы с сокетами?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На каких принципах основана методология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REST?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На каком протоколе чаще всего строятся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REST-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сервисы?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Что означает и как расшифровывается аббревиатура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CRUD?</a:t>
            </a:r>
            <a:endParaRPr lang="ru-RU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ru-RU" sz="2400" dirty="0">
              <a:solidFill>
                <a:srgbClr val="252525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D06A4-961E-41E9-B0B9-B22B3771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://docs.microsoft.com/ru-ru/aspnet/core/fundamentals/routing#route-constraint-reference</a:t>
            </a:r>
            <a:endParaRPr lang="en-US"/>
          </a:p>
          <a:p>
            <a:r>
              <a:rPr lang="ru-RU">
                <a:hlinkClick r:id="rId3"/>
              </a:rPr>
              <a:t>https</a:t>
            </a:r>
            <a:r>
              <a:rPr lang="ru-RU" dirty="0">
                <a:hlinkClick r:id="rId3"/>
              </a:rPr>
              <a:t>://developers.google.com/protocol-buffers/docs/proto3</a:t>
            </a:r>
            <a:endParaRPr lang="en-US" dirty="0"/>
          </a:p>
          <a:p>
            <a:r>
              <a:rPr lang="ru-RU" dirty="0">
                <a:hlinkClick r:id="rId4"/>
              </a:rPr>
              <a:t>https://developers.google.com/protocol-buffers/docs/csharptutorial</a:t>
            </a:r>
            <a:endParaRPr lang="en-US" dirty="0"/>
          </a:p>
          <a:p>
            <a:r>
              <a:rPr lang="en-US" dirty="0">
                <a:hlinkClick r:id="rId5"/>
              </a:rPr>
              <a:t>https://metanit.com/sharp/aspnet5/30.1.php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05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98043</TotalTime>
  <Words>575</Words>
  <Application>Microsoft Office PowerPoint</Application>
  <PresentationFormat>Широкоэкранный</PresentationFormat>
  <Paragraphs>53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Roboto</vt:lpstr>
      <vt:lpstr>Tw Cen MT</vt:lpstr>
      <vt:lpstr>Контур</vt:lpstr>
      <vt:lpstr>Лекция #11</vt:lpstr>
      <vt:lpstr>URL и URI</vt:lpstr>
      <vt:lpstr>Сокеты</vt:lpstr>
      <vt:lpstr>сервисы</vt:lpstr>
      <vt:lpstr>REST сервисы</vt:lpstr>
      <vt:lpstr>REST сервисы</vt:lpstr>
      <vt:lpstr>Вопросы для самоконтроля</vt:lpstr>
      <vt:lpstr>Источники и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#1</dc:title>
  <dc:creator>Alexander</dc:creator>
  <cp:lastModifiedBy>Alexander</cp:lastModifiedBy>
  <cp:revision>873</cp:revision>
  <dcterms:created xsi:type="dcterms:W3CDTF">2022-03-30T08:35:59Z</dcterms:created>
  <dcterms:modified xsi:type="dcterms:W3CDTF">2024-08-19T04:55:49Z</dcterms:modified>
</cp:coreProperties>
</file>