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82" autoAdjust="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17E51-0730-4AF1-B71A-EBB63429B993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0A86-0BD8-4342-850A-C8F730E79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9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20A86-0BD8-4342-850A-C8F730E79F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4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37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4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7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4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0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8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11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1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2C2BA-3F16-40E1-B663-E3883EDD42A7}" type="datetimeFigureOut">
              <a:rPr lang="ru-RU" smtClean="0"/>
              <a:pPr/>
              <a:t>19.08.2024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8FAD-37B6-4D24-BDA7-E50665FC66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37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programming-guide/concepts/async/" TargetMode="External"/><Relationship Id="rId2" Type="http://schemas.openxmlformats.org/officeDocument/2006/relationships/hyperlink" Target="https://docs.microsoft.com/ru-ru/dotnet/api/system.exception?view=net-6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oslyn/blob/main/docs/features/source-generators.cookbook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16030-FD2A-487B-8C5B-4C9044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#7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C7FF5A-62E2-4F00-B67B-CA9ED49A8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Try/catch</a:t>
            </a:r>
            <a:r>
              <a:rPr lang="ru-RU" dirty="0"/>
              <a:t>/</a:t>
            </a:r>
            <a:r>
              <a:rPr lang="en-US" dirty="0"/>
              <a:t>finally.</a:t>
            </a:r>
            <a:r>
              <a:rPr lang="ru-RU" dirty="0"/>
              <a:t>встроенные типы исключений.</a:t>
            </a:r>
            <a:r>
              <a:rPr lang="en-US" dirty="0"/>
              <a:t>exception properties.</a:t>
            </a:r>
            <a:r>
              <a:rPr lang="ru-RU" dirty="0"/>
              <a:t>повторный выброс исключений.</a:t>
            </a:r>
            <a:r>
              <a:rPr lang="en-US" dirty="0"/>
              <a:t>Reflection.</a:t>
            </a:r>
            <a:r>
              <a:rPr lang="ru-RU" dirty="0"/>
              <a:t>Пользовательские атрибуты.</a:t>
            </a:r>
            <a:r>
              <a:rPr lang="en-US" dirty="0"/>
              <a:t>source generators.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0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6886" y="1045160"/>
            <a:ext cx="11582400" cy="55799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17917" y="1570008"/>
            <a:ext cx="47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3629" y="1190441"/>
            <a:ext cx="10731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Отражение – механизм, позволяющий во время выполнения обнаруживать и использовать типы и их члены, о которых во время компиляции ничего не было известно.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388" y="2467150"/>
            <a:ext cx="1062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Большая</a:t>
            </a:r>
            <a:r>
              <a:rPr lang="en-US" sz="2400" dirty="0"/>
              <a:t> </a:t>
            </a:r>
            <a:r>
              <a:rPr lang="en-US" sz="2400" dirty="0" err="1"/>
              <a:t>часть</a:t>
            </a:r>
            <a:r>
              <a:rPr lang="en-US" sz="2400" dirty="0"/>
              <a:t> </a:t>
            </a:r>
            <a:r>
              <a:rPr lang="en-US" sz="2400" dirty="0" err="1"/>
              <a:t>необходимых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этого</a:t>
            </a:r>
            <a:r>
              <a:rPr lang="en-US" sz="2400" dirty="0"/>
              <a:t> </a:t>
            </a:r>
            <a:r>
              <a:rPr lang="en-US" sz="2400" dirty="0" err="1"/>
              <a:t>типов</a:t>
            </a:r>
            <a:r>
              <a:rPr lang="en-US" sz="2400" dirty="0"/>
              <a:t> </a:t>
            </a:r>
            <a:r>
              <a:rPr lang="en-US" sz="2400" dirty="0" err="1"/>
              <a:t>находится</a:t>
            </a:r>
            <a:r>
              <a:rPr lang="en-US" sz="2400" dirty="0"/>
              <a:t> в </a:t>
            </a:r>
            <a:r>
              <a:rPr lang="en-US" sz="2400" dirty="0" err="1"/>
              <a:t>пространстве</a:t>
            </a:r>
            <a:r>
              <a:rPr lang="en-US" sz="2400" dirty="0"/>
              <a:t> </a:t>
            </a:r>
            <a:r>
              <a:rPr lang="en-US" sz="2400" dirty="0" err="1"/>
              <a:t>имён</a:t>
            </a:r>
            <a:r>
              <a:rPr lang="en-US" sz="2400" dirty="0"/>
              <a:t> </a:t>
            </a:r>
            <a:r>
              <a:rPr lang="en-US" sz="2400" b="1" dirty="0" err="1"/>
              <a:t>System.Reflection</a:t>
            </a:r>
            <a:r>
              <a:rPr lang="en-US" sz="2400" dirty="0"/>
              <a:t>.</a:t>
            </a:r>
          </a:p>
          <a:p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17915" y="5969477"/>
            <a:ext cx="2242868" cy="517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Исходный код</a:t>
            </a:r>
          </a:p>
        </p:txBody>
      </p:sp>
      <p:sp>
        <p:nvSpPr>
          <p:cNvPr id="12" name="Стрелка вправо 11"/>
          <p:cNvSpPr/>
          <p:nvPr/>
        </p:nvSpPr>
        <p:spPr>
          <a:xfrm>
            <a:off x="3502323" y="6003982"/>
            <a:ext cx="1725283" cy="448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компиляция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279366" y="3088258"/>
            <a:ext cx="6400800" cy="3312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sz="2000" dirty="0">
              <a:solidFill>
                <a:schemeClr val="bg1"/>
              </a:solidFill>
            </a:endParaRPr>
          </a:p>
          <a:p>
            <a:pPr algn="just"/>
            <a:endParaRPr lang="ru-RU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Assembly(</a:t>
            </a:r>
            <a:r>
              <a:rPr lang="ru-RU" sz="2000" dirty="0">
                <a:solidFill>
                  <a:schemeClr val="bg1"/>
                </a:solidFill>
              </a:rPr>
              <a:t>сборка) – файл с расширением </a:t>
            </a:r>
            <a:r>
              <a:rPr lang="en-US" sz="2000" dirty="0">
                <a:solidFill>
                  <a:schemeClr val="bg1"/>
                </a:solidFill>
              </a:rPr>
              <a:t>.exe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r>
              <a:rPr lang="en-US" sz="2000" dirty="0" err="1">
                <a:solidFill>
                  <a:schemeClr val="bg1"/>
                </a:solidFill>
              </a:rPr>
              <a:t>dll</a:t>
            </a:r>
            <a:endParaRPr lang="ru-RU" sz="2000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Манифест, содержащий метаданные сборки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Метаданные типов. С их помощью сборка определяет местонахождение типов в файле приложения и их размещение в памяти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Код </a:t>
            </a:r>
            <a:r>
              <a:rPr lang="en-US" sz="2000" dirty="0">
                <a:solidFill>
                  <a:schemeClr val="bg1"/>
                </a:solidFill>
              </a:rPr>
              <a:t>MSIL, </a:t>
            </a:r>
            <a:r>
              <a:rPr lang="ru-RU" sz="2000" dirty="0">
                <a:solidFill>
                  <a:schemeClr val="bg1"/>
                </a:solidFill>
              </a:rPr>
              <a:t>в который компилируется код </a:t>
            </a:r>
            <a:r>
              <a:rPr lang="en-US" sz="2000" dirty="0">
                <a:solidFill>
                  <a:schemeClr val="bg1"/>
                </a:solidFill>
              </a:rPr>
              <a:t>C#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Ресурсы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746" name="AutoShape 2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AutoShape 4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50" name="AutoShape 6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876" y="4589252"/>
            <a:ext cx="1627804" cy="127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7043" y="3332312"/>
            <a:ext cx="3748625" cy="115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Пользовательские атрибуты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6886" y="1045160"/>
            <a:ext cx="11582400" cy="55799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17917" y="1570008"/>
            <a:ext cx="47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1746" name="AutoShape 2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AutoShape 4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50" name="AutoShape 6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79" y="1300610"/>
            <a:ext cx="4839230" cy="144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2802" y="1323794"/>
            <a:ext cx="4845715" cy="136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Равно 17"/>
          <p:cNvSpPr/>
          <p:nvPr/>
        </p:nvSpPr>
        <p:spPr>
          <a:xfrm>
            <a:off x="5693434" y="1552755"/>
            <a:ext cx="914400" cy="7936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0113" y="3088257"/>
            <a:ext cx="1080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21102" y="3053751"/>
            <a:ext cx="108520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Класс атрибута должен определять следующее: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/>
              <a:t>Типы элементов программы, к которым атрибут может быть применен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/>
              <a:t>Можно ли применить атрибут более одного раза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/>
              <a:t>Наследуется ли атрибут, примененный к классу или интерфейсу, производными классами и интерфейсами</a:t>
            </a:r>
          </a:p>
          <a:p>
            <a:pPr lvl="1">
              <a:buFont typeface="Arial" pitchFamily="34" charset="0"/>
              <a:buChar char="•"/>
            </a:pPr>
            <a:r>
              <a:rPr lang="ru-RU" sz="2800" dirty="0"/>
              <a:t>Обязательные и необязательные параметры, которые принимает атрибут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Пользовательские атрибуты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36886" y="1045160"/>
            <a:ext cx="11582400" cy="55799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17917" y="1570008"/>
            <a:ext cx="47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1746" name="AutoShape 2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AutoShape 4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50" name="AutoShape 6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90113" y="3088257"/>
            <a:ext cx="1080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83078" y="1155940"/>
            <a:ext cx="5589917" cy="11386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assembly:SomeAssemblyAttribute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(Parameters)] [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module:SomeAssemblyAttribute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(Parameters)]</a:t>
            </a:r>
            <a:endParaRPr lang="ru-RU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59260" y="1173192"/>
            <a:ext cx="5624423" cy="11214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AttributeUsage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AttributeTargets.Property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|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AttributeTargets.Field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AllowMultiple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=false, Inherited=false)] public class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FieldNameAttribute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 Attribute</a:t>
            </a:r>
            <a:endParaRPr lang="ru-RU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933" y="2448284"/>
            <a:ext cx="7650753" cy="100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Стрелка вниз 16"/>
          <p:cNvSpPr/>
          <p:nvPr/>
        </p:nvSpPr>
        <p:spPr>
          <a:xfrm>
            <a:off x="5883215" y="3174521"/>
            <a:ext cx="293298" cy="500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6030" y="3726611"/>
            <a:ext cx="4739569" cy="280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Source Generator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6886" y="1045160"/>
            <a:ext cx="11582400" cy="557992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17917" y="1570008"/>
            <a:ext cx="472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1746" name="AutoShape 2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48" name="AutoShape 4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750" name="AutoShape 6" descr="Компоненты сборки в 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90113" y="3088257"/>
            <a:ext cx="1080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29389" y="1219200"/>
            <a:ext cx="10924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Generator </a:t>
            </a:r>
            <a:r>
              <a:rPr lang="en-US" dirty="0"/>
              <a:t>– </a:t>
            </a:r>
            <a:r>
              <a:rPr lang="ru-RU" dirty="0"/>
              <a:t>это код, который запускается во время компиляции и анализирует ваш программу с целью создания дополнительных файлов, которые будут вместе скомпилированы</a:t>
            </a:r>
          </a:p>
          <a:p>
            <a:endParaRPr lang="ru-RU" dirty="0"/>
          </a:p>
          <a:p>
            <a:r>
              <a:rPr lang="ru-RU" b="1" dirty="0"/>
              <a:t>Что можно сделать с </a:t>
            </a:r>
            <a:r>
              <a:rPr lang="en-US" b="1" dirty="0"/>
              <a:t>Source Generator?: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Получить объект </a:t>
            </a:r>
            <a:r>
              <a:rPr lang="ru-RU" b="1" dirty="0" err="1"/>
              <a:t>Compilation</a:t>
            </a:r>
            <a:r>
              <a:rPr lang="ru-RU" dirty="0"/>
              <a:t>, представляющий весь компилируемый пользовательский код. Этот объект можно проанализировать и написать код, который работает с синтаксисом и семантическими моделями для компилируемого кода, точно так же, как с анализаторами.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Создать исходные файлы C#, которые можно добавить в объект </a:t>
            </a:r>
            <a:r>
              <a:rPr lang="ru-RU" b="1" dirty="0" err="1"/>
              <a:t>Compilation</a:t>
            </a:r>
            <a:r>
              <a:rPr lang="ru-RU" dirty="0"/>
              <a:t> в ходе компиляции. Другими словами, вы можете предоставить дополнительный исходный код в качестве входных данных для компиляции во время компиляции кода.</a:t>
            </a:r>
          </a:p>
        </p:txBody>
      </p:sp>
      <p:pic>
        <p:nvPicPr>
          <p:cNvPr id="34818" name="Picture 2" descr="Image 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4" y="4144663"/>
            <a:ext cx="5972176" cy="23672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самоконтроля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76DF7A-10C1-7A60-A169-91889AEC5247}"/>
              </a:ext>
            </a:extLst>
          </p:cNvPr>
          <p:cNvSpPr/>
          <p:nvPr/>
        </p:nvSpPr>
        <p:spPr>
          <a:xfrm>
            <a:off x="240631" y="1556084"/>
            <a:ext cx="11742822" cy="50853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Какая конструкция в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C#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предназначения для перехвата и обработки ошибок? Каков порядок выполнения блоков этой конструкции?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Какой удобный метод появился в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C#10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проверки аргументов метода на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null?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Блок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finally 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обязательный?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Можно ли написать один блок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try?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такое фильтр исключений, каков его синтаксис?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Что можно делать с помощью рефлексии(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Reflection)</a:t>
            </a: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?</a:t>
            </a:r>
            <a:endParaRPr lang="en-US" sz="2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От какого системного класса должен наследоваться класс пользовательского атрибута?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2400" dirty="0">
                <a:solidFill>
                  <a:srgbClr val="252525"/>
                </a:solidFill>
                <a:latin typeface="Roboto" panose="02000000000000000000" pitchFamily="2" charset="0"/>
              </a:rPr>
              <a:t>Для чего предназначен </a:t>
            </a:r>
            <a:r>
              <a:rPr lang="en-US" sz="2400" dirty="0">
                <a:solidFill>
                  <a:srgbClr val="252525"/>
                </a:solidFill>
                <a:latin typeface="Roboto" panose="02000000000000000000" pitchFamily="2" charset="0"/>
              </a:rPr>
              <a:t>Source Generator?</a:t>
            </a:r>
            <a:endParaRPr lang="ru-RU" sz="24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4BAD-BFD9-49FA-B67D-C9EDF335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и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D06A4-961E-41E9-B0B9-B22B3771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https://docs.microsoft.com/ru-ru/dotnet/api/system.exception?view=net-6.0</a:t>
            </a:r>
            <a:endParaRPr lang="en-US" dirty="0"/>
          </a:p>
          <a:p>
            <a:r>
              <a:rPr lang="en-US" dirty="0">
                <a:hlinkClick r:id="rId3"/>
              </a:rPr>
              <a:t>https://docs.microsoft.com/ru-ru/dotnet/csharp/programming-guide/concepts/async/</a:t>
            </a:r>
            <a:endParaRPr lang="en-US" dirty="0"/>
          </a:p>
          <a:p>
            <a:r>
              <a:rPr lang="en-US">
                <a:hlinkClick r:id="rId4"/>
              </a:rPr>
              <a:t>https://github.com/dotnet/roslyn/blob/main/docs/features/source-generators.cookbook.md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0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379495" y="1203158"/>
            <a:ext cx="7507705" cy="53580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Try/catch/finally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36168" y="1382359"/>
            <a:ext cx="691414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Иногда при выполнении программы возникают ошибки, которые трудно предусмотреть или предвидеть, а иногда и вовсе невозможно. 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Например, при передаче файла по сети может неожиданно оборваться сетевое подключение. такие ситуации называются </a:t>
            </a:r>
            <a:r>
              <a:rPr lang="ru-RU" sz="2400" b="1" dirty="0"/>
              <a:t>исключениями</a:t>
            </a:r>
            <a:r>
              <a:rPr lang="ru-RU" sz="2400" dirty="0"/>
              <a:t>. </a:t>
            </a:r>
          </a:p>
          <a:p>
            <a:endParaRPr lang="ru-RU" sz="2400" dirty="0"/>
          </a:p>
          <a:p>
            <a:r>
              <a:rPr lang="ru-RU" sz="2400" dirty="0"/>
              <a:t>Язык C# предоставляет разработчикам возможности для обработки таких ситуаций. </a:t>
            </a:r>
          </a:p>
          <a:p>
            <a:endParaRPr lang="ru-RU" sz="2400" dirty="0"/>
          </a:p>
          <a:p>
            <a:r>
              <a:rPr lang="ru-RU" sz="2400" dirty="0"/>
              <a:t>Для этого в C# предназначена конструкция </a:t>
            </a:r>
            <a:r>
              <a:rPr lang="ru-RU" sz="2400" b="1" dirty="0" err="1"/>
              <a:t>try...catch...finally</a:t>
            </a:r>
            <a:r>
              <a:rPr lang="ru-RU" sz="24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656" y="2111793"/>
            <a:ext cx="3460398" cy="383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1010654"/>
            <a:ext cx="11582400" cy="56468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Основные Типы исключений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054" y="1122947"/>
            <a:ext cx="11341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ArgumentException</a:t>
            </a:r>
            <a:r>
              <a:rPr lang="en-US" sz="2400" dirty="0"/>
              <a:t> – </a:t>
            </a:r>
            <a:r>
              <a:rPr lang="ru-RU" sz="2400" dirty="0"/>
              <a:t>выбрасывается при несоответствии переданных в метод аргументов, ожидаемым аргументам.</a:t>
            </a:r>
            <a:endParaRPr lang="en-US" sz="2400" dirty="0"/>
          </a:p>
          <a:p>
            <a:endParaRPr lang="ru-RU" sz="2400" dirty="0"/>
          </a:p>
          <a:p>
            <a:r>
              <a:rPr lang="en-US" sz="2400" b="1" dirty="0" err="1"/>
              <a:t>NotSupportedException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выбрасывается когда метод не поддерживается, например, если класс наследуется от интерфейса, но не реализует все члены. Не следует обрабатывать такие исключения, т.к. методы, их генерирующие, в принципе не должны быть вызваны.</a:t>
            </a:r>
            <a:endParaRPr lang="en-US" sz="2400" dirty="0"/>
          </a:p>
          <a:p>
            <a:endParaRPr lang="ru-RU" sz="2400" dirty="0"/>
          </a:p>
          <a:p>
            <a:r>
              <a:rPr lang="en-US" sz="2400" b="1" dirty="0" err="1"/>
              <a:t>StackOverflowException</a:t>
            </a:r>
            <a:r>
              <a:rPr lang="en-US" sz="2400" b="1" dirty="0"/>
              <a:t> – </a:t>
            </a:r>
            <a:r>
              <a:rPr lang="ru-RU" sz="2400" dirty="0"/>
              <a:t>исключение времени выполнения, означает, что память, выделенная под стек, закончилась. Обычно возникает в случае бесконечной рекурсии. Как правило это исключение вызывает аварийное завершение приложения без вызова блока </a:t>
            </a:r>
            <a:r>
              <a:rPr lang="en-US" sz="2400" dirty="0"/>
              <a:t>finally.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914402"/>
            <a:ext cx="11582400" cy="56468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Основные Типы исключений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054" y="866275"/>
            <a:ext cx="113417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OverflowException</a:t>
            </a:r>
            <a:r>
              <a:rPr lang="en-US" sz="2400" b="1" dirty="0"/>
              <a:t> – </a:t>
            </a:r>
            <a:r>
              <a:rPr lang="ru-RU" sz="2400" dirty="0"/>
              <a:t>возникает при попытке записи результата некоторой операции, например арифметической, в переменную меньшего размера.</a:t>
            </a:r>
          </a:p>
          <a:p>
            <a:endParaRPr lang="en-US" sz="2400" dirty="0"/>
          </a:p>
          <a:p>
            <a:r>
              <a:rPr lang="en-US" sz="2400" b="1" dirty="0" err="1"/>
              <a:t>IOException</a:t>
            </a:r>
            <a:r>
              <a:rPr lang="en-US" sz="2400" b="1" dirty="0"/>
              <a:t> – </a:t>
            </a:r>
            <a:r>
              <a:rPr lang="ru-RU" sz="2400" dirty="0"/>
              <a:t>базовый класс для исключений , возникающих при работе с файловой системой, примеры наследующих его классов-исключений: </a:t>
            </a:r>
            <a:r>
              <a:rPr lang="en-US" sz="2400" dirty="0" err="1"/>
              <a:t>FileLoadException</a:t>
            </a:r>
            <a:r>
              <a:rPr lang="en-US" sz="2400" dirty="0"/>
              <a:t>, </a:t>
            </a:r>
            <a:r>
              <a:rPr lang="en-US" sz="2400" dirty="0" err="1"/>
              <a:t>FileNotFoundException</a:t>
            </a:r>
            <a:r>
              <a:rPr lang="en-US" sz="2400" dirty="0"/>
              <a:t>, </a:t>
            </a:r>
            <a:r>
              <a:rPr lang="en-US" sz="2400" dirty="0" err="1"/>
              <a:t>EndOfStreamException</a:t>
            </a:r>
            <a:r>
              <a:rPr lang="en-US" sz="2400" dirty="0"/>
              <a:t>, </a:t>
            </a:r>
            <a:r>
              <a:rPr lang="en-US" sz="2400" dirty="0" err="1"/>
              <a:t>DriveNotFoundException</a:t>
            </a:r>
            <a:r>
              <a:rPr lang="en-US" sz="2400" dirty="0"/>
              <a:t>.</a:t>
            </a:r>
            <a:endParaRPr lang="ru-RU" sz="2400" dirty="0"/>
          </a:p>
          <a:p>
            <a:endParaRPr lang="en-US" sz="2400" dirty="0"/>
          </a:p>
          <a:p>
            <a:r>
              <a:rPr lang="en-US" sz="2400" b="1" dirty="0" err="1"/>
              <a:t>InvalidOperationException</a:t>
            </a:r>
            <a:r>
              <a:rPr lang="en-US" sz="2400" b="1" dirty="0"/>
              <a:t> – </a:t>
            </a:r>
            <a:r>
              <a:rPr lang="ru-RU" sz="2400" dirty="0"/>
              <a:t>возникает в случае вызова методов класса в неверном порядке, например, если пропущена процедура инициализации некоторых членов и т.д.</a:t>
            </a:r>
          </a:p>
          <a:p>
            <a:endParaRPr lang="ru-RU" sz="2400" dirty="0"/>
          </a:p>
          <a:p>
            <a:r>
              <a:rPr lang="en-US" sz="2400" b="1" dirty="0" err="1"/>
              <a:t>TaskCanceledException</a:t>
            </a:r>
            <a:r>
              <a:rPr lang="en-US" sz="2400" b="1" dirty="0"/>
              <a:t> – </a:t>
            </a:r>
            <a:r>
              <a:rPr lang="ru-RU" sz="2400" dirty="0"/>
              <a:t>выбрасывается при отмене задач или таймауте.</a:t>
            </a:r>
          </a:p>
          <a:p>
            <a:endParaRPr lang="ru-RU" sz="2400" b="1" dirty="0"/>
          </a:p>
          <a:p>
            <a:r>
              <a:rPr lang="en-US" sz="2400" b="1" dirty="0" err="1"/>
              <a:t>ArgumentNullException</a:t>
            </a:r>
            <a:r>
              <a:rPr lang="en-US" sz="2400" b="1" dirty="0"/>
              <a:t> – </a:t>
            </a:r>
            <a:r>
              <a:rPr lang="ru-RU" sz="2400" dirty="0"/>
              <a:t>выбрасывается при проверке аргумента на </a:t>
            </a:r>
            <a:r>
              <a:rPr lang="en-US" sz="2400"/>
              <a:t>null</a:t>
            </a:r>
            <a:r>
              <a:rPr lang="ru-RU" sz="2400"/>
              <a:t>.</a:t>
            </a:r>
            <a:endParaRPr lang="en-US" sz="2400" dirty="0"/>
          </a:p>
          <a:p>
            <a:pPr lvl="2"/>
            <a:endParaRPr lang="ru-RU" sz="2400" dirty="0"/>
          </a:p>
          <a:p>
            <a:endParaRPr lang="ru-RU" sz="2400" b="1" dirty="0"/>
          </a:p>
          <a:p>
            <a:endParaRPr lang="ru-RU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1010654"/>
            <a:ext cx="11582400" cy="55986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Перехват исключений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054" y="1122947"/>
            <a:ext cx="113417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try </a:t>
            </a:r>
            <a:r>
              <a:rPr lang="ru-RU" sz="2400" b="1" dirty="0"/>
              <a:t>– </a:t>
            </a:r>
            <a:r>
              <a:rPr lang="ru-RU" sz="2400" dirty="0"/>
              <a:t>инкапсулирует код, содержащий логику нормальной работы вашей программы, который при этом может вызывать ошибки.</a:t>
            </a:r>
          </a:p>
          <a:p>
            <a:endParaRPr lang="ru-RU" sz="2400" b="1" dirty="0"/>
          </a:p>
          <a:p>
            <a:r>
              <a:rPr lang="en-US" sz="2400" b="1" dirty="0"/>
              <a:t>catch – </a:t>
            </a:r>
            <a:r>
              <a:rPr lang="ru-RU" sz="2400" dirty="0"/>
              <a:t>блок, обрабатывающий ошибочные состояния программы из блока </a:t>
            </a:r>
            <a:r>
              <a:rPr lang="en-US" sz="2400" dirty="0"/>
              <a:t>try</a:t>
            </a:r>
            <a:r>
              <a:rPr lang="ru-RU" sz="2400" dirty="0"/>
              <a:t>. Также может использоваться для </a:t>
            </a:r>
            <a:r>
              <a:rPr lang="ru-RU" sz="2400" dirty="0" err="1"/>
              <a:t>логирования</a:t>
            </a:r>
            <a:r>
              <a:rPr lang="ru-RU" sz="2400" dirty="0"/>
              <a:t> ошибок.</a:t>
            </a:r>
          </a:p>
          <a:p>
            <a:endParaRPr lang="ru-RU" sz="2400" b="1" dirty="0"/>
          </a:p>
          <a:p>
            <a:r>
              <a:rPr lang="en-US" sz="2400" b="1" dirty="0"/>
              <a:t>finally – </a:t>
            </a:r>
            <a:r>
              <a:rPr lang="ru-RU" sz="2400" dirty="0"/>
              <a:t>инкапсулирует код, который предполагается выполнить после нормальной работы блока </a:t>
            </a:r>
            <a:r>
              <a:rPr lang="en-US" sz="2400" dirty="0"/>
              <a:t>try</a:t>
            </a:r>
            <a:r>
              <a:rPr lang="ru-RU" sz="2400" dirty="0"/>
              <a:t> либо после </a:t>
            </a:r>
            <a:r>
              <a:rPr lang="en-US" sz="2400" dirty="0"/>
              <a:t>catch. Finally </a:t>
            </a:r>
            <a:r>
              <a:rPr lang="ru-RU" sz="2400" dirty="0"/>
              <a:t>блок выполняется независимо от того, выброшено ли исключение</a:t>
            </a:r>
            <a:r>
              <a:rPr lang="en-US" sz="2400" dirty="0"/>
              <a:t>.</a:t>
            </a:r>
            <a:r>
              <a:rPr lang="ru-RU" sz="2400" dirty="0"/>
              <a:t> Т.к. назначение блока </a:t>
            </a:r>
            <a:r>
              <a:rPr lang="en-US" sz="2400" dirty="0"/>
              <a:t>finally </a:t>
            </a:r>
            <a:r>
              <a:rPr lang="ru-RU" sz="2400" dirty="0"/>
              <a:t>состоит как правило в высвобождении ресурсов, внутри </a:t>
            </a:r>
            <a:r>
              <a:rPr lang="en-US" sz="2400" dirty="0"/>
              <a:t>finally </a:t>
            </a:r>
            <a:r>
              <a:rPr lang="ru-RU" sz="2400" dirty="0"/>
              <a:t>нет </a:t>
            </a:r>
            <a:r>
              <a:rPr lang="en-US" sz="2400" dirty="0"/>
              <a:t>return</a:t>
            </a:r>
            <a:r>
              <a:rPr lang="ru-RU" sz="2400" dirty="0"/>
              <a:t>. </a:t>
            </a:r>
            <a:r>
              <a:rPr lang="en-US" sz="2400" dirty="0"/>
              <a:t>Finally </a:t>
            </a:r>
            <a:r>
              <a:rPr lang="ru-RU" sz="2400" dirty="0"/>
              <a:t>опциональный блок.</a:t>
            </a:r>
            <a:endParaRPr 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1010654"/>
            <a:ext cx="11582400" cy="56468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/>
              <a:t>Перехват исключений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054" y="1122947"/>
            <a:ext cx="113417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Поток выполнения входит в блок </a:t>
            </a:r>
            <a:r>
              <a:rPr lang="en-US" sz="2400" b="1" dirty="0"/>
              <a:t>try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Если ошибок не возникает в блоке </a:t>
            </a:r>
            <a:r>
              <a:rPr lang="en-US" sz="2400" b="1" dirty="0"/>
              <a:t>try</a:t>
            </a:r>
            <a:r>
              <a:rPr lang="ru-RU" sz="2400" b="1" dirty="0"/>
              <a:t>, то по достижению конца блока поток выполнения переходит в блок </a:t>
            </a:r>
            <a:r>
              <a:rPr lang="en-US" sz="2400" b="1" dirty="0"/>
              <a:t>finally, </a:t>
            </a:r>
            <a:r>
              <a:rPr lang="ru-RU" sz="2400" b="1" dirty="0"/>
              <a:t>если таковой есть(шаг 5). Если возникает ошибка, то поток выполнения переходит в блок </a:t>
            </a:r>
            <a:r>
              <a:rPr lang="en-US" sz="2400" b="1" dirty="0"/>
              <a:t>catch</a:t>
            </a:r>
            <a:r>
              <a:rPr lang="ru-RU" sz="2400" b="1" dirty="0"/>
              <a:t>(шаг 3)</a:t>
            </a:r>
            <a:r>
              <a:rPr lang="en-US" sz="2400" b="1" dirty="0"/>
              <a:t>.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Исключение обрабатывается в блоке </a:t>
            </a:r>
            <a:r>
              <a:rPr lang="en-US" sz="2400" b="1" dirty="0"/>
              <a:t>catch.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В конце блока </a:t>
            </a:r>
            <a:r>
              <a:rPr lang="en-US" sz="2400" b="1" dirty="0"/>
              <a:t>catch </a:t>
            </a:r>
            <a:r>
              <a:rPr lang="ru-RU" sz="2400" b="1" dirty="0"/>
              <a:t>выполнение переходит в блок </a:t>
            </a:r>
            <a:r>
              <a:rPr lang="en-US" sz="2400" b="1" dirty="0"/>
              <a:t>finally.</a:t>
            </a:r>
            <a:endParaRPr lang="ru-RU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ru-RU" sz="2400" b="1" dirty="0"/>
              <a:t>Выполняется код в блоке </a:t>
            </a:r>
            <a:r>
              <a:rPr lang="en-US" sz="2400" b="1" dirty="0"/>
              <a:t>finally</a:t>
            </a:r>
            <a:r>
              <a:rPr lang="ru-RU" sz="2400" b="1" dirty="0"/>
              <a:t>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ru-R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Exception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ru-RU" dirty="0"/>
              <a:t>производительность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58" y="1121443"/>
            <a:ext cx="5693396" cy="491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3982" y="1101390"/>
            <a:ext cx="5988433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Exception properties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1" y="1010654"/>
            <a:ext cx="11582400" cy="56468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63619" y="1024466"/>
          <a:ext cx="11587748" cy="5392632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818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1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СВОЙСТВО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192">
                <a:tc>
                  <a:txBody>
                    <a:bodyPr/>
                    <a:lstStyle/>
                    <a:p>
                      <a:r>
                        <a:rPr lang="en-US" sz="2400" dirty="0"/>
                        <a:t>Data</a:t>
                      </a:r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Позволяет добавить пары ключ/значение</a:t>
                      </a:r>
                      <a:r>
                        <a:rPr lang="ru-RU" sz="2400" baseline="0" dirty="0"/>
                        <a:t> для более подробного описания информации об исключении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35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HelpLink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Ссылка на ресурс с подробной информацией об исключении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6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Hresult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Числовое</a:t>
                      </a:r>
                      <a:r>
                        <a:rPr lang="ru-RU" sz="2400" baseline="0" dirty="0"/>
                        <a:t> значение, соответствующее исключению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8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InnerException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Если исключение</a:t>
                      </a:r>
                      <a:r>
                        <a:rPr lang="ru-RU" sz="2400" baseline="0" dirty="0"/>
                        <a:t> было выброшено внутри блока </a:t>
                      </a:r>
                      <a:r>
                        <a:rPr lang="en-US" sz="2400" baseline="0" dirty="0"/>
                        <a:t>catch, </a:t>
                      </a:r>
                      <a:r>
                        <a:rPr lang="ru-RU" sz="2400" baseline="0" dirty="0"/>
                        <a:t>то </a:t>
                      </a:r>
                      <a:r>
                        <a:rPr lang="en-US" sz="2400" baseline="0" dirty="0" err="1"/>
                        <a:t>InnerException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хранит объект, который привел к попаданию в блок </a:t>
                      </a:r>
                      <a:r>
                        <a:rPr lang="en-US" sz="2400" baseline="0" dirty="0"/>
                        <a:t>catch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52">
                <a:tc>
                  <a:txBody>
                    <a:bodyPr/>
                    <a:lstStyle/>
                    <a:p>
                      <a:r>
                        <a:rPr lang="en-US" sz="2400" dirty="0"/>
                        <a:t>Message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Текстовое</a:t>
                      </a:r>
                      <a:r>
                        <a:rPr lang="ru-RU" sz="2400" baseline="0" dirty="0"/>
                        <a:t> описание ошибки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r>
                        <a:rPr lang="en-US" sz="2400" dirty="0"/>
                        <a:t>Source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Имя источника или объекта, вызвавшего исключение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919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StackTrace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Предоставляет детали вызова метода на стеке.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9192">
                <a:tc>
                  <a:txBody>
                    <a:bodyPr/>
                    <a:lstStyle/>
                    <a:p>
                      <a:r>
                        <a:rPr lang="en-US" sz="2400" dirty="0" err="1"/>
                        <a:t>TargetSite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Объект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dirty="0"/>
                        <a:t>.NET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Reflection,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который описывает метод, вызвавший исключение</a:t>
                      </a:r>
                      <a:r>
                        <a:rPr lang="en-US" sz="2400" dirty="0"/>
                        <a:t>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Exception properties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6886" y="1925054"/>
            <a:ext cx="11582400" cy="3481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6" y="2113046"/>
            <a:ext cx="11219794" cy="30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53045</TotalTime>
  <Words>971</Words>
  <Application>Microsoft Office PowerPoint</Application>
  <PresentationFormat>Широкоэкранный</PresentationFormat>
  <Paragraphs>108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</vt:lpstr>
      <vt:lpstr>Tw Cen MT</vt:lpstr>
      <vt:lpstr>Контур</vt:lpstr>
      <vt:lpstr>Лекция #7</vt:lpstr>
      <vt:lpstr>Try/catch/finally</vt:lpstr>
      <vt:lpstr>Основные Типы исключений</vt:lpstr>
      <vt:lpstr>Основные Типы исключений</vt:lpstr>
      <vt:lpstr>Перехват исключений</vt:lpstr>
      <vt:lpstr>Перехват исключений</vt:lpstr>
      <vt:lpstr>Exception vs производительность</vt:lpstr>
      <vt:lpstr>Exception properties</vt:lpstr>
      <vt:lpstr>Exception properties</vt:lpstr>
      <vt:lpstr>Reflection</vt:lpstr>
      <vt:lpstr>Пользовательские атрибуты</vt:lpstr>
      <vt:lpstr>Пользовательские атрибуты</vt:lpstr>
      <vt:lpstr>Source Generator</vt:lpstr>
      <vt:lpstr>Вопросы для самоконтроля</vt:lpstr>
      <vt:lpstr>Источники и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#1</dc:title>
  <dc:creator>Alexander</dc:creator>
  <cp:lastModifiedBy>Alexander</cp:lastModifiedBy>
  <cp:revision>766</cp:revision>
  <dcterms:created xsi:type="dcterms:W3CDTF">2022-03-30T08:35:59Z</dcterms:created>
  <dcterms:modified xsi:type="dcterms:W3CDTF">2024-08-19T04:27:32Z</dcterms:modified>
</cp:coreProperties>
</file>