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9"/>
  </p:notesMasterIdLst>
  <p:sldIdLst>
    <p:sldId id="281" r:id="rId2"/>
    <p:sldId id="256" r:id="rId3"/>
    <p:sldId id="257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8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58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17E51-0730-4AF1-B71A-EBB63429B993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0A86-0BD8-4342-850A-C8F730E79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8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20A86-0BD8-4342-850A-C8F730E79FAC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59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20A86-0BD8-4342-850A-C8F730E79FAC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85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20A86-0BD8-4342-850A-C8F730E79FAC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93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20A86-0BD8-4342-850A-C8F730E79FAC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931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20A86-0BD8-4342-850A-C8F730E79FAC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9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7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4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7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4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0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8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1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5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7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370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itvdn.com/t/urok-3-pravila-imenovaniya-peremennyh/3016" TargetMode="External"/><Relationship Id="rId2" Type="http://schemas.openxmlformats.org/officeDocument/2006/relationships/hyperlink" Target="https://habr.com/ru/company/clrium/blog/46681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fiddle.net/" TargetMode="External"/><Relationship Id="rId5" Type="http://schemas.openxmlformats.org/officeDocument/2006/relationships/hyperlink" Target="https://sharplab.io/" TargetMode="External"/><Relationship Id="rId4" Type="http://schemas.openxmlformats.org/officeDocument/2006/relationships/hyperlink" Target="https://vscode.dev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8337" y="112294"/>
            <a:ext cx="11935326" cy="65933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88758" y="16042"/>
            <a:ext cx="1161448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ysClr val="windowText" lastClr="000000"/>
                </a:solidFill>
              </a:rPr>
              <a:t>Алгоритмические языки программирования:</a:t>
            </a:r>
            <a:r>
              <a:rPr lang="en-US" sz="2400" b="1" dirty="0">
                <a:solidFill>
                  <a:sysClr val="windowText" lastClr="000000"/>
                </a:solidFill>
              </a:rPr>
              <a:t> +79851575504 kolesnikov@bmstu.ru</a:t>
            </a:r>
            <a:endParaRPr lang="ru-RU" sz="2400" b="1" dirty="0">
              <a:solidFill>
                <a:sysClr val="windowText" lastClr="000000"/>
              </a:solidFill>
            </a:endParaRPr>
          </a:p>
          <a:p>
            <a:r>
              <a:rPr lang="ru-RU" sz="2000" b="1" dirty="0">
                <a:solidFill>
                  <a:sysClr val="windowText" lastClr="000000"/>
                </a:solidFill>
              </a:rPr>
              <a:t>	Язык: </a:t>
            </a:r>
            <a:r>
              <a:rPr lang="en-US" sz="2000" b="1" dirty="0">
                <a:solidFill>
                  <a:sysClr val="windowText" lastClr="000000"/>
                </a:solidFill>
              </a:rPr>
              <a:t>C#</a:t>
            </a:r>
            <a:endParaRPr lang="ru-RU" sz="2000" b="1" dirty="0">
              <a:solidFill>
                <a:sysClr val="windowText" lastClr="000000"/>
              </a:solidFill>
            </a:endParaRPr>
          </a:p>
          <a:p>
            <a:r>
              <a:rPr lang="ru-RU" sz="2000" b="1" dirty="0">
                <a:solidFill>
                  <a:sysClr val="windowText" lastClr="000000"/>
                </a:solidFill>
              </a:rPr>
              <a:t>	Лекций: 15</a:t>
            </a:r>
          </a:p>
          <a:p>
            <a:r>
              <a:rPr lang="ru-RU" sz="2000" b="1" dirty="0">
                <a:solidFill>
                  <a:sysClr val="windowText" lastClr="000000"/>
                </a:solidFill>
              </a:rPr>
              <a:t>	Лабораторных работ:15</a:t>
            </a:r>
          </a:p>
          <a:p>
            <a:r>
              <a:rPr lang="ru-RU" sz="2000" b="1" dirty="0">
                <a:solidFill>
                  <a:sysClr val="windowText" lastClr="000000"/>
                </a:solidFill>
              </a:rPr>
              <a:t>	Форма сдачи: экзамен.</a:t>
            </a:r>
          </a:p>
          <a:p>
            <a:endParaRPr lang="ru-RU" sz="2000" b="1" dirty="0">
              <a:solidFill>
                <a:sysClr val="windowText" lastClr="000000"/>
              </a:solidFill>
            </a:endParaRPr>
          </a:p>
          <a:p>
            <a:r>
              <a:rPr lang="ru-RU" sz="2400" b="1" dirty="0">
                <a:solidFill>
                  <a:sysClr val="windowText" lastClr="000000"/>
                </a:solidFill>
              </a:rPr>
              <a:t>План лекций:</a:t>
            </a:r>
          </a:p>
          <a:p>
            <a:pPr marL="457200" indent="-457200">
              <a:buAutoNum type="arabicPeriod"/>
            </a:pPr>
            <a:r>
              <a:rPr lang="ru-RU" sz="2000" b="1" dirty="0">
                <a:solidFill>
                  <a:sysClr val="windowText" lastClr="000000"/>
                </a:solidFill>
              </a:rPr>
              <a:t>Введение. Архитектура </a:t>
            </a:r>
            <a:r>
              <a:rPr lang="en-US" sz="2000" b="1" dirty="0" err="1">
                <a:solidFill>
                  <a:sysClr val="windowText" lastClr="000000"/>
                </a:solidFill>
              </a:rPr>
              <a:t>.Net</a:t>
            </a:r>
            <a:r>
              <a:rPr lang="en-US" sz="2000" b="1" dirty="0">
                <a:solidFill>
                  <a:sysClr val="windowText" lastClr="000000"/>
                </a:solidFill>
              </a:rPr>
              <a:t>. </a:t>
            </a:r>
            <a:r>
              <a:rPr lang="ru-RU" sz="2000" b="1" dirty="0">
                <a:solidFill>
                  <a:sysClr val="windowText" lastClr="000000"/>
                </a:solidFill>
              </a:rPr>
              <a:t>Типы данных. Работа со строками. Классы. Структуры. Перечисления</a:t>
            </a:r>
          </a:p>
          <a:p>
            <a:pPr marL="457200" indent="-457200">
              <a:buAutoNum type="arabicPeriod"/>
            </a:pPr>
            <a:r>
              <a:rPr lang="ru-RU" sz="2000" b="1" dirty="0">
                <a:solidFill>
                  <a:sysClr val="windowText" lastClr="000000"/>
                </a:solidFill>
              </a:rPr>
              <a:t>ООП в </a:t>
            </a:r>
            <a:r>
              <a:rPr lang="en-US" sz="2000" b="1" dirty="0">
                <a:solidFill>
                  <a:sysClr val="windowText" lastClr="000000"/>
                </a:solidFill>
              </a:rPr>
              <a:t>C#. </a:t>
            </a:r>
            <a:r>
              <a:rPr lang="ru-RU" sz="2000" b="1" dirty="0">
                <a:solidFill>
                  <a:sysClr val="windowText" lastClr="000000"/>
                </a:solidFill>
              </a:rPr>
              <a:t>Наследование. Виртуальные </a:t>
            </a:r>
            <a:r>
              <a:rPr lang="ru-RU" sz="2000" b="1" dirty="0" err="1">
                <a:solidFill>
                  <a:sysClr val="windowText" lastClr="000000"/>
                </a:solidFill>
              </a:rPr>
              <a:t>мтеоды</a:t>
            </a:r>
            <a:r>
              <a:rPr lang="ru-RU" sz="2000" b="1" dirty="0">
                <a:solidFill>
                  <a:sysClr val="windowText" lastClr="000000"/>
                </a:solidFill>
              </a:rPr>
              <a:t>. Модификаторы доступа. Сокрытие методов.</a:t>
            </a:r>
            <a:endParaRPr lang="en-US" sz="2000" b="1" dirty="0">
              <a:solidFill>
                <a:sysClr val="windowText" lastClr="000000"/>
              </a:solidFill>
            </a:endParaRPr>
          </a:p>
          <a:p>
            <a:pPr marL="457200" indent="-457200">
              <a:buAutoNum type="arabicPeriod"/>
            </a:pPr>
            <a:r>
              <a:rPr lang="ru-RU" sz="2000" b="1" dirty="0">
                <a:solidFill>
                  <a:sysClr val="windowText" lastClr="000000"/>
                </a:solidFill>
              </a:rPr>
              <a:t>Операторы. Преобразование типов. Упаковка и распаковка. Перегрузка операторов.</a:t>
            </a:r>
          </a:p>
          <a:p>
            <a:pPr marL="457200" indent="-457200">
              <a:buAutoNum type="arabicPeriod"/>
            </a:pPr>
            <a:r>
              <a:rPr lang="ru-RU" sz="2000" b="1" dirty="0">
                <a:solidFill>
                  <a:sysClr val="windowText" lastClr="000000"/>
                </a:solidFill>
              </a:rPr>
              <a:t>Массивы. Итераторы. Индексаторы. Нумераторы. Диапазоны. </a:t>
            </a:r>
            <a:r>
              <a:rPr lang="en-US" sz="2000" b="1" dirty="0">
                <a:solidFill>
                  <a:sysClr val="windowText" lastClr="000000"/>
                </a:solidFill>
              </a:rPr>
              <a:t>SPAN. </a:t>
            </a:r>
            <a:r>
              <a:rPr lang="ru-RU" sz="2000" b="1" dirty="0" err="1">
                <a:solidFill>
                  <a:sysClr val="windowText" lastClr="000000"/>
                </a:solidFill>
              </a:rPr>
              <a:t>Пулл</a:t>
            </a:r>
            <a:r>
              <a:rPr lang="ru-RU" sz="2000" b="1" dirty="0">
                <a:solidFill>
                  <a:sysClr val="windowText" lastClr="000000"/>
                </a:solidFill>
              </a:rPr>
              <a:t> массивов.</a:t>
            </a:r>
          </a:p>
          <a:p>
            <a:pPr marL="457200" indent="-457200">
              <a:buAutoNum type="arabicPeriod"/>
            </a:pPr>
            <a:r>
              <a:rPr lang="ru-RU" sz="2000" b="1" dirty="0">
                <a:solidFill>
                  <a:sysClr val="windowText" lastClr="000000"/>
                </a:solidFill>
              </a:rPr>
              <a:t>Делегаты. События. Коллекции. Список. Словарь. Производительность операций на коллекциях.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ysClr val="windowText" lastClr="000000"/>
                </a:solidFill>
              </a:rPr>
              <a:t>LINQ.</a:t>
            </a:r>
          </a:p>
          <a:p>
            <a:pPr marL="457200" indent="-457200">
              <a:buAutoNum type="arabicPeriod"/>
            </a:pPr>
            <a:r>
              <a:rPr lang="ru-RU" sz="2000" b="1" dirty="0">
                <a:solidFill>
                  <a:sysClr val="windowText" lastClr="000000"/>
                </a:solidFill>
              </a:rPr>
              <a:t>Обработка исключений. Встроенные типы исключений. </a:t>
            </a:r>
            <a:r>
              <a:rPr lang="en-US" sz="2000" b="1" dirty="0">
                <a:solidFill>
                  <a:sysClr val="windowText" lastClr="000000"/>
                </a:solidFill>
              </a:rPr>
              <a:t>Exception Properties. </a:t>
            </a:r>
            <a:r>
              <a:rPr lang="ru-RU" sz="2000" b="1" dirty="0">
                <a:solidFill>
                  <a:sysClr val="windowText" lastClr="000000"/>
                </a:solidFill>
              </a:rPr>
              <a:t>Повторный выброс.</a:t>
            </a:r>
          </a:p>
          <a:p>
            <a:pPr marL="457200" indent="-457200">
              <a:buAutoNum type="arabicPeriod"/>
            </a:pPr>
            <a:r>
              <a:rPr lang="ru-RU" sz="2000" b="1" dirty="0">
                <a:solidFill>
                  <a:sysClr val="windowText" lastClr="000000"/>
                </a:solidFill>
              </a:rPr>
              <a:t>Стек. Куча. Значимые и ссылочные типы. </a:t>
            </a:r>
            <a:r>
              <a:rPr lang="en-US" sz="2000" b="1" dirty="0">
                <a:solidFill>
                  <a:sysClr val="windowText" lastClr="000000"/>
                </a:solidFill>
              </a:rPr>
              <a:t>GC. </a:t>
            </a:r>
            <a:r>
              <a:rPr lang="en-US" sz="2000" b="1" dirty="0" err="1">
                <a:solidFill>
                  <a:sysClr val="windowText" lastClr="000000"/>
                </a:solidFill>
              </a:rPr>
              <a:t>IDisposable</a:t>
            </a:r>
            <a:r>
              <a:rPr lang="en-US" sz="2000" b="1" dirty="0">
                <a:solidFill>
                  <a:sysClr val="windowText" lastClr="000000"/>
                </a:solidFill>
              </a:rPr>
              <a:t>. </a:t>
            </a:r>
            <a:r>
              <a:rPr lang="ru-RU" sz="2000" b="1" dirty="0">
                <a:solidFill>
                  <a:sysClr val="windowText" lastClr="000000"/>
                </a:solidFill>
              </a:rPr>
              <a:t>Файловая система. </a:t>
            </a:r>
            <a:r>
              <a:rPr lang="en-US" sz="2000" b="1" dirty="0">
                <a:solidFill>
                  <a:sysClr val="windowText" lastClr="000000"/>
                </a:solidFill>
              </a:rPr>
              <a:t>JSON.</a:t>
            </a:r>
          </a:p>
          <a:p>
            <a:pPr marL="457200" indent="-457200">
              <a:buAutoNum type="arabicPeriod"/>
            </a:pPr>
            <a:r>
              <a:rPr lang="ru-RU" sz="2000" b="1" dirty="0">
                <a:solidFill>
                  <a:sysClr val="windowText" lastClr="000000"/>
                </a:solidFill>
              </a:rPr>
              <a:t>Параллельное программирование. </a:t>
            </a:r>
            <a:r>
              <a:rPr lang="en-US" sz="2000" b="1" dirty="0">
                <a:solidFill>
                  <a:sysClr val="windowText" lastClr="000000"/>
                </a:solidFill>
              </a:rPr>
              <a:t>Parallel. </a:t>
            </a:r>
            <a:r>
              <a:rPr lang="ru-RU" sz="2000" b="1" dirty="0">
                <a:solidFill>
                  <a:sysClr val="windowText" lastClr="000000"/>
                </a:solidFill>
              </a:rPr>
              <a:t>Асинхронное программирование. </a:t>
            </a:r>
            <a:r>
              <a:rPr lang="en-US" sz="2000" b="1" dirty="0" err="1">
                <a:solidFill>
                  <a:sysClr val="windowText" lastClr="000000"/>
                </a:solidFill>
              </a:rPr>
              <a:t>Async</a:t>
            </a:r>
            <a:r>
              <a:rPr lang="en-US" sz="2000" b="1" dirty="0">
                <a:solidFill>
                  <a:sysClr val="windowText" lastClr="000000"/>
                </a:solidFill>
              </a:rPr>
              <a:t>/await.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ysClr val="windowText" lastClr="000000"/>
                </a:solidFill>
              </a:rPr>
              <a:t>Entity Framework Core. </a:t>
            </a:r>
            <a:r>
              <a:rPr lang="ru-RU" sz="2000" b="1" dirty="0">
                <a:solidFill>
                  <a:sysClr val="windowText" lastClr="000000"/>
                </a:solidFill>
              </a:rPr>
              <a:t>Соглашения. Аннотации. </a:t>
            </a:r>
            <a:r>
              <a:rPr lang="en-US" sz="2000" b="1" dirty="0">
                <a:solidFill>
                  <a:sysClr val="windowText" lastClr="000000"/>
                </a:solidFill>
              </a:rPr>
              <a:t>Fluent API.</a:t>
            </a:r>
          </a:p>
          <a:p>
            <a:pPr marL="457200" indent="-457200">
              <a:buAutoNum type="arabicPeriod"/>
            </a:pPr>
            <a:r>
              <a:rPr lang="ru-RU" sz="2000" b="1" dirty="0">
                <a:solidFill>
                  <a:sysClr val="windowText" lastClr="000000"/>
                </a:solidFill>
              </a:rPr>
              <a:t>Работа с сетью, сокеты, </a:t>
            </a:r>
            <a:r>
              <a:rPr lang="en-US" sz="2000" b="1" dirty="0">
                <a:solidFill>
                  <a:sysClr val="windowText" lastClr="000000"/>
                </a:solidFill>
              </a:rPr>
              <a:t>TCP/UDP, </a:t>
            </a:r>
            <a:r>
              <a:rPr lang="ru-RU" sz="2000" b="1" dirty="0">
                <a:solidFill>
                  <a:sysClr val="windowText" lastClr="000000"/>
                </a:solidFill>
              </a:rPr>
              <a:t>Веб сервисы, </a:t>
            </a:r>
            <a:r>
              <a:rPr lang="en-US" sz="2000" b="1" dirty="0">
                <a:solidFill>
                  <a:sysClr val="windowText" lastClr="000000"/>
                </a:solidFill>
              </a:rPr>
              <a:t>REST</a:t>
            </a:r>
            <a:r>
              <a:rPr lang="ru-RU" sz="2000" b="1" dirty="0">
                <a:solidFill>
                  <a:sysClr val="windowText" lastClr="000000"/>
                </a:solidFill>
              </a:rPr>
              <a:t>, </a:t>
            </a:r>
            <a:r>
              <a:rPr lang="en-US" sz="2000" b="1" dirty="0" err="1">
                <a:solidFill>
                  <a:sysClr val="windowText" lastClr="000000"/>
                </a:solidFill>
              </a:rPr>
              <a:t>SignalR</a:t>
            </a:r>
            <a:endParaRPr lang="ru-RU" sz="2000" b="1" dirty="0">
              <a:solidFill>
                <a:sysClr val="windowText" lastClr="00000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b="1" dirty="0" err="1">
                <a:solidFill>
                  <a:sysClr val="windowText" lastClr="000000"/>
                </a:solidFill>
              </a:rPr>
              <a:t>ASP.Net</a:t>
            </a:r>
            <a:r>
              <a:rPr lang="en-US" sz="2000" b="1" dirty="0">
                <a:solidFill>
                  <a:sysClr val="windowText" lastClr="000000"/>
                </a:solidFill>
              </a:rPr>
              <a:t> Core. </a:t>
            </a:r>
            <a:r>
              <a:rPr lang="ru-RU" sz="2000" b="1" dirty="0">
                <a:solidFill>
                  <a:sysClr val="windowText" lastClr="000000"/>
                </a:solidFill>
              </a:rPr>
              <a:t>Маршрутизация. </a:t>
            </a:r>
            <a:r>
              <a:rPr lang="en-US" sz="2000" b="1" dirty="0">
                <a:solidFill>
                  <a:sysClr val="windowText" lastClr="000000"/>
                </a:solidFill>
              </a:rPr>
              <a:t>ASP.NET Core MVC.. Razor</a:t>
            </a:r>
            <a:r>
              <a:rPr lang="ru-RU" sz="2000" b="1" dirty="0">
                <a:solidFill>
                  <a:sysClr val="windowText" lastClr="000000"/>
                </a:solidFill>
              </a:rPr>
              <a:t>, </a:t>
            </a:r>
            <a:r>
              <a:rPr lang="en-US" sz="2000" b="1" dirty="0" err="1">
                <a:solidFill>
                  <a:sysClr val="windowText" lastClr="000000"/>
                </a:solidFill>
              </a:rPr>
              <a:t>Blazor</a:t>
            </a:r>
            <a:endParaRPr lang="en-US" sz="2000" b="1" dirty="0">
              <a:solidFill>
                <a:sysClr val="windowText" lastClr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ysClr val="windowText" lastClr="000000"/>
                </a:solidFill>
              </a:rPr>
              <a:t>/14. </a:t>
            </a:r>
            <a:r>
              <a:rPr lang="ru-RU" sz="2000" b="1" dirty="0">
                <a:solidFill>
                  <a:sysClr val="windowText" lastClr="000000"/>
                </a:solidFill>
              </a:rPr>
              <a:t>Разработка под мобильные платформы. </a:t>
            </a:r>
            <a:r>
              <a:rPr lang="en-US" sz="2000" b="1" dirty="0" err="1">
                <a:solidFill>
                  <a:sysClr val="windowText" lastClr="000000"/>
                </a:solidFill>
              </a:rPr>
              <a:t>Xamarin</a:t>
            </a:r>
            <a:r>
              <a:rPr lang="en-US" sz="2000" b="1" dirty="0">
                <a:solidFill>
                  <a:sysClr val="windowText" lastClr="000000"/>
                </a:solidFill>
              </a:rPr>
              <a:t>.</a:t>
            </a:r>
            <a:r>
              <a:rPr lang="ru-RU" sz="2000" b="1" dirty="0">
                <a:solidFill>
                  <a:sysClr val="windowText" lastClr="000000"/>
                </a:solidFill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</a:rPr>
              <a:t>Xaml</a:t>
            </a:r>
            <a:r>
              <a:rPr lang="en-US" sz="2000" b="1" dirty="0">
                <a:solidFill>
                  <a:sysClr val="windowText" lastClr="000000"/>
                </a:solidFill>
              </a:rPr>
              <a:t>. Bindings. Navigation. MVVM. Realm.</a:t>
            </a:r>
          </a:p>
          <a:p>
            <a:r>
              <a:rPr lang="en-US" sz="2000" b="1" dirty="0">
                <a:solidFill>
                  <a:sysClr val="windowText" lastClr="000000"/>
                </a:solidFill>
              </a:rPr>
              <a:t>15.  </a:t>
            </a:r>
            <a:r>
              <a:rPr lang="ru-RU" sz="2000" b="1" dirty="0">
                <a:solidFill>
                  <a:sysClr val="windowText" lastClr="000000"/>
                </a:solidFill>
              </a:rPr>
              <a:t>Шаблоны и парадигмы разработки. </a:t>
            </a:r>
            <a:r>
              <a:rPr lang="en-US" sz="2000" b="1" dirty="0">
                <a:solidFill>
                  <a:sysClr val="windowText" lastClr="000000"/>
                </a:solidFill>
              </a:rPr>
              <a:t>SOLID. DRY. KISS. </a:t>
            </a:r>
            <a:r>
              <a:rPr lang="ru-RU" sz="2000" b="1" dirty="0">
                <a:solidFill>
                  <a:sysClr val="windowText" lastClr="000000"/>
                </a:solidFill>
              </a:rPr>
              <a:t>Строитель. Фабрика. Одиночка. Адаптер.</a:t>
            </a:r>
            <a:endParaRPr lang="en-US" sz="2000" b="1" dirty="0">
              <a:solidFill>
                <a:sysClr val="windowText" lastClr="000000"/>
              </a:solidFill>
            </a:endParaRPr>
          </a:p>
          <a:p>
            <a:pPr marL="457200" indent="-457200">
              <a:buAutoNum type="arabicPeriod"/>
            </a:pPr>
            <a:endParaRPr lang="en-US" sz="2000" b="1" dirty="0">
              <a:solidFill>
                <a:sysClr val="windowText" lastClr="000000"/>
              </a:solidFill>
            </a:endParaRPr>
          </a:p>
          <a:p>
            <a:pPr marL="457200" indent="-457200">
              <a:buAutoNum type="arabicPeriod"/>
            </a:pPr>
            <a:endParaRPr lang="en-US" sz="2000" b="1" dirty="0">
              <a:solidFill>
                <a:sysClr val="windowText" lastClr="000000"/>
              </a:solidFill>
            </a:endParaRPr>
          </a:p>
          <a:p>
            <a:pPr marL="457200" indent="-457200">
              <a:buAutoNum type="arabicPeriod"/>
            </a:pPr>
            <a:endParaRPr lang="ru-RU" sz="2000" b="1" dirty="0">
              <a:solidFill>
                <a:sysClr val="windowText" lastClr="000000"/>
              </a:solidFill>
            </a:endParaRPr>
          </a:p>
          <a:p>
            <a:pPr marL="457200" indent="-457200">
              <a:buAutoNum type="arabicPeriod"/>
            </a:pPr>
            <a:endParaRPr lang="ru-RU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15D5FA-2B4D-974C-7651-91FFFEED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962" y="376238"/>
            <a:ext cx="2240280" cy="19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7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сборка</a:t>
            </a:r>
            <a:r>
              <a:rPr lang="en-US" dirty="0"/>
              <a:t>(assembly)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2A9303-775C-4FC6-A76F-CB3287C31436}"/>
              </a:ext>
            </a:extLst>
          </p:cNvPr>
          <p:cNvSpPr/>
          <p:nvPr/>
        </p:nvSpPr>
        <p:spPr>
          <a:xfrm>
            <a:off x="240631" y="730839"/>
            <a:ext cx="11710737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 eaLnBrk="0" hangingPunct="0">
              <a:spcBef>
                <a:spcPts val="1800"/>
              </a:spcBef>
              <a:tabLst>
                <a:tab pos="457200" algn="l"/>
              </a:tabLst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Сборка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исполняемое под управлением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CLR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библиотека с типами и/или ресурсами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0" hangingPunct="0">
              <a:spcBef>
                <a:spcPts val="1800"/>
              </a:spcBef>
              <a:tabLst>
                <a:tab pos="457200" algn="l"/>
              </a:tabLst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Когда компилятор создает код MSIL, одновременно создаются метаданные -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бинарная информация, которая добавляется в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переносимый исполняемый файл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(portable executable file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–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PE-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файл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 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algn="l" eaLnBrk="0" hangingPunct="0">
              <a:spcBef>
                <a:spcPts val="1800"/>
              </a:spcBef>
              <a:tabLst>
                <a:tab pos="457200" algn="l"/>
              </a:tabLst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Метаданные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содержат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полную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информацию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о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сборке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: 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marL="468000" lvl="1" algn="l" eaLnBrk="0" hangingPunct="0">
              <a:spcBef>
                <a:spcPts val="1800"/>
              </a:spcBef>
              <a:buFont typeface="Arial" charset="0"/>
              <a:buChar char="•"/>
              <a:tabLst>
                <a:tab pos="457200" algn="l"/>
              </a:tabLst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Описание сборки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: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</a:p>
          <a:p>
            <a:pPr lvl="2" algn="l" eaLnBrk="0" hangingPunct="0">
              <a:spcBef>
                <a:spcPts val="600"/>
              </a:spcBef>
              <a:buSzPct val="100000"/>
              <a:buFont typeface="Arial" charset="0"/>
              <a:buChar char="•"/>
              <a:tabLst>
                <a:tab pos="457200" algn="l"/>
              </a:tabLst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имя, версия, региональные стандарты (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culture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), ключ издателя (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public key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).</a:t>
            </a:r>
          </a:p>
          <a:p>
            <a:pPr lvl="2" algn="l" eaLnBrk="0" hangingPunct="0">
              <a:spcBef>
                <a:spcPts val="600"/>
              </a:spcBef>
              <a:buSzPct val="100000"/>
              <a:buFont typeface="Arial" charset="0"/>
              <a:buChar char="•"/>
              <a:tabLst>
                <a:tab pos="457200" algn="l"/>
              </a:tabLst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типы, определенные в сборке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2" algn="l" eaLnBrk="0" hangingPunct="0">
              <a:spcBef>
                <a:spcPts val="600"/>
              </a:spcBef>
              <a:buSzPct val="100000"/>
              <a:buFont typeface="Arial" charset="0"/>
              <a:buChar char="•"/>
              <a:tabLst>
                <a:tab pos="457200" algn="l"/>
              </a:tabLst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другие сборки, на которые ссылается данная сборка.</a:t>
            </a:r>
          </a:p>
          <a:p>
            <a:pPr lvl="2" algn="l" eaLnBrk="0" hangingPunct="0">
              <a:spcBef>
                <a:spcPts val="600"/>
              </a:spcBef>
              <a:buSzPct val="100000"/>
              <a:buFont typeface="Arial" charset="0"/>
              <a:buChar char="•"/>
              <a:tabLst>
                <a:tab pos="457200" algn="l"/>
              </a:tabLst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права (s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ecurity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permissions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), необходимые для выполнения сборки.</a:t>
            </a:r>
          </a:p>
          <a:p>
            <a:pPr lvl="1" algn="l" eaLnBrk="0" hangingPunct="0">
              <a:spcBef>
                <a:spcPts val="1800"/>
              </a:spcBef>
              <a:buFont typeface="Arial" charset="0"/>
              <a:buChar char="•"/>
              <a:tabLst>
                <a:tab pos="457200" algn="l"/>
              </a:tabLst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Описание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каждого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типа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определенного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в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приложении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: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2" algn="l" eaLnBrk="0" hangingPunct="0">
              <a:spcBef>
                <a:spcPts val="600"/>
              </a:spcBef>
              <a:buSzPct val="100000"/>
              <a:buFont typeface="Arial" charset="0"/>
              <a:buChar char="•"/>
              <a:tabLst>
                <a:tab pos="457200" algn="l"/>
              </a:tabLst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имя, видимость, базовый класс,  реализованные интерфейсы.</a:t>
            </a:r>
          </a:p>
          <a:p>
            <a:pPr lvl="2" algn="l" eaLnBrk="0" hangingPunct="0">
              <a:spcBef>
                <a:spcPts val="600"/>
              </a:spcBef>
              <a:buSzPct val="100000"/>
              <a:buFont typeface="Arial" charset="0"/>
              <a:buChar char="•"/>
              <a:tabLst>
                <a:tab pos="457200" algn="l"/>
              </a:tabLst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члены класса (методы, свойства, поля, события, вложенные типы).</a:t>
            </a:r>
          </a:p>
        </p:txBody>
      </p:sp>
    </p:spTree>
    <p:extLst>
      <p:ext uri="{BB962C8B-B14F-4D97-AF65-F5344CB8AC3E}">
        <p14:creationId xmlns:p14="http://schemas.microsoft.com/office/powerpoint/2010/main" val="213924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сборка</a:t>
            </a:r>
            <a:r>
              <a:rPr lang="en-US" dirty="0"/>
              <a:t>(assembly)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2A9303-775C-4FC6-A76F-CB3287C31436}"/>
              </a:ext>
            </a:extLst>
          </p:cNvPr>
          <p:cNvSpPr/>
          <p:nvPr/>
        </p:nvSpPr>
        <p:spPr>
          <a:xfrm>
            <a:off x="240631" y="730839"/>
            <a:ext cx="11710737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Arial" charset="0"/>
                <a:cs typeface="Arial" charset="0"/>
              </a:rPr>
              <a:t>C</a:t>
            </a:r>
            <a:r>
              <a:rPr lang="ru-RU" sz="2200" dirty="0" err="1">
                <a:solidFill>
                  <a:schemeClr val="bg1"/>
                </a:solidFill>
                <a:latin typeface="Arial" charset="0"/>
                <a:cs typeface="Arial" charset="0"/>
              </a:rPr>
              <a:t>борка</a:t>
            </a:r>
            <a:r>
              <a:rPr lang="ru-RU" sz="2200" dirty="0">
                <a:solidFill>
                  <a:schemeClr val="bg1"/>
                </a:solidFill>
                <a:latin typeface="Arial" charset="0"/>
                <a:cs typeface="Arial" charset="0"/>
              </a:rPr>
              <a:t> – минимальная единица повторного использования, управления версиями и безопасностью</a:t>
            </a:r>
            <a:r>
              <a:rPr lang="en-US" sz="2200" dirty="0">
                <a:solidFill>
                  <a:schemeClr val="bg1"/>
                </a:solidFill>
                <a:latin typeface="Arial" charset="0"/>
                <a:cs typeface="Arial" charset="0"/>
              </a:rPr>
              <a:t>. </a:t>
            </a:r>
            <a:r>
              <a:rPr lang="ru-RU" sz="2200" dirty="0">
                <a:solidFill>
                  <a:schemeClr val="bg1"/>
                </a:solidFill>
                <a:latin typeface="Arial" charset="0"/>
                <a:cs typeface="Arial" charset="0"/>
              </a:rPr>
              <a:t>Может распространяться простым копированием</a:t>
            </a:r>
            <a:r>
              <a:rPr lang="en-US" sz="2200" dirty="0">
                <a:solidFill>
                  <a:schemeClr val="bg1"/>
                </a:solidFill>
                <a:latin typeface="Arial" charset="0"/>
                <a:cs typeface="Arial" charset="0"/>
              </a:rPr>
              <a:t>.</a:t>
            </a:r>
            <a:r>
              <a:rPr lang="ru-RU" sz="22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</a:p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Arial" charset="0"/>
                <a:cs typeface="Arial" charset="0"/>
              </a:rPr>
              <a:t>Может состоять из одного или нескольких файлов</a:t>
            </a:r>
            <a:r>
              <a:rPr lang="en-US" sz="2200" dirty="0">
                <a:solidFill>
                  <a:schemeClr val="bg1"/>
                </a:solidFill>
                <a:latin typeface="Arial" charset="0"/>
                <a:cs typeface="Arial" charset="0"/>
              </a:rPr>
              <a:t>.</a:t>
            </a:r>
            <a:r>
              <a:rPr lang="ru-RU" sz="2200" dirty="0">
                <a:solidFill>
                  <a:schemeClr val="bg1"/>
                </a:solidFill>
                <a:latin typeface="Arial" charset="0"/>
                <a:cs typeface="Arial" charset="0"/>
              </a:rPr>
              <a:t>  По умолчанию компилятор создает </a:t>
            </a:r>
            <a:r>
              <a:rPr lang="ru-RU" sz="2200" dirty="0" err="1">
                <a:solidFill>
                  <a:schemeClr val="bg1"/>
                </a:solidFill>
                <a:latin typeface="Arial" charset="0"/>
                <a:cs typeface="Arial" charset="0"/>
              </a:rPr>
              <a:t>однофайловую</a:t>
            </a:r>
            <a:r>
              <a:rPr lang="ru-RU" sz="2200" dirty="0">
                <a:solidFill>
                  <a:schemeClr val="bg1"/>
                </a:solidFill>
                <a:latin typeface="Arial" charset="0"/>
                <a:cs typeface="Arial" charset="0"/>
              </a:rPr>
              <a:t> сборку</a:t>
            </a:r>
            <a:r>
              <a:rPr lang="en-US" sz="2200" dirty="0">
                <a:solidFill>
                  <a:schemeClr val="bg1"/>
                </a:solidFill>
                <a:latin typeface="Arial" charset="0"/>
                <a:cs typeface="Arial" charset="0"/>
              </a:rPr>
              <a:t>.  </a:t>
            </a:r>
            <a:r>
              <a:rPr lang="ru-RU" sz="2200" dirty="0">
                <a:solidFill>
                  <a:schemeClr val="bg1"/>
                </a:solidFill>
                <a:latin typeface="Arial" charset="0"/>
                <a:cs typeface="Arial" charset="0"/>
              </a:rPr>
              <a:t>Для создания </a:t>
            </a:r>
            <a:r>
              <a:rPr lang="ru-RU" sz="2200" dirty="0" err="1">
                <a:solidFill>
                  <a:schemeClr val="bg1"/>
                </a:solidFill>
                <a:latin typeface="Arial" charset="0"/>
                <a:cs typeface="Arial" charset="0"/>
              </a:rPr>
              <a:t>многофайловых</a:t>
            </a:r>
            <a:r>
              <a:rPr lang="ru-RU" sz="2200" dirty="0">
                <a:solidFill>
                  <a:schemeClr val="bg1"/>
                </a:solidFill>
                <a:latin typeface="Arial" charset="0"/>
                <a:cs typeface="Arial" charset="0"/>
              </a:rPr>
              <a:t> сборок используется компоновщик </a:t>
            </a:r>
            <a:r>
              <a:rPr lang="en-US" sz="2200" dirty="0">
                <a:solidFill>
                  <a:schemeClr val="bg1"/>
                </a:solidFill>
                <a:latin typeface="Arial" charset="0"/>
                <a:cs typeface="Arial" charset="0"/>
              </a:rPr>
              <a:t>AL.exe</a:t>
            </a:r>
            <a:r>
              <a:rPr lang="ru-RU" sz="2200" dirty="0">
                <a:solidFill>
                  <a:schemeClr val="bg1"/>
                </a:solidFill>
                <a:latin typeface="Arial" charset="0"/>
                <a:cs typeface="Arial" charset="0"/>
              </a:rPr>
              <a:t>, который запускается из командной строки</a:t>
            </a:r>
            <a:r>
              <a:rPr lang="en-US" sz="2200" dirty="0">
                <a:solidFill>
                  <a:schemeClr val="bg1"/>
                </a:solidFill>
                <a:latin typeface="Arial" charset="0"/>
                <a:cs typeface="Arial" charset="0"/>
              </a:rPr>
              <a:t>.</a:t>
            </a:r>
          </a:p>
          <a:p>
            <a:pPr marL="46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Arial" charset="0"/>
                <a:cs typeface="Arial" charset="0"/>
              </a:rPr>
              <a:t>Сборка может использоваться (</a:t>
            </a:r>
            <a:r>
              <a:rPr lang="ru-RU" sz="2200" dirty="0" err="1">
                <a:solidFill>
                  <a:schemeClr val="bg1"/>
                </a:solidFill>
                <a:latin typeface="Arial" charset="0"/>
                <a:cs typeface="Arial" charset="0"/>
              </a:rPr>
              <a:t>share</a:t>
            </a:r>
            <a:r>
              <a:rPr lang="ru-RU" sz="2200" dirty="0">
                <a:solidFill>
                  <a:schemeClr val="bg1"/>
                </a:solidFill>
                <a:latin typeface="Arial" charset="0"/>
                <a:cs typeface="Arial" charset="0"/>
              </a:rPr>
              <a:t>) несколькими приложениями одновременно. Для этого она должна находиться в глобальном кэше сборок (Global </a:t>
            </a:r>
            <a:r>
              <a:rPr lang="ru-RU" sz="2200" dirty="0" err="1">
                <a:solidFill>
                  <a:schemeClr val="bg1"/>
                </a:solidFill>
                <a:latin typeface="Arial" charset="0"/>
                <a:cs typeface="Arial" charset="0"/>
              </a:rPr>
              <a:t>Assembly</a:t>
            </a:r>
            <a:r>
              <a:rPr lang="ru-RU" sz="22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schemeClr val="bg1"/>
                </a:solidFill>
                <a:latin typeface="Arial" charset="0"/>
                <a:cs typeface="Arial" charset="0"/>
              </a:rPr>
              <a:t>Cache</a:t>
            </a:r>
            <a:r>
              <a:rPr lang="ru-RU" sz="2200" dirty="0">
                <a:solidFill>
                  <a:schemeClr val="bg1"/>
                </a:solidFill>
                <a:latin typeface="Arial" charset="0"/>
                <a:cs typeface="Arial" charset="0"/>
              </a:rPr>
              <a:t> – </a:t>
            </a:r>
            <a:r>
              <a:rPr lang="en-US" sz="2200" dirty="0">
                <a:solidFill>
                  <a:schemeClr val="bg1"/>
                </a:solidFill>
                <a:latin typeface="Arial" charset="0"/>
                <a:cs typeface="Arial" charset="0"/>
              </a:rPr>
              <a:t>GAC)</a:t>
            </a:r>
            <a:r>
              <a:rPr lang="ru-RU" sz="2200" dirty="0">
                <a:solidFill>
                  <a:schemeClr val="bg1"/>
                </a:solidFill>
                <a:latin typeface="Arial" charset="0"/>
                <a:cs typeface="Arial" charset="0"/>
              </a:rPr>
              <a:t>. </a:t>
            </a:r>
            <a:endParaRPr lang="en-US" sz="22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46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Arial" charset="0"/>
                <a:cs typeface="Arial" charset="0"/>
              </a:rPr>
              <a:t>В процессе выполнения приложения в память загружаются только необходимые сборки.</a:t>
            </a:r>
          </a:p>
          <a:p>
            <a:pPr marL="46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Arial" charset="0"/>
                <a:cs typeface="Arial" charset="0"/>
              </a:rPr>
              <a:t>Можно </a:t>
            </a:r>
            <a:r>
              <a:rPr lang="ru-RU" sz="2200" dirty="0" err="1">
                <a:solidFill>
                  <a:schemeClr val="bg1"/>
                </a:solidFill>
                <a:latin typeface="Arial" charset="0"/>
                <a:cs typeface="Arial" charset="0"/>
              </a:rPr>
              <a:t>программно</a:t>
            </a:r>
            <a:r>
              <a:rPr lang="ru-RU" sz="2200" dirty="0">
                <a:solidFill>
                  <a:schemeClr val="bg1"/>
                </a:solidFill>
                <a:latin typeface="Arial" charset="0"/>
                <a:cs typeface="Arial" charset="0"/>
              </a:rPr>
              <a:t> получить всю информацию о сборке, используя механизм отражения </a:t>
            </a:r>
            <a:r>
              <a:rPr lang="en-US" sz="2200" dirty="0">
                <a:solidFill>
                  <a:schemeClr val="bg1"/>
                </a:solidFill>
                <a:latin typeface="Arial" charset="0"/>
                <a:cs typeface="Arial" charset="0"/>
              </a:rPr>
              <a:t>(r</a:t>
            </a:r>
            <a:r>
              <a:rPr lang="ru-RU" sz="2200" dirty="0" err="1">
                <a:solidFill>
                  <a:schemeClr val="bg1"/>
                </a:solidFill>
                <a:latin typeface="Arial" charset="0"/>
                <a:cs typeface="Arial" charset="0"/>
              </a:rPr>
              <a:t>eflection</a:t>
            </a:r>
            <a:r>
              <a:rPr lang="en-US" sz="2200" dirty="0">
                <a:solidFill>
                  <a:schemeClr val="bg1"/>
                </a:solidFill>
                <a:latin typeface="Arial" charset="0"/>
                <a:cs typeface="Arial" charset="0"/>
              </a:rPr>
              <a:t>)</a:t>
            </a:r>
            <a:r>
              <a:rPr lang="ru-RU" sz="2200" dirty="0">
                <a:solidFill>
                  <a:schemeClr val="bg1"/>
                </a:solidFill>
                <a:latin typeface="Arial" charset="0"/>
                <a:cs typeface="Arial" charset="0"/>
              </a:rPr>
              <a:t>.</a:t>
            </a:r>
          </a:p>
          <a:p>
            <a:pPr marL="46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Arial" charset="0"/>
                <a:cs typeface="Arial" charset="0"/>
              </a:rPr>
              <a:t>Можно явно загрузить сборку, например, для того, чтобы получить информацию о сборке</a:t>
            </a:r>
            <a:r>
              <a:rPr lang="en-US" sz="2200" dirty="0">
                <a:solidFill>
                  <a:schemeClr val="bg1"/>
                </a:solidFill>
                <a:latin typeface="Arial" charset="0"/>
                <a:cs typeface="Arial" charset="0"/>
              </a:rPr>
              <a:t>.</a:t>
            </a:r>
            <a:endParaRPr lang="ru-RU" sz="22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Области видимости переменных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2A9303-775C-4FC6-A76F-CB3287C31436}"/>
              </a:ext>
            </a:extLst>
          </p:cNvPr>
          <p:cNvSpPr/>
          <p:nvPr/>
        </p:nvSpPr>
        <p:spPr>
          <a:xfrm>
            <a:off x="240631" y="730839"/>
            <a:ext cx="11710737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Поле класса находится в области видимости до тех пор, пока в области видимости находится содержащий его класс. </a:t>
            </a:r>
            <a:endParaRPr lang="en-US" sz="2400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Локальная переменная находится в области видимости до тех пор, пока закрывающая фигурная скобка не указывает на конец оператора блока или метода, в котором она была объявлена.</a:t>
            </a:r>
            <a:endParaRPr lang="en-US" sz="2400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Локальная переменная, объявленная в операторе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for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while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или подобном, находится в области действия в теле этого цикла.</a:t>
            </a:r>
            <a:endParaRPr lang="ru-RU" sz="2200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0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Константы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2A9303-775C-4FC6-A76F-CB3287C31436}"/>
              </a:ext>
            </a:extLst>
          </p:cNvPr>
          <p:cNvSpPr/>
          <p:nvPr/>
        </p:nvSpPr>
        <p:spPr>
          <a:xfrm>
            <a:off x="240631" y="730839"/>
            <a:ext cx="11710737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Для значений, которые никогда не меняются, можно определить константу. Ключевое слово </a:t>
            </a:r>
            <a:r>
              <a:rPr lang="en-US" sz="2000" b="1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const. </a:t>
            </a:r>
            <a:endParaRPr lang="ru-RU" sz="2000" b="1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Каждый раз, когда компилятор встречает константу, он заменяет её указанным значением.</a:t>
            </a:r>
          </a:p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252525"/>
                </a:solidFill>
                <a:latin typeface="Roboto" panose="02000000000000000000" pitchFamily="2" charset="0"/>
              </a:rPr>
              <a:t>Константы</a:t>
            </a:r>
            <a:r>
              <a:rPr lang="ru-RU" sz="2000" b="1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​​</a:t>
            </a:r>
            <a:r>
              <a:rPr lang="ru-RU" sz="2000" b="1" dirty="0">
                <a:solidFill>
                  <a:srgbClr val="252525"/>
                </a:solidFill>
                <a:latin typeface="Roboto" panose="02000000000000000000" pitchFamily="2" charset="0"/>
              </a:rPr>
              <a:t>должны</a:t>
            </a:r>
            <a:r>
              <a:rPr lang="ru-RU" sz="2000" b="1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быть инициализированы при объявлении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 После того, как значение было присвоено, оно никогда не может быть перезаписано. </a:t>
            </a:r>
          </a:p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Значение константы должно быть вычисляемым во время компиляции. </a:t>
            </a:r>
          </a:p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52525"/>
                </a:solidFill>
                <a:latin typeface="Roboto" panose="02000000000000000000" pitchFamily="2" charset="0"/>
              </a:rPr>
              <a:t>Нельзя 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инициализировать константу значением, взятым из переменной.</a:t>
            </a:r>
          </a:p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Константы всегда неявно статичны. </a:t>
            </a:r>
          </a:p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Константы упрощают чтение ваших программ, заменяя магические числа и строки удобочитаемыми именами, значения которых легко понять.</a:t>
            </a:r>
          </a:p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Константы помогают предотвратить ошибки в ваших программах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 Если вы попытаетесь присвоить другое значение константе, это вызовет ошибку.</a:t>
            </a:r>
            <a:endParaRPr lang="ru-RU" sz="2000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0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Nullable </a:t>
            </a:r>
            <a:r>
              <a:rPr lang="ru-RU" dirty="0"/>
              <a:t>типы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2A9303-775C-4FC6-A76F-CB3287C31436}"/>
              </a:ext>
            </a:extLst>
          </p:cNvPr>
          <p:cNvSpPr/>
          <p:nvPr/>
        </p:nvSpPr>
        <p:spPr>
          <a:xfrm>
            <a:off x="240631" y="730839"/>
            <a:ext cx="11710737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В C# 8 произошли изменения со ссылочными типами, поскольку большинство исключений, возникающих в .NET, относятся к типу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NullReferenceException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 Эти исключения возникают, когда вызывается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ссылочный член данных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которому назначено значение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null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C# 8 были введены ссылочные типы, допускающие значение NULL, чтобы снизить такое количество ошибок.</a:t>
            </a:r>
            <a:endParaRPr lang="en-US" sz="2400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Фактически запись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“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?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”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 для значимых типов является упрощенной формой использования структуры </a:t>
            </a:r>
            <a:r>
              <a:rPr lang="ru-RU" sz="2400" dirty="0" err="1">
                <a:solidFill>
                  <a:srgbClr val="252525"/>
                </a:solidFill>
                <a:latin typeface="Roboto" panose="02000000000000000000" pitchFamily="2" charset="0"/>
              </a:rPr>
              <a:t>System.Nullable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&lt;T&gt;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.</a:t>
            </a: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Структура </a:t>
            </a:r>
            <a:r>
              <a:rPr lang="ru-RU" sz="2400" b="1" dirty="0" err="1">
                <a:solidFill>
                  <a:srgbClr val="252525"/>
                </a:solidFill>
                <a:latin typeface="Roboto" panose="02000000000000000000" pitchFamily="2" charset="0"/>
              </a:rPr>
              <a:t>Nullable</a:t>
            </a:r>
            <a:r>
              <a:rPr lang="ru-RU" sz="2400" b="1" dirty="0">
                <a:solidFill>
                  <a:srgbClr val="252525"/>
                </a:solidFill>
                <a:latin typeface="Roboto" panose="02000000000000000000" pitchFamily="2" charset="0"/>
              </a:rPr>
              <a:t>&lt;T&gt;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 имеет два свойства:</a:t>
            </a:r>
          </a:p>
          <a:p>
            <a:pPr marL="92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252525"/>
                </a:solidFill>
                <a:latin typeface="Roboto" panose="02000000000000000000" pitchFamily="2" charset="0"/>
              </a:rPr>
              <a:t>Value</a:t>
            </a:r>
            <a:r>
              <a:rPr lang="ru-RU" sz="2000" dirty="0">
                <a:solidFill>
                  <a:srgbClr val="252525"/>
                </a:solidFill>
                <a:latin typeface="Roboto" panose="02000000000000000000" pitchFamily="2" charset="0"/>
              </a:rPr>
              <a:t> - значение объекта</a:t>
            </a:r>
          </a:p>
          <a:p>
            <a:pPr marL="92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252525"/>
                </a:solidFill>
                <a:latin typeface="Roboto" panose="02000000000000000000" pitchFamily="2" charset="0"/>
              </a:rPr>
              <a:t>HasValue</a:t>
            </a:r>
            <a:r>
              <a:rPr lang="ru-RU" sz="2000" dirty="0">
                <a:solidFill>
                  <a:srgbClr val="252525"/>
                </a:solidFill>
                <a:latin typeface="Roboto" panose="02000000000000000000" pitchFamily="2" charset="0"/>
              </a:rPr>
              <a:t>: возвращает </a:t>
            </a:r>
            <a:r>
              <a:rPr lang="ru-RU" sz="2000" dirty="0" err="1">
                <a:solidFill>
                  <a:srgbClr val="252525"/>
                </a:solidFill>
                <a:latin typeface="Roboto" panose="02000000000000000000" pitchFamily="2" charset="0"/>
              </a:rPr>
              <a:t>true</a:t>
            </a:r>
            <a:r>
              <a:rPr lang="ru-RU" sz="2000" dirty="0">
                <a:solidFill>
                  <a:srgbClr val="252525"/>
                </a:solidFill>
                <a:latin typeface="Roboto" panose="02000000000000000000" pitchFamily="2" charset="0"/>
              </a:rPr>
              <a:t>, если объект хранит некоторое значение, и </a:t>
            </a:r>
            <a:r>
              <a:rPr lang="ru-RU" sz="2000" dirty="0" err="1">
                <a:solidFill>
                  <a:srgbClr val="252525"/>
                </a:solidFill>
                <a:latin typeface="Roboto" panose="02000000000000000000" pitchFamily="2" charset="0"/>
              </a:rPr>
              <a:t>false</a:t>
            </a:r>
            <a:r>
              <a:rPr lang="ru-RU" sz="2000" dirty="0">
                <a:solidFill>
                  <a:srgbClr val="252525"/>
                </a:solidFill>
                <a:latin typeface="Roboto" panose="02000000000000000000" pitchFamily="2" charset="0"/>
              </a:rPr>
              <a:t>, если объект равен </a:t>
            </a:r>
            <a:r>
              <a:rPr lang="ru-RU" sz="2000" dirty="0" err="1">
                <a:solidFill>
                  <a:srgbClr val="252525"/>
                </a:solidFill>
                <a:latin typeface="Roboto" panose="02000000000000000000" pitchFamily="2" charset="0"/>
              </a:rPr>
              <a:t>null</a:t>
            </a:r>
            <a:endParaRPr lang="ru-RU" sz="2000" dirty="0">
              <a:solidFill>
                <a:srgbClr val="252525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3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Regular Expressions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2A9303-775C-4FC6-A76F-CB3287C31436}"/>
              </a:ext>
            </a:extLst>
          </p:cNvPr>
          <p:cNvSpPr/>
          <p:nvPr/>
        </p:nvSpPr>
        <p:spPr>
          <a:xfrm>
            <a:off x="240631" y="730839"/>
            <a:ext cx="11710737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180000" algn="just">
              <a:spcBef>
                <a:spcPts val="1200"/>
              </a:spcBef>
            </a:pPr>
            <a:r>
              <a:rPr lang="ru-RU" dirty="0"/>
              <a:t>Регулярные выражения полезны для работы со строками, в частности проверки ввода пользователя. Это мощный инструмент потенциально сложных запросов. Почти все языки программирования поддерживают регулярные выражения и используют общий набор специальных символов для их определения.</a:t>
            </a:r>
          </a:p>
          <a:p>
            <a:pPr marL="46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252525"/>
              </a:solidFill>
              <a:latin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095" y="1668379"/>
            <a:ext cx="7459806" cy="290641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562" y="4698646"/>
            <a:ext cx="5666872" cy="173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34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Директивы препроцессора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2A9303-775C-4FC6-A76F-CB3287C31436}"/>
              </a:ext>
            </a:extLst>
          </p:cNvPr>
          <p:cNvSpPr/>
          <p:nvPr/>
        </p:nvSpPr>
        <p:spPr>
          <a:xfrm>
            <a:off x="240631" y="730839"/>
            <a:ext cx="11710737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252525"/>
              </a:solidFill>
              <a:latin typeface="Roboto" panose="02000000000000000000" pitchFamily="2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361A1B7-3371-4429-84D3-407A735C2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48927"/>
              </p:ext>
            </p:extLst>
          </p:nvPr>
        </p:nvGraphicFramePr>
        <p:xfrm>
          <a:off x="944880" y="1584959"/>
          <a:ext cx="10256520" cy="4542200"/>
        </p:xfrm>
        <a:graphic>
          <a:graphicData uri="http://schemas.openxmlformats.org/drawingml/2006/table">
            <a:tbl>
              <a:tblPr/>
              <a:tblGrid>
                <a:gridCol w="5128260">
                  <a:extLst>
                    <a:ext uri="{9D8B030D-6E8A-4147-A177-3AD203B41FA5}">
                      <a16:colId xmlns:a16="http://schemas.microsoft.com/office/drawing/2014/main" val="1494176751"/>
                    </a:ext>
                  </a:extLst>
                </a:gridCol>
                <a:gridCol w="5128260">
                  <a:extLst>
                    <a:ext uri="{9D8B030D-6E8A-4147-A177-3AD203B41FA5}">
                      <a16:colId xmlns:a16="http://schemas.microsoft.com/office/drawing/2014/main" val="876142356"/>
                    </a:ext>
                  </a:extLst>
                </a:gridCol>
              </a:tblGrid>
              <a:tr h="58609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Директивы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834895"/>
                  </a:ext>
                </a:extLst>
              </a:tr>
              <a:tr h="102565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#region, #endregion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>
                          <a:solidFill>
                            <a:schemeClr val="bg1"/>
                          </a:solidFill>
                          <a:effectLst/>
                        </a:rPr>
                        <a:t>Используются для обозначения разделов стягиваемого исходного кода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23999"/>
                  </a:ext>
                </a:extLst>
              </a:tr>
              <a:tr h="146522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#define, #undef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</a:rPr>
                        <a:t>Используются для определения и отмены определения символов условной компиляции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572206"/>
                  </a:ext>
                </a:extLst>
              </a:tr>
              <a:tr h="146522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#if, #elif, #else, #endif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</a:rPr>
                        <a:t>Используются для условного пропуска разделов исходного кода (на основе указанных символов компиляции)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87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43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Правила именования переменных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2A9303-775C-4FC6-A76F-CB3287C31436}"/>
              </a:ext>
            </a:extLst>
          </p:cNvPr>
          <p:cNvSpPr/>
          <p:nvPr/>
        </p:nvSpPr>
        <p:spPr>
          <a:xfrm>
            <a:off x="240631" y="730839"/>
            <a:ext cx="11710737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252525"/>
              </a:solidFill>
              <a:latin typeface="Roboto" panose="02000000000000000000" pitchFamily="2" charset="0"/>
            </a:endParaRPr>
          </a:p>
        </p:txBody>
      </p:sp>
      <p:pic>
        <p:nvPicPr>
          <p:cNvPr id="2050" name="Picture 2" descr="8">
            <a:extLst>
              <a:ext uri="{FF2B5EF4-FFF2-40B4-BE49-F238E27FC236}">
                <a16:creationId xmlns:a16="http://schemas.microsoft.com/office/drawing/2014/main" id="{5088AD01-3CF1-437A-9CA0-31DBA66DF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3" y="953452"/>
            <a:ext cx="11362159" cy="556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51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Правила именования переменных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2A9303-775C-4FC6-A76F-CB3287C31436}"/>
              </a:ext>
            </a:extLst>
          </p:cNvPr>
          <p:cNvSpPr/>
          <p:nvPr/>
        </p:nvSpPr>
        <p:spPr>
          <a:xfrm>
            <a:off x="240631" y="730839"/>
            <a:ext cx="11710737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252525"/>
              </a:solidFill>
              <a:latin typeface="Roboto" panose="02000000000000000000" pitchFamily="2" charset="0"/>
            </a:endParaRPr>
          </a:p>
        </p:txBody>
      </p:sp>
      <p:pic>
        <p:nvPicPr>
          <p:cNvPr id="3074" name="Picture 2" descr="9">
            <a:extLst>
              <a:ext uri="{FF2B5EF4-FFF2-40B4-BE49-F238E27FC236}">
                <a16:creationId xmlns:a16="http://schemas.microsoft.com/office/drawing/2014/main" id="{E2C89200-99A0-4B41-841C-13DD3F81B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85" y="925938"/>
            <a:ext cx="9153228" cy="576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679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Правила именования переменных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2A9303-775C-4FC6-A76F-CB3287C31436}"/>
              </a:ext>
            </a:extLst>
          </p:cNvPr>
          <p:cNvSpPr/>
          <p:nvPr/>
        </p:nvSpPr>
        <p:spPr>
          <a:xfrm>
            <a:off x="240631" y="730839"/>
            <a:ext cx="11710737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252525"/>
              </a:solidFill>
              <a:latin typeface="Roboto" panose="02000000000000000000" pitchFamily="2" charset="0"/>
            </a:endParaRPr>
          </a:p>
        </p:txBody>
      </p:sp>
      <p:pic>
        <p:nvPicPr>
          <p:cNvPr id="4098" name="Picture 2" descr="10">
            <a:extLst>
              <a:ext uri="{FF2B5EF4-FFF2-40B4-BE49-F238E27FC236}">
                <a16:creationId xmlns:a16="http://schemas.microsoft.com/office/drawing/2014/main" id="{AEEBFCD1-B7BA-4DE2-974B-4BE860A3C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8" y="864870"/>
            <a:ext cx="8423104" cy="568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73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16030-FD2A-487B-8C5B-4C904408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#1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C7FF5A-62E2-4F00-B67B-CA9ED49A8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Введение. Архитектура </a:t>
            </a:r>
            <a:r>
              <a:rPr lang="en-US" dirty="0"/>
              <a:t>.NET. </a:t>
            </a:r>
            <a:r>
              <a:rPr lang="ru-RU" dirty="0"/>
              <a:t>Компиляция кода.</a:t>
            </a:r>
            <a:r>
              <a:rPr lang="en-US" dirty="0"/>
              <a:t>CLR.</a:t>
            </a:r>
            <a:r>
              <a:rPr lang="ru-RU" dirty="0"/>
              <a:t> Сборка. Шаблоны проектов </a:t>
            </a:r>
            <a:r>
              <a:rPr lang="en-US" dirty="0"/>
              <a:t>VS. </a:t>
            </a:r>
            <a:r>
              <a:rPr lang="ru-RU" dirty="0"/>
              <a:t>Аргументы командной строки. Типы данных. </a:t>
            </a:r>
            <a:r>
              <a:rPr lang="en-US" dirty="0"/>
              <a:t>Nullable </a:t>
            </a:r>
            <a:r>
              <a:rPr lang="ru-RU" dirty="0"/>
              <a:t>типы. Константы. Работа со строками. Правила именования переменных. Директивы препроцессора. Классы. Структуры. Перечисления. </a:t>
            </a:r>
            <a:r>
              <a:rPr lang="en-US" dirty="0"/>
              <a:t>REF in OUT.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064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Значимые и ссылочные типы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2A9303-775C-4FC6-A76F-CB3287C31436}"/>
              </a:ext>
            </a:extLst>
          </p:cNvPr>
          <p:cNvSpPr/>
          <p:nvPr/>
        </p:nvSpPr>
        <p:spPr>
          <a:xfrm>
            <a:off x="240631" y="730839"/>
            <a:ext cx="11710737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252525"/>
              </a:solidFill>
              <a:latin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3C531B-A325-4972-A2C5-B3066AEE8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80" y="963113"/>
            <a:ext cx="11330931" cy="559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89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36716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классы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2A9303-775C-4FC6-A76F-CB3287C31436}"/>
              </a:ext>
            </a:extLst>
          </p:cNvPr>
          <p:cNvSpPr/>
          <p:nvPr/>
        </p:nvSpPr>
        <p:spPr>
          <a:xfrm>
            <a:off x="240631" y="730839"/>
            <a:ext cx="11710737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252525"/>
              </a:solidFill>
              <a:latin typeface="Roboto" panose="02000000000000000000" pitchFamily="2" charset="0"/>
            </a:endParaRP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F6913C1-7490-4BF4-A68A-5E2F68628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465135"/>
              </p:ext>
            </p:extLst>
          </p:nvPr>
        </p:nvGraphicFramePr>
        <p:xfrm>
          <a:off x="336884" y="491552"/>
          <a:ext cx="11566358" cy="6095596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302799">
                  <a:extLst>
                    <a:ext uri="{9D8B030D-6E8A-4147-A177-3AD203B41FA5}">
                      <a16:colId xmlns:a16="http://schemas.microsoft.com/office/drawing/2014/main" val="3998523417"/>
                    </a:ext>
                  </a:extLst>
                </a:gridCol>
                <a:gridCol w="9263559">
                  <a:extLst>
                    <a:ext uri="{9D8B030D-6E8A-4147-A177-3AD203B41FA5}">
                      <a16:colId xmlns:a16="http://schemas.microsoft.com/office/drawing/2014/main" val="3689751097"/>
                    </a:ext>
                  </a:extLst>
                </a:gridCol>
              </a:tblGrid>
              <a:tr h="716144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ЧЛЕН КЛАССА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ОПИСАНИЕ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225791"/>
                  </a:ext>
                </a:extLst>
              </a:tr>
              <a:tr h="708009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Поле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является элементом данных класса. Это переменная типа, который является членом класса.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030271"/>
                  </a:ext>
                </a:extLst>
              </a:tr>
              <a:tr h="807119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Константа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Константы связаны с классом (хотя у них нет статического модификатора). Компилятор заменяет константы везде, где они используются, реальными значениями.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71140"/>
                  </a:ext>
                </a:extLst>
              </a:tr>
              <a:tr h="807119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Метод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Методы — это функции, связанные с определенным классом.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323920"/>
                  </a:ext>
                </a:extLst>
              </a:tr>
              <a:tr h="1314874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Свойство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Свойства — это наборы функций, к которым клиент может получить доступ аналогично общедоступным полям класса. C# предоставляет специальный синтаксис для реализации свойств чтения и записи в ваших классах, поэтому вам не нужно использовать имена методов с префиксом Get или </a:t>
                      </a:r>
                      <a:r>
                        <a:rPr lang="ru-RU" sz="2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327317"/>
                  </a:ext>
                </a:extLst>
              </a:tr>
              <a:tr h="1314874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Конструктор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Конструкторы — это специальные функции, которые вызываются автоматически при создании экземпляра объекта. Они должны иметь то же имя, что и класс, к которому они принадлежат, и не могут иметь тип возвращаемого значения. Конструкторы полезны для инициализации.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42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750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2A9303-775C-4FC6-A76F-CB3287C31436}"/>
              </a:ext>
            </a:extLst>
          </p:cNvPr>
          <p:cNvSpPr/>
          <p:nvPr/>
        </p:nvSpPr>
        <p:spPr>
          <a:xfrm>
            <a:off x="240631" y="224589"/>
            <a:ext cx="11710737" cy="64630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252525"/>
              </a:solidFill>
              <a:latin typeface="Roboto" panose="02000000000000000000" pitchFamily="2" charset="0"/>
            </a:endParaRP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F6913C1-7490-4BF4-A68A-5E2F68628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25424"/>
              </p:ext>
            </p:extLst>
          </p:nvPr>
        </p:nvGraphicFramePr>
        <p:xfrm>
          <a:off x="336884" y="336887"/>
          <a:ext cx="11566358" cy="6235124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660582">
                  <a:extLst>
                    <a:ext uri="{9D8B030D-6E8A-4147-A177-3AD203B41FA5}">
                      <a16:colId xmlns:a16="http://schemas.microsoft.com/office/drawing/2014/main" val="3998523417"/>
                    </a:ext>
                  </a:extLst>
                </a:gridCol>
                <a:gridCol w="8905776">
                  <a:extLst>
                    <a:ext uri="{9D8B030D-6E8A-4147-A177-3AD203B41FA5}">
                      <a16:colId xmlns:a16="http://schemas.microsoft.com/office/drawing/2014/main" val="3689751097"/>
                    </a:ext>
                  </a:extLst>
                </a:gridCol>
              </a:tblGrid>
              <a:tr h="575222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ЧЛЕН КЛАССА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ОПИСАНИЕ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225791"/>
                  </a:ext>
                </a:extLst>
              </a:tr>
              <a:tr h="504587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Индексатор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Индексаторы позволяют обращаться к вашему объекту так же, как к массивам. </a:t>
                      </a:r>
                      <a:endParaRPr lang="ru-R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030271"/>
                  </a:ext>
                </a:extLst>
              </a:tr>
              <a:tr h="879524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Оператор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Операторы, в самом простом виде, представляют собой такие действия, как + или –. Когда вы складываете два целых числа, вы, строго говоря, используете оператор + для целых чисел. 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поддерживает перегрузку операторов</a:t>
                      </a:r>
                      <a:endParaRPr lang="ru-R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71140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Событие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События — это члены класса, которые позволяют объекту уведомлять подписчика всякий раз, когда происходит что-то примечательное, например, изменение поля или свойства класса или какая-либо форма взаимодействия с пользователем. У клиента может быть код, известный как обработчик событий, который реагирует на событие. </a:t>
                      </a:r>
                      <a:endParaRPr lang="ru-R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323920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Деструктор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Синтаксис деструкторов или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финализаторов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подобен синтаксису конструкторов, но они вызываются, когда среда CLR обнаруживает, что объект больше не нужен. Они имеют то же имя, что и класс, с предшествующей тильдой (~). Невозможно точно предсказать, когда будет вызван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финализатор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327317"/>
                  </a:ext>
                </a:extLst>
              </a:tr>
              <a:tr h="912812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err="1"/>
                        <a:t>Деконструктор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Деконструкторы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позволяют вам деконструировать объект в кортеж или другие переменные.</a:t>
                      </a:r>
                      <a:endParaRPr lang="ru-R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429757"/>
                  </a:ext>
                </a:extLst>
              </a:tr>
              <a:tr h="93709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Тип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Классы могут содержать внутренние классы. </a:t>
                      </a:r>
                      <a:endParaRPr lang="ru-R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21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804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2A9303-775C-4FC6-A76F-CB3287C31436}"/>
              </a:ext>
            </a:extLst>
          </p:cNvPr>
          <p:cNvSpPr/>
          <p:nvPr/>
        </p:nvSpPr>
        <p:spPr>
          <a:xfrm>
            <a:off x="240631" y="197454"/>
            <a:ext cx="11710737" cy="64630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Структуры не поддерживают наследование. Вы можете реализовать интерфейсы структурами, но не наследовать</a:t>
            </a:r>
            <a:r>
              <a:rPr lang="ru-RU" sz="2800" dirty="0">
                <a:solidFill>
                  <a:srgbClr val="252525"/>
                </a:solidFill>
                <a:latin typeface="Roboto" panose="02000000000000000000" pitchFamily="2" charset="0"/>
              </a:rPr>
              <a:t>ся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от другой структуры.</a:t>
            </a:r>
          </a:p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Структуры всегда имеют конструктор по умолчанию. С классом, если вы определяете конструктор, конструктор по умолчанию больше не генерируется. Структура всегда имеет конструктор по умолчанию.</a:t>
            </a:r>
          </a:p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С помощью структуры вы можете указать, как поля располагаются в памяти.</a:t>
            </a:r>
          </a:p>
          <a:p>
            <a:pPr marL="46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252525"/>
                </a:solidFill>
                <a:latin typeface="Roboto" panose="02000000000000000000" pitchFamily="2" charset="0"/>
              </a:rPr>
              <a:t>Структуры хранятся на стеке. 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Когда структура используется как объект (например, передается параметром), происходит упаковка, и значение также копируется в кучу.</a:t>
            </a:r>
            <a:r>
              <a:rPr lang="ru-RU" sz="2800" dirty="0">
                <a:solidFill>
                  <a:srgbClr val="252525"/>
                </a:solidFill>
                <a:latin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2056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826" y="1796716"/>
            <a:ext cx="11442243" cy="423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22" y="298657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CODE Snippets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05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22" y="-7620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hotkeys</a:t>
            </a:r>
            <a:endParaRPr lang="ru-RU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" y="352838"/>
            <a:ext cx="11998837" cy="644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2056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76DF7A-10C1-7A60-A169-91889AEC5247}"/>
              </a:ext>
            </a:extLst>
          </p:cNvPr>
          <p:cNvSpPr/>
          <p:nvPr/>
        </p:nvSpPr>
        <p:spPr>
          <a:xfrm>
            <a:off x="240631" y="1556084"/>
            <a:ext cx="11742822" cy="50853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Благодаря какому механизму можно использовать разные языки, например C# и F#, для написания приложений под .NET?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Что такое синтаксис директив верхнего уровня (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top-level statements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)</a:t>
            </a:r>
            <a:endParaRPr lang="en-US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Как называется метод точки входа консольного приложения .NET?</a:t>
            </a:r>
            <a:endParaRPr lang="en-US" sz="2400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Что следует ввести в командной строке для создания и выполнения исходного кода C#?</a:t>
            </a:r>
            <a:endParaRPr lang="en-US" sz="2400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В чем разница между дословной и интерполированной строкой?</a:t>
            </a:r>
            <a:endParaRPr lang="en-US" sz="2400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Как определить, сколько байтов в памяти использует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некоторый 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тип, к примеру,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double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Какой символ разделяет аргументы консольного приложения?</a:t>
            </a:r>
            <a:endParaRPr lang="en-US" sz="2400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 чем назначение конструктора и </a:t>
            </a:r>
            <a:r>
              <a:rPr lang="ru-RU" sz="2400" dirty="0" err="1">
                <a:solidFill>
                  <a:srgbClr val="252525"/>
                </a:solidFill>
                <a:latin typeface="Roboto" panose="02000000000000000000" pitchFamily="2" charset="0"/>
              </a:rPr>
              <a:t>деконструктора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 чем разница между свойством и </a:t>
            </a:r>
            <a:r>
              <a:rPr lang="ru-RU" sz="2400" dirty="0" err="1">
                <a:solidFill>
                  <a:srgbClr val="252525"/>
                </a:solidFill>
                <a:latin typeface="Roboto" panose="02000000000000000000" pitchFamily="2" charset="0"/>
              </a:rPr>
              <a:t>автосвойством</a:t>
            </a:r>
            <a:r>
              <a:rPr lang="ru-RU" sz="2400">
                <a:solidFill>
                  <a:srgbClr val="252525"/>
                </a:solidFill>
                <a:latin typeface="Roboto" panose="02000000000000000000" pitchFamily="2" charset="0"/>
              </a:rPr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40505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D06A4-961E-41E9-B0B9-B22B3771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https://habr.com/ru/company/clrium/blog/466811/</a:t>
            </a:r>
            <a:endParaRPr lang="en-US" dirty="0"/>
          </a:p>
          <a:p>
            <a:r>
              <a:rPr lang="en-US" dirty="0">
                <a:hlinkClick r:id="rId3"/>
              </a:rPr>
              <a:t>https://forum.itvdn.com/t/urok-3-pravila-imenovaniya-peremennyh/3016</a:t>
            </a:r>
            <a:endParaRPr lang="ru-RU" dirty="0"/>
          </a:p>
          <a:p>
            <a:r>
              <a:rPr lang="en-US" dirty="0"/>
              <a:t>Visual Studio Code for Web: </a:t>
            </a:r>
            <a:r>
              <a:rPr lang="en-US" dirty="0">
                <a:hlinkClick r:id="rId4"/>
              </a:rPr>
              <a:t>https://vscode.dev/</a:t>
            </a:r>
            <a:endParaRPr lang="ru-RU" dirty="0"/>
          </a:p>
          <a:p>
            <a:r>
              <a:rPr lang="en-US" dirty="0" err="1"/>
              <a:t>SharpLab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https://sharplab.io/</a:t>
            </a:r>
            <a:endParaRPr lang="ru-RU" dirty="0"/>
          </a:p>
          <a:p>
            <a:r>
              <a:rPr lang="en-US" dirty="0"/>
              <a:t>C# Online Compiler | .NET Fiddle:</a:t>
            </a:r>
            <a:r>
              <a:rPr lang="ru-RU" dirty="0"/>
              <a:t> </a:t>
            </a:r>
            <a:r>
              <a:rPr lang="en-US" dirty="0">
                <a:hlinkClick r:id="rId6"/>
              </a:rPr>
              <a:t>https://dotnetfiddle.net/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87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14C966-8055-4288-A559-7EFAB1B23E5A}"/>
              </a:ext>
            </a:extLst>
          </p:cNvPr>
          <p:cNvSpPr/>
          <p:nvPr/>
        </p:nvSpPr>
        <p:spPr>
          <a:xfrm>
            <a:off x="952107" y="645997"/>
            <a:ext cx="10030120" cy="61224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Эволюция </a:t>
            </a:r>
            <a:r>
              <a:rPr lang="en-US" dirty="0" err="1"/>
              <a:t>.Net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AF370C-7CB1-4711-95BF-A06236BCD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12" y="713607"/>
            <a:ext cx="9905998" cy="597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83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14C966-8055-4288-A559-7EFAB1B23E5A}"/>
              </a:ext>
            </a:extLst>
          </p:cNvPr>
          <p:cNvSpPr/>
          <p:nvPr/>
        </p:nvSpPr>
        <p:spPr>
          <a:xfrm>
            <a:off x="234462" y="645997"/>
            <a:ext cx="11629291" cy="61224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Эволюция </a:t>
            </a:r>
            <a:r>
              <a:rPr lang="en-US" dirty="0" err="1"/>
              <a:t>.Net</a:t>
            </a: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A55F99D-9AC0-4B0A-91AE-447D404D2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52086"/>
              </p:ext>
            </p:extLst>
          </p:nvPr>
        </p:nvGraphicFramePr>
        <p:xfrm>
          <a:off x="328246" y="730839"/>
          <a:ext cx="11406553" cy="656145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3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191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 Framework </a:t>
                      </a:r>
                      <a:endParaRPr lang="ru-RU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Полная версия платформы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для разработки приложений для ОС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Windows.</a:t>
                      </a:r>
                      <a:endParaRPr lang="ru-RU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Mono/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Xamarin</a:t>
                      </a:r>
                      <a:endParaRPr lang="ru-RU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ru-RU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Реализация .NET с открытым кодом для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Linux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 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OS X. Развивается независимым сообществом разработчиков.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56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.NET Core 1.0(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201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6)</a:t>
                      </a:r>
                      <a:endParaRPr lang="ru-RU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.NET Core 2.0(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2017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.NET Core 3.0(2019) </a:t>
                      </a:r>
                    </a:p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5(2020)</a:t>
                      </a:r>
                    </a:p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6(2021)</a:t>
                      </a:r>
                    </a:p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7(2022)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8(2023)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9(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ноябрь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endParaRPr lang="en-US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ru-RU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Модульная, кроссплатформенная версия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от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 полностью открытым исходным кодом для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Linux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OSX.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Изначально спроектирована так, чтобы платформенно-специфичных зависимостей было как можно меньше. Ориентирована на консольные и веб-приложения. При разработке большинство необходимых компонент приложения могут загружаться как отдельные модули через пакетный менеджер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NuGet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что дает возможность уменьшить  общий размер приложения.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</a:t>
                      </a:r>
                      <a:r>
                        <a:rPr lang="ru-RU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исключены —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Forms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 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WebForms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Communication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Foundation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(WCF)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Foundation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(WPF)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94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14C966-8055-4288-A559-7EFAB1B23E5A}"/>
              </a:ext>
            </a:extLst>
          </p:cNvPr>
          <p:cNvSpPr/>
          <p:nvPr/>
        </p:nvSpPr>
        <p:spPr>
          <a:xfrm>
            <a:off x="952107" y="645997"/>
            <a:ext cx="10030120" cy="61224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 </a:t>
            </a:r>
            <a:r>
              <a:rPr lang="en-US" dirty="0" err="1"/>
              <a:t>.NeT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D2258-02F1-4A85-AF45-78A534E24EE7}"/>
              </a:ext>
            </a:extLst>
          </p:cNvPr>
          <p:cNvSpPr txBox="1"/>
          <p:nvPr/>
        </p:nvSpPr>
        <p:spPr>
          <a:xfrm>
            <a:off x="952107" y="645997"/>
            <a:ext cx="10030120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5800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Общеязыковая среда выполнения 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ommon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Language Runtime (CLR)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 управлением которой выполняется код, и службы, которые можно использовать при выполнении.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58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Базовая библиотека классов 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Framework Class Library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другие термины -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Class Library (BCL)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Class Library (FCL)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множество готовых типов (классов, интерфейсов и типов-значений), которые используются при разработке приложений. Большинство библиотечных типов можно использовать как базовые для определения пользовательских типов.</a:t>
            </a:r>
          </a:p>
          <a:p>
            <a:pPr marL="180000" indent="0" eaLnBrk="1" hangingPunct="1">
              <a:spcBef>
                <a:spcPts val="600"/>
              </a:spcBef>
              <a:buNone/>
            </a:pPr>
            <a:endParaRPr lang="en-US" sz="28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indent="0" eaLnBrk="1" hangingPunct="1">
              <a:spcBef>
                <a:spcPts val="600"/>
              </a:spcBef>
              <a:buNone/>
            </a:pP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Замечание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Среда CLR имеет собственный номер версии. </a:t>
            </a:r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indent="0" eaLnBrk="1" hangingPunct="1">
              <a:spcBef>
                <a:spcPts val="600"/>
              </a:spcBef>
              <a:buNone/>
            </a:pP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Информацию о совместимости версий 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платформы 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Framework 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CLR 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можно найти в разделе  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MSDN “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Версии и зависимости платформы 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Framework”</a:t>
            </a:r>
            <a:endParaRPr lang="ru-RU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9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14C966-8055-4288-A559-7EFAB1B23E5A}"/>
              </a:ext>
            </a:extLst>
          </p:cNvPr>
          <p:cNvSpPr/>
          <p:nvPr/>
        </p:nvSpPr>
        <p:spPr>
          <a:xfrm>
            <a:off x="5823284" y="730839"/>
            <a:ext cx="6192253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Компиля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торы преобразуют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исходн</a:t>
            </a:r>
            <a:r>
              <a:rPr lang="ru-R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ый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языке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в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Common Intermediate Language (CIL).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представляет собой независимый от процессора набор инструкций (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процессе выполнения кода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(под управлением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набор инструкций преобразуется в машинный код для конкретного процессора (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 code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Среда CLR предоставляет для каждой поддерживаемой компьютерной архитектуры один или несколько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JIT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компиляторов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Компиляция и выполнение кода</a:t>
            </a:r>
          </a:p>
        </p:txBody>
      </p:sp>
      <p:pic>
        <p:nvPicPr>
          <p:cNvPr id="5" name="Рисунок 7" descr="Pict_ManagedCode.png">
            <a:extLst>
              <a:ext uri="{FF2B5EF4-FFF2-40B4-BE49-F238E27FC236}">
                <a16:creationId xmlns:a16="http://schemas.microsoft.com/office/drawing/2014/main" id="{96EE0F4E-DBB1-468C-B6FE-94141086D7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136" y="730839"/>
            <a:ext cx="5037221" cy="371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AF393F-4ADB-492A-BA81-EE589F7D6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3" y="4563605"/>
            <a:ext cx="5518484" cy="212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02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14C966-8055-4288-A559-7EFAB1B23E5A}"/>
              </a:ext>
            </a:extLst>
          </p:cNvPr>
          <p:cNvSpPr/>
          <p:nvPr/>
        </p:nvSpPr>
        <p:spPr>
          <a:xfrm>
            <a:off x="6224338" y="730837"/>
            <a:ext cx="5791199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.method private </a:t>
            </a:r>
            <a:r>
              <a:rPr lang="en-US" altLang="ru-RU" sz="1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hidebysig</a:t>
            </a: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static void Main(string[] </a:t>
            </a:r>
            <a:r>
              <a:rPr lang="en-US" altLang="ru-RU" sz="1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ru-RU" sz="1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cil</a:t>
            </a: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managed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1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entrypoint</a:t>
            </a:r>
            <a:endParaRPr lang="en-US" altLang="ru-RU" sz="1400" dirty="0">
              <a:solidFill>
                <a:schemeClr val="bg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Code size 51 (0x33)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1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maxstack</a:t>
            </a: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.locals </a:t>
            </a:r>
            <a:r>
              <a:rPr lang="en-US" altLang="ru-RU" sz="1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([0] string </a:t>
            </a:r>
            <a:r>
              <a:rPr lang="en-US" altLang="ru-RU" sz="1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[1] string[] CS$6$0000,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[2] int32 CS$7$0001,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[3] bool CS$4$0002)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IL_0000: </a:t>
            </a:r>
            <a:r>
              <a:rPr lang="en-US" altLang="ru-RU" sz="1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nop</a:t>
            </a:r>
            <a:endParaRPr lang="en-US" altLang="ru-RU" sz="1400" dirty="0">
              <a:solidFill>
                <a:schemeClr val="bg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IL_0001: </a:t>
            </a:r>
            <a:r>
              <a:rPr lang="en-US" altLang="ru-RU" sz="1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nop</a:t>
            </a:r>
            <a:endParaRPr lang="en-US" altLang="ru-RU" sz="1400" dirty="0">
              <a:solidFill>
                <a:schemeClr val="bg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IL_0002: ldarg.0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IL_0003: stloc.1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IL_0004: ldc.i4.0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IL_0005: stloc.2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IL_0006: </a:t>
            </a:r>
            <a:r>
              <a:rPr lang="en-US" altLang="ru-RU" sz="1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br.s</a:t>
            </a: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IL_0017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IL_0008: ldloc.1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IL_0009: ldloc.2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IL_000a: </a:t>
            </a:r>
            <a:r>
              <a:rPr lang="en-US" altLang="ru-RU" sz="1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ldelem.ref</a:t>
            </a:r>
            <a:endParaRPr lang="en-US" altLang="ru-RU" sz="1400" dirty="0">
              <a:solidFill>
                <a:schemeClr val="bg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IL_000b: stloc.0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IL_000c: ldloc.0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IL_000d: call void [</a:t>
            </a:r>
            <a:r>
              <a:rPr lang="en-US" altLang="ru-RU" sz="1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mscorlib</a:t>
            </a: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ru-RU" sz="1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System.Console</a:t>
            </a: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::WriteLine(string)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IL_0012: </a:t>
            </a:r>
            <a:r>
              <a:rPr lang="en-US" altLang="ru-RU" sz="1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nop</a:t>
            </a:r>
            <a:endParaRPr lang="en-US" altLang="ru-RU" sz="1400" dirty="0">
              <a:solidFill>
                <a:schemeClr val="bg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IL_0013: ldloc.2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ru-RU" altLang="ru-RU" sz="1400" dirty="0">
              <a:solidFill>
                <a:schemeClr val="bg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Компиляция кода в </a:t>
            </a:r>
            <a:r>
              <a:rPr lang="en-US" dirty="0"/>
              <a:t>CIL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1866FB5-6889-4D88-B68F-5A50FE5397F5}"/>
              </a:ext>
            </a:extLst>
          </p:cNvPr>
          <p:cNvSpPr/>
          <p:nvPr/>
        </p:nvSpPr>
        <p:spPr>
          <a:xfrm>
            <a:off x="176463" y="730838"/>
            <a:ext cx="5791200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static void Main(string[] </a:t>
            </a:r>
            <a:r>
              <a:rPr lang="en-US" altLang="ru-RU" sz="2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ru-RU" sz="2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foreach (string </a:t>
            </a:r>
            <a:r>
              <a:rPr lang="en-US" altLang="ru-RU" sz="2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altLang="ru-RU" sz="2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altLang="ru-RU" sz="2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ru-RU" sz="2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        	</a:t>
            </a:r>
            <a:r>
              <a:rPr lang="en-US" altLang="ru-RU" sz="2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ru-RU" sz="2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altLang="ru-RU" sz="2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ru-RU" sz="2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ru-RU" sz="2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("Press Enter to continue");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ru-RU" sz="2400" dirty="0" err="1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altLang="ru-RU" sz="2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ru-RU" sz="2400" dirty="0">
                <a:solidFill>
                  <a:schemeClr val="bg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400" dirty="0">
              <a:solidFill>
                <a:schemeClr val="bg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AE88B8A9-E1CB-451C-9680-41DB4395F03D}"/>
              </a:ext>
            </a:extLst>
          </p:cNvPr>
          <p:cNvSpPr/>
          <p:nvPr/>
        </p:nvSpPr>
        <p:spPr>
          <a:xfrm>
            <a:off x="5911516" y="3288631"/>
            <a:ext cx="465222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03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14C966-8055-4288-A559-7EFAB1B23E5A}"/>
              </a:ext>
            </a:extLst>
          </p:cNvPr>
          <p:cNvSpPr/>
          <p:nvPr/>
        </p:nvSpPr>
        <p:spPr>
          <a:xfrm>
            <a:off x="6224338" y="730837"/>
            <a:ext cx="5791199" cy="3776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lnSpc>
                <a:spcPct val="107000"/>
              </a:lnSpc>
              <a:spcAft>
                <a:spcPts val="75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Компилятор JIT, скорее всего, выполнит встроенное расширение. Он заменит вызов метода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телом данного метода: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MethodA</a:t>
            </a:r>
            <a:r>
              <a:rPr lang="en-US" sz="18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 = a + b;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solidFill>
                <a:schemeClr val="bg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JIT </a:t>
            </a:r>
            <a:r>
              <a:rPr lang="ru-RU" dirty="0"/>
              <a:t>оптимизация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1866FB5-6889-4D88-B68F-5A50FE5397F5}"/>
              </a:ext>
            </a:extLst>
          </p:cNvPr>
          <p:cNvSpPr/>
          <p:nvPr/>
        </p:nvSpPr>
        <p:spPr>
          <a:xfrm>
            <a:off x="176463" y="730839"/>
            <a:ext cx="5791200" cy="37769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24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en-US" sz="24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24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a, </a:t>
            </a: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 + b;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MethodA</a:t>
            </a:r>
            <a:r>
              <a:rPr lang="en-US" sz="24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sz="2400" dirty="0" err="1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ru-RU" sz="24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 = </a:t>
            </a:r>
            <a:r>
              <a:rPr lang="ru-RU" sz="2400" dirty="0" err="1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ru-RU" sz="24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(a, b);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AE88B8A9-E1CB-451C-9680-41DB4395F03D}"/>
              </a:ext>
            </a:extLst>
          </p:cNvPr>
          <p:cNvSpPr/>
          <p:nvPr/>
        </p:nvSpPr>
        <p:spPr>
          <a:xfrm>
            <a:off x="5935579" y="2362662"/>
            <a:ext cx="465222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5160B8-F063-4D65-9473-7E5068176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64" y="4156614"/>
            <a:ext cx="6441274" cy="2531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27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EF2-C556-4752-89B1-D656CBF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320"/>
            <a:ext cx="9905998" cy="5605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Общеязыковая среда выполнения </a:t>
            </a:r>
            <a:r>
              <a:rPr lang="en-US" dirty="0" err="1"/>
              <a:t>clr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2A9303-775C-4FC6-A76F-CB3287C31436}"/>
              </a:ext>
            </a:extLst>
          </p:cNvPr>
          <p:cNvSpPr/>
          <p:nvPr/>
        </p:nvSpPr>
        <p:spPr>
          <a:xfrm>
            <a:off x="240631" y="730839"/>
            <a:ext cx="11710737" cy="595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6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JIT</a:t>
            </a:r>
            <a:r>
              <a:rPr lang="ru-RU" sz="2400" dirty="0">
                <a:solidFill>
                  <a:schemeClr val="bg1"/>
                </a:solidFill>
                <a:latin typeface="Arial" charset="0"/>
              </a:rPr>
              <a:t> компиляторы</a:t>
            </a:r>
          </a:p>
          <a:p>
            <a:pPr marL="46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charset="0"/>
              </a:rPr>
              <a:t>Сборщики мусора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 marL="46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charset="0"/>
              </a:rPr>
              <a:t>Загрузчик классов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 marL="46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charset="0"/>
              </a:rPr>
              <a:t>Взаимодействие с </a:t>
            </a:r>
            <a:r>
              <a:rPr lang="en-US" sz="2400" dirty="0">
                <a:solidFill>
                  <a:schemeClr val="bg1"/>
                </a:solidFill>
                <a:latin typeface="Arial" charset="0"/>
              </a:rPr>
              <a:t>BCL</a:t>
            </a:r>
            <a:endParaRPr lang="ru-RU" sz="2400" dirty="0">
              <a:solidFill>
                <a:schemeClr val="bg1"/>
              </a:solidFill>
              <a:latin typeface="Arial" charset="0"/>
            </a:endParaRPr>
          </a:p>
          <a:p>
            <a:pPr marL="46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charset="0"/>
              </a:rPr>
              <a:t>Обработка исключительных ситуаций</a:t>
            </a:r>
          </a:p>
          <a:p>
            <a:pPr marL="46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charset="0"/>
              </a:rPr>
              <a:t>Взаимодействие с неуправляемым кодом (</a:t>
            </a:r>
            <a:r>
              <a:rPr lang="en-US" sz="2400" dirty="0" err="1">
                <a:solidFill>
                  <a:schemeClr val="bg1"/>
                </a:solidFill>
                <a:latin typeface="Arial" charset="0"/>
              </a:rPr>
              <a:t>PInvoke</a:t>
            </a:r>
            <a:r>
              <a:rPr lang="en-US" sz="2400" dirty="0">
                <a:solidFill>
                  <a:schemeClr val="bg1"/>
                </a:solidFill>
                <a:latin typeface="Arial" charset="0"/>
              </a:rPr>
              <a:t>, COM)</a:t>
            </a:r>
            <a:endParaRPr lang="ru-RU" sz="2400" dirty="0">
              <a:solidFill>
                <a:schemeClr val="bg1"/>
              </a:solidFill>
              <a:latin typeface="Arial" charset="0"/>
            </a:endParaRPr>
          </a:p>
          <a:p>
            <a:pPr marL="46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charset="0"/>
              </a:rPr>
              <a:t>Поддержка многопоточности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 marL="46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charset="0"/>
              </a:rPr>
              <a:t>Проверка типов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 marL="46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charset="0"/>
              </a:rPr>
              <a:t>Обеспечение безопасности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 marL="46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charset="0"/>
              </a:rPr>
              <a:t>Поддержка отладки</a:t>
            </a:r>
          </a:p>
        </p:txBody>
      </p:sp>
    </p:spTree>
    <p:extLst>
      <p:ext uri="{BB962C8B-B14F-4D97-AF65-F5344CB8AC3E}">
        <p14:creationId xmlns:p14="http://schemas.microsoft.com/office/powerpoint/2010/main" val="1171520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27120</TotalTime>
  <Words>2232</Words>
  <Application>Microsoft Office PowerPoint</Application>
  <PresentationFormat>Широкоэкранный</PresentationFormat>
  <Paragraphs>218</Paragraphs>
  <Slides>27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Consolas</vt:lpstr>
      <vt:lpstr>Roboto</vt:lpstr>
      <vt:lpstr>Segoe UI</vt:lpstr>
      <vt:lpstr>Tw Cen MT</vt:lpstr>
      <vt:lpstr>Wingdings</vt:lpstr>
      <vt:lpstr>Контур</vt:lpstr>
      <vt:lpstr>Презентация PowerPoint</vt:lpstr>
      <vt:lpstr>Лекция #1</vt:lpstr>
      <vt:lpstr>Эволюция .Net</vt:lpstr>
      <vt:lpstr>Эволюция .Net</vt:lpstr>
      <vt:lpstr> .NeT</vt:lpstr>
      <vt:lpstr>Компиляция и выполнение кода</vt:lpstr>
      <vt:lpstr>Компиляция кода в CIL</vt:lpstr>
      <vt:lpstr>JIT оптимизация</vt:lpstr>
      <vt:lpstr>Общеязыковая среда выполнения clr</vt:lpstr>
      <vt:lpstr>сборка(assembly)</vt:lpstr>
      <vt:lpstr>сборка(assembly)</vt:lpstr>
      <vt:lpstr>Области видимости переменных</vt:lpstr>
      <vt:lpstr>Константы</vt:lpstr>
      <vt:lpstr>Nullable типы</vt:lpstr>
      <vt:lpstr>Regular Expressions</vt:lpstr>
      <vt:lpstr>Директивы препроцессора</vt:lpstr>
      <vt:lpstr>Правила именования переменных</vt:lpstr>
      <vt:lpstr>Правила именования переменных</vt:lpstr>
      <vt:lpstr>Правила именования переменных</vt:lpstr>
      <vt:lpstr>Значимые и ссылочные типы</vt:lpstr>
      <vt:lpstr>классы</vt:lpstr>
      <vt:lpstr>Презентация PowerPoint</vt:lpstr>
      <vt:lpstr>Презентация PowerPoint</vt:lpstr>
      <vt:lpstr>CODE Snippets</vt:lpstr>
      <vt:lpstr>hotkeys</vt:lpstr>
      <vt:lpstr>Вопросы для самоконтроля</vt:lpstr>
      <vt:lpstr>Источники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#1</dc:title>
  <dc:creator>Alexander</dc:creator>
  <cp:lastModifiedBy>Alexander</cp:lastModifiedBy>
  <cp:revision>47</cp:revision>
  <dcterms:created xsi:type="dcterms:W3CDTF">2022-03-30T08:35:59Z</dcterms:created>
  <dcterms:modified xsi:type="dcterms:W3CDTF">2024-08-12T10:09:08Z</dcterms:modified>
</cp:coreProperties>
</file>