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90983-9184-425F-8E9C-353465A32EC3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FC918-EF36-44C5-AE7E-E9F4576DF7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565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EA53-7AF6-4592-93E3-1B8EC48175AA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34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1E85-583A-458D-8873-64E0BDB7861A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18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70F1-3ACB-4FA7-B67A-D2210C89DF6D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570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3BA-B237-487A-BEFB-B7C20B1C2200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38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24FB-6587-49C1-8C84-213A84882B4C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8811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9C6-4C9F-4C80-8F4A-5C7C81F4D91B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034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05D-0344-4285-8DBB-29E4C3A0A8E8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294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1681-C572-4E62-9553-4EBF3392D82D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994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5D-0DDE-4E8E-B34C-8998A7AE0BD3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502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155-48E3-45CB-9AE8-9EB23B14C3D5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334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4B66-E25D-45EF-A52B-9E141B3B4C9E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915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9BF-8CED-4E97-979D-195CC5E251B2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58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91DF-7F06-42E4-959D-20C4439473E1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2845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C14-253F-42F7-B3E4-39040931991B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795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985D-D73E-442C-B9BF-A14173D2628B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035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2E21-27D4-42C9-976B-D8F20AD65B93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596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AFE6-D1BA-4FE7-9A04-8C318C9CAB70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5243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FA9B15-8B02-4345-8763-F77692363F53}" type="datetime1">
              <a:rPr lang="en-IE" smtClean="0"/>
              <a:t>15/06/2021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E"/>
              <a:t>UCD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8A98-901D-473F-946D-E640E7FF4BDD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1824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E90B-8CAE-46BE-B225-90A7DBC48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/>
              <a:t>Autism Level Up Presentation</a:t>
            </a:r>
            <a:endParaRPr lang="en-I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C3C3A-4703-440B-AF01-36C03B1C8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b="1" dirty="0"/>
              <a:t>A Summary</a:t>
            </a:r>
          </a:p>
        </p:txBody>
      </p:sp>
    </p:spTree>
    <p:extLst>
      <p:ext uri="{BB962C8B-B14F-4D97-AF65-F5344CB8AC3E}">
        <p14:creationId xmlns:p14="http://schemas.microsoft.com/office/powerpoint/2010/main" val="210160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028D-679D-45E9-94DC-96897123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Energy Level – An Autistic Perspective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C22A-E821-4D0C-A2C5-A7128DFC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“My Energy is NOT what you think or expect it to look like.”</a:t>
            </a:r>
          </a:p>
          <a:p>
            <a:pPr>
              <a:lnSpc>
                <a:spcPct val="150000"/>
              </a:lnSpc>
            </a:pPr>
            <a:r>
              <a:rPr lang="en-GB" dirty="0"/>
              <a:t>“Emotional Levels/Energy is a socially constructed layer on top of what is going on inside someone’s body.”</a:t>
            </a:r>
          </a:p>
          <a:p>
            <a:pPr>
              <a:lnSpc>
                <a:spcPct val="150000"/>
              </a:lnSpc>
            </a:pPr>
            <a:r>
              <a:rPr lang="en-GB" dirty="0"/>
              <a:t>“That social layer is a language barrier that we can’t access.”</a:t>
            </a:r>
          </a:p>
          <a:p>
            <a:pPr>
              <a:lnSpc>
                <a:spcPct val="150000"/>
              </a:lnSpc>
            </a:pPr>
            <a:r>
              <a:rPr lang="en-GB" dirty="0"/>
              <a:t>“The way we have learned about it is… a mask, a fake.”</a:t>
            </a:r>
          </a:p>
          <a:p>
            <a:pPr>
              <a:lnSpc>
                <a:spcPct val="150000"/>
              </a:lnSpc>
            </a:pPr>
            <a:r>
              <a:rPr lang="en-GB" dirty="0"/>
              <a:t>“Energy is more concrete… I can feel what’s going on in my body”.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Quotes from Jacquelyn around social layer of interactions.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179A8-D17C-4DB4-ABDA-EFA52EED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00244-924A-415C-9B18-1B54D7E0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229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27FA-61DA-4F2F-941B-88A5D4F5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Emotional Expression Chart / Energy States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55C8-8C5C-4027-8817-637CC51C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Look at the My Energy Visual in your pack.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is a profile for one person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Must put together a custom profile for EVERY learner</a:t>
            </a:r>
          </a:p>
          <a:p>
            <a:pPr>
              <a:lnSpc>
                <a:spcPct val="150000"/>
              </a:lnSpc>
            </a:pPr>
            <a:r>
              <a:rPr lang="en-IE" sz="1800" dirty="0"/>
              <a:t>Just because a response looks different to what you expect;</a:t>
            </a:r>
          </a:p>
          <a:p>
            <a:pPr lvl="1">
              <a:lnSpc>
                <a:spcPct val="150000"/>
              </a:lnSpc>
            </a:pPr>
            <a:r>
              <a:rPr lang="en-IE" sz="1600" dirty="0"/>
              <a:t>it </a:t>
            </a:r>
            <a:r>
              <a:rPr lang="en-IE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“</a:t>
            </a:r>
            <a:r>
              <a:rPr lang="en-IE" sz="20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DOESN’T MEAN THEY ARE BEING MANIPULATIVE</a:t>
            </a:r>
            <a:r>
              <a:rPr lang="en-IE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!!!!”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A6661-33DF-4992-9619-952CA06D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1B038-70AB-4983-BAD1-E0356404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606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6356-CD92-47CB-A9C5-D1A3BFB8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to Shift Energy Levels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B5CE-D81A-4A71-87DE-ACE0EB51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7740"/>
            <a:ext cx="8946541" cy="48306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Mutual Regulation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Occurs during social interactions with others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Requires the ability to ask for and respond to regulation assistance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Self Regulation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Things you can do on your own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Looking to strike a balance!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Not a 50/50 split, but a bit of both regardless.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Everybody will hit a limit at some point.</a:t>
            </a:r>
          </a:p>
          <a:p>
            <a:pPr lvl="1"/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997E2-FAF4-4817-91F6-09C772F9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D32C3-4980-4E2A-9CBC-259E10C5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076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0AEB-7511-4DD0-AD43-2F67C58E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Developmental Sophistication of Supports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E916-E4E5-44D7-9642-0DEFFA61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Three Categories -</a:t>
            </a:r>
          </a:p>
          <a:p>
            <a:r>
              <a:rPr lang="en-GB" sz="1800" dirty="0"/>
              <a:t>Sensory/Motor:</a:t>
            </a:r>
          </a:p>
          <a:p>
            <a:pPr lvl="1"/>
            <a:r>
              <a:rPr lang="en-GB" sz="1600" dirty="0"/>
              <a:t>Everybody uses these</a:t>
            </a:r>
          </a:p>
          <a:p>
            <a:pPr lvl="1"/>
            <a:r>
              <a:rPr lang="en-GB" sz="1600" dirty="0"/>
              <a:t>No words required</a:t>
            </a:r>
            <a:endParaRPr lang="en-IE" sz="1600" dirty="0"/>
          </a:p>
          <a:p>
            <a:r>
              <a:rPr lang="en-IE" sz="1800" dirty="0"/>
              <a:t>Information/Routine:</a:t>
            </a:r>
          </a:p>
          <a:p>
            <a:pPr lvl="1"/>
            <a:r>
              <a:rPr lang="en-IE" sz="1600" dirty="0"/>
              <a:t>Words and symbols become more important</a:t>
            </a:r>
          </a:p>
          <a:p>
            <a:pPr lvl="1"/>
            <a:r>
              <a:rPr lang="en-IE" sz="1600" dirty="0"/>
              <a:t>Could be words, pictures, sign, etc, verbal language, aac, etc.</a:t>
            </a:r>
          </a:p>
          <a:p>
            <a:r>
              <a:rPr lang="en-IE" sz="1800" dirty="0"/>
              <a:t>Reflective and Forward Thinking:</a:t>
            </a:r>
          </a:p>
          <a:p>
            <a:pPr lvl="1"/>
            <a:r>
              <a:rPr lang="en-IE" sz="1600" dirty="0"/>
              <a:t>Metacognitive strategies (activity that requires active thinking)</a:t>
            </a:r>
          </a:p>
          <a:p>
            <a:pPr lvl="1"/>
            <a:r>
              <a:rPr lang="en-IE" sz="1600" dirty="0"/>
              <a:t>Suitable for chronologically and developmentally older people.</a:t>
            </a:r>
          </a:p>
          <a:p>
            <a:pPr lvl="1"/>
            <a:r>
              <a:rPr lang="en-IE" sz="1600" dirty="0"/>
              <a:t>Could be words, pictures, sign, etc, verbal language, aac, etc.</a:t>
            </a:r>
          </a:p>
          <a:p>
            <a:r>
              <a:rPr lang="en-IE" sz="1800" dirty="0"/>
              <a:t>Don’t drop previous strategies when somebody is ready to use others!</a:t>
            </a:r>
          </a:p>
          <a:p>
            <a:pPr lvl="1"/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932B5-537A-4D4D-9AAC-0FBFA7B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50542-B7CF-4306-83D0-8782673E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13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6D9C-24C8-4517-B7D0-55FD3730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Regulator 2.0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02DC-1815-4A97-BDB9-E4090C28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0686"/>
            <a:ext cx="8946541" cy="46377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See the Regulator 2.0 chart.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Helps determine useful sensory motor strategies.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Useful for all students, regardless of level.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Record what each activity does to energy level: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Either self feedback or by carefully observing.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Don’t have to try everything!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Enjoyable, energy neutral activities are also important!!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Again, totally based around each individual child!</a:t>
            </a:r>
            <a:endParaRPr lang="en-IE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8ED38-92D4-42BA-80EA-C5BB2950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2799-0B45-4486-8967-D63CDFAD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477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BD4A-26AD-41FB-B931-5FCEEC72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Kinds of Activity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F4F2-712F-4E4F-9D2E-A4122975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2906"/>
            <a:ext cx="8946541" cy="4805493"/>
          </a:xfrm>
        </p:spPr>
        <p:txBody>
          <a:bodyPr>
            <a:normAutofit/>
          </a:bodyPr>
          <a:lstStyle/>
          <a:p>
            <a:r>
              <a:rPr lang="en-GB" sz="1800" dirty="0"/>
              <a:t>Proactive:</a:t>
            </a:r>
          </a:p>
          <a:p>
            <a:pPr lvl="1"/>
            <a:r>
              <a:rPr lang="en-GB" sz="1600" dirty="0"/>
              <a:t>Done before a triggering moment occurs.</a:t>
            </a:r>
          </a:p>
          <a:p>
            <a:r>
              <a:rPr lang="en-GB" sz="1800" dirty="0"/>
              <a:t>Strategically Planned:</a:t>
            </a:r>
          </a:p>
          <a:p>
            <a:pPr lvl="1"/>
            <a:r>
              <a:rPr lang="en-GB" sz="1600" dirty="0"/>
              <a:t>Occurs during activity, planned out beforehand.</a:t>
            </a:r>
          </a:p>
          <a:p>
            <a:r>
              <a:rPr lang="en-GB" sz="1800" dirty="0"/>
              <a:t>Reactive:</a:t>
            </a:r>
          </a:p>
          <a:p>
            <a:pPr lvl="1"/>
            <a:r>
              <a:rPr lang="en-GB" sz="1600" dirty="0"/>
              <a:t>Occurs during activity, unplanned and when needed.</a:t>
            </a:r>
          </a:p>
          <a:p>
            <a:r>
              <a:rPr lang="en-GB" sz="1800" dirty="0"/>
              <a:t>Recovery:</a:t>
            </a:r>
          </a:p>
          <a:p>
            <a:pPr lvl="1"/>
            <a:r>
              <a:rPr lang="en-GB" sz="1600" dirty="0"/>
              <a:t>Occurs after activity is finished, used to readjust;</a:t>
            </a:r>
          </a:p>
          <a:p>
            <a:pPr lvl="1"/>
            <a:r>
              <a:rPr lang="en-GB" sz="1600" dirty="0"/>
              <a:t>Recovery after extreme mismatch in energy. </a:t>
            </a:r>
          </a:p>
          <a:p>
            <a:r>
              <a:rPr lang="en-GB" dirty="0"/>
              <a:t>PLAN OUT POTENTIAL ACTIVITIES IN EACH CATEGORY BEFOREHAND.</a:t>
            </a:r>
          </a:p>
          <a:p>
            <a:r>
              <a:rPr lang="en-GB" sz="1800" dirty="0"/>
              <a:t>Support a person “All day long, and all day strong!”</a:t>
            </a:r>
            <a:endParaRPr lang="en-IE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E6B07-DECA-4050-A797-482410B1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© UCD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C711E-8D20-4100-8488-3E30E516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59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89ED-A3E6-445D-A149-2A4D1440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About Amy and Jacquelyn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D0F8-C9F6-410C-B081-A142BD13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Amy Laurent- Developmental Psychologist, Occupation Therapist, Co-Founder/Director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Jacquelyn Fide- Developmental Psychologist, Data Analyst, Autistic Person, Co-Founder/Director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Looking at Active Engagement of and Supporting Learners in Classroom</a:t>
            </a:r>
            <a:endParaRPr lang="en-IE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7B6F5-5E63-46C4-981F-6A19C893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AFEDD-4E74-4969-9676-DB29E742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62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AD59-BD6A-4F95-8C0B-D27493D4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Scenario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6579-2F53-4E80-B45B-3183F536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2466"/>
            <a:ext cx="8946541" cy="47757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Imagine Support Person &amp; Autistic Child having a conversation around Social Skills group.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Support person asks child.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“What do you want to work towards in the group?” 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Autistic child responds with emphatic “NO!!”</a:t>
            </a:r>
            <a:endParaRPr lang="en-IE" sz="1800" dirty="0"/>
          </a:p>
          <a:p>
            <a:pPr>
              <a:lnSpc>
                <a:spcPct val="150000"/>
              </a:lnSpc>
            </a:pPr>
            <a:r>
              <a:rPr lang="en-IE" sz="1800" dirty="0"/>
              <a:t>Support Person may think of child as non-compliant/argumentative.</a:t>
            </a:r>
          </a:p>
          <a:p>
            <a:pPr lvl="1">
              <a:lnSpc>
                <a:spcPct val="150000"/>
              </a:lnSpc>
            </a:pPr>
            <a:r>
              <a:rPr lang="en-IE" sz="1600" dirty="0"/>
              <a:t>“Here we go again”</a:t>
            </a:r>
          </a:p>
          <a:p>
            <a:pPr>
              <a:lnSpc>
                <a:spcPct val="150000"/>
              </a:lnSpc>
            </a:pPr>
            <a:r>
              <a:rPr lang="en-IE" sz="1800" dirty="0"/>
              <a:t>Support person may focus on Surface behaviour.</a:t>
            </a:r>
          </a:p>
          <a:p>
            <a:pPr>
              <a:lnSpc>
                <a:spcPct val="150000"/>
              </a:lnSpc>
            </a:pPr>
            <a:r>
              <a:rPr lang="en-IE" sz="1800" dirty="0"/>
              <a:t>Essential Support person looks deeper to identify underlying motivation behind/cause of response.</a:t>
            </a: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C439F-EF30-4B0B-86E3-52CBC4C0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4CC4C-7B00-490C-A9A8-C6E35DD1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335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D932-D831-45D1-814D-61BA69B4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in a NO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4EE2-F1EE-4F1E-B594-8E04EC2B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/>
              <a:t>ALWAYS think about “No, because…”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There is rarely only one reason by itself.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Physiological reason? E.g. lack of sleep, etc.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Interoception reason? E.g. Hungry/Thirsty/Pain and don’t realise, etc.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Sensory Reason? E.g. Support Person wearing strong smelling perfume, etc.</a:t>
            </a:r>
          </a:p>
          <a:p>
            <a:pPr>
              <a:lnSpc>
                <a:spcPct val="150000"/>
              </a:lnSpc>
            </a:pPr>
            <a:r>
              <a:rPr lang="en-IE" sz="1800" dirty="0"/>
              <a:t>Motor Reason? E.g. Sitting still for an hour, etc.</a:t>
            </a:r>
          </a:p>
          <a:p>
            <a:pPr lvl="1">
              <a:lnSpc>
                <a:spcPct val="150000"/>
              </a:lnSpc>
            </a:pPr>
            <a:r>
              <a:rPr lang="en-IE" sz="1600" dirty="0"/>
              <a:t>“It’s impossible for me”- Jacquelyn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B642-1B3D-4A23-AE14-B79ECC9E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D7E1E-4493-4E67-BA0E-371FAB31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7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E8A1-54E7-40A0-A946-2DA2EB23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in a NO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7ED0-A9D3-4D15-BD39-85B43587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8742"/>
            <a:ext cx="8946541" cy="4679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/>
              <a:t>Cognitive Reason? E.g. no fixed group schedule, etc.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Tangible activities, knowing the schedule specifically.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Communication Reason? E.g. Everyone talking at once, etc.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Explicit intention, why is communication happening?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Social Reason? E.g. group members not preferred peers, etc.</a:t>
            </a:r>
          </a:p>
          <a:p>
            <a:pPr lvl="1">
              <a:lnSpc>
                <a:spcPct val="150000"/>
              </a:lnSpc>
            </a:pPr>
            <a:r>
              <a:rPr lang="en-IE" sz="1600" dirty="0"/>
              <a:t>Social motivation is key!</a:t>
            </a:r>
          </a:p>
          <a:p>
            <a:pPr lvl="1">
              <a:lnSpc>
                <a:spcPct val="150000"/>
              </a:lnSpc>
            </a:pPr>
            <a:r>
              <a:rPr lang="en-IE" sz="1600" dirty="0"/>
              <a:t>Social group attendance must be person’s goal!</a:t>
            </a:r>
          </a:p>
          <a:p>
            <a:pPr>
              <a:lnSpc>
                <a:spcPct val="150000"/>
              </a:lnSpc>
            </a:pPr>
            <a:r>
              <a:rPr lang="en-IE" sz="1800" dirty="0"/>
              <a:t>ALWAYS THINK OF THE AUTISTIC PERSPECTIVE- WHAT’S HAPPENING</a:t>
            </a:r>
            <a:r>
              <a:rPr lang="en-IE" dirty="0"/>
              <a:t>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D57B-0C91-4864-99DA-FDBA34EE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BB7E6-3780-424A-B35D-47021AB4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792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6F19-52E7-41E0-9D65-25A39816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Ultimately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E46C-AE7B-41DD-91D3-58786D81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2240"/>
            <a:ext cx="8946541" cy="4906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Keep the autistic perspective central.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Your role is to: 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Alleviate stress;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Make situations accessible;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Put practical solutions in place.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For example, create schedule with autistic person.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Discuss and go over the schedule with the autistic person beforehand.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Take into account sensory/interoception pieces in any schedule.</a:t>
            </a:r>
            <a:endParaRPr lang="en-IE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1DC4-B1C3-4F9C-8EC5-FEDE5266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B3C5-D0AF-4D14-80D3-8F3A52CD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402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E641-ACED-4396-ADAA-69C7C625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Does Active Engagement Entail?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98A2-B68B-4F62-82BB-0C218169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Looking at the person in context (visual included in pack).</a:t>
            </a:r>
          </a:p>
          <a:p>
            <a:pPr>
              <a:lnSpc>
                <a:spcPct val="150000"/>
              </a:lnSpc>
            </a:pPr>
            <a:r>
              <a:rPr lang="en-GB" dirty="0"/>
              <a:t>Ensure good fit between: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Person’s profile;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Activity demands;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Environmental characteristics.</a:t>
            </a:r>
          </a:p>
          <a:p>
            <a:pPr>
              <a:lnSpc>
                <a:spcPct val="150000"/>
              </a:lnSpc>
            </a:pPr>
            <a:r>
              <a:rPr lang="en-GB" dirty="0"/>
              <a:t>Active engagement is contributed to by all 3.</a:t>
            </a:r>
          </a:p>
          <a:p>
            <a:pPr>
              <a:lnSpc>
                <a:spcPct val="150000"/>
              </a:lnSpc>
            </a:pPr>
            <a:r>
              <a:rPr lang="en-GB" dirty="0"/>
              <a:t>Not a perfect fix, but makes comfortable engagement more likely!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2FA91-539B-4197-8702-6413C1A1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502C9-7834-4072-B0F5-5C3DE20D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0117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ED5A-2FFE-4B8B-9DBB-BE550D33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887041" cy="1400530"/>
          </a:xfrm>
        </p:spPr>
        <p:txBody>
          <a:bodyPr/>
          <a:lstStyle/>
          <a:p>
            <a:r>
              <a:rPr lang="en-GB" b="1" dirty="0"/>
              <a:t>What Does Active Engagement Entail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49F9-262D-42EC-AF3E-8CBBA571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4794"/>
            <a:ext cx="8946541" cy="50236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To actively engage- child </a:t>
            </a:r>
            <a:r>
              <a:rPr lang="en-GB" sz="1800" u="sng" dirty="0"/>
              <a:t>MUST</a:t>
            </a:r>
            <a:r>
              <a:rPr lang="en-GB" sz="1800" dirty="0"/>
              <a:t> be well regulated.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Well Regulated: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Child’s energy matches energy required by activity/environment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Well regulated is </a:t>
            </a:r>
            <a:r>
              <a:rPr lang="en-GB" sz="1800" u="sng" dirty="0"/>
              <a:t>NOT</a:t>
            </a:r>
            <a:r>
              <a:rPr lang="en-GB" sz="1800" dirty="0"/>
              <a:t> the same as calm!!!!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Different energy levels required in different circumstances: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Low energy after running a marathon;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High energy on a rollercoaster;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Low energy while sleeping;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High energy performing onstage.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Wrong energy leads to huge dysregulation.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214E-8ED3-414C-B497-94A7AB34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8322-51A8-4E36-85DD-AB383249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156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32A2-D46E-4F15-A275-92880D27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Energy Levels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5A12-CE0C-4A30-8D99-A8374ED6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7406"/>
            <a:ext cx="8946541" cy="48809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Different Energy Levels include: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`Maxed out/Frenzied- Amped Up/Fidgety;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Focused/Purposeful;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Settled/Calm;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Sleepy/Still;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Asleep.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Different students need to be at different energy levels in different situations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Might need to be fidgety in class;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Might need to be calm during break.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Won’t always be the same every time- constantly in flux.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Learn to recognise the child’s needs specifically.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81C4B-B8D4-41AE-9E64-D63BF930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UCD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643BB-8DB2-4A23-9BD2-546CE65C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A98-901D-473F-946D-E640E7FF4BDD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827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1037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Autism Level Up Presentation</vt:lpstr>
      <vt:lpstr>About Amy and Jacquelyn</vt:lpstr>
      <vt:lpstr>Scenario</vt:lpstr>
      <vt:lpstr>What is in a NO</vt:lpstr>
      <vt:lpstr>What is in a NO</vt:lpstr>
      <vt:lpstr>Ultimately</vt:lpstr>
      <vt:lpstr>What Does Active Engagement Entail?</vt:lpstr>
      <vt:lpstr>What Does Active Engagement Entail</vt:lpstr>
      <vt:lpstr>Energy Levels</vt:lpstr>
      <vt:lpstr>Energy Level – An Autistic Perspective</vt:lpstr>
      <vt:lpstr>Emotional Expression Chart / Energy States</vt:lpstr>
      <vt:lpstr>How to Shift Energy Levels</vt:lpstr>
      <vt:lpstr>Developmental Sophistication of Supports</vt:lpstr>
      <vt:lpstr>The Regulator 2.0</vt:lpstr>
      <vt:lpstr>Different Kinds of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Autism Level Up Presentation Summary</dc:title>
  <dc:creator>Caolán McCarthy</dc:creator>
  <cp:lastModifiedBy>Sharon Mc Carthy</cp:lastModifiedBy>
  <cp:revision>12</cp:revision>
  <dcterms:created xsi:type="dcterms:W3CDTF">2021-06-14T14:37:43Z</dcterms:created>
  <dcterms:modified xsi:type="dcterms:W3CDTF">2021-06-15T20:51:30Z</dcterms:modified>
</cp:coreProperties>
</file>