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00" r:id="rId3"/>
    <p:sldId id="401" r:id="rId4"/>
    <p:sldId id="257" r:id="rId5"/>
    <p:sldId id="258" r:id="rId6"/>
    <p:sldId id="259" r:id="rId7"/>
    <p:sldId id="260" r:id="rId8"/>
    <p:sldId id="261" r:id="rId9"/>
    <p:sldId id="402" r:id="rId10"/>
    <p:sldId id="262" r:id="rId11"/>
    <p:sldId id="264" r:id="rId12"/>
    <p:sldId id="381" r:id="rId13"/>
    <p:sldId id="382" r:id="rId14"/>
    <p:sldId id="385" r:id="rId15"/>
    <p:sldId id="389" r:id="rId16"/>
    <p:sldId id="391" r:id="rId17"/>
    <p:sldId id="403" r:id="rId18"/>
    <p:sldId id="393" r:id="rId19"/>
    <p:sldId id="388" r:id="rId20"/>
    <p:sldId id="404" r:id="rId21"/>
    <p:sldId id="394" r:id="rId22"/>
    <p:sldId id="384" r:id="rId23"/>
    <p:sldId id="263" r:id="rId24"/>
    <p:sldId id="387" r:id="rId25"/>
    <p:sldId id="395" r:id="rId26"/>
    <p:sldId id="408" r:id="rId27"/>
    <p:sldId id="397" r:id="rId28"/>
    <p:sldId id="407" r:id="rId29"/>
    <p:sldId id="399" r:id="rId30"/>
    <p:sldId id="398" r:id="rId31"/>
    <p:sldId id="406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106" d="100"/>
          <a:sy n="106" d="100"/>
        </p:scale>
        <p:origin x="426" y="11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already building the thing, and all the experiences around the thing</a:t>
            </a:r>
          </a:p>
          <a:p>
            <a:r>
              <a:rPr lang="en-US" dirty="0"/>
              <a:t>What do you do for storage?</a:t>
            </a:r>
          </a:p>
          <a:p>
            <a:pPr lvl="1"/>
            <a:r>
              <a:rPr lang="en-US" dirty="0"/>
              <a:t>Build yet another storage solution (YASS)? </a:t>
            </a:r>
          </a:p>
          <a:p>
            <a:pPr lvl="1"/>
            <a:r>
              <a:rPr lang="en-US" dirty="0"/>
              <a:t>Leverage an existing solution?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each cloud run a managed instance of your YASS Thing?</a:t>
            </a:r>
          </a:p>
          <a:p>
            <a:r>
              <a:rPr lang="en-US" dirty="0"/>
              <a:t>What does it take to convince each vendor to host your YASS Thing?</a:t>
            </a:r>
          </a:p>
          <a:p>
            <a:r>
              <a:rPr lang="en-US" dirty="0"/>
              <a:t>Does a customer have to run your YASS Thing in their environment?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7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7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github.com/stevelasker/presentations" TargetMode="External"/><Relationship Id="rId12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stevelasker.blog/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Steve.Lasker@Microsoft.com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hyperlink" Target="https://nam06.safelinks.protection.outlook.com/?url=https%3A%2F%2Fmanagedteststore3.blob.core.windows.net%2F75a9eeebd1942155-7b07d607ec09477b99f12fc13fb77342-662c16123e%2Fdocker%2Fregistry%2Fv2%2Fblobs%2Fsha256%2F75%2F75a9eeebd1942155f07f01666ccb4cc03afc6ef49c5b18a6ecd5777b89c52842%2Fdata%3Fse%3D2019-05-01T19%253A22%253A00Z%26sig%3Dvw7v2SVhGjtievmBs7HuQLlcNHNGlz6B6RbGGxdcoCg%253D%26sp%3Dr%26sr%3Db%26sv%3D2016-05-31%26regid%3D7b07d607ec09477b99f12fc13fb77342&amp;data=01%7C01%7CSteve.Lasker%40microsoft.com%7C7bba7d91d9a44678c2ec08d6ce67d40d%7C72f988bf86f141af91ab2d7cd011db47%7C1&amp;sdata=JWXezlCOBmC1SxMMaWIfLBpdLmGiHaFsNremyxDmpLk%3D&amp;reserved=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1.png"/><Relationship Id="rId4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://aka.ms/acr/helm-repos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github.com/deislabs/ora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containers/image-spec/master/schema/config-schema.jso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rbandictionary.com/define.php?term=WIF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github.com/stevelasker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s://opencontainers.slack.com/" TargetMode="External"/><Relationship Id="rId7" Type="http://schemas.openxmlformats.org/officeDocument/2006/relationships/image" Target="../media/image2.png"/><Relationship Id="rId12" Type="http://schemas.openxmlformats.org/officeDocument/2006/relationships/hyperlink" Target="mailto:Steve.Lasker@Microsoft.com" TargetMode="External"/><Relationship Id="rId17" Type="http://schemas.openxmlformats.org/officeDocument/2006/relationships/image" Target="../media/image5.png"/><Relationship Id="rId2" Type="http://schemas.openxmlformats.org/officeDocument/2006/relationships/hyperlink" Target="https://stevelasker.blog/" TargetMode="Externa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Lasker/dim" TargetMode="External"/><Relationship Id="rId11" Type="http://schemas.openxmlformats.org/officeDocument/2006/relationships/image" Target="../media/image15.svg"/><Relationship Id="rId5" Type="http://schemas.openxmlformats.org/officeDocument/2006/relationships/hyperlink" Target="https://github/com/deislabs/oras" TargetMode="External"/><Relationship Id="rId1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hyperlink" Target="https://chat.opencontainers.org/" TargetMode="External"/><Relationship Id="rId9" Type="http://schemas.openxmlformats.org/officeDocument/2006/relationships/image" Target="../media/image12.svg"/><Relationship Id="rId14" Type="http://schemas.openxmlformats.org/officeDocument/2006/relationships/hyperlink" Target="https://github.com/stevelasker/present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 Registries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103"/>
            <a:ext cx="9144000" cy="1655762"/>
          </a:xfrm>
        </p:spPr>
        <p:txBody>
          <a:bodyPr/>
          <a:lstStyle/>
          <a:p>
            <a:r>
              <a:rPr lang="en-US" dirty="0"/>
              <a:t>Leveraging OCI Distribution for new Cloud Native Artifacts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A9C73-EFAE-45E2-8E0E-6C677156D13A}"/>
              </a:ext>
            </a:extLst>
          </p:cNvPr>
          <p:cNvSpPr txBox="1"/>
          <p:nvPr/>
        </p:nvSpPr>
        <p:spPr>
          <a:xfrm rot="21411113">
            <a:off x="3373927" y="3779872"/>
            <a:ext cx="556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The journey of adding Helm Repos to ACR…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83CA02C-4E7B-438B-BBDF-79EB7B18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6716360" y="4544665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4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5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github.com/</a:t>
            </a:r>
            <a:r>
              <a:rPr lang="en-US" sz="1400" dirty="0" err="1">
                <a:hlinkClick r:id="rId7"/>
              </a:rPr>
              <a:t>SteveLasker</a:t>
            </a:r>
            <a:r>
              <a:rPr lang="en-US" sz="1400" dirty="0">
                <a:hlinkClick r:id="rId7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9401471" y="6360230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31605" y="192005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093509" y="1807766"/>
            <a:ext cx="906991" cy="8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2A4-597A-4C76-B487-A6E42DF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6CE-EB53-4BB2-B19C-F3B2AED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info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60D0DF-0B78-487B-80FC-4701A530C391}"/>
              </a:ext>
            </a:extLst>
          </p:cNvPr>
          <p:cNvCxnSpPr>
            <a:cxnSpLocks/>
          </p:cNvCxnSpPr>
          <p:nvPr/>
        </p:nvCxnSpPr>
        <p:spPr>
          <a:xfrm flipV="1">
            <a:off x="4645273" y="2371725"/>
            <a:ext cx="2688977" cy="64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D4D7E6-3C54-4DCE-9A8F-5F786DEAE01B}"/>
              </a:ext>
            </a:extLst>
          </p:cNvPr>
          <p:cNvGrpSpPr/>
          <p:nvPr/>
        </p:nvGrpSpPr>
        <p:grpSpPr>
          <a:xfrm>
            <a:off x="7410450" y="1866899"/>
            <a:ext cx="3390900" cy="942976"/>
            <a:chOff x="7410450" y="1866899"/>
            <a:chExt cx="3390900" cy="94297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CC0223C-758A-40DA-904E-330D22A4FB17}"/>
                </a:ext>
              </a:extLst>
            </p:cNvPr>
            <p:cNvSpPr/>
            <p:nvPr/>
          </p:nvSpPr>
          <p:spPr>
            <a:xfrm rot="16200000">
              <a:off x="7381875" y="1895475"/>
              <a:ext cx="942975" cy="885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A433D-EC7A-419B-8647-2EDCAC3E3E98}"/>
                </a:ext>
              </a:extLst>
            </p:cNvPr>
            <p:cNvSpPr/>
            <p:nvPr/>
          </p:nvSpPr>
          <p:spPr>
            <a:xfrm>
              <a:off x="8372475" y="1866899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YASS - Thing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25FE8F-6844-4AA0-90B8-55FA85852A9C}"/>
              </a:ext>
            </a:extLst>
          </p:cNvPr>
          <p:cNvSpPr/>
          <p:nvPr/>
        </p:nvSpPr>
        <p:spPr>
          <a:xfrm>
            <a:off x="3688518" y="272045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AEEEF-53AB-46A1-90A5-7793318121AE}"/>
              </a:ext>
            </a:extLst>
          </p:cNvPr>
          <p:cNvCxnSpPr>
            <a:cxnSpLocks/>
          </p:cNvCxnSpPr>
          <p:nvPr/>
        </p:nvCxnSpPr>
        <p:spPr>
          <a:xfrm>
            <a:off x="4645273" y="3012846"/>
            <a:ext cx="2688977" cy="887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D245-0553-406B-B5A9-A916FE65BADC}"/>
              </a:ext>
            </a:extLst>
          </p:cNvPr>
          <p:cNvGrpSpPr/>
          <p:nvPr/>
        </p:nvGrpSpPr>
        <p:grpSpPr>
          <a:xfrm>
            <a:off x="7410450" y="3429000"/>
            <a:ext cx="3390900" cy="942976"/>
            <a:chOff x="7410450" y="3429000"/>
            <a:chExt cx="3390900" cy="9429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221EDD-68E8-4409-867F-72F4DD7591A6}"/>
                </a:ext>
              </a:extLst>
            </p:cNvPr>
            <p:cNvGrpSpPr/>
            <p:nvPr/>
          </p:nvGrpSpPr>
          <p:grpSpPr>
            <a:xfrm>
              <a:off x="7410450" y="3429000"/>
              <a:ext cx="3390900" cy="942976"/>
              <a:chOff x="7410450" y="3429000"/>
              <a:chExt cx="3390900" cy="942976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E4A1A60-28FA-45DD-BF2A-86DF10192C90}"/>
                  </a:ext>
                </a:extLst>
              </p:cNvPr>
              <p:cNvSpPr/>
              <p:nvPr/>
            </p:nvSpPr>
            <p:spPr>
              <a:xfrm rot="16200000">
                <a:off x="7381875" y="3457576"/>
                <a:ext cx="942975" cy="8858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EC2F37-33C4-491B-9275-849E7BC2B556}"/>
                  </a:ext>
                </a:extLst>
              </p:cNvPr>
              <p:cNvSpPr/>
              <p:nvPr/>
            </p:nvSpPr>
            <p:spPr>
              <a:xfrm>
                <a:off x="8372475" y="3429000"/>
                <a:ext cx="2428875" cy="94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OCI    Artifact Registry</a:t>
                </a:r>
              </a:p>
            </p:txBody>
          </p:sp>
        </p:grpSp>
        <p:pic>
          <p:nvPicPr>
            <p:cNvPr id="1026" name="Picture 2" descr="Image result for open container initiative logo">
              <a:extLst>
                <a:ext uri="{FF2B5EF4-FFF2-40B4-BE49-F238E27FC236}">
                  <a16:creationId xmlns:a16="http://schemas.microsoft.com/office/drawing/2014/main" id="{6EB05B19-9C50-4CB0-A5D0-9445E98C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055" y="3602831"/>
              <a:ext cx="595313" cy="59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9D947-9832-4761-9E19-BDF7745C4E2A}"/>
              </a:ext>
            </a:extLst>
          </p:cNvPr>
          <p:cNvSpPr/>
          <p:nvPr/>
        </p:nvSpPr>
        <p:spPr>
          <a:xfrm>
            <a:off x="654396" y="5269439"/>
            <a:ext cx="105240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 demo42.azurecr.io -u $user -p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 demo42.azurecr.io/marketing/campaign/thingthang:1.0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 demo42.azurecr.io/marketing/campaign/thingthang:1.0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 demo42.azurecr.io/marketing/campaign/thingthang:1.0</a:t>
            </a:r>
          </a:p>
        </p:txBody>
      </p:sp>
    </p:spTree>
    <p:extLst>
      <p:ext uri="{BB962C8B-B14F-4D97-AF65-F5344CB8AC3E}">
        <p14:creationId xmlns:p14="http://schemas.microsoft.com/office/powerpoint/2010/main" val="800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Layer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Layer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OCI Image: </a:t>
            </a:r>
            <a:r>
              <a:rPr lang="en-US" dirty="0"/>
              <a:t>an ordinal collection of layers, where each layer overlays the previous contents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6048F-D21C-4ACC-A63B-B593E29541C4}"/>
              </a:ext>
            </a:extLst>
          </p:cNvPr>
          <p:cNvSpPr/>
          <p:nvPr/>
        </p:nvSpPr>
        <p:spPr>
          <a:xfrm>
            <a:off x="6121364" y="5566082"/>
            <a:ext cx="60706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Layer</a:t>
            </a:r>
            <a:r>
              <a:rPr lang="en-US" sz="2800" dirty="0">
                <a:solidFill>
                  <a:prstClr val="black"/>
                </a:solidFill>
              </a:rPr>
              <a:t>: each layer is a </a:t>
            </a:r>
            <a:r>
              <a:rPr lang="en-US" sz="2800" dirty="0" err="1">
                <a:solidFill>
                  <a:prstClr val="black"/>
                </a:solidFill>
              </a:rPr>
              <a:t>tarball</a:t>
            </a:r>
            <a:r>
              <a:rPr lang="en-US" sz="2800" dirty="0">
                <a:solidFill>
                  <a:prstClr val="black"/>
                </a:solidFill>
              </a:rPr>
              <a:t> of the files</a:t>
            </a:r>
          </a:p>
        </p:txBody>
      </p:sp>
      <p:grpSp>
        <p:nvGrpSpPr>
          <p:cNvPr id="8" name="Manifest Sample">
            <a:extLst>
              <a:ext uri="{FF2B5EF4-FFF2-40B4-BE49-F238E27FC236}">
                <a16:creationId xmlns:a16="http://schemas.microsoft.com/office/drawing/2014/main" id="{0CCF9F19-79BF-47E2-AE74-EDA5C43F1B3B}"/>
              </a:ext>
            </a:extLst>
          </p:cNvPr>
          <p:cNvGrpSpPr/>
          <p:nvPr/>
        </p:nvGrpSpPr>
        <p:grpSpPr>
          <a:xfrm>
            <a:off x="2076448" y="2534472"/>
            <a:ext cx="8296275" cy="4224336"/>
            <a:chOff x="2029044" y="2633664"/>
            <a:chExt cx="8296275" cy="4224336"/>
          </a:xfrm>
        </p:grpSpPr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1677035-BB1D-4E6F-BDF7-F0D5504E4E74}"/>
                </a:ext>
              </a:extLst>
            </p:cNvPr>
            <p:cNvSpPr/>
            <p:nvPr/>
          </p:nvSpPr>
          <p:spPr>
            <a:xfrm>
              <a:off x="2029044" y="2633664"/>
              <a:ext cx="8296275" cy="4224336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schemaVersion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"application/vnd.oci.image.manifest.v1+json"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"config"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"application/vnd.oci.image.config.v1+json"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16078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"sha256:bd698aa18aa02a2f083292b9448130a3afaa9a3e5fba24fc0aef7845c336b8ad"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"layers"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23133155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"sha256:9a1a13172ed974323f7c35153e8b23b8fa1c85355b6b26cc3127e640e45ef0aa"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226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"sha256:5094d5d656a95c6aa92f5f2adc56a794564b1e340bc4065db2947d7ce0c1a394"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F943B0-9A06-4AF3-8C33-468CBD26A238}"/>
                </a:ext>
              </a:extLst>
            </p:cNvPr>
            <p:cNvSpPr txBox="1"/>
            <p:nvPr/>
          </p:nvSpPr>
          <p:spPr>
            <a:xfrm>
              <a:off x="5610444" y="2811243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Contest Addressable Manifest</a:t>
              </a:r>
            </a:p>
            <a:p>
              <a:r>
                <a:rPr lang="en-US" dirty="0"/>
                <a:t>Describes the collection of layers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F588C-AC7B-45F0-AC3E-BE8364F6213F}"/>
              </a:ext>
            </a:extLst>
          </p:cNvPr>
          <p:cNvSpPr/>
          <p:nvPr/>
        </p:nvSpPr>
        <p:spPr>
          <a:xfrm>
            <a:off x="4689356" y="5339257"/>
            <a:ext cx="7343553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Layer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href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="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https://managedteststore3.blob.core.windows.net/75a9eeebd1942155-7b07d607ec09477b99f12fc13fb77342-662c16123e//docker/registry/v2/blobs/sha256/75/75a9eeebd194.../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data?se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=2019-05-01T19%3A22%3A00Z&amp;amp;sig=vw7v2SVhGjtievmBs7....GGxdcoCg%3D&amp;amp;sp=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r&amp;amp;sr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b&amp;amp;sv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=2016-05-31&amp;amp;regid=7b07d607...77342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F459A9-39E5-4692-8CCE-FBB7899A4192}"/>
              </a:ext>
            </a:extLst>
          </p:cNvPr>
          <p:cNvSpPr/>
          <p:nvPr/>
        </p:nvSpPr>
        <p:spPr>
          <a:xfrm>
            <a:off x="6196013" y="4967712"/>
            <a:ext cx="599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GET demo42.azurecr.io/v2/hello-world/blobs/sha256:9a1a1…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3B470-7C5E-4F96-8BB0-3D81D8F44501}"/>
              </a:ext>
            </a:extLst>
          </p:cNvPr>
          <p:cNvSpPr/>
          <p:nvPr/>
        </p:nvSpPr>
        <p:spPr>
          <a:xfrm>
            <a:off x="4452937" y="3604651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F3126-83EC-4F59-B6E5-F8C0FF3EC405}"/>
              </a:ext>
            </a:extLst>
          </p:cNvPr>
          <p:cNvSpPr/>
          <p:nvPr/>
        </p:nvSpPr>
        <p:spPr>
          <a:xfrm>
            <a:off x="4534381" y="3941014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9" grpId="0" animBg="1"/>
      <p:bldP spid="49" grpId="1" animBg="1"/>
      <p:bldP spid="50" grpId="0" animBg="1"/>
      <p:bldP spid="5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7476CED9-460D-4A6A-8B34-457E845A7EAD}"/>
              </a:ext>
            </a:extLst>
          </p:cNvPr>
          <p:cNvSpPr/>
          <p:nvPr/>
        </p:nvSpPr>
        <p:spPr>
          <a:xfrm>
            <a:off x="2076450" y="2560902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D4D247B-8E65-4D0F-AA50-9C69C4CFF28B}"/>
              </a:ext>
            </a:extLst>
          </p:cNvPr>
          <p:cNvSpPr/>
          <p:nvPr/>
        </p:nvSpPr>
        <p:spPr>
          <a:xfrm>
            <a:off x="1028700" y="2560902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DBE211-BB88-4AD3-9903-4B7B642F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5401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F63524-FE54-4226-83D9-3FA3E827DF97}"/>
              </a:ext>
            </a:extLst>
          </p:cNvPr>
          <p:cNvSpPr/>
          <p:nvPr/>
        </p:nvSpPr>
        <p:spPr>
          <a:xfrm>
            <a:off x="2352675" y="3250643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A319C-C1DD-43B3-83E3-97B0FA0AE3F8}"/>
              </a:ext>
            </a:extLst>
          </p:cNvPr>
          <p:cNvSpPr/>
          <p:nvPr/>
        </p:nvSpPr>
        <p:spPr>
          <a:xfrm>
            <a:off x="2352675" y="3709432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012ABB2-3CF8-4939-B300-01CFD5402355}"/>
              </a:ext>
            </a:extLst>
          </p:cNvPr>
          <p:cNvSpPr/>
          <p:nvPr/>
        </p:nvSpPr>
        <p:spPr>
          <a:xfrm>
            <a:off x="2076449" y="4436177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2D342-231B-44F8-9FF2-31425325A886}"/>
              </a:ext>
            </a:extLst>
          </p:cNvPr>
          <p:cNvSpPr/>
          <p:nvPr/>
        </p:nvSpPr>
        <p:spPr>
          <a:xfrm>
            <a:off x="2176462" y="5041783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C77EB-F80F-46F6-A6C4-AF5C7ABA4B37}"/>
              </a:ext>
            </a:extLst>
          </p:cNvPr>
          <p:cNvSpPr/>
          <p:nvPr/>
        </p:nvSpPr>
        <p:spPr>
          <a:xfrm>
            <a:off x="2176462" y="5464850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7B433-7C8C-4161-9D17-DED4A3D58A3D}"/>
              </a:ext>
            </a:extLst>
          </p:cNvPr>
          <p:cNvSpPr/>
          <p:nvPr/>
        </p:nvSpPr>
        <p:spPr>
          <a:xfrm>
            <a:off x="2176462" y="5887917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A8A815-91B5-445B-918F-21BF7E0C8C52}"/>
              </a:ext>
            </a:extLst>
          </p:cNvPr>
          <p:cNvGrpSpPr/>
          <p:nvPr/>
        </p:nvGrpSpPr>
        <p:grpSpPr>
          <a:xfrm>
            <a:off x="3743325" y="365125"/>
            <a:ext cx="3762375" cy="1558925"/>
            <a:chOff x="3743325" y="365125"/>
            <a:chExt cx="3762375" cy="1558925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6CE9EEA-4384-4C7F-9B0C-C2EB190BAA88}"/>
                </a:ext>
              </a:extLst>
            </p:cNvPr>
            <p:cNvSpPr/>
            <p:nvPr/>
          </p:nvSpPr>
          <p:spPr>
            <a:xfrm>
              <a:off x="4791075" y="365125"/>
              <a:ext cx="2714625" cy="15589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Index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0212A0D-8FBE-4473-8FA1-C1828599D9D3}"/>
                </a:ext>
              </a:extLst>
            </p:cNvPr>
            <p:cNvSpPr/>
            <p:nvPr/>
          </p:nvSpPr>
          <p:spPr>
            <a:xfrm>
              <a:off x="3743325" y="365125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3304-32BC-4610-9370-E79F1E2BF390}"/>
                </a:ext>
              </a:extLst>
            </p:cNvPr>
            <p:cNvSpPr/>
            <p:nvPr/>
          </p:nvSpPr>
          <p:spPr>
            <a:xfrm>
              <a:off x="5067300" y="1027906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Manifests[]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44BAE-B6D8-479B-AE52-DB71C7087608}"/>
                </a:ext>
              </a:extLst>
            </p:cNvPr>
            <p:cNvSpPr/>
            <p:nvPr/>
          </p:nvSpPr>
          <p:spPr>
            <a:xfrm>
              <a:off x="5067300" y="145649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Platform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A12DD4-225D-43CA-84EF-D88592C1230B}"/>
              </a:ext>
            </a:extLst>
          </p:cNvPr>
          <p:cNvGrpSpPr/>
          <p:nvPr/>
        </p:nvGrpSpPr>
        <p:grpSpPr>
          <a:xfrm>
            <a:off x="6715125" y="2560902"/>
            <a:ext cx="3762375" cy="1828800"/>
            <a:chOff x="6715125" y="2514600"/>
            <a:chExt cx="3762375" cy="1828800"/>
          </a:xfrm>
        </p:grpSpPr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7EB862E-80E2-417E-BECB-5BD2CA422595}"/>
                </a:ext>
              </a:extLst>
            </p:cNvPr>
            <p:cNvSpPr/>
            <p:nvPr/>
          </p:nvSpPr>
          <p:spPr>
            <a:xfrm>
              <a:off x="7762875" y="2514600"/>
              <a:ext cx="2714625" cy="182880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5F4B88-E864-418D-80F8-DCAEE3E807A7}"/>
                </a:ext>
              </a:extLst>
            </p:cNvPr>
            <p:cNvSpPr/>
            <p:nvPr/>
          </p:nvSpPr>
          <p:spPr>
            <a:xfrm>
              <a:off x="6715125" y="2514600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6A1A1-9F8D-4A39-95C5-BA4F8EE97A4B}"/>
                </a:ext>
              </a:extLst>
            </p:cNvPr>
            <p:cNvSpPr/>
            <p:nvPr/>
          </p:nvSpPr>
          <p:spPr>
            <a:xfrm>
              <a:off x="8039100" y="3204341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C8EE3-84E4-4402-A7AF-1D4BB6B0C043}"/>
                </a:ext>
              </a:extLst>
            </p:cNvPr>
            <p:cNvSpPr/>
            <p:nvPr/>
          </p:nvSpPr>
          <p:spPr>
            <a:xfrm>
              <a:off x="8039100" y="366313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Layers[]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2219A-FE87-4EF0-86D9-B47F9AC6A2D5}"/>
              </a:ext>
            </a:extLst>
          </p:cNvPr>
          <p:cNvGrpSpPr/>
          <p:nvPr/>
        </p:nvGrpSpPr>
        <p:grpSpPr>
          <a:xfrm>
            <a:off x="6696075" y="4354012"/>
            <a:ext cx="5086350" cy="2006214"/>
            <a:chOff x="6696075" y="4752594"/>
            <a:chExt cx="5086350" cy="2006214"/>
          </a:xfrm>
        </p:grpSpPr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8110E144-0799-48C4-AC1A-82020DAC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5" y="4752594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80F0C5E-C1FE-419A-A2B8-4554D192DA06}"/>
                </a:ext>
              </a:extLst>
            </p:cNvPr>
            <p:cNvSpPr/>
            <p:nvPr/>
          </p:nvSpPr>
          <p:spPr>
            <a:xfrm>
              <a:off x="7762874" y="4834759"/>
              <a:ext cx="4019551" cy="192404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Layers – Blob 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316C0-8C75-4DE4-9656-81AB11FAB1CE}"/>
                </a:ext>
              </a:extLst>
            </p:cNvPr>
            <p:cNvSpPr/>
            <p:nvPr/>
          </p:nvSpPr>
          <p:spPr>
            <a:xfrm>
              <a:off x="7862887" y="5440365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937ED-930E-4DD3-B586-B61AD997A4E7}"/>
                </a:ext>
              </a:extLst>
            </p:cNvPr>
            <p:cNvSpPr/>
            <p:nvPr/>
          </p:nvSpPr>
          <p:spPr>
            <a:xfrm>
              <a:off x="7862887" y="5863432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B8471-5552-438D-8339-F35C598F8F32}"/>
                </a:ext>
              </a:extLst>
            </p:cNvPr>
            <p:cNvSpPr/>
            <p:nvPr/>
          </p:nvSpPr>
          <p:spPr>
            <a:xfrm>
              <a:off x="7862887" y="6286499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03A84-CAD0-459C-A395-972E645A4F95}"/>
              </a:ext>
            </a:extLst>
          </p:cNvPr>
          <p:cNvSpPr/>
          <p:nvPr/>
        </p:nvSpPr>
        <p:spPr>
          <a:xfrm>
            <a:off x="2162174" y="1965887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8D87C-7A59-4CC8-B41B-D79364EA0535}"/>
              </a:ext>
            </a:extLst>
          </p:cNvPr>
          <p:cNvSpPr/>
          <p:nvPr/>
        </p:nvSpPr>
        <p:spPr>
          <a:xfrm>
            <a:off x="7862887" y="1969150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5B98F-4EAE-4B12-BFA2-32BE36C3C3EE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4429125" y="1924050"/>
            <a:ext cx="1719263" cy="330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236F-FEAE-44F8-8686-276EBEC2CB9B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>
            <a:off x="6148388" y="1924050"/>
            <a:ext cx="1714499" cy="3336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2FCCD-1EED-4C4C-AA77-D79E06C84A67}"/>
              </a:ext>
            </a:extLst>
          </p:cNvPr>
          <p:cNvCxnSpPr/>
          <p:nvPr/>
        </p:nvCxnSpPr>
        <p:spPr>
          <a:xfrm>
            <a:off x="6324600" y="2098084"/>
            <a:ext cx="0" cy="436133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CA471E46-F2B1-44BD-8A18-F47B84E5385B}"/>
              </a:ext>
            </a:extLst>
          </p:cNvPr>
          <p:cNvSpPr/>
          <p:nvPr/>
        </p:nvSpPr>
        <p:spPr>
          <a:xfrm>
            <a:off x="5529263" y="1669164"/>
            <a:ext cx="5443537" cy="408261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00486247-6635-4342-898C-E76E88B1B5C1}"/>
              </a:ext>
            </a:extLst>
          </p:cNvPr>
          <p:cNvSpPr txBox="1">
            <a:spLocks/>
          </p:cNvSpPr>
          <p:nvPr/>
        </p:nvSpPr>
        <p:spPr>
          <a:xfrm>
            <a:off x="7629524" y="439307"/>
            <a:ext cx="4562476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optional</a:t>
            </a:r>
            <a:br>
              <a:rPr lang="en-US" dirty="0"/>
            </a:br>
            <a:r>
              <a:rPr lang="en-US" dirty="0"/>
              <a:t>	 collection of manifests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70CE1-80B6-4C51-B247-F79E2A278932}"/>
              </a:ext>
            </a:extLst>
          </p:cNvPr>
          <p:cNvSpPr/>
          <p:nvPr/>
        </p:nvSpPr>
        <p:spPr>
          <a:xfrm>
            <a:off x="7923015" y="2757049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9F845-1A49-4284-B736-7A892BFCC762}"/>
              </a:ext>
            </a:extLst>
          </p:cNvPr>
          <p:cNvSpPr/>
          <p:nvPr/>
        </p:nvSpPr>
        <p:spPr>
          <a:xfrm>
            <a:off x="8059469" y="3227976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7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4" grpId="1" animBg="1"/>
      <p:bldP spid="36" grpId="0"/>
      <p:bldP spid="37" grpId="0" animBg="1"/>
      <p:bldP spid="37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1" name="Image Manifest">
            <a:extLst>
              <a:ext uri="{FF2B5EF4-FFF2-40B4-BE49-F238E27FC236}">
                <a16:creationId xmlns:a16="http://schemas.microsoft.com/office/drawing/2014/main" id="{78BD5866-EE37-43EB-9453-E8B4AB32AF8A}"/>
              </a:ext>
            </a:extLst>
          </p:cNvPr>
          <p:cNvSpPr/>
          <p:nvPr/>
        </p:nvSpPr>
        <p:spPr>
          <a:xfrm>
            <a:off x="2080312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/>
          <a:lstStyle/>
          <a:p>
            <a:r>
              <a:rPr lang="en-US" sz="28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Artifact </a:t>
            </a:r>
            <a:r>
              <a:rPr lang="en-US" sz="2800" b="1" dirty="0">
                <a:solidFill>
                  <a:srgbClr val="000000"/>
                </a:solidFill>
              </a:rPr>
              <a:t>Manifest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to Artifacts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DD2D8-FB00-450A-9593-FB3CF503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Artifact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manifest.config.mediaType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Defines the Artifact Type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81677035-BB1D-4E6F-BDF7-F0D5504E4E74}"/>
              </a:ext>
            </a:extLst>
          </p:cNvPr>
          <p:cNvSpPr/>
          <p:nvPr/>
        </p:nvSpPr>
        <p:spPr>
          <a:xfrm>
            <a:off x="2076448" y="2633664"/>
            <a:ext cx="702903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975F8-CFF1-4712-9A41-552AEBFCE5C9}"/>
              </a:ext>
            </a:extLst>
          </p:cNvPr>
          <p:cNvSpPr/>
          <p:nvPr/>
        </p:nvSpPr>
        <p:spPr>
          <a:xfrm>
            <a:off x="2428875" y="4061554"/>
            <a:ext cx="556260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9" grpId="0" animBg="1"/>
      <p:bldP spid="6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ngularity">
            <a:extLst>
              <a:ext uri="{FF2B5EF4-FFF2-40B4-BE49-F238E27FC236}">
                <a16:creationId xmlns:a16="http://schemas.microsoft.com/office/drawing/2014/main" id="{FF9BB375-0625-4486-8B9F-0206057D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5" t="4842" r="4720" b="4024"/>
          <a:stretch/>
        </p:blipFill>
        <p:spPr>
          <a:xfrm>
            <a:off x="1633332" y="3352936"/>
            <a:ext cx="519780" cy="526067"/>
          </a:xfrm>
        </p:spPr>
      </p:pic>
      <p:pic>
        <p:nvPicPr>
          <p:cNvPr id="4100" name="Docker" descr="See the source image">
            <a:extLst>
              <a:ext uri="{FF2B5EF4-FFF2-40B4-BE49-F238E27FC236}">
                <a16:creationId xmlns:a16="http://schemas.microsoft.com/office/drawing/2014/main" id="{36033A41-2099-4BD8-8568-4B8040F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Helm" descr="Related image">
            <a:extLst>
              <a:ext uri="{FF2B5EF4-FFF2-40B4-BE49-F238E27FC236}">
                <a16:creationId xmlns:a16="http://schemas.microsoft.com/office/drawing/2014/main" id="{57F795AA-F204-487D-B2B8-2845C7AA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74" y="2746511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CI" descr="Image result for oci image logo">
            <a:extLst>
              <a:ext uri="{FF2B5EF4-FFF2-40B4-BE49-F238E27FC236}">
                <a16:creationId xmlns:a16="http://schemas.microsoft.com/office/drawing/2014/main" id="{3FF489BB-5614-477B-8472-3EBDAE0BA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2787795-9859-486D-B92A-8A39956D9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5233" y="3923773"/>
            <a:ext cx="587879" cy="587879"/>
          </a:xfrm>
          <a:prstGeom prst="rect">
            <a:avLst/>
          </a:prstGeom>
        </p:spPr>
      </p:pic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A0D45976-23F3-49BE-9753-46CD73CCBB48}"/>
              </a:ext>
            </a:extLst>
          </p:cNvPr>
          <p:cNvSpPr/>
          <p:nvPr/>
        </p:nvSpPr>
        <p:spPr>
          <a:xfrm>
            <a:off x="2061954" y="4729835"/>
            <a:ext cx="7172534" cy="212816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60DD-E23B-4216-B90D-D5DE3A0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Artifact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FA7EE-57E7-470A-95FD-7FED071E7E1F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40A00-19D5-458C-96BD-90E00BF3CB29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F9E48-6936-438F-9A12-8D773349C6A9}"/>
              </a:ext>
            </a:extLst>
          </p:cNvPr>
          <p:cNvSpPr/>
          <p:nvPr/>
        </p:nvSpPr>
        <p:spPr>
          <a:xfrm>
            <a:off x="2257176" y="2829559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AC7B2-242F-4A34-AF1E-124160533DC7}"/>
              </a:ext>
            </a:extLst>
          </p:cNvPr>
          <p:cNvSpPr/>
          <p:nvPr/>
        </p:nvSpPr>
        <p:spPr>
          <a:xfrm>
            <a:off x="2257176" y="3431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4" name="mediaType-Docker">
            <a:extLst>
              <a:ext uri="{FF2B5EF4-FFF2-40B4-BE49-F238E27FC236}">
                <a16:creationId xmlns:a16="http://schemas.microsoft.com/office/drawing/2014/main" id="{97C96F1B-113F-43DE-81BA-141243F55613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6" name="mediaType-Helm">
            <a:extLst>
              <a:ext uri="{FF2B5EF4-FFF2-40B4-BE49-F238E27FC236}">
                <a16:creationId xmlns:a16="http://schemas.microsoft.com/office/drawing/2014/main" id="{A6CFF6A4-F72A-42A3-BB37-8564629289A0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7" name="mediaType-Sylabs">
            <a:extLst>
              <a:ext uri="{FF2B5EF4-FFF2-40B4-BE49-F238E27FC236}">
                <a16:creationId xmlns:a16="http://schemas.microsoft.com/office/drawing/2014/main" id="{33CB8C3D-1B41-42D8-8E16-08EC4874D373}"/>
              </a:ext>
            </a:extLst>
          </p:cNvPr>
          <p:cNvSpPr/>
          <p:nvPr/>
        </p:nvSpPr>
        <p:spPr>
          <a:xfrm>
            <a:off x="2444907" y="5971719"/>
            <a:ext cx="576439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0" name="mediaType-OPA">
            <a:extLst>
              <a:ext uri="{FF2B5EF4-FFF2-40B4-BE49-F238E27FC236}">
                <a16:creationId xmlns:a16="http://schemas.microsoft.com/office/drawing/2014/main" id="{BFB8E40B-1258-4B8E-82F2-4FA0C51D804F}"/>
              </a:ext>
            </a:extLst>
          </p:cNvPr>
          <p:cNvSpPr/>
          <p:nvPr/>
        </p:nvSpPr>
        <p:spPr>
          <a:xfrm>
            <a:off x="2444907" y="5971719"/>
            <a:ext cx="6758260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ECCB2-593F-48A2-8695-CEBDBF3CE5D9}"/>
              </a:ext>
            </a:extLst>
          </p:cNvPr>
          <p:cNvSpPr/>
          <p:nvPr/>
        </p:nvSpPr>
        <p:spPr>
          <a:xfrm>
            <a:off x="2257176" y="403304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"application/vnd.cncf.openpolicyagent.config.v1+json"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4EA6A-E468-4219-BDBA-823E28E6AB8F}"/>
              </a:ext>
            </a:extLst>
          </p:cNvPr>
          <p:cNvSpPr/>
          <p:nvPr/>
        </p:nvSpPr>
        <p:spPr>
          <a:xfrm>
            <a:off x="2510155" y="5975981"/>
            <a:ext cx="6643461" cy="211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CR Sprawl">
            <a:extLst>
              <a:ext uri="{FF2B5EF4-FFF2-40B4-BE49-F238E27FC236}">
                <a16:creationId xmlns:a16="http://schemas.microsoft.com/office/drawing/2014/main" id="{5E6FAA3B-B2EE-48E9-838F-216C5B4B60EA}"/>
              </a:ext>
            </a:extLst>
          </p:cNvPr>
          <p:cNvGrpSpPr/>
          <p:nvPr/>
        </p:nvGrpSpPr>
        <p:grpSpPr>
          <a:xfrm>
            <a:off x="6219467" y="4528291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28" name="Rounded Rectangle 15">
              <a:extLst>
                <a:ext uri="{FF2B5EF4-FFF2-40B4-BE49-F238E27FC236}">
                  <a16:creationId xmlns:a16="http://schemas.microsoft.com/office/drawing/2014/main" id="{0EE20A96-8DC9-46D7-9856-5057A9514280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ACR Sprawl…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FAB79E-9D66-47B5-B5C2-D100ACEBF35C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08D1C93-88B7-4194-B7D2-853E77E8A6A2}"/>
              </a:ext>
            </a:extLst>
          </p:cNvPr>
          <p:cNvSpPr/>
          <p:nvPr/>
        </p:nvSpPr>
        <p:spPr>
          <a:xfrm>
            <a:off x="6281270" y="4937891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cnab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singularity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msix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terraform ...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acr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opa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CFDC9-2D07-4664-A336-31C8D1AB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Helm Repos to </a:t>
            </a:r>
            <a:br>
              <a:rPr lang="en-US" dirty="0"/>
            </a:br>
            <a:r>
              <a:rPr lang="en-US" dirty="0"/>
              <a:t>				Azure Container Registry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7D66753-E648-47B5-A7D2-7918574B7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6108">
            <a:off x="173307" y="1882157"/>
            <a:ext cx="5078631" cy="221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Helm" descr="Related image">
            <a:extLst>
              <a:ext uri="{FF2B5EF4-FFF2-40B4-BE49-F238E27FC236}">
                <a16:creationId xmlns:a16="http://schemas.microsoft.com/office/drawing/2014/main" id="{4C9249B9-D13E-4AE1-AF67-50C2885B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1429">
            <a:off x="7249760" y="2191638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NAB" descr="See the source image">
            <a:extLst>
              <a:ext uri="{FF2B5EF4-FFF2-40B4-BE49-F238E27FC236}">
                <a16:creationId xmlns:a16="http://schemas.microsoft.com/office/drawing/2014/main" id="{DA2FA5E0-944B-47D2-82F6-6CA27E7078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7"/>
          <a:stretch/>
        </p:blipFill>
        <p:spPr bwMode="auto">
          <a:xfrm>
            <a:off x="8855358" y="2377952"/>
            <a:ext cx="895350" cy="6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Terraform" descr="See the source image">
            <a:extLst>
              <a:ext uri="{FF2B5EF4-FFF2-40B4-BE49-F238E27FC236}">
                <a16:creationId xmlns:a16="http://schemas.microsoft.com/office/drawing/2014/main" id="{9C04B9EB-B039-486E-BB4E-A9EF9F7C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27" y="3210237"/>
            <a:ext cx="913976" cy="91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SIngularity">
            <a:extLst>
              <a:ext uri="{FF2B5EF4-FFF2-40B4-BE49-F238E27FC236}">
                <a16:creationId xmlns:a16="http://schemas.microsoft.com/office/drawing/2014/main" id="{525FD0B9-B09A-40D2-82C5-155D02EF5A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235" t="4842" r="4720" b="4024"/>
          <a:stretch/>
        </p:blipFill>
        <p:spPr>
          <a:xfrm>
            <a:off x="9930896" y="2547898"/>
            <a:ext cx="720542" cy="729258"/>
          </a:xfrm>
          <a:prstGeom prst="rect">
            <a:avLst/>
          </a:prstGeom>
        </p:spPr>
      </p:pic>
      <p:pic>
        <p:nvPicPr>
          <p:cNvPr id="8" name="MSIX" descr="See the source image">
            <a:extLst>
              <a:ext uri="{FF2B5EF4-FFF2-40B4-BE49-F238E27FC236}">
                <a16:creationId xmlns:a16="http://schemas.microsoft.com/office/drawing/2014/main" id="{563A1C2C-4EF7-4B3B-9BBD-59B9309DA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57" r="21490"/>
          <a:stretch/>
        </p:blipFill>
        <p:spPr bwMode="auto">
          <a:xfrm>
            <a:off x="8566642" y="3120089"/>
            <a:ext cx="854793" cy="91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OPA">
            <a:extLst>
              <a:ext uri="{FF2B5EF4-FFF2-40B4-BE49-F238E27FC236}">
                <a16:creationId xmlns:a16="http://schemas.microsoft.com/office/drawing/2014/main" id="{E1D57D43-6FD9-4C1E-822E-2C972D867C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83595" y="3247850"/>
            <a:ext cx="785864" cy="78586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DBF4858-4D00-A145-88D9-1809AFFA944E}"/>
              </a:ext>
            </a:extLst>
          </p:cNvPr>
          <p:cNvGrpSpPr/>
          <p:nvPr/>
        </p:nvGrpSpPr>
        <p:grpSpPr>
          <a:xfrm>
            <a:off x="287517" y="4533731"/>
            <a:ext cx="5486400" cy="1640422"/>
            <a:chOff x="345233" y="4421462"/>
            <a:chExt cx="5303520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6" name="Rounded Rectangle 10">
              <a:extLst>
                <a:ext uri="{FF2B5EF4-FFF2-40B4-BE49-F238E27FC236}">
                  <a16:creationId xmlns:a16="http://schemas.microsoft.com/office/drawing/2014/main" id="{07BDC904-E424-2343-BB0B-7AD706D4D078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solidFill>
                    <a:schemeClr val="bg1"/>
                  </a:solidFill>
                </a:rPr>
                <a:t>HELM </a:t>
              </a:r>
              <a:r>
                <a:rPr 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7BA450-A470-4949-B062-29C8A9651F61}"/>
                </a:ext>
              </a:extLst>
            </p:cNvPr>
            <p:cNvSpPr/>
            <p:nvPr/>
          </p:nvSpPr>
          <p:spPr>
            <a:xfrm>
              <a:off x="345233" y="4664591"/>
              <a:ext cx="5303520" cy="941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BC5C1C-391E-2D44-B927-79574D44B482}"/>
              </a:ext>
            </a:extLst>
          </p:cNvPr>
          <p:cNvGrpSpPr/>
          <p:nvPr/>
        </p:nvGrpSpPr>
        <p:grpSpPr>
          <a:xfrm>
            <a:off x="6219467" y="4533733"/>
            <a:ext cx="5486400" cy="1640423"/>
            <a:chOff x="345232" y="4413102"/>
            <a:chExt cx="5303521" cy="1184815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4" name="Rounded Rectangle 15">
              <a:extLst>
                <a:ext uri="{FF2B5EF4-FFF2-40B4-BE49-F238E27FC236}">
                  <a16:creationId xmlns:a16="http://schemas.microsoft.com/office/drawing/2014/main" id="{068F50A9-22CE-0041-A7F4-750752DFE24E}"/>
                </a:ext>
              </a:extLst>
            </p:cNvPr>
            <p:cNvSpPr/>
            <p:nvPr/>
          </p:nvSpPr>
          <p:spPr>
            <a:xfrm>
              <a:off x="345232" y="4413102"/>
              <a:ext cx="5303521" cy="1184814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</a:rPr>
                <a:t>HELM </a:t>
              </a:r>
              <a:r>
                <a:rPr lang="en-US" b="1" dirty="0">
                  <a:solidFill>
                    <a:schemeClr val="bg1"/>
                  </a:solidFill>
                </a:rPr>
                <a:t>3 </a:t>
              </a:r>
              <a:r>
                <a:rPr lang="en-US" dirty="0">
                  <a:solidFill>
                    <a:schemeClr val="bg1"/>
                  </a:solidFill>
                </a:rPr>
                <a:t>with OCI Artifacts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EA1416-0410-E644-B8D5-22AF04569E3E}"/>
                </a:ext>
              </a:extLst>
            </p:cNvPr>
            <p:cNvSpPr/>
            <p:nvPr/>
          </p:nvSpPr>
          <p:spPr>
            <a:xfrm>
              <a:off x="345233" y="4656232"/>
              <a:ext cx="5303520" cy="9416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42B90-875C-CB49-B19C-15EBEA56A722}"/>
              </a:ext>
            </a:extLst>
          </p:cNvPr>
          <p:cNvSpPr/>
          <p:nvPr/>
        </p:nvSpPr>
        <p:spPr>
          <a:xfrm>
            <a:off x="149391" y="4943334"/>
            <a:ext cx="5354231" cy="1147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login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repo add -r $registry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package ./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az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acr helm push wordpress-5.7.tgz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fetch $registry/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--version 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B8CA13-92B3-A343-ADDD-C6CA0B71A455}"/>
              </a:ext>
            </a:extLst>
          </p:cNvPr>
          <p:cNvSpPr/>
          <p:nvPr/>
        </p:nvSpPr>
        <p:spPr>
          <a:xfrm>
            <a:off x="6192157" y="4943333"/>
            <a:ext cx="6138863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registry login $registry -u $user -p $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save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wordpress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push $registry/wordpress:5.7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chart pull $registry/wordpress:5.7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7557A-2530-41B2-A2AC-CE008765121A}"/>
              </a:ext>
            </a:extLst>
          </p:cNvPr>
          <p:cNvSpPr/>
          <p:nvPr/>
        </p:nvSpPr>
        <p:spPr>
          <a:xfrm rot="21345770">
            <a:off x="3482009" y="3741375"/>
            <a:ext cx="18325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11"/>
              </a:rPr>
              <a:t>http://aka.ms/acr/helm-repos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3252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/>
              <a:t>artifactType</a:t>
            </a:r>
            <a:r>
              <a:rPr lang="en-US" dirty="0"/>
              <a:t> – too impacting to existing OCI tooling</a:t>
            </a:r>
            <a:endParaRPr lang="en-US" b="1" dirty="0"/>
          </a:p>
          <a:p>
            <a:r>
              <a:rPr lang="en-US" dirty="0"/>
              <a:t>Minimal change to existing 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3891636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865FCC-08B3-4D4B-B2EE-D4C8A1C8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A New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CE3DF-7A6F-4A00-8E6A-50874E7D8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F97EA7-949E-41F0-8646-467243E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 in Markdown  				</a:t>
            </a:r>
            <a:r>
              <a:rPr lang="en-US" dirty="0">
                <a:latin typeface="Consolas" panose="020B0609020204030204" pitchFamily="49" charset="0"/>
              </a:rPr>
              <a:t>dim.exe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B0AF-7159-446A-AD09-B0C418A3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Storing docs as an object I can retrieve for offline usage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login demo42.azurecr.io -u $user -p $</a:t>
            </a:r>
            <a:r>
              <a:rPr lang="en-US" sz="2400" dirty="0" err="1">
                <a:latin typeface="Consolas" panose="020B0609020204030204" pitchFamily="49" charset="0"/>
              </a:rPr>
              <a:t>pwd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push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 </a:t>
            </a:r>
            <a:r>
              <a:rPr lang="en-US" sz="2400" dirty="0">
                <a:latin typeface="Consolas" panose="020B0609020204030204" pitchFamily="49" charset="0"/>
              </a:rPr>
              <a:t>./</a:t>
            </a:r>
            <a:r>
              <a:rPr lang="en-US" sz="2400" dirty="0" err="1">
                <a:latin typeface="Consolas" panose="020B0609020204030204" pitchFamily="49" charset="0"/>
              </a:rPr>
              <a:t>thingthang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Pushes a directory of docs to a registry, naming it as thingthang:1.0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dim pull demo42.azurecr.io/</a:t>
            </a:r>
            <a:r>
              <a:rPr lang="en-US" sz="2400" b="1" dirty="0">
                <a:latin typeface="Consolas" panose="020B0609020204030204" pitchFamily="49" charset="0"/>
              </a:rPr>
              <a:t>thingthang:1.0</a:t>
            </a:r>
            <a:r>
              <a:rPr lang="en-US" sz="2400" dirty="0">
                <a:latin typeface="Consolas" panose="020B0609020204030204" pitchFamily="49" charset="0"/>
              </a:rPr>
              <a:t> ./</a:t>
            </a:r>
            <a:r>
              <a:rPr lang="en-US" sz="2400" dirty="0" err="1">
                <a:latin typeface="Consolas" panose="020B0609020204030204" pitchFamily="49" charset="0"/>
              </a:rPr>
              <a:t>myDocs</a:t>
            </a:r>
            <a:r>
              <a:rPr lang="en-US" sz="2400" dirty="0">
                <a:latin typeface="Consolas" panose="020B0609020204030204" pitchFamily="49" charset="0"/>
              </a:rPr>
              <a:t>/</a:t>
            </a: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Pulls a doc set from the registry, expands on disk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766B-A7FF-4BAB-9F93-28E92328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Great: Is there a helper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F129-81CE-4C12-A648-0E6307997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Why, yes there is: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71FDF-4332-47D9-8E65-1CDA1CD09FC7}"/>
              </a:ext>
            </a:extLst>
          </p:cNvPr>
          <p:cNvSpPr/>
          <p:nvPr/>
        </p:nvSpPr>
        <p:spPr>
          <a:xfrm>
            <a:off x="1310220" y="2457947"/>
            <a:ext cx="5876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https://github.com/deislabs/oras/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2130-FD75-4493-A686-DA8D6CAC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20" y="3177659"/>
            <a:ext cx="8523809" cy="2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15A114-7C3C-4055-BB74-9FE47439CDA2}"/>
              </a:ext>
            </a:extLst>
          </p:cNvPr>
          <p:cNvSpPr/>
          <p:nvPr/>
        </p:nvSpPr>
        <p:spPr>
          <a:xfrm>
            <a:off x="7129102" y="5524500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FC1E4-2A3D-4A7D-A136-E346181871C9}"/>
              </a:ext>
            </a:extLst>
          </p:cNvPr>
          <p:cNvSpPr/>
          <p:nvPr/>
        </p:nvSpPr>
        <p:spPr>
          <a:xfrm>
            <a:off x="750447" y="5781675"/>
            <a:ext cx="3215048" cy="257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793C9E-E966-4407-B2B5-6916146678E0}"/>
              </a:ext>
            </a:extLst>
          </p:cNvPr>
          <p:cNvGrpSpPr/>
          <p:nvPr/>
        </p:nvGrpSpPr>
        <p:grpSpPr>
          <a:xfrm>
            <a:off x="6574674" y="3896623"/>
            <a:ext cx="4280207" cy="1329647"/>
            <a:chOff x="6574674" y="3896623"/>
            <a:chExt cx="4280207" cy="132964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F28C73-2B3A-4229-AEBD-2F4CA87F8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8370" y="4132605"/>
              <a:ext cx="4236511" cy="10936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05A78-EED4-4BAE-8355-3CD1ADF20195}"/>
                </a:ext>
              </a:extLst>
            </p:cNvPr>
            <p:cNvSpPr/>
            <p:nvPr/>
          </p:nvSpPr>
          <p:spPr>
            <a:xfrm>
              <a:off x="6574674" y="3896623"/>
              <a:ext cx="14898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Core Maintainers: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8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EE0D2-CA7E-454C-8BCC-0894149F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2E4EF-83E1-4C4B-B618-0F726A257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&amp; Pulling docs in markdown to an OCI Registry</a:t>
            </a:r>
          </a:p>
        </p:txBody>
      </p:sp>
    </p:spTree>
    <p:extLst>
      <p:ext uri="{BB962C8B-B14F-4D97-AF65-F5344CB8AC3E}">
        <p14:creationId xmlns:p14="http://schemas.microsoft.com/office/powerpoint/2010/main" val="27853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</p:spTree>
    <p:extLst>
      <p:ext uri="{BB962C8B-B14F-4D97-AF65-F5344CB8AC3E}">
        <p14:creationId xmlns:p14="http://schemas.microsoft.com/office/powerpoint/2010/main" val="246566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03329-F221-4733-9746-AF50052C941B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41CDE53F-69B5-4A12-8984-54C3C9B6F824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1AC6F6-907D-47AD-8152-C882B8C64B33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OCI Image </a:t>
            </a:r>
            <a:r>
              <a:rPr lang="en-US" dirty="0"/>
              <a:t>Artifact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6FDEF-30BF-40C2-81DA-822423F3162E}"/>
              </a:ext>
            </a:extLst>
          </p:cNvPr>
          <p:cNvSpPr/>
          <p:nvPr/>
        </p:nvSpPr>
        <p:spPr>
          <a:xfrm>
            <a:off x="265723" y="2121126"/>
            <a:ext cx="117643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4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4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demo42.azurecr.io/samples/docs-in-markdown:v1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./readme.md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white"/>
                </a:solidFill>
                <a:latin typeface="Consolas" panose="020B0609020204030204" pitchFamily="49" charset="0"/>
              </a:rPr>
              <a:t>    ./detail.md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767f3c907f24 moredetail.md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prstClr val="white"/>
                </a:solidFill>
              </a:rPr>
              <a:t>Digest: sha256:a7109494abadf849e0c2cccc2ac870fa837698381d1ec9e57e46d5878918a956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4067173" y="1553766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oci.image.config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oci.image.layer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600826" y="2871786"/>
            <a:ext cx="125015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748463" y="3819524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748463" y="5111353"/>
            <a:ext cx="1166812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C842F3B-4E6D-4F61-BA92-3F8348E7FD4A}"/>
              </a:ext>
            </a:extLst>
          </p:cNvPr>
          <p:cNvSpPr/>
          <p:nvPr/>
        </p:nvSpPr>
        <p:spPr>
          <a:xfrm>
            <a:off x="7376477" y="4838077"/>
            <a:ext cx="3870327" cy="854075"/>
          </a:xfrm>
          <a:prstGeom prst="wedgeRoundRectCallout">
            <a:avLst>
              <a:gd name="adj1" fmla="val 352"/>
              <a:gd name="adj2" fmla="val -1014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</a:t>
            </a:r>
            <a:r>
              <a:rPr lang="en-US" b="1" dirty="0"/>
              <a:t>layer</a:t>
            </a:r>
            <a:r>
              <a:rPr lang="en-US" dirty="0"/>
              <a:t> 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layers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6EE3234-CC06-4585-B293-1C8EF9EAAD73}"/>
              </a:ext>
            </a:extLst>
          </p:cNvPr>
          <p:cNvSpPr/>
          <p:nvPr/>
        </p:nvSpPr>
        <p:spPr>
          <a:xfrm>
            <a:off x="1581786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manifest-config </a:t>
            </a:r>
            <a:br>
              <a:rPr lang="en-US" dirty="0"/>
            </a:br>
            <a:r>
              <a:rPr lang="en-US" dirty="0"/>
              <a:t>to represent our unique Artifact Type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4F69F61-16C5-413A-A6C7-81A62C09CD09}"/>
              </a:ext>
            </a:extLst>
          </p:cNvPr>
          <p:cNvSpPr/>
          <p:nvPr/>
        </p:nvSpPr>
        <p:spPr>
          <a:xfrm>
            <a:off x="5553074" y="1945283"/>
            <a:ext cx="3870327" cy="854075"/>
          </a:xfrm>
          <a:prstGeom prst="wedgeRoundRectCallout">
            <a:avLst>
              <a:gd name="adj1" fmla="val -19829"/>
              <a:gd name="adj2" fmla="val 123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manifest-</a:t>
            </a:r>
            <a:r>
              <a:rPr lang="en-US" dirty="0" err="1"/>
              <a:t>config.</a:t>
            </a:r>
            <a:r>
              <a:rPr lang="en-US" b="1" dirty="0" err="1"/>
              <a:t>mediaType</a:t>
            </a:r>
            <a:br>
              <a:rPr lang="en-US" dirty="0"/>
            </a:br>
            <a:r>
              <a:rPr lang="en-US" dirty="0"/>
              <a:t>to identify our artifact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33DE5-2336-431D-A8DE-9CCA958B5A11}"/>
              </a:ext>
            </a:extLst>
          </p:cNvPr>
          <p:cNvSpPr/>
          <p:nvPr/>
        </p:nvSpPr>
        <p:spPr>
          <a:xfrm>
            <a:off x="2002636" y="4507180"/>
            <a:ext cx="7179464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F6D14E-986D-4ECD-934F-84CF57C21021}"/>
              </a:ext>
            </a:extLst>
          </p:cNvPr>
          <p:cNvSpPr/>
          <p:nvPr/>
        </p:nvSpPr>
        <p:spPr>
          <a:xfrm>
            <a:off x="1912022" y="4125575"/>
            <a:ext cx="6927178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6865D-5E84-4985-8618-76F028AFAD0C}"/>
              </a:ext>
            </a:extLst>
          </p:cNvPr>
          <p:cNvSpPr/>
          <p:nvPr/>
        </p:nvSpPr>
        <p:spPr>
          <a:xfrm>
            <a:off x="763110" y="3739906"/>
            <a:ext cx="2028825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E55D36-74C0-4074-A075-2F5A97050623}"/>
              </a:ext>
            </a:extLst>
          </p:cNvPr>
          <p:cNvSpPr/>
          <p:nvPr/>
        </p:nvSpPr>
        <p:spPr>
          <a:xfrm>
            <a:off x="4357823" y="3740460"/>
            <a:ext cx="6457950" cy="3389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</p:spTree>
    <p:extLst>
      <p:ext uri="{BB962C8B-B14F-4D97-AF65-F5344CB8AC3E}">
        <p14:creationId xmlns:p14="http://schemas.microsoft.com/office/powerpoint/2010/main" val="180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" grpId="0" animBg="1"/>
      <p:bldP spid="2" grpId="1" animBg="1"/>
      <p:bldP spid="15" grpId="0" animBg="1"/>
      <p:bldP spid="15" grpId="1" animBg="1"/>
      <p:bldP spid="14" grpId="0" animBg="1"/>
      <p:bldP spid="13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C97CA3E-A971-4127-9C10-7DBED2A9FAA0}"/>
              </a:ext>
            </a:extLst>
          </p:cNvPr>
          <p:cNvGrpSpPr/>
          <p:nvPr/>
        </p:nvGrpSpPr>
        <p:grpSpPr>
          <a:xfrm>
            <a:off x="161926" y="1485731"/>
            <a:ext cx="11975366" cy="5178497"/>
            <a:chOff x="345233" y="4421462"/>
            <a:chExt cx="5303520" cy="3740233"/>
          </a:xfrm>
          <a:effectLst>
            <a:outerShdw blurRad="88900" dist="38100" dir="2700000" algn="tl" rotWithShape="0">
              <a:prstClr val="black">
                <a:alpha val="28000"/>
              </a:prstClr>
            </a:outerShdw>
          </a:effectLst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B85D3DC6-6C4C-43DF-BA2C-89DA0AA907A2}"/>
                </a:ext>
              </a:extLst>
            </p:cNvPr>
            <p:cNvSpPr/>
            <p:nvPr/>
          </p:nvSpPr>
          <p:spPr>
            <a:xfrm>
              <a:off x="345233" y="4421462"/>
              <a:ext cx="5303520" cy="1184815"/>
            </a:xfrm>
            <a:prstGeom prst="roundRect">
              <a:avLst>
                <a:gd name="adj" fmla="val 0"/>
              </a:avLst>
            </a:prstGeom>
            <a:solidFill>
              <a:srgbClr val="1592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36576" r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b="1" dirty="0">
                  <a:solidFill>
                    <a:schemeClr val="bg1"/>
                  </a:solidFill>
                </a:rPr>
                <a:t>ORAS: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A75EBB-B782-4150-9938-D18E1A9F9FEA}"/>
                </a:ext>
              </a:extLst>
            </p:cNvPr>
            <p:cNvSpPr/>
            <p:nvPr/>
          </p:nvSpPr>
          <p:spPr>
            <a:xfrm>
              <a:off x="345233" y="4664591"/>
              <a:ext cx="5303520" cy="34971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140493A-B471-48D3-B9C7-AAE6DD26BD3E}"/>
              </a:ext>
            </a:extLst>
          </p:cNvPr>
          <p:cNvSpPr/>
          <p:nvPr/>
        </p:nvSpPr>
        <p:spPr>
          <a:xfrm>
            <a:off x="161927" y="2121126"/>
            <a:ext cx="11891594" cy="4009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login demo42.azurecr.io -u $user -p $</a:t>
            </a:r>
            <a:r>
              <a:rPr lang="en-US" sz="2800" dirty="0" err="1">
                <a:solidFill>
                  <a:prstClr val="white"/>
                </a:solidFill>
                <a:latin typeface="Consolas" panose="020B0609020204030204" pitchFamily="49" charset="0"/>
              </a:rPr>
              <a:t>pwd</a:t>
            </a:r>
            <a:endParaRPr lang="en-US" sz="2800" dirty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WARNING! Using –password via the CLI is insecure. Use –password-stdin.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Login Succeeded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28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oras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prstClr val="white"/>
                </a:solidFill>
                <a:latin typeface="Consolas" panose="020B0609020204030204" pitchFamily="49" charset="0"/>
              </a:rPr>
              <a:t>push demo42.azurecr.io/samples/docs-in-markdown:1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--manifest-config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config.json:application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/vnd.stevelasker.docsinmarkdown.config.v1+json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readme.md:application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/vnd.stevelasker.docsinmarkdown.layer.v1+md \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 ./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detail.tar:application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/vnd.stevelasker.docsinmarkdown.layer.v1+tar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767f3c907f24 moredetail.tar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Uploading d15f3b9978be readme.md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Pushed demo42.azurecr.io/samples/docs-in-markdown:1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Digest: sha256:f52fbb75a6fe3f291ff2d3c0020851c29a5f614b876bc0a77cb6d4fa80402ae3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D3C3A6-EBE6-43D8-B079-DF87474B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Push </a:t>
            </a:r>
            <a:r>
              <a:rPr lang="en-US" dirty="0">
                <a:latin typeface="Consolas" panose="020B0609020204030204" pitchFamily="49" charset="0"/>
              </a:rPr>
              <a:t>doc-in-markdown </a:t>
            </a:r>
            <a:r>
              <a:rPr lang="en-US" dirty="0"/>
              <a:t>Artifact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74CF006-6315-486A-9CD4-C6770D4EEBA9}"/>
              </a:ext>
            </a:extLst>
          </p:cNvPr>
          <p:cNvSpPr/>
          <p:nvPr/>
        </p:nvSpPr>
        <p:spPr>
          <a:xfrm>
            <a:off x="3816985" y="1542953"/>
            <a:ext cx="7962901" cy="512127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"sha256:44136fa355b3678a1146ad16f7e8649e94fb4fc21fe77e8310c060f61caaff8a"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.layer.v1+md"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"sha256:d15f3b9978be09aa01e42c806d3daf95ecac58d53df1e9cd472600ae01e0f96b"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398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"readme.md"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050" b="1" dirty="0">
                <a:solidFill>
                  <a:srgbClr val="A31515"/>
                </a:solidFill>
                <a:latin typeface="Consolas" panose="020B0609020204030204" pitchFamily="49" charset="0"/>
              </a:rPr>
              <a:t>stevelasker.docsinmarkdown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.layer.v1+tar"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"sha256:767f3c907f24e463b263137827dac9ce1882213abec1e8752ce55a8c2ecec2c4"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149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"annotations"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org.opencontainers.image.title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"moredetail.md"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BC773-8834-4AD7-8453-7A8173D75130}"/>
              </a:ext>
            </a:extLst>
          </p:cNvPr>
          <p:cNvSpPr/>
          <p:nvPr/>
        </p:nvSpPr>
        <p:spPr>
          <a:xfrm>
            <a:off x="6350638" y="2868515"/>
            <a:ext cx="1946274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CA6646-1B09-4226-9EC1-1585BBAE4B15}"/>
              </a:ext>
            </a:extLst>
          </p:cNvPr>
          <p:cNvSpPr/>
          <p:nvPr/>
        </p:nvSpPr>
        <p:spPr>
          <a:xfrm>
            <a:off x="6498274" y="3816253"/>
            <a:ext cx="2827337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B778B-CF0C-4056-AE56-4CFC60F44267}"/>
              </a:ext>
            </a:extLst>
          </p:cNvPr>
          <p:cNvSpPr/>
          <p:nvPr/>
        </p:nvSpPr>
        <p:spPr>
          <a:xfrm>
            <a:off x="6498275" y="5108082"/>
            <a:ext cx="2925126" cy="1928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under construction icon">
            <a:extLst>
              <a:ext uri="{FF2B5EF4-FFF2-40B4-BE49-F238E27FC236}">
                <a16:creationId xmlns:a16="http://schemas.microsoft.com/office/drawing/2014/main" id="{4D9EBAEF-05FB-4DF6-AFFD-5E950FB8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168" y="182562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94A32D60-9A80-45D8-AE0E-DD19EA47A748}"/>
              </a:ext>
            </a:extLst>
          </p:cNvPr>
          <p:cNvSpPr/>
          <p:nvPr/>
        </p:nvSpPr>
        <p:spPr>
          <a:xfrm>
            <a:off x="376238" y="1825625"/>
            <a:ext cx="11439524" cy="4946651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Image Format"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/artwork/master/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/icon/color/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oci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-icon-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"https://www.opencontainers.org/"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"OCI 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/runtime-tools"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schemaReference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  <a:hlinkClick r:id="rId3"/>
              </a:rPr>
              <a:t>https://raw.githubusercontent.com/opencontainers/image-spec/master/schema/config-schema.json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sz="105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layerMediaTypes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"spec"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opencontainers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/image-spec/blob/master/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layer.md#gzip-media-types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"application/vnd.cncf.helm.config.v3+json"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 Chart"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"description"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"The package manager for Kubernetes"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"icon"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"https://raw.githubusercontent.com/helm/helm/master/docs/logos/helm-blue-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vector.svg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"https://helm.sh/"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"tools"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"title"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"Helm"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url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"https://github.com/helm/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helm#install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68CD5-5F55-4AEC-8BB9-16A51A06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Surfacing Your </a:t>
            </a:r>
            <a:r>
              <a:rPr lang="en-US" dirty="0" err="1">
                <a:latin typeface="Consolas" panose="020B0609020204030204" pitchFamily="49" charset="0"/>
              </a:rPr>
              <a:t>mediaType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002E-AC48-424F-868C-1FA240F76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mediaTypeMapping.json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DBC4B-1481-487D-9C80-B2E5A748506C}"/>
              </a:ext>
            </a:extLst>
          </p:cNvPr>
          <p:cNvSpPr/>
          <p:nvPr/>
        </p:nvSpPr>
        <p:spPr>
          <a:xfrm>
            <a:off x="3048000" y="-31266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2278-65BE-4144-B96A-8A58B422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WIFM 	</a:t>
            </a:r>
            <a:r>
              <a:rPr lang="en-US" sz="7200" i="1" baseline="30000" dirty="0"/>
              <a:t>[</a:t>
            </a:r>
            <a:r>
              <a:rPr lang="en-US" sz="7200" i="1" baseline="30000" dirty="0" err="1"/>
              <a:t>wiff-em</a:t>
            </a:r>
            <a:r>
              <a:rPr lang="en-US" sz="7200" i="1" baseline="30000" dirty="0"/>
              <a:t>]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3E38-1343-4A8E-BF7F-4AFF5ACB9FA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1311579">
            <a:off x="838200" y="1825625"/>
            <a:ext cx="10515600" cy="38010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W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hat’s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I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n it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F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or </a:t>
            </a:r>
          </a:p>
          <a:p>
            <a:pPr marL="0" indent="0">
              <a:buNone/>
              <a:tabLst>
                <a:tab pos="685800" algn="r"/>
                <a:tab pos="742950" algn="l"/>
              </a:tabLst>
            </a:pPr>
            <a:r>
              <a:rPr lang="en-US" sz="60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	M	</a:t>
            </a:r>
            <a:r>
              <a:rPr lang="en-US" sz="60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FD52C-501C-411E-A6B4-D7419359D8B0}"/>
              </a:ext>
            </a:extLst>
          </p:cNvPr>
          <p:cNvSpPr/>
          <p:nvPr/>
        </p:nvSpPr>
        <p:spPr>
          <a:xfrm>
            <a:off x="1059967" y="6488668"/>
            <a:ext cx="574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https://www.urbandictionary.com/define.php?term=WIFM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C8C-9C52-4BDA-86A0-9186BF8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for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82F2E-D49B-4521-BDF5-72E537FE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OCI Registries Can Support New Artifact Types</a:t>
            </a:r>
          </a:p>
          <a:p>
            <a:r>
              <a:rPr lang="en-US" dirty="0"/>
              <a:t>Leverage What Exists – focus on </a:t>
            </a:r>
            <a:r>
              <a:rPr lang="en-US" b="1" dirty="0"/>
              <a:t>Your Thing</a:t>
            </a:r>
            <a:endParaRPr lang="en-US" dirty="0"/>
          </a:p>
          <a:p>
            <a:r>
              <a:rPr lang="en-US" dirty="0"/>
              <a:t>Declare A New </a:t>
            </a:r>
            <a:r>
              <a:rPr lang="en-US" dirty="0" err="1"/>
              <a:t>mediaType</a:t>
            </a:r>
            <a:r>
              <a:rPr lang="en-US" dirty="0"/>
              <a:t> to uniquely identify </a:t>
            </a:r>
            <a:r>
              <a:rPr lang="en-US" b="1" dirty="0"/>
              <a:t>Your Thing</a:t>
            </a:r>
          </a:p>
          <a:p>
            <a:r>
              <a:rPr lang="en-US" dirty="0"/>
              <a:t>Register Artifact </a:t>
            </a:r>
            <a:r>
              <a:rPr lang="en-US" dirty="0" err="1"/>
              <a:t>mediaTypes</a:t>
            </a:r>
            <a:r>
              <a:rPr lang="en-US" dirty="0"/>
              <a:t> with OCI Distribution</a:t>
            </a:r>
          </a:p>
          <a:p>
            <a:r>
              <a:rPr lang="en-US" dirty="0"/>
              <a:t>Cloud Registries will pickup your new </a:t>
            </a:r>
            <a:r>
              <a:rPr lang="en-US" dirty="0" err="1"/>
              <a:t>mediaTypes</a:t>
            </a:r>
            <a:endParaRPr lang="en-US" dirty="0"/>
          </a:p>
          <a:p>
            <a:r>
              <a:rPr lang="en-US" dirty="0"/>
              <a:t>ORAS library available to ease development, but not required</a:t>
            </a:r>
          </a:p>
          <a:p>
            <a:r>
              <a:rPr lang="en-US" dirty="0"/>
              <a:t>Follow Best Practices for Image Tagging</a:t>
            </a:r>
          </a:p>
          <a:p>
            <a:r>
              <a:rPr lang="en-US" dirty="0"/>
              <a:t>OCI Index not yet Artifact Aware – </a:t>
            </a:r>
            <a:r>
              <a:rPr lang="en-US" i="1" dirty="0"/>
              <a:t>work in progress</a:t>
            </a:r>
          </a:p>
          <a:p>
            <a:endParaRPr lang="en-US" dirty="0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637EC6F7-00B9-4888-A093-6933CFD32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4000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11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10B59-F5FF-4FE0-82A0-B939A2FE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3AB9B-1CBA-4101-A8B3-FD604527F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>
                <a:hlinkClick r:id="rId2"/>
              </a:rPr>
              <a:t>stevelasker.blog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Authoring OCI Registry Artifacts – Quick Guide</a:t>
            </a:r>
          </a:p>
          <a:p>
            <a:r>
              <a:rPr lang="en-US" dirty="0"/>
              <a:t>Slack:  </a:t>
            </a:r>
            <a:r>
              <a:rPr lang="en-US" dirty="0">
                <a:hlinkClick r:id="rId3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4"/>
              </a:rPr>
              <a:t>chat.opencontainers.org/</a:t>
            </a:r>
            <a:endParaRPr lang="en-US" dirty="0"/>
          </a:p>
          <a:p>
            <a:r>
              <a:rPr lang="en-US" dirty="0"/>
              <a:t>ORAS: </a:t>
            </a:r>
            <a:r>
              <a:rPr lang="en-US" dirty="0" err="1">
                <a:hlinkClick r:id="rId5"/>
              </a:rPr>
              <a:t>github</a:t>
            </a:r>
            <a:r>
              <a:rPr lang="en-US" dirty="0">
                <a:hlinkClick r:id="rId5"/>
              </a:rPr>
              <a:t>/com/deislabs/</a:t>
            </a:r>
            <a:r>
              <a:rPr lang="en-US" dirty="0" err="1">
                <a:hlinkClick r:id="rId5"/>
              </a:rPr>
              <a:t>oras</a:t>
            </a:r>
            <a:endParaRPr lang="en-US" dirty="0"/>
          </a:p>
          <a:p>
            <a:r>
              <a:rPr lang="en-US" dirty="0"/>
              <a:t>Docs In Markdown (dim): </a:t>
            </a:r>
            <a:r>
              <a:rPr lang="en-US" dirty="0">
                <a:hlinkClick r:id="rId6"/>
              </a:rPr>
              <a:t>https://github.com/SteveLasker/dim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pic>
        <p:nvPicPr>
          <p:cNvPr id="6" name="Helm" descr="Related image">
            <a:extLst>
              <a:ext uri="{FF2B5EF4-FFF2-40B4-BE49-F238E27FC236}">
                <a16:creationId xmlns:a16="http://schemas.microsoft.com/office/drawing/2014/main" id="{25CBF47B-C7A5-43D0-92B0-C6588866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54" y="5421691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ngularity">
            <a:extLst>
              <a:ext uri="{FF2B5EF4-FFF2-40B4-BE49-F238E27FC236}">
                <a16:creationId xmlns:a16="http://schemas.microsoft.com/office/drawing/2014/main" id="{74A385E8-AD9B-42C3-B885-5B0F26D424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35" t="4842" r="4720" b="4024"/>
          <a:stretch/>
        </p:blipFill>
        <p:spPr>
          <a:xfrm>
            <a:off x="10296991" y="5447705"/>
            <a:ext cx="720542" cy="729258"/>
          </a:xfrm>
          <a:prstGeom prst="rect">
            <a:avLst/>
          </a:prstGeom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9A4AECA-1F46-4218-AB0D-4ADDA9230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9845" y="5391099"/>
            <a:ext cx="785864" cy="78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1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2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github.com/</a:t>
            </a:r>
            <a:r>
              <a:rPr lang="en-US" sz="1400" dirty="0" err="1">
                <a:hlinkClick r:id="rId13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github.com/</a:t>
            </a:r>
            <a:r>
              <a:rPr lang="en-US" sz="1400" dirty="0" err="1">
                <a:hlinkClick r:id="rId14"/>
              </a:rPr>
              <a:t>SteveLasker</a:t>
            </a:r>
            <a:r>
              <a:rPr lang="en-US" sz="1400" dirty="0">
                <a:hlinkClick r:id="rId14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0B292-3BD5-488C-A673-786592554286}"/>
              </a:ext>
            </a:extLst>
          </p:cNvPr>
          <p:cNvGrpSpPr/>
          <p:nvPr/>
        </p:nvGrpSpPr>
        <p:grpSpPr>
          <a:xfrm>
            <a:off x="434291" y="2993301"/>
            <a:ext cx="4909771" cy="3757345"/>
            <a:chOff x="434291" y="2993301"/>
            <a:chExt cx="4909771" cy="3757345"/>
          </a:xfrm>
        </p:grpSpPr>
        <p:pic>
          <p:nvPicPr>
            <p:cNvPr id="2050" name="Picture 2" descr="Image result for focus">
              <a:extLst>
                <a:ext uri="{FF2B5EF4-FFF2-40B4-BE49-F238E27FC236}">
                  <a16:creationId xmlns:a16="http://schemas.microsoft.com/office/drawing/2014/main" id="{0271FC75-5CC0-4893-B694-15D22823B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1" y="2993301"/>
              <a:ext cx="4909771" cy="375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hing">
              <a:extLst>
                <a:ext uri="{FF2B5EF4-FFF2-40B4-BE49-F238E27FC236}">
                  <a16:creationId xmlns:a16="http://schemas.microsoft.com/office/drawing/2014/main" id="{A4A37B3B-9141-435B-84A1-17B70F76B04A}"/>
                </a:ext>
              </a:extLst>
            </p:cNvPr>
            <p:cNvSpPr/>
            <p:nvPr/>
          </p:nvSpPr>
          <p:spPr>
            <a:xfrm>
              <a:off x="2032821" y="4544350"/>
              <a:ext cx="1460655" cy="593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Thing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4FB76-A8F8-4F11-ABFC-26518AD5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 have a thing. </a:t>
            </a:r>
            <a:br>
              <a:rPr lang="en-US" dirty="0"/>
            </a:br>
            <a:r>
              <a:rPr lang="en-US" dirty="0"/>
              <a:t>			Where will you store your thing?</a:t>
            </a:r>
          </a:p>
        </p:txBody>
      </p:sp>
      <p:sp>
        <p:nvSpPr>
          <p:cNvPr id="5" name="YASS">
            <a:extLst>
              <a:ext uri="{FF2B5EF4-FFF2-40B4-BE49-F238E27FC236}">
                <a16:creationId xmlns:a16="http://schemas.microsoft.com/office/drawing/2014/main" id="{12645E52-9D66-4180-A1C1-3C6F719B1B1F}"/>
              </a:ext>
            </a:extLst>
          </p:cNvPr>
          <p:cNvSpPr/>
          <p:nvPr/>
        </p:nvSpPr>
        <p:spPr>
          <a:xfrm>
            <a:off x="434291" y="3023047"/>
            <a:ext cx="1728339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YASS?</a:t>
            </a:r>
          </a:p>
        </p:txBody>
      </p:sp>
      <p:sp>
        <p:nvSpPr>
          <p:cNvPr id="6" name="REST API">
            <a:extLst>
              <a:ext uri="{FF2B5EF4-FFF2-40B4-BE49-F238E27FC236}">
                <a16:creationId xmlns:a16="http://schemas.microsoft.com/office/drawing/2014/main" id="{7C7781AC-0BE5-434D-9551-9DA572977D45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8" name="Authentication">
            <a:extLst>
              <a:ext uri="{FF2B5EF4-FFF2-40B4-BE49-F238E27FC236}">
                <a16:creationId xmlns:a16="http://schemas.microsoft.com/office/drawing/2014/main" id="{FA589D40-019C-4803-B08B-E4A052C1ED19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EAF238B-0E00-44AF-BBD9-A3113020024E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55081E1-A2B4-4F0F-B930-6732DADF2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torage">
            <a:extLst>
              <a:ext uri="{FF2B5EF4-FFF2-40B4-BE49-F238E27FC236}">
                <a16:creationId xmlns:a16="http://schemas.microsoft.com/office/drawing/2014/main" id="{043D92E5-64BE-4254-957B-F7BE92CCA437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0EE9D25-C160-4012-AC9D-D41A915E9631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CEB8B-99B9-42C0-8C6C-C7E86A1E054D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553CA-E6C9-429E-910B-3E0ADBFBA80A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See the source image">
                <a:extLst>
                  <a:ext uri="{FF2B5EF4-FFF2-40B4-BE49-F238E27FC236}">
                    <a16:creationId xmlns:a16="http://schemas.microsoft.com/office/drawing/2014/main" id="{58F63C21-E69F-407C-ADED-0011ABFB4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Cache">
            <a:extLst>
              <a:ext uri="{FF2B5EF4-FFF2-40B4-BE49-F238E27FC236}">
                <a16:creationId xmlns:a16="http://schemas.microsoft.com/office/drawing/2014/main" id="{1AD22DB9-6756-433A-847E-515CABF30DCD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18" name="REST API">
              <a:extLst>
                <a:ext uri="{FF2B5EF4-FFF2-40B4-BE49-F238E27FC236}">
                  <a16:creationId xmlns:a16="http://schemas.microsoft.com/office/drawing/2014/main" id="{1CE53AE3-03D4-4553-AD80-BCB9402F7471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F0BB2631-5B6B-4334-8FE9-30C491D2594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19" name="Support">
            <a:extLst>
              <a:ext uri="{FF2B5EF4-FFF2-40B4-BE49-F238E27FC236}">
                <a16:creationId xmlns:a16="http://schemas.microsoft.com/office/drawing/2014/main" id="{11BF49CA-DE0D-4E43-94CC-0132C37C49FB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3" name="REST API">
              <a:extLst>
                <a:ext uri="{FF2B5EF4-FFF2-40B4-BE49-F238E27FC236}">
                  <a16:creationId xmlns:a16="http://schemas.microsoft.com/office/drawing/2014/main" id="{2FB3162E-5665-44C9-8756-D5880D01FFA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2AE39CE6-E721-48C2-9A17-2CCF6B861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37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Will you justify the costs to run the YASS? </a:t>
            </a:r>
          </a:p>
          <a:p>
            <a:pPr lvl="1"/>
            <a:r>
              <a:rPr lang="en-US" dirty="0"/>
              <a:t>Will you charge, offer for free-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336125" y="2196367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4" y="553093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5628715" y="5957388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7700053" y="195262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 err="1"/>
              <a:t>Devs</a:t>
            </a:r>
            <a:endParaRPr lang="en-US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7695015" y="2689991"/>
            <a:ext cx="857250" cy="739009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1FB1-3646-4B10-BF46-0DB83CB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242"/>
            <a:ext cx="10515600" cy="1325563"/>
          </a:xfrm>
        </p:spPr>
        <p:txBody>
          <a:bodyPr/>
          <a:lstStyle/>
          <a:p>
            <a:r>
              <a:rPr lang="en-US" dirty="0"/>
              <a:t>Managed Versions Of YASS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YAPS</a:t>
            </a:r>
          </a:p>
        </p:txBody>
      </p:sp>
      <p:pic>
        <p:nvPicPr>
          <p:cNvPr id="8194" name="Picture 2" descr="Image result for azure logo">
            <a:extLst>
              <a:ext uri="{FF2B5EF4-FFF2-40B4-BE49-F238E27FC236}">
                <a16:creationId xmlns:a16="http://schemas.microsoft.com/office/drawing/2014/main" id="{1C1CE2B6-C915-413D-8298-0E9E8DC4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6" y="3767360"/>
            <a:ext cx="2981325" cy="86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aws logo">
            <a:extLst>
              <a:ext uri="{FF2B5EF4-FFF2-40B4-BE49-F238E27FC236}">
                <a16:creationId xmlns:a16="http://schemas.microsoft.com/office/drawing/2014/main" id="{9B3D8FE7-7F1F-476C-8553-18D76FE8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48" y="4086815"/>
            <a:ext cx="1574690" cy="9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age result for google cloud logo">
            <a:extLst>
              <a:ext uri="{FF2B5EF4-FFF2-40B4-BE49-F238E27FC236}">
                <a16:creationId xmlns:a16="http://schemas.microsoft.com/office/drawing/2014/main" id="{BDF1FAE4-F9DA-4479-A900-6DBCC26F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665" y="3662584"/>
            <a:ext cx="1076326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Image result for bag of cash">
            <a:extLst>
              <a:ext uri="{FF2B5EF4-FFF2-40B4-BE49-F238E27FC236}">
                <a16:creationId xmlns:a16="http://schemas.microsoft.com/office/drawing/2014/main" id="{1A3426BD-F6E9-47EE-9B8F-AEDBDB2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2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bag of cash">
            <a:extLst>
              <a:ext uri="{FF2B5EF4-FFF2-40B4-BE49-F238E27FC236}">
                <a16:creationId xmlns:a16="http://schemas.microsoft.com/office/drawing/2014/main" id="{21A17151-C652-413A-A54E-3EFD7B02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8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bag of cash">
            <a:extLst>
              <a:ext uri="{FF2B5EF4-FFF2-40B4-BE49-F238E27FC236}">
                <a16:creationId xmlns:a16="http://schemas.microsoft.com/office/drawing/2014/main" id="{9E229585-FFFB-46AA-8132-1F98464D6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49363" y="5438487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Image result for quay registry icon">
            <a:extLst>
              <a:ext uri="{FF2B5EF4-FFF2-40B4-BE49-F238E27FC236}">
                <a16:creationId xmlns:a16="http://schemas.microsoft.com/office/drawing/2014/main" id="{5F900C23-455A-441D-A696-0AFDD839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77" y="4013195"/>
            <a:ext cx="2223698" cy="6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bag of cash">
            <a:extLst>
              <a:ext uri="{FF2B5EF4-FFF2-40B4-BE49-F238E27FC236}">
                <a16:creationId xmlns:a16="http://schemas.microsoft.com/office/drawing/2014/main" id="{2C18EA17-1206-43C2-B2F6-A3B79B1E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542" y="5495635"/>
            <a:ext cx="1030287" cy="132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loud Server Icon">
            <a:extLst>
              <a:ext uri="{FF2B5EF4-FFF2-40B4-BE49-F238E27FC236}">
                <a16:creationId xmlns:a16="http://schemas.microsoft.com/office/drawing/2014/main" id="{E61EB648-1A4D-488F-A626-E24480D5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36625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59232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4375 -0.0006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0.21615 -0.0006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0.35651 -0.0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26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19D-44B3-43C8-8B2F-32DB2A7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081B9-383C-43B4-A0DB-84777AB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04036"/>
              </p:ext>
            </p:extLst>
          </p:nvPr>
        </p:nvGraphicFramePr>
        <p:xfrm>
          <a:off x="838200" y="1336870"/>
          <a:ext cx="6429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23629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9335873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5625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API for 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Layered/Cache for large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2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70130-613F-4551-B975-7BC3ED41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0328"/>
              </p:ext>
            </p:extLst>
          </p:nvPr>
        </p:nvGraphicFramePr>
        <p:xfrm>
          <a:off x="838200" y="3541835"/>
          <a:ext cx="64389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3406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92238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1013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Feature/Instance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Authenticated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Role Based Access Control (RBAC)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Documentation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Added Capabilities</a:t>
                      </a:r>
                      <a:br>
                        <a:rPr lang="en-US"/>
                      </a:br>
                      <a:r>
                        <a:rPr lang="en-US"/>
                        <a:t>VNET &amp; Firewall Rules, Signing, Auto Purge, Geo-Replicated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140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26C917-7927-4822-9D47-1513DB79ECD7}"/>
              </a:ext>
            </a:extLst>
          </p:cNvPr>
          <p:cNvSpPr/>
          <p:nvPr/>
        </p:nvSpPr>
        <p:spPr>
          <a:xfrm>
            <a:off x="838200" y="2829755"/>
            <a:ext cx="109142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Cloud &amp; Vendor Implementations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(acr,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quay, …)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4443D-1B96-46AE-8AB9-7DF4B7C4B2E9}"/>
              </a:ext>
            </a:extLst>
          </p:cNvPr>
          <p:cNvSpPr/>
          <p:nvPr/>
        </p:nvSpPr>
        <p:spPr>
          <a:xfrm>
            <a:off x="4838700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F324E-186C-4206-A67B-B3A44688D981}"/>
              </a:ext>
            </a:extLst>
          </p:cNvPr>
          <p:cNvSpPr/>
          <p:nvPr/>
        </p:nvSpPr>
        <p:spPr>
          <a:xfrm>
            <a:off x="4838700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B7FE4-E575-4A07-9011-E616DF253B18}"/>
              </a:ext>
            </a:extLst>
          </p:cNvPr>
          <p:cNvSpPr/>
          <p:nvPr/>
        </p:nvSpPr>
        <p:spPr>
          <a:xfrm>
            <a:off x="4838700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EE648-2BA9-4266-BAC3-8C6F224FD41F}"/>
              </a:ext>
            </a:extLst>
          </p:cNvPr>
          <p:cNvSpPr/>
          <p:nvPr/>
        </p:nvSpPr>
        <p:spPr>
          <a:xfrm>
            <a:off x="4838700" y="3920367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016DE-D6B0-40FB-BA46-619D819F07C0}"/>
              </a:ext>
            </a:extLst>
          </p:cNvPr>
          <p:cNvSpPr/>
          <p:nvPr/>
        </p:nvSpPr>
        <p:spPr>
          <a:xfrm>
            <a:off x="4838700" y="429422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5463D-FC8D-4D9E-BEF2-0CBD419284C6}"/>
              </a:ext>
            </a:extLst>
          </p:cNvPr>
          <p:cNvSpPr/>
          <p:nvPr/>
        </p:nvSpPr>
        <p:spPr>
          <a:xfrm>
            <a:off x="4838700" y="466807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575CE-D6A4-468B-83DD-C234AE45D3C5}"/>
              </a:ext>
            </a:extLst>
          </p:cNvPr>
          <p:cNvSpPr/>
          <p:nvPr/>
        </p:nvSpPr>
        <p:spPr>
          <a:xfrm>
            <a:off x="483870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684F1-51B7-4694-A98A-7C8892FA9D77}"/>
              </a:ext>
            </a:extLst>
          </p:cNvPr>
          <p:cNvSpPr/>
          <p:nvPr/>
        </p:nvSpPr>
        <p:spPr>
          <a:xfrm>
            <a:off x="483870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04A9CF-6D96-440B-85D2-BA2CA1F73EB3}"/>
              </a:ext>
            </a:extLst>
          </p:cNvPr>
          <p:cNvSpPr/>
          <p:nvPr/>
        </p:nvSpPr>
        <p:spPr>
          <a:xfrm>
            <a:off x="527685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3E8DBD-62CF-4365-8BAC-6034FAE5BC71}"/>
              </a:ext>
            </a:extLst>
          </p:cNvPr>
          <p:cNvSpPr/>
          <p:nvPr/>
        </p:nvSpPr>
        <p:spPr>
          <a:xfrm>
            <a:off x="527685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0736C-81E8-4080-8F4D-A939CDC2ABDB}"/>
              </a:ext>
            </a:extLst>
          </p:cNvPr>
          <p:cNvSpPr/>
          <p:nvPr/>
        </p:nvSpPr>
        <p:spPr>
          <a:xfrm>
            <a:off x="6143625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2E01-EEDD-45CE-956A-40BEEA216819}"/>
              </a:ext>
            </a:extLst>
          </p:cNvPr>
          <p:cNvSpPr/>
          <p:nvPr/>
        </p:nvSpPr>
        <p:spPr>
          <a:xfrm>
            <a:off x="6143625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68730-DD61-426E-B79A-1CCC2F371DDB}"/>
              </a:ext>
            </a:extLst>
          </p:cNvPr>
          <p:cNvSpPr/>
          <p:nvPr/>
        </p:nvSpPr>
        <p:spPr>
          <a:xfrm>
            <a:off x="6143625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6493C-5163-4B78-9799-9139FF4420D1}"/>
              </a:ext>
            </a:extLst>
          </p:cNvPr>
          <p:cNvSpPr/>
          <p:nvPr/>
        </p:nvSpPr>
        <p:spPr>
          <a:xfrm>
            <a:off x="6143625" y="392507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004D9-58FF-4649-8321-C794FC0E91EA}"/>
              </a:ext>
            </a:extLst>
          </p:cNvPr>
          <p:cNvSpPr/>
          <p:nvPr/>
        </p:nvSpPr>
        <p:spPr>
          <a:xfrm>
            <a:off x="6143625" y="42989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D0138-FF6C-4400-A89C-15DCF320E016}"/>
              </a:ext>
            </a:extLst>
          </p:cNvPr>
          <p:cNvSpPr/>
          <p:nvPr/>
        </p:nvSpPr>
        <p:spPr>
          <a:xfrm>
            <a:off x="6143625" y="46727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D96D35-9B97-4A9A-B75E-007499616854}"/>
              </a:ext>
            </a:extLst>
          </p:cNvPr>
          <p:cNvSpPr/>
          <p:nvPr/>
        </p:nvSpPr>
        <p:spPr>
          <a:xfrm>
            <a:off x="614362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DC6C3A-DAC6-4CC8-BCA0-2F2C825E463F}"/>
              </a:ext>
            </a:extLst>
          </p:cNvPr>
          <p:cNvSpPr/>
          <p:nvPr/>
        </p:nvSpPr>
        <p:spPr>
          <a:xfrm>
            <a:off x="614362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4CC5B-4234-45D4-96B3-EFB2E503B08C}"/>
              </a:ext>
            </a:extLst>
          </p:cNvPr>
          <p:cNvSpPr/>
          <p:nvPr/>
        </p:nvSpPr>
        <p:spPr>
          <a:xfrm>
            <a:off x="658177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3AD6E-1333-4B35-A93F-AE92ED122B9F}"/>
              </a:ext>
            </a:extLst>
          </p:cNvPr>
          <p:cNvSpPr/>
          <p:nvPr/>
        </p:nvSpPr>
        <p:spPr>
          <a:xfrm>
            <a:off x="658177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551BF-0394-4239-8785-A4ED5771A2F6}"/>
              </a:ext>
            </a:extLst>
          </p:cNvPr>
          <p:cNvSpPr/>
          <p:nvPr/>
        </p:nvSpPr>
        <p:spPr>
          <a:xfrm>
            <a:off x="4838700" y="50372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D5FBF-9792-4BBE-A899-66B29C1C7B1C}"/>
              </a:ext>
            </a:extLst>
          </p:cNvPr>
          <p:cNvSpPr/>
          <p:nvPr/>
        </p:nvSpPr>
        <p:spPr>
          <a:xfrm>
            <a:off x="4838700" y="54110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5E93F6-D41A-4F8E-894C-BC085B439323}"/>
              </a:ext>
            </a:extLst>
          </p:cNvPr>
          <p:cNvSpPr/>
          <p:nvPr/>
        </p:nvSpPr>
        <p:spPr>
          <a:xfrm>
            <a:off x="6143625" y="504193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290DF6-074E-48BB-92D3-7D365AE4F800}"/>
              </a:ext>
            </a:extLst>
          </p:cNvPr>
          <p:cNvSpPr/>
          <p:nvPr/>
        </p:nvSpPr>
        <p:spPr>
          <a:xfrm>
            <a:off x="6143625" y="5415791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612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D608-19E1-4119-9D74-E1CF25D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Experience </a:t>
            </a:r>
            <a:br>
              <a:rPr lang="en-US" dirty="0"/>
            </a:br>
            <a:r>
              <a:rPr lang="en-US" dirty="0"/>
              <a:t>					For Your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A507-5A6B-4DA4-9D53-861DCB373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11820</TotalTime>
  <Words>3232</Words>
  <Application>Microsoft Office PowerPoint</Application>
  <PresentationFormat>Widescreen</PresentationFormat>
  <Paragraphs>568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Lucida Console</vt:lpstr>
      <vt:lpstr>Script MT Bold</vt:lpstr>
      <vt:lpstr>Segoe UI</vt:lpstr>
      <vt:lpstr>Segoe UI Black</vt:lpstr>
      <vt:lpstr>Office Theme</vt:lpstr>
      <vt:lpstr>OCI Artifact Registries</vt:lpstr>
      <vt:lpstr>Adding Helm Repos to      Azure Container Registry</vt:lpstr>
      <vt:lpstr>WIFM  [wiff-em] </vt:lpstr>
      <vt:lpstr>You have a thing.     Where will you store your thing?</vt:lpstr>
      <vt:lpstr>Running A Storage Thing</vt:lpstr>
      <vt:lpstr>What it takes to run a storage thing </vt:lpstr>
      <vt:lpstr>Managed Versions Of YASS  YAPS</vt:lpstr>
      <vt:lpstr>OCI Registries</vt:lpstr>
      <vt:lpstr>Tailored Experience       For Your Thing</vt:lpstr>
      <vt:lpstr>PowerPoint Presentation</vt:lpstr>
      <vt:lpstr>How Are Images Stored       in OCI Registries</vt:lpstr>
      <vt:lpstr>Docker Pull Flow</vt:lpstr>
      <vt:lpstr>Dissecting an OCI Image</vt:lpstr>
      <vt:lpstr>PowerPoint Presentation</vt:lpstr>
      <vt:lpstr>Images to Artifacts</vt:lpstr>
      <vt:lpstr>Understanding the Artifact Type</vt:lpstr>
      <vt:lpstr>PowerPoint Presentation</vt:lpstr>
      <vt:lpstr>Differentiating Artifact Types</vt:lpstr>
      <vt:lpstr>Different Artifact Types</vt:lpstr>
      <vt:lpstr>Why Config?</vt:lpstr>
      <vt:lpstr>Lets Make A New Thing</vt:lpstr>
      <vt:lpstr>Docs in Markdown      dim.exe</vt:lpstr>
      <vt:lpstr>Great: Is there a helper library?</vt:lpstr>
      <vt:lpstr>Demo</vt:lpstr>
      <vt:lpstr>Demo: Push OCI Image Artifact</vt:lpstr>
      <vt:lpstr>Demo: Push OCI Image Artifact</vt:lpstr>
      <vt:lpstr>Demo: Push doc-in-markdown Artifact</vt:lpstr>
      <vt:lpstr>Demo: Push doc-in-markdown Artifact</vt:lpstr>
      <vt:lpstr>Surfacing Your mediaType</vt:lpstr>
      <vt:lpstr>Coming up for air</vt:lpstr>
      <vt:lpstr>Thank You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85</cp:revision>
  <dcterms:created xsi:type="dcterms:W3CDTF">2019-04-26T20:36:37Z</dcterms:created>
  <dcterms:modified xsi:type="dcterms:W3CDTF">2019-06-26T23:14:31Z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