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8" r:id="rId4"/>
  </p:sldMasterIdLst>
  <p:notesMasterIdLst>
    <p:notesMasterId r:id="rId20"/>
  </p:notesMasterIdLst>
  <p:handoutMasterIdLst>
    <p:handoutMasterId r:id="rId21"/>
  </p:handoutMasterIdLst>
  <p:sldIdLst>
    <p:sldId id="1476" r:id="rId5"/>
    <p:sldId id="1456" r:id="rId6"/>
    <p:sldId id="1457" r:id="rId7"/>
    <p:sldId id="1458" r:id="rId8"/>
    <p:sldId id="1469" r:id="rId9"/>
    <p:sldId id="1470" r:id="rId10"/>
    <p:sldId id="1471" r:id="rId11"/>
    <p:sldId id="1472" r:id="rId12"/>
    <p:sldId id="1473" r:id="rId13"/>
    <p:sldId id="1460" r:id="rId14"/>
    <p:sldId id="1462" r:id="rId15"/>
    <p:sldId id="1474" r:id="rId16"/>
    <p:sldId id="1475" r:id="rId17"/>
    <p:sldId id="1466" r:id="rId18"/>
    <p:sldId id="1467"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Ignite Breakout Template" id="{A073DAE3-B461-442F-A3D3-6642BD875E45}">
          <p14:sldIdLst>
            <p14:sldId id="1476"/>
            <p14:sldId id="1456"/>
            <p14:sldId id="1457"/>
            <p14:sldId id="1458"/>
            <p14:sldId id="1469"/>
            <p14:sldId id="1470"/>
            <p14:sldId id="1471"/>
            <p14:sldId id="1472"/>
            <p14:sldId id="1473"/>
            <p14:sldId id="1460"/>
            <p14:sldId id="1462"/>
            <p14:sldId id="1474"/>
            <p14:sldId id="1475"/>
            <p14:sldId id="1466"/>
            <p14:sldId id="146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7D8FF"/>
    <a:srgbClr val="11CCFF"/>
    <a:srgbClr val="85E5FF"/>
    <a:srgbClr val="43D7FF"/>
    <a:srgbClr val="B4A0FF"/>
    <a:srgbClr val="505050"/>
    <a:srgbClr val="000000"/>
    <a:srgbClr val="00BCF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autoAdjust="0"/>
    <p:restoredTop sz="94187" autoAdjust="0"/>
  </p:normalViewPr>
  <p:slideViewPr>
    <p:cSldViewPr>
      <p:cViewPr varScale="1">
        <p:scale>
          <a:sx n="77" d="100"/>
          <a:sy n="77" d="100"/>
        </p:scale>
        <p:origin x="1182" y="96"/>
      </p:cViewPr>
      <p:guideLst/>
    </p:cSldViewPr>
  </p:slideViewPr>
  <p:outlineViewPr>
    <p:cViewPr>
      <p:scale>
        <a:sx n="33" d="100"/>
        <a:sy n="33" d="100"/>
      </p:scale>
      <p:origin x="0" y="-342"/>
    </p:cViewPr>
  </p:outlineViewPr>
  <p:notesTextViewPr>
    <p:cViewPr>
      <p:scale>
        <a:sx n="3" d="2"/>
        <a:sy n="3" d="2"/>
      </p:scale>
      <p:origin x="0" y="0"/>
    </p:cViewPr>
  </p:notesTextViewPr>
  <p:sorterViewPr>
    <p:cViewPr>
      <p:scale>
        <a:sx n="100" d="100"/>
        <a:sy n="100"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Ignite 2015</a:t>
            </a:r>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8/17/2015 9:45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Ignite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8/17/2015 9:45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988B0C-D0FA-4593-BF38-A7BA3E9A5D69}" type="slidenum">
              <a:rPr lang="en-US">
                <a:solidFill>
                  <a:prstClr val="black"/>
                </a:solidFill>
                <a:ea typeface="ＭＳ Ｐゴシック" pitchFamily="-72" charset="-128"/>
                <a:cs typeface="ＭＳ Ｐゴシック" pitchFamily="-72" charset="-128"/>
              </a:rPr>
              <a:pPr fontAlgn="base">
                <a:spcBef>
                  <a:spcPct val="0"/>
                </a:spcBef>
                <a:spcAft>
                  <a:spcPct val="0"/>
                </a:spcAft>
              </a:pPr>
              <a:t>1</a:t>
            </a:fld>
            <a:endParaRPr lang="en-US">
              <a:solidFill>
                <a:prstClr val="black"/>
              </a:solidFill>
              <a:ea typeface="ＭＳ Ｐゴシック" pitchFamily="-72" charset="-128"/>
              <a:cs typeface="ＭＳ Ｐゴシック" pitchFamily="-72" charset="-128"/>
            </a:endParaRPr>
          </a:p>
        </p:txBody>
      </p:sp>
    </p:spTree>
    <p:extLst>
      <p:ext uri="{BB962C8B-B14F-4D97-AF65-F5344CB8AC3E}">
        <p14:creationId xmlns:p14="http://schemas.microsoft.com/office/powerpoint/2010/main" val="3372657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600" kern="1200" dirty="0" smtClean="0">
                <a:solidFill>
                  <a:schemeClr val="tx1"/>
                </a:solidFill>
                <a:effectLst/>
                <a:latin typeface="Segoe UI Light" pitchFamily="34" charset="0"/>
                <a:ea typeface="+mn-ea"/>
                <a:cs typeface="+mn-cs"/>
              </a:rPr>
              <a:t>So, what are connected services?</a:t>
            </a:r>
          </a:p>
          <a:p>
            <a:r>
              <a:rPr lang="en-US" sz="600" kern="1200" dirty="0" smtClean="0">
                <a:solidFill>
                  <a:schemeClr val="tx1"/>
                </a:solidFill>
                <a:effectLst/>
                <a:latin typeface="Segoe UI Light" pitchFamily="34" charset="0"/>
                <a:ea typeface="+mn-ea"/>
                <a:cs typeface="+mn-cs"/>
              </a:rPr>
              <a:t>They’re simply the evolution of the same services we’ve been consuming for years. They provide technical services your development team may choose amongst, such as authentication, caching and data. </a:t>
            </a:r>
          </a:p>
          <a:p>
            <a:r>
              <a:rPr lang="en-US" sz="600" kern="1200" dirty="0" smtClean="0">
                <a:solidFill>
                  <a:schemeClr val="tx1"/>
                </a:solidFill>
                <a:effectLst/>
                <a:latin typeface="Segoe UI Light" pitchFamily="34" charset="0"/>
                <a:ea typeface="+mn-ea"/>
                <a:cs typeface="+mn-cs"/>
              </a:rPr>
              <a:t>And they provide business services, such as Customer,</a:t>
            </a:r>
            <a:r>
              <a:rPr lang="en-US" sz="600" kern="1200" baseline="0" dirty="0" smtClean="0">
                <a:solidFill>
                  <a:schemeClr val="tx1"/>
                </a:solidFill>
                <a:effectLst/>
                <a:latin typeface="Segoe UI Light" pitchFamily="34" charset="0"/>
                <a:ea typeface="+mn-ea"/>
                <a:cs typeface="+mn-cs"/>
              </a:rPr>
              <a:t> </a:t>
            </a:r>
            <a:r>
              <a:rPr lang="en-US" sz="600" kern="1200" dirty="0" smtClean="0">
                <a:solidFill>
                  <a:schemeClr val="tx1"/>
                </a:solidFill>
                <a:effectLst/>
                <a:latin typeface="Segoe UI Light" pitchFamily="34" charset="0"/>
                <a:ea typeface="+mn-ea"/>
                <a:cs typeface="+mn-cs"/>
              </a:rPr>
              <a:t>Workforce and Resource Management, the business likely choses.</a:t>
            </a:r>
          </a:p>
          <a:p>
            <a:r>
              <a:rPr lang="en-US" sz="600" b="1" kern="1200" dirty="0" smtClean="0">
                <a:solidFill>
                  <a:schemeClr val="tx1"/>
                </a:solidFill>
                <a:effectLst/>
                <a:latin typeface="Segoe UI Light" pitchFamily="34" charset="0"/>
                <a:ea typeface="+mn-ea"/>
                <a:cs typeface="+mn-cs"/>
              </a:rPr>
              <a:t>(Transition)</a:t>
            </a:r>
            <a:r>
              <a:rPr lang="en-US" sz="600" kern="1200" dirty="0" smtClean="0">
                <a:solidFill>
                  <a:schemeClr val="tx1"/>
                </a:solidFill>
                <a:effectLst/>
                <a:latin typeface="Segoe UI Light" pitchFamily="34" charset="0"/>
                <a:ea typeface="+mn-ea"/>
                <a:cs typeface="+mn-cs"/>
              </a:rPr>
              <a:t> The difference is the evolution of these services.</a:t>
            </a:r>
            <a:r>
              <a:rPr lang="en-US" sz="600" kern="1200" baseline="0" dirty="0" smtClean="0">
                <a:solidFill>
                  <a:schemeClr val="tx1"/>
                </a:solidFill>
                <a:effectLst/>
                <a:latin typeface="Segoe UI Light" pitchFamily="34" charset="0"/>
                <a:ea typeface="+mn-ea"/>
                <a:cs typeface="+mn-cs"/>
              </a:rPr>
              <a:t> </a:t>
            </a:r>
            <a:r>
              <a:rPr lang="en-US" sz="600" kern="1200" dirty="0" smtClean="0">
                <a:solidFill>
                  <a:schemeClr val="tx1"/>
                </a:solidFill>
                <a:effectLst/>
                <a:latin typeface="Segoe UI Light" pitchFamily="34" charset="0"/>
                <a:ea typeface="+mn-ea"/>
                <a:cs typeface="+mn-cs"/>
              </a:rPr>
              <a:t>The technologies they use are evolving at a rapid pace. While many are standardizing on variations of OData, REST and OAuth, there are varied differences between them.</a:t>
            </a:r>
            <a:endParaRPr lang="en-US" sz="6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42B94B28-BD47-49D3-B255-2994B355200E}" type="datetime1">
              <a:rPr lang="en-US" smtClean="0"/>
              <a:t>8/17/2015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72975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600" kern="1200" dirty="0" smtClean="0">
                <a:solidFill>
                  <a:schemeClr val="tx1"/>
                </a:solidFill>
                <a:effectLst/>
                <a:latin typeface="Segoe UI Light" pitchFamily="34" charset="0"/>
                <a:ea typeface="+mn-ea"/>
                <a:cs typeface="+mn-cs"/>
              </a:rPr>
              <a:t>Connecting to modern services requires varied steps, depending on the service. </a:t>
            </a:r>
            <a:br>
              <a:rPr lang="en-US" sz="600" kern="1200" dirty="0" smtClean="0">
                <a:solidFill>
                  <a:schemeClr val="tx1"/>
                </a:solidFill>
                <a:effectLst/>
                <a:latin typeface="Segoe UI Light" pitchFamily="34" charset="0"/>
                <a:ea typeface="+mn-ea"/>
                <a:cs typeface="+mn-cs"/>
              </a:rPr>
            </a:br>
            <a:r>
              <a:rPr lang="en-US" sz="600" b="1" kern="1200" dirty="0" smtClean="0">
                <a:solidFill>
                  <a:schemeClr val="tx1"/>
                </a:solidFill>
                <a:effectLst/>
                <a:latin typeface="Segoe UI Light" pitchFamily="34" charset="0"/>
                <a:ea typeface="+mn-ea"/>
                <a:cs typeface="+mn-cs"/>
              </a:rPr>
              <a:t>(Transition) </a:t>
            </a:r>
            <a:r>
              <a:rPr lang="en-US" sz="600" kern="1200" dirty="0" smtClean="0">
                <a:solidFill>
                  <a:schemeClr val="tx1"/>
                </a:solidFill>
                <a:effectLst/>
                <a:latin typeface="Segoe UI Light" pitchFamily="34" charset="0"/>
                <a:ea typeface="+mn-ea"/>
                <a:cs typeface="+mn-cs"/>
              </a:rPr>
              <a:t>Many services require service configuration for each app, just to consume the service, such as OAuth tokens and secrets. </a:t>
            </a:r>
          </a:p>
          <a:p>
            <a:r>
              <a:rPr lang="en-US" sz="600" b="1" kern="1200" dirty="0" smtClean="0">
                <a:solidFill>
                  <a:schemeClr val="tx1"/>
                </a:solidFill>
                <a:effectLst/>
                <a:latin typeface="Segoe UI Light" pitchFamily="34" charset="0"/>
                <a:ea typeface="+mn-ea"/>
                <a:cs typeface="+mn-cs"/>
              </a:rPr>
              <a:t>(Transition) </a:t>
            </a:r>
            <a:r>
              <a:rPr lang="en-US" sz="600" kern="1200" dirty="0" smtClean="0">
                <a:solidFill>
                  <a:schemeClr val="tx1"/>
                </a:solidFill>
                <a:effectLst/>
                <a:latin typeface="Segoe UI Light" pitchFamily="34" charset="0"/>
                <a:ea typeface="+mn-ea"/>
                <a:cs typeface="+mn-cs"/>
              </a:rPr>
              <a:t>What’s the URI for the service? Which client libraries will you need? </a:t>
            </a:r>
          </a:p>
          <a:p>
            <a:r>
              <a:rPr lang="en-US" sz="600" b="1" kern="1200" dirty="0" smtClean="0">
                <a:solidFill>
                  <a:schemeClr val="tx1"/>
                </a:solidFill>
                <a:effectLst/>
                <a:latin typeface="Segoe UI Light" pitchFamily="34" charset="0"/>
                <a:ea typeface="+mn-ea"/>
                <a:cs typeface="+mn-cs"/>
              </a:rPr>
              <a:t>(Transition) </a:t>
            </a:r>
            <a:r>
              <a:rPr lang="en-US" sz="600" kern="1200" dirty="0" smtClean="0">
                <a:solidFill>
                  <a:schemeClr val="tx1"/>
                </a:solidFill>
                <a:effectLst/>
                <a:latin typeface="Segoe UI Light" pitchFamily="34" charset="0"/>
                <a:ea typeface="+mn-ea"/>
                <a:cs typeface="+mn-cs"/>
              </a:rPr>
              <a:t>What code do I need, do I want, and any code added, should be MY code, not some generated code I can’t touch. I like to say we’re retiring MC Hammer with his Can’t Touch This style coding.</a:t>
            </a:r>
          </a:p>
          <a:p>
            <a:r>
              <a:rPr lang="en-US" sz="600" b="1" kern="1200" dirty="0" smtClean="0">
                <a:solidFill>
                  <a:schemeClr val="tx1"/>
                </a:solidFill>
                <a:effectLst/>
                <a:latin typeface="Segoe UI Light" pitchFamily="34" charset="0"/>
                <a:ea typeface="+mn-ea"/>
                <a:cs typeface="+mn-cs"/>
              </a:rPr>
              <a:t>(Transition) </a:t>
            </a:r>
            <a:r>
              <a:rPr lang="en-US" sz="600" kern="1200" dirty="0" smtClean="0">
                <a:solidFill>
                  <a:schemeClr val="tx1"/>
                </a:solidFill>
                <a:effectLst/>
                <a:latin typeface="Segoe UI Light" pitchFamily="34" charset="0"/>
                <a:ea typeface="+mn-ea"/>
                <a:cs typeface="+mn-cs"/>
              </a:rPr>
              <a:t>And after you’ve consumed a service, if there was some magic configuration, what was done? What else do I need to do, or need to know? Am I left to the world wide web to find answers to the thing I just did?</a:t>
            </a:r>
            <a:endParaRPr lang="en-US" sz="6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21279D0-2E30-4F28-9DAF-5D290747F053}" type="datetime1">
              <a:rPr lang="en-US" smtClean="0"/>
              <a:t>8/17/2015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827660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http://www.zo.utexas.edu/courses/Thoc/PopGrowth.html</a:t>
            </a:r>
          </a:p>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8/17/2015</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223908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FCF63DAE-D37E-4C44-BD81-0E251F1BE300}" type="datetime1">
              <a:rPr lang="en-US" smtClean="0"/>
              <a:t>8/17/2015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10</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3323982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Visual Studio Live! Redmond 2015">
    <p:spTree>
      <p:nvGrpSpPr>
        <p:cNvPr id="1" name=""/>
        <p:cNvGrpSpPr/>
        <p:nvPr/>
      </p:nvGrpSpPr>
      <p:grpSpPr>
        <a:xfrm>
          <a:off x="0" y="0"/>
          <a:ext cx="0" cy="0"/>
          <a:chOff x="0" y="0"/>
          <a:chExt cx="0" cy="0"/>
        </a:xfrm>
      </p:grpSpPr>
      <p:sp>
        <p:nvSpPr>
          <p:cNvPr id="2" name="Title 1"/>
          <p:cNvSpPr>
            <a:spLocks noGrp="1"/>
          </p:cNvSpPr>
          <p:nvPr>
            <p:ph type="ctrTitle"/>
          </p:nvPr>
        </p:nvSpPr>
        <p:spPr>
          <a:xfrm>
            <a:off x="932736" y="2172840"/>
            <a:ext cx="10571004" cy="1499290"/>
          </a:xfrm>
        </p:spPr>
        <p:txBody>
          <a:bodyPr/>
          <a:lstStyle/>
          <a:p>
            <a:r>
              <a:rPr lang="en-US" smtClean="0"/>
              <a:t>Click to edit Master title style</a:t>
            </a:r>
            <a:endParaRPr lang="en-US"/>
          </a:p>
        </p:txBody>
      </p:sp>
      <p:sp>
        <p:nvSpPr>
          <p:cNvPr id="3" name="Subtitle 2"/>
          <p:cNvSpPr>
            <a:spLocks noGrp="1"/>
          </p:cNvSpPr>
          <p:nvPr>
            <p:ph type="subTitle" idx="1"/>
          </p:nvPr>
        </p:nvSpPr>
        <p:spPr>
          <a:xfrm>
            <a:off x="1865471" y="3963564"/>
            <a:ext cx="8705533" cy="1787490"/>
          </a:xfrm>
        </p:spPr>
        <p:txBody>
          <a:bodyPr/>
          <a:lstStyle>
            <a:lvl1pPr marL="0" indent="0" algn="ctr">
              <a:buNone/>
              <a:defRPr>
                <a:solidFill>
                  <a:schemeClr val="tx1">
                    <a:tint val="75000"/>
                  </a:schemeClr>
                </a:solidFill>
              </a:defRPr>
            </a:lvl1pPr>
            <a:lvl2pPr marL="621746" indent="0" algn="ctr">
              <a:buNone/>
              <a:defRPr>
                <a:solidFill>
                  <a:schemeClr val="tx1">
                    <a:tint val="75000"/>
                  </a:schemeClr>
                </a:solidFill>
              </a:defRPr>
            </a:lvl2pPr>
            <a:lvl3pPr marL="1243493" indent="0" algn="ctr">
              <a:buNone/>
              <a:defRPr>
                <a:solidFill>
                  <a:schemeClr val="tx1">
                    <a:tint val="75000"/>
                  </a:schemeClr>
                </a:solidFill>
              </a:defRPr>
            </a:lvl3pPr>
            <a:lvl4pPr marL="1865239" indent="0" algn="ctr">
              <a:buNone/>
              <a:defRPr>
                <a:solidFill>
                  <a:schemeClr val="tx1">
                    <a:tint val="75000"/>
                  </a:schemeClr>
                </a:solidFill>
              </a:defRPr>
            </a:lvl4pPr>
            <a:lvl5pPr marL="2486985" indent="0" algn="ctr">
              <a:buNone/>
              <a:defRPr>
                <a:solidFill>
                  <a:schemeClr val="tx1">
                    <a:tint val="75000"/>
                  </a:schemeClr>
                </a:solidFill>
              </a:defRPr>
            </a:lvl5pPr>
            <a:lvl6pPr marL="3108731" indent="0" algn="ctr">
              <a:buNone/>
              <a:defRPr>
                <a:solidFill>
                  <a:schemeClr val="tx1">
                    <a:tint val="75000"/>
                  </a:schemeClr>
                </a:solidFill>
              </a:defRPr>
            </a:lvl6pPr>
            <a:lvl7pPr marL="3730478" indent="0" algn="ctr">
              <a:buNone/>
              <a:defRPr>
                <a:solidFill>
                  <a:schemeClr val="tx1">
                    <a:tint val="75000"/>
                  </a:schemeClr>
                </a:solidFill>
              </a:defRPr>
            </a:lvl7pPr>
            <a:lvl8pPr marL="4352224" indent="0" algn="ctr">
              <a:buNone/>
              <a:defRPr>
                <a:solidFill>
                  <a:schemeClr val="tx1">
                    <a:tint val="75000"/>
                  </a:schemeClr>
                </a:solidFill>
              </a:defRPr>
            </a:lvl8pPr>
            <a:lvl9pPr marL="497397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a:solidFill>
                  <a:srgbClr val="000000">
                    <a:tint val="75000"/>
                  </a:srgbClr>
                </a:solidFill>
              </a:rPr>
              <a:pPr>
                <a:defRPr/>
              </a:pPr>
              <a:t>8/17/2015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000000">
                  <a:tint val="75000"/>
                </a:srgbClr>
              </a:solidFill>
            </a:endParaRPr>
          </a:p>
        </p:txBody>
      </p:sp>
    </p:spTree>
    <p:extLst>
      <p:ext uri="{BB962C8B-B14F-4D97-AF65-F5344CB8AC3E}">
        <p14:creationId xmlns:p14="http://schemas.microsoft.com/office/powerpoint/2010/main" val="3100395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a:solidFill>
                  <a:srgbClr val="000000">
                    <a:tint val="75000"/>
                  </a:srgbClr>
                </a:solidFill>
              </a:rPr>
              <a:pPr>
                <a:defRPr/>
              </a:pPr>
              <a:t>8/17/2015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000000">
                  <a:tint val="75000"/>
                </a:srgbClr>
              </a:solidFill>
            </a:endParaRPr>
          </a:p>
        </p:txBody>
      </p:sp>
    </p:spTree>
    <p:extLst>
      <p:ext uri="{BB962C8B-B14F-4D97-AF65-F5344CB8AC3E}">
        <p14:creationId xmlns:p14="http://schemas.microsoft.com/office/powerpoint/2010/main" val="115606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6444" y="210485"/>
            <a:ext cx="2798207" cy="44752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1824" y="210485"/>
            <a:ext cx="8187346" cy="4475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a:solidFill>
                  <a:srgbClr val="000000">
                    <a:tint val="75000"/>
                  </a:srgbClr>
                </a:solidFill>
              </a:rPr>
              <a:pPr>
                <a:defRPr/>
              </a:pPr>
              <a:t>8/17/2015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000000">
                  <a:tint val="75000"/>
                </a:srgbClr>
              </a:solidFill>
            </a:endParaRPr>
          </a:p>
        </p:txBody>
      </p:sp>
    </p:spTree>
    <p:extLst>
      <p:ext uri="{BB962C8B-B14F-4D97-AF65-F5344CB8AC3E}">
        <p14:creationId xmlns:p14="http://schemas.microsoft.com/office/powerpoint/2010/main" val="2894019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0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7"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dirty="0" smtClean="0"/>
              <a:t>Click to edit Master title style</a:t>
            </a:r>
            <a:endParaRPr lang="en-US" dirty="0"/>
          </a:p>
        </p:txBody>
      </p:sp>
    </p:spTree>
    <p:extLst>
      <p:ext uri="{BB962C8B-B14F-4D97-AF65-F5344CB8AC3E}">
        <p14:creationId xmlns:p14="http://schemas.microsoft.com/office/powerpoint/2010/main" val="85930600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1819"/>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67" indent="0">
              <a:buNone/>
              <a:defRPr/>
            </a:lvl3pPr>
            <a:lvl4pPr marL="457133" indent="0">
              <a:buNone/>
              <a:defRPr/>
            </a:lvl4pPr>
            <a:lvl5pPr marL="6857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2229089"/>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2"/>
            <a:ext cx="10058399" cy="1828800"/>
          </a:xfrm>
        </p:spPr>
        <p:txBody>
          <a:bodyPr/>
          <a:lstStyle>
            <a:lvl1pPr>
              <a:defRPr sz="4799"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62752077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1"/>
            <a:ext cx="11887200" cy="3018390"/>
          </a:xfrm>
        </p:spPr>
        <p:txBody>
          <a:bodyPr>
            <a:spAutoFit/>
          </a:bodyPr>
          <a:lstStyle>
            <a:lvl1pPr>
              <a:defRPr sz="3999"/>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6636595"/>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91819"/>
          </a:xfrm>
        </p:spPr>
        <p:txBody>
          <a:bodyPr/>
          <a:lstStyle>
            <a:lvl1pPr marL="0" indent="0">
              <a:buNone/>
              <a:defRPr>
                <a:gradFill>
                  <a:gsLst>
                    <a:gs pos="20354">
                      <a:schemeClr val="tx2"/>
                    </a:gs>
                    <a:gs pos="40000">
                      <a:schemeClr val="tx2"/>
                    </a:gs>
                  </a:gsLst>
                  <a:lin ang="5400000" scaled="0"/>
                </a:gradFill>
              </a:defRPr>
            </a:lvl1pPr>
            <a:lvl2pPr marL="0" indent="0">
              <a:buFontTx/>
              <a:buNone/>
              <a:defRPr sz="2000"/>
            </a:lvl2pPr>
            <a:lvl3pPr marL="228567" indent="0">
              <a:buNone/>
              <a:defRPr/>
            </a:lvl3pPr>
            <a:lvl4pPr marL="457133" indent="0">
              <a:buNone/>
              <a:defRPr/>
            </a:lvl4pPr>
            <a:lvl5pPr marL="6857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59527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sual Studio Live! San Francisc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a:solidFill>
                  <a:srgbClr val="000000">
                    <a:tint val="75000"/>
                  </a:srgbClr>
                </a:solidFill>
              </a:rPr>
              <a:pPr>
                <a:defRPr/>
              </a:pPr>
              <a:t>8/17/2015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000000">
                  <a:tint val="75000"/>
                </a:srgbClr>
              </a:solidFill>
            </a:endParaRPr>
          </a:p>
        </p:txBody>
      </p:sp>
    </p:spTree>
    <p:extLst>
      <p:ext uri="{BB962C8B-B14F-4D97-AF65-F5344CB8AC3E}">
        <p14:creationId xmlns:p14="http://schemas.microsoft.com/office/powerpoint/2010/main" val="1031188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396" y="4494631"/>
            <a:ext cx="10571004" cy="1389190"/>
          </a:xfrm>
        </p:spPr>
        <p:txBody>
          <a:bodyPr anchor="t"/>
          <a:lstStyle>
            <a:lvl1pPr algn="l">
              <a:defRPr sz="5440" b="1" cap="all"/>
            </a:lvl1pPr>
          </a:lstStyle>
          <a:p>
            <a:r>
              <a:rPr lang="en-US" smtClean="0"/>
              <a:t>Click to edit Master title style</a:t>
            </a:r>
            <a:endParaRPr lang="en-US"/>
          </a:p>
        </p:txBody>
      </p:sp>
      <p:sp>
        <p:nvSpPr>
          <p:cNvPr id="3" name="Text Placeholder 2"/>
          <p:cNvSpPr>
            <a:spLocks noGrp="1"/>
          </p:cNvSpPr>
          <p:nvPr>
            <p:ph type="body" idx="1"/>
          </p:nvPr>
        </p:nvSpPr>
        <p:spPr>
          <a:xfrm>
            <a:off x="982396" y="2964581"/>
            <a:ext cx="10571004" cy="1530051"/>
          </a:xfrm>
        </p:spPr>
        <p:txBody>
          <a:bodyPr anchor="b"/>
          <a:lstStyle>
            <a:lvl1pPr marL="0" indent="0">
              <a:buNone/>
              <a:defRPr sz="2720">
                <a:solidFill>
                  <a:schemeClr val="tx1">
                    <a:tint val="75000"/>
                  </a:schemeClr>
                </a:solidFill>
              </a:defRPr>
            </a:lvl1pPr>
            <a:lvl2pPr marL="621746" indent="0">
              <a:buNone/>
              <a:defRPr sz="2448">
                <a:solidFill>
                  <a:schemeClr val="tx1">
                    <a:tint val="75000"/>
                  </a:schemeClr>
                </a:solidFill>
              </a:defRPr>
            </a:lvl2pPr>
            <a:lvl3pPr marL="1243493" indent="0">
              <a:buNone/>
              <a:defRPr sz="2176">
                <a:solidFill>
                  <a:schemeClr val="tx1">
                    <a:tint val="75000"/>
                  </a:schemeClr>
                </a:solidFill>
              </a:defRPr>
            </a:lvl3pPr>
            <a:lvl4pPr marL="1865239" indent="0">
              <a:buNone/>
              <a:defRPr sz="1904">
                <a:solidFill>
                  <a:schemeClr val="tx1">
                    <a:tint val="75000"/>
                  </a:schemeClr>
                </a:solidFill>
              </a:defRPr>
            </a:lvl4pPr>
            <a:lvl5pPr marL="2486985" indent="0">
              <a:buNone/>
              <a:defRPr sz="1904">
                <a:solidFill>
                  <a:schemeClr val="tx1">
                    <a:tint val="75000"/>
                  </a:schemeClr>
                </a:solidFill>
              </a:defRPr>
            </a:lvl5pPr>
            <a:lvl6pPr marL="3108731" indent="0">
              <a:buNone/>
              <a:defRPr sz="1904">
                <a:solidFill>
                  <a:schemeClr val="tx1">
                    <a:tint val="75000"/>
                  </a:schemeClr>
                </a:solidFill>
              </a:defRPr>
            </a:lvl6pPr>
            <a:lvl7pPr marL="3730478" indent="0">
              <a:buNone/>
              <a:defRPr sz="1904">
                <a:solidFill>
                  <a:schemeClr val="tx1">
                    <a:tint val="75000"/>
                  </a:schemeClr>
                </a:solidFill>
              </a:defRPr>
            </a:lvl7pPr>
            <a:lvl8pPr marL="4352224" indent="0">
              <a:buNone/>
              <a:defRPr sz="1904">
                <a:solidFill>
                  <a:schemeClr val="tx1">
                    <a:tint val="75000"/>
                  </a:schemeClr>
                </a:solidFill>
              </a:defRPr>
            </a:lvl8pPr>
            <a:lvl9pPr marL="4973970" indent="0">
              <a:buNone/>
              <a:defRPr sz="1904">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a:solidFill>
                  <a:srgbClr val="000000">
                    <a:tint val="75000"/>
                  </a:srgbClr>
                </a:solidFill>
              </a:rPr>
              <a:pPr>
                <a:defRPr/>
              </a:pPr>
              <a:t>8/17/2015</a:t>
            </a:fld>
            <a:endParaRPr lang="en-US">
              <a:solidFill>
                <a:srgbClr val="000000">
                  <a:tint val="75000"/>
                </a:srgb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000000">
                  <a:tint val="75000"/>
                </a:srgbClr>
              </a:solidFill>
            </a:endParaRPr>
          </a:p>
        </p:txBody>
      </p:sp>
    </p:spTree>
    <p:extLst>
      <p:ext uri="{BB962C8B-B14F-4D97-AF65-F5344CB8AC3E}">
        <p14:creationId xmlns:p14="http://schemas.microsoft.com/office/powerpoint/2010/main" val="639165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1824" y="1224044"/>
            <a:ext cx="5492776" cy="3461642"/>
          </a:xfrm>
        </p:spPr>
        <p:txBody>
          <a:bodyPr/>
          <a:lstStyle>
            <a:lvl1pPr>
              <a:defRPr sz="3808"/>
            </a:lvl1pPr>
            <a:lvl2pPr>
              <a:defRPr sz="3264"/>
            </a:lvl2pPr>
            <a:lvl3pPr>
              <a:defRPr sz="2720"/>
            </a:lvl3pPr>
            <a:lvl4pPr>
              <a:defRPr sz="2448"/>
            </a:lvl4pPr>
            <a:lvl5pPr>
              <a:defRPr sz="2448"/>
            </a:lvl5pPr>
            <a:lvl6pPr>
              <a:defRPr sz="2448"/>
            </a:lvl6pPr>
            <a:lvl7pPr>
              <a:defRPr sz="2448"/>
            </a:lvl7pPr>
            <a:lvl8pPr>
              <a:defRPr sz="2448"/>
            </a:lvl8pPr>
            <a:lvl9pPr>
              <a:defRPr sz="244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321875" y="1224044"/>
            <a:ext cx="5492776" cy="3461642"/>
          </a:xfrm>
        </p:spPr>
        <p:txBody>
          <a:bodyPr/>
          <a:lstStyle>
            <a:lvl1pPr>
              <a:defRPr sz="3808"/>
            </a:lvl1pPr>
            <a:lvl2pPr>
              <a:defRPr sz="3264"/>
            </a:lvl2pPr>
            <a:lvl3pPr>
              <a:defRPr sz="2720"/>
            </a:lvl3pPr>
            <a:lvl4pPr>
              <a:defRPr sz="2448"/>
            </a:lvl4pPr>
            <a:lvl5pPr>
              <a:defRPr sz="2448"/>
            </a:lvl5pPr>
            <a:lvl6pPr>
              <a:defRPr sz="2448"/>
            </a:lvl6pPr>
            <a:lvl7pPr>
              <a:defRPr sz="2448"/>
            </a:lvl7pPr>
            <a:lvl8pPr>
              <a:defRPr sz="2448"/>
            </a:lvl8pPr>
            <a:lvl9pPr>
              <a:defRPr sz="244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a:solidFill>
                  <a:srgbClr val="000000">
                    <a:tint val="75000"/>
                  </a:srgbClr>
                </a:solidFill>
              </a:rPr>
              <a:pPr>
                <a:defRPr/>
              </a:pPr>
              <a:t>8/17/2015</a:t>
            </a:fld>
            <a:endParaRPr lang="en-US">
              <a:solidFill>
                <a:srgbClr val="000000">
                  <a:tint val="75000"/>
                </a:srgb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srgbClr val="000000">
                  <a:tint val="75000"/>
                </a:srgbClr>
              </a:solidFill>
            </a:endParaRPr>
          </a:p>
        </p:txBody>
      </p:sp>
    </p:spTree>
    <p:extLst>
      <p:ext uri="{BB962C8B-B14F-4D97-AF65-F5344CB8AC3E}">
        <p14:creationId xmlns:p14="http://schemas.microsoft.com/office/powerpoint/2010/main" val="1709840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1824" y="280107"/>
            <a:ext cx="11192828" cy="1165754"/>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21824" y="1565673"/>
            <a:ext cx="5494936" cy="652499"/>
          </a:xfrm>
        </p:spPr>
        <p:txBody>
          <a:bodyPr anchor="b"/>
          <a:lstStyle>
            <a:lvl1pPr marL="0" indent="0">
              <a:buNone/>
              <a:defRPr sz="3264" b="1"/>
            </a:lvl1pPr>
            <a:lvl2pPr marL="621746" indent="0">
              <a:buNone/>
              <a:defRPr sz="2720" b="1"/>
            </a:lvl2pPr>
            <a:lvl3pPr marL="1243493" indent="0">
              <a:buNone/>
              <a:defRPr sz="2448" b="1"/>
            </a:lvl3pPr>
            <a:lvl4pPr marL="1865239" indent="0">
              <a:buNone/>
              <a:defRPr sz="2176" b="1"/>
            </a:lvl4pPr>
            <a:lvl5pPr marL="2486985" indent="0">
              <a:buNone/>
              <a:defRPr sz="2176" b="1"/>
            </a:lvl5pPr>
            <a:lvl6pPr marL="3108731" indent="0">
              <a:buNone/>
              <a:defRPr sz="2176" b="1"/>
            </a:lvl6pPr>
            <a:lvl7pPr marL="3730478" indent="0">
              <a:buNone/>
              <a:defRPr sz="2176" b="1"/>
            </a:lvl7pPr>
            <a:lvl8pPr marL="4352224" indent="0">
              <a:buNone/>
              <a:defRPr sz="2176" b="1"/>
            </a:lvl8pPr>
            <a:lvl9pPr marL="4973970" indent="0">
              <a:buNone/>
              <a:defRPr sz="2176" b="1"/>
            </a:lvl9pPr>
          </a:lstStyle>
          <a:p>
            <a:pPr lvl="0"/>
            <a:r>
              <a:rPr lang="en-US" smtClean="0"/>
              <a:t>Click to edit Master text styles</a:t>
            </a:r>
          </a:p>
        </p:txBody>
      </p:sp>
      <p:sp>
        <p:nvSpPr>
          <p:cNvPr id="4" name="Content Placeholder 3"/>
          <p:cNvSpPr>
            <a:spLocks noGrp="1"/>
          </p:cNvSpPr>
          <p:nvPr>
            <p:ph sz="half" idx="2"/>
          </p:nvPr>
        </p:nvSpPr>
        <p:spPr>
          <a:xfrm>
            <a:off x="621824" y="2218171"/>
            <a:ext cx="5494936" cy="4029948"/>
          </a:xfrm>
        </p:spPr>
        <p:txBody>
          <a:bodyPr/>
          <a:lstStyle>
            <a:lvl1pPr>
              <a:defRPr sz="3264"/>
            </a:lvl1pPr>
            <a:lvl2pPr>
              <a:defRPr sz="2720"/>
            </a:lvl2pPr>
            <a:lvl3pPr>
              <a:defRPr sz="2448"/>
            </a:lvl3pPr>
            <a:lvl4pPr>
              <a:defRPr sz="2176"/>
            </a:lvl4pPr>
            <a:lvl5pPr>
              <a:defRPr sz="2176"/>
            </a:lvl5pPr>
            <a:lvl6pPr>
              <a:defRPr sz="2176"/>
            </a:lvl6pPr>
            <a:lvl7pPr>
              <a:defRPr sz="2176"/>
            </a:lvl7pPr>
            <a:lvl8pPr>
              <a:defRPr sz="2176"/>
            </a:lvl8pPr>
            <a:lvl9pPr>
              <a:defRPr sz="217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17564" y="1565673"/>
            <a:ext cx="5497095" cy="652499"/>
          </a:xfrm>
        </p:spPr>
        <p:txBody>
          <a:bodyPr anchor="b"/>
          <a:lstStyle>
            <a:lvl1pPr marL="0" indent="0">
              <a:buNone/>
              <a:defRPr sz="3264" b="1"/>
            </a:lvl1pPr>
            <a:lvl2pPr marL="621746" indent="0">
              <a:buNone/>
              <a:defRPr sz="2720" b="1"/>
            </a:lvl2pPr>
            <a:lvl3pPr marL="1243493" indent="0">
              <a:buNone/>
              <a:defRPr sz="2448" b="1"/>
            </a:lvl3pPr>
            <a:lvl4pPr marL="1865239" indent="0">
              <a:buNone/>
              <a:defRPr sz="2176" b="1"/>
            </a:lvl4pPr>
            <a:lvl5pPr marL="2486985" indent="0">
              <a:buNone/>
              <a:defRPr sz="2176" b="1"/>
            </a:lvl5pPr>
            <a:lvl6pPr marL="3108731" indent="0">
              <a:buNone/>
              <a:defRPr sz="2176" b="1"/>
            </a:lvl6pPr>
            <a:lvl7pPr marL="3730478" indent="0">
              <a:buNone/>
              <a:defRPr sz="2176" b="1"/>
            </a:lvl7pPr>
            <a:lvl8pPr marL="4352224" indent="0">
              <a:buNone/>
              <a:defRPr sz="2176" b="1"/>
            </a:lvl8pPr>
            <a:lvl9pPr marL="4973970" indent="0">
              <a:buNone/>
              <a:defRPr sz="2176" b="1"/>
            </a:lvl9pPr>
          </a:lstStyle>
          <a:p>
            <a:pPr lvl="0"/>
            <a:r>
              <a:rPr lang="en-US" smtClean="0"/>
              <a:t>Click to edit Master text styles</a:t>
            </a:r>
          </a:p>
        </p:txBody>
      </p:sp>
      <p:sp>
        <p:nvSpPr>
          <p:cNvPr id="6" name="Content Placeholder 5"/>
          <p:cNvSpPr>
            <a:spLocks noGrp="1"/>
          </p:cNvSpPr>
          <p:nvPr>
            <p:ph sz="quarter" idx="4"/>
          </p:nvPr>
        </p:nvSpPr>
        <p:spPr>
          <a:xfrm>
            <a:off x="6317564" y="2218171"/>
            <a:ext cx="5497095" cy="4029948"/>
          </a:xfrm>
        </p:spPr>
        <p:txBody>
          <a:bodyPr/>
          <a:lstStyle>
            <a:lvl1pPr>
              <a:defRPr sz="3264"/>
            </a:lvl1pPr>
            <a:lvl2pPr>
              <a:defRPr sz="2720"/>
            </a:lvl2pPr>
            <a:lvl3pPr>
              <a:defRPr sz="2448"/>
            </a:lvl3pPr>
            <a:lvl4pPr>
              <a:defRPr sz="2176"/>
            </a:lvl4pPr>
            <a:lvl5pPr>
              <a:defRPr sz="2176"/>
            </a:lvl5pPr>
            <a:lvl6pPr>
              <a:defRPr sz="2176"/>
            </a:lvl6pPr>
            <a:lvl7pPr>
              <a:defRPr sz="2176"/>
            </a:lvl7pPr>
            <a:lvl8pPr>
              <a:defRPr sz="2176"/>
            </a:lvl8pPr>
            <a:lvl9pPr>
              <a:defRPr sz="217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a:solidFill>
                  <a:srgbClr val="000000">
                    <a:tint val="75000"/>
                  </a:srgbClr>
                </a:solidFill>
              </a:rPr>
              <a:pPr>
                <a:defRPr/>
              </a:pPr>
              <a:t>8/17/2015</a:t>
            </a:fld>
            <a:endParaRPr lang="en-US">
              <a:solidFill>
                <a:srgbClr val="000000">
                  <a:tint val="75000"/>
                </a:srgb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srgbClr val="000000">
                  <a:tint val="75000"/>
                </a:srgbClr>
              </a:solidFill>
            </a:endParaRPr>
          </a:p>
        </p:txBody>
      </p:sp>
    </p:spTree>
    <p:extLst>
      <p:ext uri="{BB962C8B-B14F-4D97-AF65-F5344CB8AC3E}">
        <p14:creationId xmlns:p14="http://schemas.microsoft.com/office/powerpoint/2010/main" val="755430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a:solidFill>
                  <a:srgbClr val="000000">
                    <a:tint val="75000"/>
                  </a:srgbClr>
                </a:solidFill>
              </a:rPr>
              <a:pPr>
                <a:defRPr/>
              </a:pPr>
              <a:t>8/17/2015</a:t>
            </a:fld>
            <a:endParaRPr lang="en-US">
              <a:solidFill>
                <a:srgbClr val="000000">
                  <a:tint val="75000"/>
                </a:srgb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srgbClr val="000000">
                  <a:tint val="75000"/>
                </a:srgbClr>
              </a:solidFill>
            </a:endParaRPr>
          </a:p>
        </p:txBody>
      </p:sp>
    </p:spTree>
    <p:extLst>
      <p:ext uri="{BB962C8B-B14F-4D97-AF65-F5344CB8AC3E}">
        <p14:creationId xmlns:p14="http://schemas.microsoft.com/office/powerpoint/2010/main" val="3057141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a:solidFill>
                  <a:srgbClr val="000000">
                    <a:tint val="75000"/>
                  </a:srgbClr>
                </a:solidFill>
              </a:rPr>
              <a:pPr>
                <a:defRPr/>
              </a:pPr>
              <a:t>8/17/2015</a:t>
            </a:fld>
            <a:endParaRPr lang="en-US">
              <a:solidFill>
                <a:srgbClr val="000000">
                  <a:tint val="75000"/>
                </a:srgb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srgbClr val="000000">
                  <a:tint val="75000"/>
                </a:srgbClr>
              </a:solidFill>
            </a:endParaRPr>
          </a:p>
        </p:txBody>
      </p:sp>
    </p:spTree>
    <p:extLst>
      <p:ext uri="{BB962C8B-B14F-4D97-AF65-F5344CB8AC3E}">
        <p14:creationId xmlns:p14="http://schemas.microsoft.com/office/powerpoint/2010/main" val="321537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1831" y="278488"/>
            <a:ext cx="4091515" cy="1185184"/>
          </a:xfrm>
        </p:spPr>
        <p:txBody>
          <a:bodyPr anchor="b"/>
          <a:lstStyle>
            <a:lvl1pPr algn="l">
              <a:defRPr sz="2720" b="1"/>
            </a:lvl1pPr>
          </a:lstStyle>
          <a:p>
            <a:r>
              <a:rPr lang="en-US" smtClean="0"/>
              <a:t>Click to edit Master title style</a:t>
            </a:r>
            <a:endParaRPr lang="en-US"/>
          </a:p>
        </p:txBody>
      </p:sp>
      <p:sp>
        <p:nvSpPr>
          <p:cNvPr id="3" name="Content Placeholder 2"/>
          <p:cNvSpPr>
            <a:spLocks noGrp="1"/>
          </p:cNvSpPr>
          <p:nvPr>
            <p:ph idx="1"/>
          </p:nvPr>
        </p:nvSpPr>
        <p:spPr>
          <a:xfrm>
            <a:off x="4862316" y="278488"/>
            <a:ext cx="6952335" cy="5969634"/>
          </a:xfrm>
        </p:spPr>
        <p:txBody>
          <a:bodyPr/>
          <a:lstStyle>
            <a:lvl1pPr>
              <a:defRPr sz="4352"/>
            </a:lvl1pPr>
            <a:lvl2pPr>
              <a:defRPr sz="3808"/>
            </a:lvl2pPr>
            <a:lvl3pPr>
              <a:defRPr sz="3264"/>
            </a:lvl3pPr>
            <a:lvl4pPr>
              <a:defRPr sz="2720"/>
            </a:lvl4pPr>
            <a:lvl5pPr>
              <a:defRPr sz="2720"/>
            </a:lvl5pPr>
            <a:lvl6pPr>
              <a:defRPr sz="2720"/>
            </a:lvl6pPr>
            <a:lvl7pPr>
              <a:defRPr sz="2720"/>
            </a:lvl7pPr>
            <a:lvl8pPr>
              <a:defRPr sz="2720"/>
            </a:lvl8pPr>
            <a:lvl9pPr>
              <a:defRPr sz="272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1831" y="1463674"/>
            <a:ext cx="4091515" cy="4784450"/>
          </a:xfrm>
        </p:spPr>
        <p:txBody>
          <a:bodyPr/>
          <a:lstStyle>
            <a:lvl1pPr marL="0" indent="0">
              <a:buNone/>
              <a:defRPr sz="1904"/>
            </a:lvl1pPr>
            <a:lvl2pPr marL="621746" indent="0">
              <a:buNone/>
              <a:defRPr sz="1632"/>
            </a:lvl2pPr>
            <a:lvl3pPr marL="1243493" indent="0">
              <a:buNone/>
              <a:defRPr sz="1360"/>
            </a:lvl3pPr>
            <a:lvl4pPr marL="1865239" indent="0">
              <a:buNone/>
              <a:defRPr sz="1224"/>
            </a:lvl4pPr>
            <a:lvl5pPr marL="2486985" indent="0">
              <a:buNone/>
              <a:defRPr sz="1224"/>
            </a:lvl5pPr>
            <a:lvl6pPr marL="3108731" indent="0">
              <a:buNone/>
              <a:defRPr sz="1224"/>
            </a:lvl6pPr>
            <a:lvl7pPr marL="3730478" indent="0">
              <a:buNone/>
              <a:defRPr sz="1224"/>
            </a:lvl7pPr>
            <a:lvl8pPr marL="4352224" indent="0">
              <a:buNone/>
              <a:defRPr sz="1224"/>
            </a:lvl8pPr>
            <a:lvl9pPr marL="4973970" indent="0">
              <a:buNone/>
              <a:defRPr sz="1224"/>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a:solidFill>
                  <a:srgbClr val="000000">
                    <a:tint val="75000"/>
                  </a:srgbClr>
                </a:solidFill>
              </a:rPr>
              <a:pPr>
                <a:defRPr/>
              </a:pPr>
              <a:t>8/17/2015</a:t>
            </a:fld>
            <a:endParaRPr lang="en-US">
              <a:solidFill>
                <a:srgbClr val="000000">
                  <a:tint val="75000"/>
                </a:srgb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srgbClr val="000000">
                  <a:tint val="75000"/>
                </a:srgbClr>
              </a:solidFill>
            </a:endParaRPr>
          </a:p>
        </p:txBody>
      </p:sp>
    </p:spTree>
    <p:extLst>
      <p:ext uri="{BB962C8B-B14F-4D97-AF65-F5344CB8AC3E}">
        <p14:creationId xmlns:p14="http://schemas.microsoft.com/office/powerpoint/2010/main" val="295476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7636" y="4896169"/>
            <a:ext cx="7461885" cy="578021"/>
          </a:xfrm>
        </p:spPr>
        <p:txBody>
          <a:bodyPr anchor="b"/>
          <a:lstStyle>
            <a:lvl1pPr algn="l">
              <a:defRPr sz="2720" b="1"/>
            </a:lvl1pPr>
          </a:lstStyle>
          <a:p>
            <a:r>
              <a:rPr lang="en-US" smtClean="0"/>
              <a:t>Click to edit Master title style</a:t>
            </a:r>
            <a:endParaRPr lang="en-US"/>
          </a:p>
        </p:txBody>
      </p:sp>
      <p:sp>
        <p:nvSpPr>
          <p:cNvPr id="3" name="Picture Placeholder 2"/>
          <p:cNvSpPr>
            <a:spLocks noGrp="1"/>
          </p:cNvSpPr>
          <p:nvPr>
            <p:ph type="pic" idx="1"/>
          </p:nvPr>
        </p:nvSpPr>
        <p:spPr>
          <a:xfrm>
            <a:off x="2437636" y="624973"/>
            <a:ext cx="7461885" cy="4196715"/>
          </a:xfrm>
        </p:spPr>
        <p:txBody>
          <a:bodyPr rtlCol="0">
            <a:normAutofit/>
          </a:bodyPr>
          <a:lstStyle>
            <a:lvl1pPr marL="0" indent="0">
              <a:buNone/>
              <a:defRPr sz="4352"/>
            </a:lvl1pPr>
            <a:lvl2pPr marL="621746" indent="0">
              <a:buNone/>
              <a:defRPr sz="3808"/>
            </a:lvl2pPr>
            <a:lvl3pPr marL="1243493" indent="0">
              <a:buNone/>
              <a:defRPr sz="3264"/>
            </a:lvl3pPr>
            <a:lvl4pPr marL="1865239" indent="0">
              <a:buNone/>
              <a:defRPr sz="2720"/>
            </a:lvl4pPr>
            <a:lvl5pPr marL="2486985" indent="0">
              <a:buNone/>
              <a:defRPr sz="2720"/>
            </a:lvl5pPr>
            <a:lvl6pPr marL="3108731" indent="0">
              <a:buNone/>
              <a:defRPr sz="2720"/>
            </a:lvl6pPr>
            <a:lvl7pPr marL="3730478" indent="0">
              <a:buNone/>
              <a:defRPr sz="2720"/>
            </a:lvl7pPr>
            <a:lvl8pPr marL="4352224" indent="0">
              <a:buNone/>
              <a:defRPr sz="2720"/>
            </a:lvl8pPr>
            <a:lvl9pPr marL="4973970" indent="0">
              <a:buNone/>
              <a:defRPr sz="2720"/>
            </a:lvl9pPr>
          </a:lstStyle>
          <a:p>
            <a:pPr lvl="0"/>
            <a:endParaRPr lang="en-US" noProof="0"/>
          </a:p>
        </p:txBody>
      </p:sp>
      <p:sp>
        <p:nvSpPr>
          <p:cNvPr id="4" name="Text Placeholder 3"/>
          <p:cNvSpPr>
            <a:spLocks noGrp="1"/>
          </p:cNvSpPr>
          <p:nvPr>
            <p:ph type="body" sz="half" idx="2"/>
          </p:nvPr>
        </p:nvSpPr>
        <p:spPr>
          <a:xfrm>
            <a:off x="2437636" y="5474191"/>
            <a:ext cx="7461885" cy="820885"/>
          </a:xfrm>
        </p:spPr>
        <p:txBody>
          <a:bodyPr/>
          <a:lstStyle>
            <a:lvl1pPr marL="0" indent="0">
              <a:buNone/>
              <a:defRPr sz="1904"/>
            </a:lvl1pPr>
            <a:lvl2pPr marL="621746" indent="0">
              <a:buNone/>
              <a:defRPr sz="1632"/>
            </a:lvl2pPr>
            <a:lvl3pPr marL="1243493" indent="0">
              <a:buNone/>
              <a:defRPr sz="1360"/>
            </a:lvl3pPr>
            <a:lvl4pPr marL="1865239" indent="0">
              <a:buNone/>
              <a:defRPr sz="1224"/>
            </a:lvl4pPr>
            <a:lvl5pPr marL="2486985" indent="0">
              <a:buNone/>
              <a:defRPr sz="1224"/>
            </a:lvl5pPr>
            <a:lvl6pPr marL="3108731" indent="0">
              <a:buNone/>
              <a:defRPr sz="1224"/>
            </a:lvl6pPr>
            <a:lvl7pPr marL="3730478" indent="0">
              <a:buNone/>
              <a:defRPr sz="1224"/>
            </a:lvl7pPr>
            <a:lvl8pPr marL="4352224" indent="0">
              <a:buNone/>
              <a:defRPr sz="1224"/>
            </a:lvl8pPr>
            <a:lvl9pPr marL="4973970" indent="0">
              <a:buNone/>
              <a:defRPr sz="1224"/>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a:solidFill>
                  <a:srgbClr val="000000">
                    <a:tint val="75000"/>
                  </a:srgbClr>
                </a:solidFill>
              </a:rPr>
              <a:pPr>
                <a:defRPr/>
              </a:pPr>
              <a:t>8/17/2015</a:t>
            </a:fld>
            <a:endParaRPr lang="en-US">
              <a:solidFill>
                <a:srgbClr val="000000">
                  <a:tint val="75000"/>
                </a:srgb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srgbClr val="000000">
                  <a:tint val="75000"/>
                </a:srgbClr>
              </a:solidFill>
            </a:endParaRPr>
          </a:p>
        </p:txBody>
      </p:sp>
    </p:spTree>
    <p:extLst>
      <p:ext uri="{BB962C8B-B14F-4D97-AF65-F5344CB8AC3E}">
        <p14:creationId xmlns:p14="http://schemas.microsoft.com/office/powerpoint/2010/main" val="2121541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1824" y="280106"/>
            <a:ext cx="11192828" cy="116575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21824" y="1632057"/>
            <a:ext cx="11192828" cy="46160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1824" y="6482889"/>
            <a:ext cx="2901844" cy="372394"/>
          </a:xfrm>
          <a:prstGeom prst="rect">
            <a:avLst/>
          </a:prstGeom>
        </p:spPr>
        <p:txBody>
          <a:bodyPr vert="horz" lIns="91440" tIns="45720" rIns="91440" bIns="45720" rtlCol="0" anchor="ctr"/>
          <a:lstStyle>
            <a:lvl1pPr algn="l" fontAlgn="auto">
              <a:spcBef>
                <a:spcPts val="0"/>
              </a:spcBef>
              <a:spcAft>
                <a:spcPts val="0"/>
              </a:spcAft>
              <a:defRPr sz="1632" smtClean="0">
                <a:solidFill>
                  <a:schemeClr val="tx1">
                    <a:tint val="75000"/>
                  </a:schemeClr>
                </a:solidFill>
                <a:latin typeface="+mn-lt"/>
                <a:ea typeface="+mn-ea"/>
                <a:cs typeface="+mn-cs"/>
              </a:defRPr>
            </a:lvl1pPr>
          </a:lstStyle>
          <a:p>
            <a:pPr defTabSz="1243493">
              <a:defRPr/>
            </a:pPr>
            <a:fld id="{AADEF755-0B60-4A3E-9C6A-4CADF1C89A5E}" type="datetimeFigureOut">
              <a:rPr lang="en-US" smtClean="0">
                <a:solidFill>
                  <a:srgbClr val="000000">
                    <a:tint val="75000"/>
                  </a:srgbClr>
                </a:solidFill>
              </a:rPr>
              <a:pPr defTabSz="1243493">
                <a:defRPr/>
              </a:pPr>
              <a:t>8/17/2015</a:t>
            </a:fld>
            <a:endParaRPr lang="en-US">
              <a:solidFill>
                <a:srgbClr val="000000">
                  <a:tint val="75000"/>
                </a:srgbClr>
              </a:solidFill>
            </a:endParaRPr>
          </a:p>
        </p:txBody>
      </p:sp>
      <p:sp>
        <p:nvSpPr>
          <p:cNvPr id="5" name="Footer Placeholder 4"/>
          <p:cNvSpPr>
            <a:spLocks noGrp="1"/>
          </p:cNvSpPr>
          <p:nvPr>
            <p:ph type="ftr" sz="quarter" idx="3"/>
          </p:nvPr>
        </p:nvSpPr>
        <p:spPr>
          <a:xfrm>
            <a:off x="4249129" y="6482889"/>
            <a:ext cx="3938217" cy="372394"/>
          </a:xfrm>
          <a:prstGeom prst="rect">
            <a:avLst/>
          </a:prstGeom>
        </p:spPr>
        <p:txBody>
          <a:bodyPr vert="horz" lIns="91440" tIns="45720" rIns="91440" bIns="45720" rtlCol="0" anchor="ctr"/>
          <a:lstStyle>
            <a:lvl1pPr algn="ctr" fontAlgn="auto">
              <a:spcBef>
                <a:spcPts val="0"/>
              </a:spcBef>
              <a:spcAft>
                <a:spcPts val="0"/>
              </a:spcAft>
              <a:defRPr sz="1632">
                <a:solidFill>
                  <a:schemeClr val="tx1">
                    <a:tint val="75000"/>
                  </a:schemeClr>
                </a:solidFill>
                <a:latin typeface="+mn-lt"/>
                <a:ea typeface="+mn-ea"/>
                <a:cs typeface="+mn-cs"/>
              </a:defRPr>
            </a:lvl1pPr>
          </a:lstStyle>
          <a:p>
            <a:pPr defTabSz="1243493">
              <a:defRPr/>
            </a:pPr>
            <a:endParaRPr lang="en-US">
              <a:solidFill>
                <a:srgbClr val="000000">
                  <a:tint val="75000"/>
                </a:srgbClr>
              </a:solidFill>
            </a:endParaRPr>
          </a:p>
        </p:txBody>
      </p:sp>
    </p:spTree>
    <p:extLst>
      <p:ext uri="{BB962C8B-B14F-4D97-AF65-F5344CB8AC3E}">
        <p14:creationId xmlns:p14="http://schemas.microsoft.com/office/powerpoint/2010/main" val="1939442488"/>
      </p:ext>
    </p:extLst>
  </p:cSld>
  <p:clrMap bg1="lt1" tx1="dk1" bg2="lt2" tx2="dk2" accent1="accent1" accent2="accent2" accent3="accent3" accent4="accent4" accent5="accent5" accent6="accent6" hlink="hlink" folHlink="folHlink"/>
  <p:sldLayoutIdLst>
    <p:sldLayoutId id="2147484299" r:id="rId1"/>
    <p:sldLayoutId id="2147484300" r:id="rId2"/>
    <p:sldLayoutId id="2147484301" r:id="rId3"/>
    <p:sldLayoutId id="2147484302" r:id="rId4"/>
    <p:sldLayoutId id="2147484303" r:id="rId5"/>
    <p:sldLayoutId id="2147484304" r:id="rId6"/>
    <p:sldLayoutId id="2147484305" r:id="rId7"/>
    <p:sldLayoutId id="2147484306" r:id="rId8"/>
    <p:sldLayoutId id="2147484307" r:id="rId9"/>
    <p:sldLayoutId id="2147484308" r:id="rId10"/>
    <p:sldLayoutId id="2147484309" r:id="rId11"/>
    <p:sldLayoutId id="2147484310" r:id="rId12"/>
    <p:sldLayoutId id="2147484311" r:id="rId13"/>
    <p:sldLayoutId id="2147484313" r:id="rId14"/>
    <p:sldLayoutId id="2147484314" r:id="rId15"/>
    <p:sldLayoutId id="2147484315" r:id="rId16"/>
  </p:sldLayoutIdLst>
  <p:timing>
    <p:tnLst>
      <p:par>
        <p:cTn id="1" dur="indefinite" restart="never" nodeType="tmRoot"/>
      </p:par>
    </p:tnLst>
  </p:timing>
  <p:txStyles>
    <p:titleStyle>
      <a:lvl1pPr algn="l" rtl="0" fontAlgn="base">
        <a:spcBef>
          <a:spcPct val="0"/>
        </a:spcBef>
        <a:spcAft>
          <a:spcPct val="0"/>
        </a:spcAft>
        <a:defRPr sz="5984" kern="1200">
          <a:solidFill>
            <a:schemeClr val="tx2"/>
          </a:solidFill>
          <a:latin typeface="Arial Bold" pitchFamily="-72" charset="0"/>
          <a:ea typeface="ＭＳ Ｐゴシック" pitchFamily="-72" charset="-128"/>
          <a:cs typeface="ＭＳ Ｐゴシック" pitchFamily="-72" charset="-128"/>
        </a:defRPr>
      </a:lvl1pPr>
      <a:lvl2pPr algn="l" rtl="0" fontAlgn="base">
        <a:spcBef>
          <a:spcPct val="0"/>
        </a:spcBef>
        <a:spcAft>
          <a:spcPct val="0"/>
        </a:spcAft>
        <a:defRPr sz="5984">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5984">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5984">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5984">
          <a:solidFill>
            <a:schemeClr val="tx2"/>
          </a:solidFill>
          <a:latin typeface="Arial Bold" pitchFamily="-72" charset="0"/>
          <a:ea typeface="ＭＳ Ｐゴシック" pitchFamily="-72" charset="-128"/>
          <a:cs typeface="ＭＳ Ｐゴシック" pitchFamily="-72" charset="-128"/>
        </a:defRPr>
      </a:lvl5pPr>
      <a:lvl6pPr marL="621746" algn="l" rtl="0" fontAlgn="base">
        <a:spcBef>
          <a:spcPct val="0"/>
        </a:spcBef>
        <a:spcAft>
          <a:spcPct val="0"/>
        </a:spcAft>
        <a:defRPr sz="5984">
          <a:solidFill>
            <a:schemeClr val="tx2"/>
          </a:solidFill>
          <a:latin typeface="Arial Bold" pitchFamily="-72" charset="0"/>
          <a:ea typeface="ＭＳ Ｐゴシック" pitchFamily="-72" charset="-128"/>
          <a:cs typeface="ＭＳ Ｐゴシック" pitchFamily="-72" charset="-128"/>
        </a:defRPr>
      </a:lvl6pPr>
      <a:lvl7pPr marL="1243493" algn="l" rtl="0" fontAlgn="base">
        <a:spcBef>
          <a:spcPct val="0"/>
        </a:spcBef>
        <a:spcAft>
          <a:spcPct val="0"/>
        </a:spcAft>
        <a:defRPr sz="5984">
          <a:solidFill>
            <a:schemeClr val="tx2"/>
          </a:solidFill>
          <a:latin typeface="Arial Bold" pitchFamily="-72" charset="0"/>
          <a:ea typeface="ＭＳ Ｐゴシック" pitchFamily="-72" charset="-128"/>
          <a:cs typeface="ＭＳ Ｐゴシック" pitchFamily="-72" charset="-128"/>
        </a:defRPr>
      </a:lvl7pPr>
      <a:lvl8pPr marL="1865239" algn="l" rtl="0" fontAlgn="base">
        <a:spcBef>
          <a:spcPct val="0"/>
        </a:spcBef>
        <a:spcAft>
          <a:spcPct val="0"/>
        </a:spcAft>
        <a:defRPr sz="5984">
          <a:solidFill>
            <a:schemeClr val="tx2"/>
          </a:solidFill>
          <a:latin typeface="Arial Bold" pitchFamily="-72" charset="0"/>
          <a:ea typeface="ＭＳ Ｐゴシック" pitchFamily="-72" charset="-128"/>
          <a:cs typeface="ＭＳ Ｐゴシック" pitchFamily="-72" charset="-128"/>
        </a:defRPr>
      </a:lvl8pPr>
      <a:lvl9pPr marL="2486985" algn="l" rtl="0" fontAlgn="base">
        <a:spcBef>
          <a:spcPct val="0"/>
        </a:spcBef>
        <a:spcAft>
          <a:spcPct val="0"/>
        </a:spcAft>
        <a:defRPr sz="5984">
          <a:solidFill>
            <a:schemeClr val="tx2"/>
          </a:solidFill>
          <a:latin typeface="Arial Bold" pitchFamily="-72" charset="0"/>
          <a:ea typeface="ＭＳ Ｐゴシック" pitchFamily="-72" charset="-128"/>
          <a:cs typeface="ＭＳ Ｐゴシック" pitchFamily="-72" charset="-128"/>
        </a:defRPr>
      </a:lvl9pPr>
    </p:titleStyle>
    <p:bodyStyle>
      <a:lvl1pPr marL="466310" indent="-466310" algn="l" rtl="0" fontAlgn="base">
        <a:spcBef>
          <a:spcPct val="20000"/>
        </a:spcBef>
        <a:spcAft>
          <a:spcPct val="0"/>
        </a:spcAft>
        <a:buClr>
          <a:schemeClr val="accent1"/>
        </a:buClr>
        <a:buFont typeface="Arial" pitchFamily="-72" charset="0"/>
        <a:buChar char="•"/>
        <a:defRPr sz="4352" kern="1200">
          <a:solidFill>
            <a:schemeClr val="tx1"/>
          </a:solidFill>
          <a:latin typeface="Arial" pitchFamily="-72" charset="0"/>
          <a:ea typeface="ＭＳ Ｐゴシック" pitchFamily="-72" charset="-128"/>
          <a:cs typeface="ＭＳ Ｐゴシック" pitchFamily="-72" charset="-128"/>
        </a:defRPr>
      </a:lvl1pPr>
      <a:lvl2pPr marL="1010338" indent="-388591" algn="l" rtl="0" fontAlgn="base">
        <a:spcBef>
          <a:spcPct val="20000"/>
        </a:spcBef>
        <a:spcAft>
          <a:spcPct val="0"/>
        </a:spcAft>
        <a:buClr>
          <a:schemeClr val="tx2"/>
        </a:buClr>
        <a:buFont typeface="Arial" pitchFamily="-72" charset="0"/>
        <a:buChar char="–"/>
        <a:defRPr sz="3808" kern="1200">
          <a:solidFill>
            <a:schemeClr val="tx1"/>
          </a:solidFill>
          <a:latin typeface="Arial" pitchFamily="-72" charset="0"/>
          <a:ea typeface="ＭＳ Ｐゴシック" pitchFamily="-72" charset="-128"/>
          <a:cs typeface="+mn-cs"/>
        </a:defRPr>
      </a:lvl2pPr>
      <a:lvl3pPr marL="1554366" indent="-310873" algn="l" rtl="0" fontAlgn="base">
        <a:spcBef>
          <a:spcPct val="20000"/>
        </a:spcBef>
        <a:spcAft>
          <a:spcPct val="0"/>
        </a:spcAft>
        <a:buClr>
          <a:schemeClr val="bg2"/>
        </a:buClr>
        <a:buFont typeface="Arial" pitchFamily="-72" charset="0"/>
        <a:buChar char="•"/>
        <a:defRPr sz="3264" kern="1200">
          <a:solidFill>
            <a:schemeClr val="tx1"/>
          </a:solidFill>
          <a:latin typeface="Arial" pitchFamily="-72" charset="0"/>
          <a:ea typeface="ＭＳ Ｐゴシック" pitchFamily="-72" charset="-128"/>
          <a:cs typeface="+mn-cs"/>
        </a:defRPr>
      </a:lvl3pPr>
      <a:lvl4pPr marL="2176112" indent="-310873" algn="l" rtl="0" fontAlgn="base">
        <a:spcBef>
          <a:spcPct val="20000"/>
        </a:spcBef>
        <a:spcAft>
          <a:spcPct val="0"/>
        </a:spcAft>
        <a:buClr>
          <a:schemeClr val="accent1"/>
        </a:buClr>
        <a:buFont typeface="Arial" pitchFamily="-72" charset="0"/>
        <a:buChar char="–"/>
        <a:defRPr sz="2720" kern="1200">
          <a:solidFill>
            <a:schemeClr val="tx1"/>
          </a:solidFill>
          <a:latin typeface="Arial" pitchFamily="-72" charset="0"/>
          <a:ea typeface="ＭＳ Ｐゴシック" pitchFamily="-72" charset="-128"/>
          <a:cs typeface="+mn-cs"/>
        </a:defRPr>
      </a:lvl4pPr>
      <a:lvl5pPr marL="2797858" indent="-310873" algn="l" rtl="0" fontAlgn="base">
        <a:spcBef>
          <a:spcPct val="20000"/>
        </a:spcBef>
        <a:spcAft>
          <a:spcPct val="0"/>
        </a:spcAft>
        <a:buClr>
          <a:schemeClr val="tx2"/>
        </a:buClr>
        <a:buFont typeface="Arial" pitchFamily="-72" charset="0"/>
        <a:buChar char="»"/>
        <a:defRPr sz="2720" kern="1200">
          <a:solidFill>
            <a:schemeClr val="tx1"/>
          </a:solidFill>
          <a:latin typeface="Arial" pitchFamily="-72" charset="0"/>
          <a:ea typeface="ＭＳ Ｐゴシック" pitchFamily="-72" charset="-128"/>
          <a:cs typeface="+mn-cs"/>
        </a:defRPr>
      </a:lvl5pPr>
      <a:lvl6pPr marL="3419605" indent="-310873" algn="l" defTabSz="1243493" rtl="0" eaLnBrk="1" latinLnBrk="0" hangingPunct="1">
        <a:spcBef>
          <a:spcPct val="20000"/>
        </a:spcBef>
        <a:buFont typeface="Arial" pitchFamily="34" charset="0"/>
        <a:buChar char="•"/>
        <a:defRPr sz="2720" kern="1200">
          <a:solidFill>
            <a:schemeClr val="tx1"/>
          </a:solidFill>
          <a:latin typeface="+mn-lt"/>
          <a:ea typeface="+mn-ea"/>
          <a:cs typeface="+mn-cs"/>
        </a:defRPr>
      </a:lvl6pPr>
      <a:lvl7pPr marL="4041351" indent="-310873" algn="l" defTabSz="1243493" rtl="0" eaLnBrk="1" latinLnBrk="0" hangingPunct="1">
        <a:spcBef>
          <a:spcPct val="20000"/>
        </a:spcBef>
        <a:buFont typeface="Arial" pitchFamily="34" charset="0"/>
        <a:buChar char="•"/>
        <a:defRPr sz="2720" kern="1200">
          <a:solidFill>
            <a:schemeClr val="tx1"/>
          </a:solidFill>
          <a:latin typeface="+mn-lt"/>
          <a:ea typeface="+mn-ea"/>
          <a:cs typeface="+mn-cs"/>
        </a:defRPr>
      </a:lvl7pPr>
      <a:lvl8pPr marL="4663097" indent="-310873" algn="l" defTabSz="1243493" rtl="0" eaLnBrk="1" latinLnBrk="0" hangingPunct="1">
        <a:spcBef>
          <a:spcPct val="20000"/>
        </a:spcBef>
        <a:buFont typeface="Arial" pitchFamily="34" charset="0"/>
        <a:buChar char="•"/>
        <a:defRPr sz="2720" kern="1200">
          <a:solidFill>
            <a:schemeClr val="tx1"/>
          </a:solidFill>
          <a:latin typeface="+mn-lt"/>
          <a:ea typeface="+mn-ea"/>
          <a:cs typeface="+mn-cs"/>
        </a:defRPr>
      </a:lvl8pPr>
      <a:lvl9pPr marL="5284843" indent="-310873" algn="l" defTabSz="1243493" rtl="0" eaLnBrk="1" latinLnBrk="0" hangingPunct="1">
        <a:spcBef>
          <a:spcPct val="20000"/>
        </a:spcBef>
        <a:buFont typeface="Arial" pitchFamily="34" charset="0"/>
        <a:buChar char="•"/>
        <a:defRPr sz="2720" kern="1200">
          <a:solidFill>
            <a:schemeClr val="tx1"/>
          </a:solidFill>
          <a:latin typeface="+mn-lt"/>
          <a:ea typeface="+mn-ea"/>
          <a:cs typeface="+mn-cs"/>
        </a:defRPr>
      </a:lvl9pPr>
    </p:bodyStyle>
    <p:otherStyle>
      <a:defPPr>
        <a:defRPr lang="en-US"/>
      </a:defPPr>
      <a:lvl1pPr marL="0" algn="l" defTabSz="1243493" rtl="0" eaLnBrk="1" latinLnBrk="0" hangingPunct="1">
        <a:defRPr sz="2448" kern="1200">
          <a:solidFill>
            <a:schemeClr val="tx1"/>
          </a:solidFill>
          <a:latin typeface="+mn-lt"/>
          <a:ea typeface="+mn-ea"/>
          <a:cs typeface="+mn-cs"/>
        </a:defRPr>
      </a:lvl1pPr>
      <a:lvl2pPr marL="621746" algn="l" defTabSz="1243493" rtl="0" eaLnBrk="1" latinLnBrk="0" hangingPunct="1">
        <a:defRPr sz="2448" kern="1200">
          <a:solidFill>
            <a:schemeClr val="tx1"/>
          </a:solidFill>
          <a:latin typeface="+mn-lt"/>
          <a:ea typeface="+mn-ea"/>
          <a:cs typeface="+mn-cs"/>
        </a:defRPr>
      </a:lvl2pPr>
      <a:lvl3pPr marL="1243493" algn="l" defTabSz="1243493" rtl="0" eaLnBrk="1" latinLnBrk="0" hangingPunct="1">
        <a:defRPr sz="2448" kern="1200">
          <a:solidFill>
            <a:schemeClr val="tx1"/>
          </a:solidFill>
          <a:latin typeface="+mn-lt"/>
          <a:ea typeface="+mn-ea"/>
          <a:cs typeface="+mn-cs"/>
        </a:defRPr>
      </a:lvl3pPr>
      <a:lvl4pPr marL="1865239" algn="l" defTabSz="1243493" rtl="0" eaLnBrk="1" latinLnBrk="0" hangingPunct="1">
        <a:defRPr sz="2448" kern="1200">
          <a:solidFill>
            <a:schemeClr val="tx1"/>
          </a:solidFill>
          <a:latin typeface="+mn-lt"/>
          <a:ea typeface="+mn-ea"/>
          <a:cs typeface="+mn-cs"/>
        </a:defRPr>
      </a:lvl4pPr>
      <a:lvl5pPr marL="2486985" algn="l" defTabSz="1243493" rtl="0" eaLnBrk="1" latinLnBrk="0" hangingPunct="1">
        <a:defRPr sz="2448" kern="1200">
          <a:solidFill>
            <a:schemeClr val="tx1"/>
          </a:solidFill>
          <a:latin typeface="+mn-lt"/>
          <a:ea typeface="+mn-ea"/>
          <a:cs typeface="+mn-cs"/>
        </a:defRPr>
      </a:lvl5pPr>
      <a:lvl6pPr marL="3108731" algn="l" defTabSz="1243493" rtl="0" eaLnBrk="1" latinLnBrk="0" hangingPunct="1">
        <a:defRPr sz="2448" kern="1200">
          <a:solidFill>
            <a:schemeClr val="tx1"/>
          </a:solidFill>
          <a:latin typeface="+mn-lt"/>
          <a:ea typeface="+mn-ea"/>
          <a:cs typeface="+mn-cs"/>
        </a:defRPr>
      </a:lvl6pPr>
      <a:lvl7pPr marL="3730478" algn="l" defTabSz="1243493" rtl="0" eaLnBrk="1" latinLnBrk="0" hangingPunct="1">
        <a:defRPr sz="2448" kern="1200">
          <a:solidFill>
            <a:schemeClr val="tx1"/>
          </a:solidFill>
          <a:latin typeface="+mn-lt"/>
          <a:ea typeface="+mn-ea"/>
          <a:cs typeface="+mn-cs"/>
        </a:defRPr>
      </a:lvl7pPr>
      <a:lvl8pPr marL="4352224" algn="l" defTabSz="1243493" rtl="0" eaLnBrk="1" latinLnBrk="0" hangingPunct="1">
        <a:defRPr sz="2448" kern="1200">
          <a:solidFill>
            <a:schemeClr val="tx1"/>
          </a:solidFill>
          <a:latin typeface="+mn-lt"/>
          <a:ea typeface="+mn-ea"/>
          <a:cs typeface="+mn-cs"/>
        </a:defRPr>
      </a:lvl8pPr>
      <a:lvl9pPr marL="4973970" algn="l" defTabSz="1243493" rtl="0" eaLnBrk="1" latinLnBrk="0" hangingPunct="1">
        <a:defRPr sz="24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aka.ms/ConnectedServicesSDK" TargetMode="External"/><Relationship Id="rId7" Type="http://schemas.openxmlformats.org/officeDocument/2006/relationships/hyperlink" Target="http://landesk.com/" TargetMode="External"/><Relationship Id="rId2" Type="http://schemas.openxmlformats.org/officeDocument/2006/relationships/hyperlink" Target="http://aka.ms/ConnectedServices" TargetMode="External"/><Relationship Id="rId1" Type="http://schemas.openxmlformats.org/officeDocument/2006/relationships/slideLayout" Target="../slideLayouts/slideLayout2.xml"/><Relationship Id="rId6" Type="http://schemas.openxmlformats.org/officeDocument/2006/relationships/hyperlink" Target="mailto:Steve.Lasker@Microsoft.com" TargetMode="External"/><Relationship Id="rId5" Type="http://schemas.openxmlformats.org/officeDocument/2006/relationships/hyperlink" Target="http://blogs.msdn.com/SteveLasker" TargetMode="External"/><Relationship Id="rId4" Type="http://schemas.openxmlformats.org/officeDocument/2006/relationships/hyperlink" Target="http://aka.ms/SalesforceConnectedServic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landesk.com/products/management-suite/" TargetMode="External"/><Relationship Id="rId7" Type="http://schemas.openxmlformats.org/officeDocument/2006/relationships/hyperlink" Target="http://www.landesk.com/products/mobility-manager/" TargetMode="External"/><Relationship Id="rId2" Type="http://schemas.openxmlformats.org/officeDocument/2006/relationships/image" Target="../media/image5.png"/><Relationship Id="rId1" Type="http://schemas.openxmlformats.org/officeDocument/2006/relationships/slideLayout" Target="../slideLayouts/slideLayout14.xml"/><Relationship Id="rId6" Type="http://schemas.openxmlformats.org/officeDocument/2006/relationships/hyperlink" Target="http://www.landesk.com/products/it-asset-management-suite" TargetMode="External"/><Relationship Id="rId5" Type="http://schemas.openxmlformats.org/officeDocument/2006/relationships/hyperlink" Target="http://www.landesk.com/products/service-desk/" TargetMode="External"/><Relationship Id="rId4" Type="http://schemas.openxmlformats.org/officeDocument/2006/relationships/hyperlink" Target="http://www.landesk.com/products/security-suit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90.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jpg"/><Relationship Id="rId7"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244353" y="1314981"/>
            <a:ext cx="9945611" cy="1398905"/>
          </a:xfrm>
          <a:prstGeom prst="rect">
            <a:avLst/>
          </a:prstGeom>
          <a:noFill/>
          <a:ln>
            <a:noFill/>
          </a:ln>
          <a:effectLst/>
          <a:extLst/>
        </p:spPr>
        <p:txBody>
          <a:bodyPr lIns="122904" tIns="60444" rIns="122904" bIns="60444" anchor="b">
            <a:prstTxWarp prst="textNoShape">
              <a:avLst/>
            </a:prstTxWarp>
          </a:bodyPr>
          <a:lstStyle/>
          <a:p>
            <a:pPr algn="ctr" defTabSz="1219746" eaLnBrk="0" fontAlgn="base" hangingPunct="0">
              <a:spcBef>
                <a:spcPct val="0"/>
              </a:spcBef>
              <a:spcAft>
                <a:spcPct val="0"/>
              </a:spcAft>
            </a:pPr>
            <a:r>
              <a:rPr lang="en-US" sz="3264" b="1" dirty="0">
                <a:solidFill>
                  <a:srgbClr val="7030A0"/>
                </a:solidFill>
                <a:latin typeface="Arial Bold" pitchFamily="-72" charset="0"/>
                <a:ea typeface="ＭＳ Ｐゴシック" pitchFamily="-72" charset="-128"/>
              </a:rPr>
              <a:t>On The Shoulders of Giants, Building Apps That Consume Modern SaaS Endpoints with Visual Studio 2015</a:t>
            </a:r>
          </a:p>
        </p:txBody>
      </p:sp>
      <p:sp>
        <p:nvSpPr>
          <p:cNvPr id="6" name="Rectangle 5"/>
          <p:cNvSpPr>
            <a:spLocks noChangeArrowheads="1"/>
          </p:cNvSpPr>
          <p:nvPr/>
        </p:nvSpPr>
        <p:spPr bwMode="auto">
          <a:xfrm>
            <a:off x="5486403" y="3066581"/>
            <a:ext cx="5422916" cy="1363284"/>
          </a:xfrm>
          <a:prstGeom prst="rect">
            <a:avLst/>
          </a:prstGeom>
          <a:noFill/>
          <a:ln>
            <a:noFill/>
          </a:ln>
          <a:effectLst/>
          <a:extLst/>
        </p:spPr>
        <p:txBody>
          <a:bodyPr lIns="116845" tIns="58423" rIns="116845" bIns="58423">
            <a:prstTxWarp prst="textNoShape">
              <a:avLst/>
            </a:prstTxWarp>
          </a:bodyPr>
          <a:lstStyle/>
          <a:p>
            <a:pPr algn="r" defTabSz="1243493" fontAlgn="base">
              <a:spcBef>
                <a:spcPct val="0"/>
              </a:spcBef>
              <a:spcAft>
                <a:spcPct val="0"/>
              </a:spcAft>
            </a:pPr>
            <a:r>
              <a:rPr lang="en-US" sz="3808" b="1" dirty="0">
                <a:solidFill>
                  <a:srgbClr val="7030A0"/>
                </a:solidFill>
                <a:latin typeface="Arial" pitchFamily="-72" charset="0"/>
                <a:ea typeface="ＭＳ Ｐゴシック" pitchFamily="-72" charset="-128"/>
              </a:rPr>
              <a:t>Steve Lasker</a:t>
            </a:r>
          </a:p>
          <a:p>
            <a:pPr algn="r" defTabSz="1243493" fontAlgn="base">
              <a:spcBef>
                <a:spcPct val="0"/>
              </a:spcBef>
              <a:spcAft>
                <a:spcPct val="0"/>
              </a:spcAft>
            </a:pPr>
            <a:r>
              <a:rPr lang="en-US" sz="3264" b="1" dirty="0">
                <a:solidFill>
                  <a:srgbClr val="64BB15"/>
                </a:solidFill>
                <a:latin typeface="Arial" pitchFamily="-72" charset="0"/>
                <a:ea typeface="ＭＳ Ｐゴシック" pitchFamily="-72" charset="-128"/>
              </a:rPr>
              <a:t>Program Manager </a:t>
            </a:r>
          </a:p>
          <a:p>
            <a:pPr algn="r" defTabSz="1243493" fontAlgn="base">
              <a:spcBef>
                <a:spcPct val="0"/>
              </a:spcBef>
              <a:spcAft>
                <a:spcPct val="0"/>
              </a:spcAft>
            </a:pPr>
            <a:r>
              <a:rPr lang="en-US" sz="3264" b="1" dirty="0">
                <a:solidFill>
                  <a:srgbClr val="64BB15"/>
                </a:solidFill>
                <a:latin typeface="Arial" pitchFamily="-72" charset="0"/>
                <a:ea typeface="ＭＳ Ｐゴシック" pitchFamily="-72" charset="-128"/>
              </a:rPr>
              <a:t>Microsoft </a:t>
            </a:r>
          </a:p>
          <a:p>
            <a:pPr defTabSz="1243493" fontAlgn="base">
              <a:spcBef>
                <a:spcPct val="0"/>
              </a:spcBef>
              <a:spcAft>
                <a:spcPct val="0"/>
              </a:spcAft>
            </a:pPr>
            <a:endParaRPr lang="en-US" sz="2448" b="1" dirty="0">
              <a:solidFill>
                <a:srgbClr val="FFCC00"/>
              </a:solidFill>
              <a:latin typeface="Arial" pitchFamily="-72" charset="0"/>
              <a:ea typeface="ＭＳ Ｐゴシック" pitchFamily="-72" charset="-128"/>
            </a:endParaRPr>
          </a:p>
          <a:p>
            <a:pPr defTabSz="1243493" fontAlgn="base">
              <a:spcBef>
                <a:spcPct val="0"/>
              </a:spcBef>
              <a:spcAft>
                <a:spcPct val="0"/>
              </a:spcAft>
            </a:pPr>
            <a:endParaRPr lang="en-US" sz="1904" dirty="0">
              <a:solidFill>
                <a:srgbClr val="000000"/>
              </a:solidFill>
              <a:latin typeface="Times New Roman" pitchFamily="-72" charset="0"/>
              <a:ea typeface="ＭＳ Ｐゴシック" pitchFamily="-72" charset="-128"/>
            </a:endParaRPr>
          </a:p>
        </p:txBody>
      </p:sp>
      <p:sp>
        <p:nvSpPr>
          <p:cNvPr id="15364" name="Text Box 7"/>
          <p:cNvSpPr txBox="1">
            <a:spLocks noChangeArrowheads="1"/>
          </p:cNvSpPr>
          <p:nvPr/>
        </p:nvSpPr>
        <p:spPr bwMode="auto">
          <a:xfrm>
            <a:off x="1164479" y="5673337"/>
            <a:ext cx="3188553" cy="845744"/>
          </a:xfrm>
          <a:prstGeom prst="rect">
            <a:avLst/>
          </a:prstGeom>
          <a:noFill/>
          <a:ln w="9525">
            <a:noFill/>
            <a:miter lim="800000"/>
            <a:headEnd/>
            <a:tailEnd/>
          </a:ln>
        </p:spPr>
        <p:txBody>
          <a:bodyPr>
            <a:prstTxWarp prst="textNoShape">
              <a:avLst/>
            </a:prstTxWarp>
            <a:spAutoFit/>
          </a:bodyPr>
          <a:lstStyle/>
          <a:p>
            <a:pPr algn="r" defTabSz="1243493" fontAlgn="base">
              <a:spcBef>
                <a:spcPct val="0"/>
              </a:spcBef>
              <a:spcAft>
                <a:spcPct val="0"/>
              </a:spcAft>
            </a:pPr>
            <a:r>
              <a:rPr lang="en-US" sz="2720">
                <a:solidFill>
                  <a:srgbClr val="FFFFFE"/>
                </a:solidFill>
                <a:latin typeface="Arial" pitchFamily="-72" charset="0"/>
                <a:ea typeface="Arial" pitchFamily="-72" charset="0"/>
                <a:cs typeface="Arial" pitchFamily="-72" charset="0"/>
              </a:rPr>
              <a:t>Level: Intermediate</a:t>
            </a:r>
          </a:p>
          <a:p>
            <a:pPr algn="r" defTabSz="1243493" fontAlgn="base">
              <a:spcBef>
                <a:spcPct val="0"/>
              </a:spcBef>
              <a:spcAft>
                <a:spcPct val="0"/>
              </a:spcAft>
            </a:pPr>
            <a:endParaRPr lang="en-US" sz="2176" b="1">
              <a:solidFill>
                <a:srgbClr val="000000"/>
              </a:solidFill>
              <a:latin typeface="Arial" pitchFamily="-72" charset="0"/>
              <a:ea typeface="Arial" pitchFamily="-72" charset="0"/>
              <a:cs typeface="Arial" pitchFamily="-72" charset="0"/>
            </a:endParaRPr>
          </a:p>
        </p:txBody>
      </p:sp>
    </p:spTree>
    <p:extLst>
      <p:ext uri="{BB962C8B-B14F-4D97-AF65-F5344CB8AC3E}">
        <p14:creationId xmlns:p14="http://schemas.microsoft.com/office/powerpoint/2010/main" val="2540128615"/>
      </p:ext>
    </p:extLst>
  </p:cSld>
  <p:clrMapOvr>
    <a:masterClrMapping/>
  </p:clrMapOvr>
  <p:transition advClick="0" advTm="8000">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Authoring a Connected Services</a:t>
            </a:r>
            <a:endParaRPr lang="en-US" dirty="0"/>
          </a:p>
        </p:txBody>
      </p:sp>
      <p:pic>
        <p:nvPicPr>
          <p:cNvPr id="2" name="Picture 1"/>
          <p:cNvPicPr>
            <a:picLocks noChangeAspect="1"/>
          </p:cNvPicPr>
          <p:nvPr/>
        </p:nvPicPr>
        <p:blipFill>
          <a:blip r:embed="rId3"/>
          <a:stretch>
            <a:fillRect/>
          </a:stretch>
        </p:blipFill>
        <p:spPr>
          <a:xfrm>
            <a:off x="5303837" y="3954462"/>
            <a:ext cx="4374600" cy="233141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91490175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Providers, Configurators &amp; Handlers</a:t>
            </a:r>
            <a:endParaRPr lang="en-US" sz="4800" dirty="0"/>
          </a:p>
        </p:txBody>
      </p:sp>
      <p:sp>
        <p:nvSpPr>
          <p:cNvPr id="2" name="Text Placeholder 1"/>
          <p:cNvSpPr>
            <a:spLocks noGrp="1"/>
          </p:cNvSpPr>
          <p:nvPr>
            <p:ph idx="1"/>
          </p:nvPr>
        </p:nvSpPr>
        <p:spPr/>
        <p:txBody>
          <a:bodyPr/>
          <a:lstStyle/>
          <a:p>
            <a:pPr marL="0" indent="0">
              <a:buNone/>
              <a:tabLst>
                <a:tab pos="1712913" algn="l"/>
              </a:tabLst>
            </a:pPr>
            <a:r>
              <a:rPr lang="en-US" sz="3200" dirty="0" smtClean="0"/>
              <a:t>Providers	– Service </a:t>
            </a:r>
            <a:r>
              <a:rPr lang="en-US" sz="3200" b="1" dirty="0" smtClean="0"/>
              <a:t>Selection </a:t>
            </a:r>
            <a:r>
              <a:rPr lang="en-US" sz="3200" dirty="0" smtClean="0"/>
              <a:t>Information</a:t>
            </a:r>
          </a:p>
          <a:p>
            <a:pPr marL="0" indent="0">
              <a:buNone/>
              <a:tabLst>
                <a:tab pos="1712913" algn="l"/>
              </a:tabLst>
            </a:pPr>
            <a:r>
              <a:rPr lang="en-US" sz="3200" dirty="0" smtClean="0"/>
              <a:t>Configurators – </a:t>
            </a:r>
            <a:r>
              <a:rPr lang="en-US" sz="3200" b="1" i="1" dirty="0"/>
              <a:t>Gathers </a:t>
            </a:r>
            <a:r>
              <a:rPr lang="en-US" sz="3200" dirty="0"/>
              <a:t>Configuration Info </a:t>
            </a:r>
            <a:endParaRPr lang="en-US" sz="3200" dirty="0" smtClean="0"/>
          </a:p>
          <a:p>
            <a:pPr marL="0" indent="0">
              <a:buNone/>
              <a:tabLst>
                <a:tab pos="1712913" algn="l"/>
              </a:tabLst>
            </a:pPr>
            <a:r>
              <a:rPr lang="en-US" sz="3200" dirty="0" smtClean="0"/>
              <a:t>Handlers 	– </a:t>
            </a:r>
            <a:r>
              <a:rPr lang="en-US" sz="3200" b="1" i="1" dirty="0" smtClean="0"/>
              <a:t>Does </a:t>
            </a:r>
            <a:r>
              <a:rPr lang="en-US" sz="3200" dirty="0" smtClean="0"/>
              <a:t>the Service &amp; Project Configuration</a:t>
            </a:r>
          </a:p>
          <a:p>
            <a:pPr marL="0" indent="0">
              <a:buNone/>
              <a:tabLst>
                <a:tab pos="1712913" algn="l"/>
              </a:tabLst>
            </a:pPr>
            <a:r>
              <a:rPr lang="en-US" sz="3200" dirty="0"/>
              <a:t>Instance </a:t>
            </a:r>
            <a:r>
              <a:rPr lang="en-US" sz="3200" dirty="0" smtClean="0"/>
              <a:t>	– </a:t>
            </a:r>
            <a:r>
              <a:rPr lang="en-US" sz="3200" dirty="0"/>
              <a:t>the </a:t>
            </a:r>
            <a:r>
              <a:rPr lang="en-US" sz="3200" b="1" i="1" dirty="0" smtClean="0"/>
              <a:t>handoff</a:t>
            </a:r>
            <a:r>
              <a:rPr lang="en-US" sz="3200" dirty="0" smtClean="0"/>
              <a:t> between a provider and its handers</a:t>
            </a:r>
          </a:p>
        </p:txBody>
      </p:sp>
      <p:sp>
        <p:nvSpPr>
          <p:cNvPr id="34" name="Rounded Rectangle 33"/>
          <p:cNvSpPr/>
          <p:nvPr/>
        </p:nvSpPr>
        <p:spPr bwMode="auto">
          <a:xfrm>
            <a:off x="3094884" y="5433812"/>
            <a:ext cx="1751753" cy="1021856"/>
          </a:xfrm>
          <a:prstGeom prst="roundRect">
            <a:avLst/>
          </a:prstGeom>
          <a:solidFill>
            <a:srgbClr val="0074FF"/>
          </a:solidFill>
          <a:ln>
            <a:noFill/>
            <a:headEnd type="none" w="med" len="med"/>
            <a:tailEnd type="none" w="med" len="me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Configurator</a:t>
            </a:r>
          </a:p>
        </p:txBody>
      </p:sp>
      <p:sp>
        <p:nvSpPr>
          <p:cNvPr id="35" name="Rectangle 34"/>
          <p:cNvSpPr/>
          <p:nvPr/>
        </p:nvSpPr>
        <p:spPr bwMode="auto">
          <a:xfrm>
            <a:off x="198436" y="4240728"/>
            <a:ext cx="4937763" cy="2491860"/>
          </a:xfrm>
          <a:prstGeom prst="rect">
            <a:avLst/>
          </a:prstGeom>
          <a:noFill/>
          <a:ln w="76200" cap="flat" cmpd="sng" algn="ctr">
            <a:solidFill>
              <a:srgbClr val="B4009E"/>
            </a:solid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Provider/Configurator</a:t>
            </a:r>
          </a:p>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3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36" name="Rectangle 35"/>
          <p:cNvSpPr/>
          <p:nvPr/>
        </p:nvSpPr>
        <p:spPr bwMode="auto">
          <a:xfrm>
            <a:off x="7418386" y="4240728"/>
            <a:ext cx="2830512" cy="2491860"/>
          </a:xfrm>
          <a:prstGeom prst="rect">
            <a:avLst/>
          </a:prstGeom>
          <a:noFill/>
          <a:ln w="76200" cap="flat" cmpd="sng" algn="ctr">
            <a:solidFill>
              <a:srgbClr val="B4009E"/>
            </a:solidFill>
            <a:prstDash val="solid"/>
            <a:headEnd type="none" w="med" len="med"/>
            <a:tailEnd type="none" w="med" len="med"/>
          </a:ln>
          <a:effectLst/>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Handlers</a:t>
            </a:r>
          </a:p>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4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endParaRPr>
          </a:p>
        </p:txBody>
      </p:sp>
      <p:sp>
        <p:nvSpPr>
          <p:cNvPr id="37" name="Rounded Rectangle 36"/>
          <p:cNvSpPr/>
          <p:nvPr/>
        </p:nvSpPr>
        <p:spPr bwMode="auto">
          <a:xfrm>
            <a:off x="307249" y="4487862"/>
            <a:ext cx="2273087" cy="1325967"/>
          </a:xfrm>
          <a:prstGeom prst="roundRect">
            <a:avLst/>
          </a:prstGeom>
          <a:solidFill>
            <a:srgbClr val="0074FF"/>
          </a:solidFill>
          <a:ln>
            <a:noFill/>
            <a:headEnd type="none" w="med" len="med"/>
            <a:tailEnd type="none" w="med" len="me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vert="horz" wrap="square" lIns="0" tIns="46637" rIns="0" bIns="46637" numCol="1" rtlCol="0" anchor="t"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Provider</a:t>
            </a:r>
          </a:p>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Sales</a:t>
            </a:r>
            <a:r>
              <a:rPr kumimoji="0" lang="en-US" sz="2400" b="0" i="1"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f</a:t>
            </a:r>
            <a:r>
              <a:rPr kumimoji="0" lang="en-US" sz="24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orce</a:t>
            </a:r>
          </a:p>
        </p:txBody>
      </p:sp>
      <p:sp>
        <p:nvSpPr>
          <p:cNvPr id="38" name="Rounded Rectangle 37"/>
          <p:cNvSpPr/>
          <p:nvPr/>
        </p:nvSpPr>
        <p:spPr bwMode="auto">
          <a:xfrm>
            <a:off x="7742237" y="4487862"/>
            <a:ext cx="1066800" cy="636330"/>
          </a:xfrm>
          <a:prstGeom prst="roundRect">
            <a:avLst/>
          </a:prstGeom>
          <a:solidFill>
            <a:srgbClr val="BAD80A">
              <a:shade val="80000"/>
              <a:satMod val="180000"/>
            </a:srgbClr>
          </a:solidFill>
          <a:ln>
            <a:noFill/>
            <a:headEnd type="none" w="med" len="med"/>
            <a:tailEnd type="none" w="med" len="me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Segoe UI"/>
                <a:ea typeface="+mn-ea"/>
                <a:cs typeface="+mn-cs"/>
              </a:rPr>
              <a:t>WinForms, WPF, Console</a:t>
            </a:r>
          </a:p>
        </p:txBody>
      </p:sp>
      <p:sp>
        <p:nvSpPr>
          <p:cNvPr id="39" name="Rounded Rectangle 38"/>
          <p:cNvSpPr/>
          <p:nvPr/>
        </p:nvSpPr>
        <p:spPr bwMode="auto">
          <a:xfrm>
            <a:off x="7723080" y="5215860"/>
            <a:ext cx="1066800" cy="636330"/>
          </a:xfrm>
          <a:prstGeom prst="roundRect">
            <a:avLst/>
          </a:prstGeom>
          <a:solidFill>
            <a:srgbClr val="BAD80A">
              <a:shade val="80000"/>
              <a:satMod val="180000"/>
            </a:srgbClr>
          </a:solidFill>
          <a:ln>
            <a:noFill/>
            <a:headEnd type="none" w="med" len="med"/>
            <a:tailEnd type="none" w="med" len="me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Segoe UI"/>
                <a:ea typeface="+mn-ea"/>
                <a:cs typeface="+mn-cs"/>
              </a:rPr>
              <a:t>ASP.net </a:t>
            </a:r>
            <a:r>
              <a:rPr kumimoji="0" lang="en-US" sz="1400" b="0" i="0" u="none" strike="noStrike" kern="0" cap="none" spc="0" normalizeH="0" baseline="30000" noProof="0" dirty="0" smtClean="0">
                <a:ln>
                  <a:noFill/>
                </a:ln>
                <a:solidFill>
                  <a:sysClr val="windowText" lastClr="000000"/>
                </a:solidFill>
                <a:effectLst/>
                <a:uLnTx/>
                <a:uFillTx/>
                <a:latin typeface="Segoe UI"/>
                <a:ea typeface="+mn-ea"/>
                <a:cs typeface="+mn-cs"/>
              </a:rPr>
              <a:t>Classic</a:t>
            </a:r>
          </a:p>
        </p:txBody>
      </p:sp>
      <p:sp>
        <p:nvSpPr>
          <p:cNvPr id="40" name="Rounded Rectangle 39"/>
          <p:cNvSpPr/>
          <p:nvPr/>
        </p:nvSpPr>
        <p:spPr bwMode="auto">
          <a:xfrm>
            <a:off x="7723080" y="5943858"/>
            <a:ext cx="1066800" cy="636330"/>
          </a:xfrm>
          <a:prstGeom prst="roundRect">
            <a:avLst/>
          </a:prstGeom>
          <a:solidFill>
            <a:srgbClr val="BAD80A">
              <a:shade val="80000"/>
              <a:satMod val="180000"/>
            </a:srgbClr>
          </a:solidFill>
          <a:ln>
            <a:noFill/>
            <a:headEnd type="none" w="med" len="med"/>
            <a:tailEnd type="none" w="med" len="me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Segoe UI"/>
                <a:ea typeface="+mn-ea"/>
                <a:cs typeface="+mn-cs"/>
              </a:rPr>
              <a:t>ASP.net 5</a:t>
            </a:r>
            <a:endParaRPr kumimoji="0" lang="en-US" sz="1400" b="0" i="0" u="none" strike="noStrike" kern="0" cap="none" spc="0" normalizeH="0" baseline="30000" noProof="0" dirty="0" smtClean="0">
              <a:ln>
                <a:noFill/>
              </a:ln>
              <a:solidFill>
                <a:sysClr val="windowText" lastClr="000000"/>
              </a:solidFill>
              <a:effectLst/>
              <a:uLnTx/>
              <a:uFillTx/>
              <a:latin typeface="Segoe UI"/>
              <a:ea typeface="+mn-ea"/>
              <a:cs typeface="+mn-cs"/>
            </a:endParaRPr>
          </a:p>
        </p:txBody>
      </p:sp>
      <p:sp>
        <p:nvSpPr>
          <p:cNvPr id="41" name="Rounded Rectangle 40"/>
          <p:cNvSpPr/>
          <p:nvPr/>
        </p:nvSpPr>
        <p:spPr bwMode="auto">
          <a:xfrm>
            <a:off x="9026724" y="4490934"/>
            <a:ext cx="1066800" cy="636330"/>
          </a:xfrm>
          <a:prstGeom prst="roundRect">
            <a:avLst/>
          </a:prstGeom>
          <a:solidFill>
            <a:srgbClr val="BAD80A">
              <a:shade val="80000"/>
              <a:satMod val="180000"/>
            </a:srgbClr>
          </a:solidFill>
          <a:ln>
            <a:noFill/>
            <a:headEnd type="none" w="med" len="med"/>
            <a:tailEnd type="none" w="med" len="me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Segoe UI"/>
                <a:ea typeface="+mn-ea"/>
                <a:cs typeface="+mn-cs"/>
              </a:rPr>
              <a:t>Cordova</a:t>
            </a:r>
            <a:endParaRPr kumimoji="0" lang="en-US" sz="1400" b="0" i="0" u="none" strike="noStrike" kern="0" cap="none" spc="0" normalizeH="0" baseline="30000" noProof="0" dirty="0" smtClean="0">
              <a:ln>
                <a:noFill/>
              </a:ln>
              <a:solidFill>
                <a:sysClr val="windowText" lastClr="000000"/>
              </a:solidFill>
              <a:effectLst/>
              <a:uLnTx/>
              <a:uFillTx/>
              <a:latin typeface="Segoe UI"/>
              <a:ea typeface="+mn-ea"/>
              <a:cs typeface="+mn-cs"/>
            </a:endParaRPr>
          </a:p>
        </p:txBody>
      </p:sp>
      <p:sp>
        <p:nvSpPr>
          <p:cNvPr id="42" name="Rounded Rectangle 41"/>
          <p:cNvSpPr/>
          <p:nvPr/>
        </p:nvSpPr>
        <p:spPr bwMode="auto">
          <a:xfrm>
            <a:off x="9026724" y="5215860"/>
            <a:ext cx="1066800" cy="636330"/>
          </a:xfrm>
          <a:prstGeom prst="roundRect">
            <a:avLst/>
          </a:prstGeom>
          <a:solidFill>
            <a:srgbClr val="BAD80A">
              <a:shade val="80000"/>
              <a:satMod val="180000"/>
            </a:srgbClr>
          </a:solidFill>
          <a:ln>
            <a:noFill/>
            <a:headEnd type="none" w="med" len="med"/>
            <a:tailEnd type="none" w="med" len="me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Segoe UI"/>
                <a:ea typeface="+mn-ea"/>
                <a:cs typeface="+mn-cs"/>
              </a:rPr>
              <a:t>Phone, Store, Universal</a:t>
            </a:r>
            <a:endParaRPr kumimoji="0" lang="en-US" sz="1400" b="0" i="0" u="none" strike="noStrike" kern="0" cap="none" spc="0" normalizeH="0" baseline="30000" noProof="0" dirty="0" smtClean="0">
              <a:ln>
                <a:noFill/>
              </a:ln>
              <a:solidFill>
                <a:sysClr val="windowText" lastClr="000000"/>
              </a:solidFill>
              <a:effectLst/>
              <a:uLnTx/>
              <a:uFillTx/>
              <a:latin typeface="Segoe UI"/>
              <a:ea typeface="+mn-ea"/>
              <a:cs typeface="+mn-cs"/>
            </a:endParaRPr>
          </a:p>
        </p:txBody>
      </p:sp>
      <p:sp>
        <p:nvSpPr>
          <p:cNvPr id="43" name="Rounded Rectangle 42"/>
          <p:cNvSpPr/>
          <p:nvPr/>
        </p:nvSpPr>
        <p:spPr bwMode="auto">
          <a:xfrm>
            <a:off x="5445324" y="4859676"/>
            <a:ext cx="1663938" cy="992514"/>
          </a:xfrm>
          <a:prstGeom prst="roundRect">
            <a:avLst/>
          </a:prstGeom>
          <a:solidFill>
            <a:srgbClr val="00BCF2">
              <a:shade val="80000"/>
              <a:satMod val="180000"/>
            </a:srgbClr>
          </a:solidFill>
          <a:ln>
            <a:noFill/>
            <a:headEnd type="none" w="med" len="med"/>
            <a:tailEnd type="none" w="med" len="med"/>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p:spPr>
        <p:txBody>
          <a:bodyPr vert="horz" wrap="square" lIns="0" tIns="46637" rIns="0" bIns="46637" numCol="1" rtlCol="0" anchor="ctr" anchorCtr="0" compatLnSpc="1">
            <a:prstTxWarp prst="textNoShape">
              <a:avLst/>
            </a:prstTxWarp>
          </a:bodyPr>
          <a:lstStyle/>
          <a:p>
            <a:pPr marL="0" marR="0" lvl="0" indent="0" algn="ctr" defTabSz="932472"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latin typeface="Segoe UI"/>
                <a:ea typeface="+mn-ea"/>
                <a:cs typeface="+mn-cs"/>
              </a:rPr>
              <a:t>Instance</a:t>
            </a:r>
            <a:endParaRPr kumimoji="0" lang="en-US" sz="1400" b="0" i="0" u="none" strike="noStrike" kern="0" cap="none" spc="0" normalizeH="0" baseline="30000" noProof="0" dirty="0" smtClean="0">
              <a:ln>
                <a:noFill/>
              </a:ln>
              <a:solidFill>
                <a:sysClr val="windowText" lastClr="000000"/>
              </a:solidFill>
              <a:effectLst/>
              <a:uLnTx/>
              <a:uFillTx/>
              <a:latin typeface="Segoe UI"/>
              <a:ea typeface="+mn-ea"/>
              <a:cs typeface="+mn-cs"/>
            </a:endParaRPr>
          </a:p>
        </p:txBody>
      </p:sp>
      <p:grpSp>
        <p:nvGrpSpPr>
          <p:cNvPr id="44" name="Group 43"/>
          <p:cNvGrpSpPr/>
          <p:nvPr/>
        </p:nvGrpSpPr>
        <p:grpSpPr>
          <a:xfrm>
            <a:off x="3262485" y="5852798"/>
            <a:ext cx="1416550" cy="464319"/>
            <a:chOff x="3277687" y="5135307"/>
            <a:chExt cx="2557192" cy="838200"/>
          </a:xfrm>
        </p:grpSpPr>
        <p:pic>
          <p:nvPicPr>
            <p:cNvPr id="45" name="Picture 4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7687" y="5143542"/>
              <a:ext cx="799743" cy="7997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6" name="Picture 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1680" y="5154536"/>
              <a:ext cx="799743" cy="7997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7" name="Picture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6679" y="5135307"/>
              <a:ext cx="838200" cy="838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4270433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par>
                                <p:cTn id="12" presetID="10" presetClass="entr" presetSubtype="0" fill="hold" grpId="0" nodeType="withEffect">
                                  <p:stCondLst>
                                    <p:cond delay="200"/>
                                  </p:stCondLst>
                                  <p:childTnLst>
                                    <p:set>
                                      <p:cBhvr>
                                        <p:cTn id="13" dur="1" fill="hold">
                                          <p:stCondLst>
                                            <p:cond delay="0"/>
                                          </p:stCondLst>
                                        </p:cTn>
                                        <p:tgtEl>
                                          <p:spTgt spid="38"/>
                                        </p:tgtEl>
                                        <p:attrNameLst>
                                          <p:attrName>style.visibility</p:attrName>
                                        </p:attrNameLst>
                                      </p:cBhvr>
                                      <p:to>
                                        <p:strVal val="visible"/>
                                      </p:to>
                                    </p:set>
                                    <p:animEffect transition="in" filter="fade">
                                      <p:cBhvr>
                                        <p:cTn id="14" dur="500"/>
                                        <p:tgtEl>
                                          <p:spTgt spid="38"/>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par>
                                <p:cTn id="18" presetID="10" presetClass="entr" presetSubtype="0" fill="hold" grpId="0" nodeType="withEffect">
                                  <p:stCondLst>
                                    <p:cond delay="30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par>
                                <p:cTn id="24" presetID="10" presetClass="entr" presetSubtype="0" fill="hold" grpId="0" nodeType="withEffect">
                                  <p:stCondLst>
                                    <p:cond delay="90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fade">
                                      <p:cBhvr>
                                        <p:cTn id="31" dur="500"/>
                                        <p:tgtEl>
                                          <p:spTgt spid="2">
                                            <p:txEl>
                                              <p:pRg st="3" end="3"/>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fade">
                                      <p:cBhvr>
                                        <p:cTn id="3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P spid="39" grpId="0" animBg="1"/>
      <p:bldP spid="40" grpId="0" animBg="1"/>
      <p:bldP spid="41" grpId="0" animBg="1"/>
      <p:bldP spid="42"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Building Connected Services</a:t>
            </a:r>
          </a:p>
        </p:txBody>
      </p:sp>
      <p:sp>
        <p:nvSpPr>
          <p:cNvPr id="2" name="Text Placeholder 1"/>
          <p:cNvSpPr>
            <a:spLocks noGrp="1"/>
          </p:cNvSpPr>
          <p:nvPr>
            <p:ph type="body" idx="1"/>
          </p:nvPr>
        </p:nvSpPr>
        <p:spPr/>
        <p:txBody>
          <a:bodyPr/>
          <a:lstStyle/>
          <a:p>
            <a:r>
              <a:rPr lang="en-US" dirty="0" smtClean="0"/>
              <a:t>Demo</a:t>
            </a:r>
            <a:endParaRPr lang="en-US" dirty="0"/>
          </a:p>
        </p:txBody>
      </p:sp>
      <p:pic>
        <p:nvPicPr>
          <p:cNvPr id="6" name="Picture 5"/>
          <p:cNvPicPr>
            <a:picLocks noChangeAspect="1"/>
          </p:cNvPicPr>
          <p:nvPr/>
        </p:nvPicPr>
        <p:blipFill>
          <a:blip r:embed="rId2"/>
          <a:stretch>
            <a:fillRect/>
          </a:stretch>
        </p:blipFill>
        <p:spPr>
          <a:xfrm>
            <a:off x="7767281" y="1955688"/>
            <a:ext cx="3786119" cy="201778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832327687"/>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Authoring a Connected Service</a:t>
            </a:r>
            <a:endParaRPr lang="en-US" sz="5400" dirty="0"/>
          </a:p>
        </p:txBody>
      </p:sp>
      <p:sp>
        <p:nvSpPr>
          <p:cNvPr id="3" name="Text Placeholder 2"/>
          <p:cNvSpPr>
            <a:spLocks noGrp="1"/>
          </p:cNvSpPr>
          <p:nvPr>
            <p:ph idx="1"/>
          </p:nvPr>
        </p:nvSpPr>
        <p:spPr/>
        <p:txBody>
          <a:bodyPr/>
          <a:lstStyle/>
          <a:p>
            <a:r>
              <a:rPr lang="en-US" sz="3600" dirty="0" smtClean="0"/>
              <a:t>Reference the Connected Services SDK </a:t>
            </a:r>
            <a:r>
              <a:rPr lang="en-US" sz="3600" baseline="30000" dirty="0" smtClean="0"/>
              <a:t>(</a:t>
            </a:r>
            <a:r>
              <a:rPr lang="en-US" sz="3600" baseline="30000" dirty="0" err="1" smtClean="0"/>
              <a:t>NuGet</a:t>
            </a:r>
            <a:r>
              <a:rPr lang="en-US" sz="3600" baseline="30000" dirty="0" smtClean="0"/>
              <a:t>)</a:t>
            </a:r>
          </a:p>
          <a:p>
            <a:r>
              <a:rPr lang="en-US" sz="3600" dirty="0" smtClean="0"/>
              <a:t>Implement a few classes for Connected Services	</a:t>
            </a:r>
          </a:p>
          <a:p>
            <a:r>
              <a:rPr lang="en-US" sz="3600" dirty="0" smtClean="0"/>
              <a:t>Add some WPF Controls </a:t>
            </a:r>
            <a:r>
              <a:rPr lang="en-US" sz="3600" baseline="30000" dirty="0" smtClean="0"/>
              <a:t>(Grid, </a:t>
            </a:r>
            <a:r>
              <a:rPr lang="en-US" sz="3600" baseline="30000" dirty="0" err="1" smtClean="0"/>
              <a:t>SinglePage</a:t>
            </a:r>
            <a:r>
              <a:rPr lang="en-US" sz="3600" baseline="30000" dirty="0" smtClean="0"/>
              <a:t>, Wizard)</a:t>
            </a:r>
          </a:p>
          <a:p>
            <a:r>
              <a:rPr lang="en-US" sz="3600" dirty="0" smtClean="0"/>
              <a:t>API calls to your service</a:t>
            </a:r>
          </a:p>
          <a:p>
            <a:r>
              <a:rPr lang="en-US" sz="3600" dirty="0" smtClean="0"/>
              <a:t>Configure the project with VS SDK </a:t>
            </a:r>
            <a:r>
              <a:rPr lang="en-US" sz="3600" baseline="30000" dirty="0" smtClean="0"/>
              <a:t>(config &amp; scaffolding)</a:t>
            </a:r>
            <a:endParaRPr lang="en-US" sz="3600" dirty="0" smtClean="0"/>
          </a:p>
          <a:p>
            <a:r>
              <a:rPr lang="en-US" sz="3600" dirty="0" smtClean="0"/>
              <a:t>Support update with Roslyn </a:t>
            </a:r>
            <a:r>
              <a:rPr lang="en-US" sz="3600" baseline="30000" dirty="0" smtClean="0"/>
              <a:t>(model over code)</a:t>
            </a:r>
          </a:p>
        </p:txBody>
      </p:sp>
    </p:spTree>
    <p:extLst>
      <p:ext uri="{BB962C8B-B14F-4D97-AF65-F5344CB8AC3E}">
        <p14:creationId xmlns:p14="http://schemas.microsoft.com/office/powerpoint/2010/main" val="341516894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Services</a:t>
            </a:r>
            <a:endParaRPr lang="en-US" dirty="0"/>
          </a:p>
        </p:txBody>
      </p:sp>
      <p:sp>
        <p:nvSpPr>
          <p:cNvPr id="3" name="Text Placeholder 2"/>
          <p:cNvSpPr>
            <a:spLocks noGrp="1"/>
          </p:cNvSpPr>
          <p:nvPr>
            <p:ph idx="1"/>
          </p:nvPr>
        </p:nvSpPr>
        <p:spPr>
          <a:prstGeom prst="rect">
            <a:avLst/>
          </a:prstGeom>
        </p:spPr>
        <p:txBody>
          <a:bodyPr/>
          <a:lstStyle/>
          <a:p>
            <a:r>
              <a:rPr lang="en-US" sz="4000" dirty="0" smtClean="0"/>
              <a:t>…enables the breadth of services</a:t>
            </a:r>
          </a:p>
          <a:p>
            <a:r>
              <a:rPr lang="en-US" sz="4000" dirty="0" smtClean="0"/>
              <a:t>…configures the service, your project</a:t>
            </a:r>
          </a:p>
          <a:p>
            <a:r>
              <a:rPr lang="en-US" sz="4000" dirty="0" smtClean="0"/>
              <a:t>…guides you to next steps</a:t>
            </a:r>
          </a:p>
          <a:p>
            <a:r>
              <a:rPr lang="en-US" sz="4000" dirty="0" smtClean="0"/>
              <a:t>…gives you ownership</a:t>
            </a:r>
          </a:p>
          <a:p>
            <a:r>
              <a:rPr lang="en-US" sz="4000" dirty="0" smtClean="0"/>
              <a:t>…supports extensibility by 3</a:t>
            </a:r>
            <a:r>
              <a:rPr lang="en-US" sz="4000" baseline="30000" dirty="0" smtClean="0"/>
              <a:t>rd</a:t>
            </a:r>
            <a:r>
              <a:rPr lang="en-US" sz="4000" dirty="0" smtClean="0"/>
              <a:t> parties</a:t>
            </a:r>
          </a:p>
          <a:p>
            <a:r>
              <a:rPr lang="en-US" sz="4000" dirty="0" smtClean="0"/>
              <a:t>…downloadable from the Visual Studio Gallery</a:t>
            </a:r>
            <a:endParaRPr lang="en-US" sz="4000" dirty="0"/>
          </a:p>
        </p:txBody>
      </p:sp>
    </p:spTree>
    <p:extLst>
      <p:ext uri="{BB962C8B-B14F-4D97-AF65-F5344CB8AC3E}">
        <p14:creationId xmlns:p14="http://schemas.microsoft.com/office/powerpoint/2010/main" val="1658325949"/>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5" name="Text Placeholder 4"/>
          <p:cNvSpPr>
            <a:spLocks noGrp="1"/>
          </p:cNvSpPr>
          <p:nvPr>
            <p:ph idx="1"/>
          </p:nvPr>
        </p:nvSpPr>
        <p:spPr/>
        <p:txBody>
          <a:bodyPr/>
          <a:lstStyle/>
          <a:p>
            <a:r>
              <a:rPr lang="en-US" dirty="0" smtClean="0">
                <a:hlinkClick r:id="rId2"/>
              </a:rPr>
              <a:t>aka.ms/</a:t>
            </a:r>
            <a:r>
              <a:rPr lang="en-US" dirty="0" err="1" smtClean="0">
                <a:hlinkClick r:id="rId2"/>
              </a:rPr>
              <a:t>ConnectedServices</a:t>
            </a:r>
            <a:r>
              <a:rPr lang="en-US" dirty="0" smtClean="0"/>
              <a:t> </a:t>
            </a:r>
            <a:endParaRPr lang="en-US" dirty="0"/>
          </a:p>
          <a:p>
            <a:r>
              <a:rPr lang="en-US" dirty="0" smtClean="0">
                <a:hlinkClick r:id="rId3"/>
              </a:rPr>
              <a:t>aka.ms/</a:t>
            </a:r>
            <a:r>
              <a:rPr lang="en-US" dirty="0" err="1" smtClean="0">
                <a:hlinkClick r:id="rId3"/>
              </a:rPr>
              <a:t>ConnectedServicesSDK</a:t>
            </a:r>
            <a:endParaRPr lang="en-US" dirty="0" smtClean="0"/>
          </a:p>
          <a:p>
            <a:r>
              <a:rPr lang="en-US" dirty="0" smtClean="0">
                <a:hlinkClick r:id="rId4"/>
              </a:rPr>
              <a:t>aka.ms/</a:t>
            </a:r>
            <a:r>
              <a:rPr lang="en-US" dirty="0" err="1" smtClean="0">
                <a:hlinkClick r:id="rId4"/>
              </a:rPr>
              <a:t>SalesforceConnectedService</a:t>
            </a:r>
            <a:endParaRPr lang="en-US" dirty="0" smtClean="0"/>
          </a:p>
          <a:p>
            <a:pPr marL="0" indent="0" algn="ctr">
              <a:buNone/>
            </a:pPr>
            <a:r>
              <a:rPr lang="en-US" sz="3600" dirty="0" smtClean="0"/>
              <a:t>	go off and </a:t>
            </a:r>
            <a:r>
              <a:rPr lang="en-US" sz="4000" i="1" dirty="0" smtClean="0"/>
              <a:t>Consume More Services…</a:t>
            </a:r>
            <a:endParaRPr lang="en-US" sz="3600" i="1" dirty="0" smtClean="0"/>
          </a:p>
          <a:p>
            <a:endParaRPr lang="en-US" dirty="0"/>
          </a:p>
        </p:txBody>
      </p:sp>
      <p:sp>
        <p:nvSpPr>
          <p:cNvPr id="6" name="Rectangle 5"/>
          <p:cNvSpPr/>
          <p:nvPr/>
        </p:nvSpPr>
        <p:spPr>
          <a:xfrm>
            <a:off x="655637" y="5630862"/>
            <a:ext cx="3882891" cy="1200329"/>
          </a:xfrm>
          <a:prstGeom prst="rect">
            <a:avLst/>
          </a:prstGeom>
        </p:spPr>
        <p:txBody>
          <a:bodyPr wrap="square">
            <a:spAutoFit/>
          </a:bodyPr>
          <a:lstStyle/>
          <a:p>
            <a:r>
              <a:rPr lang="en-US" b="1" dirty="0" smtClean="0"/>
              <a:t>Steve Lasker</a:t>
            </a:r>
          </a:p>
          <a:p>
            <a:r>
              <a:rPr lang="en-US" dirty="0" smtClean="0"/>
              <a:t>@</a:t>
            </a:r>
            <a:r>
              <a:rPr lang="en-US" dirty="0" err="1" smtClean="0"/>
              <a:t>SteveLasker</a:t>
            </a:r>
            <a:endParaRPr lang="en-US" dirty="0" smtClean="0"/>
          </a:p>
          <a:p>
            <a:r>
              <a:rPr lang="en-US" dirty="0" smtClean="0">
                <a:hlinkClick r:id="rId5"/>
              </a:rPr>
              <a:t>blogs.msdn.com/</a:t>
            </a:r>
            <a:r>
              <a:rPr lang="en-US" dirty="0" err="1" smtClean="0">
                <a:hlinkClick r:id="rId5"/>
              </a:rPr>
              <a:t>SteveLasker</a:t>
            </a:r>
            <a:r>
              <a:rPr lang="en-US" dirty="0" smtClean="0"/>
              <a:t> </a:t>
            </a:r>
          </a:p>
          <a:p>
            <a:r>
              <a:rPr lang="en-US" dirty="0" smtClean="0">
                <a:hlinkClick r:id="rId6"/>
              </a:rPr>
              <a:t>Steve.Lasker@Microsoft.com</a:t>
            </a:r>
            <a:endParaRPr lang="en-US" dirty="0" smtClean="0"/>
          </a:p>
        </p:txBody>
      </p:sp>
      <p:sp>
        <p:nvSpPr>
          <p:cNvPr id="7" name="Rectangle 6"/>
          <p:cNvSpPr/>
          <p:nvPr/>
        </p:nvSpPr>
        <p:spPr>
          <a:xfrm>
            <a:off x="7056437" y="5692418"/>
            <a:ext cx="2895022" cy="1138773"/>
          </a:xfrm>
          <a:prstGeom prst="rect">
            <a:avLst/>
          </a:prstGeom>
        </p:spPr>
        <p:txBody>
          <a:bodyPr wrap="square">
            <a:spAutoFit/>
          </a:bodyPr>
          <a:lstStyle/>
          <a:p>
            <a:r>
              <a:rPr lang="en-US" sz="1400" i="1" dirty="0" err="1" smtClean="0">
                <a:solidFill>
                  <a:schemeClr val="tx1">
                    <a:lumMod val="75000"/>
                  </a:schemeClr>
                </a:solidFill>
              </a:rPr>
              <a:t>Speshal</a:t>
            </a:r>
            <a:r>
              <a:rPr lang="en-US" sz="1400" i="1" dirty="0" smtClean="0">
                <a:solidFill>
                  <a:schemeClr val="tx1">
                    <a:lumMod val="75000"/>
                  </a:schemeClr>
                </a:solidFill>
              </a:rPr>
              <a:t> thanks to:</a:t>
            </a:r>
          </a:p>
          <a:p>
            <a:r>
              <a:rPr lang="en-US" b="1" dirty="0" smtClean="0">
                <a:solidFill>
                  <a:schemeClr val="tx1">
                    <a:lumMod val="75000"/>
                  </a:schemeClr>
                </a:solidFill>
              </a:rPr>
              <a:t>Tanner Lindsay</a:t>
            </a:r>
            <a:endParaRPr lang="en-US" b="1" dirty="0">
              <a:solidFill>
                <a:schemeClr val="tx1">
                  <a:lumMod val="75000"/>
                </a:schemeClr>
              </a:solidFill>
            </a:endParaRPr>
          </a:p>
          <a:p>
            <a:r>
              <a:rPr lang="en-US" dirty="0" smtClean="0">
                <a:hlinkClick r:id="rId7"/>
              </a:rPr>
              <a:t>www.TannerLindsay.com</a:t>
            </a:r>
          </a:p>
          <a:p>
            <a:r>
              <a:rPr lang="en-US" dirty="0" smtClean="0">
                <a:hlinkClick r:id="rId7"/>
              </a:rPr>
              <a:t>LANDESK.com</a:t>
            </a:r>
            <a:r>
              <a:rPr lang="en-US" dirty="0" smtClean="0"/>
              <a:t> </a:t>
            </a:r>
            <a:endParaRPr lang="en-US" dirty="0"/>
          </a:p>
        </p:txBody>
      </p:sp>
    </p:spTree>
    <p:extLst>
      <p:ext uri="{BB962C8B-B14F-4D97-AF65-F5344CB8AC3E}">
        <p14:creationId xmlns:p14="http://schemas.microsoft.com/office/powerpoint/2010/main" val="2814457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5"/>
          </p:nvPr>
        </p:nvSpPr>
        <p:spPr>
          <a:xfrm>
            <a:off x="4922837" y="3573462"/>
            <a:ext cx="7315203" cy="914400"/>
          </a:xfrm>
        </p:spPr>
        <p:txBody>
          <a:bodyPr/>
          <a:lstStyle/>
          <a:p>
            <a:r>
              <a:rPr lang="en-US" sz="2800" dirty="0"/>
              <a:t>What Are Modern Services</a:t>
            </a:r>
          </a:p>
          <a:p>
            <a:r>
              <a:rPr lang="en-US" sz="2800" dirty="0"/>
              <a:t>Demos – Consuming Services</a:t>
            </a:r>
          </a:p>
          <a:p>
            <a:pPr lvl="1"/>
            <a:r>
              <a:rPr lang="en-US" sz="2400" dirty="0" smtClean="0"/>
              <a:t>Salesforce</a:t>
            </a:r>
            <a:endParaRPr lang="en-US" sz="2400" dirty="0"/>
          </a:p>
          <a:p>
            <a:pPr lvl="1"/>
            <a:r>
              <a:rPr lang="en-US" sz="2400" dirty="0" smtClean="0"/>
              <a:t>Visual </a:t>
            </a:r>
            <a:r>
              <a:rPr lang="en-US" sz="2400" dirty="0"/>
              <a:t>Studio Online</a:t>
            </a:r>
          </a:p>
          <a:p>
            <a:pPr lvl="1"/>
            <a:r>
              <a:rPr lang="en-US" sz="2400" dirty="0" smtClean="0"/>
              <a:t>Azure </a:t>
            </a:r>
            <a:r>
              <a:rPr lang="en-US" sz="2400" dirty="0"/>
              <a:t>Active Directory</a:t>
            </a:r>
          </a:p>
          <a:p>
            <a:pPr lvl="1"/>
            <a:r>
              <a:rPr lang="en-US" sz="2400" dirty="0" smtClean="0"/>
              <a:t>Azure </a:t>
            </a:r>
            <a:r>
              <a:rPr lang="en-US" sz="2400" dirty="0"/>
              <a:t>Storage</a:t>
            </a:r>
          </a:p>
          <a:p>
            <a:pPr lvl="1"/>
            <a:r>
              <a:rPr lang="en-US" sz="2400" dirty="0" smtClean="0"/>
              <a:t>App </a:t>
            </a:r>
            <a:r>
              <a:rPr lang="en-US" sz="2400" dirty="0"/>
              <a:t>Insights</a:t>
            </a:r>
          </a:p>
          <a:p>
            <a:r>
              <a:rPr lang="en-US" sz="2800" dirty="0"/>
              <a:t>Demo – Creating a Connected Service	</a:t>
            </a:r>
          </a:p>
          <a:p>
            <a:r>
              <a:rPr lang="en-US" sz="2800" dirty="0" smtClean="0"/>
              <a:t>Resources</a:t>
            </a:r>
            <a:endParaRPr lang="en-US" sz="2800" dirty="0"/>
          </a:p>
        </p:txBody>
      </p:sp>
      <p:pic>
        <p:nvPicPr>
          <p:cNvPr id="10" name="Picture Placeholder 9"/>
          <p:cNvPicPr>
            <a:picLocks noGrp="1" noChangeAspect="1"/>
          </p:cNvPicPr>
          <p:nvPr>
            <p:ph type="pic" sz="quarter" idx="16"/>
          </p:nvPr>
        </p:nvPicPr>
        <p:blipFill>
          <a:blip r:embed="rId2"/>
          <a:srcRect l="11506" r="11506"/>
          <a:stretch>
            <a:fillRect/>
          </a:stretch>
        </p:blipFill>
        <p:spPr>
          <a:prstGeom prst="rect">
            <a:avLst/>
          </a:prstGeom>
        </p:spPr>
      </p:pic>
      <p:sp>
        <p:nvSpPr>
          <p:cNvPr id="2" name="Title 1"/>
          <p:cNvSpPr>
            <a:spLocks noGrp="1"/>
          </p:cNvSpPr>
          <p:nvPr>
            <p:ph type="title"/>
          </p:nvPr>
        </p:nvSpPr>
        <p:spPr/>
        <p:txBody>
          <a:bodyPr/>
          <a:lstStyle/>
          <a:p>
            <a:r>
              <a:rPr lang="en-US" dirty="0" smtClean="0"/>
              <a:t>Agenda</a:t>
            </a:r>
            <a:endParaRPr lang="en-US" dirty="0"/>
          </a:p>
        </p:txBody>
      </p:sp>
    </p:spTree>
    <p:extLst>
      <p:ext uri="{BB962C8B-B14F-4D97-AF65-F5344CB8AC3E}">
        <p14:creationId xmlns:p14="http://schemas.microsoft.com/office/powerpoint/2010/main" val="417157184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5400" dirty="0" smtClean="0"/>
              <a:t>What are Connected Services?</a:t>
            </a:r>
            <a:endParaRPr lang="en-US" sz="5400" dirty="0"/>
          </a:p>
        </p:txBody>
      </p:sp>
      <p:graphicFrame>
        <p:nvGraphicFramePr>
          <p:cNvPr id="4" name="Table 3"/>
          <p:cNvGraphicFramePr>
            <a:graphicFrameLocks noGrp="1"/>
          </p:cNvGraphicFramePr>
          <p:nvPr>
            <p:extLst/>
          </p:nvPr>
        </p:nvGraphicFramePr>
        <p:xfrm>
          <a:off x="546659" y="1747216"/>
          <a:ext cx="5284721" cy="4432512"/>
        </p:xfrm>
        <a:graphic>
          <a:graphicData uri="http://schemas.openxmlformats.org/drawingml/2006/table">
            <a:tbl>
              <a:tblPr firstRow="1" bandRow="1">
                <a:tableStyleId>{21E4AEA4-8DFA-4A89-87EB-49C32662AFE0}</a:tableStyleId>
              </a:tblPr>
              <a:tblGrid>
                <a:gridCol w="2521452"/>
                <a:gridCol w="2763269"/>
              </a:tblGrid>
              <a:tr h="315978">
                <a:tc>
                  <a:txBody>
                    <a:bodyPr/>
                    <a:lstStyle/>
                    <a:p>
                      <a:pPr algn="ctr"/>
                      <a:r>
                        <a:rPr lang="en-US" sz="1500" dirty="0" smtClean="0">
                          <a:solidFill>
                            <a:schemeClr val="tx1"/>
                          </a:solidFill>
                          <a:latin typeface="Segoe UI "/>
                        </a:rPr>
                        <a:t>Categories</a:t>
                      </a:r>
                      <a:endParaRPr lang="en-US" sz="1500" dirty="0">
                        <a:solidFill>
                          <a:schemeClr val="tx1"/>
                        </a:solidFill>
                        <a:latin typeface="Segoe UI "/>
                      </a:endParaRPr>
                    </a:p>
                  </a:txBody>
                  <a:tcPr marL="88010" marR="88010" marT="44004" marB="44004">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500" dirty="0" smtClean="0">
                          <a:solidFill>
                            <a:schemeClr val="tx1"/>
                          </a:solidFill>
                          <a:latin typeface="Segoe UI "/>
                        </a:rPr>
                        <a:t>Examples</a:t>
                      </a:r>
                      <a:endParaRPr lang="en-US" sz="1500" dirty="0">
                        <a:solidFill>
                          <a:schemeClr val="tx1"/>
                        </a:solidFill>
                        <a:latin typeface="Segoe UI "/>
                      </a:endParaRPr>
                    </a:p>
                  </a:txBody>
                  <a:tcPr marL="88010" marR="88010" marT="44004" marB="44004">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15978">
                <a:tc>
                  <a:txBody>
                    <a:bodyPr/>
                    <a:lstStyle/>
                    <a:p>
                      <a:pPr algn="l"/>
                      <a:r>
                        <a:rPr lang="en-US" sz="1500" b="1" dirty="0" smtClean="0">
                          <a:solidFill>
                            <a:schemeClr val="tx1"/>
                          </a:solidFill>
                          <a:latin typeface="Segoe UI "/>
                        </a:rPr>
                        <a:t>Advertising</a:t>
                      </a:r>
                      <a:endParaRPr lang="en-US" sz="1500" b="1" dirty="0">
                        <a:solidFill>
                          <a:schemeClr val="tx1"/>
                        </a:solidFill>
                        <a:latin typeface="Segoe UI "/>
                      </a:endParaRPr>
                    </a:p>
                  </a:txBody>
                  <a:tcPr marL="88010" marR="88010" marT="44004" marB="44004">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200" dirty="0" smtClean="0">
                          <a:solidFill>
                            <a:schemeClr val="tx1"/>
                          </a:solidFill>
                          <a:latin typeface="Segoe UI "/>
                        </a:rPr>
                        <a:t>Bing,</a:t>
                      </a:r>
                      <a:r>
                        <a:rPr lang="en-US" sz="1200" baseline="0" dirty="0" smtClean="0">
                          <a:solidFill>
                            <a:schemeClr val="tx1"/>
                          </a:solidFill>
                          <a:latin typeface="Segoe UI "/>
                        </a:rPr>
                        <a:t> Google, </a:t>
                      </a:r>
                      <a:r>
                        <a:rPr lang="en-US" sz="1200" baseline="0" dirty="0" err="1" smtClean="0">
                          <a:solidFill>
                            <a:schemeClr val="tx1"/>
                          </a:solidFill>
                          <a:latin typeface="Segoe UI "/>
                        </a:rPr>
                        <a:t>MoPub</a:t>
                      </a:r>
                      <a:r>
                        <a:rPr lang="en-US" sz="1200" baseline="0" dirty="0" smtClean="0">
                          <a:solidFill>
                            <a:schemeClr val="tx1"/>
                          </a:solidFill>
                          <a:latin typeface="Segoe UI "/>
                        </a:rPr>
                        <a:t> (Twitter)</a:t>
                      </a:r>
                      <a:endParaRPr lang="en-US" sz="1200" dirty="0">
                        <a:solidFill>
                          <a:schemeClr val="tx1"/>
                        </a:solidFill>
                        <a:latin typeface="Segoe UI "/>
                      </a:endParaRPr>
                    </a:p>
                  </a:txBody>
                  <a:tcPr marL="88010" marR="88010" marT="44004" marB="44004">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15978">
                <a:tc>
                  <a:txBody>
                    <a:bodyPr/>
                    <a:lstStyle/>
                    <a:p>
                      <a:pPr algn="l"/>
                      <a:r>
                        <a:rPr lang="en-US" sz="1500" b="1" dirty="0" smtClean="0">
                          <a:solidFill>
                            <a:schemeClr val="tx1"/>
                          </a:solidFill>
                          <a:latin typeface="Segoe UI "/>
                        </a:rPr>
                        <a:t>Analytics</a:t>
                      </a:r>
                      <a:endParaRPr lang="en-US" sz="1500" b="1" dirty="0">
                        <a:solidFill>
                          <a:schemeClr val="tx1"/>
                        </a:solidFill>
                        <a:latin typeface="Segoe UI "/>
                      </a:endParaRPr>
                    </a:p>
                  </a:txBody>
                  <a:tcPr marL="88010" marR="88010" marT="44004" marB="4400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200" dirty="0" smtClean="0">
                          <a:solidFill>
                            <a:schemeClr val="tx1"/>
                          </a:solidFill>
                          <a:latin typeface="Segoe UI "/>
                        </a:rPr>
                        <a:t>App Insights, Flurry, New Relic</a:t>
                      </a:r>
                      <a:endParaRPr lang="en-US" sz="1200" dirty="0">
                        <a:solidFill>
                          <a:schemeClr val="tx1"/>
                        </a:solidFill>
                        <a:latin typeface="Segoe UI "/>
                      </a:endParaRPr>
                    </a:p>
                  </a:txBody>
                  <a:tcPr marL="88010" marR="88010" marT="44004" marB="4400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5978">
                <a:tc>
                  <a:txBody>
                    <a:bodyPr/>
                    <a:lstStyle/>
                    <a:p>
                      <a:pPr algn="l"/>
                      <a:r>
                        <a:rPr lang="en-US" sz="1500" b="1" dirty="0" smtClean="0">
                          <a:solidFill>
                            <a:schemeClr val="tx1"/>
                          </a:solidFill>
                          <a:latin typeface="Segoe UI "/>
                        </a:rPr>
                        <a:t>Authentication</a:t>
                      </a:r>
                      <a:endParaRPr lang="en-US" sz="1500" b="1" dirty="0">
                        <a:solidFill>
                          <a:schemeClr val="tx1"/>
                        </a:solidFill>
                        <a:latin typeface="Segoe UI "/>
                      </a:endParaRPr>
                    </a:p>
                  </a:txBody>
                  <a:tcPr marL="88010" marR="88010" marT="44004" marB="4400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200" dirty="0" smtClean="0">
                          <a:solidFill>
                            <a:schemeClr val="tx1"/>
                          </a:solidFill>
                          <a:latin typeface="Segoe UI "/>
                        </a:rPr>
                        <a:t>Active Directory, Facebook, Twitter </a:t>
                      </a:r>
                      <a:endParaRPr lang="en-US" sz="1200" dirty="0">
                        <a:solidFill>
                          <a:schemeClr val="tx1"/>
                        </a:solidFill>
                        <a:latin typeface="Segoe UI "/>
                      </a:endParaRPr>
                    </a:p>
                  </a:txBody>
                  <a:tcPr marL="88010" marR="88010" marT="44004" marB="4400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5978">
                <a:tc>
                  <a:txBody>
                    <a:bodyPr/>
                    <a:lstStyle/>
                    <a:p>
                      <a:pPr algn="l"/>
                      <a:r>
                        <a:rPr lang="en-US" sz="1500" b="1" dirty="0" smtClean="0">
                          <a:solidFill>
                            <a:schemeClr val="tx1"/>
                          </a:solidFill>
                          <a:latin typeface="Segoe UI "/>
                        </a:rPr>
                        <a:t>Caching</a:t>
                      </a:r>
                      <a:endParaRPr lang="en-US" sz="1500" b="1" dirty="0">
                        <a:solidFill>
                          <a:schemeClr val="tx1"/>
                        </a:solidFill>
                        <a:latin typeface="Segoe UI "/>
                      </a:endParaRPr>
                    </a:p>
                  </a:txBody>
                  <a:tcPr marL="88010" marR="88010" marT="44004" marB="4400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200" dirty="0" smtClean="0">
                          <a:solidFill>
                            <a:schemeClr val="tx1"/>
                          </a:solidFill>
                          <a:latin typeface="Segoe UI "/>
                        </a:rPr>
                        <a:t>Azure, </a:t>
                      </a:r>
                      <a:r>
                        <a:rPr lang="en-US" sz="1200" dirty="0" err="1" smtClean="0">
                          <a:solidFill>
                            <a:schemeClr val="tx1"/>
                          </a:solidFill>
                          <a:latin typeface="Segoe UI "/>
                        </a:rPr>
                        <a:t>Redis</a:t>
                      </a:r>
                      <a:r>
                        <a:rPr lang="en-US" sz="1200" dirty="0" smtClean="0">
                          <a:solidFill>
                            <a:schemeClr val="tx1"/>
                          </a:solidFill>
                          <a:latin typeface="Segoe UI "/>
                        </a:rPr>
                        <a:t>, </a:t>
                      </a:r>
                      <a:r>
                        <a:rPr lang="en-US" sz="1200" dirty="0" err="1" smtClean="0">
                          <a:solidFill>
                            <a:schemeClr val="tx1"/>
                          </a:solidFill>
                          <a:latin typeface="Segoe UI "/>
                        </a:rPr>
                        <a:t>Memcached</a:t>
                      </a:r>
                      <a:endParaRPr lang="en-US" sz="1200" dirty="0">
                        <a:solidFill>
                          <a:schemeClr val="tx1"/>
                        </a:solidFill>
                        <a:latin typeface="Segoe UI "/>
                      </a:endParaRPr>
                    </a:p>
                  </a:txBody>
                  <a:tcPr marL="88010" marR="88010" marT="44004" marB="4400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5978">
                <a:tc>
                  <a:txBody>
                    <a:bodyPr/>
                    <a:lstStyle/>
                    <a:p>
                      <a:pPr algn="l"/>
                      <a:r>
                        <a:rPr lang="en-US" sz="1500" b="1" dirty="0" smtClean="0">
                          <a:solidFill>
                            <a:schemeClr val="tx1"/>
                          </a:solidFill>
                          <a:latin typeface="Segoe UI "/>
                        </a:rPr>
                        <a:t>Content</a:t>
                      </a:r>
                      <a:r>
                        <a:rPr lang="en-US" sz="1500" b="1" baseline="0" dirty="0" smtClean="0">
                          <a:solidFill>
                            <a:schemeClr val="tx1"/>
                          </a:solidFill>
                          <a:latin typeface="Segoe UI "/>
                        </a:rPr>
                        <a:t> Delivery Network</a:t>
                      </a:r>
                      <a:endParaRPr lang="en-US" sz="1500" b="1" dirty="0">
                        <a:solidFill>
                          <a:schemeClr val="tx1"/>
                        </a:solidFill>
                        <a:latin typeface="Segoe UI "/>
                      </a:endParaRPr>
                    </a:p>
                  </a:txBody>
                  <a:tcPr marL="88010" marR="88010" marT="44004" marB="4400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200" dirty="0" smtClean="0">
                          <a:solidFill>
                            <a:schemeClr val="tx1"/>
                          </a:solidFill>
                          <a:latin typeface="Segoe UI "/>
                        </a:rPr>
                        <a:t>Azure,</a:t>
                      </a:r>
                      <a:r>
                        <a:rPr lang="en-US" sz="1200" baseline="0" dirty="0" smtClean="0">
                          <a:solidFill>
                            <a:schemeClr val="tx1"/>
                          </a:solidFill>
                          <a:latin typeface="Segoe UI "/>
                        </a:rPr>
                        <a:t> Akamai, Limelight</a:t>
                      </a:r>
                      <a:endParaRPr lang="en-US" sz="1200" dirty="0">
                        <a:solidFill>
                          <a:schemeClr val="tx1"/>
                        </a:solidFill>
                        <a:latin typeface="Segoe UI "/>
                      </a:endParaRPr>
                    </a:p>
                  </a:txBody>
                  <a:tcPr marL="88010" marR="88010" marT="44004" marB="4400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5978">
                <a:tc>
                  <a:txBody>
                    <a:bodyPr/>
                    <a:lstStyle/>
                    <a:p>
                      <a:pPr algn="l"/>
                      <a:r>
                        <a:rPr lang="en-US" sz="1500" b="1" dirty="0" smtClean="0">
                          <a:solidFill>
                            <a:schemeClr val="tx1"/>
                          </a:solidFill>
                          <a:latin typeface="Segoe UI "/>
                        </a:rPr>
                        <a:t>Database</a:t>
                      </a:r>
                      <a:endParaRPr lang="en-US" sz="1500" b="1" dirty="0">
                        <a:solidFill>
                          <a:schemeClr val="tx1"/>
                        </a:solidFill>
                        <a:latin typeface="Segoe UI "/>
                      </a:endParaRPr>
                    </a:p>
                  </a:txBody>
                  <a:tcPr marL="88010" marR="88010" marT="44004" marB="4400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200" dirty="0" smtClean="0">
                          <a:solidFill>
                            <a:schemeClr val="tx1"/>
                          </a:solidFill>
                          <a:latin typeface="Segoe UI "/>
                        </a:rPr>
                        <a:t>SQL Server, Mongo,</a:t>
                      </a:r>
                      <a:r>
                        <a:rPr lang="en-US" sz="1200" baseline="0" dirty="0" smtClean="0">
                          <a:solidFill>
                            <a:schemeClr val="tx1"/>
                          </a:solidFill>
                          <a:latin typeface="Segoe UI "/>
                        </a:rPr>
                        <a:t> MySQL</a:t>
                      </a:r>
                      <a:endParaRPr lang="en-US" sz="1200" dirty="0">
                        <a:solidFill>
                          <a:schemeClr val="tx1"/>
                        </a:solidFill>
                        <a:latin typeface="Segoe UI "/>
                      </a:endParaRPr>
                    </a:p>
                  </a:txBody>
                  <a:tcPr marL="88010" marR="88010" marT="44004" marB="4400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5978">
                <a:tc>
                  <a:txBody>
                    <a:bodyPr/>
                    <a:lstStyle/>
                    <a:p>
                      <a:pPr algn="l"/>
                      <a:r>
                        <a:rPr lang="en-US" sz="1500" b="1" dirty="0" smtClean="0">
                          <a:solidFill>
                            <a:schemeClr val="tx1"/>
                          </a:solidFill>
                          <a:latin typeface="Segoe UI "/>
                        </a:rPr>
                        <a:t>Social</a:t>
                      </a:r>
                      <a:endParaRPr lang="en-US" sz="1500" b="1" dirty="0">
                        <a:solidFill>
                          <a:schemeClr val="tx1"/>
                        </a:solidFill>
                        <a:latin typeface="Segoe UI "/>
                      </a:endParaRPr>
                    </a:p>
                  </a:txBody>
                  <a:tcPr marL="88010" marR="88010" marT="44004" marB="4400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200" dirty="0" smtClean="0">
                          <a:solidFill>
                            <a:schemeClr val="tx1"/>
                          </a:solidFill>
                          <a:latin typeface="Segoe UI "/>
                        </a:rPr>
                        <a:t>Yammer, Facebook, Twitter </a:t>
                      </a:r>
                      <a:endParaRPr lang="en-US" sz="1200" dirty="0">
                        <a:solidFill>
                          <a:schemeClr val="tx1"/>
                        </a:solidFill>
                        <a:latin typeface="Segoe UI "/>
                      </a:endParaRPr>
                    </a:p>
                  </a:txBody>
                  <a:tcPr marL="88010" marR="88010" marT="44004" marB="4400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5978">
                <a:tc>
                  <a:txBody>
                    <a:bodyPr/>
                    <a:lstStyle/>
                    <a:p>
                      <a:pPr algn="l"/>
                      <a:r>
                        <a:rPr lang="en-US" sz="1500" b="1" dirty="0" smtClean="0">
                          <a:solidFill>
                            <a:schemeClr val="tx1"/>
                          </a:solidFill>
                          <a:latin typeface="Segoe UI "/>
                        </a:rPr>
                        <a:t>Productivity (Files, email)</a:t>
                      </a:r>
                      <a:endParaRPr lang="en-US" sz="1500" b="1" dirty="0">
                        <a:solidFill>
                          <a:schemeClr val="tx1"/>
                        </a:solidFill>
                        <a:latin typeface="Segoe UI "/>
                      </a:endParaRPr>
                    </a:p>
                  </a:txBody>
                  <a:tcPr marL="88010" marR="88010" marT="44004" marB="4400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200" dirty="0" smtClean="0">
                          <a:solidFill>
                            <a:schemeClr val="tx1"/>
                          </a:solidFill>
                          <a:latin typeface="Segoe UI "/>
                        </a:rPr>
                        <a:t>Office</a:t>
                      </a:r>
                      <a:r>
                        <a:rPr lang="en-US" sz="1200" baseline="0" dirty="0" smtClean="0">
                          <a:solidFill>
                            <a:schemeClr val="tx1"/>
                          </a:solidFill>
                          <a:latin typeface="Segoe UI "/>
                        </a:rPr>
                        <a:t> 365, Evernote, Send Grid</a:t>
                      </a:r>
                      <a:endParaRPr lang="en-US" sz="1200" dirty="0">
                        <a:solidFill>
                          <a:schemeClr val="tx1"/>
                        </a:solidFill>
                        <a:latin typeface="Segoe UI "/>
                      </a:endParaRPr>
                    </a:p>
                  </a:txBody>
                  <a:tcPr marL="88010" marR="88010" marT="44004" marB="4400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5978">
                <a:tc>
                  <a:txBody>
                    <a:bodyPr/>
                    <a:lstStyle/>
                    <a:p>
                      <a:pPr algn="l"/>
                      <a:r>
                        <a:rPr lang="en-US" sz="1500" b="1" dirty="0" smtClean="0">
                          <a:solidFill>
                            <a:schemeClr val="tx1"/>
                          </a:solidFill>
                          <a:latin typeface="Segoe UI "/>
                        </a:rPr>
                        <a:t>Mapping</a:t>
                      </a:r>
                      <a:endParaRPr lang="en-US" sz="1500" b="1" dirty="0">
                        <a:solidFill>
                          <a:schemeClr val="tx1"/>
                        </a:solidFill>
                        <a:latin typeface="Segoe UI "/>
                      </a:endParaRPr>
                    </a:p>
                  </a:txBody>
                  <a:tcPr marL="88010" marR="88010" marT="44004" marB="4400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200" dirty="0" smtClean="0">
                          <a:solidFill>
                            <a:schemeClr val="tx1"/>
                          </a:solidFill>
                          <a:latin typeface="Segoe UI "/>
                        </a:rPr>
                        <a:t>Bing, Google,</a:t>
                      </a:r>
                      <a:r>
                        <a:rPr lang="en-US" sz="1200" baseline="0" dirty="0" smtClean="0">
                          <a:solidFill>
                            <a:schemeClr val="tx1"/>
                          </a:solidFill>
                          <a:latin typeface="Segoe UI "/>
                        </a:rPr>
                        <a:t> </a:t>
                      </a:r>
                      <a:r>
                        <a:rPr lang="en-US" sz="1200" baseline="0" dirty="0" err="1" smtClean="0">
                          <a:solidFill>
                            <a:schemeClr val="tx1"/>
                          </a:solidFill>
                          <a:latin typeface="Segoe UI "/>
                        </a:rPr>
                        <a:t>OpenStreetMap</a:t>
                      </a:r>
                      <a:endParaRPr lang="en-US" sz="1200" dirty="0">
                        <a:solidFill>
                          <a:schemeClr val="tx1"/>
                        </a:solidFill>
                        <a:latin typeface="Segoe UI "/>
                      </a:endParaRPr>
                    </a:p>
                  </a:txBody>
                  <a:tcPr marL="88010" marR="88010" marT="44004" marB="4400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5978">
                <a:tc>
                  <a:txBody>
                    <a:bodyPr/>
                    <a:lstStyle/>
                    <a:p>
                      <a:pPr algn="l"/>
                      <a:r>
                        <a:rPr lang="en-US" sz="1500" b="1" dirty="0" smtClean="0">
                          <a:solidFill>
                            <a:schemeClr val="tx1"/>
                          </a:solidFill>
                          <a:latin typeface="Segoe UI "/>
                        </a:rPr>
                        <a:t>CRM</a:t>
                      </a:r>
                      <a:endParaRPr lang="en-US" sz="1500" b="1" dirty="0">
                        <a:solidFill>
                          <a:schemeClr val="tx1"/>
                        </a:solidFill>
                        <a:latin typeface="Segoe UI "/>
                      </a:endParaRPr>
                    </a:p>
                  </a:txBody>
                  <a:tcPr marL="88010" marR="88010" marT="44004" marB="4400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200" dirty="0" smtClean="0">
                          <a:solidFill>
                            <a:schemeClr val="tx1"/>
                          </a:solidFill>
                          <a:latin typeface="Segoe UI "/>
                        </a:rPr>
                        <a:t>Dynamics, Salesforce, SAP</a:t>
                      </a:r>
                      <a:endParaRPr lang="en-US" sz="1200" dirty="0">
                        <a:solidFill>
                          <a:schemeClr val="tx1"/>
                        </a:solidFill>
                        <a:latin typeface="Segoe UI "/>
                      </a:endParaRPr>
                    </a:p>
                  </a:txBody>
                  <a:tcPr marL="88010" marR="88010" marT="44004" marB="4400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5978">
                <a:tc>
                  <a:txBody>
                    <a:bodyPr/>
                    <a:lstStyle/>
                    <a:p>
                      <a:pPr algn="l"/>
                      <a:r>
                        <a:rPr lang="en-US" sz="1500" b="1" dirty="0" smtClean="0">
                          <a:solidFill>
                            <a:schemeClr val="tx1"/>
                          </a:solidFill>
                          <a:latin typeface="Segoe UI "/>
                        </a:rPr>
                        <a:t>Payment</a:t>
                      </a:r>
                      <a:endParaRPr lang="en-US" sz="1500" b="1" dirty="0">
                        <a:solidFill>
                          <a:schemeClr val="tx1"/>
                        </a:solidFill>
                        <a:latin typeface="Segoe UI "/>
                      </a:endParaRPr>
                    </a:p>
                  </a:txBody>
                  <a:tcPr marL="88010" marR="88010" marT="44004" marB="4400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200" dirty="0" err="1" smtClean="0">
                          <a:solidFill>
                            <a:schemeClr val="tx1"/>
                          </a:solidFill>
                          <a:latin typeface="Segoe UI "/>
                        </a:rPr>
                        <a:t>Dwolla</a:t>
                      </a:r>
                      <a:r>
                        <a:rPr lang="en-US" sz="1200" dirty="0" smtClean="0">
                          <a:solidFill>
                            <a:schemeClr val="tx1"/>
                          </a:solidFill>
                          <a:latin typeface="Segoe UI "/>
                        </a:rPr>
                        <a:t>, Google Wallet,</a:t>
                      </a:r>
                      <a:r>
                        <a:rPr lang="en-US" sz="1200" baseline="0" dirty="0" smtClean="0">
                          <a:solidFill>
                            <a:schemeClr val="tx1"/>
                          </a:solidFill>
                          <a:latin typeface="Segoe UI "/>
                        </a:rPr>
                        <a:t> </a:t>
                      </a:r>
                      <a:r>
                        <a:rPr lang="en-US" sz="1200" baseline="0" dirty="0" err="1" smtClean="0">
                          <a:solidFill>
                            <a:schemeClr val="tx1"/>
                          </a:solidFill>
                          <a:latin typeface="Segoe UI "/>
                        </a:rPr>
                        <a:t>Paypal</a:t>
                      </a:r>
                      <a:r>
                        <a:rPr lang="en-US" sz="1200" baseline="0" dirty="0" smtClean="0">
                          <a:solidFill>
                            <a:schemeClr val="tx1"/>
                          </a:solidFill>
                          <a:latin typeface="Segoe UI "/>
                        </a:rPr>
                        <a:t> </a:t>
                      </a:r>
                      <a:endParaRPr lang="en-US" sz="1200" dirty="0">
                        <a:solidFill>
                          <a:schemeClr val="tx1"/>
                        </a:solidFill>
                        <a:latin typeface="Segoe UI "/>
                      </a:endParaRPr>
                    </a:p>
                  </a:txBody>
                  <a:tcPr marL="88010" marR="88010" marT="44004" marB="4400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5978">
                <a:tc>
                  <a:txBody>
                    <a:bodyPr/>
                    <a:lstStyle/>
                    <a:p>
                      <a:pPr algn="l"/>
                      <a:r>
                        <a:rPr lang="en-US" sz="1500" b="1" dirty="0" smtClean="0">
                          <a:solidFill>
                            <a:schemeClr val="tx1"/>
                          </a:solidFill>
                          <a:latin typeface="Segoe UI "/>
                        </a:rPr>
                        <a:t>Storage</a:t>
                      </a:r>
                      <a:r>
                        <a:rPr lang="en-US" sz="1500" b="1" baseline="0" dirty="0" smtClean="0">
                          <a:solidFill>
                            <a:schemeClr val="tx1"/>
                          </a:solidFill>
                          <a:latin typeface="Segoe UI "/>
                        </a:rPr>
                        <a:t> / Queue</a:t>
                      </a:r>
                      <a:endParaRPr lang="en-US" sz="1500" b="1" dirty="0" smtClean="0">
                        <a:solidFill>
                          <a:schemeClr val="tx1"/>
                        </a:solidFill>
                        <a:latin typeface="Segoe UI "/>
                      </a:endParaRPr>
                    </a:p>
                  </a:txBody>
                  <a:tcPr marL="88010" marR="88010" marT="44004" marB="4400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200" dirty="0" smtClean="0">
                          <a:solidFill>
                            <a:schemeClr val="tx1"/>
                          </a:solidFill>
                          <a:latin typeface="Segoe UI "/>
                        </a:rPr>
                        <a:t>Azure, Amazon, </a:t>
                      </a:r>
                      <a:r>
                        <a:rPr lang="en-US" sz="1200" dirty="0" err="1" smtClean="0">
                          <a:solidFill>
                            <a:schemeClr val="tx1"/>
                          </a:solidFill>
                          <a:latin typeface="Segoe UI "/>
                        </a:rPr>
                        <a:t>Heroku</a:t>
                      </a:r>
                      <a:endParaRPr lang="en-US" sz="1200" dirty="0" smtClean="0">
                        <a:solidFill>
                          <a:schemeClr val="tx1"/>
                        </a:solidFill>
                        <a:latin typeface="Segoe UI "/>
                      </a:endParaRPr>
                    </a:p>
                  </a:txBody>
                  <a:tcPr marL="88010" marR="88010" marT="44004" marB="4400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15978">
                <a:tc>
                  <a:txBody>
                    <a:bodyPr/>
                    <a:lstStyle/>
                    <a:p>
                      <a:pPr algn="l"/>
                      <a:r>
                        <a:rPr lang="en-US" sz="1500" b="1" dirty="0" smtClean="0">
                          <a:solidFill>
                            <a:schemeClr val="tx1"/>
                          </a:solidFill>
                          <a:latin typeface="Segoe UI "/>
                        </a:rPr>
                        <a:t>Push Notifications</a:t>
                      </a:r>
                    </a:p>
                  </a:txBody>
                  <a:tcPr marL="88010" marR="88010" marT="44004" marB="44004">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200" dirty="0" smtClean="0">
                          <a:solidFill>
                            <a:schemeClr val="tx1"/>
                          </a:solidFill>
                          <a:latin typeface="Segoe UI "/>
                        </a:rPr>
                        <a:t>Android,</a:t>
                      </a:r>
                      <a:r>
                        <a:rPr lang="en-US" sz="1200" baseline="0" dirty="0" smtClean="0">
                          <a:solidFill>
                            <a:schemeClr val="tx1"/>
                          </a:solidFill>
                          <a:latin typeface="Segoe UI "/>
                        </a:rPr>
                        <a:t> iOS, Windows</a:t>
                      </a:r>
                      <a:endParaRPr lang="en-US" sz="1200" dirty="0" smtClean="0">
                        <a:solidFill>
                          <a:schemeClr val="tx1"/>
                        </a:solidFill>
                        <a:latin typeface="Segoe UI "/>
                      </a:endParaRPr>
                    </a:p>
                  </a:txBody>
                  <a:tcPr marL="88010" marR="88010" marT="44004" marB="44004">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9" name="Rectangle 8"/>
          <p:cNvSpPr/>
          <p:nvPr/>
        </p:nvSpPr>
        <p:spPr>
          <a:xfrm>
            <a:off x="6510577" y="1889142"/>
            <a:ext cx="870751" cy="356060"/>
          </a:xfrm>
          <a:prstGeom prst="rect">
            <a:avLst/>
          </a:prstGeom>
        </p:spPr>
        <p:txBody>
          <a:bodyPr wrap="none">
            <a:spAutoFit/>
          </a:bodyPr>
          <a:lstStyle/>
          <a:p>
            <a:pPr>
              <a:lnSpc>
                <a:spcPct val="90000"/>
              </a:lnSpc>
            </a:pPr>
            <a:r>
              <a:rPr lang="en-US" sz="1904" dirty="0">
                <a:ln w="0"/>
                <a:solidFill>
                  <a:srgbClr val="FF0000"/>
                </a:solidFill>
                <a:effectLst>
                  <a:outerShdw blurRad="38100" dist="19050" dir="2700000" algn="tl" rotWithShape="0">
                    <a:schemeClr val="dk1">
                      <a:alpha val="40000"/>
                    </a:schemeClr>
                  </a:outerShdw>
                </a:effectLst>
              </a:rPr>
              <a:t>OData</a:t>
            </a:r>
          </a:p>
        </p:txBody>
      </p:sp>
      <p:sp>
        <p:nvSpPr>
          <p:cNvPr id="10" name="Rectangle 9"/>
          <p:cNvSpPr/>
          <p:nvPr/>
        </p:nvSpPr>
        <p:spPr>
          <a:xfrm>
            <a:off x="5565550" y="5080580"/>
            <a:ext cx="1038041" cy="356060"/>
          </a:xfrm>
          <a:prstGeom prst="rect">
            <a:avLst/>
          </a:prstGeom>
        </p:spPr>
        <p:txBody>
          <a:bodyPr wrap="none">
            <a:spAutoFit/>
          </a:bodyPr>
          <a:lstStyle/>
          <a:p>
            <a:pPr>
              <a:lnSpc>
                <a:spcPct val="90000"/>
              </a:lnSpc>
            </a:pPr>
            <a:r>
              <a:rPr lang="en-US" sz="1904" dirty="0">
                <a:ln w="0"/>
                <a:solidFill>
                  <a:srgbClr val="0070C0"/>
                </a:solidFill>
                <a:effectLst>
                  <a:outerShdw blurRad="38100" dist="19050" dir="2700000" algn="tl" rotWithShape="0">
                    <a:schemeClr val="dk1">
                      <a:alpha val="40000"/>
                    </a:schemeClr>
                  </a:outerShdw>
                </a:effectLst>
              </a:rPr>
              <a:t>WebAPI</a:t>
            </a:r>
          </a:p>
        </p:txBody>
      </p:sp>
      <p:sp>
        <p:nvSpPr>
          <p:cNvPr id="11" name="Rectangle 10"/>
          <p:cNvSpPr/>
          <p:nvPr/>
        </p:nvSpPr>
        <p:spPr>
          <a:xfrm>
            <a:off x="7966115" y="4696365"/>
            <a:ext cx="712054" cy="356060"/>
          </a:xfrm>
          <a:prstGeom prst="rect">
            <a:avLst/>
          </a:prstGeom>
        </p:spPr>
        <p:txBody>
          <a:bodyPr wrap="none">
            <a:spAutoFit/>
          </a:bodyPr>
          <a:lstStyle/>
          <a:p>
            <a:pPr>
              <a:lnSpc>
                <a:spcPct val="90000"/>
              </a:lnSpc>
            </a:pPr>
            <a:r>
              <a:rPr lang="en-US" sz="1904" dirty="0">
                <a:ln w="0"/>
                <a:solidFill>
                  <a:srgbClr val="C00000"/>
                </a:solidFill>
                <a:effectLst>
                  <a:outerShdw blurRad="38100" dist="19050" dir="2700000" algn="tl" rotWithShape="0">
                    <a:schemeClr val="dk1">
                      <a:alpha val="40000"/>
                    </a:schemeClr>
                  </a:outerShdw>
                </a:effectLst>
              </a:rPr>
              <a:t>REST</a:t>
            </a:r>
          </a:p>
        </p:txBody>
      </p:sp>
      <p:sp>
        <p:nvSpPr>
          <p:cNvPr id="13" name="Rectangle 12"/>
          <p:cNvSpPr/>
          <p:nvPr/>
        </p:nvSpPr>
        <p:spPr>
          <a:xfrm>
            <a:off x="6219512" y="3364696"/>
            <a:ext cx="768159" cy="356060"/>
          </a:xfrm>
          <a:prstGeom prst="rect">
            <a:avLst/>
          </a:prstGeom>
        </p:spPr>
        <p:txBody>
          <a:bodyPr wrap="none">
            <a:spAutoFit/>
          </a:bodyPr>
          <a:lstStyle/>
          <a:p>
            <a:pPr>
              <a:lnSpc>
                <a:spcPct val="90000"/>
              </a:lnSpc>
            </a:pPr>
            <a:r>
              <a:rPr lang="en-US" sz="1904" dirty="0">
                <a:ln w="0"/>
                <a:solidFill>
                  <a:srgbClr val="00B0F0"/>
                </a:solidFill>
                <a:effectLst>
                  <a:outerShdw blurRad="38100" dist="19050" dir="2700000" algn="tl" rotWithShape="0">
                    <a:schemeClr val="dk1">
                      <a:alpha val="40000"/>
                    </a:schemeClr>
                  </a:outerShdw>
                </a:effectLst>
              </a:rPr>
              <a:t>JSON</a:t>
            </a:r>
          </a:p>
        </p:txBody>
      </p:sp>
      <p:sp>
        <p:nvSpPr>
          <p:cNvPr id="14" name="Rectangle 13"/>
          <p:cNvSpPr/>
          <p:nvPr/>
        </p:nvSpPr>
        <p:spPr>
          <a:xfrm>
            <a:off x="7167669" y="3018690"/>
            <a:ext cx="881973" cy="356060"/>
          </a:xfrm>
          <a:prstGeom prst="rect">
            <a:avLst/>
          </a:prstGeom>
        </p:spPr>
        <p:txBody>
          <a:bodyPr wrap="none">
            <a:spAutoFit/>
          </a:bodyPr>
          <a:lstStyle/>
          <a:p>
            <a:pPr>
              <a:lnSpc>
                <a:spcPct val="90000"/>
              </a:lnSpc>
            </a:pPr>
            <a:r>
              <a:rPr lang="en-US" sz="1904" dirty="0">
                <a:ln w="0"/>
                <a:solidFill>
                  <a:srgbClr val="FFC000"/>
                </a:solidFill>
                <a:effectLst>
                  <a:outerShdw blurRad="38100" dist="19050" dir="2700000" algn="tl" rotWithShape="0">
                    <a:schemeClr val="dk1">
                      <a:alpha val="40000"/>
                    </a:schemeClr>
                  </a:outerShdw>
                </a:effectLst>
              </a:rPr>
              <a:t>OAuth</a:t>
            </a:r>
          </a:p>
        </p:txBody>
      </p:sp>
      <p:sp>
        <p:nvSpPr>
          <p:cNvPr id="15" name="Rectangle 14"/>
          <p:cNvSpPr/>
          <p:nvPr/>
        </p:nvSpPr>
        <p:spPr>
          <a:xfrm>
            <a:off x="7167669" y="5183093"/>
            <a:ext cx="822661" cy="356060"/>
          </a:xfrm>
          <a:prstGeom prst="rect">
            <a:avLst/>
          </a:prstGeom>
        </p:spPr>
        <p:txBody>
          <a:bodyPr wrap="none">
            <a:spAutoFit/>
          </a:bodyPr>
          <a:lstStyle/>
          <a:p>
            <a:pPr>
              <a:lnSpc>
                <a:spcPct val="90000"/>
              </a:lnSpc>
            </a:pPr>
            <a:r>
              <a:rPr lang="en-US" sz="1904" dirty="0">
                <a:ln w="0"/>
                <a:solidFill>
                  <a:srgbClr val="92D050"/>
                </a:solidFill>
                <a:effectLst>
                  <a:outerShdw blurRad="38100" dist="19050" dir="2700000" algn="tl" rotWithShape="0">
                    <a:schemeClr val="dk1">
                      <a:alpha val="40000"/>
                    </a:schemeClr>
                  </a:outerShdw>
                </a:effectLst>
              </a:rPr>
              <a:t>RAML</a:t>
            </a:r>
          </a:p>
        </p:txBody>
      </p:sp>
      <p:sp>
        <p:nvSpPr>
          <p:cNvPr id="16" name="Rectangle 15"/>
          <p:cNvSpPr/>
          <p:nvPr/>
        </p:nvSpPr>
        <p:spPr>
          <a:xfrm>
            <a:off x="6268523" y="5910426"/>
            <a:ext cx="1112805" cy="356060"/>
          </a:xfrm>
          <a:prstGeom prst="rect">
            <a:avLst/>
          </a:prstGeom>
        </p:spPr>
        <p:txBody>
          <a:bodyPr wrap="none">
            <a:spAutoFit/>
          </a:bodyPr>
          <a:lstStyle/>
          <a:p>
            <a:pPr>
              <a:lnSpc>
                <a:spcPct val="90000"/>
              </a:lnSpc>
            </a:pPr>
            <a:r>
              <a:rPr lang="en-US" sz="1904" dirty="0">
                <a:ln w="0"/>
                <a:solidFill>
                  <a:srgbClr val="FFFF00"/>
                </a:solidFill>
                <a:effectLst>
                  <a:outerShdw blurRad="38100" dist="19050" dir="2700000" algn="tl" rotWithShape="0">
                    <a:schemeClr val="dk1">
                      <a:alpha val="40000"/>
                    </a:schemeClr>
                  </a:outerShdw>
                </a:effectLst>
              </a:rPr>
              <a:t>Swagger</a:t>
            </a:r>
          </a:p>
        </p:txBody>
      </p:sp>
      <p:sp>
        <p:nvSpPr>
          <p:cNvPr id="17" name="Rectangle 16"/>
          <p:cNvSpPr/>
          <p:nvPr/>
        </p:nvSpPr>
        <p:spPr>
          <a:xfrm>
            <a:off x="6479221" y="4128212"/>
            <a:ext cx="1335622" cy="356060"/>
          </a:xfrm>
          <a:prstGeom prst="rect">
            <a:avLst/>
          </a:prstGeom>
        </p:spPr>
        <p:txBody>
          <a:bodyPr wrap="none">
            <a:spAutoFit/>
          </a:bodyPr>
          <a:lstStyle/>
          <a:p>
            <a:pPr>
              <a:lnSpc>
                <a:spcPct val="90000"/>
              </a:lnSpc>
            </a:pPr>
            <a:r>
              <a:rPr lang="en-US" sz="1904" dirty="0">
                <a:ln w="0"/>
                <a:solidFill>
                  <a:srgbClr val="7030A0"/>
                </a:solidFill>
                <a:effectLst>
                  <a:outerShdw blurRad="38100" dist="19050" dir="2700000" algn="tl" rotWithShape="0">
                    <a:schemeClr val="dk1">
                      <a:alpha val="40000"/>
                    </a:schemeClr>
                  </a:outerShdw>
                </a:effectLst>
              </a:rPr>
              <a:t>$metadata</a:t>
            </a:r>
          </a:p>
        </p:txBody>
      </p:sp>
      <p:sp>
        <p:nvSpPr>
          <p:cNvPr id="12" name="Rectangle 11"/>
          <p:cNvSpPr/>
          <p:nvPr/>
        </p:nvSpPr>
        <p:spPr>
          <a:xfrm>
            <a:off x="8678169" y="5856165"/>
            <a:ext cx="788999" cy="356060"/>
          </a:xfrm>
          <a:prstGeom prst="rect">
            <a:avLst/>
          </a:prstGeom>
        </p:spPr>
        <p:txBody>
          <a:bodyPr wrap="none">
            <a:spAutoFit/>
          </a:bodyPr>
          <a:lstStyle/>
          <a:p>
            <a:pPr>
              <a:lnSpc>
                <a:spcPct val="90000"/>
              </a:lnSpc>
            </a:pPr>
            <a:r>
              <a:rPr lang="en-US" sz="1904" dirty="0" smtClean="0">
                <a:ln w="0"/>
                <a:solidFill>
                  <a:srgbClr val="00B0F0"/>
                </a:solidFill>
                <a:effectLst>
                  <a:outerShdw blurRad="38100" dist="19050" dir="2700000" algn="tl" rotWithShape="0">
                    <a:schemeClr val="dk1">
                      <a:alpha val="40000"/>
                    </a:schemeClr>
                  </a:outerShdw>
                </a:effectLst>
              </a:rPr>
              <a:t>SOAP</a:t>
            </a:r>
            <a:endParaRPr lang="en-US" sz="1904" dirty="0">
              <a:ln w="0"/>
              <a:solidFill>
                <a:srgbClr val="00B0F0"/>
              </a:solidFill>
              <a:effectLst>
                <a:outerShdw blurRad="38100" dist="19050" dir="2700000" algn="tl" rotWithShape="0">
                  <a:schemeClr val="dk1">
                    <a:alpha val="40000"/>
                  </a:schemeClr>
                </a:outerShdw>
              </a:effectLst>
            </a:endParaRPr>
          </a:p>
        </p:txBody>
      </p:sp>
      <p:pic>
        <p:nvPicPr>
          <p:cNvPr id="1026" name="Picture 2" descr="http://ll-media.tmz.com/2014/02/18/0218-charlies-photobooth-twitter-sub-3.jpg"/>
          <p:cNvPicPr>
            <a:picLocks noChangeAspect="1" noChangeArrowheads="1"/>
          </p:cNvPicPr>
          <p:nvPr/>
        </p:nvPicPr>
        <p:blipFill rotWithShape="1">
          <a:blip r:embed="rId3">
            <a:extLst>
              <a:ext uri="{28A0092B-C50C-407E-A947-70E740481C1C}">
                <a14:useLocalDpi xmlns:a14="http://schemas.microsoft.com/office/drawing/2010/main" val="0"/>
              </a:ext>
            </a:extLst>
          </a:blip>
          <a:srcRect t="-865" b="4704"/>
          <a:stretch/>
        </p:blipFill>
        <p:spPr bwMode="auto">
          <a:xfrm>
            <a:off x="8120937" y="1647389"/>
            <a:ext cx="3693715" cy="265885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Tree>
    <p:extLst>
      <p:ext uri="{BB962C8B-B14F-4D97-AF65-F5344CB8AC3E}">
        <p14:creationId xmlns:p14="http://schemas.microsoft.com/office/powerpoint/2010/main" val="7147840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cTn>
                              </p:par>
                              <p:par>
                                <p:cTn id="11" presetID="10" presetClass="entr" presetSubtype="0" fill="hold" grpId="0" nodeType="withEffect">
                                  <p:stCondLst>
                                    <p:cond delay="170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childTnLst>
                                </p:cTn>
                              </p:par>
                              <p:par>
                                <p:cTn id="17" presetID="10" presetClass="entr" presetSubtype="0" fill="hold" grpId="0" nodeType="withEffect">
                                  <p:stCondLst>
                                    <p:cond delay="240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childTnLst>
                                </p:cTn>
                              </p:par>
                              <p:par>
                                <p:cTn id="20" presetID="10" presetClass="entr" presetSubtype="0" fill="hold" grpId="0" nodeType="withEffect">
                                  <p:stCondLst>
                                    <p:cond delay="420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childTnLst>
                                </p:cTn>
                              </p:par>
                              <p:par>
                                <p:cTn id="23" presetID="10" presetClass="entr" presetSubtype="0" fill="hold" grpId="0" nodeType="withEffect">
                                  <p:stCondLst>
                                    <p:cond delay="250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1000"/>
                                        <p:tgtEl>
                                          <p:spTgt spid="16"/>
                                        </p:tgtEl>
                                      </p:cBhvr>
                                    </p:animEffect>
                                  </p:childTnLst>
                                </p:cTn>
                              </p:par>
                              <p:par>
                                <p:cTn id="26" presetID="10" presetClass="entr" presetSubtype="0" fill="hold" grpId="0" nodeType="withEffect">
                                  <p:stCondLst>
                                    <p:cond delay="230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1026"/>
                                        </p:tgtEl>
                                        <p:attrNameLst>
                                          <p:attrName>style.visibility</p:attrName>
                                        </p:attrNameLst>
                                      </p:cBhvr>
                                      <p:to>
                                        <p:strVal val="visible"/>
                                      </p:to>
                                    </p:set>
                                    <p:anim calcmode="lin" valueType="num">
                                      <p:cBhvr>
                                        <p:cTn id="36" dur="500" fill="hold"/>
                                        <p:tgtEl>
                                          <p:spTgt spid="1026"/>
                                        </p:tgtEl>
                                        <p:attrNameLst>
                                          <p:attrName>ppt_w</p:attrName>
                                        </p:attrNameLst>
                                      </p:cBhvr>
                                      <p:tavLst>
                                        <p:tav tm="0">
                                          <p:val>
                                            <p:fltVal val="0"/>
                                          </p:val>
                                        </p:tav>
                                        <p:tav tm="100000">
                                          <p:val>
                                            <p:strVal val="#ppt_w"/>
                                          </p:val>
                                        </p:tav>
                                      </p:tavLst>
                                    </p:anim>
                                    <p:anim calcmode="lin" valueType="num">
                                      <p:cBhvr>
                                        <p:cTn id="37" dur="500" fill="hold"/>
                                        <p:tgtEl>
                                          <p:spTgt spid="1026"/>
                                        </p:tgtEl>
                                        <p:attrNameLst>
                                          <p:attrName>ppt_h</p:attrName>
                                        </p:attrNameLst>
                                      </p:cBhvr>
                                      <p:tavLst>
                                        <p:tav tm="0">
                                          <p:val>
                                            <p:fltVal val="0"/>
                                          </p:val>
                                        </p:tav>
                                        <p:tav tm="100000">
                                          <p:val>
                                            <p:strVal val="#ppt_h"/>
                                          </p:val>
                                        </p:tav>
                                      </p:tavLst>
                                    </p:anim>
                                    <p:animEffect transition="in" filter="fade">
                                      <p:cBhvr>
                                        <p:cTn id="38"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4" grpId="0"/>
      <p:bldP spid="15" grpId="0"/>
      <p:bldP spid="16" grpId="0"/>
      <p:bldP spid="17"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Service Consumption</a:t>
            </a:r>
            <a:endParaRPr lang="en-US" dirty="0"/>
          </a:p>
        </p:txBody>
      </p:sp>
      <p:sp>
        <p:nvSpPr>
          <p:cNvPr id="3" name="Text Placeholder 2"/>
          <p:cNvSpPr>
            <a:spLocks noGrp="1"/>
          </p:cNvSpPr>
          <p:nvPr>
            <p:ph idx="1"/>
          </p:nvPr>
        </p:nvSpPr>
        <p:spPr>
          <a:prstGeom prst="rect">
            <a:avLst/>
          </a:prstGeom>
        </p:spPr>
        <p:txBody>
          <a:bodyPr/>
          <a:lstStyle/>
          <a:p>
            <a:r>
              <a:rPr lang="en-US" dirty="0" smtClean="0"/>
              <a:t>A Multi Step Process</a:t>
            </a:r>
            <a:endParaRPr lang="en-US" dirty="0"/>
          </a:p>
        </p:txBody>
      </p:sp>
      <p:sp>
        <p:nvSpPr>
          <p:cNvPr id="12" name="Rectangle 11"/>
          <p:cNvSpPr/>
          <p:nvPr/>
        </p:nvSpPr>
        <p:spPr bwMode="auto">
          <a:xfrm>
            <a:off x="1162696" y="2545878"/>
            <a:ext cx="2819000" cy="1676162"/>
          </a:xfrm>
          <a:prstGeom prst="rect">
            <a:avLst/>
          </a:prstGeom>
          <a:solidFill>
            <a:srgbClr val="BAD80A"/>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411"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Provision and/or Configure the Service</a:t>
            </a:r>
          </a:p>
        </p:txBody>
      </p:sp>
      <p:sp>
        <p:nvSpPr>
          <p:cNvPr id="13" name="Rectangle 12"/>
          <p:cNvSpPr/>
          <p:nvPr/>
        </p:nvSpPr>
        <p:spPr bwMode="auto">
          <a:xfrm>
            <a:off x="1162696" y="4335462"/>
            <a:ext cx="2819000" cy="1676162"/>
          </a:xfrm>
          <a:prstGeom prst="rect">
            <a:avLst/>
          </a:prstGeom>
          <a:solidFill>
            <a:srgbClr val="FF8C00"/>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411"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Consume the Service</a:t>
            </a:r>
          </a:p>
        </p:txBody>
      </p:sp>
      <p:sp>
        <p:nvSpPr>
          <p:cNvPr id="14" name="Rectangle 13"/>
          <p:cNvSpPr/>
          <p:nvPr/>
        </p:nvSpPr>
        <p:spPr bwMode="auto">
          <a:xfrm>
            <a:off x="4084637" y="2545878"/>
            <a:ext cx="2819000" cy="1676162"/>
          </a:xfrm>
          <a:prstGeom prst="rect">
            <a:avLst/>
          </a:prstGeom>
          <a:solidFill>
            <a:srgbClr val="000000"/>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411"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gradFill>
                  <a:gsLst>
                    <a:gs pos="0">
                      <a:srgbClr val="FFFFFF"/>
                    </a:gs>
                    <a:gs pos="100000">
                      <a:srgbClr val="FFFFFF"/>
                    </a:gs>
                  </a:gsLst>
                  <a:lin ang="5400000" scaled="0"/>
                </a:gradFill>
                <a:effectLst/>
                <a:uLnTx/>
                <a:uFillTx/>
                <a:latin typeface="Segoe UI"/>
                <a:ea typeface="+mn-ea"/>
                <a:cs typeface="+mn-cs"/>
              </a:rPr>
              <a:t>Proxies for the Service</a:t>
            </a:r>
          </a:p>
        </p:txBody>
      </p:sp>
      <p:sp>
        <p:nvSpPr>
          <p:cNvPr id="15" name="Rectangle 14"/>
          <p:cNvSpPr/>
          <p:nvPr/>
        </p:nvSpPr>
        <p:spPr bwMode="auto">
          <a:xfrm>
            <a:off x="4084637" y="4335462"/>
            <a:ext cx="2819000" cy="1676162"/>
          </a:xfrm>
          <a:prstGeom prst="rect">
            <a:avLst/>
          </a:prstGeom>
          <a:solidFill>
            <a:srgbClr val="00BCF2"/>
          </a:solidFill>
          <a:ln w="17145" cap="flat" cmpd="sng" algn="ctr">
            <a:solidFill>
              <a:srgbClr val="FFFFFF">
                <a:shade val="95000"/>
                <a:alpha val="50000"/>
                <a:satMod val="150000"/>
              </a:srgbClr>
            </a:solidFill>
            <a:prstDash val="solid"/>
            <a:headEnd type="none" w="med" len="med"/>
            <a:tailEnd type="none" w="med" len="med"/>
          </a:ln>
          <a:effectLst/>
        </p:spPr>
        <p:txBody>
          <a:bodyPr vert="horz" wrap="square" lIns="0" tIns="46630" rIns="0" bIns="46630" numCol="1" rtlCol="0" anchor="ctr" anchorCtr="0" compatLnSpc="1">
            <a:prstTxWarp prst="textNoShape">
              <a:avLst/>
            </a:prstTxWarp>
          </a:bodyPr>
          <a:lstStyle/>
          <a:p>
            <a:pPr marL="0" marR="0" lvl="0" indent="0" algn="ctr" defTabSz="932411"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ysClr val="windowText" lastClr="000000"/>
                </a:solidFill>
                <a:effectLst/>
                <a:uLnTx/>
                <a:uFillTx/>
                <a:latin typeface="Segoe UI"/>
                <a:ea typeface="+mn-ea"/>
                <a:cs typeface="+mn-cs"/>
              </a:rPr>
              <a:t>Now What?</a:t>
            </a:r>
          </a:p>
        </p:txBody>
      </p:sp>
    </p:spTree>
    <p:extLst>
      <p:ext uri="{BB962C8B-B14F-4D97-AF65-F5344CB8AC3E}">
        <p14:creationId xmlns:p14="http://schemas.microsoft.com/office/powerpoint/2010/main" val="29508700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mtClean="0"/>
              <a:t>Using Data to </a:t>
            </a:r>
            <a:br>
              <a:rPr lang="en-US" smtClean="0"/>
            </a:br>
            <a:r>
              <a:rPr lang="en-US" smtClean="0"/>
              <a:t>Inform Decisions</a:t>
            </a:r>
            <a:endParaRPr lang="en-US" dirty="0"/>
          </a:p>
        </p:txBody>
      </p:sp>
      <p:sp>
        <p:nvSpPr>
          <p:cNvPr id="6" name="Rectangle 5"/>
          <p:cNvSpPr/>
          <p:nvPr/>
        </p:nvSpPr>
        <p:spPr>
          <a:xfrm>
            <a:off x="20637" y="4854600"/>
            <a:ext cx="9918329" cy="523220"/>
          </a:xfrm>
          <a:prstGeom prst="rect">
            <a:avLst/>
          </a:prstGeom>
        </p:spPr>
        <p:txBody>
          <a:bodyPr wrap="square">
            <a:spAutoFit/>
          </a:bodyPr>
          <a:lstStyle/>
          <a:p>
            <a:pPr lvl="1"/>
            <a:r>
              <a:rPr lang="en-US" sz="2800" smtClean="0">
                <a:solidFill>
                  <a:srgbClr val="404040"/>
                </a:solidFill>
              </a:rPr>
              <a:t>Salesforce Customer Data Prioritizes TFS Work Items</a:t>
            </a:r>
            <a:endParaRPr lang="en-US" sz="2800" dirty="0">
              <a:solidFill>
                <a:srgbClr val="404040"/>
              </a:solidFill>
            </a:endParaRPr>
          </a:p>
        </p:txBody>
      </p:sp>
      <p:pic>
        <p:nvPicPr>
          <p:cNvPr id="7170" name="Picture 2" descr="C:\Users\Stevelas\AppData\Local\Temp\SNAGHTML2a1fd71.PNG"/>
          <p:cNvPicPr>
            <a:picLocks noChangeAspect="1" noChangeArrowheads="1"/>
          </p:cNvPicPr>
          <p:nvPr/>
        </p:nvPicPr>
        <p:blipFill>
          <a:blip r:embed="rId2">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808037" y="542898"/>
            <a:ext cx="10058400" cy="13716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742237" y="2215497"/>
            <a:ext cx="3627438" cy="1477328"/>
          </a:xfrm>
          <a:prstGeom prst="rect">
            <a:avLst/>
          </a:prstGeom>
        </p:spPr>
        <p:txBody>
          <a:bodyPr wrap="square">
            <a:spAutoFit/>
          </a:bodyPr>
          <a:lstStyle/>
          <a:p>
            <a:pPr>
              <a:buFont typeface="Arial" panose="020B0604020202020204" pitchFamily="34" charset="0"/>
              <a:buChar char="•"/>
            </a:pPr>
            <a:r>
              <a:rPr lang="en-US" dirty="0">
                <a:solidFill>
                  <a:srgbClr val="404040"/>
                </a:solidFill>
                <a:hlinkClick r:id="rId3"/>
              </a:rPr>
              <a:t>Systems Management</a:t>
            </a:r>
            <a:endParaRPr lang="en-US" dirty="0">
              <a:solidFill>
                <a:srgbClr val="404040"/>
              </a:solidFill>
            </a:endParaRPr>
          </a:p>
          <a:p>
            <a:pPr>
              <a:buFont typeface="Arial" panose="020B0604020202020204" pitchFamily="34" charset="0"/>
              <a:buChar char="•"/>
            </a:pPr>
            <a:r>
              <a:rPr lang="en-US" dirty="0">
                <a:solidFill>
                  <a:srgbClr val="404040"/>
                </a:solidFill>
                <a:hlinkClick r:id="rId4"/>
              </a:rPr>
              <a:t>Security Management</a:t>
            </a:r>
            <a:endParaRPr lang="en-US" dirty="0">
              <a:solidFill>
                <a:srgbClr val="404040"/>
              </a:solidFill>
            </a:endParaRPr>
          </a:p>
          <a:p>
            <a:pPr>
              <a:buFont typeface="Arial" panose="020B0604020202020204" pitchFamily="34" charset="0"/>
              <a:buChar char="•"/>
            </a:pPr>
            <a:r>
              <a:rPr lang="en-US" dirty="0">
                <a:solidFill>
                  <a:srgbClr val="404040"/>
                </a:solidFill>
                <a:hlinkClick r:id="rId5"/>
              </a:rPr>
              <a:t>IT Service Management</a:t>
            </a:r>
            <a:endParaRPr lang="en-US" dirty="0">
              <a:solidFill>
                <a:srgbClr val="404040"/>
              </a:solidFill>
            </a:endParaRPr>
          </a:p>
          <a:p>
            <a:pPr>
              <a:buFont typeface="Arial" panose="020B0604020202020204" pitchFamily="34" charset="0"/>
              <a:buChar char="•"/>
            </a:pPr>
            <a:r>
              <a:rPr lang="en-US" dirty="0">
                <a:solidFill>
                  <a:srgbClr val="404040"/>
                </a:solidFill>
                <a:hlinkClick r:id="rId6"/>
              </a:rPr>
              <a:t>Asset Lifecycle Management</a:t>
            </a:r>
            <a:endParaRPr lang="en-US" dirty="0">
              <a:solidFill>
                <a:srgbClr val="404040"/>
              </a:solidFill>
            </a:endParaRPr>
          </a:p>
          <a:p>
            <a:pPr>
              <a:buFont typeface="Arial" panose="020B0604020202020204" pitchFamily="34" charset="0"/>
              <a:buChar char="•"/>
            </a:pPr>
            <a:r>
              <a:rPr lang="en-US" dirty="0">
                <a:solidFill>
                  <a:srgbClr val="404040"/>
                </a:solidFill>
                <a:hlinkClick r:id="rId7"/>
              </a:rPr>
              <a:t>Enterprise Mobility Management</a:t>
            </a:r>
            <a:endParaRPr lang="en-US" dirty="0">
              <a:solidFill>
                <a:srgbClr val="404040"/>
              </a:solidFill>
            </a:endParaRPr>
          </a:p>
        </p:txBody>
      </p:sp>
    </p:spTree>
    <p:extLst>
      <p:ext uri="{BB962C8B-B14F-4D97-AF65-F5344CB8AC3E}">
        <p14:creationId xmlns:p14="http://schemas.microsoft.com/office/powerpoint/2010/main" val="2142986042"/>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3338" y="239712"/>
            <a:ext cx="3718499" cy="2800351"/>
          </a:xfrm>
          <a:prstGeom prst="rect">
            <a:avLst/>
          </a:prstGeom>
        </p:spPr>
      </p:pic>
      <p:sp>
        <p:nvSpPr>
          <p:cNvPr id="15" name="TextBox 14"/>
          <p:cNvSpPr txBox="1"/>
          <p:nvPr/>
        </p:nvSpPr>
        <p:spPr>
          <a:xfrm>
            <a:off x="397110" y="2549352"/>
            <a:ext cx="4837277" cy="2265236"/>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404040"/>
                    </a:gs>
                    <a:gs pos="30000">
                      <a:srgbClr val="404040"/>
                    </a:gs>
                  </a:gsLst>
                  <a:lin ang="5400000" scaled="0"/>
                </a:gradFill>
              </a:rPr>
              <a:t>Size of customer</a:t>
            </a:r>
          </a:p>
          <a:p>
            <a:pPr>
              <a:lnSpc>
                <a:spcPct val="90000"/>
              </a:lnSpc>
              <a:spcAft>
                <a:spcPts val="600"/>
              </a:spcAft>
            </a:pPr>
            <a:r>
              <a:rPr lang="en-US" sz="2400" dirty="0" smtClean="0">
                <a:gradFill>
                  <a:gsLst>
                    <a:gs pos="2917">
                      <a:srgbClr val="404040"/>
                    </a:gs>
                    <a:gs pos="30000">
                      <a:srgbClr val="404040"/>
                    </a:gs>
                  </a:gsLst>
                  <a:lin ang="5400000" scaled="0"/>
                </a:gradFill>
              </a:rPr>
              <a:t>Customer Spend</a:t>
            </a:r>
          </a:p>
          <a:p>
            <a:pPr>
              <a:lnSpc>
                <a:spcPct val="90000"/>
              </a:lnSpc>
              <a:spcAft>
                <a:spcPts val="600"/>
              </a:spcAft>
            </a:pPr>
            <a:r>
              <a:rPr lang="en-US" sz="2400" dirty="0" smtClean="0">
                <a:gradFill>
                  <a:gsLst>
                    <a:gs pos="2917">
                      <a:srgbClr val="404040"/>
                    </a:gs>
                    <a:gs pos="30000">
                      <a:srgbClr val="404040"/>
                    </a:gs>
                  </a:gsLst>
                  <a:lin ang="5400000" scaled="0"/>
                </a:gradFill>
              </a:rPr>
              <a:t>Entitlement Points</a:t>
            </a:r>
          </a:p>
          <a:p>
            <a:pPr>
              <a:lnSpc>
                <a:spcPct val="90000"/>
              </a:lnSpc>
              <a:spcAft>
                <a:spcPts val="600"/>
              </a:spcAft>
            </a:pPr>
            <a:r>
              <a:rPr lang="en-US" sz="2400" dirty="0" smtClean="0">
                <a:gradFill>
                  <a:gsLst>
                    <a:gs pos="2917">
                      <a:srgbClr val="404040"/>
                    </a:gs>
                    <a:gs pos="30000">
                      <a:srgbClr val="404040"/>
                    </a:gs>
                  </a:gsLst>
                  <a:lin ang="5400000" scaled="0"/>
                </a:gradFill>
              </a:rPr>
              <a:t>Cases associated w/Bugs</a:t>
            </a:r>
          </a:p>
          <a:p>
            <a:pPr>
              <a:lnSpc>
                <a:spcPct val="90000"/>
              </a:lnSpc>
              <a:spcAft>
                <a:spcPts val="600"/>
              </a:spcAft>
            </a:pPr>
            <a:r>
              <a:rPr lang="en-US" sz="2400" dirty="0" smtClean="0">
                <a:gradFill>
                  <a:gsLst>
                    <a:gs pos="2917">
                      <a:srgbClr val="404040"/>
                    </a:gs>
                    <a:gs pos="30000">
                      <a:srgbClr val="404040"/>
                    </a:gs>
                  </a:gsLst>
                  <a:lin ang="5400000" scaled="0"/>
                </a:gradFill>
              </a:rPr>
              <a:t>Number of customers impacted </a:t>
            </a:r>
          </a:p>
        </p:txBody>
      </p:sp>
      <p:pic>
        <p:nvPicPr>
          <p:cNvPr id="13" name="Picture 12"/>
          <p:cNvPicPr>
            <a:picLocks noChangeAspect="1"/>
          </p:cNvPicPr>
          <p:nvPr/>
        </p:nvPicPr>
        <p:blipFill>
          <a:blip r:embed="rId3"/>
          <a:stretch>
            <a:fillRect/>
          </a:stretch>
        </p:blipFill>
        <p:spPr>
          <a:xfrm>
            <a:off x="3830442" y="1177925"/>
            <a:ext cx="4539898" cy="2742855"/>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2171" y="4043616"/>
            <a:ext cx="2971800" cy="2654047"/>
          </a:xfrm>
          <a:prstGeom prst="rect">
            <a:avLst/>
          </a:prstGeom>
        </p:spPr>
      </p:pic>
      <p:pic>
        <p:nvPicPr>
          <p:cNvPr id="5" name="Picture 2" descr="C:\Users\Stevelas\AppData\Local\Temp\SNAGHTML1fd3f9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27" y="39801"/>
            <a:ext cx="3514334" cy="24590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6"/>
          <a:stretch>
            <a:fillRect/>
          </a:stretch>
        </p:blipFill>
        <p:spPr>
          <a:xfrm>
            <a:off x="613537" y="0"/>
            <a:ext cx="11548300" cy="6977098"/>
          </a:xfrm>
          <a:prstGeom prst="rect">
            <a:avLst/>
          </a:prstGeom>
        </p:spPr>
      </p:pic>
    </p:spTree>
    <p:extLst>
      <p:ext uri="{BB962C8B-B14F-4D97-AF65-F5344CB8AC3E}">
        <p14:creationId xmlns:p14="http://schemas.microsoft.com/office/powerpoint/2010/main" val="2253662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ppt_y</p:attrName>
                                        </p:attrNameLst>
                                      </p:cBhvr>
                                      <p:tavLst>
                                        <p:tav tm="0">
                                          <p:val>
                                            <p:strVal val="#ppt_y-#ppt_h*1.125000"/>
                                          </p:val>
                                        </p:tav>
                                        <p:tav tm="100000">
                                          <p:val>
                                            <p:strVal val="#ppt_y"/>
                                          </p:val>
                                        </p:tav>
                                      </p:tavLst>
                                    </p:anim>
                                    <p:animEffect transition="in" filter="wipe(down)">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7" presetClass="exit" presetSubtype="0" fill="hold" nodeType="clickEffect">
                                  <p:stCondLst>
                                    <p:cond delay="0"/>
                                  </p:stCondLst>
                                  <p:childTnLst>
                                    <p:animEffect transition="out" filter="fade">
                                      <p:cBhvr>
                                        <p:cTn id="24" dur="750"/>
                                        <p:tgtEl>
                                          <p:spTgt spid="10"/>
                                        </p:tgtEl>
                                      </p:cBhvr>
                                    </p:animEffect>
                                    <p:anim calcmode="lin" valueType="num">
                                      <p:cBhvr>
                                        <p:cTn id="25" dur="750"/>
                                        <p:tgtEl>
                                          <p:spTgt spid="10"/>
                                        </p:tgtEl>
                                        <p:attrNameLst>
                                          <p:attrName>ppt_x</p:attrName>
                                        </p:attrNameLst>
                                      </p:cBhvr>
                                      <p:tavLst>
                                        <p:tav tm="0">
                                          <p:val>
                                            <p:strVal val="ppt_x"/>
                                          </p:val>
                                        </p:tav>
                                        <p:tav tm="100000">
                                          <p:val>
                                            <p:strVal val="ppt_x"/>
                                          </p:val>
                                        </p:tav>
                                      </p:tavLst>
                                    </p:anim>
                                    <p:anim calcmode="lin" valueType="num">
                                      <p:cBhvr>
                                        <p:cTn id="26" dur="75" decel="100000"/>
                                        <p:tgtEl>
                                          <p:spTgt spid="10"/>
                                        </p:tgtEl>
                                        <p:attrNameLst>
                                          <p:attrName>ppt_y</p:attrName>
                                        </p:attrNameLst>
                                      </p:cBhvr>
                                      <p:tavLst>
                                        <p:tav tm="0">
                                          <p:val>
                                            <p:strVal val="ppt_y"/>
                                          </p:val>
                                        </p:tav>
                                        <p:tav tm="100000">
                                          <p:val>
                                            <p:strVal val="ppt_y-.03"/>
                                          </p:val>
                                        </p:tav>
                                      </p:tavLst>
                                    </p:anim>
                                    <p:anim calcmode="lin" valueType="num">
                                      <p:cBhvr>
                                        <p:cTn id="27" dur="675" accel="100000">
                                          <p:stCondLst>
                                            <p:cond delay="75"/>
                                          </p:stCondLst>
                                        </p:cTn>
                                        <p:tgtEl>
                                          <p:spTgt spid="10"/>
                                        </p:tgtEl>
                                        <p:attrNameLst>
                                          <p:attrName>ppt_y</p:attrName>
                                        </p:attrNameLst>
                                      </p:cBhvr>
                                      <p:tavLst>
                                        <p:tav tm="0">
                                          <p:val>
                                            <p:strVal val="ppt_y"/>
                                          </p:val>
                                        </p:tav>
                                        <p:tav tm="100000">
                                          <p:val>
                                            <p:strVal val="ppt_y+1"/>
                                          </p:val>
                                        </p:tav>
                                      </p:tavLst>
                                    </p:anim>
                                    <p:set>
                                      <p:cBhvr>
                                        <p:cTn id="28" dur="1" fill="hold">
                                          <p:stCondLst>
                                            <p:cond delay="74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523874" y="2325059"/>
                <a:ext cx="4706673" cy="784958"/>
              </a:xfrm>
              <a:prstGeom prst="rect">
                <a:avLst/>
              </a:prstGeom>
            </p:spPr>
            <p:txBody>
              <a:bodyPr wrap="none">
                <a:spAutoFit/>
              </a:bodyPr>
              <a:lstStyle/>
              <a:p>
                <a:pPr>
                  <a:lnSpc>
                    <a:spcPct val="115000"/>
                  </a:lnSpc>
                  <a:spcAft>
                    <a:spcPts val="1000"/>
                  </a:spcAft>
                </a:pPr>
                <a14:m>
                  <m:oMath xmlns:m="http://schemas.openxmlformats.org/officeDocument/2006/math">
                    <m:sSub>
                      <m:sSubPr>
                        <m:ctrlPr>
                          <a:rPr lang="en-US" sz="2000" i="1" smtClean="0">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m:t>
                        </m:r>
                        <m: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𝑥</m:t>
                        </m:r>
                        <m: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m:t>
                        </m:r>
                      </m:sub>
                    </m:sSub>
                    <m: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𝐾</m:t>
                        </m:r>
                      </m:num>
                      <m:den>
                        <m: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1+</m:t>
                        </m:r>
                        <m:f>
                          <m:fPr>
                            <m:ctrlP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𝐾</m:t>
                            </m:r>
                            <m: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0</m:t>
                                </m:r>
                              </m:sub>
                            </m:sSub>
                          </m:num>
                          <m:den>
                            <m:sSub>
                              <m:sSubPr>
                                <m:ctrlP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0</m:t>
                                </m:r>
                              </m:sub>
                            </m:sSub>
                          </m:den>
                        </m:f>
                        <m:sSup>
                          <m:sSupPr>
                            <m:ctrlP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m:t>
                            </m:r>
                            <m: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𝑟𝑡</m:t>
                            </m:r>
                          </m:sup>
                        </m:sSup>
                      </m:den>
                    </m:f>
                  </m:oMath>
                </a14:m>
                <a:r>
                  <a:rPr lang="en-US" sz="20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 and </a:t>
                </a:r>
                <a14:m>
                  <m:oMath xmlns:m="http://schemas.openxmlformats.org/officeDocument/2006/math">
                    <m:sSub>
                      <m:sSubPr>
                        <m:ctrlP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Times New Roman" panose="02020603050405020304" pitchFamily="18" charset="0"/>
                            <a:cs typeface="Times New Roman" panose="02020603050405020304" pitchFamily="18" charset="0"/>
                          </a:rPr>
                          <m:t>𝑟</m:t>
                        </m:r>
                      </m:e>
                      <m:sub>
                        <m:d>
                          <m:dPr>
                            <m:ctrlP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Times New Roman" panose="02020603050405020304" pitchFamily="18" charset="0"/>
                                <a:cs typeface="Times New Roman" panose="02020603050405020304" pitchFamily="18" charset="0"/>
                              </a:rPr>
                              <m:t>𝑐</m:t>
                            </m:r>
                          </m:e>
                        </m:d>
                      </m:sub>
                    </m:sSub>
                    <m: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Times New Roman" panose="02020603050405020304" pitchFamily="18" charset="0"/>
                        <a:cs typeface="Times New Roman" panose="02020603050405020304" pitchFamily="18" charset="0"/>
                      </a:rPr>
                      <m:t>= .01</m:t>
                    </m:r>
                    <m:rad>
                      <m:radPr>
                        <m:degHide m:val="on"/>
                        <m:ctrlP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Times New Roman" panose="02020603050405020304" pitchFamily="18" charset="0"/>
                            <a:cs typeface="Times New Roman" panose="02020603050405020304" pitchFamily="18" charset="0"/>
                          </a:rPr>
                          <m:t>𝐶</m:t>
                        </m:r>
                      </m:e>
                    </m:rad>
                    <m: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Times New Roman" panose="02020603050405020304" pitchFamily="18" charset="0"/>
                            <a:cs typeface="Times New Roman" panose="02020603050405020304" pitchFamily="18" charset="0"/>
                          </a:rPr>
                          <m:t>.005</m:t>
                        </m:r>
                      </m:num>
                      <m:den>
                        <m:r>
                          <a:rPr lang="en-US" sz="2000" i="1">
                            <a:solidFill>
                              <a:srgbClr val="404040"/>
                            </a:solidFill>
                            <a:effectLst>
                              <a:outerShdw blurRad="50800" dist="38100" dir="2700000" algn="tl" rotWithShape="0">
                                <a:prstClr val="black">
                                  <a:alpha val="40000"/>
                                </a:prstClr>
                              </a:outerShdw>
                            </a:effectLst>
                            <a:latin typeface="Cambria Math" panose="02040503050406030204" pitchFamily="18" charset="0"/>
                            <a:ea typeface="Times New Roman" panose="02020603050405020304" pitchFamily="18" charset="0"/>
                            <a:cs typeface="Times New Roman" panose="02020603050405020304" pitchFamily="18" charset="0"/>
                          </a:rPr>
                          <m:t>𝐶</m:t>
                        </m:r>
                      </m:den>
                    </m:f>
                  </m:oMath>
                </a14:m>
                <a:r>
                  <a:rPr lang="en-US" sz="20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 </a:t>
                </a:r>
                <a:endParaRPr lang="en-US" sz="2000" dirty="0">
                  <a:solidFill>
                    <a:srgbClr val="404040"/>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523874" y="2325059"/>
                <a:ext cx="4706673" cy="784958"/>
              </a:xfrm>
              <a:prstGeom prst="rect">
                <a:avLst/>
              </a:prstGeom>
              <a:blipFill rotWithShape="0">
                <a:blip r:embed="rId3"/>
                <a:stretch>
                  <a:fillRect l="-130" b="-3876"/>
                </a:stretch>
              </a:blipFill>
            </p:spPr>
            <p:txBody>
              <a:bodyPr/>
              <a:lstStyle/>
              <a:p>
                <a:r>
                  <a:rPr lang="en-US">
                    <a:noFill/>
                  </a:rPr>
                  <a:t> </a:t>
                </a:r>
              </a:p>
            </p:txBody>
          </p:sp>
        </mc:Fallback>
      </mc:AlternateContent>
      <p:sp>
        <p:nvSpPr>
          <p:cNvPr id="4" name="Rectangle 3"/>
          <p:cNvSpPr/>
          <p:nvPr/>
        </p:nvSpPr>
        <p:spPr>
          <a:xfrm>
            <a:off x="652919" y="3040063"/>
            <a:ext cx="6216650" cy="2817694"/>
          </a:xfrm>
          <a:prstGeom prst="rect">
            <a:avLst/>
          </a:prstGeom>
        </p:spPr>
        <p:txBody>
          <a:bodyPr>
            <a:spAutoFit/>
          </a:bodyPr>
          <a:lstStyle/>
          <a:p>
            <a:pPr marL="342900" indent="-342900">
              <a:lnSpc>
                <a:spcPct val="115000"/>
              </a:lnSpc>
              <a:buFont typeface="Symbol" panose="05050102010706020507" pitchFamily="18" charset="2"/>
              <a:buChar char=""/>
            </a:pPr>
            <a:r>
              <a:rPr lang="en-US" sz="1400" dirty="0" smtClean="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P</a:t>
            </a:r>
            <a:r>
              <a:rPr lang="en-US" sz="1400" baseline="-25000" dirty="0" smtClean="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(x</a:t>
            </a:r>
            <a:r>
              <a:rPr lang="en-US" sz="1400" baseline="-250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a:t>
            </a: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 = UMP Score 1</a:t>
            </a:r>
            <a:endPar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Symbol" panose="05050102010706020507" pitchFamily="18" charset="2"/>
              <a:buChar char=""/>
            </a:pP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K = Max score = 5000</a:t>
            </a:r>
            <a:endPar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Symbol" panose="05050102010706020507" pitchFamily="18" charset="2"/>
              <a:buChar char=""/>
            </a:pP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P</a:t>
            </a:r>
            <a:r>
              <a:rPr lang="en-US" sz="1400" baseline="-250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0 </a:t>
            </a: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 The initial value</a:t>
            </a:r>
            <a:endPar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US" sz="1400" dirty="0" err="1">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Sev</a:t>
            </a: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 0 = 1000</a:t>
            </a:r>
            <a:endPar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US" sz="1400" dirty="0" err="1">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Sev</a:t>
            </a: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 1 = 500</a:t>
            </a:r>
            <a:endPar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US" sz="1400" dirty="0" err="1">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Sev</a:t>
            </a: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 2 = 100</a:t>
            </a:r>
            <a:endPar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US" sz="1400" dirty="0" err="1">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Sev</a:t>
            </a: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 3 = 10</a:t>
            </a:r>
            <a:endPar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US" sz="1400" dirty="0" err="1">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Sev</a:t>
            </a: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 4 = 1</a:t>
            </a:r>
            <a:endPar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Symbol" panose="05050102010706020507" pitchFamily="18" charset="2"/>
              <a:buChar char=""/>
            </a:pP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r = growth rate</a:t>
            </a:r>
            <a:endPar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Symbol" panose="05050102010706020507" pitchFamily="18" charset="2"/>
              <a:buChar char=""/>
            </a:pP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t = time in days since defect was filed </a:t>
            </a:r>
            <a:endPar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spcAft>
                <a:spcPts val="1000"/>
              </a:spcAft>
              <a:buFont typeface="Symbol" panose="05050102010706020507" pitchFamily="18" charset="2"/>
              <a:buChar char=""/>
            </a:pP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C = number of cases attached</a:t>
            </a:r>
            <a:endPar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p:cNvSpPr/>
              <p:nvPr/>
            </p:nvSpPr>
            <p:spPr>
              <a:xfrm>
                <a:off x="6649366" y="2325059"/>
                <a:ext cx="4272516" cy="715004"/>
              </a:xfrm>
              <a:prstGeom prst="rect">
                <a:avLst/>
              </a:prstGeom>
            </p:spPr>
            <p:txBody>
              <a:bodyPr wrap="none">
                <a:spAutoFit/>
              </a:bodyPr>
              <a:lstStyle/>
              <a:p>
                <a:pPr>
                  <a:lnSpc>
                    <a:spcPct val="115000"/>
                  </a:lnSpc>
                  <a:spcAft>
                    <a:spcPts val="1000"/>
                  </a:spcAft>
                </a:pPr>
                <a14:m>
                  <m:oMath xmlns:m="http://schemas.openxmlformats.org/officeDocument/2006/math">
                    <m:sSub>
                      <m:sSubPr>
                        <m:ctrlPr>
                          <a:rPr lang="en-US" i="1" smtClean="0">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𝑥</m:t>
                        </m:r>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m:t>
                        </m:r>
                      </m:sub>
                    </m:sSub>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ctrlPr>
                      </m:fPr>
                      <m:num>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𝐾</m:t>
                        </m:r>
                      </m:num>
                      <m:den>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1+</m:t>
                        </m:r>
                        <m:f>
                          <m:fPr>
                            <m:ctrlP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ctrlPr>
                          </m:fPr>
                          <m:num>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𝐾</m:t>
                            </m:r>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0</m:t>
                                </m:r>
                              </m:sub>
                            </m:sSub>
                          </m:num>
                          <m:den>
                            <m:sSub>
                              <m:sSubPr>
                                <m:ctrlP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𝑃</m:t>
                                </m:r>
                              </m:e>
                              <m:sub>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0</m:t>
                                </m:r>
                              </m:sub>
                            </m:sSub>
                          </m:den>
                        </m:f>
                        <m:sSup>
                          <m:sSupPr>
                            <m:ctrlP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𝑒</m:t>
                            </m:r>
                          </m:e>
                          <m:sup>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m:t>
                            </m:r>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𝑟</m:t>
                            </m:r>
                            <m:sSub>
                              <m:sSubPr>
                                <m:ctrlP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Calibri" panose="020F0502020204030204" pitchFamily="34" charset="0"/>
                                    <a:cs typeface="Times New Roman" panose="02020603050405020304" pitchFamily="18" charset="0"/>
                                  </a:rPr>
                                  <m:t>𝑒</m:t>
                                </m:r>
                              </m:sub>
                            </m:sSub>
                          </m:sup>
                        </m:sSup>
                      </m:den>
                    </m:f>
                  </m:oMath>
                </a14:m>
                <a:r>
                  <a:rPr lang="en-US"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 and </a:t>
                </a:r>
                <a14:m>
                  <m:oMath xmlns:m="http://schemas.openxmlformats.org/officeDocument/2006/math">
                    <m:sSub>
                      <m:sSubPr>
                        <m:ctrlP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Times New Roman" panose="02020603050405020304" pitchFamily="18" charset="0"/>
                            <a:cs typeface="Times New Roman" panose="02020603050405020304" pitchFamily="18" charset="0"/>
                          </a:rPr>
                          <m:t>𝑟</m:t>
                        </m:r>
                      </m:e>
                      <m:sub>
                        <m:d>
                          <m:dPr>
                            <m:ctrlP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Times New Roman" panose="02020603050405020304" pitchFamily="18" charset="0"/>
                                <a:cs typeface="Times New Roman" panose="02020603050405020304" pitchFamily="18" charset="0"/>
                              </a:rPr>
                              <m:t>𝑥</m:t>
                            </m:r>
                          </m:e>
                        </m:d>
                      </m:sub>
                    </m:sSub>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Times New Roman" panose="02020603050405020304" pitchFamily="18" charset="0"/>
                        <a:cs typeface="Times New Roman" panose="02020603050405020304" pitchFamily="18" charset="0"/>
                      </a:rPr>
                      <m:t>= .075+ </m:t>
                    </m:r>
                    <m:f>
                      <m:fPr>
                        <m:ctrlP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Times New Roman" panose="02020603050405020304" pitchFamily="18" charset="0"/>
                                <a:cs typeface="Times New Roman" panose="02020603050405020304" pitchFamily="18" charset="0"/>
                              </a:rPr>
                              <m:t>𝑐</m:t>
                            </m:r>
                          </m:sub>
                        </m:sSub>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i="1">
                            <a:solidFill>
                              <a:srgbClr val="404040"/>
                            </a:solidFill>
                            <a:effectLst>
                              <a:outerShdw blurRad="50800" dist="38100" dir="2700000" algn="tl" rotWithShape="0">
                                <a:prstClr val="black">
                                  <a:alpha val="40000"/>
                                </a:prstClr>
                              </a:outerShdw>
                            </a:effectLst>
                            <a:latin typeface="Cambria Math" panose="02040503050406030204" pitchFamily="18" charset="0"/>
                            <a:ea typeface="Times New Roman" panose="02020603050405020304" pitchFamily="18" charset="0"/>
                            <a:cs typeface="Times New Roman" panose="02020603050405020304" pitchFamily="18" charset="0"/>
                          </a:rPr>
                          <m:t>30</m:t>
                        </m:r>
                      </m:den>
                    </m:f>
                  </m:oMath>
                </a14:m>
                <a:endParaRPr lang="en-US" dirty="0">
                  <a:solidFill>
                    <a:srgbClr val="404040"/>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6649366" y="2325059"/>
                <a:ext cx="4272516" cy="715004"/>
              </a:xfrm>
              <a:prstGeom prst="rect">
                <a:avLst/>
              </a:prstGeom>
              <a:blipFill rotWithShape="0">
                <a:blip r:embed="rId4"/>
                <a:stretch>
                  <a:fillRect b="-3390"/>
                </a:stretch>
              </a:blipFill>
            </p:spPr>
            <p:txBody>
              <a:bodyPr/>
              <a:lstStyle/>
              <a:p>
                <a:r>
                  <a:rPr lang="en-US">
                    <a:noFill/>
                  </a:rPr>
                  <a:t> </a:t>
                </a:r>
              </a:p>
            </p:txBody>
          </p:sp>
        </mc:Fallback>
      </mc:AlternateContent>
      <p:sp>
        <p:nvSpPr>
          <p:cNvPr id="6" name="Rectangle 5"/>
          <p:cNvSpPr/>
          <p:nvPr/>
        </p:nvSpPr>
        <p:spPr>
          <a:xfrm>
            <a:off x="6869886" y="3040063"/>
            <a:ext cx="6216650" cy="1812099"/>
          </a:xfrm>
          <a:prstGeom prst="rect">
            <a:avLst/>
          </a:prstGeom>
        </p:spPr>
        <p:txBody>
          <a:bodyPr>
            <a:spAutoFit/>
          </a:bodyPr>
          <a:lstStyle/>
          <a:p>
            <a:pPr marL="342900" indent="-342900">
              <a:lnSpc>
                <a:spcPct val="115000"/>
              </a:lnSpc>
              <a:buFont typeface="Symbol" panose="05050102010706020507" pitchFamily="18" charset="2"/>
              <a:buChar char=""/>
            </a:pP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P</a:t>
            </a:r>
            <a:r>
              <a:rPr lang="en-US" sz="1400" baseline="-250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(x)</a:t>
            </a: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 = UMP Score 2</a:t>
            </a:r>
            <a:endPar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Symbol" panose="05050102010706020507" pitchFamily="18" charset="2"/>
              <a:buChar char=""/>
            </a:pP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K = Max score = 5000</a:t>
            </a:r>
            <a:endPar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Symbol" panose="05050102010706020507" pitchFamily="18" charset="2"/>
              <a:buChar char=""/>
            </a:pP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P</a:t>
            </a:r>
            <a:r>
              <a:rPr lang="en-US" sz="1400" baseline="-250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0</a:t>
            </a: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 = Initial value = 1</a:t>
            </a:r>
            <a:endPar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Symbol" panose="05050102010706020507" pitchFamily="18" charset="2"/>
              <a:buChar char=""/>
            </a:pP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r = growth rate</a:t>
            </a:r>
            <a:endPar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Symbol" panose="05050102010706020507" pitchFamily="18" charset="2"/>
              <a:buChar char=""/>
            </a:pP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p</a:t>
            </a:r>
            <a:r>
              <a:rPr lang="en-US" sz="1400" baseline="-250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(e)</a:t>
            </a: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 = sum of entitlement points of attached accounts / 25000</a:t>
            </a:r>
            <a:endPar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Symbol" panose="05050102010706020507" pitchFamily="18" charset="2"/>
              <a:buChar char=""/>
            </a:pPr>
            <a:r>
              <a:rPr lang="en-US" sz="1400" dirty="0" err="1">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S</a:t>
            </a:r>
            <a:r>
              <a:rPr lang="en-US" sz="1400" baseline="-25000" dirty="0" err="1">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c</a:t>
            </a: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 = Average of case severity with highest thrown out.</a:t>
            </a:r>
            <a:endPar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Courier New" panose="02070309020205020404" pitchFamily="49" charset="0"/>
              <a:buChar char="o"/>
            </a:pPr>
            <a:r>
              <a:rPr lang="en-US" sz="1400" dirty="0" err="1">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Sev</a:t>
            </a: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 1 = 4, </a:t>
            </a:r>
            <a:r>
              <a:rPr lang="en-US" sz="1400" dirty="0" err="1">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Sev</a:t>
            </a: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 2 = 3, </a:t>
            </a:r>
            <a:r>
              <a:rPr lang="en-US" sz="1400" dirty="0" err="1">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Sev</a:t>
            </a: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 3 = 2, </a:t>
            </a:r>
            <a:r>
              <a:rPr lang="en-US" sz="1400" dirty="0" err="1">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Sev</a:t>
            </a:r>
            <a:r>
              <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 4 = 1.</a:t>
            </a:r>
            <a:endParaRPr lang="en-US" sz="1400" dirty="0">
              <a:solidFill>
                <a:srgbClr val="404040"/>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1562715" y="5860705"/>
            <a:ext cx="9361661" cy="963854"/>
          </a:xfrm>
          <a:prstGeom prst="rect">
            <a:avLst/>
          </a:prstGeom>
        </p:spPr>
        <p:txBody>
          <a:bodyPr wrap="square">
            <a:spAutoFit/>
          </a:bodyPr>
          <a:lstStyle/>
          <a:p>
            <a:pPr algn="ctr">
              <a:lnSpc>
                <a:spcPct val="115000"/>
              </a:lnSpc>
              <a:spcAft>
                <a:spcPts val="1000"/>
              </a:spcAft>
            </a:pPr>
            <a:r>
              <a:rPr lang="en-US"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The final </a:t>
            </a:r>
            <a:r>
              <a:rPr lang="en-US" dirty="0" smtClean="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UMP</a:t>
            </a:r>
            <a:r>
              <a:rPr lang="en-US" baseline="30000" dirty="0" smtClean="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a:t>
            </a:r>
            <a:r>
              <a:rPr lang="en-US" dirty="0" smtClean="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 Score is </a:t>
            </a:r>
            <a:r>
              <a:rPr lang="en-US" dirty="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the sum of the two formulas where the MAX will work out to be 10,000</a:t>
            </a:r>
            <a:r>
              <a:rPr lang="en-US" dirty="0" smtClean="0">
                <a:solidFill>
                  <a:srgbClr val="404040"/>
                </a:solidFill>
                <a:effectLst>
                  <a:outerShdw blurRad="50800" dist="38100" dir="2700000" algn="tl" rotWithShape="0">
                    <a:prstClr val="black">
                      <a:alpha val="40000"/>
                    </a:prstClr>
                  </a:outerShdw>
                </a:effectLst>
                <a:latin typeface="Calibri" panose="020F0502020204030204" pitchFamily="34" charset="0"/>
                <a:ea typeface="Times New Roman" panose="02020603050405020304" pitchFamily="18" charset="0"/>
                <a:cs typeface="Times New Roman" panose="02020603050405020304" pitchFamily="18" charset="0"/>
              </a:rPr>
              <a:t>.</a:t>
            </a:r>
          </a:p>
          <a:p>
            <a:pPr>
              <a:lnSpc>
                <a:spcPct val="115000"/>
              </a:lnSpc>
              <a:spcAft>
                <a:spcPts val="1000"/>
              </a:spcAft>
            </a:pPr>
            <a:r>
              <a:rPr lang="en-US" sz="1200" i="1" dirty="0" smtClean="0">
                <a:solidFill>
                  <a:srgbClr val="404040"/>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rPr>
              <a:t/>
            </a:r>
            <a:br>
              <a:rPr lang="en-US" sz="1200" i="1" dirty="0" smtClean="0">
                <a:solidFill>
                  <a:srgbClr val="404040"/>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rPr>
            </a:br>
            <a:r>
              <a:rPr lang="en-US" sz="1200" i="1" dirty="0" smtClean="0">
                <a:solidFill>
                  <a:srgbClr val="404040"/>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rPr>
              <a:t>*Unified Metric Priority</a:t>
            </a:r>
            <a:endParaRPr lang="en-US" sz="1200" i="1" dirty="0">
              <a:solidFill>
                <a:srgbClr val="404040"/>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5"/>
          <a:stretch>
            <a:fillRect/>
          </a:stretch>
        </p:blipFill>
        <p:spPr>
          <a:xfrm>
            <a:off x="8351837" y="35072"/>
            <a:ext cx="3457143" cy="2352381"/>
          </a:xfrm>
          <a:prstGeom prst="rect">
            <a:avLst/>
          </a:prstGeom>
        </p:spPr>
      </p:pic>
      <p:sp>
        <p:nvSpPr>
          <p:cNvPr id="9" name="TextBox 8"/>
          <p:cNvSpPr txBox="1"/>
          <p:nvPr/>
        </p:nvSpPr>
        <p:spPr>
          <a:xfrm>
            <a:off x="282574" y="1082529"/>
            <a:ext cx="7307263"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rgbClr val="404040"/>
                    </a:gs>
                    <a:gs pos="30000">
                      <a:srgbClr val="404040"/>
                    </a:gs>
                  </a:gsLst>
                  <a:lin ang="5400000" scaled="0"/>
                </a:gradFill>
                <a:effectLst>
                  <a:outerShdw blurRad="50800" dist="38100" dir="2700000" algn="tl" rotWithShape="0">
                    <a:prstClr val="black">
                      <a:alpha val="40000"/>
                    </a:prstClr>
                  </a:outerShdw>
                </a:effectLst>
              </a:rPr>
              <a:t>Using the Population Growth and Regulation formula to prioritize bugs</a:t>
            </a: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638" y="287168"/>
            <a:ext cx="6784804" cy="924095"/>
          </a:xfrm>
          <a:prstGeom prst="rect">
            <a:avLst/>
          </a:prstGeom>
        </p:spPr>
      </p:pic>
    </p:spTree>
    <p:extLst>
      <p:ext uri="{BB962C8B-B14F-4D97-AF65-F5344CB8AC3E}">
        <p14:creationId xmlns:p14="http://schemas.microsoft.com/office/powerpoint/2010/main" val="1475742292"/>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3338" y="239712"/>
            <a:ext cx="3718499" cy="2800351"/>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317" y="4013578"/>
            <a:ext cx="3322320" cy="2684085"/>
          </a:xfrm>
          <a:prstGeom prst="rect">
            <a:avLst/>
          </a:prstGeom>
        </p:spPr>
      </p:pic>
      <p:pic>
        <p:nvPicPr>
          <p:cNvPr id="13" name="Picture 12"/>
          <p:cNvPicPr>
            <a:picLocks noChangeAspect="1"/>
          </p:cNvPicPr>
          <p:nvPr/>
        </p:nvPicPr>
        <p:blipFill>
          <a:blip r:embed="rId4"/>
          <a:stretch>
            <a:fillRect/>
          </a:stretch>
        </p:blipFill>
        <p:spPr>
          <a:xfrm>
            <a:off x="3830442" y="1177925"/>
            <a:ext cx="4539898" cy="2742855"/>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2171" y="4043616"/>
            <a:ext cx="2971800" cy="2654047"/>
          </a:xfrm>
          <a:prstGeom prst="rect">
            <a:avLst/>
          </a:prstGeom>
        </p:spPr>
      </p:pic>
      <p:pic>
        <p:nvPicPr>
          <p:cNvPr id="5" name="Picture 2" descr="C:\Users\Stevelas\AppData\Local\Temp\SNAGHTML1fd3f9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27" y="39801"/>
            <a:ext cx="3514334" cy="24590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46770" y="-2106613"/>
            <a:ext cx="12377409" cy="6994525"/>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953" y="17462"/>
            <a:ext cx="12377409" cy="6994525"/>
          </a:xfrm>
          <a:prstGeom prst="rect">
            <a:avLst/>
          </a:prstGeom>
        </p:spPr>
      </p:pic>
    </p:spTree>
    <p:extLst>
      <p:ext uri="{BB962C8B-B14F-4D97-AF65-F5344CB8AC3E}">
        <p14:creationId xmlns:p14="http://schemas.microsoft.com/office/powerpoint/2010/main" val="1446019083"/>
      </p:ext>
    </p:extLst>
  </p:cSld>
  <p:clrMapOvr>
    <a:masterClrMapping/>
  </p:clrMapOvr>
  <p:transition>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42" presetClass="path" presetSubtype="0" accel="50000" decel="50000" fill="hold" nodeType="withEffect">
                                      <p:stCondLst>
                                        <p:cond delay="0"/>
                                      </p:stCondLst>
                                      <p:childTnLst>
                                        <p:animMotion origin="layout" path="M 1.8892E-6 2.08806E-7 L 0.32959 0.3039 " pathEditMode="relative" rAng="0" ptsTypes="AA">
                                          <p:cBhvr>
                                            <p:cTn id="11" dur="1000" fill="hold"/>
                                            <p:tgtEl>
                                              <p:spTgt spid="8"/>
                                            </p:tgtEl>
                                            <p:attrNameLst>
                                              <p:attrName>ppt_x</p:attrName>
                                              <p:attrName>ppt_y</p:attrName>
                                            </p:attrNameLst>
                                          </p:cBhvr>
                                          <p:rCtr x="16479" y="15184"/>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xit" presetSubtype="0" fill="hold" nodeType="after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6" presetClass="emph" presetSubtype="0" accel="1000" fill="hold" nodeType="clickEffect" p14:presetBounceEnd="1500">
                                      <p:stCondLst>
                                        <p:cond delay="0"/>
                                      </p:stCondLst>
                                      <p:childTnLst>
                                        <p:animScale p14:bounceEnd="1500">
                                          <p:cBhvr>
                                            <p:cTn id="24" dur="1500" fill="hold"/>
                                            <p:tgtEl>
                                              <p:spTgt spid="9"/>
                                            </p:tgtEl>
                                          </p:cBhvr>
                                          <p:by x="35000" y="35000"/>
                                        </p:animScale>
                                      </p:childTnLst>
                                    </p:cTn>
                                  </p:par>
                                  <p:par>
                                    <p:cTn id="25" presetID="42" presetClass="path" presetSubtype="0" accel="50000" decel="50000" fill="hold" nodeType="withEffect">
                                      <p:stCondLst>
                                        <p:cond delay="0"/>
                                      </p:stCondLst>
                                      <p:childTnLst>
                                        <p:animMotion origin="layout" path="M -4.13582E-6 3.40445E-6 L -0.18368 -0.10895 " pathEditMode="relative" rAng="0" ptsTypes="AA">
                                          <p:cBhvr>
                                            <p:cTn id="26" dur="1500" fill="hold"/>
                                            <p:tgtEl>
                                              <p:spTgt spid="9"/>
                                            </p:tgtEl>
                                            <p:attrNameLst>
                                              <p:attrName>ppt_x</p:attrName>
                                              <p:attrName>ppt_y</p:attrName>
                                            </p:attrNameLst>
                                          </p:cBhvr>
                                          <p:rCtr x="-9191" y="-5447"/>
                                        </p:animMotion>
                                      </p:childTnLst>
                                    </p:cTn>
                                  </p:par>
                                  <p:par>
                                    <p:cTn id="27" presetID="42" presetClass="path" presetSubtype="0" accel="50000" decel="50000" fill="hold" nodeType="withEffect">
                                      <p:stCondLst>
                                        <p:cond delay="0"/>
                                      </p:stCondLst>
                                      <p:childTnLst>
                                        <p:animMotion origin="layout" path="M -3.9954E-6 -2.95052E-6 L 0.20705 0.02656 " pathEditMode="relative" rAng="0" ptsTypes="AA">
                                          <p:cBhvr>
                                            <p:cTn id="28" dur="1500" fill="hold"/>
                                            <p:tgtEl>
                                              <p:spTgt spid="13"/>
                                            </p:tgtEl>
                                            <p:attrNameLst>
                                              <p:attrName>ppt_x</p:attrName>
                                              <p:attrName>ppt_y</p:attrName>
                                            </p:attrNameLst>
                                          </p:cBhvr>
                                          <p:rCtr x="10352" y="1316"/>
                                        </p:animMotion>
                                      </p:childTnLst>
                                    </p:cTn>
                                  </p:par>
                                  <p:par>
                                    <p:cTn id="29" presetID="6" presetClass="emph" presetSubtype="0" accel="2000" fill="hold" nodeType="withEffect" p14:presetBounceEnd="4000">
                                      <p:stCondLst>
                                        <p:cond delay="0"/>
                                      </p:stCondLst>
                                      <p:childTnLst>
                                        <p:animScale p14:bounceEnd="4000">
                                          <p:cBhvr>
                                            <p:cTn id="30" dur="1500" fill="hold"/>
                                            <p:tgtEl>
                                              <p:spTgt spid="13"/>
                                            </p:tgtEl>
                                          </p:cBhvr>
                                          <p:by x="90000" y="90000"/>
                                        </p:animScale>
                                      </p:childTnLst>
                                    </p:cTn>
                                  </p:par>
                                </p:childTnLst>
                              </p:cTn>
                            </p:par>
                            <p:par>
                              <p:cTn id="31" fill="hold">
                                <p:stCondLst>
                                  <p:cond delay="1500"/>
                                </p:stCondLst>
                                <p:childTnLst>
                                  <p:par>
                                    <p:cTn id="32" presetID="14" presetClass="entr" presetSubtype="5" fill="hold" nodeType="afterEffect">
                                      <p:stCondLst>
                                        <p:cond delay="500"/>
                                      </p:stCondLst>
                                      <p:childTnLst>
                                        <p:set>
                                          <p:cBhvr>
                                            <p:cTn id="33" dur="1" fill="hold">
                                              <p:stCondLst>
                                                <p:cond delay="0"/>
                                              </p:stCondLst>
                                            </p:cTn>
                                            <p:tgtEl>
                                              <p:spTgt spid="12"/>
                                            </p:tgtEl>
                                            <p:attrNameLst>
                                              <p:attrName>style.visibility</p:attrName>
                                            </p:attrNameLst>
                                          </p:cBhvr>
                                          <p:to>
                                            <p:strVal val="visible"/>
                                          </p:to>
                                        </p:set>
                                        <p:animEffect transition="in" filter="randombar(vertical)">
                                          <p:cBhvr>
                                            <p:cTn id="34" dur="500"/>
                                            <p:tgtEl>
                                              <p:spTgt spid="12"/>
                                            </p:tgtEl>
                                          </p:cBhvr>
                                        </p:animEffect>
                                      </p:childTnLst>
                                    </p:cTn>
                                  </p:par>
                                  <p:par>
                                    <p:cTn id="35" presetID="10" presetClass="exit" presetSubtype="0" fill="hold" nodeType="withEffect">
                                      <p:stCondLst>
                                        <p:cond delay="500"/>
                                      </p:stCondLst>
                                      <p:childTnLst>
                                        <p:animEffect transition="out" filter="fade">
                                          <p:cBhvr>
                                            <p:cTn id="36" dur="500"/>
                                            <p:tgtEl>
                                              <p:spTgt spid="14"/>
                                            </p:tgtEl>
                                          </p:cBhvr>
                                        </p:animEffect>
                                        <p:set>
                                          <p:cBhvr>
                                            <p:cTn id="3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Effect transition="in" filter="fade">
                                          <p:cBhvr>
                                            <p:cTn id="9" dur="1000"/>
                                            <p:tgtEl>
                                              <p:spTgt spid="8"/>
                                            </p:tgtEl>
                                          </p:cBhvr>
                                        </p:animEffect>
                                      </p:childTnLst>
                                    </p:cTn>
                                  </p:par>
                                  <p:par>
                                    <p:cTn id="10" presetID="42" presetClass="path" presetSubtype="0" accel="50000" decel="50000" fill="hold" nodeType="withEffect">
                                      <p:stCondLst>
                                        <p:cond delay="0"/>
                                      </p:stCondLst>
                                      <p:childTnLst>
                                        <p:animMotion origin="layout" path="M 1.8892E-6 2.08806E-7 L 0.32959 0.3039 " pathEditMode="relative" rAng="0" ptsTypes="AA">
                                          <p:cBhvr>
                                            <p:cTn id="11" dur="1000" fill="hold"/>
                                            <p:tgtEl>
                                              <p:spTgt spid="8"/>
                                            </p:tgtEl>
                                            <p:attrNameLst>
                                              <p:attrName>ppt_x</p:attrName>
                                              <p:attrName>ppt_y</p:attrName>
                                            </p:attrNameLst>
                                          </p:cBhvr>
                                          <p:rCtr x="16479" y="15184"/>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xit" presetSubtype="0" fill="hold" nodeType="after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6" presetClass="emph" presetSubtype="0" accel="1000" fill="hold" nodeType="clickEffect">
                                      <p:stCondLst>
                                        <p:cond delay="0"/>
                                      </p:stCondLst>
                                      <p:childTnLst>
                                        <p:animScale>
                                          <p:cBhvr>
                                            <p:cTn id="24" dur="1500" fill="hold"/>
                                            <p:tgtEl>
                                              <p:spTgt spid="9"/>
                                            </p:tgtEl>
                                          </p:cBhvr>
                                          <p:by x="35000" y="35000"/>
                                        </p:animScale>
                                      </p:childTnLst>
                                    </p:cTn>
                                  </p:par>
                                  <p:par>
                                    <p:cTn id="25" presetID="42" presetClass="path" presetSubtype="0" accel="50000" decel="50000" fill="hold" nodeType="withEffect">
                                      <p:stCondLst>
                                        <p:cond delay="0"/>
                                      </p:stCondLst>
                                      <p:childTnLst>
                                        <p:animMotion origin="layout" path="M -4.13582E-6 3.40445E-6 L -0.18368 -0.10895 " pathEditMode="relative" rAng="0" ptsTypes="AA">
                                          <p:cBhvr>
                                            <p:cTn id="26" dur="1500" fill="hold"/>
                                            <p:tgtEl>
                                              <p:spTgt spid="9"/>
                                            </p:tgtEl>
                                            <p:attrNameLst>
                                              <p:attrName>ppt_x</p:attrName>
                                              <p:attrName>ppt_y</p:attrName>
                                            </p:attrNameLst>
                                          </p:cBhvr>
                                          <p:rCtr x="-9191" y="-5447"/>
                                        </p:animMotion>
                                      </p:childTnLst>
                                    </p:cTn>
                                  </p:par>
                                  <p:par>
                                    <p:cTn id="27" presetID="42" presetClass="path" presetSubtype="0" accel="50000" decel="50000" fill="hold" nodeType="withEffect">
                                      <p:stCondLst>
                                        <p:cond delay="0"/>
                                      </p:stCondLst>
                                      <p:childTnLst>
                                        <p:animMotion origin="layout" path="M -3.9954E-6 -2.95052E-6 L 0.20705 0.02656 " pathEditMode="relative" rAng="0" ptsTypes="AA">
                                          <p:cBhvr>
                                            <p:cTn id="28" dur="1500" fill="hold"/>
                                            <p:tgtEl>
                                              <p:spTgt spid="13"/>
                                            </p:tgtEl>
                                            <p:attrNameLst>
                                              <p:attrName>ppt_x</p:attrName>
                                              <p:attrName>ppt_y</p:attrName>
                                            </p:attrNameLst>
                                          </p:cBhvr>
                                          <p:rCtr x="10352" y="1316"/>
                                        </p:animMotion>
                                      </p:childTnLst>
                                    </p:cTn>
                                  </p:par>
                                  <p:par>
                                    <p:cTn id="29" presetID="6" presetClass="emph" presetSubtype="0" accel="2000" fill="hold" nodeType="withEffect">
                                      <p:stCondLst>
                                        <p:cond delay="0"/>
                                      </p:stCondLst>
                                      <p:childTnLst>
                                        <p:animScale>
                                          <p:cBhvr>
                                            <p:cTn id="30" dur="1500" fill="hold"/>
                                            <p:tgtEl>
                                              <p:spTgt spid="13"/>
                                            </p:tgtEl>
                                          </p:cBhvr>
                                          <p:by x="90000" y="90000"/>
                                        </p:animScale>
                                      </p:childTnLst>
                                    </p:cTn>
                                  </p:par>
                                </p:childTnLst>
                              </p:cTn>
                            </p:par>
                            <p:par>
                              <p:cTn id="31" fill="hold">
                                <p:stCondLst>
                                  <p:cond delay="1500"/>
                                </p:stCondLst>
                                <p:childTnLst>
                                  <p:par>
                                    <p:cTn id="32" presetID="14" presetClass="entr" presetSubtype="5" fill="hold" nodeType="afterEffect">
                                      <p:stCondLst>
                                        <p:cond delay="500"/>
                                      </p:stCondLst>
                                      <p:childTnLst>
                                        <p:set>
                                          <p:cBhvr>
                                            <p:cTn id="33" dur="1" fill="hold">
                                              <p:stCondLst>
                                                <p:cond delay="0"/>
                                              </p:stCondLst>
                                            </p:cTn>
                                            <p:tgtEl>
                                              <p:spTgt spid="12"/>
                                            </p:tgtEl>
                                            <p:attrNameLst>
                                              <p:attrName>style.visibility</p:attrName>
                                            </p:attrNameLst>
                                          </p:cBhvr>
                                          <p:to>
                                            <p:strVal val="visible"/>
                                          </p:to>
                                        </p:set>
                                        <p:animEffect transition="in" filter="randombar(vertical)">
                                          <p:cBhvr>
                                            <p:cTn id="34" dur="500"/>
                                            <p:tgtEl>
                                              <p:spTgt spid="12"/>
                                            </p:tgtEl>
                                          </p:cBhvr>
                                        </p:animEffect>
                                      </p:childTnLst>
                                    </p:cTn>
                                  </p:par>
                                  <p:par>
                                    <p:cTn id="35" presetID="10" presetClass="exit" presetSubtype="0" fill="hold" nodeType="withEffect">
                                      <p:stCondLst>
                                        <p:cond delay="500"/>
                                      </p:stCondLst>
                                      <p:childTnLst>
                                        <p:animEffect transition="out" filter="fade">
                                          <p:cBhvr>
                                            <p:cTn id="36" dur="500"/>
                                            <p:tgtEl>
                                              <p:spTgt spid="14"/>
                                            </p:tgtEl>
                                          </p:cBhvr>
                                        </p:animEffect>
                                        <p:set>
                                          <p:cBhvr>
                                            <p:cTn id="3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Adding Connected Services</a:t>
            </a:r>
            <a:endParaRPr lang="en-US" dirty="0"/>
          </a:p>
        </p:txBody>
      </p:sp>
      <p:sp>
        <p:nvSpPr>
          <p:cNvPr id="2" name="Text Placeholder 1"/>
          <p:cNvSpPr>
            <a:spLocks noGrp="1"/>
          </p:cNvSpPr>
          <p:nvPr>
            <p:ph type="body" idx="1"/>
          </p:nvPr>
        </p:nvSpPr>
        <p:spPr/>
        <p:txBody>
          <a:bodyPr/>
          <a:lstStyle/>
          <a:p>
            <a:r>
              <a:rPr lang="en-US" smtClean="0"/>
              <a:t>Demo</a:t>
            </a:r>
            <a:br>
              <a:rPr lang="en-US" smtClean="0"/>
            </a:br>
            <a:endParaRPr lang="en-US" dirty="0"/>
          </a:p>
        </p:txBody>
      </p:sp>
      <p:pic>
        <p:nvPicPr>
          <p:cNvPr id="5" name="Picture 4"/>
          <p:cNvPicPr>
            <a:picLocks noChangeAspect="1"/>
          </p:cNvPicPr>
          <p:nvPr/>
        </p:nvPicPr>
        <p:blipFill>
          <a:blip r:embed="rId2"/>
          <a:stretch>
            <a:fillRect/>
          </a:stretch>
        </p:blipFill>
        <p:spPr>
          <a:xfrm>
            <a:off x="7970837" y="1587962"/>
            <a:ext cx="3096909" cy="214164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22219256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Visual Studio Live! Redmond 2015">
  <a:themeElements>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3" ma:contentTypeDescription="Create a new document." ma:contentTypeScope="" ma:versionID="ad0318b59f0baaa5619a87a276b8590a">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26205b5b46d9ab9d881e0fa75366d1c2"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McCormick Place</TermName>
          <TermId xmlns="http://schemas.microsoft.com/office/infopath/2007/PartnerControls">f42e8eaa-659e-42d3-85a5-a4ea6b6d2ed7</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Microsoft Ignite</TermName>
          <TermId xmlns="http://schemas.microsoft.com/office/infopath/2007/PartnerControls">9323c522-fe4b-4922-816b-10a1920d7afb</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Chicago</TermName>
          <TermId xmlns="http://schemas.microsoft.com/office/infopath/2007/PartnerControls">b2ea4b94-6e68-4e03-872e-ca2dcc35a47e</TermId>
        </TermInfo>
      </Terms>
    </pfbfa50075a04958bd8757dc155d3e08>
    <Presentation_x0020_Date xmlns="12a172fe-0250-434a-85cf-03b10810c5e5">2015-05-05T00:00:00-07:00</Presentation_x0020_Date>
    <o72fbe6ee5ae4131af0832c08ec51202 xmlns="12a172fe-0250-434a-85cf-03b10810c5e5">
      <Terms xmlns="http://schemas.microsoft.com/office/infopath/2007/PartnerControls"/>
    </o72fbe6ee5ae4131af0832c08ec51202>
    <Event_x0020_Start_x0020_Date xmlns="12a172fe-0250-434a-85cf-03b10810c5e5">2015-05-04T07:00:00+00:00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Dave Carroll</External_x0020_Speaker>
    <Session_x0020_Code xmlns="12a172fe-0250-434a-85cf-03b10810c5e5">brk-3706</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2015-05-08T07:00:00+00:00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Microsoft Ignite 2015</TermName>
          <TermId xmlns="http://schemas.microsoft.com/office/infopath/2007/PartnerControls">9eb2896f-7457-4443-a47b-f60d2d30355c</TermId>
        </TermInfo>
      </Terms>
    </TaxKeywordTaxHTField>
    <TaxCatchAll xmlns="230e9df3-be65-4c73-a93b-d1236ebd677e">
      <Value>41</Value>
      <Value>44</Value>
      <Value>43</Value>
      <Value>42</Value>
    </TaxCatchAll>
    <eb9cf3a3af7b473faa5c9c98148a90a4 xmlns="12a172fe-0250-434a-85cf-03b10810c5e5">
      <Terms xmlns="http://schemas.microsoft.com/office/infopath/2007/PartnerControls"/>
    </eb9cf3a3af7b473faa5c9c98148a90a4>
  </documentManagement>
</p:properties>
</file>

<file path=customXml/itemProps1.xml><?xml version="1.0" encoding="utf-8"?>
<ds:datastoreItem xmlns:ds="http://schemas.openxmlformats.org/officeDocument/2006/customXml" ds:itemID="{5D0DEFCE-63D4-4F88-8228-705C0AA705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12a172fe-0250-434a-85cf-03b10810c5e5"/>
    <ds:schemaRef ds:uri="http://schemas.microsoft.com/sharepoint/v3"/>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230e9df3-be65-4c73-a93b-d1236ebd677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Microsoft_Ignite_2015_Breakout_Template</Template>
  <TotalTime>201</TotalTime>
  <Words>1091</Words>
  <Application>Microsoft Office PowerPoint</Application>
  <PresentationFormat>Custom</PresentationFormat>
  <Paragraphs>167</Paragraphs>
  <Slides>15</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Arial Bold</vt:lpstr>
      <vt:lpstr>Calibri</vt:lpstr>
      <vt:lpstr>Cambria Math</vt:lpstr>
      <vt:lpstr>Courier New</vt:lpstr>
      <vt:lpstr>ＭＳ Ｐゴシック</vt:lpstr>
      <vt:lpstr>Segoe UI</vt:lpstr>
      <vt:lpstr>Segoe UI </vt:lpstr>
      <vt:lpstr>Segoe UI Light</vt:lpstr>
      <vt:lpstr>Symbol</vt:lpstr>
      <vt:lpstr>Times New Roman</vt:lpstr>
      <vt:lpstr>Visual Studio Live! Redmond 2015</vt:lpstr>
      <vt:lpstr>PowerPoint Presentation</vt:lpstr>
      <vt:lpstr>Agenda</vt:lpstr>
      <vt:lpstr>What are Connected Services?</vt:lpstr>
      <vt:lpstr>Modern Service Consumption</vt:lpstr>
      <vt:lpstr>Using Data to  Inform Decisions</vt:lpstr>
      <vt:lpstr>PowerPoint Presentation</vt:lpstr>
      <vt:lpstr>PowerPoint Presentation</vt:lpstr>
      <vt:lpstr>PowerPoint Presentation</vt:lpstr>
      <vt:lpstr>Adding Connected Services</vt:lpstr>
      <vt:lpstr>Authoring a Connected Services</vt:lpstr>
      <vt:lpstr>Providers, Configurators &amp; Handlers</vt:lpstr>
      <vt:lpstr>Building Connected Services</vt:lpstr>
      <vt:lpstr>Authoring a Connected Service</vt:lpstr>
      <vt:lpstr>Connected Services</vt:lpstr>
      <vt:lpstr>References:</vt:lpstr>
    </vt:vector>
  </TitlesOfParts>
  <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Shoulders of Giants: Building Apps that Consume Modern SaaS Endpoints with Visual Studio 2015</dc:title>
  <dc:subject>Microsoft Ignite 2015</dc:subject>
  <dc:creator>Steve Lasker</dc:creator>
  <cp:keywords>Microsoft Ignite 2015</cp:keywords>
  <dc:description>Template: Mitchell Derrey, Silver Fox Productions
Formatting: 
Audience Type: Internal/External</dc:description>
  <cp:lastModifiedBy>Steve Lasker</cp:lastModifiedBy>
  <cp:revision>12</cp:revision>
  <dcterms:created xsi:type="dcterms:W3CDTF">2015-05-04T15:36:16Z</dcterms:created>
  <dcterms:modified xsi:type="dcterms:W3CDTF">2015-08-18T04:45:30Z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44;#McCormick Place|f42e8eaa-659e-42d3-85a5-a4ea6b6d2ed7</vt:lpwstr>
  </property>
  <property fmtid="{D5CDD505-2E9C-101B-9397-08002B2CF9AE}" pid="7" name="Track">
    <vt:lpwstr/>
  </property>
  <property fmtid="{D5CDD505-2E9C-101B-9397-08002B2CF9AE}" pid="8" name="Event Location">
    <vt:lpwstr>43;#Chicago|b2ea4b94-6e68-4e03-872e-ca2dcc35a47e</vt:lpwstr>
  </property>
  <property fmtid="{D5CDD505-2E9C-101B-9397-08002B2CF9AE}" pid="9" name="Campaign">
    <vt:lpwstr/>
  </property>
  <property fmtid="{D5CDD505-2E9C-101B-9397-08002B2CF9AE}" pid="10" name="IsMyDocuments">
    <vt:bool>true</vt:bool>
  </property>
  <property fmtid="{D5CDD505-2E9C-101B-9397-08002B2CF9AE}" pid="11" name="TaxKeyword">
    <vt:lpwstr>41;#Microsoft Ignite 2015|9eb2896f-7457-4443-a47b-f60d2d30355c</vt:lpwstr>
  </property>
  <property fmtid="{D5CDD505-2E9C-101B-9397-08002B2CF9AE}" pid="12" name="Audience1">
    <vt:lpwstr/>
  </property>
  <property fmtid="{D5CDD505-2E9C-101B-9397-08002B2CF9AE}" pid="13" name="Event Name">
    <vt:lpwstr>42;#Microsoft Ignite|9323c522-fe4b-4922-816b-10a1920d7afb</vt:lpwstr>
  </property>
</Properties>
</file>