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411" r:id="rId3"/>
    <p:sldId id="464" r:id="rId4"/>
    <p:sldId id="472" r:id="rId5"/>
    <p:sldId id="1489" r:id="rId6"/>
    <p:sldId id="257" r:id="rId7"/>
    <p:sldId id="258" r:id="rId8"/>
    <p:sldId id="1492" r:id="rId9"/>
    <p:sldId id="259" r:id="rId10"/>
    <p:sldId id="260" r:id="rId11"/>
    <p:sldId id="1488" r:id="rId12"/>
    <p:sldId id="466" r:id="rId13"/>
    <p:sldId id="467" r:id="rId14"/>
    <p:sldId id="1491" r:id="rId15"/>
    <p:sldId id="491" r:id="rId16"/>
    <p:sldId id="492" r:id="rId17"/>
    <p:sldId id="489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4B6"/>
    <a:srgbClr val="4544B8"/>
    <a:srgbClr val="E6E6E6"/>
    <a:srgbClr val="4543AD"/>
    <a:srgbClr val="4847BA"/>
    <a:srgbClr val="010227"/>
    <a:srgbClr val="03022B"/>
    <a:srgbClr val="2F2F81"/>
    <a:srgbClr val="2D3191"/>
    <a:srgbClr val="E21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91" autoAdjust="0"/>
    <p:restoredTop sz="85915" autoAdjust="0"/>
  </p:normalViewPr>
  <p:slideViewPr>
    <p:cSldViewPr snapToGrid="0" snapToObjects="1">
      <p:cViewPr varScale="1">
        <p:scale>
          <a:sx n="124" d="100"/>
          <a:sy n="124" d="100"/>
        </p:scale>
        <p:origin x="705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48F85-D446-2B45-B57A-C0A25DE936C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08DEA-7264-264A-9AB1-2FE28E381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2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You’re already building the thing, and all the experiences around the thing</a:t>
            </a:r>
          </a:p>
          <a:p>
            <a:r>
              <a:rPr lang="en-US" dirty="0"/>
              <a:t>What do you do for storage?</a:t>
            </a:r>
          </a:p>
          <a:p>
            <a:pPr lvl="1"/>
            <a:r>
              <a:rPr lang="en-US" dirty="0"/>
              <a:t>Build yet another storage solution (YASS)? </a:t>
            </a:r>
          </a:p>
          <a:p>
            <a:pPr lvl="1"/>
            <a:r>
              <a:rPr lang="en-US" dirty="0"/>
              <a:t>Leverage an existing solution?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each cloud run a managed instance of your YASS Thing?</a:t>
            </a:r>
          </a:p>
          <a:p>
            <a:r>
              <a:rPr lang="en-US" dirty="0"/>
              <a:t>YAPS – Yet Another Platform Service</a:t>
            </a:r>
          </a:p>
          <a:p>
            <a:r>
              <a:rPr lang="en-US" dirty="0"/>
              <a:t>What does it take to convince each vendor to host your YASS Thing?</a:t>
            </a:r>
          </a:p>
          <a:p>
            <a:r>
              <a:rPr lang="en-US" dirty="0"/>
              <a:t>Does a customer have to run your YASS Thing in their environment?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3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544941-D82C-4A20-BFB7-A6BB2AA04490}"/>
              </a:ext>
            </a:extLst>
          </p:cNvPr>
          <p:cNvSpPr/>
          <p:nvPr userDrawn="1"/>
        </p:nvSpPr>
        <p:spPr>
          <a:xfrm>
            <a:off x="0" y="-4525"/>
            <a:ext cx="9144000" cy="5148025"/>
          </a:xfrm>
          <a:prstGeom prst="rect">
            <a:avLst/>
          </a:prstGeom>
          <a:gradFill>
            <a:gsLst>
              <a:gs pos="0">
                <a:srgbClr val="4543AD"/>
              </a:gs>
              <a:gs pos="100000">
                <a:srgbClr val="4544B8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31165" y="1383976"/>
            <a:ext cx="7296911" cy="192178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Click to Edit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31165" y="3216505"/>
            <a:ext cx="7296912" cy="403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Name /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3425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774B2D-F140-4AC2-AF3F-00D7054700F8}"/>
              </a:ext>
            </a:extLst>
          </p:cNvPr>
          <p:cNvSpPr/>
          <p:nvPr userDrawn="1"/>
        </p:nvSpPr>
        <p:spPr>
          <a:xfrm>
            <a:off x="0" y="-4525"/>
            <a:ext cx="9144000" cy="1055283"/>
          </a:xfrm>
          <a:prstGeom prst="rect">
            <a:avLst/>
          </a:prstGeom>
          <a:gradFill>
            <a:gsLst>
              <a:gs pos="0">
                <a:srgbClr val="4543AD"/>
              </a:gs>
              <a:gs pos="100000">
                <a:srgbClr val="4544B8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1951" y="1447799"/>
            <a:ext cx="8245009" cy="3146823"/>
          </a:xfrm>
          <a:prstGeom prst="rect">
            <a:avLst/>
          </a:prstGeom>
        </p:spPr>
        <p:txBody>
          <a:bodyPr/>
          <a:lstStyle>
            <a:lvl1pPr>
              <a:buClr>
                <a:srgbClr val="F7BC37"/>
              </a:buClr>
              <a:defRPr sz="2800">
                <a:latin typeface="Arial"/>
                <a:cs typeface="Arial"/>
              </a:defRPr>
            </a:lvl1pPr>
            <a:lvl2pPr>
              <a:buClr>
                <a:srgbClr val="F7BC37"/>
              </a:buClr>
              <a:defRPr sz="2400">
                <a:latin typeface="Arial"/>
                <a:cs typeface="Arial"/>
              </a:defRPr>
            </a:lvl2pPr>
            <a:lvl3pPr>
              <a:buClr>
                <a:srgbClr val="F7BC37"/>
              </a:buClr>
              <a:defRPr sz="2000">
                <a:latin typeface="Arial"/>
                <a:cs typeface="Arial"/>
              </a:defRPr>
            </a:lvl3pPr>
            <a:lvl4pPr>
              <a:buClr>
                <a:srgbClr val="F7BC37"/>
              </a:buClr>
              <a:defRPr>
                <a:latin typeface="Arial"/>
                <a:cs typeface="Arial"/>
              </a:defRPr>
            </a:lvl4pPr>
            <a:lvl5pPr>
              <a:buClr>
                <a:srgbClr val="F7BC37"/>
              </a:buCl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</a:t>
            </a:r>
            <a:r>
              <a:rPr lang="en-CA" dirty="0" err="1"/>
              <a:t>levelv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37AA4A-7B74-42D3-B27F-3A24FBA1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51" y="237383"/>
            <a:ext cx="7347625" cy="7178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99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162BCF-A1C7-49E9-9F3A-47752F554761}"/>
              </a:ext>
            </a:extLst>
          </p:cNvPr>
          <p:cNvSpPr/>
          <p:nvPr userDrawn="1"/>
        </p:nvSpPr>
        <p:spPr>
          <a:xfrm>
            <a:off x="0" y="-4525"/>
            <a:ext cx="9144000" cy="1055283"/>
          </a:xfrm>
          <a:prstGeom prst="rect">
            <a:avLst/>
          </a:prstGeom>
          <a:gradFill>
            <a:gsLst>
              <a:gs pos="0">
                <a:srgbClr val="4543AD"/>
              </a:gs>
              <a:gs pos="100000">
                <a:srgbClr val="4544B8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10C18F-4A86-4C71-814F-441A7592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51" y="237383"/>
            <a:ext cx="7347625" cy="7178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438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5252-C0FE-4FC7-B1E4-1543759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EA58-C1C2-45A5-9390-524D8355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33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73A-D19C-4687-8E23-6DD2114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973-5AD2-41E8-BC1A-C1FC4EC7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557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25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6" r:id="rId2"/>
    <p:sldLayoutId id="2147483663" r:id="rId3"/>
    <p:sldLayoutId id="2147483659" r:id="rId4"/>
    <p:sldLayoutId id="2147483661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Steve.Lasker@Microsoft.com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velasker/presentations" TargetMode="External"/><Relationship Id="rId11" Type="http://schemas.openxmlformats.org/officeDocument/2006/relationships/image" Target="../media/image5.svg"/><Relationship Id="rId5" Type="http://schemas.openxmlformats.org/officeDocument/2006/relationships/hyperlink" Target="https://github.com/stevelasker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stevelasker.blo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svg"/><Relationship Id="rId3" Type="http://schemas.openxmlformats.org/officeDocument/2006/relationships/image" Target="../media/image34.svg"/><Relationship Id="rId7" Type="http://schemas.openxmlformats.org/officeDocument/2006/relationships/image" Target="../media/image13.svg"/><Relationship Id="rId12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5.svg"/><Relationship Id="rId5" Type="http://schemas.openxmlformats.org/officeDocument/2006/relationships/image" Target="../media/image36.svg"/><Relationship Id="rId10" Type="http://schemas.openxmlformats.org/officeDocument/2006/relationships/image" Target="../media/image4.png"/><Relationship Id="rId4" Type="http://schemas.openxmlformats.org/officeDocument/2006/relationships/image" Target="../media/image35.png"/><Relationship Id="rId9" Type="http://schemas.openxmlformats.org/officeDocument/2006/relationships/image" Target="../media/image3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13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34.svg"/><Relationship Id="rId4" Type="http://schemas.openxmlformats.org/officeDocument/2006/relationships/image" Target="../media/image38.sv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12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image" Target="../media/image36.svg"/><Relationship Id="rId2" Type="http://schemas.openxmlformats.org/officeDocument/2006/relationships/image" Target="../media/image41.jpeg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35.png"/><Relationship Id="rId5" Type="http://schemas.openxmlformats.org/officeDocument/2006/relationships/image" Target="../media/image4.png"/><Relationship Id="rId15" Type="http://schemas.openxmlformats.org/officeDocument/2006/relationships/image" Target="../media/image42.png"/><Relationship Id="rId10" Type="http://schemas.openxmlformats.org/officeDocument/2006/relationships/image" Target="../media/image34.svg"/><Relationship Id="rId4" Type="http://schemas.openxmlformats.org/officeDocument/2006/relationships/image" Target="../media/image38.svg"/><Relationship Id="rId9" Type="http://schemas.openxmlformats.org/officeDocument/2006/relationships/image" Target="../media/image33.png"/><Relationship Id="rId1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tevelasker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github.com/oras-project/artifacts-spec/" TargetMode="External"/><Relationship Id="rId7" Type="http://schemas.openxmlformats.org/officeDocument/2006/relationships/hyperlink" Target="https://stevelasker.blog/" TargetMode="External"/><Relationship Id="rId12" Type="http://schemas.openxmlformats.org/officeDocument/2006/relationships/image" Target="../media/image2.png"/><Relationship Id="rId2" Type="http://schemas.openxmlformats.org/officeDocument/2006/relationships/hyperlink" Target="https://github.com/opencontainers/artifa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teve.Lasker@Microsoft.com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github.com/notaryproject/notaryproject" TargetMode="External"/><Relationship Id="rId10" Type="http://schemas.openxmlformats.org/officeDocument/2006/relationships/image" Target="../media/image44.png"/><Relationship Id="rId4" Type="http://schemas.openxmlformats.org/officeDocument/2006/relationships/hyperlink" Target="https://github.com/oras-project/distribution" TargetMode="External"/><Relationship Id="rId9" Type="http://schemas.openxmlformats.org/officeDocument/2006/relationships/hyperlink" Target="https://github.com/stevelasker/presenta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sf/wg-vulnerability-disclosures/blob/main/docs/standards/CVRF-CSAF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jpg"/><Relationship Id="rId5" Type="http://schemas.openxmlformats.org/officeDocument/2006/relationships/image" Target="../media/image11.sv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acr/azurepolicy" TargetMode="External"/><Relationship Id="rId13" Type="http://schemas.openxmlformats.org/officeDocument/2006/relationships/hyperlink" Target="https://aka.ms/acr/tag-locking" TargetMode="External"/><Relationship Id="rId18" Type="http://schemas.openxmlformats.org/officeDocument/2006/relationships/hyperlink" Target="https://aka.ms/acr/teleport" TargetMode="External"/><Relationship Id="rId3" Type="http://schemas.openxmlformats.org/officeDocument/2006/relationships/hyperlink" Target="https://aka.ms/acr/geo-replication" TargetMode="External"/><Relationship Id="rId21" Type="http://schemas.openxmlformats.org/officeDocument/2006/relationships/hyperlink" Target="https://aka.ms/acr/auto-purge" TargetMode="External"/><Relationship Id="rId7" Type="http://schemas.openxmlformats.org/officeDocument/2006/relationships/hyperlink" Target="https://aka.ms/acr/quarantine" TargetMode="External"/><Relationship Id="rId12" Type="http://schemas.openxmlformats.org/officeDocument/2006/relationships/hyperlink" Target="https://docs.microsoft.com/en-us/cli/azure/acr?view=azure-cli-latest#az_acr_update-optional-parameters" TargetMode="External"/><Relationship Id="rId17" Type="http://schemas.openxmlformats.org/officeDocument/2006/relationships/hyperlink" Target="https://aka.ms/acr/availability-zone" TargetMode="External"/><Relationship Id="rId2" Type="http://schemas.openxmlformats.org/officeDocument/2006/relationships/hyperlink" Target="https://aka.ms/acr/private-link" TargetMode="External"/><Relationship Id="rId16" Type="http://schemas.openxmlformats.org/officeDocument/2006/relationships/hyperlink" Target="https://aka.ms/acr/tasks" TargetMode="External"/><Relationship Id="rId20" Type="http://schemas.openxmlformats.org/officeDocument/2006/relationships/hyperlink" Target="https://aka.ms/acr/health-che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ka.ms/acr/cmk" TargetMode="External"/><Relationship Id="rId11" Type="http://schemas.openxmlformats.org/officeDocument/2006/relationships/hyperlink" Target="https://aka.ms/acr/repo-permissions" TargetMode="External"/><Relationship Id="rId24" Type="http://schemas.openxmlformats.org/officeDocument/2006/relationships/hyperlink" Target="https://aka.ms/acr/import" TargetMode="External"/><Relationship Id="rId5" Type="http://schemas.openxmlformats.org/officeDocument/2006/relationships/hyperlink" Target="http://aka.ms/acr/dedicated-data-endpoints" TargetMode="External"/><Relationship Id="rId15" Type="http://schemas.openxmlformats.org/officeDocument/2006/relationships/hyperlink" Target="https://github.com/notaryproject/notation" TargetMode="External"/><Relationship Id="rId23" Type="http://schemas.openxmlformats.org/officeDocument/2006/relationships/hyperlink" Target="https://docs.microsoft.com/azure/container-registry/container-registry-event-grid-quickstart" TargetMode="External"/><Relationship Id="rId10" Type="http://schemas.openxmlformats.org/officeDocument/2006/relationships/hyperlink" Target="https://aka.ms/acr/tokens" TargetMode="External"/><Relationship Id="rId19" Type="http://schemas.openxmlformats.org/officeDocument/2006/relationships/hyperlink" Target="https://aka.ms/acr/audit-logs" TargetMode="External"/><Relationship Id="rId4" Type="http://schemas.openxmlformats.org/officeDocument/2006/relationships/hyperlink" Target="https://aka.ms/acr/vnet" TargetMode="External"/><Relationship Id="rId9" Type="http://schemas.openxmlformats.org/officeDocument/2006/relationships/hyperlink" Target="https://aka.ms/acr/authentication" TargetMode="External"/><Relationship Id="rId14" Type="http://schemas.openxmlformats.org/officeDocument/2006/relationships/hyperlink" Target="https://aka.ms/acr/content-trust" TargetMode="External"/><Relationship Id="rId22" Type="http://schemas.openxmlformats.org/officeDocument/2006/relationships/hyperlink" Target="https://aka.ms/acr/webhook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C45D53-3904-49EA-88E5-A6CD290225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Artifact Registries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4F469-5B1E-4F83-BC71-770D5B04B5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1165" y="2571750"/>
            <a:ext cx="7296912" cy="1047861"/>
          </a:xfrm>
        </p:spPr>
        <p:txBody>
          <a:bodyPr/>
          <a:lstStyle/>
          <a:p>
            <a:r>
              <a:rPr lang="en-US" dirty="0"/>
              <a:t>Extending Artifacts to support Supply Chain Reference Types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136CA-9359-482A-A9EC-A031EF54803C}"/>
              </a:ext>
            </a:extLst>
          </p:cNvPr>
          <p:cNvSpPr txBox="1"/>
          <p:nvPr/>
        </p:nvSpPr>
        <p:spPr>
          <a:xfrm>
            <a:off x="388397" y="3629007"/>
            <a:ext cx="2368061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Steve Lasker</a:t>
            </a:r>
          </a:p>
          <a:p>
            <a:r>
              <a:rPr lang="en-US" sz="1050" dirty="0">
                <a:solidFill>
                  <a:schemeClr val="bg1"/>
                </a:solidFill>
              </a:rPr>
              <a:t>Program Manager / Architect</a:t>
            </a:r>
          </a:p>
          <a:p>
            <a:r>
              <a:rPr lang="en-US" sz="1050" dirty="0">
                <a:solidFill>
                  <a:schemeClr val="bg1"/>
                </a:solidFill>
              </a:rPr>
              <a:t>Azure Container Registries</a:t>
            </a:r>
          </a:p>
          <a:p>
            <a:r>
              <a:rPr lang="en-US" sz="825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Steve.Lasker@Microsoft.com</a:t>
            </a:r>
            <a:endParaRPr lang="en-US" sz="825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@</a:t>
            </a:r>
            <a:r>
              <a:rPr lang="en-US" sz="1050" dirty="0" err="1">
                <a:solidFill>
                  <a:schemeClr val="bg1"/>
                </a:solidFill>
              </a:rPr>
              <a:t>SteveLasker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SteveLasker.blog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sz="1050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SteveLasker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sz="1050" dirty="0" err="1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SteveLasker</a:t>
            </a:r>
            <a:r>
              <a:rPr lang="en-US" sz="105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/presentations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26867835-11AC-46A5-AE71-C723D6C6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4" y="4356313"/>
            <a:ext cx="120262" cy="9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972B029-CCC7-49A2-B006-EF8442C6E5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7" y="4686253"/>
            <a:ext cx="79879" cy="79879"/>
          </a:xfrm>
          <a:prstGeom prst="rect">
            <a:avLst/>
          </a:prstGeom>
        </p:spPr>
      </p:pic>
      <p:pic>
        <p:nvPicPr>
          <p:cNvPr id="1030" name="Picture 6" descr="Image result for email logo">
            <a:extLst>
              <a:ext uri="{FF2B5EF4-FFF2-40B4-BE49-F238E27FC236}">
                <a16:creationId xmlns:a16="http://schemas.microsoft.com/office/drawing/2014/main" id="{C706FC40-82B5-4BA3-907F-96945057A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314974" y="4209454"/>
            <a:ext cx="113362" cy="7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C40FA49-49B1-4941-86FF-FE7CD566C0F9}"/>
              </a:ext>
            </a:extLst>
          </p:cNvPr>
          <p:cNvGrpSpPr/>
          <p:nvPr/>
        </p:nvGrpSpPr>
        <p:grpSpPr>
          <a:xfrm>
            <a:off x="1141484" y="1374580"/>
            <a:ext cx="764100" cy="697448"/>
            <a:chOff x="1267124" y="1374580"/>
            <a:chExt cx="764100" cy="6974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54B9FB-04C3-42ED-A341-731CD7092E7D}"/>
                </a:ext>
              </a:extLst>
            </p:cNvPr>
            <p:cNvSpPr/>
            <p:nvPr/>
          </p:nvSpPr>
          <p:spPr>
            <a:xfrm>
              <a:off x="1267124" y="1374580"/>
              <a:ext cx="764100" cy="697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7F8AA276-1271-488A-94DA-ED0989060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99729" y="1383976"/>
              <a:ext cx="678656" cy="67865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012E822-BAB2-409B-90FB-6DACAEB76651}"/>
              </a:ext>
            </a:extLst>
          </p:cNvPr>
          <p:cNvSpPr txBox="1"/>
          <p:nvPr/>
        </p:nvSpPr>
        <p:spPr>
          <a:xfrm>
            <a:off x="219075" y="4524800"/>
            <a:ext cx="204223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600" b="1" dirty="0">
                <a:solidFill>
                  <a:sysClr val="windowText" lastClr="000000"/>
                </a:solidFill>
              </a:rPr>
              <a:t>.blog</a:t>
            </a:r>
          </a:p>
        </p:txBody>
      </p:sp>
    </p:spTree>
    <p:extLst>
      <p:ext uri="{BB962C8B-B14F-4D97-AF65-F5344CB8AC3E}">
        <p14:creationId xmlns:p14="http://schemas.microsoft.com/office/powerpoint/2010/main" val="13467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1FB1-3646-4B10-BF46-0DB83CB2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51" y="237383"/>
            <a:ext cx="7347625" cy="717888"/>
          </a:xfrm>
        </p:spPr>
        <p:txBody>
          <a:bodyPr/>
          <a:lstStyle/>
          <a:p>
            <a:r>
              <a:rPr lang="en-US" dirty="0"/>
              <a:t>Managed Versions Of YASS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YAPS</a:t>
            </a:r>
          </a:p>
        </p:txBody>
      </p:sp>
      <p:pic>
        <p:nvPicPr>
          <p:cNvPr id="8194" name="Picture 2" descr="Image result for azure logo">
            <a:extLst>
              <a:ext uri="{FF2B5EF4-FFF2-40B4-BE49-F238E27FC236}">
                <a16:creationId xmlns:a16="http://schemas.microsoft.com/office/drawing/2014/main" id="{1C1CE2B6-C915-413D-8298-0E9E8DC4C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2" y="2825520"/>
            <a:ext cx="2235994" cy="64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aws logo">
            <a:extLst>
              <a:ext uri="{FF2B5EF4-FFF2-40B4-BE49-F238E27FC236}">
                <a16:creationId xmlns:a16="http://schemas.microsoft.com/office/drawing/2014/main" id="{9B3D8FE7-7F1F-476C-8553-18D76FE81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36" y="3065111"/>
            <a:ext cx="1181018" cy="70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age result for google cloud logo">
            <a:extLst>
              <a:ext uri="{FF2B5EF4-FFF2-40B4-BE49-F238E27FC236}">
                <a16:creationId xmlns:a16="http://schemas.microsoft.com/office/drawing/2014/main" id="{BDF1FAE4-F9DA-4479-A900-6DBCC26F3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749" y="2746938"/>
            <a:ext cx="807245" cy="80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bag of cash">
            <a:extLst>
              <a:ext uri="{FF2B5EF4-FFF2-40B4-BE49-F238E27FC236}">
                <a16:creationId xmlns:a16="http://schemas.microsoft.com/office/drawing/2014/main" id="{1A3426BD-F6E9-47EE-9B8F-AEDBDB2F3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7021" y="4078866"/>
            <a:ext cx="772715" cy="99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mage result for bag of cash">
            <a:extLst>
              <a:ext uri="{FF2B5EF4-FFF2-40B4-BE49-F238E27FC236}">
                <a16:creationId xmlns:a16="http://schemas.microsoft.com/office/drawing/2014/main" id="{21A17151-C652-413A-A54E-3EFD7B02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7022" y="4078866"/>
            <a:ext cx="772715" cy="99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bag of cash">
            <a:extLst>
              <a:ext uri="{FF2B5EF4-FFF2-40B4-BE49-F238E27FC236}">
                <a16:creationId xmlns:a16="http://schemas.microsoft.com/office/drawing/2014/main" id="{9E229585-FFFB-46AA-8132-1F98464D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7022" y="4078866"/>
            <a:ext cx="772715" cy="99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3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59232 -0.000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0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4375 -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21615 -0.0006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92220-AA9F-49FE-877D-E2F84C587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51" y="1447799"/>
            <a:ext cx="8640168" cy="3146823"/>
          </a:xfrm>
        </p:spPr>
        <p:txBody>
          <a:bodyPr>
            <a:normAutofit/>
          </a:bodyPr>
          <a:lstStyle/>
          <a:p>
            <a:r>
              <a:rPr lang="en-US" sz="2000" dirty="0"/>
              <a:t>Registries are ubiquitous across all cloud providers </a:t>
            </a:r>
          </a:p>
          <a:p>
            <a:pPr lvl="1"/>
            <a:r>
              <a:rPr lang="en-US" sz="2000" dirty="0"/>
              <a:t>Cloud, On-Prem, IoT</a:t>
            </a:r>
          </a:p>
          <a:p>
            <a:r>
              <a:rPr lang="en-US" sz="2000" dirty="0"/>
              <a:t>Support performance, reliability, security capabilities from dev-prod</a:t>
            </a:r>
          </a:p>
          <a:p>
            <a:endParaRPr lang="en-US" sz="2400" dirty="0"/>
          </a:p>
          <a:p>
            <a:r>
              <a:rPr lang="en-US" sz="2000" b="1" i="1" dirty="0"/>
              <a:t>Users </a:t>
            </a:r>
            <a:r>
              <a:rPr lang="en-US" sz="2000" dirty="0"/>
              <a:t>want fewer services to run, configure &amp; maintain</a:t>
            </a:r>
          </a:p>
          <a:p>
            <a:r>
              <a:rPr lang="en-US" sz="2000" b="1" i="1" dirty="0"/>
              <a:t>Artifact authors </a:t>
            </a:r>
            <a:r>
              <a:rPr lang="en-US" sz="2000" dirty="0"/>
              <a:t>want to focus on their thing</a:t>
            </a:r>
          </a:p>
          <a:p>
            <a:pPr lvl="1"/>
            <a:r>
              <a:rPr lang="en-US" sz="1600" i="1" dirty="0"/>
              <a:t>Does the SPDX or </a:t>
            </a:r>
            <a:r>
              <a:rPr lang="en-US" sz="1600" i="1" dirty="0" err="1"/>
              <a:t>CycloneDX</a:t>
            </a:r>
            <a:r>
              <a:rPr lang="en-US" sz="1600" i="1" dirty="0"/>
              <a:t> Community want to design, spec, build, service an SPDX or </a:t>
            </a:r>
            <a:r>
              <a:rPr lang="en-US" sz="1600" i="1" dirty="0" err="1"/>
              <a:t>CycloneDX</a:t>
            </a:r>
            <a:r>
              <a:rPr lang="en-US" sz="1600" i="1" dirty="0"/>
              <a:t> Service?</a:t>
            </a:r>
          </a:p>
          <a:p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08F73B-EB6B-4677-80DA-D7841775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Registries &amp; 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32670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4784-BA96-4D6F-91A2-82F04D41E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51" y="1447799"/>
            <a:ext cx="8245009" cy="363544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Multiple artifacts exist, and none should have to create YASS</a:t>
            </a:r>
            <a:r>
              <a:rPr lang="en-US" sz="1500" baseline="50000" dirty="0"/>
              <a:t>1</a:t>
            </a:r>
            <a:endParaRPr lang="en-US" baseline="50000" dirty="0"/>
          </a:p>
          <a:p>
            <a:pPr>
              <a:lnSpc>
                <a:spcPct val="120000"/>
              </a:lnSpc>
            </a:pPr>
            <a:r>
              <a:rPr lang="en-US" dirty="0"/>
              <a:t>Persisted alongside the subject artifact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Solves the discovery problem &amp; network isolated/air-gapped environments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Reference Types artifacts can be copied with the target artifact</a:t>
            </a:r>
          </a:p>
          <a:p>
            <a:pPr>
              <a:lnSpc>
                <a:spcPct val="120000"/>
              </a:lnSpc>
            </a:pPr>
            <a:r>
              <a:rPr lang="en-US" dirty="0"/>
              <a:t>Associated with, but separable from the target artifact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Solves the trojan horse validation challenge</a:t>
            </a:r>
          </a:p>
          <a:p>
            <a:pPr>
              <a:lnSpc>
                <a:spcPct val="120000"/>
              </a:lnSpc>
            </a:pPr>
            <a:r>
              <a:rPr lang="en-US" dirty="0"/>
              <a:t>Target artifact must not change when adding new artifacts</a:t>
            </a:r>
          </a:p>
          <a:p>
            <a:pPr marL="342900" lvl="1" indent="0">
              <a:lnSpc>
                <a:spcPct val="120000"/>
              </a:lnSpc>
              <a:buNone/>
            </a:pPr>
            <a:r>
              <a:rPr lang="en-US" sz="1900" dirty="0">
                <a:latin typeface="Consolas" panose="020B0609020204030204" pitchFamily="49" charset="0"/>
              </a:rPr>
              <a:t>  docker pull mcr.microsoft.com/dotnet/runtime:5.0</a:t>
            </a:r>
          </a:p>
          <a:p>
            <a:pPr marL="342900" lvl="1" indent="0">
              <a:lnSpc>
                <a:spcPct val="120000"/>
              </a:lnSpc>
              <a:buNone/>
            </a:pPr>
            <a:r>
              <a:rPr lang="sv-SE" sz="1900" dirty="0">
                <a:latin typeface="Consolas" panose="020B0609020204030204" pitchFamily="49" charset="0"/>
              </a:rPr>
              <a:t>  docker pull mcr.microsoft.com/dotnet/runtime@sha256:ca9c27f79cfc669d74befcd93f</a:t>
            </a:r>
            <a:endParaRPr lang="en-US" sz="1900" dirty="0"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Helm chart references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Kubedeploy.yaml</a:t>
            </a:r>
            <a:r>
              <a:rPr lang="en-US" dirty="0"/>
              <a:t> 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D56BF-A6DF-472B-BD16-5E42E0BD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Artifact: Reference Type Principals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79D16-F650-4EF1-B0E1-A3F4E1104A28}"/>
              </a:ext>
            </a:extLst>
          </p:cNvPr>
          <p:cNvSpPr txBox="1"/>
          <p:nvPr/>
        </p:nvSpPr>
        <p:spPr>
          <a:xfrm>
            <a:off x="7397790" y="4869657"/>
            <a:ext cx="3388658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/>
              <a:t>1- YASS- </a:t>
            </a:r>
            <a:r>
              <a:rPr lang="en-US" sz="788" b="1" dirty="0"/>
              <a:t>Y</a:t>
            </a:r>
            <a:r>
              <a:rPr lang="en-US" sz="788" dirty="0"/>
              <a:t>et </a:t>
            </a:r>
            <a:r>
              <a:rPr lang="en-US" sz="788" b="1" dirty="0"/>
              <a:t>A</a:t>
            </a:r>
            <a:r>
              <a:rPr lang="en-US" sz="788" dirty="0"/>
              <a:t>nother </a:t>
            </a:r>
            <a:r>
              <a:rPr lang="en-US" sz="788" b="1" dirty="0"/>
              <a:t>S</a:t>
            </a:r>
            <a:r>
              <a:rPr lang="en-US" sz="788" dirty="0"/>
              <a:t>torage </a:t>
            </a:r>
            <a:r>
              <a:rPr lang="en-US" sz="788" b="1" dirty="0"/>
              <a:t>S</a:t>
            </a:r>
            <a:r>
              <a:rPr lang="en-US" sz="788" dirty="0"/>
              <a:t>ervice</a:t>
            </a:r>
          </a:p>
        </p:txBody>
      </p:sp>
    </p:spTree>
    <p:extLst>
      <p:ext uri="{BB962C8B-B14F-4D97-AF65-F5344CB8AC3E}">
        <p14:creationId xmlns:p14="http://schemas.microsoft.com/office/powerpoint/2010/main" val="80441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ED7EEE2E-67F5-4254-8B50-1F9AC5455064}"/>
              </a:ext>
            </a:extLst>
          </p:cNvPr>
          <p:cNvSpPr/>
          <p:nvPr/>
        </p:nvSpPr>
        <p:spPr>
          <a:xfrm>
            <a:off x="5833605" y="1318698"/>
            <a:ext cx="2951167" cy="3782607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E9E89-EC58-46B7-9D78-D1AB512F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Artifact: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91B4-7C53-454C-8FF7-FFD0D8EA8CD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70013"/>
            <a:ext cx="4935538" cy="3262312"/>
          </a:xfrm>
        </p:spPr>
        <p:txBody>
          <a:bodyPr/>
          <a:lstStyle/>
          <a:p>
            <a:r>
              <a:rPr lang="en-US" sz="2000" dirty="0"/>
              <a:t>Reference Types enable adding objects, which refer to a target artifact</a:t>
            </a:r>
          </a:p>
          <a:p>
            <a:endParaRPr lang="en-US" sz="2000" dirty="0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2C1D6B-CF2D-4566-B1A7-91FC1CDB1401}"/>
              </a:ext>
            </a:extLst>
          </p:cNvPr>
          <p:cNvSpPr/>
          <p:nvPr/>
        </p:nvSpPr>
        <p:spPr>
          <a:xfrm rot="10800000">
            <a:off x="6045240" y="2328056"/>
            <a:ext cx="79153" cy="6823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80" name="Net-monitor">
            <a:extLst>
              <a:ext uri="{FF2B5EF4-FFF2-40B4-BE49-F238E27FC236}">
                <a16:creationId xmlns:a16="http://schemas.microsoft.com/office/drawing/2014/main" id="{B7378457-C31F-42AF-B265-92DC2F9AD482}"/>
              </a:ext>
            </a:extLst>
          </p:cNvPr>
          <p:cNvGrpSpPr/>
          <p:nvPr/>
        </p:nvGrpSpPr>
        <p:grpSpPr>
          <a:xfrm>
            <a:off x="5958098" y="1542875"/>
            <a:ext cx="1924323" cy="860699"/>
            <a:chOff x="8600004" y="1385294"/>
            <a:chExt cx="2565765" cy="1147598"/>
          </a:xfrm>
        </p:grpSpPr>
        <p:sp>
          <p:nvSpPr>
            <p:cNvPr id="81" name="artifact-border">
              <a:extLst>
                <a:ext uri="{FF2B5EF4-FFF2-40B4-BE49-F238E27FC236}">
                  <a16:creationId xmlns:a16="http://schemas.microsoft.com/office/drawing/2014/main" id="{8681F1E6-F616-4BC1-A9DE-DC2B90889619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B0E11F4-6F86-4D46-B58B-8E25C733732A}"/>
                </a:ext>
              </a:extLst>
            </p:cNvPr>
            <p:cNvGrpSpPr/>
            <p:nvPr/>
          </p:nvGrpSpPr>
          <p:grpSpPr>
            <a:xfrm>
              <a:off x="8600004" y="1385294"/>
              <a:ext cx="2565765" cy="1103099"/>
              <a:chOff x="6919893" y="798303"/>
              <a:chExt cx="2565765" cy="1103099"/>
            </a:xfrm>
          </p:grpSpPr>
          <p:sp>
            <p:nvSpPr>
              <p:cNvPr id="83" name="artifact-name">
                <a:extLst>
                  <a:ext uri="{FF2B5EF4-FFF2-40B4-BE49-F238E27FC236}">
                    <a16:creationId xmlns:a16="http://schemas.microsoft.com/office/drawing/2014/main" id="{DEF300B3-2EEE-4435-8FD3-66CE7CBFB1E6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2011662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3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net-monitor:v1</a:t>
                </a:r>
              </a:p>
            </p:txBody>
          </p:sp>
          <p:sp>
            <p:nvSpPr>
              <p:cNvPr id="84" name="artifact-mask">
                <a:extLst>
                  <a:ext uri="{FF2B5EF4-FFF2-40B4-BE49-F238E27FC236}">
                    <a16:creationId xmlns:a16="http://schemas.microsoft.com/office/drawing/2014/main" id="{19EF64D1-043F-4EF8-8D39-6D48AC2363EF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pic>
            <p:nvPicPr>
              <p:cNvPr id="85" name="Container Image">
                <a:extLst>
                  <a:ext uri="{FF2B5EF4-FFF2-40B4-BE49-F238E27FC236}">
                    <a16:creationId xmlns:a16="http://schemas.microsoft.com/office/drawing/2014/main" id="{1370088A-9D26-4FE0-A76C-F0EBC6004B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FD763559-3497-4C97-9A2A-CE204C1C377F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7" name="Sig Label">
                <a:extLst>
                  <a:ext uri="{FF2B5EF4-FFF2-40B4-BE49-F238E27FC236}">
                    <a16:creationId xmlns:a16="http://schemas.microsoft.com/office/drawing/2014/main" id="{329F68D9-8FD1-4543-9E2F-23F2BA6469AE}"/>
                  </a:ext>
                </a:extLst>
              </p:cNvPr>
              <p:cNvSpPr txBox="1"/>
              <p:nvPr/>
            </p:nvSpPr>
            <p:spPr>
              <a:xfrm>
                <a:off x="7380125" y="1530231"/>
                <a:ext cx="1106512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layer1 (blob)</a:t>
                </a:r>
                <a:endParaRPr lang="en-US" sz="788" dirty="0"/>
              </a:p>
            </p:txBody>
          </p:sp>
          <p:sp>
            <p:nvSpPr>
              <p:cNvPr id="88" name="Sig Label">
                <a:extLst>
                  <a:ext uri="{FF2B5EF4-FFF2-40B4-BE49-F238E27FC236}">
                    <a16:creationId xmlns:a16="http://schemas.microsoft.com/office/drawing/2014/main" id="{989D0DD5-81F8-4C80-98EF-20B30AFBC67A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1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layer2 (blob)</a:t>
                </a:r>
                <a:endParaRPr lang="en-US" sz="788" dirty="0"/>
              </a:p>
            </p:txBody>
          </p: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DDA89BBB-1310-408A-AA9B-D5EDACF7C28E}"/>
                  </a:ext>
                </a:extLst>
              </p:cNvPr>
              <p:cNvCxnSpPr>
                <a:cxnSpLocks/>
                <a:stCxn id="87" idx="1"/>
                <a:endCxn id="85" idx="2"/>
              </p:cNvCxnSpPr>
              <p:nvPr/>
            </p:nvCxnSpPr>
            <p:spPr>
              <a:xfrm rot="10800000">
                <a:off x="7235946" y="1203700"/>
                <a:ext cx="144179" cy="40736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A07817DF-B8DF-4AD9-9C75-170AE11E6720}"/>
                  </a:ext>
                </a:extLst>
              </p:cNvPr>
              <p:cNvCxnSpPr>
                <a:cxnSpLocks/>
                <a:stCxn id="88" idx="1"/>
                <a:endCxn id="85" idx="2"/>
              </p:cNvCxnSpPr>
              <p:nvPr/>
            </p:nvCxnSpPr>
            <p:spPr>
              <a:xfrm rot="10800000">
                <a:off x="7235948" y="1203699"/>
                <a:ext cx="135988" cy="616869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Sig Label">
                <a:extLst>
                  <a:ext uri="{FF2B5EF4-FFF2-40B4-BE49-F238E27FC236}">
                    <a16:creationId xmlns:a16="http://schemas.microsoft.com/office/drawing/2014/main" id="{58859A11-2339-4108-8F92-FBDAC0AA7E65}"/>
                  </a:ext>
                </a:extLst>
              </p:cNvPr>
              <p:cNvSpPr txBox="1"/>
              <p:nvPr/>
            </p:nvSpPr>
            <p:spPr>
              <a:xfrm>
                <a:off x="7371935" y="1329739"/>
                <a:ext cx="1106512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config (blob)</a:t>
                </a:r>
                <a:endParaRPr lang="en-US" sz="788" dirty="0"/>
              </a:p>
            </p:txBody>
          </p: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0E57F0A1-FB50-4655-AA2B-CDC16DD944AD}"/>
                  </a:ext>
                </a:extLst>
              </p:cNvPr>
              <p:cNvCxnSpPr>
                <a:cxnSpLocks/>
                <a:stCxn id="91" idx="1"/>
                <a:endCxn id="85" idx="2"/>
              </p:cNvCxnSpPr>
              <p:nvPr/>
            </p:nvCxnSpPr>
            <p:spPr>
              <a:xfrm rot="10800000">
                <a:off x="7235948" y="1203699"/>
                <a:ext cx="135988" cy="206874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Sig Label">
                <a:extLst>
                  <a:ext uri="{FF2B5EF4-FFF2-40B4-BE49-F238E27FC236}">
                    <a16:creationId xmlns:a16="http://schemas.microsoft.com/office/drawing/2014/main" id="{F63F92F6-E2AB-4605-9164-D96A896C838F}"/>
                  </a:ext>
                </a:extLst>
              </p:cNvPr>
              <p:cNvSpPr txBox="1"/>
              <p:nvPr/>
            </p:nvSpPr>
            <p:spPr>
              <a:xfrm>
                <a:off x="7587757" y="1121777"/>
                <a:ext cx="1858798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788" b="1" dirty="0"/>
                  <a:t>: </a:t>
                </a:r>
                <a:r>
                  <a:rPr lang="en-US" sz="788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788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94" name="Wabbit-Networks Sig">
            <a:extLst>
              <a:ext uri="{FF2B5EF4-FFF2-40B4-BE49-F238E27FC236}">
                <a16:creationId xmlns:a16="http://schemas.microsoft.com/office/drawing/2014/main" id="{7AD0CA65-640C-42E0-8A65-E32BA663662E}"/>
              </a:ext>
            </a:extLst>
          </p:cNvPr>
          <p:cNvGrpSpPr/>
          <p:nvPr/>
        </p:nvGrpSpPr>
        <p:grpSpPr>
          <a:xfrm>
            <a:off x="6378142" y="2488097"/>
            <a:ext cx="2129457" cy="784505"/>
            <a:chOff x="9460153" y="3826108"/>
            <a:chExt cx="2839276" cy="1046006"/>
          </a:xfrm>
        </p:grpSpPr>
        <p:sp>
          <p:nvSpPr>
            <p:cNvPr id="95" name="artifact-border">
              <a:extLst>
                <a:ext uri="{FF2B5EF4-FFF2-40B4-BE49-F238E27FC236}">
                  <a16:creationId xmlns:a16="http://schemas.microsoft.com/office/drawing/2014/main" id="{43C78E36-BA80-4576-BA49-3B5BB5D2A044}"/>
                </a:ext>
              </a:extLst>
            </p:cNvPr>
            <p:cNvSpPr/>
            <p:nvPr/>
          </p:nvSpPr>
          <p:spPr>
            <a:xfrm>
              <a:off x="9536289" y="3894191"/>
              <a:ext cx="2763140" cy="97792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pic>
          <p:nvPicPr>
            <p:cNvPr id="96" name="Container Image">
              <a:extLst>
                <a:ext uri="{FF2B5EF4-FFF2-40B4-BE49-F238E27FC236}">
                  <a16:creationId xmlns:a16="http://schemas.microsoft.com/office/drawing/2014/main" id="{C83B7794-06BF-4105-BD18-A232B938E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BFB8DD8D-8025-46BE-827C-08CE1EA18AC8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artifact-name">
              <a:extLst>
                <a:ext uri="{FF2B5EF4-FFF2-40B4-BE49-F238E27FC236}">
                  <a16:creationId xmlns:a16="http://schemas.microsoft.com/office/drawing/2014/main" id="{5B0790C4-9E64-4F39-AB85-BD45BF205786}"/>
                </a:ext>
              </a:extLst>
            </p:cNvPr>
            <p:cNvSpPr txBox="1"/>
            <p:nvPr/>
          </p:nvSpPr>
          <p:spPr>
            <a:xfrm>
              <a:off x="9717241" y="3847063"/>
              <a:ext cx="2116392" cy="284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88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wabbit-networks signature</a:t>
              </a:r>
            </a:p>
          </p:txBody>
        </p:sp>
        <p:sp>
          <p:nvSpPr>
            <p:cNvPr id="99" name="Sig Label">
              <a:extLst>
                <a:ext uri="{FF2B5EF4-FFF2-40B4-BE49-F238E27FC236}">
                  <a16:creationId xmlns:a16="http://schemas.microsoft.com/office/drawing/2014/main" id="{24181CE0-53E3-4F9F-8641-E6115A94E830}"/>
                </a:ext>
              </a:extLst>
            </p:cNvPr>
            <p:cNvSpPr txBox="1"/>
            <p:nvPr/>
          </p:nvSpPr>
          <p:spPr>
            <a:xfrm>
              <a:off x="10000932" y="4440244"/>
              <a:ext cx="1595520" cy="1616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88" b="1" dirty="0"/>
                <a:t>signature [blobs]</a:t>
              </a:r>
              <a:endParaRPr lang="en-US" sz="788" dirty="0"/>
            </a:p>
          </p:txBody>
        </p: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E2EDDE2F-332C-4FF7-8346-8447579A1C52}"/>
                </a:ext>
              </a:extLst>
            </p:cNvPr>
            <p:cNvCxnSpPr>
              <a:cxnSpLocks/>
              <a:stCxn id="99" idx="1"/>
              <a:endCxn id="104" idx="0"/>
            </p:cNvCxnSpPr>
            <p:nvPr/>
          </p:nvCxnSpPr>
          <p:spPr>
            <a:xfrm rot="10800000">
              <a:off x="9698241" y="3962105"/>
              <a:ext cx="302691" cy="558974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Sig Label">
              <a:extLst>
                <a:ext uri="{FF2B5EF4-FFF2-40B4-BE49-F238E27FC236}">
                  <a16:creationId xmlns:a16="http://schemas.microsoft.com/office/drawing/2014/main" id="{C73D9CDF-B866-4DB5-91C0-03F2CDBD93C1}"/>
                </a:ext>
              </a:extLst>
            </p:cNvPr>
            <p:cNvSpPr txBox="1"/>
            <p:nvPr/>
          </p:nvSpPr>
          <p:spPr>
            <a:xfrm>
              <a:off x="10001588" y="4662611"/>
              <a:ext cx="1595520" cy="1616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88" b="1" dirty="0"/>
                <a:t>reference (</a:t>
              </a:r>
              <a:r>
                <a:rPr lang="en-US" sz="788" b="1" dirty="0" err="1"/>
                <a:t>subjectManifest</a:t>
              </a:r>
              <a:r>
                <a:rPr lang="en-US" sz="788" b="1" dirty="0"/>
                <a:t>)</a:t>
              </a:r>
              <a:endParaRPr lang="en-US" sz="788" dirty="0"/>
            </a:p>
          </p:txBody>
        </p:sp>
        <p:sp>
          <p:nvSpPr>
            <p:cNvPr id="102" name="Sig Label">
              <a:extLst>
                <a:ext uri="{FF2B5EF4-FFF2-40B4-BE49-F238E27FC236}">
                  <a16:creationId xmlns:a16="http://schemas.microsoft.com/office/drawing/2014/main" id="{A0DEB30F-FAD2-463D-A0E1-43FB7BB6567D}"/>
                </a:ext>
              </a:extLst>
            </p:cNvPr>
            <p:cNvSpPr txBox="1"/>
            <p:nvPr/>
          </p:nvSpPr>
          <p:spPr>
            <a:xfrm>
              <a:off x="9807829" y="4065101"/>
              <a:ext cx="2491600" cy="3233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>
                <a:defRPr/>
              </a:pPr>
              <a:r>
                <a:rPr lang="en-US" sz="788" b="1" dirty="0" err="1">
                  <a:solidFill>
                    <a:srgbClr val="FF0000"/>
                  </a:solidFill>
                  <a:latin typeface="Calibri" panose="020F0502020204030204"/>
                </a:rPr>
                <a:t>mediaType</a:t>
              </a:r>
              <a:r>
                <a:rPr lang="en-US" sz="788" b="1" dirty="0">
                  <a:solidFill>
                    <a:prstClr val="black"/>
                  </a:solidFill>
                  <a:latin typeface="Calibri" panose="020F0502020204030204"/>
                </a:rPr>
                <a:t>: </a:t>
              </a:r>
              <a:r>
                <a:rPr lang="en-US" sz="788" b="1" dirty="0">
                  <a:solidFill>
                    <a:srgbClr val="C00000"/>
                  </a:solidFill>
                  <a:latin typeface="Calibri" panose="020F0502020204030204"/>
                </a:rPr>
                <a:t>cncf.oras.artifact.manifest.v1</a:t>
              </a:r>
            </a:p>
            <a:p>
              <a:pPr defTabSz="685800">
                <a:defRPr/>
              </a:pPr>
              <a:r>
                <a:rPr lang="en-US" sz="788" b="1" dirty="0" err="1">
                  <a:solidFill>
                    <a:srgbClr val="FF0000"/>
                  </a:solidFill>
                  <a:latin typeface="Calibri" panose="020F0502020204030204"/>
                </a:rPr>
                <a:t>artifactType</a:t>
              </a:r>
              <a:r>
                <a:rPr lang="en-US" sz="788" b="1" dirty="0">
                  <a:solidFill>
                    <a:srgbClr val="FF0000"/>
                  </a:solidFill>
                  <a:latin typeface="Calibri" panose="020F0502020204030204"/>
                </a:rPr>
                <a:t> </a:t>
              </a:r>
              <a:r>
                <a:rPr lang="en-US" sz="788" b="1" dirty="0">
                  <a:solidFill>
                    <a:prstClr val="black"/>
                  </a:solidFill>
                  <a:latin typeface="Calibri" panose="020F0502020204030204"/>
                </a:rPr>
                <a:t>: </a:t>
              </a:r>
              <a:r>
                <a:rPr lang="en-US" sz="788" b="1" dirty="0">
                  <a:solidFill>
                    <a:srgbClr val="C00000"/>
                  </a:solidFill>
                  <a:latin typeface="Calibri" panose="020F0502020204030204"/>
                </a:rPr>
                <a:t>org.cncf.notary.v2</a:t>
              </a:r>
            </a:p>
          </p:txBody>
        </p:sp>
      </p:grp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58211F8-08CF-427D-AA23-8BE27344DCAB}"/>
              </a:ext>
            </a:extLst>
          </p:cNvPr>
          <p:cNvCxnSpPr>
            <a:cxnSpLocks/>
            <a:stCxn id="101" idx="1"/>
            <a:endCxn id="79" idx="0"/>
          </p:cNvCxnSpPr>
          <p:nvPr/>
        </p:nvCxnSpPr>
        <p:spPr>
          <a:xfrm rot="10800000">
            <a:off x="6084816" y="2396291"/>
            <a:ext cx="699402" cy="779810"/>
          </a:xfrm>
          <a:prstGeom prst="bent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513E7E71-85A4-4B0F-BFA9-116859EB55EA}"/>
              </a:ext>
            </a:extLst>
          </p:cNvPr>
          <p:cNvSpPr/>
          <p:nvPr/>
        </p:nvSpPr>
        <p:spPr>
          <a:xfrm rot="10800000">
            <a:off x="6517132" y="2521859"/>
            <a:ext cx="79153" cy="6823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A2356D2E-4538-4F51-AD21-F1759D9B78BB}"/>
              </a:ext>
            </a:extLst>
          </p:cNvPr>
          <p:cNvSpPr/>
          <p:nvPr/>
        </p:nvSpPr>
        <p:spPr>
          <a:xfrm rot="10800000">
            <a:off x="6445693" y="2521859"/>
            <a:ext cx="79153" cy="6823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960FCB4D-24B3-4C0A-B75C-D38BA82200F0}"/>
              </a:ext>
            </a:extLst>
          </p:cNvPr>
          <p:cNvSpPr/>
          <p:nvPr/>
        </p:nvSpPr>
        <p:spPr>
          <a:xfrm rot="10800000">
            <a:off x="6447440" y="4089506"/>
            <a:ext cx="79153" cy="6823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7" name="Wabbit-Networks Sig">
            <a:extLst>
              <a:ext uri="{FF2B5EF4-FFF2-40B4-BE49-F238E27FC236}">
                <a16:creationId xmlns:a16="http://schemas.microsoft.com/office/drawing/2014/main" id="{6A09B33E-1720-48A2-9C75-338B85655C60}"/>
              </a:ext>
            </a:extLst>
          </p:cNvPr>
          <p:cNvGrpSpPr/>
          <p:nvPr/>
        </p:nvGrpSpPr>
        <p:grpSpPr>
          <a:xfrm>
            <a:off x="6391625" y="3363473"/>
            <a:ext cx="2042254" cy="778155"/>
            <a:chOff x="9481318" y="3834574"/>
            <a:chExt cx="2723007" cy="1037540"/>
          </a:xfrm>
        </p:grpSpPr>
        <p:sp>
          <p:nvSpPr>
            <p:cNvPr id="108" name="artifact-border">
              <a:extLst>
                <a:ext uri="{FF2B5EF4-FFF2-40B4-BE49-F238E27FC236}">
                  <a16:creationId xmlns:a16="http://schemas.microsoft.com/office/drawing/2014/main" id="{35EBF004-5541-454E-960C-8A2C04FC1F94}"/>
                </a:ext>
              </a:extLst>
            </p:cNvPr>
            <p:cNvSpPr/>
            <p:nvPr/>
          </p:nvSpPr>
          <p:spPr>
            <a:xfrm>
              <a:off x="9536289" y="3894191"/>
              <a:ext cx="2668036" cy="97792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F0835B58-E581-43C6-84D5-C692733DC0AE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artifact-name">
              <a:extLst>
                <a:ext uri="{FF2B5EF4-FFF2-40B4-BE49-F238E27FC236}">
                  <a16:creationId xmlns:a16="http://schemas.microsoft.com/office/drawing/2014/main" id="{85B10F3B-EC23-4C57-8BA7-BF07407FCD67}"/>
                </a:ext>
              </a:extLst>
            </p:cNvPr>
            <p:cNvSpPr txBox="1"/>
            <p:nvPr/>
          </p:nvSpPr>
          <p:spPr>
            <a:xfrm>
              <a:off x="9717241" y="3847063"/>
              <a:ext cx="1218711" cy="284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88" dirty="0" err="1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SBoM</a:t>
              </a:r>
              <a:r>
                <a:rPr lang="en-US" sz="788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Document</a:t>
              </a:r>
            </a:p>
          </p:txBody>
        </p:sp>
        <p:sp>
          <p:nvSpPr>
            <p:cNvPr id="112" name="Sig Label">
              <a:extLst>
                <a:ext uri="{FF2B5EF4-FFF2-40B4-BE49-F238E27FC236}">
                  <a16:creationId xmlns:a16="http://schemas.microsoft.com/office/drawing/2014/main" id="{7C961923-DC5A-4834-A21D-8A2CBE13759E}"/>
                </a:ext>
              </a:extLst>
            </p:cNvPr>
            <p:cNvSpPr txBox="1"/>
            <p:nvPr/>
          </p:nvSpPr>
          <p:spPr>
            <a:xfrm>
              <a:off x="10000932" y="4440244"/>
              <a:ext cx="1595520" cy="1616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88" b="1" dirty="0" err="1"/>
                <a:t>sbom</a:t>
              </a:r>
              <a:r>
                <a:rPr lang="en-US" sz="788" b="1" dirty="0"/>
                <a:t> [blobs]</a:t>
              </a:r>
              <a:endParaRPr lang="en-US" sz="788" dirty="0"/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79A3D24D-3C71-4285-B5E3-2DE4F569EFDA}"/>
                </a:ext>
              </a:extLst>
            </p:cNvPr>
            <p:cNvCxnSpPr>
              <a:cxnSpLocks/>
              <a:stCxn id="112" idx="1"/>
              <a:endCxn id="109" idx="2"/>
            </p:cNvCxnSpPr>
            <p:nvPr/>
          </p:nvCxnSpPr>
          <p:spPr>
            <a:xfrm rot="10800000">
              <a:off x="9641105" y="4154359"/>
              <a:ext cx="359828" cy="3667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Sig Label">
              <a:extLst>
                <a:ext uri="{FF2B5EF4-FFF2-40B4-BE49-F238E27FC236}">
                  <a16:creationId xmlns:a16="http://schemas.microsoft.com/office/drawing/2014/main" id="{2046273C-24F5-4CCF-8ADA-726C58AEE203}"/>
                </a:ext>
              </a:extLst>
            </p:cNvPr>
            <p:cNvSpPr txBox="1"/>
            <p:nvPr/>
          </p:nvSpPr>
          <p:spPr>
            <a:xfrm>
              <a:off x="10001588" y="4662611"/>
              <a:ext cx="1595520" cy="1616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88" b="1" dirty="0"/>
                <a:t>reference (</a:t>
              </a:r>
              <a:r>
                <a:rPr lang="en-US" sz="788" b="1" dirty="0" err="1"/>
                <a:t>subjectManifest</a:t>
              </a:r>
              <a:r>
                <a:rPr lang="en-US" sz="788" b="1" dirty="0"/>
                <a:t>)</a:t>
              </a:r>
              <a:endParaRPr lang="en-US" sz="788" dirty="0"/>
            </a:p>
          </p:txBody>
        </p:sp>
        <p:sp>
          <p:nvSpPr>
            <p:cNvPr id="115" name="Sig Label">
              <a:extLst>
                <a:ext uri="{FF2B5EF4-FFF2-40B4-BE49-F238E27FC236}">
                  <a16:creationId xmlns:a16="http://schemas.microsoft.com/office/drawing/2014/main" id="{68725108-28B2-4589-9640-47EC49D4009D}"/>
                </a:ext>
              </a:extLst>
            </p:cNvPr>
            <p:cNvSpPr txBox="1"/>
            <p:nvPr/>
          </p:nvSpPr>
          <p:spPr>
            <a:xfrm>
              <a:off x="9807829" y="4065101"/>
              <a:ext cx="2396496" cy="3233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>
                <a:defRPr/>
              </a:pPr>
              <a:r>
                <a:rPr lang="en-US" sz="788" b="1" dirty="0" err="1">
                  <a:solidFill>
                    <a:srgbClr val="FF0000"/>
                  </a:solidFill>
                  <a:latin typeface="Calibri" panose="020F0502020204030204"/>
                </a:rPr>
                <a:t>mediaType</a:t>
              </a:r>
              <a:r>
                <a:rPr lang="en-US" sz="788" b="1" dirty="0">
                  <a:solidFill>
                    <a:prstClr val="black"/>
                  </a:solidFill>
                  <a:latin typeface="Calibri" panose="020F0502020204030204"/>
                </a:rPr>
                <a:t>: </a:t>
              </a:r>
              <a:r>
                <a:rPr lang="en-US" sz="788" b="1" dirty="0">
                  <a:solidFill>
                    <a:srgbClr val="C00000"/>
                  </a:solidFill>
                  <a:latin typeface="Calibri" panose="020F0502020204030204"/>
                </a:rPr>
                <a:t>cncf.oras.artifact.manifest.v1</a:t>
              </a:r>
            </a:p>
            <a:p>
              <a:pPr defTabSz="685800">
                <a:defRPr/>
              </a:pPr>
              <a:r>
                <a:rPr lang="en-US" sz="788" b="1" dirty="0" err="1">
                  <a:solidFill>
                    <a:srgbClr val="FF0000"/>
                  </a:solidFill>
                  <a:latin typeface="Calibri" panose="020F0502020204030204"/>
                </a:rPr>
                <a:t>artifactType</a:t>
              </a:r>
              <a:r>
                <a:rPr lang="en-US" sz="788" b="1" dirty="0">
                  <a:solidFill>
                    <a:prstClr val="black"/>
                  </a:solidFill>
                  <a:latin typeface="Calibri" panose="020F0502020204030204"/>
                </a:rPr>
                <a:t>: </a:t>
              </a:r>
              <a:r>
                <a:rPr lang="en-US" sz="788" b="1" dirty="0">
                  <a:solidFill>
                    <a:srgbClr val="C00000"/>
                  </a:solidFill>
                  <a:latin typeface="Calibri" panose="020F0502020204030204"/>
                </a:rPr>
                <a:t>org.spdx.sbom.v3</a:t>
              </a:r>
            </a:p>
          </p:txBody>
        </p:sp>
        <p:pic>
          <p:nvPicPr>
            <p:cNvPr id="109" name="Container Image">
              <a:extLst>
                <a:ext uri="{FF2B5EF4-FFF2-40B4-BE49-F238E27FC236}">
                  <a16:creationId xmlns:a16="http://schemas.microsoft.com/office/drawing/2014/main" id="{83651BFA-2B19-4C73-8215-6FF4873C4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4" r="34"/>
            <a:stretch/>
          </p:blipFill>
          <p:spPr>
            <a:xfrm>
              <a:off x="9481318" y="3834574"/>
              <a:ext cx="319571" cy="319785"/>
            </a:xfrm>
            <a:prstGeom prst="rect">
              <a:avLst/>
            </a:prstGeom>
          </p:spPr>
        </p:pic>
      </p:grp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A2631A6-B1D6-40BB-9BE8-B782EAF9F98B}"/>
              </a:ext>
            </a:extLst>
          </p:cNvPr>
          <p:cNvCxnSpPr>
            <a:cxnSpLocks/>
            <a:stCxn id="114" idx="1"/>
            <a:endCxn id="79" idx="0"/>
          </p:cNvCxnSpPr>
          <p:nvPr/>
        </p:nvCxnSpPr>
        <p:spPr>
          <a:xfrm rot="10800000">
            <a:off x="6084817" y="2396291"/>
            <a:ext cx="697015" cy="1648838"/>
          </a:xfrm>
          <a:prstGeom prst="bent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Wabbit-Networks Sig">
            <a:extLst>
              <a:ext uri="{FF2B5EF4-FFF2-40B4-BE49-F238E27FC236}">
                <a16:creationId xmlns:a16="http://schemas.microsoft.com/office/drawing/2014/main" id="{5EA7F37B-C339-4E0A-A97F-D370962D88C3}"/>
              </a:ext>
            </a:extLst>
          </p:cNvPr>
          <p:cNvGrpSpPr/>
          <p:nvPr/>
        </p:nvGrpSpPr>
        <p:grpSpPr>
          <a:xfrm>
            <a:off x="6671719" y="4226154"/>
            <a:ext cx="2046950" cy="784505"/>
            <a:chOff x="9460153" y="3826108"/>
            <a:chExt cx="2729266" cy="1046006"/>
          </a:xfrm>
        </p:grpSpPr>
        <p:sp>
          <p:nvSpPr>
            <p:cNvPr id="118" name="artifact-border">
              <a:extLst>
                <a:ext uri="{FF2B5EF4-FFF2-40B4-BE49-F238E27FC236}">
                  <a16:creationId xmlns:a16="http://schemas.microsoft.com/office/drawing/2014/main" id="{40A5259D-AA0B-43F8-BCB8-998AD929FE08}"/>
                </a:ext>
              </a:extLst>
            </p:cNvPr>
            <p:cNvSpPr/>
            <p:nvPr/>
          </p:nvSpPr>
          <p:spPr>
            <a:xfrm>
              <a:off x="9536289" y="3894191"/>
              <a:ext cx="2653130" cy="97792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pic>
          <p:nvPicPr>
            <p:cNvPr id="119" name="Container Image">
              <a:extLst>
                <a:ext uri="{FF2B5EF4-FFF2-40B4-BE49-F238E27FC236}">
                  <a16:creationId xmlns:a16="http://schemas.microsoft.com/office/drawing/2014/main" id="{552DC4B3-25F1-4EFB-915B-AC319B6A7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49F8B9C8-B707-4B66-9014-1621CBDA5C22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1" name="artifact-name">
              <a:extLst>
                <a:ext uri="{FF2B5EF4-FFF2-40B4-BE49-F238E27FC236}">
                  <a16:creationId xmlns:a16="http://schemas.microsoft.com/office/drawing/2014/main" id="{0C0E528C-D45C-43AF-8B29-0D89185749CD}"/>
                </a:ext>
              </a:extLst>
            </p:cNvPr>
            <p:cNvSpPr txBox="1"/>
            <p:nvPr/>
          </p:nvSpPr>
          <p:spPr>
            <a:xfrm>
              <a:off x="9717241" y="3847063"/>
              <a:ext cx="2116391" cy="284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88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wabbit-networks signature</a:t>
              </a:r>
            </a:p>
          </p:txBody>
        </p:sp>
        <p:sp>
          <p:nvSpPr>
            <p:cNvPr id="122" name="Sig Label">
              <a:extLst>
                <a:ext uri="{FF2B5EF4-FFF2-40B4-BE49-F238E27FC236}">
                  <a16:creationId xmlns:a16="http://schemas.microsoft.com/office/drawing/2014/main" id="{505C9CD9-67D5-4D13-BE4A-9F35FCB2CF39}"/>
                </a:ext>
              </a:extLst>
            </p:cNvPr>
            <p:cNvSpPr txBox="1"/>
            <p:nvPr/>
          </p:nvSpPr>
          <p:spPr>
            <a:xfrm>
              <a:off x="10000932" y="4440244"/>
              <a:ext cx="1595520" cy="1616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88" b="1" dirty="0"/>
                <a:t>signature [blobs]</a:t>
              </a:r>
              <a:endParaRPr lang="en-US" sz="788" dirty="0"/>
            </a:p>
          </p:txBody>
        </p: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A8093CC4-B555-4368-AA05-0A6EA923F66A}"/>
                </a:ext>
              </a:extLst>
            </p:cNvPr>
            <p:cNvCxnSpPr>
              <a:cxnSpLocks/>
              <a:stCxn id="122" idx="1"/>
            </p:cNvCxnSpPr>
            <p:nvPr/>
          </p:nvCxnSpPr>
          <p:spPr>
            <a:xfrm rot="10800000">
              <a:off x="9698241" y="3848004"/>
              <a:ext cx="302691" cy="67307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Sig Label">
              <a:extLst>
                <a:ext uri="{FF2B5EF4-FFF2-40B4-BE49-F238E27FC236}">
                  <a16:creationId xmlns:a16="http://schemas.microsoft.com/office/drawing/2014/main" id="{DA2A6EAC-9A99-4423-94B5-046C2289322D}"/>
                </a:ext>
              </a:extLst>
            </p:cNvPr>
            <p:cNvSpPr txBox="1"/>
            <p:nvPr/>
          </p:nvSpPr>
          <p:spPr>
            <a:xfrm>
              <a:off x="10001588" y="4662611"/>
              <a:ext cx="1595520" cy="1616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88" b="1" dirty="0"/>
                <a:t>reference (</a:t>
              </a:r>
              <a:r>
                <a:rPr lang="en-US" sz="788" b="1" dirty="0" err="1"/>
                <a:t>subjectManifest</a:t>
              </a:r>
              <a:r>
                <a:rPr lang="en-US" sz="788" b="1" dirty="0"/>
                <a:t>)</a:t>
              </a:r>
              <a:endParaRPr lang="en-US" sz="788" dirty="0"/>
            </a:p>
          </p:txBody>
        </p:sp>
        <p:sp>
          <p:nvSpPr>
            <p:cNvPr id="125" name="Sig Label">
              <a:extLst>
                <a:ext uri="{FF2B5EF4-FFF2-40B4-BE49-F238E27FC236}">
                  <a16:creationId xmlns:a16="http://schemas.microsoft.com/office/drawing/2014/main" id="{67378160-A904-455C-ACEC-689D45ACCB3E}"/>
                </a:ext>
              </a:extLst>
            </p:cNvPr>
            <p:cNvSpPr txBox="1"/>
            <p:nvPr/>
          </p:nvSpPr>
          <p:spPr>
            <a:xfrm>
              <a:off x="9807830" y="4065101"/>
              <a:ext cx="2381589" cy="3233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800">
                <a:defRPr/>
              </a:pPr>
              <a:r>
                <a:rPr lang="en-US" sz="788" b="1" dirty="0" err="1">
                  <a:solidFill>
                    <a:srgbClr val="FF0000"/>
                  </a:solidFill>
                  <a:latin typeface="Calibri" panose="020F0502020204030204"/>
                </a:rPr>
                <a:t>mediaType</a:t>
              </a:r>
              <a:r>
                <a:rPr lang="en-US" sz="788" b="1" dirty="0">
                  <a:solidFill>
                    <a:prstClr val="black"/>
                  </a:solidFill>
                  <a:latin typeface="Calibri" panose="020F0502020204030204"/>
                </a:rPr>
                <a:t>: </a:t>
              </a:r>
              <a:r>
                <a:rPr lang="en-US" sz="788" b="1" dirty="0">
                  <a:solidFill>
                    <a:srgbClr val="C00000"/>
                  </a:solidFill>
                  <a:latin typeface="Calibri" panose="020F0502020204030204"/>
                </a:rPr>
                <a:t>cncf.oras.artifact.manifest.v1</a:t>
              </a:r>
            </a:p>
            <a:p>
              <a:pPr defTabSz="685800">
                <a:defRPr/>
              </a:pPr>
              <a:r>
                <a:rPr lang="en-US" sz="788" b="1" dirty="0" err="1">
                  <a:solidFill>
                    <a:srgbClr val="FF0000"/>
                  </a:solidFill>
                  <a:latin typeface="Calibri" panose="020F0502020204030204"/>
                </a:rPr>
                <a:t>artifactType</a:t>
              </a:r>
              <a:r>
                <a:rPr lang="en-US" sz="788" b="1" dirty="0">
                  <a:solidFill>
                    <a:prstClr val="black"/>
                  </a:solidFill>
                  <a:latin typeface="Calibri" panose="020F0502020204030204"/>
                </a:rPr>
                <a:t>: </a:t>
              </a:r>
              <a:r>
                <a:rPr lang="en-US" sz="788" b="1" dirty="0">
                  <a:solidFill>
                    <a:srgbClr val="C00000"/>
                  </a:solidFill>
                  <a:latin typeface="Calibri" panose="020F0502020204030204"/>
                </a:rPr>
                <a:t>org.cncf.notary.v2</a:t>
              </a:r>
            </a:p>
          </p:txBody>
        </p:sp>
      </p:grp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015C96A-4B1F-4FFB-88E0-DD515051842B}"/>
              </a:ext>
            </a:extLst>
          </p:cNvPr>
          <p:cNvCxnSpPr>
            <a:cxnSpLocks/>
            <a:stCxn id="124" idx="1"/>
            <a:endCxn id="106" idx="0"/>
          </p:cNvCxnSpPr>
          <p:nvPr/>
        </p:nvCxnSpPr>
        <p:spPr>
          <a:xfrm rot="10800000">
            <a:off x="6487017" y="4157742"/>
            <a:ext cx="590779" cy="756417"/>
          </a:xfrm>
          <a:prstGeom prst="bent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Speech Bubble: Rectangle 127">
            <a:extLst>
              <a:ext uri="{FF2B5EF4-FFF2-40B4-BE49-F238E27FC236}">
                <a16:creationId xmlns:a16="http://schemas.microsoft.com/office/drawing/2014/main" id="{0A35B751-8D61-4FBA-9D1B-279CD255B536}"/>
              </a:ext>
            </a:extLst>
          </p:cNvPr>
          <p:cNvSpPr/>
          <p:nvPr/>
        </p:nvSpPr>
        <p:spPr>
          <a:xfrm>
            <a:off x="2744790" y="2381912"/>
            <a:ext cx="2679581" cy="358605"/>
          </a:xfrm>
          <a:prstGeom prst="wedgeRectCallout">
            <a:avLst>
              <a:gd name="adj1" fmla="val 70056"/>
              <a:gd name="adj2" fmla="val -11446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onsolas" panose="020B0609020204030204" pitchFamily="49" charset="0"/>
              </a:rPr>
              <a:t>docker push net-monitor:v1</a:t>
            </a:r>
          </a:p>
        </p:txBody>
      </p:sp>
      <p:sp>
        <p:nvSpPr>
          <p:cNvPr id="129" name="Speech Bubble: Rectangle 128">
            <a:extLst>
              <a:ext uri="{FF2B5EF4-FFF2-40B4-BE49-F238E27FC236}">
                <a16:creationId xmlns:a16="http://schemas.microsoft.com/office/drawing/2014/main" id="{6B66CAB5-4B13-4750-B972-2223D4C43809}"/>
              </a:ext>
            </a:extLst>
          </p:cNvPr>
          <p:cNvSpPr/>
          <p:nvPr/>
        </p:nvSpPr>
        <p:spPr>
          <a:xfrm>
            <a:off x="2473206" y="3220694"/>
            <a:ext cx="2951166" cy="503191"/>
          </a:xfrm>
          <a:prstGeom prst="wedgeRectCallout">
            <a:avLst>
              <a:gd name="adj1" fmla="val 86265"/>
              <a:gd name="adj2" fmla="val -11127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latin typeface="Consolas" panose="020B0609020204030204" pitchFamily="49" charset="0"/>
              </a:rPr>
              <a:t>notation sign net-monitor:v1</a:t>
            </a:r>
            <a:br>
              <a:rPr lang="en-US" sz="1350" dirty="0">
                <a:latin typeface="Consolas" panose="020B0609020204030204" pitchFamily="49" charset="0"/>
              </a:rPr>
            </a:br>
            <a:r>
              <a:rPr lang="en-US" sz="900" dirty="0">
                <a:solidFill>
                  <a:prstClr val="white"/>
                </a:solidFill>
                <a:latin typeface="Consolas" panose="020B0609020204030204" pitchFamily="49" charset="0"/>
              </a:rPr>
              <a:t>(notation cli incorporates push </a:t>
            </a:r>
            <a:br>
              <a:rPr lang="en-US" sz="900" dirty="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en-US" sz="900" dirty="0">
                <a:solidFill>
                  <a:prstClr val="white"/>
                </a:solidFill>
                <a:latin typeface="Consolas" panose="020B0609020204030204" pitchFamily="49" charset="0"/>
              </a:rPr>
              <a:t>as a reference type)</a:t>
            </a:r>
          </a:p>
        </p:txBody>
      </p: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704A98F7-71E9-416C-A5E7-82401D37B5EB}"/>
              </a:ext>
            </a:extLst>
          </p:cNvPr>
          <p:cNvSpPr/>
          <p:nvPr/>
        </p:nvSpPr>
        <p:spPr>
          <a:xfrm>
            <a:off x="1466850" y="4199064"/>
            <a:ext cx="3947238" cy="698407"/>
          </a:xfrm>
          <a:prstGeom prst="wedgeRectCallout">
            <a:avLst>
              <a:gd name="adj1" fmla="val 77900"/>
              <a:gd name="adj2" fmla="val -10491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latin typeface="Consolas" panose="020B0609020204030204" pitchFamily="49" charset="0"/>
              </a:rPr>
              <a:t>spdx</a:t>
            </a:r>
            <a:r>
              <a:rPr lang="en-US" sz="1350" dirty="0">
                <a:latin typeface="Consolas" panose="020B0609020204030204" pitchFamily="49" charset="0"/>
              </a:rPr>
              <a:t> report net-monitor:v1</a:t>
            </a:r>
          </a:p>
          <a:p>
            <a:pPr algn="ctr"/>
            <a:r>
              <a:rPr lang="en-US" sz="1350" dirty="0" err="1">
                <a:latin typeface="Consolas" panose="020B0609020204030204" pitchFamily="49" charset="0"/>
              </a:rPr>
              <a:t>spdx</a:t>
            </a:r>
            <a:r>
              <a:rPr lang="en-US" sz="1350" dirty="0">
                <a:latin typeface="Consolas" panose="020B0609020204030204" pitchFamily="49" charset="0"/>
              </a:rPr>
              <a:t> push net-monitor:v1</a:t>
            </a:r>
          </a:p>
          <a:p>
            <a:pPr algn="ctr"/>
            <a:r>
              <a:rPr lang="en-US" sz="900" dirty="0"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sbom</a:t>
            </a:r>
            <a:r>
              <a:rPr lang="en-US" sz="900" dirty="0">
                <a:latin typeface="Consolas" panose="020B0609020204030204" pitchFamily="49" charset="0"/>
              </a:rPr>
              <a:t> cli could incorporate notation sign and </a:t>
            </a:r>
            <a:r>
              <a:rPr lang="en-US" sz="900" dirty="0" err="1">
                <a:latin typeface="Consolas" panose="020B0609020204030204" pitchFamily="49" charset="0"/>
              </a:rPr>
              <a:t>oras</a:t>
            </a:r>
            <a:r>
              <a:rPr lang="en-US" sz="900" dirty="0">
                <a:latin typeface="Consolas" panose="020B0609020204030204" pitchFamily="49" charset="0"/>
              </a:rPr>
              <a:t>-go </a:t>
            </a:r>
            <a:r>
              <a:rPr lang="en-US" sz="900" dirty="0" err="1">
                <a:latin typeface="Consolas" panose="020B0609020204030204" pitchFamily="49" charset="0"/>
              </a:rPr>
              <a:t>push|discover|pull</a:t>
            </a:r>
            <a:r>
              <a:rPr lang="en-US" sz="9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2F162070-C2E2-4D07-872C-92ED55E9A555}"/>
              </a:ext>
            </a:extLst>
          </p:cNvPr>
          <p:cNvSpPr/>
          <p:nvPr/>
        </p:nvSpPr>
        <p:spPr>
          <a:xfrm>
            <a:off x="5769219" y="1068098"/>
            <a:ext cx="350044" cy="392906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18AE523-0F96-4C9F-BBCB-C0A1468A0520}"/>
              </a:ext>
            </a:extLst>
          </p:cNvPr>
          <p:cNvSpPr txBox="1"/>
          <p:nvPr/>
        </p:nvSpPr>
        <p:spPr>
          <a:xfrm>
            <a:off x="6009206" y="1211141"/>
            <a:ext cx="1240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 Registry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177033C-FE8E-4F00-B213-5AC8411C64F2}"/>
              </a:ext>
            </a:extLst>
          </p:cNvPr>
          <p:cNvGrpSpPr/>
          <p:nvPr/>
        </p:nvGrpSpPr>
        <p:grpSpPr>
          <a:xfrm>
            <a:off x="5817532" y="1107358"/>
            <a:ext cx="251588" cy="340442"/>
            <a:chOff x="4316847" y="1020491"/>
            <a:chExt cx="335450" cy="453922"/>
          </a:xfrm>
        </p:grpSpPr>
        <p:pic>
          <p:nvPicPr>
            <p:cNvPr id="137" name="Signature">
              <a:extLst>
                <a:ext uri="{FF2B5EF4-FFF2-40B4-BE49-F238E27FC236}">
                  <a16:creationId xmlns:a16="http://schemas.microsoft.com/office/drawing/2014/main" id="{5286D679-104A-4CF5-8ACD-B0E210F1E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138" name="Distribution">
              <a:extLst>
                <a:ext uri="{FF2B5EF4-FFF2-40B4-BE49-F238E27FC236}">
                  <a16:creationId xmlns:a16="http://schemas.microsoft.com/office/drawing/2014/main" id="{C219E3DD-EEAC-436D-AAE7-68523A875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139" name="Key">
              <a:extLst>
                <a:ext uri="{FF2B5EF4-FFF2-40B4-BE49-F238E27FC236}">
                  <a16:creationId xmlns:a16="http://schemas.microsoft.com/office/drawing/2014/main" id="{C50DB63C-3F92-4B88-AFC8-BE936D750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214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9" grpId="0" animBg="1"/>
      <p:bldP spid="1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D2426B-686B-49FC-ACF6-CBD107559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sz="4800" dirty="0"/>
              <a:t>Demo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BEE40-D28C-453A-961A-B5727431EC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+mn-cs"/>
              </a:rPr>
              <a:t>Push, Discover, Pull </a:t>
            </a:r>
            <a:br>
              <a:rPr lang="en-US" dirty="0">
                <a:latin typeface="+mn-lt"/>
                <a:cs typeface="+mn-cs"/>
              </a:rPr>
            </a:br>
            <a:r>
              <a:rPr lang="en-US" dirty="0">
                <a:latin typeface="+mn-lt"/>
                <a:cs typeface="+mn-cs"/>
              </a:rPr>
              <a:t>Supply Chain Reference Types</a:t>
            </a:r>
          </a:p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890FE13-7B74-4A93-AAF2-40130FF71055}"/>
              </a:ext>
            </a:extLst>
          </p:cNvPr>
          <p:cNvSpPr txBox="1">
            <a:spLocks/>
          </p:cNvSpPr>
          <p:nvPr/>
        </p:nvSpPr>
        <p:spPr>
          <a:xfrm>
            <a:off x="1108306" y="3868647"/>
            <a:ext cx="7296911" cy="1921788"/>
          </a:xfrm>
          <a:prstGeom prst="rect">
            <a:avLst/>
          </a:prstGeom>
        </p:spPr>
        <p:txBody>
          <a:bodyPr vert="horz" lIns="68580" tIns="34290" rIns="68580" bIns="34290" rtlCol="0" anchor="b" anchorCtr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800" b="1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spcBef>
                <a:spcPts val="750"/>
              </a:spcBef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851C29F-339A-4771-8983-B95A693FCB45}"/>
              </a:ext>
            </a:extLst>
          </p:cNvPr>
          <p:cNvSpPr txBox="1">
            <a:spLocks/>
          </p:cNvSpPr>
          <p:nvPr/>
        </p:nvSpPr>
        <p:spPr>
          <a:xfrm>
            <a:off x="0" y="1282700"/>
            <a:ext cx="7886700" cy="2139950"/>
          </a:xfrm>
        </p:spPr>
        <p:txBody>
          <a:bodyPr vert="horz" lIns="68580" tIns="34290" rIns="68580" bIns="3429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defTabSz="685800"/>
            <a:endParaRPr lang="en-US" sz="5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DD2CD9-3ECC-4820-92CE-8A8E087AF5FF}"/>
              </a:ext>
            </a:extLst>
          </p:cNvPr>
          <p:cNvGrpSpPr/>
          <p:nvPr/>
        </p:nvGrpSpPr>
        <p:grpSpPr>
          <a:xfrm>
            <a:off x="6279603" y="1067324"/>
            <a:ext cx="2789695" cy="3467783"/>
            <a:chOff x="7944133" y="1839107"/>
            <a:chExt cx="3719594" cy="4623711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FD1BDA9-367A-45C6-8A20-484D12729E08}"/>
                </a:ext>
              </a:extLst>
            </p:cNvPr>
            <p:cNvSpPr/>
            <p:nvPr/>
          </p:nvSpPr>
          <p:spPr>
            <a:xfrm rot="10800000">
              <a:off x="8060319" y="2886015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" name="Net-monitor">
              <a:extLst>
                <a:ext uri="{FF2B5EF4-FFF2-40B4-BE49-F238E27FC236}">
                  <a16:creationId xmlns:a16="http://schemas.microsoft.com/office/drawing/2014/main" id="{CA6140ED-2665-4BA4-A010-31DFAC57E95D}"/>
                </a:ext>
              </a:extLst>
            </p:cNvPr>
            <p:cNvGrpSpPr/>
            <p:nvPr/>
          </p:nvGrpSpPr>
          <p:grpSpPr>
            <a:xfrm>
              <a:off x="7944133" y="1839107"/>
              <a:ext cx="2565765" cy="1147598"/>
              <a:chOff x="8600004" y="1385294"/>
              <a:chExt cx="2565765" cy="1147598"/>
            </a:xfrm>
          </p:grpSpPr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F19EAB8-FA4E-4DE7-9E73-7C41876C0340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519ED58-F5E6-4B3F-BD30-ECC5D93BE749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65765" cy="1103099"/>
                <a:chOff x="6919893" y="798303"/>
                <a:chExt cx="2565765" cy="1103099"/>
              </a:xfrm>
            </p:grpSpPr>
            <p:sp>
              <p:nvSpPr>
                <p:cNvPr id="44" name="artifact-name">
                  <a:extLst>
                    <a:ext uri="{FF2B5EF4-FFF2-40B4-BE49-F238E27FC236}">
                      <a16:creationId xmlns:a16="http://schemas.microsoft.com/office/drawing/2014/main" id="{273A900C-CB9E-4E35-AE65-CD5058030587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201166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/>
                  <a:r>
                    <a:rPr lang="en-US" sz="135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net-monitor:v1</a:t>
                  </a:r>
                </a:p>
              </p:txBody>
            </p:sp>
            <p:sp>
              <p:nvSpPr>
                <p:cNvPr id="45" name="artifact-mask">
                  <a:extLst>
                    <a:ext uri="{FF2B5EF4-FFF2-40B4-BE49-F238E27FC236}">
                      <a16:creationId xmlns:a16="http://schemas.microsoft.com/office/drawing/2014/main" id="{E703AFAE-359E-4262-AC49-601D6AC524DE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46" name="Container Image">
                  <a:extLst>
                    <a:ext uri="{FF2B5EF4-FFF2-40B4-BE49-F238E27FC236}">
                      <a16:creationId xmlns:a16="http://schemas.microsoft.com/office/drawing/2014/main" id="{EB8AD782-B686-4B9E-837B-8690F8BE41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565F2D23-6A76-4122-B16E-ADF8695F736B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/>
                  <a:endParaRPr lang="en-US" sz="135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8" name="Sig Label">
                  <a:extLst>
                    <a:ext uri="{FF2B5EF4-FFF2-40B4-BE49-F238E27FC236}">
                      <a16:creationId xmlns:a16="http://schemas.microsoft.com/office/drawing/2014/main" id="{48B571D9-FAE8-4AA9-9C65-8A9E40B2B888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685800"/>
                  <a:r>
                    <a:rPr lang="en-US" sz="788" b="1" dirty="0">
                      <a:solidFill>
                        <a:prstClr val="black"/>
                      </a:solidFill>
                      <a:latin typeface="Calibri" panose="020F0502020204030204"/>
                    </a:rPr>
                    <a:t>layer1 (blob)</a:t>
                  </a:r>
                  <a:endParaRPr lang="en-US" sz="788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" name="Sig Label">
                  <a:extLst>
                    <a:ext uri="{FF2B5EF4-FFF2-40B4-BE49-F238E27FC236}">
                      <a16:creationId xmlns:a16="http://schemas.microsoft.com/office/drawing/2014/main" id="{2F0E650D-ED0F-4DDD-B8D3-CB448E30AD0B}"/>
                    </a:ext>
                  </a:extLst>
                </p:cNvPr>
                <p:cNvSpPr txBox="1"/>
                <p:nvPr/>
              </p:nvSpPr>
              <p:spPr>
                <a:xfrm>
                  <a:off x="7371936" y="1739733"/>
                  <a:ext cx="1595520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685800"/>
                  <a:r>
                    <a:rPr lang="en-US" sz="788" b="1" dirty="0">
                      <a:solidFill>
                        <a:prstClr val="black"/>
                      </a:solidFill>
                      <a:latin typeface="Calibri" panose="020F0502020204030204"/>
                    </a:rPr>
                    <a:t>layer2 (blob)</a:t>
                  </a:r>
                  <a:endParaRPr lang="en-US" sz="788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50" name="Connector: Elbow 49">
                  <a:extLst>
                    <a:ext uri="{FF2B5EF4-FFF2-40B4-BE49-F238E27FC236}">
                      <a16:creationId xmlns:a16="http://schemas.microsoft.com/office/drawing/2014/main" id="{FA8B3603-A498-4DD6-8835-3D4D136CD4E6}"/>
                    </a:ext>
                  </a:extLst>
                </p:cNvPr>
                <p:cNvCxnSpPr>
                  <a:cxnSpLocks/>
                  <a:stCxn id="48" idx="1"/>
                  <a:endCxn id="46" idx="2"/>
                </p:cNvCxnSpPr>
                <p:nvPr/>
              </p:nvCxnSpPr>
              <p:spPr>
                <a:xfrm rot="10800000">
                  <a:off x="7235946" y="1203699"/>
                  <a:ext cx="144179" cy="40736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or: Elbow 50">
                  <a:extLst>
                    <a:ext uri="{FF2B5EF4-FFF2-40B4-BE49-F238E27FC236}">
                      <a16:creationId xmlns:a16="http://schemas.microsoft.com/office/drawing/2014/main" id="{93FCB995-33FE-4644-9C06-6E2C441D1DA0}"/>
                    </a:ext>
                  </a:extLst>
                </p:cNvPr>
                <p:cNvCxnSpPr>
                  <a:cxnSpLocks/>
                  <a:stCxn id="49" idx="1"/>
                  <a:endCxn id="46" idx="2"/>
                </p:cNvCxnSpPr>
                <p:nvPr/>
              </p:nvCxnSpPr>
              <p:spPr>
                <a:xfrm rot="10800000">
                  <a:off x="7235946" y="1203700"/>
                  <a:ext cx="135989" cy="616868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Sig Label">
                  <a:extLst>
                    <a:ext uri="{FF2B5EF4-FFF2-40B4-BE49-F238E27FC236}">
                      <a16:creationId xmlns:a16="http://schemas.microsoft.com/office/drawing/2014/main" id="{7B3C41EB-28C5-40C0-9C69-F0FB942539EA}"/>
                    </a:ext>
                  </a:extLst>
                </p:cNvPr>
                <p:cNvSpPr txBox="1"/>
                <p:nvPr/>
              </p:nvSpPr>
              <p:spPr>
                <a:xfrm>
                  <a:off x="7371936" y="1329738"/>
                  <a:ext cx="1106512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685800"/>
                  <a:r>
                    <a:rPr lang="en-US" sz="788" b="1" dirty="0">
                      <a:solidFill>
                        <a:prstClr val="black"/>
                      </a:solidFill>
                      <a:latin typeface="Calibri" panose="020F0502020204030204"/>
                    </a:rPr>
                    <a:t>config (blob)</a:t>
                  </a:r>
                  <a:endParaRPr lang="en-US" sz="788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53" name="Connector: Elbow 52">
                  <a:extLst>
                    <a:ext uri="{FF2B5EF4-FFF2-40B4-BE49-F238E27FC236}">
                      <a16:creationId xmlns:a16="http://schemas.microsoft.com/office/drawing/2014/main" id="{E098C121-35A9-44BA-8FA6-8E8CF86A8122}"/>
                    </a:ext>
                  </a:extLst>
                </p:cNvPr>
                <p:cNvCxnSpPr>
                  <a:cxnSpLocks/>
                  <a:stCxn id="52" idx="1"/>
                  <a:endCxn id="46" idx="2"/>
                </p:cNvCxnSpPr>
                <p:nvPr/>
              </p:nvCxnSpPr>
              <p:spPr>
                <a:xfrm rot="10800000">
                  <a:off x="7235946" y="1203700"/>
                  <a:ext cx="135989" cy="20687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Sig Label">
                  <a:extLst>
                    <a:ext uri="{FF2B5EF4-FFF2-40B4-BE49-F238E27FC236}">
                      <a16:creationId xmlns:a16="http://schemas.microsoft.com/office/drawing/2014/main" id="{D447F0CB-B24D-47BF-8540-88E5FAD061C0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685800"/>
                  <a:r>
                    <a:rPr lang="en-US" sz="788" b="1" dirty="0" err="1">
                      <a:solidFill>
                        <a:srgbClr val="FF0000"/>
                      </a:solidFill>
                      <a:latin typeface="Calibri" panose="020F0502020204030204"/>
                    </a:rPr>
                    <a:t>mediaType</a:t>
                  </a:r>
                  <a:r>
                    <a:rPr lang="en-US" sz="788" b="1" dirty="0">
                      <a:solidFill>
                        <a:prstClr val="black"/>
                      </a:solidFill>
                      <a:latin typeface="Calibri" panose="020F0502020204030204"/>
                    </a:rPr>
                    <a:t>: </a:t>
                  </a:r>
                  <a:r>
                    <a:rPr lang="en-US" sz="788" b="1" dirty="0" err="1">
                      <a:solidFill>
                        <a:srgbClr val="C00000"/>
                      </a:solidFill>
                      <a:latin typeface="Calibri" panose="020F0502020204030204"/>
                    </a:rPr>
                    <a:t>oci.image.manifest</a:t>
                  </a:r>
                  <a:endParaRPr lang="en-US" sz="788" dirty="0">
                    <a:solidFill>
                      <a:srgbClr val="C00000"/>
                    </a:solidFill>
                    <a:latin typeface="Calibri" panose="020F0502020204030204"/>
                  </a:endParaRPr>
                </a:p>
              </p:txBody>
            </p:sp>
          </p:grpSp>
        </p:grpSp>
        <p:grpSp>
          <p:nvGrpSpPr>
            <p:cNvPr id="9" name="Wabbit-Networks Sig">
              <a:extLst>
                <a:ext uri="{FF2B5EF4-FFF2-40B4-BE49-F238E27FC236}">
                  <a16:creationId xmlns:a16="http://schemas.microsoft.com/office/drawing/2014/main" id="{12E81A4C-0077-434B-92EA-FAEACB727095}"/>
                </a:ext>
              </a:extLst>
            </p:cNvPr>
            <p:cNvGrpSpPr/>
            <p:nvPr/>
          </p:nvGrpSpPr>
          <p:grpSpPr>
            <a:xfrm>
              <a:off x="8504189" y="3099403"/>
              <a:ext cx="2730092" cy="1046006"/>
              <a:chOff x="9460153" y="3826108"/>
              <a:chExt cx="2730092" cy="1046006"/>
            </a:xfrm>
          </p:grpSpPr>
          <p:sp>
            <p:nvSpPr>
              <p:cNvPr id="34" name="artifact-border">
                <a:extLst>
                  <a:ext uri="{FF2B5EF4-FFF2-40B4-BE49-F238E27FC236}">
                    <a16:creationId xmlns:a16="http://schemas.microsoft.com/office/drawing/2014/main" id="{EF7D4634-D2D1-48B9-8DEE-44CC95476C83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653956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85800"/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pic>
            <p:nvPicPr>
              <p:cNvPr id="35" name="Container Image">
                <a:extLst>
                  <a:ext uri="{FF2B5EF4-FFF2-40B4-BE49-F238E27FC236}">
                    <a16:creationId xmlns:a16="http://schemas.microsoft.com/office/drawing/2014/main" id="{7971F2AA-2D9F-4E3E-9F4E-528ACE89EC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8C3706E1-330E-4CE6-ADBA-A798F4D49572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" name="artifact-name">
                <a:extLst>
                  <a:ext uri="{FF2B5EF4-FFF2-40B4-BE49-F238E27FC236}">
                    <a16:creationId xmlns:a16="http://schemas.microsoft.com/office/drawing/2014/main" id="{6F3C3091-8278-4123-859B-A54A3E0A8DB5}"/>
                  </a:ext>
                </a:extLst>
              </p:cNvPr>
              <p:cNvSpPr txBox="1"/>
              <p:nvPr/>
            </p:nvSpPr>
            <p:spPr>
              <a:xfrm>
                <a:off x="9717241" y="3847061"/>
                <a:ext cx="2116392" cy="284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:r>
                  <a:rPr lang="en-US" sz="788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signature</a:t>
                </a:r>
              </a:p>
            </p:txBody>
          </p:sp>
          <p:sp>
            <p:nvSpPr>
              <p:cNvPr id="38" name="Sig Label">
                <a:extLst>
                  <a:ext uri="{FF2B5EF4-FFF2-40B4-BE49-F238E27FC236}">
                    <a16:creationId xmlns:a16="http://schemas.microsoft.com/office/drawing/2014/main" id="{2B558B5A-B1A7-4C4C-9A5C-2AC4F45BBE3F}"/>
                  </a:ext>
                </a:extLst>
              </p:cNvPr>
              <p:cNvSpPr txBox="1"/>
              <p:nvPr/>
            </p:nvSpPr>
            <p:spPr>
              <a:xfrm>
                <a:off x="10000932" y="4440243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/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signature [blobs]</a:t>
                </a:r>
                <a:endParaRPr lang="en-US" sz="788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A2E9149-C724-481E-8232-2E62EC6FEE80}"/>
                  </a:ext>
                </a:extLst>
              </p:cNvPr>
              <p:cNvCxnSpPr>
                <a:cxnSpLocks/>
                <a:stCxn id="38" idx="1"/>
                <a:endCxn id="11" idx="0"/>
              </p:cNvCxnSpPr>
              <p:nvPr/>
            </p:nvCxnSpPr>
            <p:spPr>
              <a:xfrm rot="10800000">
                <a:off x="9698241" y="3962104"/>
                <a:ext cx="302691" cy="558975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Sig Label">
                <a:extLst>
                  <a:ext uri="{FF2B5EF4-FFF2-40B4-BE49-F238E27FC236}">
                    <a16:creationId xmlns:a16="http://schemas.microsoft.com/office/drawing/2014/main" id="{EA9F1BEA-DCF4-48D0-BE9E-CB12CA5A942B}"/>
                  </a:ext>
                </a:extLst>
              </p:cNvPr>
              <p:cNvSpPr txBox="1"/>
              <p:nvPr/>
            </p:nvSpPr>
            <p:spPr>
              <a:xfrm>
                <a:off x="10001588" y="4662611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/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reference (</a:t>
                </a:r>
                <a:r>
                  <a:rPr lang="en-US" sz="788" b="1" dirty="0" err="1">
                    <a:solidFill>
                      <a:prstClr val="black"/>
                    </a:solidFill>
                    <a:latin typeface="Calibri" panose="020F0502020204030204"/>
                  </a:rPr>
                  <a:t>subjectManifest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)</a:t>
                </a:r>
                <a:endParaRPr lang="en-US" sz="788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1" name="Sig Label">
                <a:extLst>
                  <a:ext uri="{FF2B5EF4-FFF2-40B4-BE49-F238E27FC236}">
                    <a16:creationId xmlns:a16="http://schemas.microsoft.com/office/drawing/2014/main" id="{303D25DA-F399-4400-9E9B-39DB783ECA57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382416" cy="323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mediaType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cncf.oras.artifact.manifest.v1</a:t>
                </a:r>
              </a:p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artifactType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org.cncf.notary.v2</a:t>
                </a:r>
              </a:p>
            </p:txBody>
          </p:sp>
        </p:grp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91766C61-76C3-4B29-AF8A-B62EFCD5B337}"/>
                </a:ext>
              </a:extLst>
            </p:cNvPr>
            <p:cNvCxnSpPr>
              <a:cxnSpLocks/>
              <a:stCxn id="40" idx="1"/>
              <a:endCxn id="7" idx="0"/>
            </p:cNvCxnSpPr>
            <p:nvPr/>
          </p:nvCxnSpPr>
          <p:spPr>
            <a:xfrm rot="10800000">
              <a:off x="8113088" y="2976996"/>
              <a:ext cx="932537" cy="1039745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63352BC2-DE5C-44BA-876A-CFE6EFC7CD24}"/>
                </a:ext>
              </a:extLst>
            </p:cNvPr>
            <p:cNvSpPr/>
            <p:nvPr/>
          </p:nvSpPr>
          <p:spPr>
            <a:xfrm rot="10800000">
              <a:off x="8689509" y="314441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55FF3B42-D509-4A7C-BBF3-E199E830A55C}"/>
                </a:ext>
              </a:extLst>
            </p:cNvPr>
            <p:cNvSpPr/>
            <p:nvPr/>
          </p:nvSpPr>
          <p:spPr>
            <a:xfrm rot="10800000">
              <a:off x="8594257" y="314441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E1AEEBF-A6ED-4D1C-8DF8-424F2271EE87}"/>
                </a:ext>
              </a:extLst>
            </p:cNvPr>
            <p:cNvSpPr/>
            <p:nvPr/>
          </p:nvSpPr>
          <p:spPr>
            <a:xfrm rot="10800000">
              <a:off x="8596586" y="5234615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4" name="Wabbit-Networks Sig">
              <a:extLst>
                <a:ext uri="{FF2B5EF4-FFF2-40B4-BE49-F238E27FC236}">
                  <a16:creationId xmlns:a16="http://schemas.microsoft.com/office/drawing/2014/main" id="{EEF34F17-F9B3-4B58-BF8C-F5BBAB0B6EF5}"/>
                </a:ext>
              </a:extLst>
            </p:cNvPr>
            <p:cNvGrpSpPr/>
            <p:nvPr/>
          </p:nvGrpSpPr>
          <p:grpSpPr>
            <a:xfrm>
              <a:off x="8517938" y="4262340"/>
              <a:ext cx="2751169" cy="1041773"/>
              <a:chOff x="9477085" y="3830341"/>
              <a:chExt cx="2751169" cy="1041773"/>
            </a:xfrm>
          </p:grpSpPr>
          <p:sp>
            <p:nvSpPr>
              <p:cNvPr id="26" name="artifact-border">
                <a:extLst>
                  <a:ext uri="{FF2B5EF4-FFF2-40B4-BE49-F238E27FC236}">
                    <a16:creationId xmlns:a16="http://schemas.microsoft.com/office/drawing/2014/main" id="{1FB7D92C-A1DC-4EB8-9EED-E5AF3C059676}"/>
                  </a:ext>
                </a:extLst>
              </p:cNvPr>
              <p:cNvSpPr/>
              <p:nvPr/>
            </p:nvSpPr>
            <p:spPr>
              <a:xfrm>
                <a:off x="9536289" y="3894192"/>
                <a:ext cx="2691965" cy="977922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85800"/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56D50E17-E28E-494B-804D-BDF5A36E22D3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artifact-name">
                <a:extLst>
                  <a:ext uri="{FF2B5EF4-FFF2-40B4-BE49-F238E27FC236}">
                    <a16:creationId xmlns:a16="http://schemas.microsoft.com/office/drawing/2014/main" id="{A8C87A90-AF22-4E51-9ECA-BDF9CBF2CF9E}"/>
                  </a:ext>
                </a:extLst>
              </p:cNvPr>
              <p:cNvSpPr txBox="1"/>
              <p:nvPr/>
            </p:nvSpPr>
            <p:spPr>
              <a:xfrm>
                <a:off x="9717241" y="3847061"/>
                <a:ext cx="1218711" cy="284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:r>
                  <a:rPr lang="en-US" sz="788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788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30" name="Sig Label">
                <a:extLst>
                  <a:ext uri="{FF2B5EF4-FFF2-40B4-BE49-F238E27FC236}">
                    <a16:creationId xmlns:a16="http://schemas.microsoft.com/office/drawing/2014/main" id="{4480B9DA-1D3A-4FE0-9DA5-EBB122684595}"/>
                  </a:ext>
                </a:extLst>
              </p:cNvPr>
              <p:cNvSpPr txBox="1"/>
              <p:nvPr/>
            </p:nvSpPr>
            <p:spPr>
              <a:xfrm>
                <a:off x="10000932" y="4440243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/>
                <a:r>
                  <a:rPr lang="en-US" sz="788" b="1" dirty="0" err="1">
                    <a:solidFill>
                      <a:prstClr val="black"/>
                    </a:solidFill>
                    <a:latin typeface="Calibri" panose="020F0502020204030204"/>
                  </a:rPr>
                  <a:t>sbom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 [blobs]</a:t>
                </a:r>
                <a:endParaRPr lang="en-US" sz="788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99ACB88C-1A66-4305-9487-55AB20D84E0D}"/>
                  </a:ext>
                </a:extLst>
              </p:cNvPr>
              <p:cNvCxnSpPr>
                <a:cxnSpLocks/>
                <a:stCxn id="30" idx="1"/>
                <a:endCxn id="27" idx="2"/>
              </p:cNvCxnSpPr>
              <p:nvPr/>
            </p:nvCxnSpPr>
            <p:spPr>
              <a:xfrm rot="10800000">
                <a:off x="9636870" y="4150129"/>
                <a:ext cx="364061" cy="370951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Sig Label">
                <a:extLst>
                  <a:ext uri="{FF2B5EF4-FFF2-40B4-BE49-F238E27FC236}">
                    <a16:creationId xmlns:a16="http://schemas.microsoft.com/office/drawing/2014/main" id="{1F6F71BE-C6C5-47A8-8148-97CAD3FB9056}"/>
                  </a:ext>
                </a:extLst>
              </p:cNvPr>
              <p:cNvSpPr txBox="1"/>
              <p:nvPr/>
            </p:nvSpPr>
            <p:spPr>
              <a:xfrm>
                <a:off x="10001588" y="4662611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/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reference (</a:t>
                </a:r>
                <a:r>
                  <a:rPr lang="en-US" sz="788" b="1" dirty="0" err="1">
                    <a:solidFill>
                      <a:prstClr val="black"/>
                    </a:solidFill>
                    <a:latin typeface="Calibri" panose="020F0502020204030204"/>
                  </a:rPr>
                  <a:t>subjectManifest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)</a:t>
                </a:r>
                <a:endParaRPr lang="en-US" sz="788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Sig Label">
                <a:extLst>
                  <a:ext uri="{FF2B5EF4-FFF2-40B4-BE49-F238E27FC236}">
                    <a16:creationId xmlns:a16="http://schemas.microsoft.com/office/drawing/2014/main" id="{54AF1304-9148-4834-87E5-7FE1E7AC54C7}"/>
                  </a:ext>
                </a:extLst>
              </p:cNvPr>
              <p:cNvSpPr txBox="1"/>
              <p:nvPr/>
            </p:nvSpPr>
            <p:spPr>
              <a:xfrm>
                <a:off x="9807828" y="4065101"/>
                <a:ext cx="2385599" cy="323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mediaType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cncf.oras.artifact.manifest.v1</a:t>
                </a:r>
              </a:p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artifactType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org.spdx.sbom.v3</a:t>
                </a:r>
              </a:p>
            </p:txBody>
          </p:sp>
          <p:pic>
            <p:nvPicPr>
              <p:cNvPr id="27" name="Container Image">
                <a:extLst>
                  <a:ext uri="{FF2B5EF4-FFF2-40B4-BE49-F238E27FC236}">
                    <a16:creationId xmlns:a16="http://schemas.microsoft.com/office/drawing/2014/main" id="{0F4AD235-5537-4EFE-99C2-7232971AB2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34" r="34"/>
              <a:stretch/>
            </p:blipFill>
            <p:spPr>
              <a:xfrm>
                <a:off x="9477085" y="3830341"/>
                <a:ext cx="319571" cy="319787"/>
              </a:xfrm>
              <a:prstGeom prst="rect">
                <a:avLst/>
              </a:prstGeom>
            </p:spPr>
          </p:pic>
        </p:grp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BCA08F58-7AEA-4EDB-8C7B-0C7483CACCDE}"/>
                </a:ext>
              </a:extLst>
            </p:cNvPr>
            <p:cNvCxnSpPr>
              <a:cxnSpLocks/>
              <a:stCxn id="32" idx="1"/>
              <a:endCxn id="7" idx="0"/>
            </p:cNvCxnSpPr>
            <p:nvPr/>
          </p:nvCxnSpPr>
          <p:spPr>
            <a:xfrm rot="10800000">
              <a:off x="8113086" y="2976996"/>
              <a:ext cx="929355" cy="2198449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Wabbit-Networks Sig">
              <a:extLst>
                <a:ext uri="{FF2B5EF4-FFF2-40B4-BE49-F238E27FC236}">
                  <a16:creationId xmlns:a16="http://schemas.microsoft.com/office/drawing/2014/main" id="{41206FAE-7F08-499B-B280-CEF71749C2CF}"/>
                </a:ext>
              </a:extLst>
            </p:cNvPr>
            <p:cNvGrpSpPr/>
            <p:nvPr/>
          </p:nvGrpSpPr>
          <p:grpSpPr>
            <a:xfrm>
              <a:off x="8895626" y="5416812"/>
              <a:ext cx="2768101" cy="1046006"/>
              <a:chOff x="9460153" y="3826108"/>
              <a:chExt cx="2768101" cy="1046006"/>
            </a:xfrm>
          </p:grpSpPr>
          <p:sp>
            <p:nvSpPr>
              <p:cNvPr id="18" name="artifact-border">
                <a:extLst>
                  <a:ext uri="{FF2B5EF4-FFF2-40B4-BE49-F238E27FC236}">
                    <a16:creationId xmlns:a16="http://schemas.microsoft.com/office/drawing/2014/main" id="{025406AA-AA7C-4658-8EBD-69887E513CF7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691965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685800"/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9" name="Container Image">
                <a:extLst>
                  <a:ext uri="{FF2B5EF4-FFF2-40B4-BE49-F238E27FC236}">
                    <a16:creationId xmlns:a16="http://schemas.microsoft.com/office/drawing/2014/main" id="{A39272A0-ED0D-4958-A734-97A867411D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42679BD9-D2E4-4E91-A4D6-2089C8896848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" name="artifact-name">
                <a:extLst>
                  <a:ext uri="{FF2B5EF4-FFF2-40B4-BE49-F238E27FC236}">
                    <a16:creationId xmlns:a16="http://schemas.microsoft.com/office/drawing/2014/main" id="{1B690E0D-AB99-4C3A-9673-655E5024BD81}"/>
                  </a:ext>
                </a:extLst>
              </p:cNvPr>
              <p:cNvSpPr txBox="1"/>
              <p:nvPr/>
            </p:nvSpPr>
            <p:spPr>
              <a:xfrm>
                <a:off x="9717241" y="3847061"/>
                <a:ext cx="2116393" cy="284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:r>
                  <a:rPr lang="en-US" sz="788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signature</a:t>
                </a:r>
              </a:p>
            </p:txBody>
          </p:sp>
          <p:sp>
            <p:nvSpPr>
              <p:cNvPr id="22" name="Sig Label">
                <a:extLst>
                  <a:ext uri="{FF2B5EF4-FFF2-40B4-BE49-F238E27FC236}">
                    <a16:creationId xmlns:a16="http://schemas.microsoft.com/office/drawing/2014/main" id="{A1F82B01-7142-40AC-8CEF-A1269624ED22}"/>
                  </a:ext>
                </a:extLst>
              </p:cNvPr>
              <p:cNvSpPr txBox="1"/>
              <p:nvPr/>
            </p:nvSpPr>
            <p:spPr>
              <a:xfrm>
                <a:off x="10000930" y="4440243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/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signature [blobs]</a:t>
                </a:r>
                <a:endParaRPr lang="en-US" sz="788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57DBE337-BBC1-4855-BAD2-4A5F2189EEB6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rot="10800000">
                <a:off x="9698242" y="3848005"/>
                <a:ext cx="302688" cy="673074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Sig Label">
                <a:extLst>
                  <a:ext uri="{FF2B5EF4-FFF2-40B4-BE49-F238E27FC236}">
                    <a16:creationId xmlns:a16="http://schemas.microsoft.com/office/drawing/2014/main" id="{77A3CFC9-417D-4C80-8DD2-F5B1862E68BE}"/>
                  </a:ext>
                </a:extLst>
              </p:cNvPr>
              <p:cNvSpPr txBox="1"/>
              <p:nvPr/>
            </p:nvSpPr>
            <p:spPr>
              <a:xfrm>
                <a:off x="10001586" y="4662611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/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reference (</a:t>
                </a:r>
                <a:r>
                  <a:rPr lang="en-US" sz="788" b="1" dirty="0" err="1">
                    <a:solidFill>
                      <a:prstClr val="black"/>
                    </a:solidFill>
                    <a:latin typeface="Calibri" panose="020F0502020204030204"/>
                  </a:rPr>
                  <a:t>subjectManifest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)</a:t>
                </a:r>
                <a:endParaRPr lang="en-US" sz="788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5" name="Sig Label">
                <a:extLst>
                  <a:ext uri="{FF2B5EF4-FFF2-40B4-BE49-F238E27FC236}">
                    <a16:creationId xmlns:a16="http://schemas.microsoft.com/office/drawing/2014/main" id="{F6D74F27-2273-42E5-A0CD-E0C333FC221E}"/>
                  </a:ext>
                </a:extLst>
              </p:cNvPr>
              <p:cNvSpPr txBox="1"/>
              <p:nvPr/>
            </p:nvSpPr>
            <p:spPr>
              <a:xfrm>
                <a:off x="9807831" y="4065101"/>
                <a:ext cx="2348102" cy="323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mediaType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cncf.oras.artifact.manifest.v1</a:t>
                </a:r>
              </a:p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artifactType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org.cncf.notary.v2</a:t>
                </a:r>
              </a:p>
            </p:txBody>
          </p:sp>
        </p:grp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454B859-7944-4E04-9D87-CEC8BF2653CA}"/>
                </a:ext>
              </a:extLst>
            </p:cNvPr>
            <p:cNvCxnSpPr>
              <a:cxnSpLocks/>
              <a:stCxn id="24" idx="1"/>
              <a:endCxn id="13" idx="0"/>
            </p:cNvCxnSpPr>
            <p:nvPr/>
          </p:nvCxnSpPr>
          <p:spPr>
            <a:xfrm rot="10800000">
              <a:off x="8649356" y="5325595"/>
              <a:ext cx="787705" cy="1008555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750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11ACA98-46EE-48FA-8CEE-F2D3E156DEA2}"/>
              </a:ext>
            </a:extLst>
          </p:cNvPr>
          <p:cNvGrpSpPr/>
          <p:nvPr/>
        </p:nvGrpSpPr>
        <p:grpSpPr>
          <a:xfrm>
            <a:off x="4023807" y="2512144"/>
            <a:ext cx="1171135" cy="326165"/>
            <a:chOff x="3096300" y="4215196"/>
            <a:chExt cx="695114" cy="434886"/>
          </a:xfrm>
        </p:grpSpPr>
        <p:sp>
          <p:nvSpPr>
            <p:cNvPr id="174" name="Arrow: Up 173">
              <a:extLst>
                <a:ext uri="{FF2B5EF4-FFF2-40B4-BE49-F238E27FC236}">
                  <a16:creationId xmlns:a16="http://schemas.microsoft.com/office/drawing/2014/main" id="{F5D4AA12-24F1-4B9D-BD28-3D351C611ED9}"/>
                </a:ext>
              </a:extLst>
            </p:cNvPr>
            <p:cNvSpPr/>
            <p:nvPr/>
          </p:nvSpPr>
          <p:spPr>
            <a:xfrm rot="5400000">
              <a:off x="3229082" y="4087749"/>
              <a:ext cx="434886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03ECF61-9777-49EF-8E4B-ECBE66C2A194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/>
                <a:t>Artifact Copy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A93466-F2E5-4D5A-8B07-6D5EF03D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Copying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5DFE9A-3E73-4DAF-AFF5-30E827F121AB}"/>
              </a:ext>
            </a:extLst>
          </p:cNvPr>
          <p:cNvSpPr/>
          <p:nvPr/>
        </p:nvSpPr>
        <p:spPr>
          <a:xfrm>
            <a:off x="710863" y="2135509"/>
            <a:ext cx="3111104" cy="1051385"/>
          </a:xfrm>
          <a:prstGeom prst="rect">
            <a:avLst/>
          </a:prstGeom>
          <a:solidFill>
            <a:schemeClr val="bg1"/>
          </a:solidFill>
          <a:ln w="38100">
            <a:solidFill>
              <a:srgbClr val="45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/>
              <a:buNone/>
            </a:pPr>
            <a:r>
              <a:rPr lang="en-US" sz="1400" dirty="0"/>
              <a:t>The reference graph enables deep, shallow of filtered copying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160422-ECE7-43E2-9B21-CB423E80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19" y="2008843"/>
            <a:ext cx="1307306" cy="328611"/>
          </a:xfrm>
          <a:custGeom>
            <a:avLst/>
            <a:gdLst>
              <a:gd name="connsiteX0" fmla="*/ -83 w 1743075"/>
              <a:gd name="connsiteY0" fmla="*/ -16 h 438148"/>
              <a:gd name="connsiteX1" fmla="*/ 1742992 w 1743075"/>
              <a:gd name="connsiteY1" fmla="*/ -16 h 438148"/>
              <a:gd name="connsiteX2" fmla="*/ 1742992 w 1743075"/>
              <a:gd name="connsiteY2" fmla="*/ 438133 h 438148"/>
              <a:gd name="connsiteX3" fmla="*/ -83 w 1743075"/>
              <a:gd name="connsiteY3" fmla="*/ 438133 h 4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75" h="438148">
                <a:moveTo>
                  <a:pt x="-83" y="-16"/>
                </a:moveTo>
                <a:lnTo>
                  <a:pt x="1742992" y="-16"/>
                </a:lnTo>
                <a:lnTo>
                  <a:pt x="1742992" y="438133"/>
                </a:lnTo>
                <a:lnTo>
                  <a:pt x="-83" y="438133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C524D93-0327-4707-9757-57CC848D8F96}"/>
              </a:ext>
            </a:extLst>
          </p:cNvPr>
          <p:cNvSpPr/>
          <p:nvPr/>
        </p:nvSpPr>
        <p:spPr>
          <a:xfrm>
            <a:off x="5354631" y="2134346"/>
            <a:ext cx="3111104" cy="1051385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369DD5-0A7A-4248-AA5E-159DE1BF9075}"/>
              </a:ext>
            </a:extLst>
          </p:cNvPr>
          <p:cNvSpPr/>
          <p:nvPr/>
        </p:nvSpPr>
        <p:spPr>
          <a:xfrm>
            <a:off x="5290245" y="1883746"/>
            <a:ext cx="350044" cy="392906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641CA-F59A-4028-8C62-B5817E827817}"/>
              </a:ext>
            </a:extLst>
          </p:cNvPr>
          <p:cNvSpPr txBox="1"/>
          <p:nvPr/>
        </p:nvSpPr>
        <p:spPr>
          <a:xfrm>
            <a:off x="5530232" y="2026789"/>
            <a:ext cx="8298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03A3DE-729C-423C-942D-6337AE0DE333}"/>
              </a:ext>
            </a:extLst>
          </p:cNvPr>
          <p:cNvGrpSpPr/>
          <p:nvPr/>
        </p:nvGrpSpPr>
        <p:grpSpPr>
          <a:xfrm>
            <a:off x="5338558" y="1923005"/>
            <a:ext cx="251588" cy="340442"/>
            <a:chOff x="4316847" y="1020491"/>
            <a:chExt cx="335450" cy="453922"/>
          </a:xfrm>
        </p:grpSpPr>
        <p:pic>
          <p:nvPicPr>
            <p:cNvPr id="16" name="Signature">
              <a:extLst>
                <a:ext uri="{FF2B5EF4-FFF2-40B4-BE49-F238E27FC236}">
                  <a16:creationId xmlns:a16="http://schemas.microsoft.com/office/drawing/2014/main" id="{6978884E-B7F5-48E5-B843-8D660AB01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17" name="Distribution">
              <a:extLst>
                <a:ext uri="{FF2B5EF4-FFF2-40B4-BE49-F238E27FC236}">
                  <a16:creationId xmlns:a16="http://schemas.microsoft.com/office/drawing/2014/main" id="{5C9F6871-A7A8-4C77-A440-51212A06F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18" name="Key">
              <a:extLst>
                <a:ext uri="{FF2B5EF4-FFF2-40B4-BE49-F238E27FC236}">
                  <a16:creationId xmlns:a16="http://schemas.microsoft.com/office/drawing/2014/main" id="{CC4A4200-B1EE-4F6A-93F6-836798EEF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  <p:grpSp>
        <p:nvGrpSpPr>
          <p:cNvPr id="30" name="Net-monitor">
            <a:extLst>
              <a:ext uri="{FF2B5EF4-FFF2-40B4-BE49-F238E27FC236}">
                <a16:creationId xmlns:a16="http://schemas.microsoft.com/office/drawing/2014/main" id="{C1A9ABDE-D17F-43FB-883C-42893F1033FB}"/>
              </a:ext>
            </a:extLst>
          </p:cNvPr>
          <p:cNvGrpSpPr/>
          <p:nvPr/>
        </p:nvGrpSpPr>
        <p:grpSpPr>
          <a:xfrm>
            <a:off x="931281" y="2276651"/>
            <a:ext cx="1924323" cy="860699"/>
            <a:chOff x="8600004" y="1385294"/>
            <a:chExt cx="2565765" cy="1147598"/>
          </a:xfrm>
        </p:grpSpPr>
        <p:sp>
          <p:nvSpPr>
            <p:cNvPr id="31" name="artifact-border">
              <a:extLst>
                <a:ext uri="{FF2B5EF4-FFF2-40B4-BE49-F238E27FC236}">
                  <a16:creationId xmlns:a16="http://schemas.microsoft.com/office/drawing/2014/main" id="{597A4602-84FA-4D6D-89FB-A08D070DFD3A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D4E363-FEFE-4590-A9A1-F105EDC3DD65}"/>
                </a:ext>
              </a:extLst>
            </p:cNvPr>
            <p:cNvGrpSpPr/>
            <p:nvPr/>
          </p:nvGrpSpPr>
          <p:grpSpPr>
            <a:xfrm>
              <a:off x="8600004" y="1385294"/>
              <a:ext cx="2565765" cy="1103099"/>
              <a:chOff x="6919893" y="798303"/>
              <a:chExt cx="2565765" cy="1103099"/>
            </a:xfrm>
          </p:grpSpPr>
          <p:sp>
            <p:nvSpPr>
              <p:cNvPr id="33" name="artifact-name">
                <a:extLst>
                  <a:ext uri="{FF2B5EF4-FFF2-40B4-BE49-F238E27FC236}">
                    <a16:creationId xmlns:a16="http://schemas.microsoft.com/office/drawing/2014/main" id="{DC59FAF7-18CF-4DB7-9973-C3D801455900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2011662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3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net-monitor:v1</a:t>
                </a:r>
              </a:p>
            </p:txBody>
          </p:sp>
          <p:sp>
            <p:nvSpPr>
              <p:cNvPr id="34" name="artifact-mask">
                <a:extLst>
                  <a:ext uri="{FF2B5EF4-FFF2-40B4-BE49-F238E27FC236}">
                    <a16:creationId xmlns:a16="http://schemas.microsoft.com/office/drawing/2014/main" id="{81C81EA4-D9ED-4B7F-A628-E6222534E557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pic>
            <p:nvPicPr>
              <p:cNvPr id="35" name="Container Image">
                <a:extLst>
                  <a:ext uri="{FF2B5EF4-FFF2-40B4-BE49-F238E27FC236}">
                    <a16:creationId xmlns:a16="http://schemas.microsoft.com/office/drawing/2014/main" id="{86DD97D6-21E0-44F4-AE7A-AF46309000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4399F365-6D5E-4FC0-A49B-27A53C640723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7" name="Sig Label">
                <a:extLst>
                  <a:ext uri="{FF2B5EF4-FFF2-40B4-BE49-F238E27FC236}">
                    <a16:creationId xmlns:a16="http://schemas.microsoft.com/office/drawing/2014/main" id="{0E8C2A8A-4591-405C-AECE-FEB06A54260A}"/>
                  </a:ext>
                </a:extLst>
              </p:cNvPr>
              <p:cNvSpPr txBox="1"/>
              <p:nvPr/>
            </p:nvSpPr>
            <p:spPr>
              <a:xfrm>
                <a:off x="7380125" y="1530231"/>
                <a:ext cx="1106512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layer1 (blob)</a:t>
                </a:r>
                <a:endParaRPr lang="en-US" sz="788" dirty="0"/>
              </a:p>
            </p:txBody>
          </p:sp>
          <p:sp>
            <p:nvSpPr>
              <p:cNvPr id="38" name="Sig Label">
                <a:extLst>
                  <a:ext uri="{FF2B5EF4-FFF2-40B4-BE49-F238E27FC236}">
                    <a16:creationId xmlns:a16="http://schemas.microsoft.com/office/drawing/2014/main" id="{2E0C39E8-F46B-44DC-AEE4-026453D581D8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1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layer2 (blob)</a:t>
                </a:r>
                <a:endParaRPr lang="en-US" sz="788" dirty="0"/>
              </a:p>
            </p:txBody>
          </p: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330C5717-A903-40BD-AF30-663E578FA25F}"/>
                  </a:ext>
                </a:extLst>
              </p:cNvPr>
              <p:cNvCxnSpPr>
                <a:cxnSpLocks/>
                <a:stCxn id="37" idx="1"/>
                <a:endCxn id="35" idx="2"/>
              </p:cNvCxnSpPr>
              <p:nvPr/>
            </p:nvCxnSpPr>
            <p:spPr>
              <a:xfrm rot="10800000">
                <a:off x="7235946" y="1203700"/>
                <a:ext cx="144179" cy="40736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CD525543-E050-409A-85E9-36711CA0F37D}"/>
                  </a:ext>
                </a:extLst>
              </p:cNvPr>
              <p:cNvCxnSpPr>
                <a:cxnSpLocks/>
                <a:stCxn id="38" idx="1"/>
                <a:endCxn id="35" idx="2"/>
              </p:cNvCxnSpPr>
              <p:nvPr/>
            </p:nvCxnSpPr>
            <p:spPr>
              <a:xfrm rot="10800000">
                <a:off x="7235948" y="1203699"/>
                <a:ext cx="135988" cy="616869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Sig Label">
                <a:extLst>
                  <a:ext uri="{FF2B5EF4-FFF2-40B4-BE49-F238E27FC236}">
                    <a16:creationId xmlns:a16="http://schemas.microsoft.com/office/drawing/2014/main" id="{806B5C91-2150-49B1-B18C-4042E95DF11B}"/>
                  </a:ext>
                </a:extLst>
              </p:cNvPr>
              <p:cNvSpPr txBox="1"/>
              <p:nvPr/>
            </p:nvSpPr>
            <p:spPr>
              <a:xfrm>
                <a:off x="7371935" y="1329739"/>
                <a:ext cx="1106512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config (blob)</a:t>
                </a:r>
                <a:endParaRPr lang="en-US" sz="788" dirty="0"/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A63F8B28-826E-408C-8A11-BB63F6DA1CC4}"/>
                  </a:ext>
                </a:extLst>
              </p:cNvPr>
              <p:cNvCxnSpPr>
                <a:cxnSpLocks/>
                <a:stCxn id="41" idx="1"/>
                <a:endCxn id="35" idx="2"/>
              </p:cNvCxnSpPr>
              <p:nvPr/>
            </p:nvCxnSpPr>
            <p:spPr>
              <a:xfrm rot="10800000">
                <a:off x="7235948" y="1203699"/>
                <a:ext cx="135988" cy="206874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Sig Label">
                <a:extLst>
                  <a:ext uri="{FF2B5EF4-FFF2-40B4-BE49-F238E27FC236}">
                    <a16:creationId xmlns:a16="http://schemas.microsoft.com/office/drawing/2014/main" id="{39AF201C-0930-4341-A47C-B3B3C72609FF}"/>
                  </a:ext>
                </a:extLst>
              </p:cNvPr>
              <p:cNvSpPr txBox="1"/>
              <p:nvPr/>
            </p:nvSpPr>
            <p:spPr>
              <a:xfrm>
                <a:off x="7587757" y="1121777"/>
                <a:ext cx="1858798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788" b="1" dirty="0"/>
                  <a:t>: </a:t>
                </a:r>
                <a:r>
                  <a:rPr lang="en-US" sz="788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788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56" name="Net-monitor">
            <a:extLst>
              <a:ext uri="{FF2B5EF4-FFF2-40B4-BE49-F238E27FC236}">
                <a16:creationId xmlns:a16="http://schemas.microsoft.com/office/drawing/2014/main" id="{148AE50D-3701-4F47-9DE0-471F0253DF11}"/>
              </a:ext>
            </a:extLst>
          </p:cNvPr>
          <p:cNvGrpSpPr/>
          <p:nvPr/>
        </p:nvGrpSpPr>
        <p:grpSpPr>
          <a:xfrm>
            <a:off x="931281" y="2276651"/>
            <a:ext cx="1924323" cy="860699"/>
            <a:chOff x="8600004" y="1385294"/>
            <a:chExt cx="2565765" cy="1147598"/>
          </a:xfrm>
        </p:grpSpPr>
        <p:sp>
          <p:nvSpPr>
            <p:cNvPr id="157" name="artifact-border">
              <a:extLst>
                <a:ext uri="{FF2B5EF4-FFF2-40B4-BE49-F238E27FC236}">
                  <a16:creationId xmlns:a16="http://schemas.microsoft.com/office/drawing/2014/main" id="{82BDC0EF-5645-4056-ACBD-F102FB28BB29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683D9CF-E6B5-4964-9DD6-4D68206BE1AF}"/>
                </a:ext>
              </a:extLst>
            </p:cNvPr>
            <p:cNvGrpSpPr/>
            <p:nvPr/>
          </p:nvGrpSpPr>
          <p:grpSpPr>
            <a:xfrm>
              <a:off x="8600004" y="1385294"/>
              <a:ext cx="2565765" cy="1103099"/>
              <a:chOff x="6919893" y="798303"/>
              <a:chExt cx="2565765" cy="1103099"/>
            </a:xfrm>
          </p:grpSpPr>
          <p:sp>
            <p:nvSpPr>
              <p:cNvPr id="159" name="artifact-name">
                <a:extLst>
                  <a:ext uri="{FF2B5EF4-FFF2-40B4-BE49-F238E27FC236}">
                    <a16:creationId xmlns:a16="http://schemas.microsoft.com/office/drawing/2014/main" id="{A66BCD3B-DC4F-4460-8C1E-99B872307F22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2011662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3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net-monitor:v1</a:t>
                </a:r>
              </a:p>
            </p:txBody>
          </p:sp>
          <p:sp>
            <p:nvSpPr>
              <p:cNvPr id="160" name="artifact-mask">
                <a:extLst>
                  <a:ext uri="{FF2B5EF4-FFF2-40B4-BE49-F238E27FC236}">
                    <a16:creationId xmlns:a16="http://schemas.microsoft.com/office/drawing/2014/main" id="{F04EA623-400C-4839-A20A-7E320FA53E87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pic>
            <p:nvPicPr>
              <p:cNvPr id="161" name="Container Image">
                <a:extLst>
                  <a:ext uri="{FF2B5EF4-FFF2-40B4-BE49-F238E27FC236}">
                    <a16:creationId xmlns:a16="http://schemas.microsoft.com/office/drawing/2014/main" id="{9F9C79B8-4C61-4907-BEC4-8854E8000F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C0F5CCE0-EEBA-4226-ADF0-FCA50F59A1AF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3" name="Sig Label">
                <a:extLst>
                  <a:ext uri="{FF2B5EF4-FFF2-40B4-BE49-F238E27FC236}">
                    <a16:creationId xmlns:a16="http://schemas.microsoft.com/office/drawing/2014/main" id="{C8E4E40A-DFCE-4128-8A03-C85764324C89}"/>
                  </a:ext>
                </a:extLst>
              </p:cNvPr>
              <p:cNvSpPr txBox="1"/>
              <p:nvPr/>
            </p:nvSpPr>
            <p:spPr>
              <a:xfrm>
                <a:off x="7380125" y="1530231"/>
                <a:ext cx="1106512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layer1 (blob)</a:t>
                </a:r>
                <a:endParaRPr lang="en-US" sz="788" dirty="0"/>
              </a:p>
            </p:txBody>
          </p:sp>
          <p:sp>
            <p:nvSpPr>
              <p:cNvPr id="164" name="Sig Label">
                <a:extLst>
                  <a:ext uri="{FF2B5EF4-FFF2-40B4-BE49-F238E27FC236}">
                    <a16:creationId xmlns:a16="http://schemas.microsoft.com/office/drawing/2014/main" id="{4D345474-07E9-4EF1-A206-453D20C25983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1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layer2 (blob)</a:t>
                </a:r>
                <a:endParaRPr lang="en-US" sz="788" dirty="0"/>
              </a:p>
            </p:txBody>
          </p:sp>
          <p:cxnSp>
            <p:nvCxnSpPr>
              <p:cNvPr id="165" name="Connector: Elbow 164">
                <a:extLst>
                  <a:ext uri="{FF2B5EF4-FFF2-40B4-BE49-F238E27FC236}">
                    <a16:creationId xmlns:a16="http://schemas.microsoft.com/office/drawing/2014/main" id="{AD002759-61DB-4956-AD7E-8E8458774937}"/>
                  </a:ext>
                </a:extLst>
              </p:cNvPr>
              <p:cNvCxnSpPr>
                <a:cxnSpLocks/>
                <a:stCxn id="163" idx="1"/>
                <a:endCxn id="161" idx="2"/>
              </p:cNvCxnSpPr>
              <p:nvPr/>
            </p:nvCxnSpPr>
            <p:spPr>
              <a:xfrm rot="10800000">
                <a:off x="7235946" y="1203700"/>
                <a:ext cx="144179" cy="40736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or: Elbow 165">
                <a:extLst>
                  <a:ext uri="{FF2B5EF4-FFF2-40B4-BE49-F238E27FC236}">
                    <a16:creationId xmlns:a16="http://schemas.microsoft.com/office/drawing/2014/main" id="{A1F17BAE-7F2A-40AE-999F-AAF15FF5FA49}"/>
                  </a:ext>
                </a:extLst>
              </p:cNvPr>
              <p:cNvCxnSpPr>
                <a:cxnSpLocks/>
                <a:stCxn id="164" idx="1"/>
                <a:endCxn id="161" idx="2"/>
              </p:cNvCxnSpPr>
              <p:nvPr/>
            </p:nvCxnSpPr>
            <p:spPr>
              <a:xfrm rot="10800000">
                <a:off x="7235948" y="1203699"/>
                <a:ext cx="135988" cy="616869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Sig Label">
                <a:extLst>
                  <a:ext uri="{FF2B5EF4-FFF2-40B4-BE49-F238E27FC236}">
                    <a16:creationId xmlns:a16="http://schemas.microsoft.com/office/drawing/2014/main" id="{A3B76AB2-7761-42CA-A120-A06A3A46406D}"/>
                  </a:ext>
                </a:extLst>
              </p:cNvPr>
              <p:cNvSpPr txBox="1"/>
              <p:nvPr/>
            </p:nvSpPr>
            <p:spPr>
              <a:xfrm>
                <a:off x="7371935" y="1329739"/>
                <a:ext cx="1106512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config (blob)</a:t>
                </a:r>
                <a:endParaRPr lang="en-US" sz="788" dirty="0"/>
              </a:p>
            </p:txBody>
          </p:sp>
          <p:cxnSp>
            <p:nvCxnSpPr>
              <p:cNvPr id="168" name="Connector: Elbow 167">
                <a:extLst>
                  <a:ext uri="{FF2B5EF4-FFF2-40B4-BE49-F238E27FC236}">
                    <a16:creationId xmlns:a16="http://schemas.microsoft.com/office/drawing/2014/main" id="{A48EAA10-2478-4A77-A9C5-AB794052B81F}"/>
                  </a:ext>
                </a:extLst>
              </p:cNvPr>
              <p:cNvCxnSpPr>
                <a:cxnSpLocks/>
                <a:stCxn id="167" idx="1"/>
                <a:endCxn id="161" idx="2"/>
              </p:cNvCxnSpPr>
              <p:nvPr/>
            </p:nvCxnSpPr>
            <p:spPr>
              <a:xfrm rot="10800000">
                <a:off x="7235948" y="1203699"/>
                <a:ext cx="135988" cy="206874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Sig Label">
                <a:extLst>
                  <a:ext uri="{FF2B5EF4-FFF2-40B4-BE49-F238E27FC236}">
                    <a16:creationId xmlns:a16="http://schemas.microsoft.com/office/drawing/2014/main" id="{3FFDD508-C46C-4C0A-9981-E94159E9DB21}"/>
                  </a:ext>
                </a:extLst>
              </p:cNvPr>
              <p:cNvSpPr txBox="1"/>
              <p:nvPr/>
            </p:nvSpPr>
            <p:spPr>
              <a:xfrm>
                <a:off x="7587757" y="1121777"/>
                <a:ext cx="1858798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788" b="1" dirty="0"/>
                  <a:t>: </a:t>
                </a:r>
                <a:r>
                  <a:rPr lang="en-US" sz="788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788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7BBB7253-6874-46A9-88E1-1951707001E5}"/>
              </a:ext>
            </a:extLst>
          </p:cNvPr>
          <p:cNvSpPr txBox="1">
            <a:spLocks/>
          </p:cNvSpPr>
          <p:nvPr/>
        </p:nvSpPr>
        <p:spPr>
          <a:xfrm>
            <a:off x="6350" y="1371600"/>
            <a:ext cx="0" cy="0"/>
          </a:xfr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9F0636-0373-4EBB-9407-F698CB82F358}"/>
              </a:ext>
            </a:extLst>
          </p:cNvPr>
          <p:cNvSpPr txBox="1"/>
          <p:nvPr/>
        </p:nvSpPr>
        <p:spPr>
          <a:xfrm>
            <a:off x="814895" y="1167864"/>
            <a:ext cx="76508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/>
              <a:buNone/>
            </a:pPr>
            <a:r>
              <a:rPr lang="en-US" sz="2000" dirty="0"/>
              <a:t>The reference graph enables deep, shallow of filtered copying</a:t>
            </a:r>
          </a:p>
        </p:txBody>
      </p:sp>
    </p:spTree>
    <p:extLst>
      <p:ext uri="{BB962C8B-B14F-4D97-AF65-F5344CB8AC3E}">
        <p14:creationId xmlns:p14="http://schemas.microsoft.com/office/powerpoint/2010/main" val="120664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5679E-6 L 0.56319 -4.5679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>
            <a:extLst>
              <a:ext uri="{FF2B5EF4-FFF2-40B4-BE49-F238E27FC236}">
                <a16:creationId xmlns:a16="http://schemas.microsoft.com/office/drawing/2014/main" id="{AA34F5EF-CC7D-4A35-ADE4-1E4DE276DFD0}"/>
              </a:ext>
            </a:extLst>
          </p:cNvPr>
          <p:cNvSpPr/>
          <p:nvPr/>
        </p:nvSpPr>
        <p:spPr>
          <a:xfrm>
            <a:off x="5194942" y="632011"/>
            <a:ext cx="3385163" cy="4437530"/>
          </a:xfrm>
          <a:prstGeom prst="rect">
            <a:avLst/>
          </a:prstGeom>
          <a:solidFill>
            <a:schemeClr val="bg1"/>
          </a:solidFill>
          <a:ln w="76200">
            <a:solidFill>
              <a:srgbClr val="399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620FBE-91E5-4CA2-BEDA-85AF0CD0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Copying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13DE-989B-4F45-A4E7-C48EA62668F5}"/>
              </a:ext>
            </a:extLst>
          </p:cNvPr>
          <p:cNvSpPr/>
          <p:nvPr/>
        </p:nvSpPr>
        <p:spPr>
          <a:xfrm>
            <a:off x="694790" y="1234423"/>
            <a:ext cx="3111104" cy="3745944"/>
          </a:xfrm>
          <a:prstGeom prst="rect">
            <a:avLst/>
          </a:prstGeom>
          <a:noFill/>
          <a:ln w="38100">
            <a:solidFill>
              <a:srgbClr val="45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56E2D9-84BF-4E70-9C7F-E012C8A76AF9}"/>
              </a:ext>
            </a:extLst>
          </p:cNvPr>
          <p:cNvGrpSpPr/>
          <p:nvPr/>
        </p:nvGrpSpPr>
        <p:grpSpPr>
          <a:xfrm>
            <a:off x="3916227" y="3075411"/>
            <a:ext cx="1171135" cy="326165"/>
            <a:chOff x="3096300" y="4215196"/>
            <a:chExt cx="695114" cy="434886"/>
          </a:xfrm>
        </p:grpSpPr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37782DDF-0D13-4A03-842E-D26CD96157D5}"/>
                </a:ext>
              </a:extLst>
            </p:cNvPr>
            <p:cNvSpPr/>
            <p:nvPr/>
          </p:nvSpPr>
          <p:spPr>
            <a:xfrm rot="5400000">
              <a:off x="3229082" y="4087749"/>
              <a:ext cx="434886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D0E6F-61FD-408E-B330-98F7730BA996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276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/>
                <a:t>Artifact Copy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1A090EE-AE9B-4C18-8F1C-28D29649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45" y="1107758"/>
            <a:ext cx="1307306" cy="328611"/>
          </a:xfrm>
          <a:custGeom>
            <a:avLst/>
            <a:gdLst>
              <a:gd name="connsiteX0" fmla="*/ -83 w 1743075"/>
              <a:gd name="connsiteY0" fmla="*/ -16 h 438148"/>
              <a:gd name="connsiteX1" fmla="*/ 1742992 w 1743075"/>
              <a:gd name="connsiteY1" fmla="*/ -16 h 438148"/>
              <a:gd name="connsiteX2" fmla="*/ 1742992 w 1743075"/>
              <a:gd name="connsiteY2" fmla="*/ 438133 h 438148"/>
              <a:gd name="connsiteX3" fmla="*/ -83 w 1743075"/>
              <a:gd name="connsiteY3" fmla="*/ 438133 h 4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75" h="438148">
                <a:moveTo>
                  <a:pt x="-83" y="-16"/>
                </a:moveTo>
                <a:lnTo>
                  <a:pt x="1742992" y="-16"/>
                </a:lnTo>
                <a:lnTo>
                  <a:pt x="1742992" y="438133"/>
                </a:lnTo>
                <a:lnTo>
                  <a:pt x="-83" y="438133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07CAFFF-F1B4-4B03-9F9F-647E215687C1}"/>
              </a:ext>
            </a:extLst>
          </p:cNvPr>
          <p:cNvSpPr/>
          <p:nvPr/>
        </p:nvSpPr>
        <p:spPr>
          <a:xfrm>
            <a:off x="5338558" y="1233260"/>
            <a:ext cx="3111104" cy="3745944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082F71-AB9E-4186-AB98-1F51FB1933AA}"/>
              </a:ext>
            </a:extLst>
          </p:cNvPr>
          <p:cNvSpPr txBox="1"/>
          <p:nvPr/>
        </p:nvSpPr>
        <p:spPr>
          <a:xfrm>
            <a:off x="5536384" y="1125704"/>
            <a:ext cx="8298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900" b="1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EB7CEC-6C3C-4580-90FF-764BCDDC1232}"/>
              </a:ext>
            </a:extLst>
          </p:cNvPr>
          <p:cNvGrpSpPr/>
          <p:nvPr/>
        </p:nvGrpSpPr>
        <p:grpSpPr>
          <a:xfrm>
            <a:off x="5274171" y="1074735"/>
            <a:ext cx="350044" cy="392906"/>
            <a:chOff x="5274171" y="982660"/>
            <a:chExt cx="350044" cy="39290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BF9D6E1-9D22-46E5-9964-38682BF9141A}"/>
                </a:ext>
              </a:extLst>
            </p:cNvPr>
            <p:cNvSpPr/>
            <p:nvPr/>
          </p:nvSpPr>
          <p:spPr>
            <a:xfrm>
              <a:off x="5274171" y="982660"/>
              <a:ext cx="350044" cy="392906"/>
            </a:xfrm>
            <a:custGeom>
              <a:avLst/>
              <a:gdLst>
                <a:gd name="connsiteX0" fmla="*/ -206 w 466725"/>
                <a:gd name="connsiteY0" fmla="*/ -72 h 523875"/>
                <a:gd name="connsiteX1" fmla="*/ 466519 w 466725"/>
                <a:gd name="connsiteY1" fmla="*/ -72 h 523875"/>
                <a:gd name="connsiteX2" fmla="*/ 466519 w 466725"/>
                <a:gd name="connsiteY2" fmla="*/ 523803 h 523875"/>
                <a:gd name="connsiteX3" fmla="*/ -206 w 466725"/>
                <a:gd name="connsiteY3" fmla="*/ 523803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725" h="523875">
                  <a:moveTo>
                    <a:pt x="-206" y="-72"/>
                  </a:moveTo>
                  <a:lnTo>
                    <a:pt x="466519" y="-72"/>
                  </a:lnTo>
                  <a:lnTo>
                    <a:pt x="466519" y="523803"/>
                  </a:lnTo>
                  <a:lnTo>
                    <a:pt x="-206" y="52380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BA04CD4-7DCE-4D33-8097-A82E0355BF36}"/>
                </a:ext>
              </a:extLst>
            </p:cNvPr>
            <p:cNvGrpSpPr/>
            <p:nvPr/>
          </p:nvGrpSpPr>
          <p:grpSpPr>
            <a:xfrm>
              <a:off x="5322484" y="1021920"/>
              <a:ext cx="251588" cy="340442"/>
              <a:chOff x="4316847" y="1020491"/>
              <a:chExt cx="335450" cy="453922"/>
            </a:xfrm>
          </p:grpSpPr>
          <p:pic>
            <p:nvPicPr>
              <p:cNvPr id="27" name="Signature">
                <a:extLst>
                  <a:ext uri="{FF2B5EF4-FFF2-40B4-BE49-F238E27FC236}">
                    <a16:creationId xmlns:a16="http://schemas.microsoft.com/office/drawing/2014/main" id="{8970164E-17D4-4CDA-9E70-7026F2A8EE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15488" y="1020491"/>
                <a:ext cx="122744" cy="122744"/>
              </a:xfrm>
              <a:prstGeom prst="rect">
                <a:avLst/>
              </a:prstGeom>
            </p:spPr>
          </p:pic>
          <p:pic>
            <p:nvPicPr>
              <p:cNvPr id="28" name="Distribution">
                <a:extLst>
                  <a:ext uri="{FF2B5EF4-FFF2-40B4-BE49-F238E27FC236}">
                    <a16:creationId xmlns:a16="http://schemas.microsoft.com/office/drawing/2014/main" id="{1F21F8A7-A5DF-468D-8393-F0A39584D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316847" y="1138963"/>
                <a:ext cx="335450" cy="335450"/>
              </a:xfrm>
              <a:prstGeom prst="rect">
                <a:avLst/>
              </a:prstGeom>
            </p:spPr>
          </p:pic>
          <p:pic>
            <p:nvPicPr>
              <p:cNvPr id="29" name="Key">
                <a:extLst>
                  <a:ext uri="{FF2B5EF4-FFF2-40B4-BE49-F238E27FC236}">
                    <a16:creationId xmlns:a16="http://schemas.microsoft.com/office/drawing/2014/main" id="{1B87FB44-E089-4F0B-9563-6F4585F09C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23773" y="1020492"/>
                <a:ext cx="122745" cy="122745"/>
              </a:xfrm>
              <a:prstGeom prst="rect">
                <a:avLst/>
              </a:prstGeom>
            </p:spPr>
          </p:pic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363D62F-9A87-48E4-B9EC-8B53C44F86BE}"/>
              </a:ext>
            </a:extLst>
          </p:cNvPr>
          <p:cNvGrpSpPr/>
          <p:nvPr/>
        </p:nvGrpSpPr>
        <p:grpSpPr>
          <a:xfrm>
            <a:off x="857480" y="1460865"/>
            <a:ext cx="2735456" cy="3467783"/>
            <a:chOff x="1143306" y="1949578"/>
            <a:chExt cx="3647276" cy="4623711"/>
          </a:xfrm>
        </p:grpSpPr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BFCB1B5B-B46B-4995-AC7E-13BA34997A77}"/>
                </a:ext>
              </a:extLst>
            </p:cNvPr>
            <p:cNvSpPr/>
            <p:nvPr/>
          </p:nvSpPr>
          <p:spPr>
            <a:xfrm rot="10800000">
              <a:off x="1259492" y="29964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64" name="Net-monitor">
              <a:extLst>
                <a:ext uri="{FF2B5EF4-FFF2-40B4-BE49-F238E27FC236}">
                  <a16:creationId xmlns:a16="http://schemas.microsoft.com/office/drawing/2014/main" id="{6899AC23-D512-4E92-988B-0B4EA36F6DE2}"/>
                </a:ext>
              </a:extLst>
            </p:cNvPr>
            <p:cNvGrpSpPr/>
            <p:nvPr/>
          </p:nvGrpSpPr>
          <p:grpSpPr>
            <a:xfrm>
              <a:off x="1143306" y="1949578"/>
              <a:ext cx="2565765" cy="1147598"/>
              <a:chOff x="8600004" y="1385294"/>
              <a:chExt cx="2565765" cy="1147598"/>
            </a:xfrm>
          </p:grpSpPr>
          <p:sp>
            <p:nvSpPr>
              <p:cNvPr id="198" name="artifact-border">
                <a:extLst>
                  <a:ext uri="{FF2B5EF4-FFF2-40B4-BE49-F238E27FC236}">
                    <a16:creationId xmlns:a16="http://schemas.microsoft.com/office/drawing/2014/main" id="{5EC2E4A3-9C6C-4931-A68C-DDD94C33CCFF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54447D77-DB94-47AB-98B7-151CBD06664A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65765" cy="1103099"/>
                <a:chOff x="6919893" y="798303"/>
                <a:chExt cx="2565765" cy="1103099"/>
              </a:xfrm>
            </p:grpSpPr>
            <p:sp>
              <p:nvSpPr>
                <p:cNvPr id="200" name="artifact-name">
                  <a:extLst>
                    <a:ext uri="{FF2B5EF4-FFF2-40B4-BE49-F238E27FC236}">
                      <a16:creationId xmlns:a16="http://schemas.microsoft.com/office/drawing/2014/main" id="{0EC5A381-925A-4CE4-B56D-6ED8D50EE466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201166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35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net-monitor:v1</a:t>
                  </a:r>
                </a:p>
              </p:txBody>
            </p:sp>
            <p:sp>
              <p:nvSpPr>
                <p:cNvPr id="201" name="artifact-mask">
                  <a:extLst>
                    <a:ext uri="{FF2B5EF4-FFF2-40B4-BE49-F238E27FC236}">
                      <a16:creationId xmlns:a16="http://schemas.microsoft.com/office/drawing/2014/main" id="{3AD79A25-F777-4043-8754-D1B3BCA4B92F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pic>
              <p:nvPicPr>
                <p:cNvPr id="202" name="Container Image">
                  <a:extLst>
                    <a:ext uri="{FF2B5EF4-FFF2-40B4-BE49-F238E27FC236}">
                      <a16:creationId xmlns:a16="http://schemas.microsoft.com/office/drawing/2014/main" id="{75F0B5EE-02B3-4377-9AE1-915D50B96C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203" name="Isosceles Triangle 202">
                  <a:extLst>
                    <a:ext uri="{FF2B5EF4-FFF2-40B4-BE49-F238E27FC236}">
                      <a16:creationId xmlns:a16="http://schemas.microsoft.com/office/drawing/2014/main" id="{FFE7B8AE-E01A-46F4-9FBD-3E7A07B3B743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04" name="Sig Label">
                  <a:extLst>
                    <a:ext uri="{FF2B5EF4-FFF2-40B4-BE49-F238E27FC236}">
                      <a16:creationId xmlns:a16="http://schemas.microsoft.com/office/drawing/2014/main" id="{AA17B7F2-B7F4-4C59-9931-21BA5411DC45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88" b="1" dirty="0"/>
                    <a:t>layer1 (blob)</a:t>
                  </a:r>
                  <a:endParaRPr lang="en-US" sz="788" dirty="0"/>
                </a:p>
              </p:txBody>
            </p:sp>
            <p:sp>
              <p:nvSpPr>
                <p:cNvPr id="205" name="Sig Label">
                  <a:extLst>
                    <a:ext uri="{FF2B5EF4-FFF2-40B4-BE49-F238E27FC236}">
                      <a16:creationId xmlns:a16="http://schemas.microsoft.com/office/drawing/2014/main" id="{FD4C4843-F6B9-4F56-92EF-89ED95775DD1}"/>
                    </a:ext>
                  </a:extLst>
                </p:cNvPr>
                <p:cNvSpPr txBox="1"/>
                <p:nvPr/>
              </p:nvSpPr>
              <p:spPr>
                <a:xfrm>
                  <a:off x="7371936" y="1739733"/>
                  <a:ext cx="1595520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88" b="1" dirty="0"/>
                    <a:t>layer2 (blob)</a:t>
                  </a:r>
                  <a:endParaRPr lang="en-US" sz="788" dirty="0"/>
                </a:p>
              </p:txBody>
            </p:sp>
            <p:cxnSp>
              <p:nvCxnSpPr>
                <p:cNvPr id="206" name="Connector: Elbow 205">
                  <a:extLst>
                    <a:ext uri="{FF2B5EF4-FFF2-40B4-BE49-F238E27FC236}">
                      <a16:creationId xmlns:a16="http://schemas.microsoft.com/office/drawing/2014/main" id="{E5FE1799-F3BF-4414-A7C3-A9011E5D146B}"/>
                    </a:ext>
                  </a:extLst>
                </p:cNvPr>
                <p:cNvCxnSpPr>
                  <a:cxnSpLocks/>
                  <a:stCxn id="204" idx="1"/>
                  <a:endCxn id="202" idx="2"/>
                </p:cNvCxnSpPr>
                <p:nvPr/>
              </p:nvCxnSpPr>
              <p:spPr>
                <a:xfrm rot="10800000">
                  <a:off x="7235946" y="1203699"/>
                  <a:ext cx="144179" cy="40736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or: Elbow 206">
                  <a:extLst>
                    <a:ext uri="{FF2B5EF4-FFF2-40B4-BE49-F238E27FC236}">
                      <a16:creationId xmlns:a16="http://schemas.microsoft.com/office/drawing/2014/main" id="{10A83356-21C2-4132-A99E-4ECFCB3FD61B}"/>
                    </a:ext>
                  </a:extLst>
                </p:cNvPr>
                <p:cNvCxnSpPr>
                  <a:cxnSpLocks/>
                  <a:stCxn id="205" idx="1"/>
                  <a:endCxn id="202" idx="2"/>
                </p:cNvCxnSpPr>
                <p:nvPr/>
              </p:nvCxnSpPr>
              <p:spPr>
                <a:xfrm rot="10800000">
                  <a:off x="7235946" y="1203700"/>
                  <a:ext cx="135989" cy="616868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Sig Label">
                  <a:extLst>
                    <a:ext uri="{FF2B5EF4-FFF2-40B4-BE49-F238E27FC236}">
                      <a16:creationId xmlns:a16="http://schemas.microsoft.com/office/drawing/2014/main" id="{2BACDD04-B5DE-45F5-BDFE-783C9B24D480}"/>
                    </a:ext>
                  </a:extLst>
                </p:cNvPr>
                <p:cNvSpPr txBox="1"/>
                <p:nvPr/>
              </p:nvSpPr>
              <p:spPr>
                <a:xfrm>
                  <a:off x="7371936" y="1329738"/>
                  <a:ext cx="1106512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88" b="1" dirty="0"/>
                    <a:t>config (blob)</a:t>
                  </a:r>
                  <a:endParaRPr lang="en-US" sz="788" dirty="0"/>
                </a:p>
              </p:txBody>
            </p:sp>
            <p:cxnSp>
              <p:nvCxnSpPr>
                <p:cNvPr id="209" name="Connector: Elbow 208">
                  <a:extLst>
                    <a:ext uri="{FF2B5EF4-FFF2-40B4-BE49-F238E27FC236}">
                      <a16:creationId xmlns:a16="http://schemas.microsoft.com/office/drawing/2014/main" id="{1D960108-387C-4620-9512-B309A811188B}"/>
                    </a:ext>
                  </a:extLst>
                </p:cNvPr>
                <p:cNvCxnSpPr>
                  <a:cxnSpLocks/>
                  <a:stCxn id="208" idx="1"/>
                  <a:endCxn id="202" idx="2"/>
                </p:cNvCxnSpPr>
                <p:nvPr/>
              </p:nvCxnSpPr>
              <p:spPr>
                <a:xfrm rot="10800000">
                  <a:off x="7235946" y="1203700"/>
                  <a:ext cx="135989" cy="20687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Sig Label">
                  <a:extLst>
                    <a:ext uri="{FF2B5EF4-FFF2-40B4-BE49-F238E27FC236}">
                      <a16:creationId xmlns:a16="http://schemas.microsoft.com/office/drawing/2014/main" id="{98F8A0B7-527C-44FA-AC0D-9BBBC40B8971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88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788" b="1" dirty="0"/>
                    <a:t>: </a:t>
                  </a:r>
                  <a:r>
                    <a:rPr lang="en-US" sz="788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788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165" name="Wabbit-Networks Sig">
              <a:extLst>
                <a:ext uri="{FF2B5EF4-FFF2-40B4-BE49-F238E27FC236}">
                  <a16:creationId xmlns:a16="http://schemas.microsoft.com/office/drawing/2014/main" id="{D8BEEA29-C3C7-4CFB-9870-FB544061DAD7}"/>
                </a:ext>
              </a:extLst>
            </p:cNvPr>
            <p:cNvGrpSpPr/>
            <p:nvPr/>
          </p:nvGrpSpPr>
          <p:grpSpPr>
            <a:xfrm>
              <a:off x="1703362" y="3209874"/>
              <a:ext cx="2764918" cy="1046006"/>
              <a:chOff x="9460153" y="3826108"/>
              <a:chExt cx="2764918" cy="1046006"/>
            </a:xfrm>
          </p:grpSpPr>
          <p:sp>
            <p:nvSpPr>
              <p:cNvPr id="190" name="artifact-border">
                <a:extLst>
                  <a:ext uri="{FF2B5EF4-FFF2-40B4-BE49-F238E27FC236}">
                    <a16:creationId xmlns:a16="http://schemas.microsoft.com/office/drawing/2014/main" id="{B68AA0DA-03B8-4033-9BE1-D55B245B3B4F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688782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dirty="0"/>
              </a:p>
            </p:txBody>
          </p:sp>
          <p:pic>
            <p:nvPicPr>
              <p:cNvPr id="191" name="Container Image">
                <a:extLst>
                  <a:ext uri="{FF2B5EF4-FFF2-40B4-BE49-F238E27FC236}">
                    <a16:creationId xmlns:a16="http://schemas.microsoft.com/office/drawing/2014/main" id="{0CA4056A-70E9-4267-91C9-60CB5C6228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92" name="Isosceles Triangle 191">
                <a:extLst>
                  <a:ext uri="{FF2B5EF4-FFF2-40B4-BE49-F238E27FC236}">
                    <a16:creationId xmlns:a16="http://schemas.microsoft.com/office/drawing/2014/main" id="{5F038F92-E138-48B5-8E86-135C38D8CCC6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3" name="artifact-name">
                <a:extLst>
                  <a:ext uri="{FF2B5EF4-FFF2-40B4-BE49-F238E27FC236}">
                    <a16:creationId xmlns:a16="http://schemas.microsoft.com/office/drawing/2014/main" id="{90843E06-1817-481F-B0BA-1681F19E3990}"/>
                  </a:ext>
                </a:extLst>
              </p:cNvPr>
              <p:cNvSpPr txBox="1"/>
              <p:nvPr/>
            </p:nvSpPr>
            <p:spPr>
              <a:xfrm>
                <a:off x="9717241" y="3847061"/>
                <a:ext cx="2116392" cy="284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88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signature</a:t>
                </a:r>
              </a:p>
            </p:txBody>
          </p:sp>
          <p:sp>
            <p:nvSpPr>
              <p:cNvPr id="194" name="Sig Label">
                <a:extLst>
                  <a:ext uri="{FF2B5EF4-FFF2-40B4-BE49-F238E27FC236}">
                    <a16:creationId xmlns:a16="http://schemas.microsoft.com/office/drawing/2014/main" id="{F3CD6DF0-0C6A-409F-9EAE-84D49BFB419F}"/>
                  </a:ext>
                </a:extLst>
              </p:cNvPr>
              <p:cNvSpPr txBox="1"/>
              <p:nvPr/>
            </p:nvSpPr>
            <p:spPr>
              <a:xfrm>
                <a:off x="10000932" y="4440243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signature [blobs]</a:t>
                </a:r>
                <a:endParaRPr lang="en-US" sz="788" dirty="0"/>
              </a:p>
            </p:txBody>
          </p:sp>
          <p:cxnSp>
            <p:nvCxnSpPr>
              <p:cNvPr id="195" name="Connector: Elbow 194">
                <a:extLst>
                  <a:ext uri="{FF2B5EF4-FFF2-40B4-BE49-F238E27FC236}">
                    <a16:creationId xmlns:a16="http://schemas.microsoft.com/office/drawing/2014/main" id="{74980B68-E4EB-4263-B364-36969348185E}"/>
                  </a:ext>
                </a:extLst>
              </p:cNvPr>
              <p:cNvCxnSpPr>
                <a:cxnSpLocks/>
                <a:stCxn id="194" idx="1"/>
                <a:endCxn id="167" idx="0"/>
              </p:cNvCxnSpPr>
              <p:nvPr/>
            </p:nvCxnSpPr>
            <p:spPr>
              <a:xfrm rot="10800000">
                <a:off x="9698241" y="3962104"/>
                <a:ext cx="302691" cy="558975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Sig Label">
                <a:extLst>
                  <a:ext uri="{FF2B5EF4-FFF2-40B4-BE49-F238E27FC236}">
                    <a16:creationId xmlns:a16="http://schemas.microsoft.com/office/drawing/2014/main" id="{2C32C5CF-FEF4-4057-9DB9-C4E1FC587FCA}"/>
                  </a:ext>
                </a:extLst>
              </p:cNvPr>
              <p:cNvSpPr txBox="1"/>
              <p:nvPr/>
            </p:nvSpPr>
            <p:spPr>
              <a:xfrm>
                <a:off x="10001588" y="4662611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reference (</a:t>
                </a:r>
                <a:r>
                  <a:rPr lang="en-US" sz="788" b="1" dirty="0" err="1"/>
                  <a:t>subjectManifest</a:t>
                </a:r>
                <a:r>
                  <a:rPr lang="en-US" sz="788" b="1" dirty="0"/>
                  <a:t>)</a:t>
                </a:r>
                <a:endParaRPr lang="en-US" sz="788" dirty="0"/>
              </a:p>
            </p:txBody>
          </p:sp>
          <p:sp>
            <p:nvSpPr>
              <p:cNvPr id="197" name="Sig Label">
                <a:extLst>
                  <a:ext uri="{FF2B5EF4-FFF2-40B4-BE49-F238E27FC236}">
                    <a16:creationId xmlns:a16="http://schemas.microsoft.com/office/drawing/2014/main" id="{CE1B895E-AD98-40A0-A3D0-7E5622A8D9FC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372131" cy="323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mediaType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cncf.oras.artifact.manifest.v1</a:t>
                </a:r>
              </a:p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artifactType</a:t>
                </a:r>
                <a:r>
                  <a:rPr lang="en-US" sz="788" b="1" dirty="0">
                    <a:solidFill>
                      <a:srgbClr val="FF0000"/>
                    </a:solidFill>
                    <a:latin typeface="Calibri" panose="020F0502020204030204"/>
                  </a:rPr>
                  <a:t>: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cncf.notary.v2</a:t>
                </a:r>
              </a:p>
            </p:txBody>
          </p:sp>
        </p:grpSp>
        <p:cxnSp>
          <p:nvCxnSpPr>
            <p:cNvPr id="166" name="Connector: Elbow 165">
              <a:extLst>
                <a:ext uri="{FF2B5EF4-FFF2-40B4-BE49-F238E27FC236}">
                  <a16:creationId xmlns:a16="http://schemas.microsoft.com/office/drawing/2014/main" id="{FC5182DB-6D5E-43EF-99C7-9CEDA95E4D5C}"/>
                </a:ext>
              </a:extLst>
            </p:cNvPr>
            <p:cNvCxnSpPr>
              <a:cxnSpLocks/>
              <a:stCxn id="196" idx="1"/>
              <a:endCxn id="163" idx="0"/>
            </p:cNvCxnSpPr>
            <p:nvPr/>
          </p:nvCxnSpPr>
          <p:spPr>
            <a:xfrm rot="10800000">
              <a:off x="1312261" y="3087467"/>
              <a:ext cx="932537" cy="1039745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EE1FD484-5F8E-4F3A-B1E0-92E9AE46252A}"/>
                </a:ext>
              </a:extLst>
            </p:cNvPr>
            <p:cNvSpPr/>
            <p:nvPr/>
          </p:nvSpPr>
          <p:spPr>
            <a:xfrm rot="10800000">
              <a:off x="1888682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8F4D3481-AEE8-4146-B858-E428D8E84990}"/>
                </a:ext>
              </a:extLst>
            </p:cNvPr>
            <p:cNvSpPr/>
            <p:nvPr/>
          </p:nvSpPr>
          <p:spPr>
            <a:xfrm rot="10800000">
              <a:off x="1793430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5788EE43-167C-46A2-83E9-6D75168FD8E5}"/>
                </a:ext>
              </a:extLst>
            </p:cNvPr>
            <p:cNvSpPr/>
            <p:nvPr/>
          </p:nvSpPr>
          <p:spPr>
            <a:xfrm rot="10800000">
              <a:off x="1795759" y="53450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70" name="Wabbit-Networks Sig">
              <a:extLst>
                <a:ext uri="{FF2B5EF4-FFF2-40B4-BE49-F238E27FC236}">
                  <a16:creationId xmlns:a16="http://schemas.microsoft.com/office/drawing/2014/main" id="{07B3354B-9312-485C-AAF9-AEC36E97915F}"/>
                </a:ext>
              </a:extLst>
            </p:cNvPr>
            <p:cNvGrpSpPr/>
            <p:nvPr/>
          </p:nvGrpSpPr>
          <p:grpSpPr>
            <a:xfrm>
              <a:off x="1718793" y="4387192"/>
              <a:ext cx="2749488" cy="984575"/>
              <a:chOff x="9478767" y="3844722"/>
              <a:chExt cx="2749488" cy="984575"/>
            </a:xfrm>
          </p:grpSpPr>
          <p:sp>
            <p:nvSpPr>
              <p:cNvPr id="182" name="artifact-border">
                <a:extLst>
                  <a:ext uri="{FF2B5EF4-FFF2-40B4-BE49-F238E27FC236}">
                    <a16:creationId xmlns:a16="http://schemas.microsoft.com/office/drawing/2014/main" id="{788CB743-4873-4B89-9F15-ECC22B41C8FC}"/>
                  </a:ext>
                </a:extLst>
              </p:cNvPr>
              <p:cNvSpPr/>
              <p:nvPr/>
            </p:nvSpPr>
            <p:spPr>
              <a:xfrm>
                <a:off x="9646066" y="3851374"/>
                <a:ext cx="2582189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dirty="0"/>
              </a:p>
            </p:txBody>
          </p:sp>
          <p:pic>
            <p:nvPicPr>
              <p:cNvPr id="183" name="Container Image">
                <a:extLst>
                  <a:ext uri="{FF2B5EF4-FFF2-40B4-BE49-F238E27FC236}">
                    <a16:creationId xmlns:a16="http://schemas.microsoft.com/office/drawing/2014/main" id="{172CF01A-FC0E-4FFC-BAE6-712EDEC8F8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l="34" r="34"/>
              <a:stretch/>
            </p:blipFill>
            <p:spPr>
              <a:xfrm>
                <a:off x="9478767" y="3844722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84" name="Isosceles Triangle 183">
                <a:extLst>
                  <a:ext uri="{FF2B5EF4-FFF2-40B4-BE49-F238E27FC236}">
                    <a16:creationId xmlns:a16="http://schemas.microsoft.com/office/drawing/2014/main" id="{8ED0ACB7-C879-4E44-B9EB-FDF16B50B3E4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5" name="artifact-name">
                <a:extLst>
                  <a:ext uri="{FF2B5EF4-FFF2-40B4-BE49-F238E27FC236}">
                    <a16:creationId xmlns:a16="http://schemas.microsoft.com/office/drawing/2014/main" id="{AF843D44-F654-4A1B-B75B-34B7DB2639BF}"/>
                  </a:ext>
                </a:extLst>
              </p:cNvPr>
              <p:cNvSpPr txBox="1"/>
              <p:nvPr/>
            </p:nvSpPr>
            <p:spPr>
              <a:xfrm>
                <a:off x="9717241" y="3847061"/>
                <a:ext cx="1218711" cy="284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88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788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186" name="Sig Label">
                <a:extLst>
                  <a:ext uri="{FF2B5EF4-FFF2-40B4-BE49-F238E27FC236}">
                    <a16:creationId xmlns:a16="http://schemas.microsoft.com/office/drawing/2014/main" id="{2D3B95EC-F3FE-4F11-9229-248AA5C5396B}"/>
                  </a:ext>
                </a:extLst>
              </p:cNvPr>
              <p:cNvSpPr txBox="1"/>
              <p:nvPr/>
            </p:nvSpPr>
            <p:spPr>
              <a:xfrm>
                <a:off x="10000932" y="4440243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 err="1"/>
                  <a:t>sbom</a:t>
                </a:r>
                <a:r>
                  <a:rPr lang="en-US" sz="788" b="1" dirty="0"/>
                  <a:t> [blobs]</a:t>
                </a:r>
                <a:endParaRPr lang="en-US" sz="788" dirty="0"/>
              </a:p>
            </p:txBody>
          </p:sp>
          <p:cxnSp>
            <p:nvCxnSpPr>
              <p:cNvPr id="187" name="Connector: Elbow 186">
                <a:extLst>
                  <a:ext uri="{FF2B5EF4-FFF2-40B4-BE49-F238E27FC236}">
                    <a16:creationId xmlns:a16="http://schemas.microsoft.com/office/drawing/2014/main" id="{704D939A-E911-4998-A1F3-E719A242CAC4}"/>
                  </a:ext>
                </a:extLst>
              </p:cNvPr>
              <p:cNvCxnSpPr>
                <a:cxnSpLocks/>
                <a:stCxn id="186" idx="1"/>
                <a:endCxn id="183" idx="2"/>
              </p:cNvCxnSpPr>
              <p:nvPr/>
            </p:nvCxnSpPr>
            <p:spPr>
              <a:xfrm rot="10800000">
                <a:off x="9638554" y="4164507"/>
                <a:ext cx="362380" cy="356571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Sig Label">
                <a:extLst>
                  <a:ext uri="{FF2B5EF4-FFF2-40B4-BE49-F238E27FC236}">
                    <a16:creationId xmlns:a16="http://schemas.microsoft.com/office/drawing/2014/main" id="{9D45575C-A733-4D20-8C98-5F505D3F1158}"/>
                  </a:ext>
                </a:extLst>
              </p:cNvPr>
              <p:cNvSpPr txBox="1"/>
              <p:nvPr/>
            </p:nvSpPr>
            <p:spPr>
              <a:xfrm>
                <a:off x="10001588" y="4662611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reference (</a:t>
                </a:r>
                <a:r>
                  <a:rPr lang="en-US" sz="788" b="1" dirty="0" err="1"/>
                  <a:t>subjectManifest</a:t>
                </a:r>
                <a:r>
                  <a:rPr lang="en-US" sz="788" b="1" dirty="0"/>
                  <a:t>)</a:t>
                </a:r>
                <a:endParaRPr lang="en-US" sz="788" dirty="0"/>
              </a:p>
            </p:txBody>
          </p:sp>
          <p:sp>
            <p:nvSpPr>
              <p:cNvPr id="189" name="Sig Label">
                <a:extLst>
                  <a:ext uri="{FF2B5EF4-FFF2-40B4-BE49-F238E27FC236}">
                    <a16:creationId xmlns:a16="http://schemas.microsoft.com/office/drawing/2014/main" id="{D8E1771E-7FC5-4547-AAAC-2AD8BABCB042}"/>
                  </a:ext>
                </a:extLst>
              </p:cNvPr>
              <p:cNvSpPr txBox="1"/>
              <p:nvPr/>
            </p:nvSpPr>
            <p:spPr>
              <a:xfrm>
                <a:off x="9807828" y="4065101"/>
                <a:ext cx="2341573" cy="323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mediaType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cncf.oras.artifact.manifest.v1</a:t>
                </a:r>
              </a:p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artifactType</a:t>
                </a:r>
                <a:r>
                  <a:rPr lang="en-US" sz="788" b="1" dirty="0">
                    <a:solidFill>
                      <a:srgbClr val="FF0000"/>
                    </a:solidFill>
                    <a:latin typeface="Calibri" panose="020F0502020204030204"/>
                  </a:rPr>
                  <a:t>: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org.spdx.sbom.v3</a:t>
                </a:r>
              </a:p>
            </p:txBody>
          </p:sp>
        </p:grpSp>
        <p:cxnSp>
          <p:nvCxnSpPr>
            <p:cNvPr id="171" name="Connector: Elbow 170">
              <a:extLst>
                <a:ext uri="{FF2B5EF4-FFF2-40B4-BE49-F238E27FC236}">
                  <a16:creationId xmlns:a16="http://schemas.microsoft.com/office/drawing/2014/main" id="{E3697292-0AF4-4DFA-ADF4-27A8E066C9C4}"/>
                </a:ext>
              </a:extLst>
            </p:cNvPr>
            <p:cNvCxnSpPr>
              <a:cxnSpLocks/>
              <a:stCxn id="188" idx="1"/>
              <a:endCxn id="163" idx="0"/>
            </p:cNvCxnSpPr>
            <p:nvPr/>
          </p:nvCxnSpPr>
          <p:spPr>
            <a:xfrm rot="10800000">
              <a:off x="1312259" y="3087467"/>
              <a:ext cx="929355" cy="2198449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Wabbit-Networks Sig">
              <a:extLst>
                <a:ext uri="{FF2B5EF4-FFF2-40B4-BE49-F238E27FC236}">
                  <a16:creationId xmlns:a16="http://schemas.microsoft.com/office/drawing/2014/main" id="{7519DF72-BAA5-4B68-8EF6-C7C052C63FF3}"/>
                </a:ext>
              </a:extLst>
            </p:cNvPr>
            <p:cNvGrpSpPr/>
            <p:nvPr/>
          </p:nvGrpSpPr>
          <p:grpSpPr>
            <a:xfrm>
              <a:off x="2094799" y="5527283"/>
              <a:ext cx="2695783" cy="1046006"/>
              <a:chOff x="9460153" y="3826108"/>
              <a:chExt cx="2695783" cy="1046006"/>
            </a:xfrm>
          </p:grpSpPr>
          <p:sp>
            <p:nvSpPr>
              <p:cNvPr id="174" name="artifact-border">
                <a:extLst>
                  <a:ext uri="{FF2B5EF4-FFF2-40B4-BE49-F238E27FC236}">
                    <a16:creationId xmlns:a16="http://schemas.microsoft.com/office/drawing/2014/main" id="{6100975A-BA46-4E6B-A646-2C2B8B8F6C63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619647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dirty="0"/>
              </a:p>
            </p:txBody>
          </p:sp>
          <p:pic>
            <p:nvPicPr>
              <p:cNvPr id="175" name="Container Image">
                <a:extLst>
                  <a:ext uri="{FF2B5EF4-FFF2-40B4-BE49-F238E27FC236}">
                    <a16:creationId xmlns:a16="http://schemas.microsoft.com/office/drawing/2014/main" id="{411FBD63-9D3F-4C4B-8CD9-3C7C07085E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76" name="Isosceles Triangle 175">
                <a:extLst>
                  <a:ext uri="{FF2B5EF4-FFF2-40B4-BE49-F238E27FC236}">
                    <a16:creationId xmlns:a16="http://schemas.microsoft.com/office/drawing/2014/main" id="{A449E0F4-D4FF-4AE3-9A72-BDA0C9743975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7" name="artifact-name">
                <a:extLst>
                  <a:ext uri="{FF2B5EF4-FFF2-40B4-BE49-F238E27FC236}">
                    <a16:creationId xmlns:a16="http://schemas.microsoft.com/office/drawing/2014/main" id="{E84BF0B9-E27E-4CCF-B2BC-DB6468B8B735}"/>
                  </a:ext>
                </a:extLst>
              </p:cNvPr>
              <p:cNvSpPr txBox="1"/>
              <p:nvPr/>
            </p:nvSpPr>
            <p:spPr>
              <a:xfrm>
                <a:off x="9717241" y="3847061"/>
                <a:ext cx="2116393" cy="284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88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signature</a:t>
                </a:r>
              </a:p>
            </p:txBody>
          </p:sp>
          <p:sp>
            <p:nvSpPr>
              <p:cNvPr id="178" name="Sig Label">
                <a:extLst>
                  <a:ext uri="{FF2B5EF4-FFF2-40B4-BE49-F238E27FC236}">
                    <a16:creationId xmlns:a16="http://schemas.microsoft.com/office/drawing/2014/main" id="{7E576732-0ED2-4D4E-A962-65FCDC1E88E7}"/>
                  </a:ext>
                </a:extLst>
              </p:cNvPr>
              <p:cNvSpPr txBox="1"/>
              <p:nvPr/>
            </p:nvSpPr>
            <p:spPr>
              <a:xfrm>
                <a:off x="10000930" y="4440243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signature [blobs]</a:t>
                </a:r>
                <a:endParaRPr lang="en-US" sz="788" dirty="0"/>
              </a:p>
            </p:txBody>
          </p:sp>
          <p:cxnSp>
            <p:nvCxnSpPr>
              <p:cNvPr id="179" name="Connector: Elbow 178">
                <a:extLst>
                  <a:ext uri="{FF2B5EF4-FFF2-40B4-BE49-F238E27FC236}">
                    <a16:creationId xmlns:a16="http://schemas.microsoft.com/office/drawing/2014/main" id="{4F01FAB3-37BD-4318-8A11-48DCEFE8EB78}"/>
                  </a:ext>
                </a:extLst>
              </p:cNvPr>
              <p:cNvCxnSpPr>
                <a:cxnSpLocks/>
                <a:stCxn id="178" idx="1"/>
              </p:cNvCxnSpPr>
              <p:nvPr/>
            </p:nvCxnSpPr>
            <p:spPr>
              <a:xfrm rot="10800000">
                <a:off x="9698242" y="3848005"/>
                <a:ext cx="302688" cy="673074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Sig Label">
                <a:extLst>
                  <a:ext uri="{FF2B5EF4-FFF2-40B4-BE49-F238E27FC236}">
                    <a16:creationId xmlns:a16="http://schemas.microsoft.com/office/drawing/2014/main" id="{0F091F44-3213-43CA-9F88-519D1A1BB441}"/>
                  </a:ext>
                </a:extLst>
              </p:cNvPr>
              <p:cNvSpPr txBox="1"/>
              <p:nvPr/>
            </p:nvSpPr>
            <p:spPr>
              <a:xfrm>
                <a:off x="10001586" y="4662611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reference (</a:t>
                </a:r>
                <a:r>
                  <a:rPr lang="en-US" sz="788" b="1" dirty="0" err="1"/>
                  <a:t>subjectManifest</a:t>
                </a:r>
                <a:r>
                  <a:rPr lang="en-US" sz="788" b="1" dirty="0"/>
                  <a:t>)</a:t>
                </a:r>
                <a:endParaRPr lang="en-US" sz="788" dirty="0"/>
              </a:p>
            </p:txBody>
          </p:sp>
          <p:sp>
            <p:nvSpPr>
              <p:cNvPr id="181" name="Sig Label">
                <a:extLst>
                  <a:ext uri="{FF2B5EF4-FFF2-40B4-BE49-F238E27FC236}">
                    <a16:creationId xmlns:a16="http://schemas.microsoft.com/office/drawing/2014/main" id="{ECE4DAF3-58D3-459D-A4BB-0AAFE2A69BE4}"/>
                  </a:ext>
                </a:extLst>
              </p:cNvPr>
              <p:cNvSpPr txBox="1"/>
              <p:nvPr/>
            </p:nvSpPr>
            <p:spPr>
              <a:xfrm>
                <a:off x="9807831" y="4065101"/>
                <a:ext cx="2323846" cy="323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mediaType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cncf.oras.artifact.manifest.v1</a:t>
                </a:r>
              </a:p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artifactType</a:t>
                </a:r>
                <a:r>
                  <a:rPr lang="en-US" sz="788" b="1" dirty="0">
                    <a:solidFill>
                      <a:srgbClr val="FF0000"/>
                    </a:solidFill>
                    <a:latin typeface="Calibri" panose="020F0502020204030204"/>
                  </a:rPr>
                  <a:t>: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cncf.notary.v2</a:t>
                </a:r>
              </a:p>
            </p:txBody>
          </p:sp>
        </p:grpSp>
        <p:cxnSp>
          <p:nvCxnSpPr>
            <p:cNvPr id="173" name="Connector: Elbow 172">
              <a:extLst>
                <a:ext uri="{FF2B5EF4-FFF2-40B4-BE49-F238E27FC236}">
                  <a16:creationId xmlns:a16="http://schemas.microsoft.com/office/drawing/2014/main" id="{B6B33A72-A2E1-4393-B02D-A6BA0902F0E5}"/>
                </a:ext>
              </a:extLst>
            </p:cNvPr>
            <p:cNvCxnSpPr>
              <a:cxnSpLocks/>
              <a:stCxn id="180" idx="1"/>
              <a:endCxn id="169" idx="0"/>
            </p:cNvCxnSpPr>
            <p:nvPr/>
          </p:nvCxnSpPr>
          <p:spPr>
            <a:xfrm rot="10800000">
              <a:off x="1848529" y="5436066"/>
              <a:ext cx="787705" cy="1008555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531B00F-3E58-4776-9100-091BF483CC53}"/>
              </a:ext>
            </a:extLst>
          </p:cNvPr>
          <p:cNvGrpSpPr/>
          <p:nvPr/>
        </p:nvGrpSpPr>
        <p:grpSpPr>
          <a:xfrm>
            <a:off x="857480" y="1462184"/>
            <a:ext cx="2812820" cy="3467783"/>
            <a:chOff x="1143306" y="1949578"/>
            <a:chExt cx="3750427" cy="4623711"/>
          </a:xfrm>
        </p:grpSpPr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551CBA87-5A4D-4FBA-923D-FFF799CE9751}"/>
                </a:ext>
              </a:extLst>
            </p:cNvPr>
            <p:cNvSpPr/>
            <p:nvPr/>
          </p:nvSpPr>
          <p:spPr>
            <a:xfrm rot="10800000">
              <a:off x="1259492" y="29964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9" name="Net-monitor">
              <a:extLst>
                <a:ext uri="{FF2B5EF4-FFF2-40B4-BE49-F238E27FC236}">
                  <a16:creationId xmlns:a16="http://schemas.microsoft.com/office/drawing/2014/main" id="{FBF31E24-ACF5-4BD5-BF31-E6FCF2CE928E}"/>
                </a:ext>
              </a:extLst>
            </p:cNvPr>
            <p:cNvGrpSpPr/>
            <p:nvPr/>
          </p:nvGrpSpPr>
          <p:grpSpPr>
            <a:xfrm>
              <a:off x="1143306" y="1949578"/>
              <a:ext cx="2565765" cy="1147598"/>
              <a:chOff x="8600004" y="1385294"/>
              <a:chExt cx="2565765" cy="1147598"/>
            </a:xfrm>
          </p:grpSpPr>
          <p:sp>
            <p:nvSpPr>
              <p:cNvPr id="60" name="artifact-border">
                <a:extLst>
                  <a:ext uri="{FF2B5EF4-FFF2-40B4-BE49-F238E27FC236}">
                    <a16:creationId xmlns:a16="http://schemas.microsoft.com/office/drawing/2014/main" id="{F97C879B-6E32-4948-B073-64B55354643A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8E8A627-9DCC-4946-AF81-4C13D0AE2446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65765" cy="1103099"/>
                <a:chOff x="6919893" y="798303"/>
                <a:chExt cx="2565765" cy="1103099"/>
              </a:xfrm>
            </p:grpSpPr>
            <p:sp>
              <p:nvSpPr>
                <p:cNvPr id="62" name="artifact-name">
                  <a:extLst>
                    <a:ext uri="{FF2B5EF4-FFF2-40B4-BE49-F238E27FC236}">
                      <a16:creationId xmlns:a16="http://schemas.microsoft.com/office/drawing/2014/main" id="{5FC9BC61-1E5C-4AF4-BCE0-700B3E7E98A5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201166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35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net-monitor:v1</a:t>
                  </a:r>
                </a:p>
              </p:txBody>
            </p:sp>
            <p:sp>
              <p:nvSpPr>
                <p:cNvPr id="63" name="artifact-mask">
                  <a:extLst>
                    <a:ext uri="{FF2B5EF4-FFF2-40B4-BE49-F238E27FC236}">
                      <a16:creationId xmlns:a16="http://schemas.microsoft.com/office/drawing/2014/main" id="{F12D7949-899D-4007-AFC9-FB91A3792703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pic>
              <p:nvPicPr>
                <p:cNvPr id="64" name="Container Image">
                  <a:extLst>
                    <a:ext uri="{FF2B5EF4-FFF2-40B4-BE49-F238E27FC236}">
                      <a16:creationId xmlns:a16="http://schemas.microsoft.com/office/drawing/2014/main" id="{2B205340-AB76-4718-8085-863F56B7B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57AE3AE1-877C-4993-AE60-7031D891D43A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6" name="Sig Label">
                  <a:extLst>
                    <a:ext uri="{FF2B5EF4-FFF2-40B4-BE49-F238E27FC236}">
                      <a16:creationId xmlns:a16="http://schemas.microsoft.com/office/drawing/2014/main" id="{1576C31D-3537-46A1-A1C8-2D1504311E6E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88" b="1" dirty="0"/>
                    <a:t>layer1 (blob)</a:t>
                  </a:r>
                  <a:endParaRPr lang="en-US" sz="788" dirty="0"/>
                </a:p>
              </p:txBody>
            </p:sp>
            <p:sp>
              <p:nvSpPr>
                <p:cNvPr id="67" name="Sig Label">
                  <a:extLst>
                    <a:ext uri="{FF2B5EF4-FFF2-40B4-BE49-F238E27FC236}">
                      <a16:creationId xmlns:a16="http://schemas.microsoft.com/office/drawing/2014/main" id="{75EE1657-DD1B-4AF7-921F-6511904165EF}"/>
                    </a:ext>
                  </a:extLst>
                </p:cNvPr>
                <p:cNvSpPr txBox="1"/>
                <p:nvPr/>
              </p:nvSpPr>
              <p:spPr>
                <a:xfrm>
                  <a:off x="7371936" y="1739733"/>
                  <a:ext cx="1595520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88" b="1" dirty="0"/>
                    <a:t>layer2 (blob)</a:t>
                  </a:r>
                  <a:endParaRPr lang="en-US" sz="788" dirty="0"/>
                </a:p>
              </p:txBody>
            </p: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FC381D36-496B-414F-B695-B4E184ED778C}"/>
                    </a:ext>
                  </a:extLst>
                </p:cNvPr>
                <p:cNvCxnSpPr>
                  <a:cxnSpLocks/>
                  <a:stCxn id="66" idx="1"/>
                  <a:endCxn id="64" idx="2"/>
                </p:cNvCxnSpPr>
                <p:nvPr/>
              </p:nvCxnSpPr>
              <p:spPr>
                <a:xfrm rot="10800000">
                  <a:off x="7235946" y="1203699"/>
                  <a:ext cx="144179" cy="40736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or: Elbow 68">
                  <a:extLst>
                    <a:ext uri="{FF2B5EF4-FFF2-40B4-BE49-F238E27FC236}">
                      <a16:creationId xmlns:a16="http://schemas.microsoft.com/office/drawing/2014/main" id="{B0FE0B30-058C-4A42-B05C-0429609ADAE9}"/>
                    </a:ext>
                  </a:extLst>
                </p:cNvPr>
                <p:cNvCxnSpPr>
                  <a:cxnSpLocks/>
                  <a:stCxn id="67" idx="1"/>
                  <a:endCxn id="64" idx="2"/>
                </p:cNvCxnSpPr>
                <p:nvPr/>
              </p:nvCxnSpPr>
              <p:spPr>
                <a:xfrm rot="10800000">
                  <a:off x="7235946" y="1203700"/>
                  <a:ext cx="135989" cy="616868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Sig Label">
                  <a:extLst>
                    <a:ext uri="{FF2B5EF4-FFF2-40B4-BE49-F238E27FC236}">
                      <a16:creationId xmlns:a16="http://schemas.microsoft.com/office/drawing/2014/main" id="{4529E18C-1D7E-4E29-8602-497E3DD1E8D0}"/>
                    </a:ext>
                  </a:extLst>
                </p:cNvPr>
                <p:cNvSpPr txBox="1"/>
                <p:nvPr/>
              </p:nvSpPr>
              <p:spPr>
                <a:xfrm>
                  <a:off x="7371936" y="1329738"/>
                  <a:ext cx="1106512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88" b="1" dirty="0"/>
                    <a:t>config (blob)</a:t>
                  </a:r>
                  <a:endParaRPr lang="en-US" sz="788" dirty="0"/>
                </a:p>
              </p:txBody>
            </p:sp>
            <p:cxnSp>
              <p:nvCxnSpPr>
                <p:cNvPr id="71" name="Connector: Elbow 70">
                  <a:extLst>
                    <a:ext uri="{FF2B5EF4-FFF2-40B4-BE49-F238E27FC236}">
                      <a16:creationId xmlns:a16="http://schemas.microsoft.com/office/drawing/2014/main" id="{E3BCE744-7AF1-453D-B76B-81D57349B3C4}"/>
                    </a:ext>
                  </a:extLst>
                </p:cNvPr>
                <p:cNvCxnSpPr>
                  <a:cxnSpLocks/>
                  <a:stCxn id="70" idx="1"/>
                  <a:endCxn id="64" idx="2"/>
                </p:cNvCxnSpPr>
                <p:nvPr/>
              </p:nvCxnSpPr>
              <p:spPr>
                <a:xfrm rot="10800000">
                  <a:off x="7235946" y="1203700"/>
                  <a:ext cx="135989" cy="20687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Sig Label">
                  <a:extLst>
                    <a:ext uri="{FF2B5EF4-FFF2-40B4-BE49-F238E27FC236}">
                      <a16:creationId xmlns:a16="http://schemas.microsoft.com/office/drawing/2014/main" id="{3FE0C9A6-3095-4502-B382-34FDD4B6E37F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6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788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788" b="1" dirty="0"/>
                    <a:t>: </a:t>
                  </a:r>
                  <a:r>
                    <a:rPr lang="en-US" sz="788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788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73" name="Wabbit-Networks Sig">
              <a:extLst>
                <a:ext uri="{FF2B5EF4-FFF2-40B4-BE49-F238E27FC236}">
                  <a16:creationId xmlns:a16="http://schemas.microsoft.com/office/drawing/2014/main" id="{DE693E91-930E-41EE-B36D-927C65DFEAC6}"/>
                </a:ext>
              </a:extLst>
            </p:cNvPr>
            <p:cNvGrpSpPr/>
            <p:nvPr/>
          </p:nvGrpSpPr>
          <p:grpSpPr>
            <a:xfrm>
              <a:off x="1703362" y="3209874"/>
              <a:ext cx="2764917" cy="1046006"/>
              <a:chOff x="9460153" y="3826108"/>
              <a:chExt cx="2764917" cy="1046006"/>
            </a:xfrm>
          </p:grpSpPr>
          <p:sp>
            <p:nvSpPr>
              <p:cNvPr id="74" name="artifact-border">
                <a:extLst>
                  <a:ext uri="{FF2B5EF4-FFF2-40B4-BE49-F238E27FC236}">
                    <a16:creationId xmlns:a16="http://schemas.microsoft.com/office/drawing/2014/main" id="{429823EE-9E41-4B4E-9923-433CCAC3D57B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688781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dirty="0"/>
              </a:p>
            </p:txBody>
          </p:sp>
          <p:pic>
            <p:nvPicPr>
              <p:cNvPr id="75" name="Container Image">
                <a:extLst>
                  <a:ext uri="{FF2B5EF4-FFF2-40B4-BE49-F238E27FC236}">
                    <a16:creationId xmlns:a16="http://schemas.microsoft.com/office/drawing/2014/main" id="{3FBE74B6-60E7-4051-826A-3089BD9C6F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08970AF-4AE0-43E1-B56B-42CB41D81098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7" name="artifact-name">
                <a:extLst>
                  <a:ext uri="{FF2B5EF4-FFF2-40B4-BE49-F238E27FC236}">
                    <a16:creationId xmlns:a16="http://schemas.microsoft.com/office/drawing/2014/main" id="{80852CFD-D152-43BC-93FF-57AE5F550A0E}"/>
                  </a:ext>
                </a:extLst>
              </p:cNvPr>
              <p:cNvSpPr txBox="1"/>
              <p:nvPr/>
            </p:nvSpPr>
            <p:spPr>
              <a:xfrm>
                <a:off x="9717241" y="3847061"/>
                <a:ext cx="2116392" cy="284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88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signature</a:t>
                </a:r>
              </a:p>
            </p:txBody>
          </p:sp>
          <p:sp>
            <p:nvSpPr>
              <p:cNvPr id="78" name="Sig Label">
                <a:extLst>
                  <a:ext uri="{FF2B5EF4-FFF2-40B4-BE49-F238E27FC236}">
                    <a16:creationId xmlns:a16="http://schemas.microsoft.com/office/drawing/2014/main" id="{E61E100D-3CEB-4A36-A22A-2872C3C9BBD6}"/>
                  </a:ext>
                </a:extLst>
              </p:cNvPr>
              <p:cNvSpPr txBox="1"/>
              <p:nvPr/>
            </p:nvSpPr>
            <p:spPr>
              <a:xfrm>
                <a:off x="10000932" y="4440243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signature [blobs]</a:t>
                </a:r>
                <a:endParaRPr lang="en-US" sz="788" dirty="0"/>
              </a:p>
            </p:txBody>
          </p: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658FBFB3-B685-4B86-A36A-064E96E06236}"/>
                  </a:ext>
                </a:extLst>
              </p:cNvPr>
              <p:cNvCxnSpPr>
                <a:cxnSpLocks/>
                <a:stCxn id="78" idx="1"/>
                <a:endCxn id="83" idx="0"/>
              </p:cNvCxnSpPr>
              <p:nvPr/>
            </p:nvCxnSpPr>
            <p:spPr>
              <a:xfrm rot="10800000">
                <a:off x="9698241" y="3962104"/>
                <a:ext cx="302691" cy="558975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Sig Label">
                <a:extLst>
                  <a:ext uri="{FF2B5EF4-FFF2-40B4-BE49-F238E27FC236}">
                    <a16:creationId xmlns:a16="http://schemas.microsoft.com/office/drawing/2014/main" id="{BEAA67B8-B340-4B6E-8C04-25FF60C0AA9A}"/>
                  </a:ext>
                </a:extLst>
              </p:cNvPr>
              <p:cNvSpPr txBox="1"/>
              <p:nvPr/>
            </p:nvSpPr>
            <p:spPr>
              <a:xfrm>
                <a:off x="10001588" y="4662611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reference (</a:t>
                </a:r>
                <a:r>
                  <a:rPr lang="en-US" sz="788" b="1" dirty="0" err="1"/>
                  <a:t>subjectManifest</a:t>
                </a:r>
                <a:r>
                  <a:rPr lang="en-US" sz="788" b="1" dirty="0"/>
                  <a:t>)</a:t>
                </a:r>
                <a:endParaRPr lang="en-US" sz="788" dirty="0"/>
              </a:p>
            </p:txBody>
          </p:sp>
          <p:sp>
            <p:nvSpPr>
              <p:cNvPr id="81" name="Sig Label">
                <a:extLst>
                  <a:ext uri="{FF2B5EF4-FFF2-40B4-BE49-F238E27FC236}">
                    <a16:creationId xmlns:a16="http://schemas.microsoft.com/office/drawing/2014/main" id="{A37884DB-4988-4E5E-8754-987EF865586D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363009" cy="323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mediaType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cncf.oras.artifact.manifest.v1</a:t>
                </a:r>
              </a:p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artifactType</a:t>
                </a:r>
                <a:r>
                  <a:rPr lang="en-US" sz="788" b="1" dirty="0">
                    <a:solidFill>
                      <a:srgbClr val="FF0000"/>
                    </a:solidFill>
                    <a:latin typeface="Calibri" panose="020F0502020204030204"/>
                  </a:rPr>
                  <a:t>: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cncf.notary.v2</a:t>
                </a:r>
              </a:p>
            </p:txBody>
          </p:sp>
        </p:grp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415E7938-3FFE-4F57-A056-FD11A9852D51}"/>
                </a:ext>
              </a:extLst>
            </p:cNvPr>
            <p:cNvCxnSpPr>
              <a:cxnSpLocks/>
              <a:stCxn id="80" idx="1"/>
              <a:endCxn id="58" idx="0"/>
            </p:cNvCxnSpPr>
            <p:nvPr/>
          </p:nvCxnSpPr>
          <p:spPr>
            <a:xfrm rot="10800000">
              <a:off x="1312261" y="3087467"/>
              <a:ext cx="932537" cy="1039745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555EBF9-A616-4161-BD1A-0A7513FA7B88}"/>
                </a:ext>
              </a:extLst>
            </p:cNvPr>
            <p:cNvSpPr/>
            <p:nvPr/>
          </p:nvSpPr>
          <p:spPr>
            <a:xfrm rot="10800000">
              <a:off x="1888682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F8F849D8-878D-4039-94DA-1A92EFCD319B}"/>
                </a:ext>
              </a:extLst>
            </p:cNvPr>
            <p:cNvSpPr/>
            <p:nvPr/>
          </p:nvSpPr>
          <p:spPr>
            <a:xfrm rot="10800000">
              <a:off x="1793430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E5201BA2-38CD-48E2-94F6-6962166A2BEB}"/>
                </a:ext>
              </a:extLst>
            </p:cNvPr>
            <p:cNvSpPr/>
            <p:nvPr/>
          </p:nvSpPr>
          <p:spPr>
            <a:xfrm rot="10800000">
              <a:off x="1795759" y="53450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6" name="Wabbit-Networks Sig">
              <a:extLst>
                <a:ext uri="{FF2B5EF4-FFF2-40B4-BE49-F238E27FC236}">
                  <a16:creationId xmlns:a16="http://schemas.microsoft.com/office/drawing/2014/main" id="{715D7AE3-6EC9-4F05-AA71-9305B3EEA137}"/>
                </a:ext>
              </a:extLst>
            </p:cNvPr>
            <p:cNvGrpSpPr/>
            <p:nvPr/>
          </p:nvGrpSpPr>
          <p:grpSpPr>
            <a:xfrm>
              <a:off x="1718793" y="4387192"/>
              <a:ext cx="2832143" cy="1027392"/>
              <a:chOff x="9478767" y="3844722"/>
              <a:chExt cx="2832143" cy="1027392"/>
            </a:xfrm>
          </p:grpSpPr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6BD23DA4-1D0F-48A9-970C-344E4599195E}"/>
                  </a:ext>
                </a:extLst>
              </p:cNvPr>
              <p:cNvSpPr/>
              <p:nvPr/>
            </p:nvSpPr>
            <p:spPr>
              <a:xfrm>
                <a:off x="9536288" y="3894191"/>
                <a:ext cx="2774622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dirty="0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63744CF2-7FFC-43F2-84AD-9B5E18B8FE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l="34" r="34"/>
              <a:stretch/>
            </p:blipFill>
            <p:spPr>
              <a:xfrm>
                <a:off x="9478767" y="3844722"/>
                <a:ext cx="319571" cy="319785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42687B14-6BB5-440C-93C0-D9D7D72D423A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40AA453D-FE47-47D8-97B9-D0D9F75B6B38}"/>
                  </a:ext>
                </a:extLst>
              </p:cNvPr>
              <p:cNvSpPr txBox="1"/>
              <p:nvPr/>
            </p:nvSpPr>
            <p:spPr>
              <a:xfrm>
                <a:off x="9717241" y="3847061"/>
                <a:ext cx="1218711" cy="284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88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788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91" name="Sig Label">
                <a:extLst>
                  <a:ext uri="{FF2B5EF4-FFF2-40B4-BE49-F238E27FC236}">
                    <a16:creationId xmlns:a16="http://schemas.microsoft.com/office/drawing/2014/main" id="{995B33AC-82C6-474E-B7F2-728FDB0B69C7}"/>
                  </a:ext>
                </a:extLst>
              </p:cNvPr>
              <p:cNvSpPr txBox="1"/>
              <p:nvPr/>
            </p:nvSpPr>
            <p:spPr>
              <a:xfrm>
                <a:off x="10000932" y="4440243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 err="1"/>
                  <a:t>sbom</a:t>
                </a:r>
                <a:r>
                  <a:rPr lang="en-US" sz="788" b="1" dirty="0"/>
                  <a:t> [blobs]</a:t>
                </a:r>
                <a:endParaRPr lang="en-US" sz="788" dirty="0"/>
              </a:p>
            </p:txBody>
          </p: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B1BAF28F-B4D7-4FE1-8DD0-D5909DE3C671}"/>
                  </a:ext>
                </a:extLst>
              </p:cNvPr>
              <p:cNvCxnSpPr>
                <a:cxnSpLocks/>
                <a:stCxn id="91" idx="1"/>
                <a:endCxn id="88" idx="2"/>
              </p:cNvCxnSpPr>
              <p:nvPr/>
            </p:nvCxnSpPr>
            <p:spPr>
              <a:xfrm rot="10800000">
                <a:off x="9638554" y="4164507"/>
                <a:ext cx="362380" cy="356571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Sig Label">
                <a:extLst>
                  <a:ext uri="{FF2B5EF4-FFF2-40B4-BE49-F238E27FC236}">
                    <a16:creationId xmlns:a16="http://schemas.microsoft.com/office/drawing/2014/main" id="{CBCA65B9-7FB6-44D0-A743-2E714C284D87}"/>
                  </a:ext>
                </a:extLst>
              </p:cNvPr>
              <p:cNvSpPr txBox="1"/>
              <p:nvPr/>
            </p:nvSpPr>
            <p:spPr>
              <a:xfrm>
                <a:off x="10001588" y="4662611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reference (</a:t>
                </a:r>
                <a:r>
                  <a:rPr lang="en-US" sz="788" b="1" dirty="0" err="1"/>
                  <a:t>subjectManifest</a:t>
                </a:r>
                <a:r>
                  <a:rPr lang="en-US" sz="788" b="1" dirty="0"/>
                  <a:t>)</a:t>
                </a:r>
                <a:endParaRPr lang="en-US" sz="788" dirty="0"/>
              </a:p>
            </p:txBody>
          </p:sp>
          <p:sp>
            <p:nvSpPr>
              <p:cNvPr id="94" name="Sig Label">
                <a:extLst>
                  <a:ext uri="{FF2B5EF4-FFF2-40B4-BE49-F238E27FC236}">
                    <a16:creationId xmlns:a16="http://schemas.microsoft.com/office/drawing/2014/main" id="{B9AB4031-5849-46DD-92DA-CE7CC9265D68}"/>
                  </a:ext>
                </a:extLst>
              </p:cNvPr>
              <p:cNvSpPr txBox="1"/>
              <p:nvPr/>
            </p:nvSpPr>
            <p:spPr>
              <a:xfrm>
                <a:off x="9807828" y="4065101"/>
                <a:ext cx="2332081" cy="323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mediaType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cncf.oras.artifact.manifest.v1</a:t>
                </a:r>
              </a:p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artifactType</a:t>
                </a:r>
                <a:r>
                  <a:rPr lang="en-US" sz="788" b="1" dirty="0">
                    <a:solidFill>
                      <a:srgbClr val="FF0000"/>
                    </a:solidFill>
                    <a:latin typeface="Calibri" panose="020F0502020204030204"/>
                  </a:rPr>
                  <a:t>: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org.spdx.sbom.v3</a:t>
                </a:r>
              </a:p>
            </p:txBody>
          </p:sp>
        </p:grp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2F43D09B-0167-4D72-B8F6-25A3567DA4E4}"/>
                </a:ext>
              </a:extLst>
            </p:cNvPr>
            <p:cNvCxnSpPr>
              <a:cxnSpLocks/>
              <a:stCxn id="93" idx="1"/>
              <a:endCxn id="58" idx="0"/>
            </p:cNvCxnSpPr>
            <p:nvPr/>
          </p:nvCxnSpPr>
          <p:spPr>
            <a:xfrm rot="10800000">
              <a:off x="1312259" y="3087467"/>
              <a:ext cx="929355" cy="2198449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Wabbit-Networks Sig">
              <a:extLst>
                <a:ext uri="{FF2B5EF4-FFF2-40B4-BE49-F238E27FC236}">
                  <a16:creationId xmlns:a16="http://schemas.microsoft.com/office/drawing/2014/main" id="{02D16CC7-AAF5-44CA-B4C6-05F2091DDFA2}"/>
                </a:ext>
              </a:extLst>
            </p:cNvPr>
            <p:cNvGrpSpPr/>
            <p:nvPr/>
          </p:nvGrpSpPr>
          <p:grpSpPr>
            <a:xfrm>
              <a:off x="2094799" y="5527283"/>
              <a:ext cx="2798934" cy="1046006"/>
              <a:chOff x="9460153" y="3826108"/>
              <a:chExt cx="2798934" cy="1046006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037B74F9-EB83-476A-B315-FBB30D0EB158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72279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 dirty="0"/>
              </a:p>
            </p:txBody>
          </p:sp>
          <p:pic>
            <p:nvPicPr>
              <p:cNvPr id="98" name="Container Image">
                <a:extLst>
                  <a:ext uri="{FF2B5EF4-FFF2-40B4-BE49-F238E27FC236}">
                    <a16:creationId xmlns:a16="http://schemas.microsoft.com/office/drawing/2014/main" id="{D7121843-0F21-4C31-A874-865BC082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674A31AD-8A88-4581-A83C-6F13E109B78A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0" name="artifact-name">
                <a:extLst>
                  <a:ext uri="{FF2B5EF4-FFF2-40B4-BE49-F238E27FC236}">
                    <a16:creationId xmlns:a16="http://schemas.microsoft.com/office/drawing/2014/main" id="{A2C25563-1109-4307-B467-D2B7B6FE5429}"/>
                  </a:ext>
                </a:extLst>
              </p:cNvPr>
              <p:cNvSpPr txBox="1"/>
              <p:nvPr/>
            </p:nvSpPr>
            <p:spPr>
              <a:xfrm>
                <a:off x="9717241" y="3847061"/>
                <a:ext cx="2116393" cy="284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788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signature</a:t>
                </a:r>
              </a:p>
            </p:txBody>
          </p:sp>
          <p:sp>
            <p:nvSpPr>
              <p:cNvPr id="101" name="Sig Label">
                <a:extLst>
                  <a:ext uri="{FF2B5EF4-FFF2-40B4-BE49-F238E27FC236}">
                    <a16:creationId xmlns:a16="http://schemas.microsoft.com/office/drawing/2014/main" id="{371F790F-DA69-4758-BB7A-F24B38703D86}"/>
                  </a:ext>
                </a:extLst>
              </p:cNvPr>
              <p:cNvSpPr txBox="1"/>
              <p:nvPr/>
            </p:nvSpPr>
            <p:spPr>
              <a:xfrm>
                <a:off x="10000930" y="4440243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signature [blobs]</a:t>
                </a:r>
                <a:endParaRPr lang="en-US" sz="788" dirty="0"/>
              </a:p>
            </p:txBody>
          </p:sp>
          <p:cxnSp>
            <p:nvCxnSpPr>
              <p:cNvPr id="102" name="Connector: Elbow 101">
                <a:extLst>
                  <a:ext uri="{FF2B5EF4-FFF2-40B4-BE49-F238E27FC236}">
                    <a16:creationId xmlns:a16="http://schemas.microsoft.com/office/drawing/2014/main" id="{B95404E6-3FCA-457B-ABD9-BDE84031B939}"/>
                  </a:ext>
                </a:extLst>
              </p:cNvPr>
              <p:cNvCxnSpPr>
                <a:cxnSpLocks/>
                <a:stCxn id="101" idx="1"/>
              </p:cNvCxnSpPr>
              <p:nvPr/>
            </p:nvCxnSpPr>
            <p:spPr>
              <a:xfrm rot="10800000">
                <a:off x="9698242" y="3848005"/>
                <a:ext cx="302688" cy="673074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Sig Label">
                <a:extLst>
                  <a:ext uri="{FF2B5EF4-FFF2-40B4-BE49-F238E27FC236}">
                    <a16:creationId xmlns:a16="http://schemas.microsoft.com/office/drawing/2014/main" id="{6DC1C7F7-5061-4277-9B3E-244ACDCA908B}"/>
                  </a:ext>
                </a:extLst>
              </p:cNvPr>
              <p:cNvSpPr txBox="1"/>
              <p:nvPr/>
            </p:nvSpPr>
            <p:spPr>
              <a:xfrm>
                <a:off x="10001586" y="4662611"/>
                <a:ext cx="1595520" cy="161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88" b="1" dirty="0"/>
                  <a:t>reference (</a:t>
                </a:r>
                <a:r>
                  <a:rPr lang="en-US" sz="788" b="1" dirty="0" err="1"/>
                  <a:t>subjectManifest</a:t>
                </a:r>
                <a:r>
                  <a:rPr lang="en-US" sz="788" b="1" dirty="0"/>
                  <a:t>)</a:t>
                </a:r>
                <a:endParaRPr lang="en-US" sz="788" dirty="0"/>
              </a:p>
            </p:txBody>
          </p:sp>
          <p:sp>
            <p:nvSpPr>
              <p:cNvPr id="104" name="Sig Label">
                <a:extLst>
                  <a:ext uri="{FF2B5EF4-FFF2-40B4-BE49-F238E27FC236}">
                    <a16:creationId xmlns:a16="http://schemas.microsoft.com/office/drawing/2014/main" id="{19E0C112-3B99-4703-A81F-9AFDF1D32F56}"/>
                  </a:ext>
                </a:extLst>
              </p:cNvPr>
              <p:cNvSpPr txBox="1"/>
              <p:nvPr/>
            </p:nvSpPr>
            <p:spPr>
              <a:xfrm>
                <a:off x="9807830" y="4065101"/>
                <a:ext cx="2348105" cy="323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mediaType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: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cncf.oras.artifact.manifest.v1</a:t>
                </a:r>
              </a:p>
              <a:p>
                <a:pPr defTabSz="685800">
                  <a:defRPr/>
                </a:pPr>
                <a:r>
                  <a:rPr lang="en-US" sz="788" b="1" dirty="0" err="1">
                    <a:solidFill>
                      <a:srgbClr val="FF0000"/>
                    </a:solidFill>
                    <a:latin typeface="Calibri" panose="020F0502020204030204"/>
                  </a:rPr>
                  <a:t>artifactType</a:t>
                </a:r>
                <a:r>
                  <a:rPr lang="en-US" sz="788" b="1" dirty="0">
                    <a:solidFill>
                      <a:srgbClr val="FF0000"/>
                    </a:solidFill>
                    <a:latin typeface="Calibri" panose="020F0502020204030204"/>
                  </a:rPr>
                  <a:t>:</a:t>
                </a:r>
                <a:r>
                  <a:rPr lang="en-US" sz="788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788" b="1" dirty="0">
                    <a:solidFill>
                      <a:srgbClr val="C00000"/>
                    </a:solidFill>
                    <a:latin typeface="Calibri" panose="020F0502020204030204"/>
                  </a:rPr>
                  <a:t>cncf.notary.v2</a:t>
                </a:r>
              </a:p>
            </p:txBody>
          </p:sp>
        </p:grp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E224E128-D15E-46AF-883E-36BF3726EDC8}"/>
                </a:ext>
              </a:extLst>
            </p:cNvPr>
            <p:cNvCxnSpPr>
              <a:cxnSpLocks/>
              <a:stCxn id="103" idx="1"/>
              <a:endCxn id="85" idx="0"/>
            </p:cNvCxnSpPr>
            <p:nvPr/>
          </p:nvCxnSpPr>
          <p:spPr>
            <a:xfrm rot="10800000">
              <a:off x="1848529" y="5436066"/>
              <a:ext cx="787705" cy="1008555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3" name="Graphic 212">
            <a:extLst>
              <a:ext uri="{FF2B5EF4-FFF2-40B4-BE49-F238E27FC236}">
                <a16:creationId xmlns:a16="http://schemas.microsoft.com/office/drawing/2014/main" id="{111D9BA6-02B6-4842-BEED-F72DCFF28D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67027" y="651862"/>
            <a:ext cx="357188" cy="357188"/>
          </a:xfrm>
          <a:prstGeom prst="rect">
            <a:avLst/>
          </a:prstGeom>
        </p:spPr>
      </p:pic>
      <p:sp>
        <p:nvSpPr>
          <p:cNvPr id="215" name="Graphic 27">
            <a:extLst>
              <a:ext uri="{FF2B5EF4-FFF2-40B4-BE49-F238E27FC236}">
                <a16:creationId xmlns:a16="http://schemas.microsoft.com/office/drawing/2014/main" id="{5B241015-EBBE-4E38-AB0D-45CE1B580D3C}"/>
              </a:ext>
            </a:extLst>
          </p:cNvPr>
          <p:cNvSpPr/>
          <p:nvPr/>
        </p:nvSpPr>
        <p:spPr>
          <a:xfrm>
            <a:off x="7942988" y="741870"/>
            <a:ext cx="506674" cy="394174"/>
          </a:xfrm>
          <a:custGeom>
            <a:avLst/>
            <a:gdLst>
              <a:gd name="connsiteX0" fmla="*/ 800982 w 944903"/>
              <a:gd name="connsiteY0" fmla="*/ 232647 h 698098"/>
              <a:gd name="connsiteX1" fmla="*/ 800982 w 944903"/>
              <a:gd name="connsiteY1" fmla="*/ 463989 h 698098"/>
              <a:gd name="connsiteX2" fmla="*/ 943776 w 944903"/>
              <a:gd name="connsiteY2" fmla="*/ 409710 h 698098"/>
              <a:gd name="connsiteX3" fmla="*/ 943776 w 944903"/>
              <a:gd name="connsiteY3" fmla="*/ 284052 h 698098"/>
              <a:gd name="connsiteX4" fmla="*/ 743865 w 944903"/>
              <a:gd name="connsiteY4" fmla="*/ 432557 h 698098"/>
              <a:gd name="connsiteX5" fmla="*/ 735297 w 944903"/>
              <a:gd name="connsiteY5" fmla="*/ 429701 h 698098"/>
              <a:gd name="connsiteX6" fmla="*/ 735297 w 944903"/>
              <a:gd name="connsiteY6" fmla="*/ 266917 h 698098"/>
              <a:gd name="connsiteX7" fmla="*/ 743865 w 944903"/>
              <a:gd name="connsiteY7" fmla="*/ 264061 h 698098"/>
              <a:gd name="connsiteX8" fmla="*/ 752433 w 944903"/>
              <a:gd name="connsiteY8" fmla="*/ 261205 h 698098"/>
              <a:gd name="connsiteX9" fmla="*/ 763856 w 944903"/>
              <a:gd name="connsiteY9" fmla="*/ 258349 h 698098"/>
              <a:gd name="connsiteX10" fmla="*/ 763856 w 944903"/>
              <a:gd name="connsiteY10" fmla="*/ 438269 h 698098"/>
              <a:gd name="connsiteX11" fmla="*/ 752433 w 944903"/>
              <a:gd name="connsiteY11" fmla="*/ 432557 h 698098"/>
              <a:gd name="connsiteX12" fmla="*/ 709595 w 944903"/>
              <a:gd name="connsiteY12" fmla="*/ 421133 h 698098"/>
              <a:gd name="connsiteX13" fmla="*/ 701027 w 944903"/>
              <a:gd name="connsiteY13" fmla="*/ 418278 h 698098"/>
              <a:gd name="connsiteX14" fmla="*/ 701027 w 944903"/>
              <a:gd name="connsiteY14" fmla="*/ 278340 h 698098"/>
              <a:gd name="connsiteX15" fmla="*/ 723944 w 944903"/>
              <a:gd name="connsiteY15" fmla="*/ 272629 h 698098"/>
              <a:gd name="connsiteX16" fmla="*/ 723944 w 944903"/>
              <a:gd name="connsiteY16" fmla="*/ 426845 h 698098"/>
              <a:gd name="connsiteX17" fmla="*/ 715289 w 944903"/>
              <a:gd name="connsiteY17" fmla="*/ 423989 h 698098"/>
              <a:gd name="connsiteX18" fmla="*/ 681036 w 944903"/>
              <a:gd name="connsiteY18" fmla="*/ 409710 h 698098"/>
              <a:gd name="connsiteX19" fmla="*/ 675324 w 944903"/>
              <a:gd name="connsiteY19" fmla="*/ 409710 h 698098"/>
              <a:gd name="connsiteX20" fmla="*/ 675324 w 944903"/>
              <a:gd name="connsiteY20" fmla="*/ 284052 h 698098"/>
              <a:gd name="connsiteX21" fmla="*/ 692459 w 944903"/>
              <a:gd name="connsiteY21" fmla="*/ 278340 h 698098"/>
              <a:gd name="connsiteX22" fmla="*/ 692459 w 944903"/>
              <a:gd name="connsiteY22" fmla="*/ 415422 h 698098"/>
              <a:gd name="connsiteX23" fmla="*/ 669613 w 944903"/>
              <a:gd name="connsiteY23" fmla="*/ 269773 h 698098"/>
              <a:gd name="connsiteX24" fmla="*/ 669613 w 944903"/>
              <a:gd name="connsiteY24" fmla="*/ 421133 h 698098"/>
              <a:gd name="connsiteX25" fmla="*/ 778135 w 944903"/>
              <a:gd name="connsiteY25" fmla="*/ 463989 h 698098"/>
              <a:gd name="connsiteX26" fmla="*/ 778135 w 944903"/>
              <a:gd name="connsiteY26" fmla="*/ 232647 h 698098"/>
              <a:gd name="connsiteX27" fmla="*/ 626775 w 944903"/>
              <a:gd name="connsiteY27" fmla="*/ 1322 h 698098"/>
              <a:gd name="connsiteX28" fmla="*/ 626775 w 944903"/>
              <a:gd name="connsiteY28" fmla="*/ 235503 h 698098"/>
              <a:gd name="connsiteX29" fmla="*/ 772424 w 944903"/>
              <a:gd name="connsiteY29" fmla="*/ 178385 h 698098"/>
              <a:gd name="connsiteX30" fmla="*/ 772424 w 944903"/>
              <a:gd name="connsiteY30" fmla="*/ 49872 h 698098"/>
              <a:gd name="connsiteX31" fmla="*/ 626775 w 944903"/>
              <a:gd name="connsiteY31" fmla="*/ 463989 h 698098"/>
              <a:gd name="connsiteX32" fmla="*/ 626775 w 944903"/>
              <a:gd name="connsiteY32" fmla="*/ 698169 h 698098"/>
              <a:gd name="connsiteX33" fmla="*/ 772424 w 944903"/>
              <a:gd name="connsiteY33" fmla="*/ 641052 h 698098"/>
              <a:gd name="connsiteX34" fmla="*/ 772424 w 944903"/>
              <a:gd name="connsiteY34" fmla="*/ 515394 h 698098"/>
              <a:gd name="connsiteX35" fmla="*/ 569657 w 944903"/>
              <a:gd name="connsiteY35" fmla="*/ 198376 h 698098"/>
              <a:gd name="connsiteX36" fmla="*/ 561090 w 944903"/>
              <a:gd name="connsiteY36" fmla="*/ 195521 h 698098"/>
              <a:gd name="connsiteX37" fmla="*/ 561090 w 944903"/>
              <a:gd name="connsiteY37" fmla="*/ 35592 h 698098"/>
              <a:gd name="connsiteX38" fmla="*/ 569657 w 944903"/>
              <a:gd name="connsiteY38" fmla="*/ 32737 h 698098"/>
              <a:gd name="connsiteX39" fmla="*/ 578225 w 944903"/>
              <a:gd name="connsiteY39" fmla="*/ 29881 h 698098"/>
              <a:gd name="connsiteX40" fmla="*/ 589648 w 944903"/>
              <a:gd name="connsiteY40" fmla="*/ 27025 h 698098"/>
              <a:gd name="connsiteX41" fmla="*/ 589648 w 944903"/>
              <a:gd name="connsiteY41" fmla="*/ 206944 h 698098"/>
              <a:gd name="connsiteX42" fmla="*/ 578225 w 944903"/>
              <a:gd name="connsiteY42" fmla="*/ 204053 h 698098"/>
              <a:gd name="connsiteX43" fmla="*/ 535475 w 944903"/>
              <a:gd name="connsiteY43" fmla="*/ 189809 h 698098"/>
              <a:gd name="connsiteX44" fmla="*/ 526907 w 944903"/>
              <a:gd name="connsiteY44" fmla="*/ 186953 h 698098"/>
              <a:gd name="connsiteX45" fmla="*/ 526907 w 944903"/>
              <a:gd name="connsiteY45" fmla="*/ 44160 h 698098"/>
              <a:gd name="connsiteX46" fmla="*/ 549825 w 944903"/>
              <a:gd name="connsiteY46" fmla="*/ 38448 h 698098"/>
              <a:gd name="connsiteX47" fmla="*/ 549825 w 944903"/>
              <a:gd name="connsiteY47" fmla="*/ 192665 h 698098"/>
              <a:gd name="connsiteX48" fmla="*/ 541257 w 944903"/>
              <a:gd name="connsiteY48" fmla="*/ 189809 h 698098"/>
              <a:gd name="connsiteX49" fmla="*/ 506916 w 944903"/>
              <a:gd name="connsiteY49" fmla="*/ 181241 h 698098"/>
              <a:gd name="connsiteX50" fmla="*/ 501205 w 944903"/>
              <a:gd name="connsiteY50" fmla="*/ 178385 h 698098"/>
              <a:gd name="connsiteX51" fmla="*/ 501205 w 944903"/>
              <a:gd name="connsiteY51" fmla="*/ 52728 h 698098"/>
              <a:gd name="connsiteX52" fmla="*/ 518340 w 944903"/>
              <a:gd name="connsiteY52" fmla="*/ 47016 h 698098"/>
              <a:gd name="connsiteX53" fmla="*/ 518340 w 944903"/>
              <a:gd name="connsiteY53" fmla="*/ 184097 h 698098"/>
              <a:gd name="connsiteX54" fmla="*/ 495493 w 944903"/>
              <a:gd name="connsiteY54" fmla="*/ 38448 h 698098"/>
              <a:gd name="connsiteX55" fmla="*/ 495493 w 944903"/>
              <a:gd name="connsiteY55" fmla="*/ 189809 h 698098"/>
              <a:gd name="connsiteX56" fmla="*/ 604016 w 944903"/>
              <a:gd name="connsiteY56" fmla="*/ 232647 h 698098"/>
              <a:gd name="connsiteX57" fmla="*/ 604016 w 944903"/>
              <a:gd name="connsiteY57" fmla="*/ 1322 h 698098"/>
              <a:gd name="connsiteX58" fmla="*/ 569745 w 944903"/>
              <a:gd name="connsiteY58" fmla="*/ 663899 h 698098"/>
              <a:gd name="connsiteX59" fmla="*/ 561178 w 944903"/>
              <a:gd name="connsiteY59" fmla="*/ 661043 h 698098"/>
              <a:gd name="connsiteX60" fmla="*/ 561178 w 944903"/>
              <a:gd name="connsiteY60" fmla="*/ 501115 h 698098"/>
              <a:gd name="connsiteX61" fmla="*/ 569745 w 944903"/>
              <a:gd name="connsiteY61" fmla="*/ 498259 h 698098"/>
              <a:gd name="connsiteX62" fmla="*/ 578313 w 944903"/>
              <a:gd name="connsiteY62" fmla="*/ 495403 h 698098"/>
              <a:gd name="connsiteX63" fmla="*/ 589736 w 944903"/>
              <a:gd name="connsiteY63" fmla="*/ 492548 h 698098"/>
              <a:gd name="connsiteX64" fmla="*/ 589736 w 944903"/>
              <a:gd name="connsiteY64" fmla="*/ 672467 h 698098"/>
              <a:gd name="connsiteX65" fmla="*/ 578313 w 944903"/>
              <a:gd name="connsiteY65" fmla="*/ 669611 h 698098"/>
              <a:gd name="connsiteX66" fmla="*/ 535475 w 944903"/>
              <a:gd name="connsiteY66" fmla="*/ 652476 h 698098"/>
              <a:gd name="connsiteX67" fmla="*/ 526907 w 944903"/>
              <a:gd name="connsiteY67" fmla="*/ 649620 h 698098"/>
              <a:gd name="connsiteX68" fmla="*/ 526907 w 944903"/>
              <a:gd name="connsiteY68" fmla="*/ 506827 h 698098"/>
              <a:gd name="connsiteX69" fmla="*/ 549825 w 944903"/>
              <a:gd name="connsiteY69" fmla="*/ 501115 h 698098"/>
              <a:gd name="connsiteX70" fmla="*/ 549825 w 944903"/>
              <a:gd name="connsiteY70" fmla="*/ 655349 h 698098"/>
              <a:gd name="connsiteX71" fmla="*/ 541257 w 944903"/>
              <a:gd name="connsiteY71" fmla="*/ 652493 h 698098"/>
              <a:gd name="connsiteX72" fmla="*/ 506916 w 944903"/>
              <a:gd name="connsiteY72" fmla="*/ 643908 h 698098"/>
              <a:gd name="connsiteX73" fmla="*/ 501205 w 944903"/>
              <a:gd name="connsiteY73" fmla="*/ 641052 h 698098"/>
              <a:gd name="connsiteX74" fmla="*/ 501205 w 944903"/>
              <a:gd name="connsiteY74" fmla="*/ 515394 h 698098"/>
              <a:gd name="connsiteX75" fmla="*/ 518340 w 944903"/>
              <a:gd name="connsiteY75" fmla="*/ 509683 h 698098"/>
              <a:gd name="connsiteX76" fmla="*/ 518340 w 944903"/>
              <a:gd name="connsiteY76" fmla="*/ 646764 h 698098"/>
              <a:gd name="connsiteX77" fmla="*/ 495493 w 944903"/>
              <a:gd name="connsiteY77" fmla="*/ 503971 h 698098"/>
              <a:gd name="connsiteX78" fmla="*/ 495493 w 944903"/>
              <a:gd name="connsiteY78" fmla="*/ 655349 h 698098"/>
              <a:gd name="connsiteX79" fmla="*/ 604016 w 944903"/>
              <a:gd name="connsiteY79" fmla="*/ 695331 h 698098"/>
              <a:gd name="connsiteX80" fmla="*/ 604016 w 944903"/>
              <a:gd name="connsiteY80" fmla="*/ 463989 h 698098"/>
              <a:gd name="connsiteX81" fmla="*/ 469702 w 944903"/>
              <a:gd name="connsiteY81" fmla="*/ 232647 h 698098"/>
              <a:gd name="connsiteX82" fmla="*/ 469702 w 944903"/>
              <a:gd name="connsiteY82" fmla="*/ 463989 h 698098"/>
              <a:gd name="connsiteX83" fmla="*/ 612495 w 944903"/>
              <a:gd name="connsiteY83" fmla="*/ 409710 h 698098"/>
              <a:gd name="connsiteX84" fmla="*/ 612495 w 944903"/>
              <a:gd name="connsiteY84" fmla="*/ 284052 h 698098"/>
              <a:gd name="connsiteX85" fmla="*/ 412567 w 944903"/>
              <a:gd name="connsiteY85" fmla="*/ 432557 h 698098"/>
              <a:gd name="connsiteX86" fmla="*/ 403999 w 944903"/>
              <a:gd name="connsiteY86" fmla="*/ 429701 h 698098"/>
              <a:gd name="connsiteX87" fmla="*/ 403999 w 944903"/>
              <a:gd name="connsiteY87" fmla="*/ 266917 h 698098"/>
              <a:gd name="connsiteX88" fmla="*/ 412567 w 944903"/>
              <a:gd name="connsiteY88" fmla="*/ 264061 h 698098"/>
              <a:gd name="connsiteX89" fmla="*/ 421135 w 944903"/>
              <a:gd name="connsiteY89" fmla="*/ 261205 h 698098"/>
              <a:gd name="connsiteX90" fmla="*/ 432558 w 944903"/>
              <a:gd name="connsiteY90" fmla="*/ 258349 h 698098"/>
              <a:gd name="connsiteX91" fmla="*/ 432558 w 944903"/>
              <a:gd name="connsiteY91" fmla="*/ 438269 h 698098"/>
              <a:gd name="connsiteX92" fmla="*/ 421135 w 944903"/>
              <a:gd name="connsiteY92" fmla="*/ 435413 h 698098"/>
              <a:gd name="connsiteX93" fmla="*/ 378297 w 944903"/>
              <a:gd name="connsiteY93" fmla="*/ 421133 h 698098"/>
              <a:gd name="connsiteX94" fmla="*/ 369764 w 944903"/>
              <a:gd name="connsiteY94" fmla="*/ 418278 h 698098"/>
              <a:gd name="connsiteX95" fmla="*/ 369764 w 944903"/>
              <a:gd name="connsiteY95" fmla="*/ 278340 h 698098"/>
              <a:gd name="connsiteX96" fmla="*/ 392682 w 944903"/>
              <a:gd name="connsiteY96" fmla="*/ 272629 h 698098"/>
              <a:gd name="connsiteX97" fmla="*/ 392682 w 944903"/>
              <a:gd name="connsiteY97" fmla="*/ 426845 h 698098"/>
              <a:gd name="connsiteX98" fmla="*/ 384114 w 944903"/>
              <a:gd name="connsiteY98" fmla="*/ 423989 h 698098"/>
              <a:gd name="connsiteX99" fmla="*/ 349738 w 944903"/>
              <a:gd name="connsiteY99" fmla="*/ 409710 h 698098"/>
              <a:gd name="connsiteX100" fmla="*/ 344026 w 944903"/>
              <a:gd name="connsiteY100" fmla="*/ 409710 h 698098"/>
              <a:gd name="connsiteX101" fmla="*/ 344026 w 944903"/>
              <a:gd name="connsiteY101" fmla="*/ 284052 h 698098"/>
              <a:gd name="connsiteX102" fmla="*/ 361161 w 944903"/>
              <a:gd name="connsiteY102" fmla="*/ 278340 h 698098"/>
              <a:gd name="connsiteX103" fmla="*/ 361161 w 944903"/>
              <a:gd name="connsiteY103" fmla="*/ 415422 h 698098"/>
              <a:gd name="connsiteX104" fmla="*/ 338314 w 944903"/>
              <a:gd name="connsiteY104" fmla="*/ 269773 h 698098"/>
              <a:gd name="connsiteX105" fmla="*/ 338314 w 944903"/>
              <a:gd name="connsiteY105" fmla="*/ 421133 h 698098"/>
              <a:gd name="connsiteX106" fmla="*/ 446837 w 944903"/>
              <a:gd name="connsiteY106" fmla="*/ 463989 h 698098"/>
              <a:gd name="connsiteX107" fmla="*/ 446837 w 944903"/>
              <a:gd name="connsiteY107" fmla="*/ 232647 h 698098"/>
              <a:gd name="connsiteX108" fmla="*/ 289765 w 944903"/>
              <a:gd name="connsiteY108" fmla="*/ 1322 h 698098"/>
              <a:gd name="connsiteX109" fmla="*/ 289765 w 944903"/>
              <a:gd name="connsiteY109" fmla="*/ 235503 h 698098"/>
              <a:gd name="connsiteX110" fmla="*/ 435414 w 944903"/>
              <a:gd name="connsiteY110" fmla="*/ 178385 h 698098"/>
              <a:gd name="connsiteX111" fmla="*/ 435414 w 944903"/>
              <a:gd name="connsiteY111" fmla="*/ 49872 h 698098"/>
              <a:gd name="connsiteX112" fmla="*/ 289765 w 944903"/>
              <a:gd name="connsiteY112" fmla="*/ 463989 h 698098"/>
              <a:gd name="connsiteX113" fmla="*/ 289765 w 944903"/>
              <a:gd name="connsiteY113" fmla="*/ 698169 h 698098"/>
              <a:gd name="connsiteX114" fmla="*/ 435414 w 944903"/>
              <a:gd name="connsiteY114" fmla="*/ 641052 h 698098"/>
              <a:gd name="connsiteX115" fmla="*/ 435414 w 944903"/>
              <a:gd name="connsiteY115" fmla="*/ 515394 h 698098"/>
              <a:gd name="connsiteX116" fmla="*/ 232647 w 944903"/>
              <a:gd name="connsiteY116" fmla="*/ 198376 h 698098"/>
              <a:gd name="connsiteX117" fmla="*/ 224080 w 944903"/>
              <a:gd name="connsiteY117" fmla="*/ 195521 h 698098"/>
              <a:gd name="connsiteX118" fmla="*/ 224080 w 944903"/>
              <a:gd name="connsiteY118" fmla="*/ 35592 h 698098"/>
              <a:gd name="connsiteX119" fmla="*/ 232647 w 944903"/>
              <a:gd name="connsiteY119" fmla="*/ 32737 h 698098"/>
              <a:gd name="connsiteX120" fmla="*/ 241215 w 944903"/>
              <a:gd name="connsiteY120" fmla="*/ 29881 h 698098"/>
              <a:gd name="connsiteX121" fmla="*/ 252638 w 944903"/>
              <a:gd name="connsiteY121" fmla="*/ 27025 h 698098"/>
              <a:gd name="connsiteX122" fmla="*/ 252638 w 944903"/>
              <a:gd name="connsiteY122" fmla="*/ 206944 h 698098"/>
              <a:gd name="connsiteX123" fmla="*/ 241215 w 944903"/>
              <a:gd name="connsiteY123" fmla="*/ 201232 h 698098"/>
              <a:gd name="connsiteX124" fmla="*/ 198377 w 944903"/>
              <a:gd name="connsiteY124" fmla="*/ 189809 h 698098"/>
              <a:gd name="connsiteX125" fmla="*/ 189809 w 944903"/>
              <a:gd name="connsiteY125" fmla="*/ 186953 h 698098"/>
              <a:gd name="connsiteX126" fmla="*/ 189809 w 944903"/>
              <a:gd name="connsiteY126" fmla="*/ 44160 h 698098"/>
              <a:gd name="connsiteX127" fmla="*/ 212727 w 944903"/>
              <a:gd name="connsiteY127" fmla="*/ 38448 h 698098"/>
              <a:gd name="connsiteX128" fmla="*/ 212727 w 944903"/>
              <a:gd name="connsiteY128" fmla="*/ 192665 h 698098"/>
              <a:gd name="connsiteX129" fmla="*/ 207015 w 944903"/>
              <a:gd name="connsiteY129" fmla="*/ 192665 h 698098"/>
              <a:gd name="connsiteX130" fmla="*/ 169818 w 944903"/>
              <a:gd name="connsiteY130" fmla="*/ 181241 h 698098"/>
              <a:gd name="connsiteX131" fmla="*/ 164107 w 944903"/>
              <a:gd name="connsiteY131" fmla="*/ 178385 h 698098"/>
              <a:gd name="connsiteX132" fmla="*/ 164107 w 944903"/>
              <a:gd name="connsiteY132" fmla="*/ 52728 h 698098"/>
              <a:gd name="connsiteX133" fmla="*/ 181242 w 944903"/>
              <a:gd name="connsiteY133" fmla="*/ 47016 h 698098"/>
              <a:gd name="connsiteX134" fmla="*/ 181242 w 944903"/>
              <a:gd name="connsiteY134" fmla="*/ 184097 h 698098"/>
              <a:gd name="connsiteX135" fmla="*/ 158395 w 944903"/>
              <a:gd name="connsiteY135" fmla="*/ 38448 h 698098"/>
              <a:gd name="connsiteX136" fmla="*/ 158395 w 944903"/>
              <a:gd name="connsiteY136" fmla="*/ 189809 h 698098"/>
              <a:gd name="connsiteX137" fmla="*/ 266918 w 944903"/>
              <a:gd name="connsiteY137" fmla="*/ 232647 h 698098"/>
              <a:gd name="connsiteX138" fmla="*/ 266918 w 944903"/>
              <a:gd name="connsiteY138" fmla="*/ 1322 h 698098"/>
              <a:gd name="connsiteX139" fmla="*/ 232647 w 944903"/>
              <a:gd name="connsiteY139" fmla="*/ 663899 h 698098"/>
              <a:gd name="connsiteX140" fmla="*/ 224080 w 944903"/>
              <a:gd name="connsiteY140" fmla="*/ 661043 h 698098"/>
              <a:gd name="connsiteX141" fmla="*/ 224080 w 944903"/>
              <a:gd name="connsiteY141" fmla="*/ 501115 h 698098"/>
              <a:gd name="connsiteX142" fmla="*/ 232647 w 944903"/>
              <a:gd name="connsiteY142" fmla="*/ 498259 h 698098"/>
              <a:gd name="connsiteX143" fmla="*/ 241215 w 944903"/>
              <a:gd name="connsiteY143" fmla="*/ 495403 h 698098"/>
              <a:gd name="connsiteX144" fmla="*/ 252638 w 944903"/>
              <a:gd name="connsiteY144" fmla="*/ 492548 h 698098"/>
              <a:gd name="connsiteX145" fmla="*/ 252638 w 944903"/>
              <a:gd name="connsiteY145" fmla="*/ 672467 h 698098"/>
              <a:gd name="connsiteX146" fmla="*/ 241215 w 944903"/>
              <a:gd name="connsiteY146" fmla="*/ 669611 h 698098"/>
              <a:gd name="connsiteX147" fmla="*/ 198377 w 944903"/>
              <a:gd name="connsiteY147" fmla="*/ 652476 h 698098"/>
              <a:gd name="connsiteX148" fmla="*/ 189809 w 944903"/>
              <a:gd name="connsiteY148" fmla="*/ 649620 h 698098"/>
              <a:gd name="connsiteX149" fmla="*/ 189809 w 944903"/>
              <a:gd name="connsiteY149" fmla="*/ 506827 h 698098"/>
              <a:gd name="connsiteX150" fmla="*/ 212727 w 944903"/>
              <a:gd name="connsiteY150" fmla="*/ 501115 h 698098"/>
              <a:gd name="connsiteX151" fmla="*/ 212727 w 944903"/>
              <a:gd name="connsiteY151" fmla="*/ 655349 h 698098"/>
              <a:gd name="connsiteX152" fmla="*/ 204053 w 944903"/>
              <a:gd name="connsiteY152" fmla="*/ 652476 h 698098"/>
              <a:gd name="connsiteX153" fmla="*/ 169818 w 944903"/>
              <a:gd name="connsiteY153" fmla="*/ 643908 h 698098"/>
              <a:gd name="connsiteX154" fmla="*/ 164107 w 944903"/>
              <a:gd name="connsiteY154" fmla="*/ 641052 h 698098"/>
              <a:gd name="connsiteX155" fmla="*/ 164107 w 944903"/>
              <a:gd name="connsiteY155" fmla="*/ 515394 h 698098"/>
              <a:gd name="connsiteX156" fmla="*/ 181242 w 944903"/>
              <a:gd name="connsiteY156" fmla="*/ 509683 h 698098"/>
              <a:gd name="connsiteX157" fmla="*/ 181242 w 944903"/>
              <a:gd name="connsiteY157" fmla="*/ 646764 h 698098"/>
              <a:gd name="connsiteX158" fmla="*/ 158395 w 944903"/>
              <a:gd name="connsiteY158" fmla="*/ 503971 h 698098"/>
              <a:gd name="connsiteX159" fmla="*/ 158395 w 944903"/>
              <a:gd name="connsiteY159" fmla="*/ 655349 h 698098"/>
              <a:gd name="connsiteX160" fmla="*/ 266918 w 944903"/>
              <a:gd name="connsiteY160" fmla="*/ 695331 h 698098"/>
              <a:gd name="connsiteX161" fmla="*/ 266918 w 944903"/>
              <a:gd name="connsiteY161" fmla="*/ 463989 h 698098"/>
              <a:gd name="connsiteX162" fmla="*/ 135477 w 944903"/>
              <a:gd name="connsiteY162" fmla="*/ 232647 h 698098"/>
              <a:gd name="connsiteX163" fmla="*/ 135477 w 944903"/>
              <a:gd name="connsiteY163" fmla="*/ 463989 h 698098"/>
              <a:gd name="connsiteX164" fmla="*/ 278271 w 944903"/>
              <a:gd name="connsiteY164" fmla="*/ 409710 h 698098"/>
              <a:gd name="connsiteX165" fmla="*/ 278271 w 944903"/>
              <a:gd name="connsiteY165" fmla="*/ 284052 h 698098"/>
              <a:gd name="connsiteX166" fmla="*/ 75539 w 944903"/>
              <a:gd name="connsiteY166" fmla="*/ 432557 h 698098"/>
              <a:gd name="connsiteX167" fmla="*/ 66972 w 944903"/>
              <a:gd name="connsiteY167" fmla="*/ 426845 h 698098"/>
              <a:gd name="connsiteX168" fmla="*/ 66972 w 944903"/>
              <a:gd name="connsiteY168" fmla="*/ 266917 h 698098"/>
              <a:gd name="connsiteX169" fmla="*/ 75539 w 944903"/>
              <a:gd name="connsiteY169" fmla="*/ 266917 h 698098"/>
              <a:gd name="connsiteX170" fmla="*/ 84178 w 944903"/>
              <a:gd name="connsiteY170" fmla="*/ 263991 h 698098"/>
              <a:gd name="connsiteX171" fmla="*/ 95601 w 944903"/>
              <a:gd name="connsiteY171" fmla="*/ 258279 h 698098"/>
              <a:gd name="connsiteX172" fmla="*/ 95601 w 944903"/>
              <a:gd name="connsiteY172" fmla="*/ 438269 h 698098"/>
              <a:gd name="connsiteX173" fmla="*/ 84178 w 944903"/>
              <a:gd name="connsiteY173" fmla="*/ 435413 h 698098"/>
              <a:gd name="connsiteX174" fmla="*/ 41269 w 944903"/>
              <a:gd name="connsiteY174" fmla="*/ 421133 h 698098"/>
              <a:gd name="connsiteX175" fmla="*/ 32701 w 944903"/>
              <a:gd name="connsiteY175" fmla="*/ 418278 h 698098"/>
              <a:gd name="connsiteX176" fmla="*/ 32701 w 944903"/>
              <a:gd name="connsiteY176" fmla="*/ 278340 h 698098"/>
              <a:gd name="connsiteX177" fmla="*/ 55619 w 944903"/>
              <a:gd name="connsiteY177" fmla="*/ 272629 h 698098"/>
              <a:gd name="connsiteX178" fmla="*/ 55619 w 944903"/>
              <a:gd name="connsiteY178" fmla="*/ 426845 h 698098"/>
              <a:gd name="connsiteX179" fmla="*/ 47051 w 944903"/>
              <a:gd name="connsiteY179" fmla="*/ 423989 h 698098"/>
              <a:gd name="connsiteX180" fmla="*/ 12710 w 944903"/>
              <a:gd name="connsiteY180" fmla="*/ 409710 h 698098"/>
              <a:gd name="connsiteX181" fmla="*/ 7034 w 944903"/>
              <a:gd name="connsiteY181" fmla="*/ 409710 h 698098"/>
              <a:gd name="connsiteX182" fmla="*/ 7034 w 944903"/>
              <a:gd name="connsiteY182" fmla="*/ 284052 h 698098"/>
              <a:gd name="connsiteX183" fmla="*/ 24240 w 944903"/>
              <a:gd name="connsiteY183" fmla="*/ 278340 h 698098"/>
              <a:gd name="connsiteX184" fmla="*/ 24240 w 944903"/>
              <a:gd name="connsiteY184" fmla="*/ 415422 h 698098"/>
              <a:gd name="connsiteX185" fmla="*/ 1322 w 944903"/>
              <a:gd name="connsiteY185" fmla="*/ 269773 h 698098"/>
              <a:gd name="connsiteX186" fmla="*/ 1322 w 944903"/>
              <a:gd name="connsiteY186" fmla="*/ 421133 h 698098"/>
              <a:gd name="connsiteX187" fmla="*/ 109845 w 944903"/>
              <a:gd name="connsiteY187" fmla="*/ 463989 h 698098"/>
              <a:gd name="connsiteX188" fmla="*/ 109845 w 944903"/>
              <a:gd name="connsiteY188" fmla="*/ 232647 h 69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944903" h="698098">
                <a:moveTo>
                  <a:pt x="800982" y="232647"/>
                </a:moveTo>
                <a:lnTo>
                  <a:pt x="800982" y="463989"/>
                </a:lnTo>
                <a:lnTo>
                  <a:pt x="943776" y="409710"/>
                </a:lnTo>
                <a:lnTo>
                  <a:pt x="943776" y="284052"/>
                </a:lnTo>
                <a:close/>
                <a:moveTo>
                  <a:pt x="743865" y="432557"/>
                </a:moveTo>
                <a:lnTo>
                  <a:pt x="735297" y="429701"/>
                </a:lnTo>
                <a:lnTo>
                  <a:pt x="735297" y="266917"/>
                </a:lnTo>
                <a:lnTo>
                  <a:pt x="743865" y="264061"/>
                </a:lnTo>
                <a:lnTo>
                  <a:pt x="752433" y="261205"/>
                </a:lnTo>
                <a:lnTo>
                  <a:pt x="763856" y="258349"/>
                </a:lnTo>
                <a:lnTo>
                  <a:pt x="763856" y="438269"/>
                </a:lnTo>
                <a:lnTo>
                  <a:pt x="752433" y="432557"/>
                </a:lnTo>
                <a:close/>
                <a:moveTo>
                  <a:pt x="709595" y="421133"/>
                </a:moveTo>
                <a:lnTo>
                  <a:pt x="701027" y="418278"/>
                </a:lnTo>
                <a:lnTo>
                  <a:pt x="701027" y="278340"/>
                </a:lnTo>
                <a:lnTo>
                  <a:pt x="723944" y="272629"/>
                </a:lnTo>
                <a:lnTo>
                  <a:pt x="723944" y="426845"/>
                </a:lnTo>
                <a:lnTo>
                  <a:pt x="715289" y="423989"/>
                </a:lnTo>
                <a:close/>
                <a:moveTo>
                  <a:pt x="681036" y="409710"/>
                </a:moveTo>
                <a:lnTo>
                  <a:pt x="675324" y="409710"/>
                </a:lnTo>
                <a:lnTo>
                  <a:pt x="675324" y="284052"/>
                </a:lnTo>
                <a:lnTo>
                  <a:pt x="692459" y="278340"/>
                </a:lnTo>
                <a:lnTo>
                  <a:pt x="692459" y="415422"/>
                </a:lnTo>
                <a:close/>
                <a:moveTo>
                  <a:pt x="669613" y="269773"/>
                </a:moveTo>
                <a:lnTo>
                  <a:pt x="669613" y="421133"/>
                </a:lnTo>
                <a:lnTo>
                  <a:pt x="778135" y="463989"/>
                </a:lnTo>
                <a:lnTo>
                  <a:pt x="778135" y="232647"/>
                </a:lnTo>
                <a:close/>
                <a:moveTo>
                  <a:pt x="626775" y="1322"/>
                </a:moveTo>
                <a:lnTo>
                  <a:pt x="626775" y="235503"/>
                </a:lnTo>
                <a:lnTo>
                  <a:pt x="772424" y="178385"/>
                </a:lnTo>
                <a:lnTo>
                  <a:pt x="772424" y="49872"/>
                </a:lnTo>
                <a:close/>
                <a:moveTo>
                  <a:pt x="626775" y="463989"/>
                </a:moveTo>
                <a:lnTo>
                  <a:pt x="626775" y="698169"/>
                </a:lnTo>
                <a:lnTo>
                  <a:pt x="772424" y="641052"/>
                </a:lnTo>
                <a:lnTo>
                  <a:pt x="772424" y="515394"/>
                </a:lnTo>
                <a:close/>
                <a:moveTo>
                  <a:pt x="569657" y="198376"/>
                </a:moveTo>
                <a:lnTo>
                  <a:pt x="561090" y="195521"/>
                </a:lnTo>
                <a:lnTo>
                  <a:pt x="561090" y="35592"/>
                </a:lnTo>
                <a:lnTo>
                  <a:pt x="569657" y="32737"/>
                </a:lnTo>
                <a:lnTo>
                  <a:pt x="578225" y="29881"/>
                </a:lnTo>
                <a:lnTo>
                  <a:pt x="589648" y="27025"/>
                </a:lnTo>
                <a:lnTo>
                  <a:pt x="589648" y="206944"/>
                </a:lnTo>
                <a:lnTo>
                  <a:pt x="578225" y="204053"/>
                </a:lnTo>
                <a:close/>
                <a:moveTo>
                  <a:pt x="535475" y="189809"/>
                </a:moveTo>
                <a:lnTo>
                  <a:pt x="526907" y="186953"/>
                </a:lnTo>
                <a:lnTo>
                  <a:pt x="526907" y="44160"/>
                </a:lnTo>
                <a:lnTo>
                  <a:pt x="549825" y="38448"/>
                </a:lnTo>
                <a:lnTo>
                  <a:pt x="549825" y="192665"/>
                </a:lnTo>
                <a:lnTo>
                  <a:pt x="541257" y="189809"/>
                </a:lnTo>
                <a:close/>
                <a:moveTo>
                  <a:pt x="506916" y="181241"/>
                </a:moveTo>
                <a:lnTo>
                  <a:pt x="501205" y="178385"/>
                </a:lnTo>
                <a:lnTo>
                  <a:pt x="501205" y="52728"/>
                </a:lnTo>
                <a:lnTo>
                  <a:pt x="518340" y="47016"/>
                </a:lnTo>
                <a:lnTo>
                  <a:pt x="518340" y="184097"/>
                </a:lnTo>
                <a:close/>
                <a:moveTo>
                  <a:pt x="495493" y="38448"/>
                </a:moveTo>
                <a:lnTo>
                  <a:pt x="495493" y="189809"/>
                </a:lnTo>
                <a:lnTo>
                  <a:pt x="604016" y="232647"/>
                </a:lnTo>
                <a:lnTo>
                  <a:pt x="604016" y="1322"/>
                </a:lnTo>
                <a:close/>
                <a:moveTo>
                  <a:pt x="569745" y="663899"/>
                </a:moveTo>
                <a:lnTo>
                  <a:pt x="561178" y="661043"/>
                </a:lnTo>
                <a:lnTo>
                  <a:pt x="561178" y="501115"/>
                </a:lnTo>
                <a:lnTo>
                  <a:pt x="569745" y="498259"/>
                </a:lnTo>
                <a:lnTo>
                  <a:pt x="578313" y="495403"/>
                </a:lnTo>
                <a:lnTo>
                  <a:pt x="589736" y="492548"/>
                </a:lnTo>
                <a:lnTo>
                  <a:pt x="589736" y="672467"/>
                </a:lnTo>
                <a:lnTo>
                  <a:pt x="578313" y="669611"/>
                </a:lnTo>
                <a:close/>
                <a:moveTo>
                  <a:pt x="535475" y="652476"/>
                </a:moveTo>
                <a:lnTo>
                  <a:pt x="526907" y="649620"/>
                </a:lnTo>
                <a:lnTo>
                  <a:pt x="526907" y="506827"/>
                </a:lnTo>
                <a:lnTo>
                  <a:pt x="549825" y="501115"/>
                </a:lnTo>
                <a:lnTo>
                  <a:pt x="549825" y="655349"/>
                </a:lnTo>
                <a:lnTo>
                  <a:pt x="541257" y="652493"/>
                </a:lnTo>
                <a:close/>
                <a:moveTo>
                  <a:pt x="506916" y="643908"/>
                </a:moveTo>
                <a:lnTo>
                  <a:pt x="501205" y="641052"/>
                </a:lnTo>
                <a:lnTo>
                  <a:pt x="501205" y="515394"/>
                </a:lnTo>
                <a:lnTo>
                  <a:pt x="518340" y="509683"/>
                </a:lnTo>
                <a:lnTo>
                  <a:pt x="518340" y="646764"/>
                </a:lnTo>
                <a:close/>
                <a:moveTo>
                  <a:pt x="495493" y="503971"/>
                </a:moveTo>
                <a:lnTo>
                  <a:pt x="495493" y="655349"/>
                </a:lnTo>
                <a:lnTo>
                  <a:pt x="604016" y="695331"/>
                </a:lnTo>
                <a:lnTo>
                  <a:pt x="604016" y="463989"/>
                </a:lnTo>
                <a:close/>
                <a:moveTo>
                  <a:pt x="469702" y="232647"/>
                </a:moveTo>
                <a:lnTo>
                  <a:pt x="469702" y="463989"/>
                </a:lnTo>
                <a:lnTo>
                  <a:pt x="612495" y="409710"/>
                </a:lnTo>
                <a:lnTo>
                  <a:pt x="612495" y="284052"/>
                </a:lnTo>
                <a:close/>
                <a:moveTo>
                  <a:pt x="412567" y="432557"/>
                </a:moveTo>
                <a:lnTo>
                  <a:pt x="403999" y="429701"/>
                </a:lnTo>
                <a:lnTo>
                  <a:pt x="403999" y="266917"/>
                </a:lnTo>
                <a:lnTo>
                  <a:pt x="412567" y="264061"/>
                </a:lnTo>
                <a:lnTo>
                  <a:pt x="421135" y="261205"/>
                </a:lnTo>
                <a:lnTo>
                  <a:pt x="432558" y="258349"/>
                </a:lnTo>
                <a:lnTo>
                  <a:pt x="432558" y="438269"/>
                </a:lnTo>
                <a:lnTo>
                  <a:pt x="421135" y="435413"/>
                </a:lnTo>
                <a:close/>
                <a:moveTo>
                  <a:pt x="378297" y="421133"/>
                </a:moveTo>
                <a:lnTo>
                  <a:pt x="369764" y="418278"/>
                </a:lnTo>
                <a:lnTo>
                  <a:pt x="369764" y="278340"/>
                </a:lnTo>
                <a:lnTo>
                  <a:pt x="392682" y="272629"/>
                </a:lnTo>
                <a:lnTo>
                  <a:pt x="392682" y="426845"/>
                </a:lnTo>
                <a:lnTo>
                  <a:pt x="384114" y="423989"/>
                </a:lnTo>
                <a:close/>
                <a:moveTo>
                  <a:pt x="349738" y="409710"/>
                </a:moveTo>
                <a:lnTo>
                  <a:pt x="344026" y="409710"/>
                </a:lnTo>
                <a:lnTo>
                  <a:pt x="344026" y="284052"/>
                </a:lnTo>
                <a:lnTo>
                  <a:pt x="361161" y="278340"/>
                </a:lnTo>
                <a:lnTo>
                  <a:pt x="361161" y="415422"/>
                </a:lnTo>
                <a:close/>
                <a:moveTo>
                  <a:pt x="338314" y="269773"/>
                </a:moveTo>
                <a:lnTo>
                  <a:pt x="338314" y="421133"/>
                </a:lnTo>
                <a:lnTo>
                  <a:pt x="446837" y="463989"/>
                </a:lnTo>
                <a:lnTo>
                  <a:pt x="446837" y="232647"/>
                </a:lnTo>
                <a:close/>
                <a:moveTo>
                  <a:pt x="289765" y="1322"/>
                </a:moveTo>
                <a:lnTo>
                  <a:pt x="289765" y="235503"/>
                </a:lnTo>
                <a:lnTo>
                  <a:pt x="435414" y="178385"/>
                </a:lnTo>
                <a:lnTo>
                  <a:pt x="435414" y="49872"/>
                </a:lnTo>
                <a:close/>
                <a:moveTo>
                  <a:pt x="289765" y="463989"/>
                </a:moveTo>
                <a:lnTo>
                  <a:pt x="289765" y="698169"/>
                </a:lnTo>
                <a:lnTo>
                  <a:pt x="435414" y="641052"/>
                </a:lnTo>
                <a:lnTo>
                  <a:pt x="435414" y="515394"/>
                </a:lnTo>
                <a:close/>
                <a:moveTo>
                  <a:pt x="232647" y="198376"/>
                </a:moveTo>
                <a:lnTo>
                  <a:pt x="224080" y="195521"/>
                </a:lnTo>
                <a:lnTo>
                  <a:pt x="224080" y="35592"/>
                </a:lnTo>
                <a:lnTo>
                  <a:pt x="232647" y="32737"/>
                </a:lnTo>
                <a:lnTo>
                  <a:pt x="241215" y="29881"/>
                </a:lnTo>
                <a:lnTo>
                  <a:pt x="252638" y="27025"/>
                </a:lnTo>
                <a:lnTo>
                  <a:pt x="252638" y="206944"/>
                </a:lnTo>
                <a:lnTo>
                  <a:pt x="241215" y="201232"/>
                </a:lnTo>
                <a:close/>
                <a:moveTo>
                  <a:pt x="198377" y="189809"/>
                </a:moveTo>
                <a:lnTo>
                  <a:pt x="189809" y="186953"/>
                </a:lnTo>
                <a:lnTo>
                  <a:pt x="189809" y="44160"/>
                </a:lnTo>
                <a:lnTo>
                  <a:pt x="212727" y="38448"/>
                </a:lnTo>
                <a:lnTo>
                  <a:pt x="212727" y="192665"/>
                </a:lnTo>
                <a:lnTo>
                  <a:pt x="207015" y="192665"/>
                </a:lnTo>
                <a:close/>
                <a:moveTo>
                  <a:pt x="169818" y="181241"/>
                </a:moveTo>
                <a:lnTo>
                  <a:pt x="164107" y="178385"/>
                </a:lnTo>
                <a:lnTo>
                  <a:pt x="164107" y="52728"/>
                </a:lnTo>
                <a:lnTo>
                  <a:pt x="181242" y="47016"/>
                </a:lnTo>
                <a:lnTo>
                  <a:pt x="181242" y="184097"/>
                </a:lnTo>
                <a:close/>
                <a:moveTo>
                  <a:pt x="158395" y="38448"/>
                </a:moveTo>
                <a:lnTo>
                  <a:pt x="158395" y="189809"/>
                </a:lnTo>
                <a:lnTo>
                  <a:pt x="266918" y="232647"/>
                </a:lnTo>
                <a:lnTo>
                  <a:pt x="266918" y="1322"/>
                </a:lnTo>
                <a:close/>
                <a:moveTo>
                  <a:pt x="232647" y="663899"/>
                </a:moveTo>
                <a:lnTo>
                  <a:pt x="224080" y="661043"/>
                </a:lnTo>
                <a:lnTo>
                  <a:pt x="224080" y="501115"/>
                </a:lnTo>
                <a:lnTo>
                  <a:pt x="232647" y="498259"/>
                </a:lnTo>
                <a:lnTo>
                  <a:pt x="241215" y="495403"/>
                </a:lnTo>
                <a:lnTo>
                  <a:pt x="252638" y="492548"/>
                </a:lnTo>
                <a:lnTo>
                  <a:pt x="252638" y="672467"/>
                </a:lnTo>
                <a:lnTo>
                  <a:pt x="241215" y="669611"/>
                </a:lnTo>
                <a:close/>
                <a:moveTo>
                  <a:pt x="198377" y="652476"/>
                </a:moveTo>
                <a:lnTo>
                  <a:pt x="189809" y="649620"/>
                </a:lnTo>
                <a:lnTo>
                  <a:pt x="189809" y="506827"/>
                </a:lnTo>
                <a:lnTo>
                  <a:pt x="212727" y="501115"/>
                </a:lnTo>
                <a:lnTo>
                  <a:pt x="212727" y="655349"/>
                </a:lnTo>
                <a:lnTo>
                  <a:pt x="204053" y="652476"/>
                </a:lnTo>
                <a:close/>
                <a:moveTo>
                  <a:pt x="169818" y="643908"/>
                </a:moveTo>
                <a:lnTo>
                  <a:pt x="164107" y="641052"/>
                </a:lnTo>
                <a:lnTo>
                  <a:pt x="164107" y="515394"/>
                </a:lnTo>
                <a:lnTo>
                  <a:pt x="181242" y="509683"/>
                </a:lnTo>
                <a:lnTo>
                  <a:pt x="181242" y="646764"/>
                </a:lnTo>
                <a:close/>
                <a:moveTo>
                  <a:pt x="158395" y="503971"/>
                </a:moveTo>
                <a:lnTo>
                  <a:pt x="158395" y="655349"/>
                </a:lnTo>
                <a:lnTo>
                  <a:pt x="266918" y="695331"/>
                </a:lnTo>
                <a:lnTo>
                  <a:pt x="266918" y="463989"/>
                </a:lnTo>
                <a:close/>
                <a:moveTo>
                  <a:pt x="135477" y="232647"/>
                </a:moveTo>
                <a:lnTo>
                  <a:pt x="135477" y="463989"/>
                </a:lnTo>
                <a:lnTo>
                  <a:pt x="278271" y="409710"/>
                </a:lnTo>
                <a:lnTo>
                  <a:pt x="278271" y="284052"/>
                </a:lnTo>
                <a:close/>
                <a:moveTo>
                  <a:pt x="75539" y="432557"/>
                </a:moveTo>
                <a:lnTo>
                  <a:pt x="66972" y="426845"/>
                </a:lnTo>
                <a:lnTo>
                  <a:pt x="66972" y="266917"/>
                </a:lnTo>
                <a:lnTo>
                  <a:pt x="75539" y="266917"/>
                </a:lnTo>
                <a:lnTo>
                  <a:pt x="84178" y="263991"/>
                </a:lnTo>
                <a:lnTo>
                  <a:pt x="95601" y="258279"/>
                </a:lnTo>
                <a:lnTo>
                  <a:pt x="95601" y="438269"/>
                </a:lnTo>
                <a:lnTo>
                  <a:pt x="84178" y="435413"/>
                </a:lnTo>
                <a:close/>
                <a:moveTo>
                  <a:pt x="41269" y="421133"/>
                </a:moveTo>
                <a:lnTo>
                  <a:pt x="32701" y="418278"/>
                </a:lnTo>
                <a:lnTo>
                  <a:pt x="32701" y="278340"/>
                </a:lnTo>
                <a:lnTo>
                  <a:pt x="55619" y="272629"/>
                </a:lnTo>
                <a:lnTo>
                  <a:pt x="55619" y="426845"/>
                </a:lnTo>
                <a:lnTo>
                  <a:pt x="47051" y="423989"/>
                </a:lnTo>
                <a:close/>
                <a:moveTo>
                  <a:pt x="12710" y="409710"/>
                </a:moveTo>
                <a:lnTo>
                  <a:pt x="7034" y="409710"/>
                </a:lnTo>
                <a:lnTo>
                  <a:pt x="7034" y="284052"/>
                </a:lnTo>
                <a:lnTo>
                  <a:pt x="24240" y="278340"/>
                </a:lnTo>
                <a:lnTo>
                  <a:pt x="24240" y="415422"/>
                </a:lnTo>
                <a:close/>
                <a:moveTo>
                  <a:pt x="1322" y="269773"/>
                </a:moveTo>
                <a:lnTo>
                  <a:pt x="1322" y="421133"/>
                </a:lnTo>
                <a:lnTo>
                  <a:pt x="109845" y="463989"/>
                </a:lnTo>
                <a:lnTo>
                  <a:pt x="109845" y="232647"/>
                </a:lnTo>
                <a:close/>
              </a:path>
            </a:pathLst>
          </a:custGeom>
          <a:solidFill>
            <a:srgbClr val="68217A">
              <a:lumMod val="60000"/>
              <a:lumOff val="4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685916">
              <a:defRPr/>
            </a:pPr>
            <a:endParaRPr lang="en-US" sz="1350" kern="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A68EFD2-EBC4-4896-86AC-5323D2632FFE}"/>
              </a:ext>
            </a:extLst>
          </p:cNvPr>
          <p:cNvSpPr txBox="1"/>
          <p:nvPr/>
        </p:nvSpPr>
        <p:spPr>
          <a:xfrm>
            <a:off x="140348" y="1110253"/>
            <a:ext cx="4811490" cy="7155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350" dirty="0" err="1">
                <a:solidFill>
                  <a:schemeClr val="bg1"/>
                </a:solidFill>
              </a:rPr>
              <a:t>oci</a:t>
            </a:r>
            <a:r>
              <a:rPr lang="en-US" sz="1350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--source docker.io/</a:t>
            </a:r>
            <a:r>
              <a:rPr lang="en-US" sz="1350" dirty="0" err="1">
                <a:solidFill>
                  <a:schemeClr val="bg1"/>
                </a:solidFill>
              </a:rPr>
              <a:t>wabbitnetworks</a:t>
            </a:r>
            <a:r>
              <a:rPr lang="en-US" sz="1350" dirty="0">
                <a:solidFill>
                  <a:schemeClr val="bg1"/>
                </a:solidFill>
              </a:rPr>
              <a:t>/net-monitor:v1 \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--target registry.acme-rockets.io/base-artifacts/net-monitor:v1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1A9A112-57E2-40F8-B704-01FFAF74DB41}"/>
              </a:ext>
            </a:extLst>
          </p:cNvPr>
          <p:cNvSpPr txBox="1"/>
          <p:nvPr/>
        </p:nvSpPr>
        <p:spPr>
          <a:xfrm>
            <a:off x="130186" y="1113335"/>
            <a:ext cx="4821651" cy="196207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350" dirty="0" err="1">
                <a:solidFill>
                  <a:schemeClr val="bg1"/>
                </a:solidFill>
              </a:rPr>
              <a:t>oci</a:t>
            </a:r>
            <a:r>
              <a:rPr lang="en-US" sz="1350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sz="1350" dirty="0">
                <a:solidFill>
                  <a:schemeClr val="bg1"/>
                </a:solidFill>
              </a:rPr>
              <a:t> --source docker.io/</a:t>
            </a:r>
            <a:r>
              <a:rPr lang="en-US" sz="1350" dirty="0" err="1">
                <a:solidFill>
                  <a:schemeClr val="bg1"/>
                </a:solidFill>
              </a:rPr>
              <a:t>wabbitnetworks</a:t>
            </a:r>
            <a:r>
              <a:rPr lang="en-US" sz="1350" dirty="0">
                <a:solidFill>
                  <a:schemeClr val="bg1"/>
                </a:solidFill>
              </a:rPr>
              <a:t>/net-monitor:v1 \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--target registry.acme-rockets.io/base-artifacts/net-monitor:v1 \</a:t>
            </a:r>
          </a:p>
          <a:p>
            <a:r>
              <a:rPr lang="en-US" sz="1350" dirty="0">
                <a:solidFill>
                  <a:srgbClr val="92D050"/>
                </a:solidFill>
              </a:rPr>
              <a:t>  --include-references org.spdx.sbom.v3</a:t>
            </a:r>
          </a:p>
          <a:p>
            <a:endParaRPr lang="en-US" sz="1350" dirty="0">
              <a:solidFill>
                <a:schemeClr val="bg1"/>
              </a:solidFill>
            </a:endParaRPr>
          </a:p>
          <a:p>
            <a:r>
              <a:rPr lang="en-US" sz="1350" dirty="0" err="1">
                <a:solidFill>
                  <a:schemeClr val="bg1"/>
                </a:solidFill>
              </a:rPr>
              <a:t>oci</a:t>
            </a:r>
            <a:r>
              <a:rPr lang="en-US" sz="1350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sz="1350" dirty="0">
                <a:solidFill>
                  <a:schemeClr val="bg1"/>
                </a:solidFill>
              </a:rPr>
              <a:t> --source docker.io/</a:t>
            </a:r>
            <a:r>
              <a:rPr lang="en-US" sz="1350" dirty="0" err="1">
                <a:solidFill>
                  <a:schemeClr val="bg1"/>
                </a:solidFill>
              </a:rPr>
              <a:t>wabbitnetworks</a:t>
            </a:r>
            <a:r>
              <a:rPr lang="en-US" sz="1350" dirty="0">
                <a:solidFill>
                  <a:schemeClr val="bg1"/>
                </a:solidFill>
              </a:rPr>
              <a:t>/net-monitor \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--target registry.acme-rockets.io/base-artifacts/net-monitor:v1 \</a:t>
            </a:r>
          </a:p>
          <a:p>
            <a:r>
              <a:rPr lang="en-US" sz="1350" dirty="0">
                <a:solidFill>
                  <a:srgbClr val="92D050"/>
                </a:solidFill>
              </a:rPr>
              <a:t>  --exclude-references org.scannerco.result.v1</a:t>
            </a:r>
          </a:p>
        </p:txBody>
      </p:sp>
    </p:spTree>
    <p:extLst>
      <p:ext uri="{BB962C8B-B14F-4D97-AF65-F5344CB8AC3E}">
        <p14:creationId xmlns:p14="http://schemas.microsoft.com/office/powerpoint/2010/main" val="273472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6 L 0.51354 0.000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5" grpId="0" animBg="1"/>
      <p:bldP spid="118" grpId="0" animBg="1"/>
      <p:bldP spid="1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8D06-31D0-4E8E-B2FB-1A890252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829050" algn="l"/>
              </a:tabLst>
            </a:pPr>
            <a:r>
              <a:rPr lang="en-US" sz="1600" dirty="0"/>
              <a:t>OCI Artifacts: 	</a:t>
            </a:r>
            <a:r>
              <a:rPr lang="en-US" sz="1600" dirty="0">
                <a:hlinkClick r:id="rId2"/>
              </a:rPr>
              <a:t>github.com/opencontainers/artifacts</a:t>
            </a:r>
            <a:r>
              <a:rPr lang="en-US" sz="1600" dirty="0"/>
              <a:t> </a:t>
            </a:r>
          </a:p>
          <a:p>
            <a:pPr>
              <a:tabLst>
                <a:tab pos="3829050" algn="l"/>
              </a:tabLst>
            </a:pPr>
            <a:r>
              <a:rPr lang="en-US" sz="1600" dirty="0"/>
              <a:t>ORAS Artifact Reference Types: 	</a:t>
            </a:r>
            <a:r>
              <a:rPr lang="en-US" sz="1600" dirty="0">
                <a:hlinkClick r:id="rId3"/>
              </a:rPr>
              <a:t>github.com/oras-project/artifacts-spec</a:t>
            </a:r>
            <a:r>
              <a:rPr lang="en-US" sz="1600" dirty="0"/>
              <a:t> </a:t>
            </a:r>
          </a:p>
          <a:p>
            <a:pPr>
              <a:tabLst>
                <a:tab pos="3829050" algn="l"/>
              </a:tabLst>
            </a:pPr>
            <a:r>
              <a:rPr lang="en-US" sz="1600" dirty="0"/>
              <a:t>CNCF Distribution Reference Types: 	</a:t>
            </a:r>
            <a:r>
              <a:rPr lang="en-US" sz="1600" dirty="0">
                <a:hlinkClick r:id="rId4"/>
              </a:rPr>
              <a:t>github.com/oras-project/distribution</a:t>
            </a:r>
            <a:r>
              <a:rPr lang="en-US" sz="1600" dirty="0"/>
              <a:t> </a:t>
            </a:r>
          </a:p>
          <a:p>
            <a:pPr>
              <a:tabLst>
                <a:tab pos="3829050" algn="l"/>
              </a:tabLst>
            </a:pPr>
            <a:r>
              <a:rPr lang="en-US" sz="1600" dirty="0"/>
              <a:t>Notary v2: 	</a:t>
            </a:r>
            <a:r>
              <a:rPr lang="en-US" sz="1600" dirty="0">
                <a:hlinkClick r:id="rId5"/>
              </a:rPr>
              <a:t>github.com/</a:t>
            </a:r>
            <a:r>
              <a:rPr lang="en-US" sz="1600" dirty="0" err="1">
                <a:hlinkClick r:id="rId5"/>
              </a:rPr>
              <a:t>notaryproject</a:t>
            </a:r>
            <a:r>
              <a:rPr lang="en-US" sz="1600" dirty="0">
                <a:hlinkClick r:id="rId5"/>
              </a:rPr>
              <a:t>/</a:t>
            </a:r>
            <a:r>
              <a:rPr lang="en-US" sz="1600" dirty="0" err="1">
                <a:hlinkClick r:id="rId5"/>
              </a:rPr>
              <a:t>notaryproject</a:t>
            </a:r>
            <a:r>
              <a:rPr lang="en-US" sz="16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3FAFB-A144-4F70-9E45-6DA3F52C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359D2-A924-4789-8773-2CCC07952BF7}"/>
              </a:ext>
            </a:extLst>
          </p:cNvPr>
          <p:cNvSpPr/>
          <p:nvPr/>
        </p:nvSpPr>
        <p:spPr>
          <a:xfrm>
            <a:off x="628651" y="2118926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935F3-BECD-485B-93FB-F5C69A271773}"/>
              </a:ext>
            </a:extLst>
          </p:cNvPr>
          <p:cNvSpPr txBox="1"/>
          <p:nvPr/>
        </p:nvSpPr>
        <p:spPr>
          <a:xfrm>
            <a:off x="185576" y="3759783"/>
            <a:ext cx="2368061" cy="139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Steve Lasker</a:t>
            </a:r>
          </a:p>
          <a:p>
            <a:r>
              <a:rPr lang="en-US" sz="1050" dirty="0"/>
              <a:t>Program Manager</a:t>
            </a:r>
          </a:p>
          <a:p>
            <a:r>
              <a:rPr lang="en-US" sz="1050" dirty="0"/>
              <a:t>Azure Container Registries</a:t>
            </a:r>
          </a:p>
          <a:p>
            <a:r>
              <a:rPr lang="en-US" sz="825" dirty="0">
                <a:hlinkClick r:id="rId6"/>
              </a:rPr>
              <a:t>Steve.Lasker@Microsoft.com</a:t>
            </a:r>
            <a:endParaRPr lang="en-US" sz="825" dirty="0"/>
          </a:p>
          <a:p>
            <a:r>
              <a:rPr lang="en-US" sz="1050" dirty="0"/>
              <a:t>@</a:t>
            </a:r>
            <a:r>
              <a:rPr lang="en-US" sz="1050" dirty="0" err="1"/>
              <a:t>SteveLasker</a:t>
            </a:r>
            <a:endParaRPr lang="en-US" sz="1050" dirty="0"/>
          </a:p>
          <a:p>
            <a:r>
              <a:rPr lang="en-US" sz="1050" dirty="0" err="1">
                <a:hlinkClick r:id="rId7"/>
              </a:rPr>
              <a:t>SteveLasker.blog</a:t>
            </a:r>
            <a:endParaRPr lang="en-US" sz="1050" dirty="0"/>
          </a:p>
          <a:p>
            <a:r>
              <a:rPr lang="en-US" sz="1050" dirty="0">
                <a:hlinkClick r:id="rId8"/>
              </a:rPr>
              <a:t>github.com/</a:t>
            </a:r>
            <a:r>
              <a:rPr lang="en-US" sz="1050" dirty="0" err="1">
                <a:hlinkClick r:id="rId8"/>
              </a:rPr>
              <a:t>SteveLasker</a:t>
            </a:r>
            <a:endParaRPr lang="en-US" sz="1050" dirty="0"/>
          </a:p>
          <a:p>
            <a:r>
              <a:rPr lang="en-US" sz="1050" dirty="0">
                <a:hlinkClick r:id="rId9"/>
              </a:rPr>
              <a:t>github.com/</a:t>
            </a:r>
            <a:r>
              <a:rPr lang="en-US" sz="1050" dirty="0" err="1">
                <a:hlinkClick r:id="rId9"/>
              </a:rPr>
              <a:t>SteveLasker</a:t>
            </a:r>
            <a:r>
              <a:rPr lang="en-US" sz="1050" dirty="0">
                <a:hlinkClick r:id="rId9"/>
              </a:rPr>
              <a:t>/presentations</a:t>
            </a:r>
            <a:endParaRPr lang="en-US" sz="1050" dirty="0"/>
          </a:p>
        </p:txBody>
      </p:sp>
      <p:pic>
        <p:nvPicPr>
          <p:cNvPr id="12" name="Picture 2" descr="Image result for blog logo">
            <a:extLst>
              <a:ext uri="{FF2B5EF4-FFF2-40B4-BE49-F238E27FC236}">
                <a16:creationId xmlns:a16="http://schemas.microsoft.com/office/drawing/2014/main" id="{3D127C5F-B3C3-4D26-A666-ACFDD5866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68580" y="4673910"/>
            <a:ext cx="156935" cy="7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witter logo">
            <a:extLst>
              <a:ext uri="{FF2B5EF4-FFF2-40B4-BE49-F238E27FC236}">
                <a16:creationId xmlns:a16="http://schemas.microsoft.com/office/drawing/2014/main" id="{9F28CAC8-315B-4C2B-A750-197653AC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3" y="4487089"/>
            <a:ext cx="120262" cy="9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32F1B45-7212-41C8-BB17-BF8B6729DD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36" y="4817029"/>
            <a:ext cx="79879" cy="79879"/>
          </a:xfrm>
          <a:prstGeom prst="rect">
            <a:avLst/>
          </a:prstGeom>
        </p:spPr>
      </p:pic>
      <p:pic>
        <p:nvPicPr>
          <p:cNvPr id="15" name="Picture 6" descr="Image result for email logo">
            <a:extLst>
              <a:ext uri="{FF2B5EF4-FFF2-40B4-BE49-F238E27FC236}">
                <a16:creationId xmlns:a16="http://schemas.microsoft.com/office/drawing/2014/main" id="{5FD1DAC4-0C8D-454C-A66A-2EF7B4ED8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112153" y="4340230"/>
            <a:ext cx="113362" cy="7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446855-5139-476F-9EAB-791188F0D6FE}"/>
              </a:ext>
            </a:extLst>
          </p:cNvPr>
          <p:cNvSpPr txBox="1"/>
          <p:nvPr/>
        </p:nvSpPr>
        <p:spPr>
          <a:xfrm>
            <a:off x="6387544" y="3684763"/>
            <a:ext cx="4572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Thank You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8240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D6FB-F31C-4E80-BFFE-804406ED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Content Promotion to Secured, Trusted Environments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19786-A12C-4748-A007-35F239C3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the Supply Chain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E240812B-CCB3-49ED-BF17-20B18AC53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823" y="2171893"/>
            <a:ext cx="7274355" cy="236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C969-85BE-43DA-BE86-9A231612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51" y="1447799"/>
            <a:ext cx="8245009" cy="314682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Software Bill of Materials (</a:t>
            </a:r>
            <a:r>
              <a:rPr lang="en-US" dirty="0" err="1"/>
              <a:t>SBoMs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SPDX, </a:t>
            </a:r>
            <a:r>
              <a:rPr lang="en-US" dirty="0" err="1"/>
              <a:t>CycloneDX</a:t>
            </a:r>
            <a:r>
              <a:rPr lang="en-US" dirty="0"/>
              <a:t>, …</a:t>
            </a:r>
          </a:p>
          <a:p>
            <a:r>
              <a:rPr lang="en-US" dirty="0"/>
              <a:t>Security Scan Results, (list of vulnerabilities, at a point in time)</a:t>
            </a:r>
          </a:p>
          <a:p>
            <a:pPr lvl="1"/>
            <a:r>
              <a:rPr lang="en-US" dirty="0"/>
              <a:t>Formats starting to evolve (</a:t>
            </a:r>
            <a:r>
              <a:rPr lang="en-US" dirty="0" err="1">
                <a:hlinkClick r:id="rId2"/>
              </a:rPr>
              <a:t>ossf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wg</a:t>
            </a:r>
            <a:r>
              <a:rPr lang="en-US" dirty="0">
                <a:hlinkClick r:id="rId2"/>
              </a:rPr>
              <a:t>-vulnerability-disclosures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More will exist</a:t>
            </a:r>
          </a:p>
          <a:p>
            <a:r>
              <a:rPr lang="en-US" dirty="0"/>
              <a:t>GPL Source, optionally including the source used to build the artifact</a:t>
            </a:r>
          </a:p>
          <a:p>
            <a:r>
              <a:rPr lang="en-US" dirty="0"/>
              <a:t>Signatures: proof of identity, by trusted providers, delivered end to end</a:t>
            </a:r>
          </a:p>
          <a:p>
            <a:r>
              <a:rPr lang="en-US" dirty="0"/>
              <a:t>Anything that can be represented as collections of one or more files</a:t>
            </a:r>
          </a:p>
          <a:p>
            <a:pPr lvl="1"/>
            <a:r>
              <a:rPr lang="en-US" dirty="0"/>
              <a:t>Can be multiple collections of files as well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05322-0076-4295-94CB-4EC3CEA9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51" y="237383"/>
            <a:ext cx="7347625" cy="717888"/>
          </a:xfrm>
        </p:spPr>
        <p:txBody>
          <a:bodyPr/>
          <a:lstStyle/>
          <a:p>
            <a:r>
              <a:rPr lang="en-US" dirty="0"/>
              <a:t>What are the Supply Chain Artifact Types</a:t>
            </a:r>
          </a:p>
        </p:txBody>
      </p:sp>
    </p:spTree>
    <p:extLst>
      <p:ext uri="{BB962C8B-B14F-4D97-AF65-F5344CB8AC3E}">
        <p14:creationId xmlns:p14="http://schemas.microsoft.com/office/powerpoint/2010/main" val="306413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F5493BC-DE51-4921-8AD3-1D219C285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3191" y="3520053"/>
            <a:ext cx="4990809" cy="162344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8D1F9-6EC8-4F12-97E1-96F526CF7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Artifacts are promoted across environments </a:t>
            </a:r>
          </a:p>
          <a:p>
            <a:pPr lvl="1"/>
            <a:r>
              <a:rPr lang="en-US" sz="1475" dirty="0"/>
              <a:t>Pubic </a:t>
            </a:r>
            <a:r>
              <a:rPr lang="en-US" sz="1475" dirty="0">
                <a:sym typeface="Wingdings" panose="05000000000000000000" pitchFamily="2" charset="2"/>
              </a:rPr>
              <a:t> Shared Internal  Dev  Staging  Prod</a:t>
            </a:r>
            <a:endParaRPr lang="en-US" sz="1475" dirty="0"/>
          </a:p>
          <a:p>
            <a:r>
              <a:rPr lang="en-US" sz="2100" dirty="0"/>
              <a:t>Many of these destinations are within restricted networks (</a:t>
            </a:r>
            <a:r>
              <a:rPr lang="en-US" sz="2100" dirty="0" err="1"/>
              <a:t>Vnets</a:t>
            </a:r>
            <a:r>
              <a:rPr lang="en-US" sz="2100" dirty="0"/>
              <a:t>)</a:t>
            </a:r>
          </a:p>
          <a:p>
            <a:r>
              <a:rPr lang="en-US" sz="2100" dirty="0"/>
              <a:t>The supply chain artifacts should travel </a:t>
            </a:r>
            <a:r>
              <a:rPr lang="en-US" sz="2100" i="1" dirty="0"/>
              <a:t>with </a:t>
            </a:r>
            <a:r>
              <a:rPr lang="en-US" sz="2100" dirty="0"/>
              <a:t>the artifacts</a:t>
            </a:r>
          </a:p>
          <a:p>
            <a:r>
              <a:rPr lang="en-US" sz="2100" dirty="0"/>
              <a:t>Enabling evaluation and validation of the supply chain artifacts, where the content is consumed from</a:t>
            </a:r>
          </a:p>
          <a:p>
            <a:endParaRPr lang="en-US"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C0D5F-314A-4CD5-BD78-B521D68C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 Artifact Challenges</a:t>
            </a:r>
          </a:p>
        </p:txBody>
      </p:sp>
    </p:spTree>
    <p:extLst>
      <p:ext uri="{BB962C8B-B14F-4D97-AF65-F5344CB8AC3E}">
        <p14:creationId xmlns:p14="http://schemas.microsoft.com/office/powerpoint/2010/main" val="41272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1DFA4B-EC2D-48A0-8BC5-203D7051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ainer" descr="Icon&#10;&#10;Description automatically generated">
            <a:extLst>
              <a:ext uri="{FF2B5EF4-FFF2-40B4-BE49-F238E27FC236}">
                <a16:creationId xmlns:a16="http://schemas.microsoft.com/office/drawing/2014/main" id="{89250E12-F2C2-4841-A0D2-37C192552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755" y="2073443"/>
            <a:ext cx="914609" cy="914609"/>
          </a:xfrm>
          <a:prstGeom prst="rect">
            <a:avLst/>
          </a:prstGeom>
        </p:spPr>
      </p:pic>
      <p:pic>
        <p:nvPicPr>
          <p:cNvPr id="7" name="Registry-Containers">
            <a:extLst>
              <a:ext uri="{FF2B5EF4-FFF2-40B4-BE49-F238E27FC236}">
                <a16:creationId xmlns:a16="http://schemas.microsoft.com/office/drawing/2014/main" id="{51345B95-C21E-499A-9ADD-E19337F39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86" y="1752492"/>
            <a:ext cx="1408947" cy="146765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5995998-BE10-41FA-BDB4-2EBD50F06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48" y="4417239"/>
            <a:ext cx="638775" cy="638775"/>
          </a:xfrm>
          <a:prstGeom prst="rect">
            <a:avLst/>
          </a:prstGeom>
        </p:spPr>
      </p:pic>
      <p:pic>
        <p:nvPicPr>
          <p:cNvPr id="9" name="SPDX">
            <a:extLst>
              <a:ext uri="{FF2B5EF4-FFF2-40B4-BE49-F238E27FC236}">
                <a16:creationId xmlns:a16="http://schemas.microsoft.com/office/drawing/2014/main" id="{6C72B236-64DD-41AC-884C-0A4BDBA66E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98" r="598"/>
          <a:stretch/>
        </p:blipFill>
        <p:spPr>
          <a:xfrm>
            <a:off x="6796399" y="3582666"/>
            <a:ext cx="692724" cy="701103"/>
          </a:xfrm>
          <a:prstGeom prst="rect">
            <a:avLst/>
          </a:prstGeom>
        </p:spPr>
      </p:pic>
      <p:pic>
        <p:nvPicPr>
          <p:cNvPr id="10" name="Helm" descr="Related image">
            <a:extLst>
              <a:ext uri="{FF2B5EF4-FFF2-40B4-BE49-F238E27FC236}">
                <a16:creationId xmlns:a16="http://schemas.microsoft.com/office/drawing/2014/main" id="{5EE950FD-FC72-4DFC-B1B1-C9D1C4847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801" y="3582666"/>
            <a:ext cx="701103" cy="70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PA">
            <a:extLst>
              <a:ext uri="{FF2B5EF4-FFF2-40B4-BE49-F238E27FC236}">
                <a16:creationId xmlns:a16="http://schemas.microsoft.com/office/drawing/2014/main" id="{CB43A0FA-C122-4A1E-A381-849BD1095C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41612" y="4344885"/>
            <a:ext cx="783482" cy="783482"/>
          </a:xfrm>
          <a:prstGeom prst="rect">
            <a:avLst/>
          </a:prstGeom>
        </p:spPr>
      </p:pic>
      <p:pic>
        <p:nvPicPr>
          <p:cNvPr id="12" name="Picture 11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212BB5CB-C67A-4170-BFC8-D5A6CD98CE7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t="14407" r="17425" b="14455"/>
          <a:stretch/>
        </p:blipFill>
        <p:spPr>
          <a:xfrm>
            <a:off x="5150824" y="4383011"/>
            <a:ext cx="642938" cy="7072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6C4D9F-9466-4518-A86C-43B893547F78}"/>
              </a:ext>
            </a:extLst>
          </p:cNvPr>
          <p:cNvSpPr txBox="1"/>
          <p:nvPr/>
        </p:nvSpPr>
        <p:spPr>
          <a:xfrm>
            <a:off x="3956153" y="985555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  <a:sym typeface="Wingdings" panose="05000000000000000000" pitchFamily="2" charset="2"/>
              </a:rPr>
              <a:t> Artifact Registries</a:t>
            </a:r>
            <a:endParaRPr lang="en-US" sz="1350" dirty="0"/>
          </a:p>
        </p:txBody>
      </p:sp>
      <p:pic>
        <p:nvPicPr>
          <p:cNvPr id="14" name="Container" descr="Icon&#10;&#10;Description automatically generated">
            <a:extLst>
              <a:ext uri="{FF2B5EF4-FFF2-40B4-BE49-F238E27FC236}">
                <a16:creationId xmlns:a16="http://schemas.microsoft.com/office/drawing/2014/main" id="{F21C949A-DD84-4641-B559-3A41F80A8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76" y="2073443"/>
            <a:ext cx="914609" cy="914609"/>
          </a:xfrm>
          <a:prstGeom prst="rect">
            <a:avLst/>
          </a:prstGeom>
        </p:spPr>
      </p:pic>
      <p:pic>
        <p:nvPicPr>
          <p:cNvPr id="15" name="CNAB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258D65AC-1ECF-466B-94A7-ED5C29F7A49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t="14407" r="17425" b="14455"/>
          <a:stretch/>
        </p:blipFill>
        <p:spPr>
          <a:xfrm>
            <a:off x="5774712" y="2218358"/>
            <a:ext cx="642938" cy="707231"/>
          </a:xfrm>
          <a:prstGeom prst="rect">
            <a:avLst/>
          </a:prstGeom>
        </p:spPr>
      </p:pic>
      <p:pic>
        <p:nvPicPr>
          <p:cNvPr id="16" name="Helm" descr="Related image">
            <a:extLst>
              <a:ext uri="{FF2B5EF4-FFF2-40B4-BE49-F238E27FC236}">
                <a16:creationId xmlns:a16="http://schemas.microsoft.com/office/drawing/2014/main" id="{04546935-DAB1-4B49-91D0-EA28D6F0C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29" y="2193927"/>
            <a:ext cx="701103" cy="70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SPDX">
            <a:extLst>
              <a:ext uri="{FF2B5EF4-FFF2-40B4-BE49-F238E27FC236}">
                <a16:creationId xmlns:a16="http://schemas.microsoft.com/office/drawing/2014/main" id="{AA26B9F0-01F4-4C38-9BC0-1558252DA6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98" r="598"/>
          <a:stretch/>
        </p:blipFill>
        <p:spPr>
          <a:xfrm>
            <a:off x="5749819" y="2180196"/>
            <a:ext cx="692724" cy="701103"/>
          </a:xfrm>
          <a:prstGeom prst="rect">
            <a:avLst/>
          </a:prstGeom>
        </p:spPr>
      </p:pic>
      <p:pic>
        <p:nvPicPr>
          <p:cNvPr id="18" name="OPA">
            <a:extLst>
              <a:ext uri="{FF2B5EF4-FFF2-40B4-BE49-F238E27FC236}">
                <a16:creationId xmlns:a16="http://schemas.microsoft.com/office/drawing/2014/main" id="{23202EEF-89DE-45CE-801E-B524FB37F1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04440" y="2139006"/>
            <a:ext cx="783482" cy="783482"/>
          </a:xfrm>
          <a:prstGeom prst="rect">
            <a:avLst/>
          </a:prstGeom>
        </p:spPr>
      </p:pic>
      <p:pic>
        <p:nvPicPr>
          <p:cNvPr id="19" name="WASM">
            <a:extLst>
              <a:ext uri="{FF2B5EF4-FFF2-40B4-BE49-F238E27FC236}">
                <a16:creationId xmlns:a16="http://schemas.microsoft.com/office/drawing/2014/main" id="{2D13B4F2-D114-4D50-B4D7-6640F946D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8875" y="2197172"/>
            <a:ext cx="638775" cy="638775"/>
          </a:xfrm>
          <a:prstGeom prst="rect">
            <a:avLst/>
          </a:prstGeom>
        </p:spPr>
      </p:pic>
      <p:pic>
        <p:nvPicPr>
          <p:cNvPr id="20" name="npm" descr="npm (software) - Wikipedia">
            <a:extLst>
              <a:ext uri="{FF2B5EF4-FFF2-40B4-BE49-F238E27FC236}">
                <a16:creationId xmlns:a16="http://schemas.microsoft.com/office/drawing/2014/main" id="{D414A92D-00EA-4433-8200-432BFC7D1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150" y="2472032"/>
            <a:ext cx="353227" cy="13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maven" descr="Emmanouil Gkatziouras – Got Code?">
            <a:extLst>
              <a:ext uri="{FF2B5EF4-FFF2-40B4-BE49-F238E27FC236}">
                <a16:creationId xmlns:a16="http://schemas.microsoft.com/office/drawing/2014/main" id="{E83106AE-F632-4708-AB34-01518E72E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91" y="2481204"/>
            <a:ext cx="500343" cy="12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nuget" descr="GitHub - NuGet/Home: Repo for NuGet Client issues">
            <a:extLst>
              <a:ext uri="{FF2B5EF4-FFF2-40B4-BE49-F238E27FC236}">
                <a16:creationId xmlns:a16="http://schemas.microsoft.com/office/drawing/2014/main" id="{8E0D9986-94C9-4806-95E1-5A92E831C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567" y="2462336"/>
            <a:ext cx="455009" cy="13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rpm" descr="RPM Package Manager - Wikipedia">
            <a:extLst>
              <a:ext uri="{FF2B5EF4-FFF2-40B4-BE49-F238E27FC236}">
                <a16:creationId xmlns:a16="http://schemas.microsoft.com/office/drawing/2014/main" id="{C3DD107E-A248-47CE-AA78-5FA9F5F6B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150" y="2476329"/>
            <a:ext cx="317003" cy="18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ypi" descr="Creating a PyPI Package on Windows - Atharva Kulkarni - Medium">
            <a:extLst>
              <a:ext uri="{FF2B5EF4-FFF2-40B4-BE49-F238E27FC236}">
                <a16:creationId xmlns:a16="http://schemas.microsoft.com/office/drawing/2014/main" id="{C32AA204-4FB3-4D0B-971F-A84C4019A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599" y="2468880"/>
            <a:ext cx="383872" cy="17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ruby" descr="Ruby Logo - LogoDix">
            <a:extLst>
              <a:ext uri="{FF2B5EF4-FFF2-40B4-BE49-F238E27FC236}">
                <a16:creationId xmlns:a16="http://schemas.microsoft.com/office/drawing/2014/main" id="{025DC5CC-A441-4F18-891C-1DAF3AA30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5" t="19243" r="10335" b="19243"/>
          <a:stretch/>
        </p:blipFill>
        <p:spPr bwMode="auto">
          <a:xfrm>
            <a:off x="5880260" y="2462336"/>
            <a:ext cx="536351" cy="19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Registry-Artifacts">
            <a:extLst>
              <a:ext uri="{FF2B5EF4-FFF2-40B4-BE49-F238E27FC236}">
                <a16:creationId xmlns:a16="http://schemas.microsoft.com/office/drawing/2014/main" id="{40A0B53B-56E5-40D2-99F0-924709955F19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1776" y="1709831"/>
            <a:ext cx="1578572" cy="1585715"/>
          </a:xfrm>
          <a:prstGeom prst="rect">
            <a:avLst/>
          </a:prstGeom>
        </p:spPr>
      </p:pic>
      <p:sp>
        <p:nvSpPr>
          <p:cNvPr id="27" name="YAAS">
            <a:extLst>
              <a:ext uri="{FF2B5EF4-FFF2-40B4-BE49-F238E27FC236}">
                <a16:creationId xmlns:a16="http://schemas.microsoft.com/office/drawing/2014/main" id="{7E81860E-22DF-494C-987D-137A009D90F2}"/>
              </a:ext>
            </a:extLst>
          </p:cNvPr>
          <p:cNvSpPr txBox="1"/>
          <p:nvPr/>
        </p:nvSpPr>
        <p:spPr>
          <a:xfrm>
            <a:off x="3266370" y="1887959"/>
            <a:ext cx="12218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Y</a:t>
            </a:r>
            <a:r>
              <a:rPr lang="en-US" sz="2400" dirty="0"/>
              <a:t>et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</a:t>
            </a:r>
            <a:r>
              <a:rPr lang="en-US" sz="2400" dirty="0"/>
              <a:t>nother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</a:t>
            </a:r>
            <a:r>
              <a:rPr lang="en-US" sz="2400" dirty="0"/>
              <a:t>torage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</a:t>
            </a:r>
            <a:r>
              <a:rPr lang="en-US" sz="2400" dirty="0"/>
              <a:t>olution</a:t>
            </a:r>
          </a:p>
        </p:txBody>
      </p:sp>
      <p:sp>
        <p:nvSpPr>
          <p:cNvPr id="28" name="Y">
            <a:extLst>
              <a:ext uri="{FF2B5EF4-FFF2-40B4-BE49-F238E27FC236}">
                <a16:creationId xmlns:a16="http://schemas.microsoft.com/office/drawing/2014/main" id="{864A6E73-A5D3-404A-A21B-11F9C58A777C}"/>
              </a:ext>
            </a:extLst>
          </p:cNvPr>
          <p:cNvSpPr txBox="1"/>
          <p:nvPr/>
        </p:nvSpPr>
        <p:spPr>
          <a:xfrm>
            <a:off x="3262180" y="188558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  <a:endParaRPr lang="en-US" sz="2400" dirty="0"/>
          </a:p>
        </p:txBody>
      </p:sp>
      <p:sp>
        <p:nvSpPr>
          <p:cNvPr id="29" name="A">
            <a:extLst>
              <a:ext uri="{FF2B5EF4-FFF2-40B4-BE49-F238E27FC236}">
                <a16:creationId xmlns:a16="http://schemas.microsoft.com/office/drawing/2014/main" id="{3B87B899-058F-4FA6-B632-4EA180A6D8C5}"/>
              </a:ext>
            </a:extLst>
          </p:cNvPr>
          <p:cNvSpPr txBox="1"/>
          <p:nvPr/>
        </p:nvSpPr>
        <p:spPr>
          <a:xfrm>
            <a:off x="3268483" y="225703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endParaRPr lang="en-US" sz="2400" dirty="0"/>
          </a:p>
        </p:txBody>
      </p:sp>
      <p:sp>
        <p:nvSpPr>
          <p:cNvPr id="30" name="S1">
            <a:extLst>
              <a:ext uri="{FF2B5EF4-FFF2-40B4-BE49-F238E27FC236}">
                <a16:creationId xmlns:a16="http://schemas.microsoft.com/office/drawing/2014/main" id="{5E2F8705-13BA-4C8B-9524-2848C83639AB}"/>
              </a:ext>
            </a:extLst>
          </p:cNvPr>
          <p:cNvSpPr txBox="1"/>
          <p:nvPr/>
        </p:nvSpPr>
        <p:spPr>
          <a:xfrm>
            <a:off x="3269393" y="261672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endParaRPr lang="en-US" sz="2400" dirty="0"/>
          </a:p>
        </p:txBody>
      </p:sp>
      <p:sp>
        <p:nvSpPr>
          <p:cNvPr id="31" name="S2">
            <a:extLst>
              <a:ext uri="{FF2B5EF4-FFF2-40B4-BE49-F238E27FC236}">
                <a16:creationId xmlns:a16="http://schemas.microsoft.com/office/drawing/2014/main" id="{93364448-22F5-4A5A-9804-1B4DD6C3F7D2}"/>
              </a:ext>
            </a:extLst>
          </p:cNvPr>
          <p:cNvSpPr txBox="1"/>
          <p:nvPr/>
        </p:nvSpPr>
        <p:spPr>
          <a:xfrm>
            <a:off x="3270644" y="2988052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endParaRPr lang="en-US" sz="2400" dirty="0"/>
          </a:p>
        </p:txBody>
      </p:sp>
      <p:sp>
        <p:nvSpPr>
          <p:cNvPr id="32" name="S2">
            <a:extLst>
              <a:ext uri="{FF2B5EF4-FFF2-40B4-BE49-F238E27FC236}">
                <a16:creationId xmlns:a16="http://schemas.microsoft.com/office/drawing/2014/main" id="{E00DB4CF-174D-475B-B753-ABACB6E982D7}"/>
              </a:ext>
            </a:extLst>
          </p:cNvPr>
          <p:cNvSpPr txBox="1"/>
          <p:nvPr/>
        </p:nvSpPr>
        <p:spPr>
          <a:xfrm>
            <a:off x="3010054" y="1550220"/>
            <a:ext cx="28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!</a:t>
            </a:r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300D23-B502-4B71-80B6-75A9DC9DC714}"/>
              </a:ext>
            </a:extLst>
          </p:cNvPr>
          <p:cNvSpPr txBox="1"/>
          <p:nvPr/>
        </p:nvSpPr>
        <p:spPr>
          <a:xfrm>
            <a:off x="329565" y="984644"/>
            <a:ext cx="374088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Container Registries</a:t>
            </a:r>
          </a:p>
        </p:txBody>
      </p:sp>
    </p:spTree>
    <p:extLst>
      <p:ext uri="{BB962C8B-B14F-4D97-AF65-F5344CB8AC3E}">
        <p14:creationId xmlns:p14="http://schemas.microsoft.com/office/powerpoint/2010/main" val="193602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00026 0.3449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33333" decel="66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0.00443 -0.06828 " pathEditMode="relative" rAng="0" ptsTypes="AA">
                                      <p:cBhvr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342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33333" decel="66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0912 -0.14051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703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33333" decel="66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03047 -0.21041 " pathEditMode="relative" rAng="0" ptsTypes="AA">
                                      <p:cBhvr>
                                        <p:cTn id="5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1053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33333" decel="66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0.04583 -0.28334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0.06862 0.42152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2409 0.42778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0.11602 0.43148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11185 0.27223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02461 0.26968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-0.06615 0.27223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-0.20456 0.42084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34" y="21042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-2.22222E-6 L -0.15013 0.42037 " pathEditMode="relative" rAng="0" ptsTypes="AA">
                                      <p:cBhvr>
                                        <p:cTn id="1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21019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2.59259E-6 L -0.19948 0.35648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17824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4.07407E-6 L -0.14596 0.35902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5" y="1794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1.85185E-6 L -0.2013 0.30532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5" y="15255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58333E-6 3.7037E-6 L -0.14817 0.3081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360B292-3BD5-488C-A673-786592554286}"/>
              </a:ext>
            </a:extLst>
          </p:cNvPr>
          <p:cNvGrpSpPr/>
          <p:nvPr/>
        </p:nvGrpSpPr>
        <p:grpSpPr>
          <a:xfrm>
            <a:off x="325719" y="2244976"/>
            <a:ext cx="3682328" cy="2818009"/>
            <a:chOff x="434291" y="2993301"/>
            <a:chExt cx="4909771" cy="3757345"/>
          </a:xfrm>
        </p:grpSpPr>
        <p:pic>
          <p:nvPicPr>
            <p:cNvPr id="2050" name="Picture 2" descr="Image result for focus">
              <a:extLst>
                <a:ext uri="{FF2B5EF4-FFF2-40B4-BE49-F238E27FC236}">
                  <a16:creationId xmlns:a16="http://schemas.microsoft.com/office/drawing/2014/main" id="{0271FC75-5CC0-4893-B694-15D22823B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91" y="2993301"/>
              <a:ext cx="4909771" cy="3757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hing">
              <a:extLst>
                <a:ext uri="{FF2B5EF4-FFF2-40B4-BE49-F238E27FC236}">
                  <a16:creationId xmlns:a16="http://schemas.microsoft.com/office/drawing/2014/main" id="{A4A37B3B-9141-435B-84A1-17B70F76B04A}"/>
                </a:ext>
              </a:extLst>
            </p:cNvPr>
            <p:cNvSpPr/>
            <p:nvPr/>
          </p:nvSpPr>
          <p:spPr>
            <a:xfrm>
              <a:off x="2032821" y="4544350"/>
              <a:ext cx="1460655" cy="593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/>
                <a:t>Thing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44FB76-A8F8-4F11-ABFC-26518AD5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have a thing. </a:t>
            </a:r>
            <a:br>
              <a:rPr lang="en-US" dirty="0"/>
            </a:br>
            <a:r>
              <a:rPr lang="en-US" dirty="0"/>
              <a:t>			Where will you store your thing?</a:t>
            </a:r>
          </a:p>
        </p:txBody>
      </p:sp>
      <p:sp>
        <p:nvSpPr>
          <p:cNvPr id="5" name="YASS">
            <a:extLst>
              <a:ext uri="{FF2B5EF4-FFF2-40B4-BE49-F238E27FC236}">
                <a16:creationId xmlns:a16="http://schemas.microsoft.com/office/drawing/2014/main" id="{12645E52-9D66-4180-A1C1-3C6F719B1B1F}"/>
              </a:ext>
            </a:extLst>
          </p:cNvPr>
          <p:cNvSpPr/>
          <p:nvPr/>
        </p:nvSpPr>
        <p:spPr>
          <a:xfrm>
            <a:off x="325719" y="2267285"/>
            <a:ext cx="1296254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YASS?</a:t>
            </a:r>
          </a:p>
        </p:txBody>
      </p:sp>
      <p:sp>
        <p:nvSpPr>
          <p:cNvPr id="6" name="REST API">
            <a:extLst>
              <a:ext uri="{FF2B5EF4-FFF2-40B4-BE49-F238E27FC236}">
                <a16:creationId xmlns:a16="http://schemas.microsoft.com/office/drawing/2014/main" id="{7C7781AC-0BE5-434D-9551-9DA572977D45}"/>
              </a:ext>
            </a:extLst>
          </p:cNvPr>
          <p:cNvSpPr/>
          <p:nvPr/>
        </p:nvSpPr>
        <p:spPr>
          <a:xfrm>
            <a:off x="6650314" y="2640432"/>
            <a:ext cx="642938" cy="554257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&lt;-&gt;</a:t>
            </a:r>
            <a:br>
              <a:rPr lang="en-US" sz="1200" dirty="0"/>
            </a:br>
            <a:r>
              <a:rPr lang="en-US" sz="1000" dirty="0"/>
              <a:t>REST</a:t>
            </a:r>
            <a:endParaRPr lang="en-US" sz="1200" dirty="0"/>
          </a:p>
        </p:txBody>
      </p:sp>
      <p:grpSp>
        <p:nvGrpSpPr>
          <p:cNvPr id="8" name="Authentication">
            <a:extLst>
              <a:ext uri="{FF2B5EF4-FFF2-40B4-BE49-F238E27FC236}">
                <a16:creationId xmlns:a16="http://schemas.microsoft.com/office/drawing/2014/main" id="{FA589D40-019C-4803-B08B-E4A052C1ED19}"/>
              </a:ext>
            </a:extLst>
          </p:cNvPr>
          <p:cNvGrpSpPr/>
          <p:nvPr/>
        </p:nvGrpSpPr>
        <p:grpSpPr>
          <a:xfrm>
            <a:off x="7149448" y="2917560"/>
            <a:ext cx="642938" cy="554257"/>
            <a:chOff x="4314167" y="3606147"/>
            <a:chExt cx="857250" cy="739009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EAF238B-0E00-44AF-BBD9-A3113020024E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455081E1-A2B4-4F0F-B930-6732DADF20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Storage">
            <a:extLst>
              <a:ext uri="{FF2B5EF4-FFF2-40B4-BE49-F238E27FC236}">
                <a16:creationId xmlns:a16="http://schemas.microsoft.com/office/drawing/2014/main" id="{043D92E5-64BE-4254-957B-F7BE92CCA437}"/>
              </a:ext>
            </a:extLst>
          </p:cNvPr>
          <p:cNvGrpSpPr/>
          <p:nvPr/>
        </p:nvGrpSpPr>
        <p:grpSpPr>
          <a:xfrm>
            <a:off x="6645600" y="3194688"/>
            <a:ext cx="642938" cy="554257"/>
            <a:chOff x="3377802" y="4632193"/>
            <a:chExt cx="857250" cy="739009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B0EE9D25-C160-4012-AC9D-D41A915E9631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ECEB8B-99B9-42C0-8C6C-C7E86A1E054D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0553CA-E6C9-429E-910B-3E0ADBFBA80A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pic>
            <p:nvPicPr>
              <p:cNvPr id="7" name="Picture 2" descr="See the source image">
                <a:extLst>
                  <a:ext uri="{FF2B5EF4-FFF2-40B4-BE49-F238E27FC236}">
                    <a16:creationId xmlns:a16="http://schemas.microsoft.com/office/drawing/2014/main" id="{58F63C21-E69F-407C-ADED-0011ABFB4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" name="Cache">
            <a:extLst>
              <a:ext uri="{FF2B5EF4-FFF2-40B4-BE49-F238E27FC236}">
                <a16:creationId xmlns:a16="http://schemas.microsoft.com/office/drawing/2014/main" id="{1AD22DB9-6756-433A-847E-515CABF30DCD}"/>
              </a:ext>
            </a:extLst>
          </p:cNvPr>
          <p:cNvGrpSpPr/>
          <p:nvPr/>
        </p:nvGrpSpPr>
        <p:grpSpPr>
          <a:xfrm>
            <a:off x="7145833" y="2356188"/>
            <a:ext cx="642938" cy="554257"/>
            <a:chOff x="8740377" y="4194722"/>
            <a:chExt cx="857250" cy="739009"/>
          </a:xfrm>
        </p:grpSpPr>
        <p:sp>
          <p:nvSpPr>
            <p:cNvPr id="18" name="REST API">
              <a:extLst>
                <a:ext uri="{FF2B5EF4-FFF2-40B4-BE49-F238E27FC236}">
                  <a16:creationId xmlns:a16="http://schemas.microsoft.com/office/drawing/2014/main" id="{1CE53AE3-03D4-4553-AD80-BCB9402F7471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F0BB2631-5B6B-4334-8FE9-30C491D25945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75" dirty="0"/>
                <a:t>cache</a:t>
              </a:r>
            </a:p>
          </p:txBody>
        </p:sp>
      </p:grpSp>
      <p:grpSp>
        <p:nvGrpSpPr>
          <p:cNvPr id="19" name="Support">
            <a:extLst>
              <a:ext uri="{FF2B5EF4-FFF2-40B4-BE49-F238E27FC236}">
                <a16:creationId xmlns:a16="http://schemas.microsoft.com/office/drawing/2014/main" id="{11BF49CA-DE0D-4E43-94CC-0132C37C49FB}"/>
              </a:ext>
            </a:extLst>
          </p:cNvPr>
          <p:cNvGrpSpPr/>
          <p:nvPr/>
        </p:nvGrpSpPr>
        <p:grpSpPr>
          <a:xfrm>
            <a:off x="7144734" y="3471813"/>
            <a:ext cx="642938" cy="554257"/>
            <a:chOff x="7644775" y="5284382"/>
            <a:chExt cx="857250" cy="739009"/>
          </a:xfrm>
        </p:grpSpPr>
        <p:sp>
          <p:nvSpPr>
            <p:cNvPr id="23" name="REST API">
              <a:extLst>
                <a:ext uri="{FF2B5EF4-FFF2-40B4-BE49-F238E27FC236}">
                  <a16:creationId xmlns:a16="http://schemas.microsoft.com/office/drawing/2014/main" id="{2FB3162E-5665-44C9-8756-D5880D01FFA1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2AE39CE6-E721-48C2-9A17-2CCF6B8618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74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89E-1122-446A-A495-515CB6E80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What will you use? </a:t>
            </a:r>
          </a:p>
          <a:p>
            <a:pPr lvl="1"/>
            <a:r>
              <a:rPr lang="en-US" dirty="0"/>
              <a:t>Will it integrate with the rest of “the platform”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How do you prevent hacks, DOS attacks, abuse?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Will you justify the costs to run the YASS? </a:t>
            </a:r>
          </a:p>
          <a:p>
            <a:pPr lvl="1"/>
            <a:r>
              <a:rPr lang="en-US" dirty="0"/>
              <a:t>Will you charge, offer for free- your YASS? </a:t>
            </a:r>
          </a:p>
          <a:p>
            <a:r>
              <a:rPr lang="en-US" dirty="0"/>
              <a:t>Multiple clouds?</a:t>
            </a:r>
          </a:p>
          <a:p>
            <a:pPr lvl="1"/>
            <a:r>
              <a:rPr lang="en-US" dirty="0"/>
              <a:t>Will other cloud vendors host this YASS for you?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97476-F388-49E8-BE83-EDC15F10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Storage Thing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18DF1-A448-47B6-9837-F527C8D48772}"/>
              </a:ext>
            </a:extLst>
          </p:cNvPr>
          <p:cNvSpPr/>
          <p:nvPr/>
        </p:nvSpPr>
        <p:spPr>
          <a:xfrm rot="508507">
            <a:off x="7002094" y="1647275"/>
            <a:ext cx="1896447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u="sng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Compliance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156C01-9057-474B-A9DF-BBB493883CA6}"/>
              </a:ext>
            </a:extLst>
          </p:cNvPr>
          <p:cNvSpPr/>
          <p:nvPr/>
        </p:nvSpPr>
        <p:spPr>
          <a:xfrm>
            <a:off x="3937229" y="1147033"/>
            <a:ext cx="2392601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u="sng" dirty="0">
                <a:latin typeface="Courier New" panose="02070309020205020404" pitchFamily="49" charset="0"/>
                <a:ea typeface="Anonymice Powerline" panose="02060609030202000504" pitchFamily="49" charset="0"/>
                <a:cs typeface="Courier New" panose="02070309020205020404" pitchFamily="49" charset="0"/>
              </a:rPr>
              <a:t>Documentation?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42716-5538-47E5-8604-5319EC5FB32A}"/>
              </a:ext>
            </a:extLst>
          </p:cNvPr>
          <p:cNvSpPr/>
          <p:nvPr/>
        </p:nvSpPr>
        <p:spPr>
          <a:xfrm rot="21105334">
            <a:off x="6591370" y="4148203"/>
            <a:ext cx="2392601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Regional</a:t>
            </a:r>
            <a:br>
              <a:rPr lang="en-US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</a:br>
            <a:r>
              <a:rPr lang="en-US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Replication?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BE440B-013F-499C-BE5F-B73ED0B13B7A}"/>
              </a:ext>
            </a:extLst>
          </p:cNvPr>
          <p:cNvSpPr/>
          <p:nvPr/>
        </p:nvSpPr>
        <p:spPr>
          <a:xfrm rot="278885">
            <a:off x="6445107" y="463018"/>
            <a:ext cx="2392601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u="sng" dirty="0">
                <a:latin typeface="Fira Mono for Powerline" panose="020B0509050000020004" pitchFamily="49" charset="0"/>
                <a:ea typeface="Fira Mono for Powerline" panose="020B0509050000020004" pitchFamily="49" charset="0"/>
                <a:cs typeface="Hack" panose="020B0609030202020204" pitchFamily="50" charset="0"/>
              </a:rPr>
              <a:t>VNET &amp; Firewall Rules?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07F48-A383-4843-B8D2-2E18FEC28EBA}"/>
              </a:ext>
            </a:extLst>
          </p:cNvPr>
          <p:cNvSpPr/>
          <p:nvPr/>
        </p:nvSpPr>
        <p:spPr>
          <a:xfrm rot="21297654">
            <a:off x="4221536" y="4468041"/>
            <a:ext cx="1896447" cy="615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u="sng" dirty="0">
                <a:latin typeface="Script MT Bold" panose="03040602040607080904" pitchFamily="66" charset="0"/>
                <a:ea typeface="Anonymice Powerline" panose="02060609030202000504" pitchFamily="49" charset="0"/>
              </a:rPr>
              <a:t>Signing?</a:t>
            </a:r>
          </a:p>
        </p:txBody>
      </p:sp>
      <p:sp>
        <p:nvSpPr>
          <p:cNvPr id="11" name="REST API">
            <a:extLst>
              <a:ext uri="{FF2B5EF4-FFF2-40B4-BE49-F238E27FC236}">
                <a16:creationId xmlns:a16="http://schemas.microsoft.com/office/drawing/2014/main" id="{DB962FB3-D7D0-4CC5-99A4-9DAC6DAF909A}"/>
              </a:ext>
            </a:extLst>
          </p:cNvPr>
          <p:cNvSpPr/>
          <p:nvPr/>
        </p:nvSpPr>
        <p:spPr>
          <a:xfrm>
            <a:off x="6650314" y="2335632"/>
            <a:ext cx="642938" cy="554257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&lt;-&gt;</a:t>
            </a:r>
            <a:br>
              <a:rPr lang="en-US" sz="1200" dirty="0"/>
            </a:br>
            <a:r>
              <a:rPr lang="en-US" sz="1000" dirty="0"/>
              <a:t>REST</a:t>
            </a:r>
            <a:endParaRPr lang="en-US" sz="1200" dirty="0"/>
          </a:p>
        </p:txBody>
      </p:sp>
      <p:grpSp>
        <p:nvGrpSpPr>
          <p:cNvPr id="15" name="Storage">
            <a:extLst>
              <a:ext uri="{FF2B5EF4-FFF2-40B4-BE49-F238E27FC236}">
                <a16:creationId xmlns:a16="http://schemas.microsoft.com/office/drawing/2014/main" id="{B946FA57-4131-4F1D-9F51-10B7BCB221CD}"/>
              </a:ext>
            </a:extLst>
          </p:cNvPr>
          <p:cNvGrpSpPr/>
          <p:nvPr/>
        </p:nvGrpSpPr>
        <p:grpSpPr>
          <a:xfrm>
            <a:off x="6645600" y="2889888"/>
            <a:ext cx="642938" cy="554257"/>
            <a:chOff x="3377802" y="4632193"/>
            <a:chExt cx="857250" cy="739009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0B47A606-6F9C-4C19-98F3-FF34DCECC348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42B392-11F8-4149-93C5-0571D72BA1A2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C221C5-E20F-4A95-8024-FFF01130F666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pic>
            <p:nvPicPr>
              <p:cNvPr id="19" name="Picture 2" descr="See the source image">
                <a:extLst>
                  <a:ext uri="{FF2B5EF4-FFF2-40B4-BE49-F238E27FC236}">
                    <a16:creationId xmlns:a16="http://schemas.microsoft.com/office/drawing/2014/main" id="{5152D551-70C8-4C23-8E01-423D4B8C6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Cache">
            <a:extLst>
              <a:ext uri="{FF2B5EF4-FFF2-40B4-BE49-F238E27FC236}">
                <a16:creationId xmlns:a16="http://schemas.microsoft.com/office/drawing/2014/main" id="{2E9895B8-2CE9-447C-B772-822D36719958}"/>
              </a:ext>
            </a:extLst>
          </p:cNvPr>
          <p:cNvGrpSpPr/>
          <p:nvPr/>
        </p:nvGrpSpPr>
        <p:grpSpPr>
          <a:xfrm>
            <a:off x="7153105" y="2612760"/>
            <a:ext cx="642938" cy="554257"/>
            <a:chOff x="8740377" y="4194722"/>
            <a:chExt cx="857250" cy="739009"/>
          </a:xfrm>
        </p:grpSpPr>
        <p:sp>
          <p:nvSpPr>
            <p:cNvPr id="21" name="REST API">
              <a:extLst>
                <a:ext uri="{FF2B5EF4-FFF2-40B4-BE49-F238E27FC236}">
                  <a16:creationId xmlns:a16="http://schemas.microsoft.com/office/drawing/2014/main" id="{AAB2606A-7A81-413A-A8AE-638CB7AF32ED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EFEB0F4A-B384-4C2C-8A18-B980A53FA224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75" dirty="0"/>
                <a:t>cache</a:t>
              </a:r>
            </a:p>
          </p:txBody>
        </p:sp>
      </p:grpSp>
      <p:grpSp>
        <p:nvGrpSpPr>
          <p:cNvPr id="23" name="Support">
            <a:extLst>
              <a:ext uri="{FF2B5EF4-FFF2-40B4-BE49-F238E27FC236}">
                <a16:creationId xmlns:a16="http://schemas.microsoft.com/office/drawing/2014/main" id="{BACE5001-4D87-4C48-B146-FCEB1A25A2C4}"/>
              </a:ext>
            </a:extLst>
          </p:cNvPr>
          <p:cNvGrpSpPr/>
          <p:nvPr/>
        </p:nvGrpSpPr>
        <p:grpSpPr>
          <a:xfrm>
            <a:off x="7144734" y="3167013"/>
            <a:ext cx="642938" cy="554257"/>
            <a:chOff x="7644775" y="5284382"/>
            <a:chExt cx="857250" cy="739009"/>
          </a:xfrm>
        </p:grpSpPr>
        <p:sp>
          <p:nvSpPr>
            <p:cNvPr id="24" name="REST API">
              <a:extLst>
                <a:ext uri="{FF2B5EF4-FFF2-40B4-BE49-F238E27FC236}">
                  <a16:creationId xmlns:a16="http://schemas.microsoft.com/office/drawing/2014/main" id="{B26D86C0-1299-4205-B96A-D9C7CF1508A8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25" name="Picture 8" descr="See the source image">
              <a:extLst>
                <a:ext uri="{FF2B5EF4-FFF2-40B4-BE49-F238E27FC236}">
                  <a16:creationId xmlns:a16="http://schemas.microsoft.com/office/drawing/2014/main" id="{1F509D13-E86C-4EB8-AE27-5AEE99F65E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EST API">
            <a:extLst>
              <a:ext uri="{FF2B5EF4-FFF2-40B4-BE49-F238E27FC236}">
                <a16:creationId xmlns:a16="http://schemas.microsoft.com/office/drawing/2014/main" id="{A6707E4A-7963-404D-9AAD-D768BA114245}"/>
              </a:ext>
            </a:extLst>
          </p:cNvPr>
          <p:cNvSpPr/>
          <p:nvPr/>
        </p:nvSpPr>
        <p:spPr>
          <a:xfrm>
            <a:off x="6652525" y="3433635"/>
            <a:ext cx="642938" cy="554257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30" name="Container Image">
            <a:extLst>
              <a:ext uri="{FF2B5EF4-FFF2-40B4-BE49-F238E27FC236}">
                <a16:creationId xmlns:a16="http://schemas.microsoft.com/office/drawing/2014/main" id="{2E20AF1C-B25B-43AC-9072-DECC3770F55C}"/>
              </a:ext>
            </a:extLst>
          </p:cNvPr>
          <p:cNvGrpSpPr/>
          <p:nvPr/>
        </p:nvGrpSpPr>
        <p:grpSpPr>
          <a:xfrm>
            <a:off x="6844341" y="3615798"/>
            <a:ext cx="271351" cy="241405"/>
            <a:chOff x="9208090" y="5177543"/>
            <a:chExt cx="243426" cy="216562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4C6C145-A546-4E2A-8FD7-5E7BD3A0E7C7}"/>
                </a:ext>
              </a:extLst>
            </p:cNvPr>
            <p:cNvSpPr/>
            <p:nvPr/>
          </p:nvSpPr>
          <p:spPr>
            <a:xfrm>
              <a:off x="9276169" y="5280093"/>
              <a:ext cx="79354" cy="86384"/>
            </a:xfrm>
            <a:custGeom>
              <a:avLst/>
              <a:gdLst>
                <a:gd name="connsiteX0" fmla="*/ 79356 w 79354"/>
                <a:gd name="connsiteY0" fmla="*/ 15927 h 86384"/>
                <a:gd name="connsiteX1" fmla="*/ 60342 w 79354"/>
                <a:gd name="connsiteY1" fmla="*/ 1 h 86384"/>
                <a:gd name="connsiteX2" fmla="*/ 1 w 79354"/>
                <a:gd name="connsiteY2" fmla="*/ 70701 h 86384"/>
                <a:gd name="connsiteX3" fmla="*/ 19270 w 79354"/>
                <a:gd name="connsiteY3" fmla="*/ 86386 h 8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354" h="86384">
                  <a:moveTo>
                    <a:pt x="79356" y="15927"/>
                  </a:moveTo>
                  <a:lnTo>
                    <a:pt x="60342" y="1"/>
                  </a:lnTo>
                  <a:lnTo>
                    <a:pt x="1" y="70701"/>
                  </a:lnTo>
                  <a:lnTo>
                    <a:pt x="19270" y="86386"/>
                  </a:lnTo>
                  <a:close/>
                </a:path>
              </a:pathLst>
            </a:custGeom>
            <a:grpFill/>
            <a:ln w="3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C6A1EBE-560A-43FC-95F1-50A7DE8A7E43}"/>
                </a:ext>
              </a:extLst>
            </p:cNvPr>
            <p:cNvSpPr/>
            <p:nvPr/>
          </p:nvSpPr>
          <p:spPr>
            <a:xfrm>
              <a:off x="9261971" y="5363340"/>
              <a:ext cx="22817" cy="23406"/>
            </a:xfrm>
            <a:custGeom>
              <a:avLst/>
              <a:gdLst>
                <a:gd name="connsiteX0" fmla="*/ 15720 w 22817"/>
                <a:gd name="connsiteY0" fmla="*/ 7723 h 23406"/>
                <a:gd name="connsiteX1" fmla="*/ 5579 w 22817"/>
                <a:gd name="connsiteY1" fmla="*/ 1 h 23406"/>
                <a:gd name="connsiteX2" fmla="*/ 1 w 22817"/>
                <a:gd name="connsiteY2" fmla="*/ 23408 h 23406"/>
                <a:gd name="connsiteX3" fmla="*/ 22819 w 22817"/>
                <a:gd name="connsiteY3" fmla="*/ 13514 h 2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17" h="23406">
                  <a:moveTo>
                    <a:pt x="15720" y="7723"/>
                  </a:moveTo>
                  <a:lnTo>
                    <a:pt x="5579" y="1"/>
                  </a:lnTo>
                  <a:lnTo>
                    <a:pt x="1" y="23408"/>
                  </a:lnTo>
                  <a:lnTo>
                    <a:pt x="22819" y="13514"/>
                  </a:lnTo>
                  <a:close/>
                </a:path>
              </a:pathLst>
            </a:custGeom>
            <a:grpFill/>
            <a:ln w="3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6B0569-AE8F-48DB-B820-82D03B35560C}"/>
                </a:ext>
              </a:extLst>
            </p:cNvPr>
            <p:cNvSpPr/>
            <p:nvPr/>
          </p:nvSpPr>
          <p:spPr>
            <a:xfrm>
              <a:off x="9414342" y="5177543"/>
              <a:ext cx="29410" cy="27025"/>
            </a:xfrm>
            <a:custGeom>
              <a:avLst/>
              <a:gdLst>
                <a:gd name="connsiteX0" fmla="*/ 3 w 29410"/>
                <a:gd name="connsiteY0" fmla="*/ 11342 h 27025"/>
                <a:gd name="connsiteX1" fmla="*/ 19272 w 29410"/>
                <a:gd name="connsiteY1" fmla="*/ 27027 h 27025"/>
                <a:gd name="connsiteX2" fmla="*/ 29413 w 29410"/>
                <a:gd name="connsiteY2" fmla="*/ 15203 h 27025"/>
                <a:gd name="connsiteX3" fmla="*/ 9637 w 29410"/>
                <a:gd name="connsiteY3" fmla="*/ 1 h 2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10" h="27025">
                  <a:moveTo>
                    <a:pt x="3" y="11342"/>
                  </a:moveTo>
                  <a:lnTo>
                    <a:pt x="19272" y="27027"/>
                  </a:lnTo>
                  <a:lnTo>
                    <a:pt x="29413" y="15203"/>
                  </a:lnTo>
                  <a:lnTo>
                    <a:pt x="9637" y="1"/>
                  </a:lnTo>
                  <a:close/>
                </a:path>
              </a:pathLst>
            </a:custGeom>
            <a:grpFill/>
            <a:ln w="3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36F6E7B-34DF-4FB9-ABEC-7D29F8C7CF7C}"/>
                </a:ext>
              </a:extLst>
            </p:cNvPr>
            <p:cNvSpPr/>
            <p:nvPr/>
          </p:nvSpPr>
          <p:spPr>
            <a:xfrm>
              <a:off x="9345890" y="5200225"/>
              <a:ext cx="85996" cy="101585"/>
            </a:xfrm>
            <a:custGeom>
              <a:avLst/>
              <a:gdLst>
                <a:gd name="connsiteX0" fmla="*/ 30679 w 85996"/>
                <a:gd name="connsiteY0" fmla="*/ 92418 h 101585"/>
                <a:gd name="connsiteX1" fmla="*/ 42595 w 85996"/>
                <a:gd name="connsiteY1" fmla="*/ 101587 h 101585"/>
                <a:gd name="connsiteX2" fmla="*/ 72766 w 85996"/>
                <a:gd name="connsiteY2" fmla="*/ 66358 h 101585"/>
                <a:gd name="connsiteX3" fmla="*/ 85441 w 85996"/>
                <a:gd name="connsiteY3" fmla="*/ 29681 h 101585"/>
                <a:gd name="connsiteX4" fmla="*/ 78343 w 85996"/>
                <a:gd name="connsiteY4" fmla="*/ 15927 h 101585"/>
                <a:gd name="connsiteX5" fmla="*/ 59074 w 85996"/>
                <a:gd name="connsiteY5" fmla="*/ 1 h 101585"/>
                <a:gd name="connsiteX6" fmla="*/ 2 w 85996"/>
                <a:gd name="connsiteY6" fmla="*/ 68771 h 101585"/>
                <a:gd name="connsiteX7" fmla="*/ 19271 w 85996"/>
                <a:gd name="connsiteY7" fmla="*/ 84696 h 101585"/>
                <a:gd name="connsiteX8" fmla="*/ 68202 w 85996"/>
                <a:gd name="connsiteY8" fmla="*/ 27268 h 101585"/>
                <a:gd name="connsiteX9" fmla="*/ 70229 w 85996"/>
                <a:gd name="connsiteY9" fmla="*/ 32335 h 101585"/>
                <a:gd name="connsiteX10" fmla="*/ 61102 w 85996"/>
                <a:gd name="connsiteY10" fmla="*/ 56947 h 101585"/>
                <a:gd name="connsiteX11" fmla="*/ 30679 w 85996"/>
                <a:gd name="connsiteY11" fmla="*/ 92418 h 10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996" h="101585">
                  <a:moveTo>
                    <a:pt x="30679" y="92418"/>
                  </a:moveTo>
                  <a:lnTo>
                    <a:pt x="42595" y="101587"/>
                  </a:lnTo>
                  <a:lnTo>
                    <a:pt x="72766" y="66358"/>
                  </a:lnTo>
                  <a:cubicBezTo>
                    <a:pt x="82906" y="55258"/>
                    <a:pt x="87723" y="41263"/>
                    <a:pt x="85441" y="29681"/>
                  </a:cubicBezTo>
                  <a:cubicBezTo>
                    <a:pt x="84428" y="24372"/>
                    <a:pt x="81893" y="19788"/>
                    <a:pt x="78343" y="15927"/>
                  </a:cubicBezTo>
                  <a:lnTo>
                    <a:pt x="59074" y="1"/>
                  </a:lnTo>
                  <a:lnTo>
                    <a:pt x="2" y="68771"/>
                  </a:lnTo>
                  <a:lnTo>
                    <a:pt x="19271" y="84696"/>
                  </a:lnTo>
                  <a:lnTo>
                    <a:pt x="68202" y="27268"/>
                  </a:lnTo>
                  <a:cubicBezTo>
                    <a:pt x="69216" y="28716"/>
                    <a:pt x="69976" y="30405"/>
                    <a:pt x="70229" y="32335"/>
                  </a:cubicBezTo>
                  <a:cubicBezTo>
                    <a:pt x="71751" y="39574"/>
                    <a:pt x="67948" y="49226"/>
                    <a:pt x="61102" y="56947"/>
                  </a:cubicBezTo>
                  <a:lnTo>
                    <a:pt x="30679" y="92418"/>
                  </a:lnTo>
                  <a:close/>
                </a:path>
              </a:pathLst>
            </a:custGeom>
            <a:grpFill/>
            <a:ln w="3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EBF4A10-21AF-487C-B7F0-81C38C3356E6}"/>
                </a:ext>
              </a:extLst>
            </p:cNvPr>
            <p:cNvSpPr/>
            <p:nvPr/>
          </p:nvSpPr>
          <p:spPr>
            <a:xfrm>
              <a:off x="9208090" y="5225649"/>
              <a:ext cx="96473" cy="168456"/>
            </a:xfrm>
            <a:custGeom>
              <a:avLst/>
              <a:gdLst>
                <a:gd name="connsiteX0" fmla="*/ 9514 w 96473"/>
                <a:gd name="connsiteY0" fmla="*/ 140106 h 168456"/>
                <a:gd name="connsiteX1" fmla="*/ 11288 w 96473"/>
                <a:gd name="connsiteY1" fmla="*/ 136487 h 168456"/>
                <a:gd name="connsiteX2" fmla="*/ 16866 w 96473"/>
                <a:gd name="connsiteY2" fmla="*/ 130212 h 168456"/>
                <a:gd name="connsiteX3" fmla="*/ 32585 w 96473"/>
                <a:gd name="connsiteY3" fmla="*/ 120319 h 168456"/>
                <a:gd name="connsiteX4" fmla="*/ 50839 w 96473"/>
                <a:gd name="connsiteY4" fmla="*/ 111875 h 168456"/>
                <a:gd name="connsiteX5" fmla="*/ 60473 w 96473"/>
                <a:gd name="connsiteY5" fmla="*/ 106565 h 168456"/>
                <a:gd name="connsiteX6" fmla="*/ 65544 w 96473"/>
                <a:gd name="connsiteY6" fmla="*/ 102705 h 168456"/>
                <a:gd name="connsiteX7" fmla="*/ 70107 w 96473"/>
                <a:gd name="connsiteY7" fmla="*/ 95949 h 168456"/>
                <a:gd name="connsiteX8" fmla="*/ 70107 w 96473"/>
                <a:gd name="connsiteY8" fmla="*/ 86539 h 168456"/>
                <a:gd name="connsiteX9" fmla="*/ 65290 w 96473"/>
                <a:gd name="connsiteY9" fmla="*/ 79782 h 168456"/>
                <a:gd name="connsiteX10" fmla="*/ 54642 w 96473"/>
                <a:gd name="connsiteY10" fmla="*/ 73267 h 168456"/>
                <a:gd name="connsiteX11" fmla="*/ 35881 w 96473"/>
                <a:gd name="connsiteY11" fmla="*/ 65546 h 168456"/>
                <a:gd name="connsiteX12" fmla="*/ 22697 w 96473"/>
                <a:gd name="connsiteY12" fmla="*/ 56135 h 168456"/>
                <a:gd name="connsiteX13" fmla="*/ 19655 w 96473"/>
                <a:gd name="connsiteY13" fmla="*/ 42381 h 168456"/>
                <a:gd name="connsiteX14" fmla="*/ 25233 w 96473"/>
                <a:gd name="connsiteY14" fmla="*/ 26938 h 168456"/>
                <a:gd name="connsiteX15" fmla="*/ 56163 w 96473"/>
                <a:gd name="connsiteY15" fmla="*/ 8358 h 168456"/>
                <a:gd name="connsiteX16" fmla="*/ 75939 w 96473"/>
                <a:gd name="connsiteY16" fmla="*/ 4739 h 168456"/>
                <a:gd name="connsiteX17" fmla="*/ 86079 w 96473"/>
                <a:gd name="connsiteY17" fmla="*/ 3774 h 168456"/>
                <a:gd name="connsiteX18" fmla="*/ 96474 w 96473"/>
                <a:gd name="connsiteY18" fmla="*/ 3291 h 168456"/>
                <a:gd name="connsiteX19" fmla="*/ 54389 w 96473"/>
                <a:gd name="connsiteY19" fmla="*/ 878 h 168456"/>
                <a:gd name="connsiteX20" fmla="*/ 33345 w 96473"/>
                <a:gd name="connsiteY20" fmla="*/ 6428 h 168456"/>
                <a:gd name="connsiteX21" fmla="*/ 15091 w 96473"/>
                <a:gd name="connsiteY21" fmla="*/ 19699 h 168456"/>
                <a:gd name="connsiteX22" fmla="*/ 9007 w 96473"/>
                <a:gd name="connsiteY22" fmla="*/ 29351 h 168456"/>
                <a:gd name="connsiteX23" fmla="*/ 5711 w 96473"/>
                <a:gd name="connsiteY23" fmla="*/ 40209 h 168456"/>
                <a:gd name="connsiteX24" fmla="*/ 5457 w 96473"/>
                <a:gd name="connsiteY24" fmla="*/ 52033 h 168456"/>
                <a:gd name="connsiteX25" fmla="*/ 10274 w 96473"/>
                <a:gd name="connsiteY25" fmla="*/ 63856 h 168456"/>
                <a:gd name="connsiteX26" fmla="*/ 19148 w 96473"/>
                <a:gd name="connsiteY26" fmla="*/ 72544 h 168456"/>
                <a:gd name="connsiteX27" fmla="*/ 29035 w 96473"/>
                <a:gd name="connsiteY27" fmla="*/ 78334 h 168456"/>
                <a:gd name="connsiteX28" fmla="*/ 48050 w 96473"/>
                <a:gd name="connsiteY28" fmla="*/ 86296 h 168456"/>
                <a:gd name="connsiteX29" fmla="*/ 54895 w 96473"/>
                <a:gd name="connsiteY29" fmla="*/ 90158 h 168456"/>
                <a:gd name="connsiteX30" fmla="*/ 55910 w 96473"/>
                <a:gd name="connsiteY30" fmla="*/ 91364 h 168456"/>
                <a:gd name="connsiteX31" fmla="*/ 55910 w 96473"/>
                <a:gd name="connsiteY31" fmla="*/ 91364 h 168456"/>
                <a:gd name="connsiteX32" fmla="*/ 54895 w 96473"/>
                <a:gd name="connsiteY32" fmla="*/ 92812 h 168456"/>
                <a:gd name="connsiteX33" fmla="*/ 52107 w 96473"/>
                <a:gd name="connsiteY33" fmla="*/ 95225 h 168456"/>
                <a:gd name="connsiteX34" fmla="*/ 44247 w 96473"/>
                <a:gd name="connsiteY34" fmla="*/ 100051 h 168456"/>
                <a:gd name="connsiteX35" fmla="*/ 26247 w 96473"/>
                <a:gd name="connsiteY35" fmla="*/ 109703 h 168456"/>
                <a:gd name="connsiteX36" fmla="*/ 9007 w 96473"/>
                <a:gd name="connsiteY36" fmla="*/ 122974 h 168456"/>
                <a:gd name="connsiteX37" fmla="*/ 2668 w 96473"/>
                <a:gd name="connsiteY37" fmla="*/ 132385 h 168456"/>
                <a:gd name="connsiteX38" fmla="*/ 894 w 96473"/>
                <a:gd name="connsiteY38" fmla="*/ 137935 h 168456"/>
                <a:gd name="connsiteX39" fmla="*/ 133 w 96473"/>
                <a:gd name="connsiteY39" fmla="*/ 143243 h 168456"/>
                <a:gd name="connsiteX40" fmla="*/ 1147 w 96473"/>
                <a:gd name="connsiteY40" fmla="*/ 154343 h 168456"/>
                <a:gd name="connsiteX41" fmla="*/ 7739 w 96473"/>
                <a:gd name="connsiteY41" fmla="*/ 163995 h 168456"/>
                <a:gd name="connsiteX42" fmla="*/ 18387 w 96473"/>
                <a:gd name="connsiteY42" fmla="*/ 168097 h 168456"/>
                <a:gd name="connsiteX43" fmla="*/ 29289 w 96473"/>
                <a:gd name="connsiteY43" fmla="*/ 168097 h 168456"/>
                <a:gd name="connsiteX44" fmla="*/ 49318 w 96473"/>
                <a:gd name="connsiteY44" fmla="*/ 163029 h 168456"/>
                <a:gd name="connsiteX45" fmla="*/ 29035 w 96473"/>
                <a:gd name="connsiteY45" fmla="*/ 164718 h 168456"/>
                <a:gd name="connsiteX46" fmla="*/ 19401 w 96473"/>
                <a:gd name="connsiteY46" fmla="*/ 163270 h 168456"/>
                <a:gd name="connsiteX47" fmla="*/ 11795 w 96473"/>
                <a:gd name="connsiteY47" fmla="*/ 159168 h 168456"/>
                <a:gd name="connsiteX48" fmla="*/ 8753 w 96473"/>
                <a:gd name="connsiteY48" fmla="*/ 143967 h 168456"/>
                <a:gd name="connsiteX49" fmla="*/ 9514 w 96473"/>
                <a:gd name="connsiteY49" fmla="*/ 140106 h 16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6473" h="168456">
                  <a:moveTo>
                    <a:pt x="9514" y="140106"/>
                  </a:moveTo>
                  <a:cubicBezTo>
                    <a:pt x="10021" y="138899"/>
                    <a:pt x="10528" y="137693"/>
                    <a:pt x="11288" y="136487"/>
                  </a:cubicBezTo>
                  <a:cubicBezTo>
                    <a:pt x="12810" y="134074"/>
                    <a:pt x="14584" y="132144"/>
                    <a:pt x="16866" y="130212"/>
                  </a:cubicBezTo>
                  <a:cubicBezTo>
                    <a:pt x="21176" y="126353"/>
                    <a:pt x="26754" y="123215"/>
                    <a:pt x="32585" y="120319"/>
                  </a:cubicBezTo>
                  <a:cubicBezTo>
                    <a:pt x="38416" y="117424"/>
                    <a:pt x="44501" y="114770"/>
                    <a:pt x="50839" y="111875"/>
                  </a:cubicBezTo>
                  <a:cubicBezTo>
                    <a:pt x="53881" y="110427"/>
                    <a:pt x="57177" y="108737"/>
                    <a:pt x="60473" y="106565"/>
                  </a:cubicBezTo>
                  <a:cubicBezTo>
                    <a:pt x="62248" y="105601"/>
                    <a:pt x="63769" y="104395"/>
                    <a:pt x="65544" y="102705"/>
                  </a:cubicBezTo>
                  <a:cubicBezTo>
                    <a:pt x="67319" y="101016"/>
                    <a:pt x="69093" y="99085"/>
                    <a:pt x="70107" y="95949"/>
                  </a:cubicBezTo>
                  <a:cubicBezTo>
                    <a:pt x="71375" y="93053"/>
                    <a:pt x="71121" y="89192"/>
                    <a:pt x="70107" y="86539"/>
                  </a:cubicBezTo>
                  <a:cubicBezTo>
                    <a:pt x="69093" y="83643"/>
                    <a:pt x="67065" y="81471"/>
                    <a:pt x="65290" y="79782"/>
                  </a:cubicBezTo>
                  <a:cubicBezTo>
                    <a:pt x="61487" y="76646"/>
                    <a:pt x="57938" y="74956"/>
                    <a:pt x="54642" y="73267"/>
                  </a:cubicBezTo>
                  <a:cubicBezTo>
                    <a:pt x="48050" y="70130"/>
                    <a:pt x="41712" y="68200"/>
                    <a:pt x="35881" y="65546"/>
                  </a:cubicBezTo>
                  <a:cubicBezTo>
                    <a:pt x="30303" y="62891"/>
                    <a:pt x="25486" y="59996"/>
                    <a:pt x="22697" y="56135"/>
                  </a:cubicBezTo>
                  <a:cubicBezTo>
                    <a:pt x="19908" y="52515"/>
                    <a:pt x="18894" y="47690"/>
                    <a:pt x="19655" y="42381"/>
                  </a:cubicBezTo>
                  <a:cubicBezTo>
                    <a:pt x="20415" y="36831"/>
                    <a:pt x="22190" y="31523"/>
                    <a:pt x="25233" y="26938"/>
                  </a:cubicBezTo>
                  <a:cubicBezTo>
                    <a:pt x="31571" y="17769"/>
                    <a:pt x="43487" y="11737"/>
                    <a:pt x="56163" y="8358"/>
                  </a:cubicBezTo>
                  <a:cubicBezTo>
                    <a:pt x="62501" y="6669"/>
                    <a:pt x="69093" y="5463"/>
                    <a:pt x="75939" y="4739"/>
                  </a:cubicBezTo>
                  <a:cubicBezTo>
                    <a:pt x="79234" y="4256"/>
                    <a:pt x="82784" y="4015"/>
                    <a:pt x="86079" y="3774"/>
                  </a:cubicBezTo>
                  <a:cubicBezTo>
                    <a:pt x="89375" y="3533"/>
                    <a:pt x="92925" y="3291"/>
                    <a:pt x="96474" y="3291"/>
                  </a:cubicBezTo>
                  <a:cubicBezTo>
                    <a:pt x="82784" y="-87"/>
                    <a:pt x="68586" y="-811"/>
                    <a:pt x="54389" y="878"/>
                  </a:cubicBezTo>
                  <a:cubicBezTo>
                    <a:pt x="47290" y="1843"/>
                    <a:pt x="40191" y="3533"/>
                    <a:pt x="33345" y="6428"/>
                  </a:cubicBezTo>
                  <a:cubicBezTo>
                    <a:pt x="26500" y="9324"/>
                    <a:pt x="20162" y="13667"/>
                    <a:pt x="15091" y="19699"/>
                  </a:cubicBezTo>
                  <a:cubicBezTo>
                    <a:pt x="12556" y="22595"/>
                    <a:pt x="10528" y="25973"/>
                    <a:pt x="9007" y="29351"/>
                  </a:cubicBezTo>
                  <a:cubicBezTo>
                    <a:pt x="7485" y="32970"/>
                    <a:pt x="6471" y="36349"/>
                    <a:pt x="5711" y="40209"/>
                  </a:cubicBezTo>
                  <a:cubicBezTo>
                    <a:pt x="4950" y="44070"/>
                    <a:pt x="4950" y="47931"/>
                    <a:pt x="5457" y="52033"/>
                  </a:cubicBezTo>
                  <a:cubicBezTo>
                    <a:pt x="6218" y="56135"/>
                    <a:pt x="7739" y="60237"/>
                    <a:pt x="10274" y="63856"/>
                  </a:cubicBezTo>
                  <a:cubicBezTo>
                    <a:pt x="12810" y="67476"/>
                    <a:pt x="15852" y="70130"/>
                    <a:pt x="19148" y="72544"/>
                  </a:cubicBezTo>
                  <a:cubicBezTo>
                    <a:pt x="22444" y="74956"/>
                    <a:pt x="25740" y="76646"/>
                    <a:pt x="29035" y="78334"/>
                  </a:cubicBezTo>
                  <a:cubicBezTo>
                    <a:pt x="35627" y="81471"/>
                    <a:pt x="42219" y="83884"/>
                    <a:pt x="48050" y="86296"/>
                  </a:cubicBezTo>
                  <a:cubicBezTo>
                    <a:pt x="50839" y="87503"/>
                    <a:pt x="53374" y="88951"/>
                    <a:pt x="54895" y="90158"/>
                  </a:cubicBezTo>
                  <a:cubicBezTo>
                    <a:pt x="55656" y="90641"/>
                    <a:pt x="55910" y="91123"/>
                    <a:pt x="55910" y="91364"/>
                  </a:cubicBezTo>
                  <a:cubicBezTo>
                    <a:pt x="55910" y="91606"/>
                    <a:pt x="55910" y="91364"/>
                    <a:pt x="55910" y="91364"/>
                  </a:cubicBezTo>
                  <a:cubicBezTo>
                    <a:pt x="55910" y="91364"/>
                    <a:pt x="55656" y="92088"/>
                    <a:pt x="54895" y="92812"/>
                  </a:cubicBezTo>
                  <a:cubicBezTo>
                    <a:pt x="54135" y="93536"/>
                    <a:pt x="53121" y="94259"/>
                    <a:pt x="52107" y="95225"/>
                  </a:cubicBezTo>
                  <a:cubicBezTo>
                    <a:pt x="49825" y="96914"/>
                    <a:pt x="47036" y="98361"/>
                    <a:pt x="44247" y="100051"/>
                  </a:cubicBezTo>
                  <a:cubicBezTo>
                    <a:pt x="38416" y="103188"/>
                    <a:pt x="32331" y="106324"/>
                    <a:pt x="26247" y="109703"/>
                  </a:cubicBezTo>
                  <a:cubicBezTo>
                    <a:pt x="20162" y="113322"/>
                    <a:pt x="14077" y="117424"/>
                    <a:pt x="9007" y="122974"/>
                  </a:cubicBezTo>
                  <a:cubicBezTo>
                    <a:pt x="6471" y="125628"/>
                    <a:pt x="4190" y="129006"/>
                    <a:pt x="2668" y="132385"/>
                  </a:cubicBezTo>
                  <a:cubicBezTo>
                    <a:pt x="1908" y="134074"/>
                    <a:pt x="1147" y="136004"/>
                    <a:pt x="894" y="137935"/>
                  </a:cubicBezTo>
                  <a:cubicBezTo>
                    <a:pt x="387" y="139865"/>
                    <a:pt x="387" y="141554"/>
                    <a:pt x="133" y="143243"/>
                  </a:cubicBezTo>
                  <a:cubicBezTo>
                    <a:pt x="-120" y="146862"/>
                    <a:pt x="-120" y="150482"/>
                    <a:pt x="1147" y="154343"/>
                  </a:cubicBezTo>
                  <a:cubicBezTo>
                    <a:pt x="2161" y="157962"/>
                    <a:pt x="4443" y="161581"/>
                    <a:pt x="7739" y="163995"/>
                  </a:cubicBezTo>
                  <a:cubicBezTo>
                    <a:pt x="11035" y="166408"/>
                    <a:pt x="14838" y="167614"/>
                    <a:pt x="18387" y="168097"/>
                  </a:cubicBezTo>
                  <a:cubicBezTo>
                    <a:pt x="22190" y="168579"/>
                    <a:pt x="25740" y="168579"/>
                    <a:pt x="29289" y="168097"/>
                  </a:cubicBezTo>
                  <a:cubicBezTo>
                    <a:pt x="36388" y="167372"/>
                    <a:pt x="42980" y="165442"/>
                    <a:pt x="49318" y="163029"/>
                  </a:cubicBezTo>
                  <a:cubicBezTo>
                    <a:pt x="42473" y="164236"/>
                    <a:pt x="35627" y="164959"/>
                    <a:pt x="29035" y="164718"/>
                  </a:cubicBezTo>
                  <a:cubicBezTo>
                    <a:pt x="25740" y="164477"/>
                    <a:pt x="22444" y="164236"/>
                    <a:pt x="19401" y="163270"/>
                  </a:cubicBezTo>
                  <a:cubicBezTo>
                    <a:pt x="16359" y="162547"/>
                    <a:pt x="13570" y="161099"/>
                    <a:pt x="11795" y="159168"/>
                  </a:cubicBezTo>
                  <a:cubicBezTo>
                    <a:pt x="7993" y="155549"/>
                    <a:pt x="7485" y="149758"/>
                    <a:pt x="8753" y="143967"/>
                  </a:cubicBezTo>
                  <a:cubicBezTo>
                    <a:pt x="8753" y="143001"/>
                    <a:pt x="9260" y="141312"/>
                    <a:pt x="9514" y="140106"/>
                  </a:cubicBezTo>
                  <a:close/>
                </a:path>
              </a:pathLst>
            </a:custGeom>
            <a:grpFill/>
            <a:ln w="38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CF29C7-D4C7-48FC-960D-0FBC9B51C421}"/>
              </a:ext>
            </a:extLst>
          </p:cNvPr>
          <p:cNvGrpSpPr/>
          <p:nvPr/>
        </p:nvGrpSpPr>
        <p:grpSpPr>
          <a:xfrm>
            <a:off x="7153105" y="2060655"/>
            <a:ext cx="642938" cy="554257"/>
            <a:chOff x="9527778" y="3884902"/>
            <a:chExt cx="857250" cy="739009"/>
          </a:xfrm>
        </p:grpSpPr>
        <p:sp>
          <p:nvSpPr>
            <p:cNvPr id="37" name="REST API">
              <a:extLst>
                <a:ext uri="{FF2B5EF4-FFF2-40B4-BE49-F238E27FC236}">
                  <a16:creationId xmlns:a16="http://schemas.microsoft.com/office/drawing/2014/main" id="{75DCFA7F-07A3-4AEE-9B0A-379E729CAF7D}"/>
                </a:ext>
              </a:extLst>
            </p:cNvPr>
            <p:cNvSpPr/>
            <p:nvPr/>
          </p:nvSpPr>
          <p:spPr>
            <a:xfrm>
              <a:off x="9527778" y="388490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39" name="Picture 2" descr="See the source image">
              <a:extLst>
                <a:ext uri="{FF2B5EF4-FFF2-40B4-BE49-F238E27FC236}">
                  <a16:creationId xmlns:a16="http://schemas.microsoft.com/office/drawing/2014/main" id="{20C3C8C0-1977-4F1E-B7FE-8973CFF50B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18A6D1"/>
                </a:clrFrom>
                <a:clrTo>
                  <a:srgbClr val="18A6D1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9796698" y="4012390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305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1503B5-26FE-488B-9D99-6EEBF96EA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5D102-4BA1-43A1-9A59-898B7562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Registry Capabilities &amp; Features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1D553A-3733-45E9-9E42-CE56E51B0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71348"/>
              </p:ext>
            </p:extLst>
          </p:nvPr>
        </p:nvGraphicFramePr>
        <p:xfrm>
          <a:off x="182042" y="1406530"/>
          <a:ext cx="4263834" cy="3395568"/>
        </p:xfrm>
        <a:graphic>
          <a:graphicData uri="http://schemas.openxmlformats.org/drawingml/2006/table">
            <a:tbl>
              <a:tblPr/>
              <a:tblGrid>
                <a:gridCol w="2131917">
                  <a:extLst>
                    <a:ext uri="{9D8B030D-6E8A-4147-A177-3AD203B41FA5}">
                      <a16:colId xmlns:a16="http://schemas.microsoft.com/office/drawing/2014/main" val="2021201619"/>
                    </a:ext>
                  </a:extLst>
                </a:gridCol>
                <a:gridCol w="2131917">
                  <a:extLst>
                    <a:ext uri="{9D8B030D-6E8A-4147-A177-3AD203B41FA5}">
                      <a16:colId xmlns:a16="http://schemas.microsoft.com/office/drawing/2014/main" val="3703802721"/>
                    </a:ext>
                  </a:extLst>
                </a:gridCol>
              </a:tblGrid>
              <a:tr h="106244">
                <a:tc>
                  <a:txBody>
                    <a:bodyPr/>
                    <a:lstStyle/>
                    <a:p>
                      <a:r>
                        <a:rPr lang="en-US" sz="1400" b="1" u="sng" dirty="0">
                          <a:effectLst/>
                        </a:rPr>
                        <a:t>Capability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sng" dirty="0">
                          <a:effectLst/>
                        </a:rPr>
                        <a:t>Feature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615346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Security</a:t>
                      </a:r>
                      <a:endParaRPr lang="en-US" sz="1100" dirty="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864104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Private Networking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 dirty="0">
                          <a:effectLst/>
                          <a:hlinkClick r:id="rId2"/>
                        </a:rPr>
                        <a:t>Private Links</a:t>
                      </a:r>
                      <a:endParaRPr lang="en-US" sz="1100" dirty="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676922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Sovereignty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3"/>
                        </a:rPr>
                        <a:t>Geo-replication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385806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Limit public endpoints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4"/>
                        </a:rPr>
                        <a:t>Firewall Rules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468299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Data exfiltration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5"/>
                        </a:rPr>
                        <a:t>Dedicated data endpoints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28062"/>
                  </a:ext>
                </a:extLst>
              </a:tr>
              <a:tr h="18124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Double encryption at rest with Customer Managed Keys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6"/>
                        </a:rPr>
                        <a:t>Customer Manage Keys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067059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Secure by default content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7"/>
                        </a:rPr>
                        <a:t>Quarantine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45532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Policy management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8"/>
                        </a:rPr>
                        <a:t>Policy management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492085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Integrated Security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9"/>
                        </a:rPr>
                        <a:t>Azure AD Objects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44224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IoT/Device Security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10"/>
                        </a:rPr>
                        <a:t>Token Support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65446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Repo Granularity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11"/>
                        </a:rPr>
                        <a:t>Repo Scoped Permissions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92173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Public/Anonymous Access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12"/>
                        </a:rPr>
                        <a:t>Anonymous access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623649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Locking a tag to a digest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13"/>
                        </a:rPr>
                        <a:t>Tag locking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022663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Artifact Signing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14"/>
                        </a:rPr>
                        <a:t>Docker Content Trust</a:t>
                      </a:r>
                      <a:r>
                        <a:rPr lang="en-US" sz="1100">
                          <a:effectLst/>
                        </a:rPr>
                        <a:t> &amp; </a:t>
                      </a:r>
                      <a:r>
                        <a:rPr lang="en-US" sz="1100" u="none" strike="noStrike">
                          <a:effectLst/>
                          <a:hlinkClick r:id="rId15"/>
                        </a:rPr>
                        <a:t>Notary v2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86500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Automated content updating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 dirty="0">
                          <a:effectLst/>
                          <a:hlinkClick r:id="rId16"/>
                        </a:rPr>
                        <a:t>Base Image Update Notifications</a:t>
                      </a:r>
                      <a:endParaRPr lang="en-US" sz="1100" dirty="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4223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33E988-163F-4206-AE9F-8423DF6AA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142128"/>
              </p:ext>
            </p:extLst>
          </p:nvPr>
        </p:nvGraphicFramePr>
        <p:xfrm>
          <a:off x="4843860" y="1406530"/>
          <a:ext cx="4118098" cy="3029040"/>
        </p:xfrm>
        <a:graphic>
          <a:graphicData uri="http://schemas.openxmlformats.org/drawingml/2006/table">
            <a:tbl>
              <a:tblPr/>
              <a:tblGrid>
                <a:gridCol w="2059049">
                  <a:extLst>
                    <a:ext uri="{9D8B030D-6E8A-4147-A177-3AD203B41FA5}">
                      <a16:colId xmlns:a16="http://schemas.microsoft.com/office/drawing/2014/main" val="2021201619"/>
                    </a:ext>
                  </a:extLst>
                </a:gridCol>
                <a:gridCol w="2059049">
                  <a:extLst>
                    <a:ext uri="{9D8B030D-6E8A-4147-A177-3AD203B41FA5}">
                      <a16:colId xmlns:a16="http://schemas.microsoft.com/office/drawing/2014/main" val="3703802721"/>
                    </a:ext>
                  </a:extLst>
                </a:gridCol>
              </a:tblGrid>
              <a:tr h="106244">
                <a:tc>
                  <a:txBody>
                    <a:bodyPr/>
                    <a:lstStyle/>
                    <a:p>
                      <a:r>
                        <a:rPr lang="en-US" sz="1400" b="1" u="sng" dirty="0">
                          <a:effectLst/>
                        </a:rPr>
                        <a:t>Capability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u="sng" dirty="0">
                          <a:effectLst/>
                        </a:rPr>
                        <a:t>Feature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615346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Reliability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085127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Cross region redundancy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3"/>
                        </a:rPr>
                        <a:t>Geo-replication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298151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In-region redundancy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17"/>
                        </a:rPr>
                        <a:t>Availability Zones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816405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Performance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50281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Locality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3"/>
                        </a:rPr>
                        <a:t>Geo-replication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012212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In-network performance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18"/>
                        </a:rPr>
                        <a:t>Telport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861044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Diagnostics &amp; Troubleshooting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512463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Diagnostics &amp; Audit Logs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19"/>
                        </a:rPr>
                        <a:t>Diagnostics &amp; Audit Logs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353934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Health Check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20"/>
                        </a:rPr>
                        <a:t>Health Check CLI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383559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Content Management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490065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Auto-purging of aged out content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21"/>
                        </a:rPr>
                        <a:t>Auto Purge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915008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Workflows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997080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Asynchronous notifications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>
                          <a:effectLst/>
                          <a:hlinkClick r:id="rId22"/>
                        </a:rPr>
                        <a:t>Regional Webhooks</a:t>
                      </a:r>
                      <a:r>
                        <a:rPr lang="en-US" sz="1100">
                          <a:effectLst/>
                        </a:rPr>
                        <a:t> &amp; </a:t>
                      </a:r>
                      <a:r>
                        <a:rPr lang="en-US" sz="1100" u="none" strike="noStrike">
                          <a:effectLst/>
                          <a:hlinkClick r:id="rId23"/>
                        </a:rPr>
                        <a:t>Event Grid</a:t>
                      </a:r>
                      <a:endParaRPr lang="en-US" sz="110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156259"/>
                  </a:ext>
                </a:extLst>
              </a:tr>
              <a:tr h="106244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Server-side content promotion</a:t>
                      </a: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strike="noStrike" dirty="0">
                          <a:effectLst/>
                          <a:hlinkClick r:id="rId24"/>
                        </a:rPr>
                        <a:t>Import</a:t>
                      </a:r>
                      <a:endParaRPr lang="en-US" sz="1100" dirty="0">
                        <a:effectLst/>
                      </a:endParaRPr>
                    </a:p>
                  </a:txBody>
                  <a:tcPr marL="34878" marR="34878" marT="15624" marB="15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0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79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53E8-4A9A-49FC-AEF3-CEC15E82B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~10 engineers - full time</a:t>
            </a:r>
          </a:p>
          <a:p>
            <a:pPr lvl="1"/>
            <a:r>
              <a:rPr lang="en-US" dirty="0"/>
              <a:t>Support</a:t>
            </a:r>
          </a:p>
          <a:p>
            <a:pPr lvl="1"/>
            <a:r>
              <a:rPr lang="en-US" dirty="0"/>
              <a:t>Compliance</a:t>
            </a:r>
          </a:p>
          <a:p>
            <a:pPr lvl="1"/>
            <a:r>
              <a:rPr lang="en-US" dirty="0"/>
              <a:t>Regional Rollouts</a:t>
            </a:r>
          </a:p>
          <a:p>
            <a:pPr lvl="1"/>
            <a:r>
              <a:rPr lang="en-US" dirty="0"/>
              <a:t>Feature Asks</a:t>
            </a:r>
          </a:p>
          <a:p>
            <a:pPr lvl="1"/>
            <a:r>
              <a:rPr lang="en-US" dirty="0"/>
              <a:t>Patching &amp; Mediation of CVE Events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0FB8A-A58F-4F85-8948-99E0B59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takes to run a storage thing </a:t>
            </a:r>
          </a:p>
        </p:txBody>
      </p:sp>
      <p:sp>
        <p:nvSpPr>
          <p:cNvPr id="4" name="REST API">
            <a:extLst>
              <a:ext uri="{FF2B5EF4-FFF2-40B4-BE49-F238E27FC236}">
                <a16:creationId xmlns:a16="http://schemas.microsoft.com/office/drawing/2014/main" id="{CFE9915E-56F3-4C56-A630-28558451D2E9}"/>
              </a:ext>
            </a:extLst>
          </p:cNvPr>
          <p:cNvSpPr/>
          <p:nvPr/>
        </p:nvSpPr>
        <p:spPr>
          <a:xfrm>
            <a:off x="5775040" y="1464469"/>
            <a:ext cx="642938" cy="554257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{ [] }</a:t>
            </a:r>
            <a:br>
              <a:rPr lang="en-US" sz="1200" dirty="0"/>
            </a:br>
            <a:r>
              <a:rPr lang="en-US" sz="1000" dirty="0" err="1"/>
              <a:t>Devs</a:t>
            </a:r>
            <a:endParaRPr lang="en-US" sz="1200" dirty="0"/>
          </a:p>
        </p:txBody>
      </p:sp>
      <p:grpSp>
        <p:nvGrpSpPr>
          <p:cNvPr id="6" name="Support">
            <a:extLst>
              <a:ext uri="{FF2B5EF4-FFF2-40B4-BE49-F238E27FC236}">
                <a16:creationId xmlns:a16="http://schemas.microsoft.com/office/drawing/2014/main" id="{9345C80A-7CF7-48F4-99AA-E482050342E8}"/>
              </a:ext>
            </a:extLst>
          </p:cNvPr>
          <p:cNvGrpSpPr/>
          <p:nvPr/>
        </p:nvGrpSpPr>
        <p:grpSpPr>
          <a:xfrm>
            <a:off x="5771261" y="2017494"/>
            <a:ext cx="642938" cy="554257"/>
            <a:chOff x="7644775" y="5284382"/>
            <a:chExt cx="857250" cy="739009"/>
          </a:xfrm>
        </p:grpSpPr>
        <p:sp>
          <p:nvSpPr>
            <p:cNvPr id="7" name="REST API">
              <a:extLst>
                <a:ext uri="{FF2B5EF4-FFF2-40B4-BE49-F238E27FC236}">
                  <a16:creationId xmlns:a16="http://schemas.microsoft.com/office/drawing/2014/main" id="{C5384774-E7A5-4D28-8FCA-CC49E7E13371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8" name="Picture 8" descr="See the source image">
              <a:extLst>
                <a:ext uri="{FF2B5EF4-FFF2-40B4-BE49-F238E27FC236}">
                  <a16:creationId xmlns:a16="http://schemas.microsoft.com/office/drawing/2014/main" id="{2C5BB1C6-F45A-46A4-990C-5D088BBB22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6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3604</TotalTime>
  <Words>1545</Words>
  <Application>Microsoft Office PowerPoint</Application>
  <PresentationFormat>On-screen Show (16:9)</PresentationFormat>
  <Paragraphs>295</Paragraphs>
  <Slides>17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Anonymice Powerline</vt:lpstr>
      <vt:lpstr>Arial</vt:lpstr>
      <vt:lpstr>Calibri</vt:lpstr>
      <vt:lpstr>Calibri Light</vt:lpstr>
      <vt:lpstr>Consolas</vt:lpstr>
      <vt:lpstr>Courier New</vt:lpstr>
      <vt:lpstr>Fira Mono for Powerline</vt:lpstr>
      <vt:lpstr>Hack</vt:lpstr>
      <vt:lpstr>Script MT Bold</vt:lpstr>
      <vt:lpstr>Segoe UI</vt:lpstr>
      <vt:lpstr>Office Theme</vt:lpstr>
      <vt:lpstr>PowerPoint Presentation</vt:lpstr>
      <vt:lpstr>Enabling the Supply Chain</vt:lpstr>
      <vt:lpstr>What are the Supply Chain Artifact Types</vt:lpstr>
      <vt:lpstr>Supply Chain Artifact Challenges</vt:lpstr>
      <vt:lpstr>PowerPoint Presentation</vt:lpstr>
      <vt:lpstr>You have a thing.     Where will you store your thing?</vt:lpstr>
      <vt:lpstr>Running A Storage Thing</vt:lpstr>
      <vt:lpstr>Registry Capabilities &amp; Features</vt:lpstr>
      <vt:lpstr>What it takes to run a storage thing </vt:lpstr>
      <vt:lpstr>Managed Versions Of YASS  YAPS</vt:lpstr>
      <vt:lpstr>Registries &amp; Reference Types</vt:lpstr>
      <vt:lpstr>Artifact: Reference Type Principals</vt:lpstr>
      <vt:lpstr>Artifact: Reference Types</vt:lpstr>
      <vt:lpstr>PowerPoint Presentation</vt:lpstr>
      <vt:lpstr>Artifact Copying</vt:lpstr>
      <vt:lpstr>Artifact Copying</vt:lpstr>
      <vt:lpstr>Artifact Reference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lastModifiedBy>Steve Lasker</cp:lastModifiedBy>
  <cp:revision>63</cp:revision>
  <dcterms:created xsi:type="dcterms:W3CDTF">2015-04-06T18:30:18Z</dcterms:created>
  <dcterms:modified xsi:type="dcterms:W3CDTF">2021-09-30T05:13:00Z</dcterms:modified>
</cp:coreProperties>
</file>