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4297" r:id="rId4"/>
    <p:sldId id="4298" r:id="rId5"/>
    <p:sldId id="1608" r:id="rId6"/>
    <p:sldId id="1635" r:id="rId7"/>
    <p:sldId id="1633" r:id="rId8"/>
    <p:sldId id="4296" r:id="rId9"/>
    <p:sldId id="4304" r:id="rId10"/>
    <p:sldId id="2076137307" r:id="rId11"/>
    <p:sldId id="2076137306" r:id="rId12"/>
    <p:sldId id="4302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79" d="100"/>
          <a:sy n="79" d="100"/>
        </p:scale>
        <p:origin x="96" y="246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11/16/2019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11/16/2019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11/16/2019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13A0C-03A2-422B-9ACC-22B7738E7D85}"/>
              </a:ext>
            </a:extLst>
          </p:cNvPr>
          <p:cNvSpPr/>
          <p:nvPr userDrawn="1"/>
        </p:nvSpPr>
        <p:spPr>
          <a:xfrm>
            <a:off x="1219200" y="276225"/>
            <a:ext cx="5619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svg"/><Relationship Id="rId21" Type="http://schemas.openxmlformats.org/officeDocument/2006/relationships/image" Target="../media/image29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emf"/><Relationship Id="rId15" Type="http://schemas.openxmlformats.org/officeDocument/2006/relationships/image" Target="../media/image29.svg"/><Relationship Id="rId10" Type="http://schemas.openxmlformats.org/officeDocument/2006/relationships/image" Target="../media/image4.png"/><Relationship Id="rId4" Type="http://schemas.openxmlformats.org/officeDocument/2006/relationships/image" Target="../media/image13.emf"/><Relationship Id="rId9" Type="http://schemas.openxmlformats.org/officeDocument/2006/relationships/image" Target="../media/image12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evelasker.blog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aka.ms/acr/tag-locking" TargetMode="External"/><Relationship Id="rId7" Type="http://schemas.openxmlformats.org/officeDocument/2006/relationships/hyperlink" Target="mailto:Steve.Lasker@Microsoft.com" TargetMode="External"/><Relationship Id="rId12" Type="http://schemas.openxmlformats.org/officeDocument/2006/relationships/image" Target="../media/image3.png"/><Relationship Id="rId2" Type="http://schemas.openxmlformats.org/officeDocument/2006/relationships/hyperlink" Target="aka.ms/acr/im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acr/links" TargetMode="External"/><Relationship Id="rId11" Type="http://schemas.openxmlformats.org/officeDocument/2006/relationships/image" Target="../media/image32.png"/><Relationship Id="rId5" Type="http://schemas.openxmlformats.org/officeDocument/2006/relationships/hyperlink" Target="aka.ms/acr/presentations" TargetMode="External"/><Relationship Id="rId10" Type="http://schemas.openxmlformats.org/officeDocument/2006/relationships/hyperlink" Target="https://github.com/stevelasker/presentations" TargetMode="External"/><Relationship Id="rId4" Type="http://schemas.openxmlformats.org/officeDocument/2006/relationships/hyperlink" Target="aka.ms/acr/tagging" TargetMode="External"/><Relationship Id="rId9" Type="http://schemas.openxmlformats.org/officeDocument/2006/relationships/hyperlink" Target="https://github.com/stevelasker" TargetMode="Externa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svg"/><Relationship Id="rId21" Type="http://schemas.openxmlformats.org/officeDocument/2006/relationships/image" Target="../media/image26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500"/>
            <a:ext cx="9144000" cy="1595379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Build Pipelines for Automating Container OS &amp; Framework Patching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8560223" y="6360230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#REJEKTSNA2019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0A45C-2F27-47F4-8DA1-F7859F50A986}"/>
              </a:ext>
            </a:extLst>
          </p:cNvPr>
          <p:cNvSpPr/>
          <p:nvPr/>
        </p:nvSpPr>
        <p:spPr>
          <a:xfrm>
            <a:off x="3986784" y="676656"/>
            <a:ext cx="1664208" cy="49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5531837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33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84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110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119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Demoing Base Artifact Updates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Task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Validation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CB27701-BCBE-423B-8CA8-1B780EB834C0}"/>
              </a:ext>
            </a:extLst>
          </p:cNvPr>
          <p:cNvSpPr/>
          <p:nvPr/>
        </p:nvSpPr>
        <p:spPr>
          <a:xfrm>
            <a:off x="5591943" y="2147923"/>
            <a:ext cx="106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Private Registry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CCA53-5373-48FB-9475-EAE889C3E213}"/>
              </a:ext>
            </a:extLst>
          </p:cNvPr>
          <p:cNvGrpSpPr/>
          <p:nvPr/>
        </p:nvGrpSpPr>
        <p:grpSpPr>
          <a:xfrm>
            <a:off x="5879976" y="1756434"/>
            <a:ext cx="433971" cy="445876"/>
            <a:chOff x="4933802" y="2331706"/>
            <a:chExt cx="2647884" cy="272052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B3664F-E5A1-497C-8EDA-AEE6C1F81A9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B05AB4-FCEA-4845-AA50-B228B012A6DE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FCD835-B952-42DF-B4D6-5D5263E9A659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314627-3E4D-4197-816F-322C0E4EE9B6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2FC5E8-B960-4CB1-A98B-A117B000B47E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D749EFA-D099-475D-9935-85AE1FF05293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0DF2E6-E94D-48E9-821D-ABFFDB1B03D3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603ABD-4BA8-44C3-8CDB-F8D00B3CD9F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FBDA99-A3C9-4406-89E7-B357041CD70D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E0CB9FB-18A3-4186-8442-43831A99A009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D43437-6860-49D8-8F1B-542DC05B2BA0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4F1EE5-B0E9-437E-B615-239F80E0656C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7135D9C-EC35-4B49-B84A-A2D131315FF5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7C2273B-889F-420B-AE86-C20CB920FE3E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C9BC35-70F9-4390-B9C8-4174A49CABAC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41A9E65-C944-4132-B9C2-2FFE91C1C10F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D3575B-65B5-4F78-8906-272D7255AE66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E72641-E65A-4A53-830D-EAFFED850587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2E69E3-6308-480F-85ED-D34CFA4E57FB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buffer-registry">
            <a:extLst>
              <a:ext uri="{FF2B5EF4-FFF2-40B4-BE49-F238E27FC236}">
                <a16:creationId xmlns:a16="http://schemas.microsoft.com/office/drawing/2014/main" id="{9C769E9A-3E8D-4274-AA2B-CEC37D5218C1}"/>
              </a:ext>
            </a:extLst>
          </p:cNvPr>
          <p:cNvGrpSpPr/>
          <p:nvPr/>
        </p:nvGrpSpPr>
        <p:grpSpPr>
          <a:xfrm>
            <a:off x="2848122" y="1533496"/>
            <a:ext cx="1537601" cy="695620"/>
            <a:chOff x="2848122" y="1533496"/>
            <a:chExt cx="1537601" cy="69562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A2119-DB76-4BC3-9C80-4FDDA873B67A}"/>
                </a:ext>
              </a:extLst>
            </p:cNvPr>
            <p:cNvGrpSpPr/>
            <p:nvPr/>
          </p:nvGrpSpPr>
          <p:grpSpPr>
            <a:xfrm>
              <a:off x="3353494" y="1533496"/>
              <a:ext cx="433971" cy="445876"/>
              <a:chOff x="4933802" y="2331706"/>
              <a:chExt cx="2647884" cy="2720525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456C965-9BA0-475D-8835-D5C06806077C}"/>
                  </a:ext>
                </a:extLst>
              </p:cNvPr>
              <p:cNvSpPr/>
              <p:nvPr/>
            </p:nvSpPr>
            <p:spPr>
              <a:xfrm>
                <a:off x="4933802" y="2331706"/>
                <a:ext cx="2143996" cy="1520275"/>
              </a:xfrm>
              <a:custGeom>
                <a:avLst/>
                <a:gdLst>
                  <a:gd name="connsiteX0" fmla="*/ 1566412 w 1677471"/>
                  <a:gd name="connsiteY0" fmla="*/ 562433 h 1189469"/>
                  <a:gd name="connsiteX1" fmla="*/ 1352021 w 1677471"/>
                  <a:gd name="connsiteY1" fmla="*/ 454271 h 1189469"/>
                  <a:gd name="connsiteX2" fmla="*/ 859499 w 1677471"/>
                  <a:gd name="connsiteY2" fmla="*/ 379 h 1189469"/>
                  <a:gd name="connsiteX3" fmla="*/ 392086 w 1677471"/>
                  <a:gd name="connsiteY3" fmla="*/ 318103 h 1189469"/>
                  <a:gd name="connsiteX4" fmla="*/ 0 w 1677471"/>
                  <a:gd name="connsiteY4" fmla="*/ 750750 h 1189469"/>
                  <a:gd name="connsiteX5" fmla="*/ 472242 w 1677471"/>
                  <a:gd name="connsiteY5" fmla="*/ 1189191 h 1189469"/>
                  <a:gd name="connsiteX6" fmla="*/ 513768 w 1677471"/>
                  <a:gd name="connsiteY6" fmla="*/ 1189191 h 1189469"/>
                  <a:gd name="connsiteX7" fmla="*/ 1278625 w 1677471"/>
                  <a:gd name="connsiteY7" fmla="*/ 1189191 h 1189469"/>
                  <a:gd name="connsiteX8" fmla="*/ 1298906 w 1677471"/>
                  <a:gd name="connsiteY8" fmla="*/ 1189191 h 1189469"/>
                  <a:gd name="connsiteX9" fmla="*/ 1677471 w 1677471"/>
                  <a:gd name="connsiteY9" fmla="*/ 821248 h 1189469"/>
                  <a:gd name="connsiteX10" fmla="*/ 1567378 w 1677471"/>
                  <a:gd name="connsiteY10" fmla="*/ 567261 h 118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7471" h="1189469">
                    <a:moveTo>
                      <a:pt x="1566412" y="562433"/>
                    </a:moveTo>
                    <a:cubicBezTo>
                      <a:pt x="1507542" y="505517"/>
                      <a:pt x="1432785" y="467801"/>
                      <a:pt x="1352021" y="454271"/>
                    </a:cubicBezTo>
                    <a:cubicBezTo>
                      <a:pt x="1341040" y="193069"/>
                      <a:pt x="1120729" y="-9968"/>
                      <a:pt x="859499" y="379"/>
                    </a:cubicBezTo>
                    <a:cubicBezTo>
                      <a:pt x="652126" y="-3402"/>
                      <a:pt x="464869" y="123886"/>
                      <a:pt x="392086" y="318103"/>
                    </a:cubicBezTo>
                    <a:cubicBezTo>
                      <a:pt x="172070" y="344911"/>
                      <a:pt x="5089" y="529165"/>
                      <a:pt x="0" y="750750"/>
                    </a:cubicBezTo>
                    <a:cubicBezTo>
                      <a:pt x="9948" y="1001946"/>
                      <a:pt x="220999" y="1197892"/>
                      <a:pt x="472242" y="1189191"/>
                    </a:cubicBezTo>
                    <a:lnTo>
                      <a:pt x="513768" y="1189191"/>
                    </a:lnTo>
                    <a:lnTo>
                      <a:pt x="1278625" y="1189191"/>
                    </a:lnTo>
                    <a:lnTo>
                      <a:pt x="1298906" y="1189191"/>
                    </a:lnTo>
                    <a:cubicBezTo>
                      <a:pt x="1502288" y="1185347"/>
                      <a:pt x="1667843" y="1024437"/>
                      <a:pt x="1677471" y="821248"/>
                    </a:cubicBezTo>
                    <a:cubicBezTo>
                      <a:pt x="1676718" y="725162"/>
                      <a:pt x="1636988" y="633500"/>
                      <a:pt x="1567378" y="567261"/>
                    </a:cubicBezTo>
                  </a:path>
                </a:pathLst>
              </a:custGeom>
              <a:solidFill>
                <a:srgbClr val="0078D4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7785A5C-1DA4-43ED-9BDA-625290429129}"/>
                  </a:ext>
                </a:extLst>
              </p:cNvPr>
              <p:cNvGrpSpPr/>
              <p:nvPr/>
            </p:nvGrpSpPr>
            <p:grpSpPr>
              <a:xfrm>
                <a:off x="5500516" y="2863487"/>
                <a:ext cx="2081170" cy="2188744"/>
                <a:chOff x="3380872" y="2137210"/>
                <a:chExt cx="971523" cy="102174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0A5BD21-5542-479C-A73F-4B13347EFCD1}"/>
                    </a:ext>
                  </a:extLst>
                </p:cNvPr>
                <p:cNvSpPr/>
                <p:nvPr/>
              </p:nvSpPr>
              <p:spPr>
                <a:xfrm>
                  <a:off x="3587538" y="2137210"/>
                  <a:ext cx="764857" cy="575574"/>
                </a:xfrm>
                <a:custGeom>
                  <a:avLst/>
                  <a:gdLst>
                    <a:gd name="connsiteX0" fmla="*/ 0 w 764857"/>
                    <a:gd name="connsiteY0" fmla="*/ 0 h 575574"/>
                    <a:gd name="connsiteX1" fmla="*/ 966 w 764857"/>
                    <a:gd name="connsiteY1" fmla="*/ 413332 h 575574"/>
                    <a:gd name="connsiteX2" fmla="*/ 764857 w 764857"/>
                    <a:gd name="connsiteY2" fmla="*/ 575574 h 575574"/>
                    <a:gd name="connsiteX3" fmla="*/ 764857 w 764857"/>
                    <a:gd name="connsiteY3" fmla="*/ 287787 h 575574"/>
                    <a:gd name="connsiteX4" fmla="*/ 0 w 764857"/>
                    <a:gd name="connsiteY4" fmla="*/ 0 h 57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4857" h="575574">
                      <a:moveTo>
                        <a:pt x="0" y="0"/>
                      </a:moveTo>
                      <a:lnTo>
                        <a:pt x="966" y="413332"/>
                      </a:lnTo>
                      <a:lnTo>
                        <a:pt x="764857" y="575574"/>
                      </a:lnTo>
                      <a:lnTo>
                        <a:pt x="764857" y="287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5605414-7BBB-4FD6-B9B4-1DEC50219BCD}"/>
                    </a:ext>
                  </a:extLst>
                </p:cNvPr>
                <p:cNvSpPr/>
                <p:nvPr/>
              </p:nvSpPr>
              <p:spPr>
                <a:xfrm>
                  <a:off x="3380872" y="2137210"/>
                  <a:ext cx="207631" cy="509904"/>
                </a:xfrm>
                <a:custGeom>
                  <a:avLst/>
                  <a:gdLst>
                    <a:gd name="connsiteX0" fmla="*/ 206666 w 207631"/>
                    <a:gd name="connsiteY0" fmla="*/ 0 h 509904"/>
                    <a:gd name="connsiteX1" fmla="*/ 0 w 207631"/>
                    <a:gd name="connsiteY1" fmla="*/ 125545 h 509904"/>
                    <a:gd name="connsiteX2" fmla="*/ 0 w 207631"/>
                    <a:gd name="connsiteY2" fmla="*/ 509905 h 509904"/>
                    <a:gd name="connsiteX3" fmla="*/ 207632 w 207631"/>
                    <a:gd name="connsiteY3" fmla="*/ 413332 h 50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631" h="509904">
                      <a:moveTo>
                        <a:pt x="206666" y="0"/>
                      </a:moveTo>
                      <a:lnTo>
                        <a:pt x="0" y="125545"/>
                      </a:lnTo>
                      <a:lnTo>
                        <a:pt x="0" y="509905"/>
                      </a:lnTo>
                      <a:lnTo>
                        <a:pt x="207632" y="413332"/>
                      </a:lnTo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C28CC97-5B7E-40C3-8AE8-779C6C6EC086}"/>
                    </a:ext>
                  </a:extLst>
                </p:cNvPr>
                <p:cNvSpPr/>
                <p:nvPr/>
              </p:nvSpPr>
              <p:spPr>
                <a:xfrm>
                  <a:off x="3936167" y="2326493"/>
                  <a:ext cx="69532" cy="249158"/>
                </a:xfrm>
                <a:custGeom>
                  <a:avLst/>
                  <a:gdLst>
                    <a:gd name="connsiteX0" fmla="*/ 0 w 69532"/>
                    <a:gd name="connsiteY0" fmla="*/ 229843 h 249158"/>
                    <a:gd name="connsiteX1" fmla="*/ 69532 w 69532"/>
                    <a:gd name="connsiteY1" fmla="*/ 249158 h 249158"/>
                    <a:gd name="connsiteX2" fmla="*/ 69532 w 69532"/>
                    <a:gd name="connsiteY2" fmla="*/ 24143 h 249158"/>
                    <a:gd name="connsiteX3" fmla="*/ 0 w 69532"/>
                    <a:gd name="connsiteY3" fmla="*/ 0 h 249158"/>
                    <a:gd name="connsiteX4" fmla="*/ 0 w 69532"/>
                    <a:gd name="connsiteY4" fmla="*/ 229843 h 249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49158">
                      <a:moveTo>
                        <a:pt x="0" y="229843"/>
                      </a:moveTo>
                      <a:lnTo>
                        <a:pt x="69532" y="249158"/>
                      </a:lnTo>
                      <a:lnTo>
                        <a:pt x="69532" y="24143"/>
                      </a:lnTo>
                      <a:lnTo>
                        <a:pt x="0" y="0"/>
                      </a:lnTo>
                      <a:lnTo>
                        <a:pt x="0" y="2298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BBC4FE3-6C1C-4B0C-88C6-B85139777F95}"/>
                    </a:ext>
                  </a:extLst>
                </p:cNvPr>
                <p:cNvSpPr/>
                <p:nvPr/>
              </p:nvSpPr>
              <p:spPr>
                <a:xfrm>
                  <a:off x="3797102" y="2279172"/>
                  <a:ext cx="69532" cy="259781"/>
                </a:xfrm>
                <a:custGeom>
                  <a:avLst/>
                  <a:gdLst>
                    <a:gd name="connsiteX0" fmla="*/ 69533 w 69532"/>
                    <a:gd name="connsiteY0" fmla="*/ 25109 h 259781"/>
                    <a:gd name="connsiteX1" fmla="*/ 0 w 69532"/>
                    <a:gd name="connsiteY1" fmla="*/ 0 h 259781"/>
                    <a:gd name="connsiteX2" fmla="*/ 0 w 69532"/>
                    <a:gd name="connsiteY2" fmla="*/ 240467 h 259781"/>
                    <a:gd name="connsiteX3" fmla="*/ 69533 w 69532"/>
                    <a:gd name="connsiteY3" fmla="*/ 259781 h 259781"/>
                    <a:gd name="connsiteX4" fmla="*/ 69533 w 69532"/>
                    <a:gd name="connsiteY4" fmla="*/ 25109 h 25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59781">
                      <a:moveTo>
                        <a:pt x="69533" y="25109"/>
                      </a:moveTo>
                      <a:lnTo>
                        <a:pt x="0" y="0"/>
                      </a:lnTo>
                      <a:lnTo>
                        <a:pt x="0" y="240467"/>
                      </a:lnTo>
                      <a:lnTo>
                        <a:pt x="69533" y="259781"/>
                      </a:lnTo>
                      <a:lnTo>
                        <a:pt x="69533" y="251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A0E1B9F-91A2-46CE-B782-6D8DC93547F3}"/>
                    </a:ext>
                  </a:extLst>
                </p:cNvPr>
                <p:cNvSpPr/>
                <p:nvPr/>
              </p:nvSpPr>
              <p:spPr>
                <a:xfrm>
                  <a:off x="4075232" y="2374779"/>
                  <a:ext cx="69532" cy="237569"/>
                </a:xfrm>
                <a:custGeom>
                  <a:avLst/>
                  <a:gdLst>
                    <a:gd name="connsiteX0" fmla="*/ 0 w 69532"/>
                    <a:gd name="connsiteY0" fmla="*/ 219220 h 237569"/>
                    <a:gd name="connsiteX1" fmla="*/ 67601 w 69532"/>
                    <a:gd name="connsiteY1" fmla="*/ 237569 h 237569"/>
                    <a:gd name="connsiteX2" fmla="*/ 69533 w 69532"/>
                    <a:gd name="connsiteY2" fmla="*/ 23177 h 237569"/>
                    <a:gd name="connsiteX3" fmla="*/ 0 w 69532"/>
                    <a:gd name="connsiteY3" fmla="*/ 0 h 237569"/>
                    <a:gd name="connsiteX4" fmla="*/ 0 w 69532"/>
                    <a:gd name="connsiteY4" fmla="*/ 219220 h 2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37569">
                      <a:moveTo>
                        <a:pt x="0" y="219220"/>
                      </a:moveTo>
                      <a:lnTo>
                        <a:pt x="67601" y="237569"/>
                      </a:lnTo>
                      <a:lnTo>
                        <a:pt x="69533" y="23177"/>
                      </a:lnTo>
                      <a:lnTo>
                        <a:pt x="0" y="0"/>
                      </a:lnTo>
                      <a:lnTo>
                        <a:pt x="0" y="21922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1E3E43-54B0-46F1-B5B7-130BD00C67C5}"/>
                    </a:ext>
                  </a:extLst>
                </p:cNvPr>
                <p:cNvSpPr/>
                <p:nvPr/>
              </p:nvSpPr>
              <p:spPr>
                <a:xfrm>
                  <a:off x="3659002" y="2233783"/>
                  <a:ext cx="69532" cy="267506"/>
                </a:xfrm>
                <a:custGeom>
                  <a:avLst/>
                  <a:gdLst>
                    <a:gd name="connsiteX0" fmla="*/ 0 w 69532"/>
                    <a:gd name="connsiteY0" fmla="*/ 250124 h 267506"/>
                    <a:gd name="connsiteX1" fmla="*/ 69532 w 69532"/>
                    <a:gd name="connsiteY1" fmla="*/ 267507 h 267506"/>
                    <a:gd name="connsiteX2" fmla="*/ 69532 w 69532"/>
                    <a:gd name="connsiteY2" fmla="*/ 23178 h 267506"/>
                    <a:gd name="connsiteX3" fmla="*/ 0 w 69532"/>
                    <a:gd name="connsiteY3" fmla="*/ 0 h 267506"/>
                    <a:gd name="connsiteX4" fmla="*/ 0 w 69532"/>
                    <a:gd name="connsiteY4" fmla="*/ 250124 h 26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7506">
                      <a:moveTo>
                        <a:pt x="0" y="250124"/>
                      </a:moveTo>
                      <a:lnTo>
                        <a:pt x="69532" y="267507"/>
                      </a:lnTo>
                      <a:lnTo>
                        <a:pt x="69532" y="23178"/>
                      </a:lnTo>
                      <a:lnTo>
                        <a:pt x="0" y="0"/>
                      </a:lnTo>
                      <a:lnTo>
                        <a:pt x="0" y="25012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2C89A48-54D7-4F8E-9A3F-7F88262E22E9}"/>
                    </a:ext>
                  </a:extLst>
                </p:cNvPr>
                <p:cNvSpPr/>
                <p:nvPr/>
              </p:nvSpPr>
              <p:spPr>
                <a:xfrm>
                  <a:off x="4213331" y="2421134"/>
                  <a:ext cx="69532" cy="228877"/>
                </a:xfrm>
                <a:custGeom>
                  <a:avLst/>
                  <a:gdLst>
                    <a:gd name="connsiteX0" fmla="*/ 69533 w 69532"/>
                    <a:gd name="connsiteY0" fmla="*/ 24143 h 228877"/>
                    <a:gd name="connsiteX1" fmla="*/ 0 w 69532"/>
                    <a:gd name="connsiteY1" fmla="*/ 0 h 228877"/>
                    <a:gd name="connsiteX2" fmla="*/ 0 w 69532"/>
                    <a:gd name="connsiteY2" fmla="*/ 209563 h 228877"/>
                    <a:gd name="connsiteX3" fmla="*/ 69533 w 69532"/>
                    <a:gd name="connsiteY3" fmla="*/ 228878 h 228877"/>
                    <a:gd name="connsiteX4" fmla="*/ 69533 w 69532"/>
                    <a:gd name="connsiteY4" fmla="*/ 24143 h 22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28877">
                      <a:moveTo>
                        <a:pt x="69533" y="24143"/>
                      </a:moveTo>
                      <a:lnTo>
                        <a:pt x="0" y="0"/>
                      </a:lnTo>
                      <a:lnTo>
                        <a:pt x="0" y="209563"/>
                      </a:lnTo>
                      <a:lnTo>
                        <a:pt x="69533" y="228878"/>
                      </a:lnTo>
                      <a:lnTo>
                        <a:pt x="69533" y="241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ED35670-9B88-4D2A-89EE-F52B13237724}"/>
                    </a:ext>
                  </a:extLst>
                </p:cNvPr>
                <p:cNvSpPr/>
                <p:nvPr/>
              </p:nvSpPr>
              <p:spPr>
                <a:xfrm>
                  <a:off x="3416604" y="2232817"/>
                  <a:ext cx="103332" cy="331245"/>
                </a:xfrm>
                <a:custGeom>
                  <a:avLst/>
                  <a:gdLst>
                    <a:gd name="connsiteX0" fmla="*/ 34766 w 103332"/>
                    <a:gd name="connsiteY0" fmla="*/ 310965 h 331245"/>
                    <a:gd name="connsiteX1" fmla="*/ 0 w 103332"/>
                    <a:gd name="connsiteY1" fmla="*/ 331245 h 331245"/>
                    <a:gd name="connsiteX2" fmla="*/ 0 w 103332"/>
                    <a:gd name="connsiteY2" fmla="*/ 57944 h 331245"/>
                    <a:gd name="connsiteX3" fmla="*/ 34766 w 103332"/>
                    <a:gd name="connsiteY3" fmla="*/ 39595 h 331245"/>
                    <a:gd name="connsiteX4" fmla="*/ 103333 w 103332"/>
                    <a:gd name="connsiteY4" fmla="*/ 0 h 331245"/>
                    <a:gd name="connsiteX5" fmla="*/ 67601 w 103332"/>
                    <a:gd name="connsiteY5" fmla="*/ 23177 h 331245"/>
                    <a:gd name="connsiteX6" fmla="*/ 67601 w 103332"/>
                    <a:gd name="connsiteY6" fmla="*/ 288753 h 331245"/>
                    <a:gd name="connsiteX7" fmla="*/ 103333 w 103332"/>
                    <a:gd name="connsiteY7" fmla="*/ 269438 h 331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32" h="331245">
                      <a:moveTo>
                        <a:pt x="34766" y="310965"/>
                      </a:moveTo>
                      <a:lnTo>
                        <a:pt x="0" y="331245"/>
                      </a:lnTo>
                      <a:lnTo>
                        <a:pt x="0" y="57944"/>
                      </a:lnTo>
                      <a:lnTo>
                        <a:pt x="34766" y="39595"/>
                      </a:lnTo>
                      <a:close/>
                      <a:moveTo>
                        <a:pt x="103333" y="0"/>
                      </a:moveTo>
                      <a:lnTo>
                        <a:pt x="67601" y="23177"/>
                      </a:lnTo>
                      <a:lnTo>
                        <a:pt x="67601" y="288753"/>
                      </a:lnTo>
                      <a:lnTo>
                        <a:pt x="103333" y="26943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D158F6A-01A8-4A87-93DF-3A3D3326DFFD}"/>
                    </a:ext>
                  </a:extLst>
                </p:cNvPr>
                <p:cNvSpPr/>
                <p:nvPr/>
              </p:nvSpPr>
              <p:spPr>
                <a:xfrm>
                  <a:off x="3380872" y="2550542"/>
                  <a:ext cx="971523" cy="233706"/>
                </a:xfrm>
                <a:custGeom>
                  <a:avLst/>
                  <a:gdLst>
                    <a:gd name="connsiteX0" fmla="*/ 971523 w 971523"/>
                    <a:gd name="connsiteY0" fmla="*/ 162242 h 233706"/>
                    <a:gd name="connsiteX1" fmla="*/ 762926 w 971523"/>
                    <a:gd name="connsiteY1" fmla="*/ 233706 h 233706"/>
                    <a:gd name="connsiteX2" fmla="*/ 0 w 971523"/>
                    <a:gd name="connsiteY2" fmla="*/ 96573 h 233706"/>
                    <a:gd name="connsiteX3" fmla="*/ 207632 w 971523"/>
                    <a:gd name="connsiteY3" fmla="*/ 0 h 233706"/>
                    <a:gd name="connsiteX4" fmla="*/ 971523 w 971523"/>
                    <a:gd name="connsiteY4" fmla="*/ 162242 h 233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1523" h="233706">
                      <a:moveTo>
                        <a:pt x="971523" y="162242"/>
                      </a:moveTo>
                      <a:lnTo>
                        <a:pt x="762926" y="233706"/>
                      </a:lnTo>
                      <a:lnTo>
                        <a:pt x="0" y="96573"/>
                      </a:lnTo>
                      <a:lnTo>
                        <a:pt x="207632" y="0"/>
                      </a:lnTo>
                      <a:lnTo>
                        <a:pt x="971523" y="16224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C2B8799-BA14-4DC5-8279-B553A5210337}"/>
                    </a:ext>
                  </a:extLst>
                </p:cNvPr>
                <p:cNvSpPr/>
                <p:nvPr/>
              </p:nvSpPr>
              <p:spPr>
                <a:xfrm>
                  <a:off x="3584641" y="2613314"/>
                  <a:ext cx="767754" cy="539842"/>
                </a:xfrm>
                <a:custGeom>
                  <a:avLst/>
                  <a:gdLst>
                    <a:gd name="connsiteX0" fmla="*/ 767754 w 767754"/>
                    <a:gd name="connsiteY0" fmla="*/ 394017 h 539842"/>
                    <a:gd name="connsiteX1" fmla="*/ 0 w 767754"/>
                    <a:gd name="connsiteY1" fmla="*/ 539842 h 539842"/>
                    <a:gd name="connsiteX2" fmla="*/ 3863 w 767754"/>
                    <a:gd name="connsiteY2" fmla="*/ 0 h 539842"/>
                    <a:gd name="connsiteX3" fmla="*/ 767754 w 767754"/>
                    <a:gd name="connsiteY3" fmla="*/ 141962 h 539842"/>
                    <a:gd name="connsiteX4" fmla="*/ 767754 w 767754"/>
                    <a:gd name="connsiteY4" fmla="*/ 394017 h 53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7754" h="539842">
                      <a:moveTo>
                        <a:pt x="767754" y="394017"/>
                      </a:moveTo>
                      <a:lnTo>
                        <a:pt x="0" y="539842"/>
                      </a:lnTo>
                      <a:lnTo>
                        <a:pt x="3863" y="0"/>
                      </a:lnTo>
                      <a:lnTo>
                        <a:pt x="767754" y="141962"/>
                      </a:lnTo>
                      <a:lnTo>
                        <a:pt x="767754" y="394017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42FFAB0D-FC4B-4C27-BE43-E4C8FD0AD139}"/>
                    </a:ext>
                  </a:extLst>
                </p:cNvPr>
                <p:cNvSpPr/>
                <p:nvPr/>
              </p:nvSpPr>
              <p:spPr>
                <a:xfrm>
                  <a:off x="3659002" y="2721476"/>
                  <a:ext cx="69532" cy="342833"/>
                </a:xfrm>
                <a:custGeom>
                  <a:avLst/>
                  <a:gdLst>
                    <a:gd name="connsiteX0" fmla="*/ 0 w 69532"/>
                    <a:gd name="connsiteY0" fmla="*/ 342834 h 342833"/>
                    <a:gd name="connsiteX1" fmla="*/ 0 w 69532"/>
                    <a:gd name="connsiteY1" fmla="*/ 0 h 342833"/>
                    <a:gd name="connsiteX2" fmla="*/ 69532 w 69532"/>
                    <a:gd name="connsiteY2" fmla="*/ 8691 h 342833"/>
                    <a:gd name="connsiteX3" fmla="*/ 69532 w 69532"/>
                    <a:gd name="connsiteY3" fmla="*/ 331245 h 342833"/>
                    <a:gd name="connsiteX4" fmla="*/ 0 w 69532"/>
                    <a:gd name="connsiteY4" fmla="*/ 342834 h 34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342833">
                      <a:moveTo>
                        <a:pt x="0" y="342834"/>
                      </a:moveTo>
                      <a:lnTo>
                        <a:pt x="0" y="0"/>
                      </a:lnTo>
                      <a:lnTo>
                        <a:pt x="69532" y="8691"/>
                      </a:lnTo>
                      <a:lnTo>
                        <a:pt x="69532" y="331245"/>
                      </a:lnTo>
                      <a:lnTo>
                        <a:pt x="0" y="34283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1617AB6D-79ED-4BF2-8A45-5B967313D954}"/>
                    </a:ext>
                  </a:extLst>
                </p:cNvPr>
                <p:cNvSpPr/>
                <p:nvPr/>
              </p:nvSpPr>
              <p:spPr>
                <a:xfrm>
                  <a:off x="3797102" y="2738859"/>
                  <a:ext cx="69532" cy="303238"/>
                </a:xfrm>
                <a:custGeom>
                  <a:avLst/>
                  <a:gdLst>
                    <a:gd name="connsiteX0" fmla="*/ 69533 w 69532"/>
                    <a:gd name="connsiteY0" fmla="*/ 290684 h 303238"/>
                    <a:gd name="connsiteX1" fmla="*/ 0 w 69532"/>
                    <a:gd name="connsiteY1" fmla="*/ 303239 h 303238"/>
                    <a:gd name="connsiteX2" fmla="*/ 0 w 69532"/>
                    <a:gd name="connsiteY2" fmla="*/ 0 h 303238"/>
                    <a:gd name="connsiteX3" fmla="*/ 69533 w 69532"/>
                    <a:gd name="connsiteY3" fmla="*/ 10623 h 303238"/>
                    <a:gd name="connsiteX4" fmla="*/ 69533 w 69532"/>
                    <a:gd name="connsiteY4" fmla="*/ 290684 h 303238"/>
                    <a:gd name="connsiteX5" fmla="*/ 69533 w 69532"/>
                    <a:gd name="connsiteY5" fmla="*/ 290684 h 30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532" h="303238">
                      <a:moveTo>
                        <a:pt x="69533" y="290684"/>
                      </a:moveTo>
                      <a:lnTo>
                        <a:pt x="0" y="303239"/>
                      </a:lnTo>
                      <a:lnTo>
                        <a:pt x="0" y="0"/>
                      </a:lnTo>
                      <a:lnTo>
                        <a:pt x="69533" y="10623"/>
                      </a:lnTo>
                      <a:lnTo>
                        <a:pt x="69533" y="290684"/>
                      </a:lnTo>
                      <a:lnTo>
                        <a:pt x="69533" y="29068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B127273-F4B4-4662-99F2-2727548B94A7}"/>
                    </a:ext>
                  </a:extLst>
                </p:cNvPr>
                <p:cNvSpPr/>
                <p:nvPr/>
              </p:nvSpPr>
              <p:spPr>
                <a:xfrm>
                  <a:off x="3936167" y="2756242"/>
                  <a:ext cx="69532" cy="262678"/>
                </a:xfrm>
                <a:custGeom>
                  <a:avLst/>
                  <a:gdLst>
                    <a:gd name="connsiteX0" fmla="*/ 0 w 69532"/>
                    <a:gd name="connsiteY0" fmla="*/ 262678 h 262678"/>
                    <a:gd name="connsiteX1" fmla="*/ 0 w 69532"/>
                    <a:gd name="connsiteY1" fmla="*/ 0 h 262678"/>
                    <a:gd name="connsiteX2" fmla="*/ 69532 w 69532"/>
                    <a:gd name="connsiteY2" fmla="*/ 8692 h 262678"/>
                    <a:gd name="connsiteX3" fmla="*/ 69532 w 69532"/>
                    <a:gd name="connsiteY3" fmla="*/ 250124 h 262678"/>
                    <a:gd name="connsiteX4" fmla="*/ 0 w 69532"/>
                    <a:gd name="connsiteY4" fmla="*/ 262678 h 26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2678">
                      <a:moveTo>
                        <a:pt x="0" y="262678"/>
                      </a:moveTo>
                      <a:lnTo>
                        <a:pt x="0" y="0"/>
                      </a:lnTo>
                      <a:lnTo>
                        <a:pt x="69532" y="8692"/>
                      </a:lnTo>
                      <a:lnTo>
                        <a:pt x="69532" y="250124"/>
                      </a:lnTo>
                      <a:lnTo>
                        <a:pt x="0" y="26267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3774003-0725-45ED-9CC3-5032F72494D4}"/>
                    </a:ext>
                  </a:extLst>
                </p:cNvPr>
                <p:cNvSpPr/>
                <p:nvPr/>
              </p:nvSpPr>
              <p:spPr>
                <a:xfrm>
                  <a:off x="4075232" y="2773625"/>
                  <a:ext cx="68566" cy="221151"/>
                </a:xfrm>
                <a:custGeom>
                  <a:avLst/>
                  <a:gdLst>
                    <a:gd name="connsiteX0" fmla="*/ 68567 w 68566"/>
                    <a:gd name="connsiteY0" fmla="*/ 208597 h 221151"/>
                    <a:gd name="connsiteX1" fmla="*/ 0 w 68566"/>
                    <a:gd name="connsiteY1" fmla="*/ 221152 h 221151"/>
                    <a:gd name="connsiteX2" fmla="*/ 0 w 68566"/>
                    <a:gd name="connsiteY2" fmla="*/ 0 h 221151"/>
                    <a:gd name="connsiteX3" fmla="*/ 68567 w 68566"/>
                    <a:gd name="connsiteY3" fmla="*/ 10623 h 221151"/>
                    <a:gd name="connsiteX4" fmla="*/ 68567 w 68566"/>
                    <a:gd name="connsiteY4" fmla="*/ 208597 h 2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66" h="221151">
                      <a:moveTo>
                        <a:pt x="68567" y="208597"/>
                      </a:moveTo>
                      <a:lnTo>
                        <a:pt x="0" y="221152"/>
                      </a:lnTo>
                      <a:lnTo>
                        <a:pt x="0" y="0"/>
                      </a:lnTo>
                      <a:lnTo>
                        <a:pt x="68567" y="10623"/>
                      </a:lnTo>
                      <a:lnTo>
                        <a:pt x="68567" y="208597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983F1D2-8074-4EBF-A06C-DB1993F406E2}"/>
                    </a:ext>
                  </a:extLst>
                </p:cNvPr>
                <p:cNvSpPr/>
                <p:nvPr/>
              </p:nvSpPr>
              <p:spPr>
                <a:xfrm>
                  <a:off x="4213331" y="2791008"/>
                  <a:ext cx="71464" cy="181557"/>
                </a:xfrm>
                <a:custGeom>
                  <a:avLst/>
                  <a:gdLst>
                    <a:gd name="connsiteX0" fmla="*/ 71464 w 71464"/>
                    <a:gd name="connsiteY0" fmla="*/ 169003 h 181557"/>
                    <a:gd name="connsiteX1" fmla="*/ 0 w 71464"/>
                    <a:gd name="connsiteY1" fmla="*/ 181557 h 181557"/>
                    <a:gd name="connsiteX2" fmla="*/ 0 w 71464"/>
                    <a:gd name="connsiteY2" fmla="*/ 0 h 181557"/>
                    <a:gd name="connsiteX3" fmla="*/ 66635 w 71464"/>
                    <a:gd name="connsiteY3" fmla="*/ 8692 h 181557"/>
                    <a:gd name="connsiteX4" fmla="*/ 71464 w 71464"/>
                    <a:gd name="connsiteY4" fmla="*/ 169003 h 18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4" h="181557">
                      <a:moveTo>
                        <a:pt x="71464" y="169003"/>
                      </a:moveTo>
                      <a:lnTo>
                        <a:pt x="0" y="181557"/>
                      </a:lnTo>
                      <a:lnTo>
                        <a:pt x="0" y="0"/>
                      </a:lnTo>
                      <a:lnTo>
                        <a:pt x="66635" y="8692"/>
                      </a:lnTo>
                      <a:lnTo>
                        <a:pt x="71464" y="16900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FCC822BD-4BF5-48B3-9E4C-2BF69FB5A383}"/>
                    </a:ext>
                  </a:extLst>
                </p:cNvPr>
                <p:cNvSpPr/>
                <p:nvPr/>
              </p:nvSpPr>
              <p:spPr>
                <a:xfrm>
                  <a:off x="3380872" y="2618143"/>
                  <a:ext cx="208597" cy="540808"/>
                </a:xfrm>
                <a:custGeom>
                  <a:avLst/>
                  <a:gdLst>
                    <a:gd name="connsiteX0" fmla="*/ 0 w 208597"/>
                    <a:gd name="connsiteY0" fmla="*/ 411401 h 540808"/>
                    <a:gd name="connsiteX1" fmla="*/ 0 w 208597"/>
                    <a:gd name="connsiteY1" fmla="*/ 96573 h 540808"/>
                    <a:gd name="connsiteX2" fmla="*/ 208597 w 208597"/>
                    <a:gd name="connsiteY2" fmla="*/ 0 h 540808"/>
                    <a:gd name="connsiteX3" fmla="*/ 208597 w 208597"/>
                    <a:gd name="connsiteY3" fmla="*/ 540808 h 540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597" h="540808">
                      <a:moveTo>
                        <a:pt x="0" y="411401"/>
                      </a:moveTo>
                      <a:lnTo>
                        <a:pt x="0" y="96573"/>
                      </a:lnTo>
                      <a:lnTo>
                        <a:pt x="208597" y="0"/>
                      </a:lnTo>
                      <a:lnTo>
                        <a:pt x="208597" y="54080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C4EE280E-703C-4E69-9064-E85446DEF3C5}"/>
                    </a:ext>
                  </a:extLst>
                </p:cNvPr>
                <p:cNvSpPr/>
                <p:nvPr/>
              </p:nvSpPr>
              <p:spPr>
                <a:xfrm>
                  <a:off x="3415639" y="2695401"/>
                  <a:ext cx="105264" cy="372771"/>
                </a:xfrm>
                <a:custGeom>
                  <a:avLst/>
                  <a:gdLst>
                    <a:gd name="connsiteX0" fmla="*/ 30903 w 105264"/>
                    <a:gd name="connsiteY0" fmla="*/ 333176 h 372771"/>
                    <a:gd name="connsiteX1" fmla="*/ 0 w 105264"/>
                    <a:gd name="connsiteY1" fmla="*/ 317725 h 372771"/>
                    <a:gd name="connsiteX2" fmla="*/ 0 w 105264"/>
                    <a:gd name="connsiteY2" fmla="*/ 51184 h 372771"/>
                    <a:gd name="connsiteX3" fmla="*/ 30903 w 105264"/>
                    <a:gd name="connsiteY3" fmla="*/ 36698 h 372771"/>
                    <a:gd name="connsiteX4" fmla="*/ 105264 w 105264"/>
                    <a:gd name="connsiteY4" fmla="*/ 0 h 372771"/>
                    <a:gd name="connsiteX5" fmla="*/ 68567 w 105264"/>
                    <a:gd name="connsiteY5" fmla="*/ 18349 h 372771"/>
                    <a:gd name="connsiteX6" fmla="*/ 68567 w 105264"/>
                    <a:gd name="connsiteY6" fmla="*/ 354423 h 372771"/>
                    <a:gd name="connsiteX7" fmla="*/ 104299 w 105264"/>
                    <a:gd name="connsiteY7" fmla="*/ 372771 h 372771"/>
                    <a:gd name="connsiteX8" fmla="*/ 104299 w 105264"/>
                    <a:gd name="connsiteY8" fmla="*/ 0 h 372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64" h="372771">
                      <a:moveTo>
                        <a:pt x="30903" y="333176"/>
                      </a:moveTo>
                      <a:lnTo>
                        <a:pt x="0" y="317725"/>
                      </a:lnTo>
                      <a:lnTo>
                        <a:pt x="0" y="51184"/>
                      </a:lnTo>
                      <a:lnTo>
                        <a:pt x="30903" y="36698"/>
                      </a:lnTo>
                      <a:close/>
                      <a:moveTo>
                        <a:pt x="105264" y="0"/>
                      </a:moveTo>
                      <a:lnTo>
                        <a:pt x="68567" y="18349"/>
                      </a:lnTo>
                      <a:lnTo>
                        <a:pt x="68567" y="354423"/>
                      </a:lnTo>
                      <a:lnTo>
                        <a:pt x="104299" y="372771"/>
                      </a:lnTo>
                      <a:lnTo>
                        <a:pt x="104299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EEE53-25C4-4AF2-A35E-6920B1C84949}"/>
                </a:ext>
              </a:extLst>
            </p:cNvPr>
            <p:cNvSpPr/>
            <p:nvPr/>
          </p:nvSpPr>
          <p:spPr>
            <a:xfrm>
              <a:off x="2848122" y="1967506"/>
              <a:ext cx="15376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Calibri" panose="020F0502020204030204"/>
                </a:rPr>
                <a:t>demo42.azurecr.io</a:t>
              </a:r>
              <a:r>
                <a:rPr lang="en-US" sz="1100" b="1" dirty="0">
                  <a:solidFill>
                    <a:sysClr val="windowText" lastClr="000000"/>
                  </a:solidFill>
                  <a:latin typeface="Calibri" panose="020F0502020204030204"/>
                </a:rPr>
                <a:t>/hub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D2A40-4EB7-4991-9FB4-6F8A400E03EE}"/>
              </a:ext>
            </a:extLst>
          </p:cNvPr>
          <p:cNvGrpSpPr/>
          <p:nvPr/>
        </p:nvGrpSpPr>
        <p:grpSpPr>
          <a:xfrm>
            <a:off x="2666493" y="1690689"/>
            <a:ext cx="1257300" cy="4957761"/>
            <a:chOff x="2666493" y="1690689"/>
            <a:chExt cx="1257300" cy="4957761"/>
          </a:xfrm>
        </p:grpSpPr>
        <p:grpSp>
          <p:nvGrpSpPr>
            <p:cNvPr id="130" name="MCR">
              <a:extLst>
                <a:ext uri="{FF2B5EF4-FFF2-40B4-BE49-F238E27FC236}">
                  <a16:creationId xmlns:a16="http://schemas.microsoft.com/office/drawing/2014/main" id="{7A70801A-A0D2-4995-A638-4F09F05A8273}"/>
                </a:ext>
              </a:extLst>
            </p:cNvPr>
            <p:cNvGrpSpPr/>
            <p:nvPr/>
          </p:nvGrpSpPr>
          <p:grpSpPr>
            <a:xfrm>
              <a:off x="2829528" y="3386772"/>
              <a:ext cx="789823" cy="553584"/>
              <a:chOff x="2693602" y="4255008"/>
              <a:chExt cx="789935" cy="55366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846EB1-FF52-4F00-9432-1AD56BCFFAA9}"/>
                  </a:ext>
                </a:extLst>
              </p:cNvPr>
              <p:cNvSpPr txBox="1"/>
              <p:nvPr/>
            </p:nvSpPr>
            <p:spPr>
              <a:xfrm>
                <a:off x="2693602" y="4608588"/>
                <a:ext cx="789935" cy="20008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MCR</a:t>
                </a:r>
              </a:p>
            </p:txBody>
          </p:sp>
          <p:pic>
            <p:nvPicPr>
              <p:cNvPr id="132" name="MCR" descr="C:\Users\steve\AppData\Local\Temp\SNAGHTML3c2ca0f.PNG">
                <a:extLst>
                  <a:ext uri="{FF2B5EF4-FFF2-40B4-BE49-F238E27FC236}">
                    <a16:creationId xmlns:a16="http://schemas.microsoft.com/office/drawing/2014/main" id="{5F4A082A-09F0-4407-9E23-907A5B64C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Quay" descr="Image result for quay registry icon">
              <a:extLst>
                <a:ext uri="{FF2B5EF4-FFF2-40B4-BE49-F238E27FC236}">
                  <a16:creationId xmlns:a16="http://schemas.microsoft.com/office/drawing/2014/main" id="{9A0C4BBB-5489-47EB-8E59-000BABAC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0" y="5513163"/>
              <a:ext cx="516399" cy="14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GitHub" descr="A close up of a logo&#10;&#10;Description automatically generated">
              <a:extLst>
                <a:ext uri="{FF2B5EF4-FFF2-40B4-BE49-F238E27FC236}">
                  <a16:creationId xmlns:a16="http://schemas.microsoft.com/office/drawing/2014/main" id="{B70044ED-2797-4246-A429-CF3C3BB3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060" y="5874391"/>
              <a:ext cx="506756" cy="50675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F6A798-A791-4025-8600-008037CCF826}"/>
                </a:ext>
              </a:extLst>
            </p:cNvPr>
            <p:cNvSpPr/>
            <p:nvPr/>
          </p:nvSpPr>
          <p:spPr>
            <a:xfrm>
              <a:off x="2666493" y="1690689"/>
              <a:ext cx="1257300" cy="4957761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Registries</a:t>
              </a:r>
            </a:p>
          </p:txBody>
        </p:sp>
        <p:pic>
          <p:nvPicPr>
            <p:cNvPr id="136" name="Node-Hub">
              <a:extLst>
                <a:ext uri="{FF2B5EF4-FFF2-40B4-BE49-F238E27FC236}">
                  <a16:creationId xmlns:a16="http://schemas.microsoft.com/office/drawing/2014/main" id="{B33B0BB4-F9C4-4BE7-8C38-BC4F6540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500" t="49479" r="15159"/>
            <a:stretch/>
          </p:blipFill>
          <p:spPr>
            <a:xfrm>
              <a:off x="3126467" y="2749712"/>
              <a:ext cx="195941" cy="142757"/>
            </a:xfrm>
            <a:prstGeom prst="rect">
              <a:avLst/>
            </a:prstGeom>
          </p:spPr>
        </p:pic>
        <p:grpSp>
          <p:nvGrpSpPr>
            <p:cNvPr id="137" name="Docker Hub">
              <a:extLst>
                <a:ext uri="{FF2B5EF4-FFF2-40B4-BE49-F238E27FC236}">
                  <a16:creationId xmlns:a16="http://schemas.microsoft.com/office/drawing/2014/main" id="{367B6FF1-8DE6-4735-90B9-D25FA8405E3E}"/>
                </a:ext>
              </a:extLst>
            </p:cNvPr>
            <p:cNvGrpSpPr/>
            <p:nvPr/>
          </p:nvGrpSpPr>
          <p:grpSpPr>
            <a:xfrm>
              <a:off x="2827822" y="2550968"/>
              <a:ext cx="793232" cy="614891"/>
              <a:chOff x="8081204" y="5137617"/>
              <a:chExt cx="1358036" cy="1052709"/>
            </a:xfrm>
          </p:grpSpPr>
          <p:pic>
            <p:nvPicPr>
              <p:cNvPr id="138" name="Docker Hub" descr="Image result for docker hub logo">
                <a:extLst>
                  <a:ext uri="{FF2B5EF4-FFF2-40B4-BE49-F238E27FC236}">
                    <a16:creationId xmlns:a16="http://schemas.microsoft.com/office/drawing/2014/main" id="{7614B852-755B-422F-8409-7E0E78B67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CECCE8-6866-45A1-8152-1750757D4E93}"/>
                  </a:ext>
                </a:extLst>
              </p:cNvPr>
              <p:cNvSpPr txBox="1"/>
              <p:nvPr/>
            </p:nvSpPr>
            <p:spPr>
              <a:xfrm>
                <a:off x="8081204" y="5795135"/>
                <a:ext cx="1358036" cy="39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Docker Hub</a:t>
                </a:r>
              </a:p>
            </p:txBody>
          </p:sp>
        </p:grpSp>
        <p:pic>
          <p:nvPicPr>
            <p:cNvPr id="140" name="Redhat" descr="A close up of a logo&#10;&#10;Description automatically generated">
              <a:extLst>
                <a:ext uri="{FF2B5EF4-FFF2-40B4-BE49-F238E27FC236}">
                  <a16:creationId xmlns:a16="http://schemas.microsoft.com/office/drawing/2014/main" id="{C38036A9-52AC-43FE-AEA7-4D6A3346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t="27708" r="13421" b="13191"/>
            <a:stretch/>
          </p:blipFill>
          <p:spPr>
            <a:xfrm>
              <a:off x="2986107" y="4158543"/>
              <a:ext cx="476665" cy="473973"/>
            </a:xfrm>
            <a:prstGeom prst="rect">
              <a:avLst/>
            </a:prstGeom>
          </p:spPr>
        </p:pic>
        <p:pic>
          <p:nvPicPr>
            <p:cNvPr id="141" name="gcr" descr="Image result for google container registry logo">
              <a:extLst>
                <a:ext uri="{FF2B5EF4-FFF2-40B4-BE49-F238E27FC236}">
                  <a16:creationId xmlns:a16="http://schemas.microsoft.com/office/drawing/2014/main" id="{E426AC4B-1041-4E91-93DC-9B6F505A4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97" y="4850706"/>
              <a:ext cx="444268" cy="44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4" name="Lightning Bolt 263">
            <a:extLst>
              <a:ext uri="{FF2B5EF4-FFF2-40B4-BE49-F238E27FC236}">
                <a16:creationId xmlns:a16="http://schemas.microsoft.com/office/drawing/2014/main" id="{F861634F-EC64-4940-9B2D-9385D8E7D4A6}"/>
              </a:ext>
            </a:extLst>
          </p:cNvPr>
          <p:cNvSpPr/>
          <p:nvPr/>
        </p:nvSpPr>
        <p:spPr>
          <a:xfrm flipH="1">
            <a:off x="6153183" y="3525054"/>
            <a:ext cx="152718" cy="232263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150" name="Lightning Bolt 149">
            <a:extLst>
              <a:ext uri="{FF2B5EF4-FFF2-40B4-BE49-F238E27FC236}">
                <a16:creationId xmlns:a16="http://schemas.microsoft.com/office/drawing/2014/main" id="{6E83D3D0-FB5C-40BF-B861-7B922BB7833B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SCC">
            <a:extLst>
              <a:ext uri="{FF2B5EF4-FFF2-40B4-BE49-F238E27FC236}">
                <a16:creationId xmlns:a16="http://schemas.microsoft.com/office/drawing/2014/main" id="{E29153AF-31D5-4B6E-B2BC-0324B2BEF1DB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87" name="Rounded Rectangle 11">
              <a:extLst>
                <a:ext uri="{FF2B5EF4-FFF2-40B4-BE49-F238E27FC236}">
                  <a16:creationId xmlns:a16="http://schemas.microsoft.com/office/drawing/2014/main" id="{55300A00-4E6E-4C9F-8AAE-AC2ED7D0A861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FDED64-BF02-4BBA-9283-10049A9D97B0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9" name="Repos">
              <a:extLst>
                <a:ext uri="{FF2B5EF4-FFF2-40B4-BE49-F238E27FC236}">
                  <a16:creationId xmlns:a16="http://schemas.microsoft.com/office/drawing/2014/main" id="{15A3CC74-7839-4E86-902C-5404C822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3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287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CR Tasks">
            <a:extLst>
              <a:ext uri="{FF2B5EF4-FFF2-40B4-BE49-F238E27FC236}">
                <a16:creationId xmlns:a16="http://schemas.microsoft.com/office/drawing/2014/main" id="{8601F070-8F7E-44A1-8393-36CC09460171}"/>
              </a:ext>
            </a:extLst>
          </p:cNvPr>
          <p:cNvGrpSpPr/>
          <p:nvPr/>
        </p:nvGrpSpPr>
        <p:grpSpPr>
          <a:xfrm>
            <a:off x="4419600" y="1361912"/>
            <a:ext cx="1789192" cy="1804104"/>
            <a:chOff x="8993932" y="1600201"/>
            <a:chExt cx="1183790" cy="1193656"/>
          </a:xfrm>
        </p:grpSpPr>
        <p:grpSp>
          <p:nvGrpSpPr>
            <p:cNvPr id="8" name="ACR Tasks">
              <a:extLst>
                <a:ext uri="{FF2B5EF4-FFF2-40B4-BE49-F238E27FC236}">
                  <a16:creationId xmlns:a16="http://schemas.microsoft.com/office/drawing/2014/main" id="{C7596035-2D2D-491B-A752-FF5263EE8FA9}"/>
                </a:ext>
              </a:extLst>
            </p:cNvPr>
            <p:cNvGrpSpPr/>
            <p:nvPr/>
          </p:nvGrpSpPr>
          <p:grpSpPr>
            <a:xfrm>
              <a:off x="8993932" y="1873012"/>
              <a:ext cx="592394" cy="676900"/>
              <a:chOff x="8993932" y="1873012"/>
              <a:chExt cx="592394" cy="676900"/>
            </a:xfrm>
            <a:solidFill>
              <a:schemeClr val="accent1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F844411-E76E-41A0-8DD9-9BA37A8217CD}"/>
                  </a:ext>
                </a:extLst>
              </p:cNvPr>
              <p:cNvSpPr/>
              <p:nvPr/>
            </p:nvSpPr>
            <p:spPr>
              <a:xfrm>
                <a:off x="9049401" y="1873012"/>
                <a:ext cx="536926" cy="676900"/>
              </a:xfrm>
              <a:custGeom>
                <a:avLst/>
                <a:gdLst>
                  <a:gd name="connsiteX0" fmla="*/ 0 w 536926"/>
                  <a:gd name="connsiteY0" fmla="*/ 155711 h 676900"/>
                  <a:gd name="connsiteX1" fmla="*/ 97100 w 536926"/>
                  <a:gd name="connsiteY1" fmla="*/ 676901 h 676900"/>
                  <a:gd name="connsiteX2" fmla="*/ 82533 w 536926"/>
                  <a:gd name="connsiteY2" fmla="*/ 269206 h 676900"/>
                  <a:gd name="connsiteX3" fmla="*/ 536926 w 536926"/>
                  <a:gd name="connsiteY3" fmla="*/ 127575 h 676900"/>
                  <a:gd name="connsiteX4" fmla="*/ 494539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0" y="155711"/>
                    </a:moveTo>
                    <a:lnTo>
                      <a:pt x="97100" y="676901"/>
                    </a:lnTo>
                    <a:lnTo>
                      <a:pt x="82533" y="269206"/>
                    </a:lnTo>
                    <a:lnTo>
                      <a:pt x="536926" y="127575"/>
                    </a:lnTo>
                    <a:lnTo>
                      <a:pt x="494539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8BFC5A-925D-41EC-B518-C0AB998E5FEC}"/>
                  </a:ext>
                </a:extLst>
              </p:cNvPr>
              <p:cNvSpPr/>
              <p:nvPr/>
            </p:nvSpPr>
            <p:spPr>
              <a:xfrm>
                <a:off x="9049408" y="1904434"/>
                <a:ext cx="488189" cy="182973"/>
              </a:xfrm>
              <a:custGeom>
                <a:avLst/>
                <a:gdLst>
                  <a:gd name="connsiteX0" fmla="*/ 24353 w 488189"/>
                  <a:gd name="connsiteY0" fmla="*/ 182974 h 182973"/>
                  <a:gd name="connsiteX1" fmla="*/ 1064 w 488189"/>
                  <a:gd name="connsiteY1" fmla="*/ 165678 h 182973"/>
                  <a:gd name="connsiteX2" fmla="*/ 17264 w 488189"/>
                  <a:gd name="connsiteY2" fmla="*/ 135227 h 182973"/>
                  <a:gd name="connsiteX3" fmla="*/ 456724 w 488189"/>
                  <a:gd name="connsiteY3" fmla="*/ 1075 h 182973"/>
                  <a:gd name="connsiteX4" fmla="*/ 487126 w 488189"/>
                  <a:gd name="connsiteY4" fmla="*/ 17299 h 182973"/>
                  <a:gd name="connsiteX5" fmla="*/ 470926 w 488189"/>
                  <a:gd name="connsiteY5" fmla="*/ 47749 h 182973"/>
                  <a:gd name="connsiteX6" fmla="*/ 31466 w 488189"/>
                  <a:gd name="connsiteY6" fmla="*/ 181902 h 182973"/>
                  <a:gd name="connsiteX7" fmla="*/ 24353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24353" y="182974"/>
                    </a:moveTo>
                    <a:cubicBezTo>
                      <a:pt x="13926" y="182974"/>
                      <a:pt x="4255" y="176201"/>
                      <a:pt x="1064" y="165678"/>
                    </a:cubicBezTo>
                    <a:cubicBezTo>
                      <a:pt x="-2858" y="152791"/>
                      <a:pt x="4401" y="139149"/>
                      <a:pt x="17264" y="135227"/>
                    </a:cubicBezTo>
                    <a:lnTo>
                      <a:pt x="456724" y="1075"/>
                    </a:lnTo>
                    <a:cubicBezTo>
                      <a:pt x="469562" y="-2872"/>
                      <a:pt x="483204" y="4388"/>
                      <a:pt x="487126" y="17299"/>
                    </a:cubicBezTo>
                    <a:cubicBezTo>
                      <a:pt x="491048" y="30185"/>
                      <a:pt x="483789" y="43827"/>
                      <a:pt x="470926" y="47749"/>
                    </a:cubicBezTo>
                    <a:lnTo>
                      <a:pt x="31466" y="181902"/>
                    </a:lnTo>
                    <a:cubicBezTo>
                      <a:pt x="29103" y="182632"/>
                      <a:pt x="26691" y="182974"/>
                      <a:pt x="24353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ACR Tasks">
                <a:extLst>
                  <a:ext uri="{FF2B5EF4-FFF2-40B4-BE49-F238E27FC236}">
                    <a16:creationId xmlns:a16="http://schemas.microsoft.com/office/drawing/2014/main" id="{E4CEA13B-65C0-4F8E-B50D-DAF465FDC5D7}"/>
                  </a:ext>
                </a:extLst>
              </p:cNvPr>
              <p:cNvGrpSpPr/>
              <p:nvPr/>
            </p:nvGrpSpPr>
            <p:grpSpPr>
              <a:xfrm>
                <a:off x="8993932" y="1980904"/>
                <a:ext cx="203360" cy="203360"/>
                <a:chOff x="8993932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444576B-3C17-44F7-9434-30CCE0A0AA74}"/>
                    </a:ext>
                  </a:extLst>
                </p:cNvPr>
                <p:cNvSpPr/>
                <p:nvPr/>
              </p:nvSpPr>
              <p:spPr>
                <a:xfrm>
                  <a:off x="9018292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9E4E688-18CF-43B4-BAE6-99940DD6BEB1}"/>
                    </a:ext>
                  </a:extLst>
                </p:cNvPr>
                <p:cNvSpPr/>
                <p:nvPr/>
              </p:nvSpPr>
              <p:spPr>
                <a:xfrm>
                  <a:off x="8993932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9001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58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F381C8C-08F6-4FC1-A535-E9903158A3CE}"/>
                  </a:ext>
                </a:extLst>
              </p:cNvPr>
              <p:cNvSpPr/>
              <p:nvPr/>
            </p:nvSpPr>
            <p:spPr>
              <a:xfrm rot="-4972627">
                <a:off x="9046154" y="203310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1" y="98953"/>
                      <a:pt x="0" y="76802"/>
                      <a:pt x="0" y="49477"/>
                    </a:cubicBezTo>
                    <a:cubicBezTo>
                      <a:pt x="0" y="22151"/>
                      <a:pt x="22151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ACR Tasks">
              <a:extLst>
                <a:ext uri="{FF2B5EF4-FFF2-40B4-BE49-F238E27FC236}">
                  <a16:creationId xmlns:a16="http://schemas.microsoft.com/office/drawing/2014/main" id="{307CC898-0330-4F81-9AA8-D7F6583F8BB4}"/>
                </a:ext>
              </a:extLst>
            </p:cNvPr>
            <p:cNvGrpSpPr/>
            <p:nvPr/>
          </p:nvGrpSpPr>
          <p:grpSpPr>
            <a:xfrm>
              <a:off x="9585328" y="1873012"/>
              <a:ext cx="592394" cy="676900"/>
              <a:chOff x="9585328" y="1873012"/>
              <a:chExt cx="592394" cy="676900"/>
            </a:xfrm>
            <a:solidFill>
              <a:schemeClr val="accent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0797773-B551-438B-8369-3365BB7F7600}"/>
                  </a:ext>
                </a:extLst>
              </p:cNvPr>
              <p:cNvSpPr/>
              <p:nvPr/>
            </p:nvSpPr>
            <p:spPr>
              <a:xfrm>
                <a:off x="9585328" y="1873012"/>
                <a:ext cx="536926" cy="676900"/>
              </a:xfrm>
              <a:custGeom>
                <a:avLst/>
                <a:gdLst>
                  <a:gd name="connsiteX0" fmla="*/ 536926 w 536926"/>
                  <a:gd name="connsiteY0" fmla="*/ 155711 h 676900"/>
                  <a:gd name="connsiteX1" fmla="*/ 439826 w 536926"/>
                  <a:gd name="connsiteY1" fmla="*/ 676901 h 676900"/>
                  <a:gd name="connsiteX2" fmla="*/ 454393 w 536926"/>
                  <a:gd name="connsiteY2" fmla="*/ 269206 h 676900"/>
                  <a:gd name="connsiteX3" fmla="*/ 0 w 536926"/>
                  <a:gd name="connsiteY3" fmla="*/ 127575 h 676900"/>
                  <a:gd name="connsiteX4" fmla="*/ 42411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536926" y="155711"/>
                    </a:moveTo>
                    <a:lnTo>
                      <a:pt x="439826" y="676901"/>
                    </a:lnTo>
                    <a:lnTo>
                      <a:pt x="454393" y="269206"/>
                    </a:lnTo>
                    <a:lnTo>
                      <a:pt x="0" y="127575"/>
                    </a:lnTo>
                    <a:lnTo>
                      <a:pt x="42411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FD7460-B5BF-4080-B81A-DF200E9CD8D4}"/>
                  </a:ext>
                </a:extLst>
              </p:cNvPr>
              <p:cNvSpPr/>
              <p:nvPr/>
            </p:nvSpPr>
            <p:spPr>
              <a:xfrm>
                <a:off x="9634057" y="1904434"/>
                <a:ext cx="488189" cy="182973"/>
              </a:xfrm>
              <a:custGeom>
                <a:avLst/>
                <a:gdLst>
                  <a:gd name="connsiteX0" fmla="*/ 463837 w 488189"/>
                  <a:gd name="connsiteY0" fmla="*/ 182974 h 182973"/>
                  <a:gd name="connsiteX1" fmla="*/ 487126 w 488189"/>
                  <a:gd name="connsiteY1" fmla="*/ 165678 h 182973"/>
                  <a:gd name="connsiteX2" fmla="*/ 470926 w 488189"/>
                  <a:gd name="connsiteY2" fmla="*/ 135227 h 182973"/>
                  <a:gd name="connsiteX3" fmla="*/ 31466 w 488189"/>
                  <a:gd name="connsiteY3" fmla="*/ 1075 h 182973"/>
                  <a:gd name="connsiteX4" fmla="*/ 1064 w 488189"/>
                  <a:gd name="connsiteY4" fmla="*/ 17299 h 182973"/>
                  <a:gd name="connsiteX5" fmla="*/ 17264 w 488189"/>
                  <a:gd name="connsiteY5" fmla="*/ 47749 h 182973"/>
                  <a:gd name="connsiteX6" fmla="*/ 456724 w 488189"/>
                  <a:gd name="connsiteY6" fmla="*/ 181902 h 182973"/>
                  <a:gd name="connsiteX7" fmla="*/ 463837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463837" y="182974"/>
                    </a:moveTo>
                    <a:cubicBezTo>
                      <a:pt x="474264" y="182974"/>
                      <a:pt x="483935" y="176201"/>
                      <a:pt x="487126" y="165678"/>
                    </a:cubicBezTo>
                    <a:cubicBezTo>
                      <a:pt x="491048" y="152791"/>
                      <a:pt x="483789" y="139149"/>
                      <a:pt x="470926" y="135227"/>
                    </a:cubicBezTo>
                    <a:lnTo>
                      <a:pt x="31466" y="1075"/>
                    </a:lnTo>
                    <a:cubicBezTo>
                      <a:pt x="18628" y="-2872"/>
                      <a:pt x="4986" y="4388"/>
                      <a:pt x="1064" y="17299"/>
                    </a:cubicBezTo>
                    <a:cubicBezTo>
                      <a:pt x="-2858" y="30185"/>
                      <a:pt x="4401" y="43827"/>
                      <a:pt x="17264" y="47749"/>
                    </a:cubicBezTo>
                    <a:lnTo>
                      <a:pt x="456724" y="181902"/>
                    </a:lnTo>
                    <a:cubicBezTo>
                      <a:pt x="459112" y="182632"/>
                      <a:pt x="461499" y="182974"/>
                      <a:pt x="463837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ACR Tasks">
                <a:extLst>
                  <a:ext uri="{FF2B5EF4-FFF2-40B4-BE49-F238E27FC236}">
                    <a16:creationId xmlns:a16="http://schemas.microsoft.com/office/drawing/2014/main" id="{2F7DCEC2-9874-4F9B-B3DF-CE318F25E121}"/>
                  </a:ext>
                </a:extLst>
              </p:cNvPr>
              <p:cNvGrpSpPr/>
              <p:nvPr/>
            </p:nvGrpSpPr>
            <p:grpSpPr>
              <a:xfrm>
                <a:off x="9974363" y="1980904"/>
                <a:ext cx="203360" cy="203360"/>
                <a:chOff x="9974363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28BA5F5-26AB-4ADF-8C56-0CB2597D01AA}"/>
                    </a:ext>
                  </a:extLst>
                </p:cNvPr>
                <p:cNvSpPr/>
                <p:nvPr/>
              </p:nvSpPr>
              <p:spPr>
                <a:xfrm>
                  <a:off x="9998723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77233EF-E986-4992-861A-82AC0880BF3E}"/>
                    </a:ext>
                  </a:extLst>
                </p:cNvPr>
                <p:cNvSpPr/>
                <p:nvPr/>
              </p:nvSpPr>
              <p:spPr>
                <a:xfrm>
                  <a:off x="9974363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8976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33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E898AA-E499-4B8C-B655-422FB5BCE924}"/>
                  </a:ext>
                </a:extLst>
              </p:cNvPr>
              <p:cNvSpPr/>
              <p:nvPr/>
            </p:nvSpPr>
            <p:spPr>
              <a:xfrm rot="-427373">
                <a:off x="10026579" y="203313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2" y="98953"/>
                      <a:pt x="0" y="76802"/>
                      <a:pt x="0" y="49477"/>
                    </a:cubicBezTo>
                    <a:cubicBezTo>
                      <a:pt x="0" y="22151"/>
                      <a:pt x="22152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10CE22-932B-4FE8-9256-6BBCD79733F1}"/>
                </a:ext>
              </a:extLst>
            </p:cNvPr>
            <p:cNvSpPr/>
            <p:nvPr/>
          </p:nvSpPr>
          <p:spPr>
            <a:xfrm>
              <a:off x="9514123" y="1600201"/>
              <a:ext cx="142215" cy="277171"/>
            </a:xfrm>
            <a:custGeom>
              <a:avLst/>
              <a:gdLst>
                <a:gd name="connsiteX0" fmla="*/ 0 w 142215"/>
                <a:gd name="connsiteY0" fmla="*/ 0 h 277171"/>
                <a:gd name="connsiteX1" fmla="*/ 142216 w 142215"/>
                <a:gd name="connsiteY1" fmla="*/ 0 h 277171"/>
                <a:gd name="connsiteX2" fmla="*/ 142216 w 142215"/>
                <a:gd name="connsiteY2" fmla="*/ 277172 h 277171"/>
                <a:gd name="connsiteX3" fmla="*/ 0 w 142215"/>
                <a:gd name="connsiteY3" fmla="*/ 277172 h 2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15" h="277171">
                  <a:moveTo>
                    <a:pt x="0" y="0"/>
                  </a:moveTo>
                  <a:lnTo>
                    <a:pt x="142216" y="0"/>
                  </a:lnTo>
                  <a:lnTo>
                    <a:pt x="142216" y="277172"/>
                  </a:lnTo>
                  <a:lnTo>
                    <a:pt x="0" y="277172"/>
                  </a:lnTo>
                  <a:close/>
                </a:path>
              </a:pathLst>
            </a:custGeom>
            <a:solidFill>
              <a:srgbClr val="0072C6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7F52DD-9436-469C-AE8C-660044227E0A}"/>
                </a:ext>
              </a:extLst>
            </p:cNvPr>
            <p:cNvSpPr/>
            <p:nvPr/>
          </p:nvSpPr>
          <p:spPr>
            <a:xfrm>
              <a:off x="9585328" y="1600201"/>
              <a:ext cx="48891" cy="290204"/>
            </a:xfrm>
            <a:custGeom>
              <a:avLst/>
              <a:gdLst>
                <a:gd name="connsiteX0" fmla="*/ 0 w 48891"/>
                <a:gd name="connsiteY0" fmla="*/ 0 h 290204"/>
                <a:gd name="connsiteX1" fmla="*/ 48891 w 48891"/>
                <a:gd name="connsiteY1" fmla="*/ 0 h 290204"/>
                <a:gd name="connsiteX2" fmla="*/ 48891 w 48891"/>
                <a:gd name="connsiteY2" fmla="*/ 290205 h 290204"/>
                <a:gd name="connsiteX3" fmla="*/ 0 w 48891"/>
                <a:gd name="connsiteY3" fmla="*/ 290205 h 2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1" h="290204">
                  <a:moveTo>
                    <a:pt x="0" y="0"/>
                  </a:moveTo>
                  <a:lnTo>
                    <a:pt x="48891" y="0"/>
                  </a:lnTo>
                  <a:lnTo>
                    <a:pt x="48891" y="290205"/>
                  </a:lnTo>
                  <a:lnTo>
                    <a:pt x="0" y="290205"/>
                  </a:lnTo>
                  <a:close/>
                </a:path>
              </a:pathLst>
            </a:custGeom>
            <a:solidFill>
              <a:srgbClr val="59B4D9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042547-797E-4D93-ACC6-D2D0F1552BF2}"/>
                </a:ext>
              </a:extLst>
            </p:cNvPr>
            <p:cNvSpPr/>
            <p:nvPr/>
          </p:nvSpPr>
          <p:spPr>
            <a:xfrm>
              <a:off x="9149156" y="2209209"/>
              <a:ext cx="874658" cy="584648"/>
            </a:xfrm>
            <a:custGeom>
              <a:avLst/>
              <a:gdLst>
                <a:gd name="connsiteX0" fmla="*/ 0 w 874658"/>
                <a:gd name="connsiteY0" fmla="*/ 0 h 584648"/>
                <a:gd name="connsiteX1" fmla="*/ 874658 w 874658"/>
                <a:gd name="connsiteY1" fmla="*/ 0 h 584648"/>
                <a:gd name="connsiteX2" fmla="*/ 874658 w 874658"/>
                <a:gd name="connsiteY2" fmla="*/ 584648 h 584648"/>
                <a:gd name="connsiteX3" fmla="*/ 0 w 874658"/>
                <a:gd name="connsiteY3" fmla="*/ 584648 h 58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58" h="584648">
                  <a:moveTo>
                    <a:pt x="0" y="0"/>
                  </a:moveTo>
                  <a:lnTo>
                    <a:pt x="874658" y="0"/>
                  </a:lnTo>
                  <a:lnTo>
                    <a:pt x="874658" y="584648"/>
                  </a:lnTo>
                  <a:lnTo>
                    <a:pt x="0" y="584648"/>
                  </a:lnTo>
                  <a:close/>
                </a:path>
              </a:pathLst>
            </a:custGeom>
            <a:solidFill>
              <a:srgbClr val="A0A1A2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41F434-EC87-4CA8-A240-6BFE8A81C614}"/>
                </a:ext>
              </a:extLst>
            </p:cNvPr>
            <p:cNvSpPr/>
            <p:nvPr/>
          </p:nvSpPr>
          <p:spPr>
            <a:xfrm>
              <a:off x="9195563" y="2298685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B2F5AB-7EDB-48CE-961F-7B4076BB5F37}"/>
                </a:ext>
              </a:extLst>
            </p:cNvPr>
            <p:cNvSpPr/>
            <p:nvPr/>
          </p:nvSpPr>
          <p:spPr>
            <a:xfrm>
              <a:off x="9487887" y="2287552"/>
              <a:ext cx="48720" cy="408863"/>
            </a:xfrm>
            <a:custGeom>
              <a:avLst/>
              <a:gdLst>
                <a:gd name="connsiteX0" fmla="*/ 0 w 48720"/>
                <a:gd name="connsiteY0" fmla="*/ 0 h 408863"/>
                <a:gd name="connsiteX1" fmla="*/ 48721 w 48720"/>
                <a:gd name="connsiteY1" fmla="*/ 0 h 408863"/>
                <a:gd name="connsiteX2" fmla="*/ 48721 w 48720"/>
                <a:gd name="connsiteY2" fmla="*/ 408864 h 408863"/>
                <a:gd name="connsiteX3" fmla="*/ 0 w 48720"/>
                <a:gd name="connsiteY3" fmla="*/ 408864 h 4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08863">
                  <a:moveTo>
                    <a:pt x="0" y="0"/>
                  </a:moveTo>
                  <a:lnTo>
                    <a:pt x="48721" y="0"/>
                  </a:lnTo>
                  <a:lnTo>
                    <a:pt x="48721" y="408864"/>
                  </a:lnTo>
                  <a:lnTo>
                    <a:pt x="0" y="40886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03E93F-EE02-43A6-8458-54D67A8DE089}"/>
                </a:ext>
              </a:extLst>
            </p:cNvPr>
            <p:cNvSpPr/>
            <p:nvPr/>
          </p:nvSpPr>
          <p:spPr>
            <a:xfrm>
              <a:off x="9341725" y="2282290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F7E67-04A0-4B29-BA01-C52E75D41A00}"/>
                </a:ext>
              </a:extLst>
            </p:cNvPr>
            <p:cNvSpPr/>
            <p:nvPr/>
          </p:nvSpPr>
          <p:spPr>
            <a:xfrm>
              <a:off x="9634049" y="2282290"/>
              <a:ext cx="48720" cy="430374"/>
            </a:xfrm>
            <a:custGeom>
              <a:avLst/>
              <a:gdLst>
                <a:gd name="connsiteX0" fmla="*/ 0 w 48720"/>
                <a:gd name="connsiteY0" fmla="*/ 0 h 430374"/>
                <a:gd name="connsiteX1" fmla="*/ 48721 w 48720"/>
                <a:gd name="connsiteY1" fmla="*/ 0 h 430374"/>
                <a:gd name="connsiteX2" fmla="*/ 48721 w 48720"/>
                <a:gd name="connsiteY2" fmla="*/ 430374 h 430374"/>
                <a:gd name="connsiteX3" fmla="*/ 0 w 48720"/>
                <a:gd name="connsiteY3" fmla="*/ 430374 h 4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0374">
                  <a:moveTo>
                    <a:pt x="0" y="0"/>
                  </a:moveTo>
                  <a:lnTo>
                    <a:pt x="48721" y="0"/>
                  </a:lnTo>
                  <a:lnTo>
                    <a:pt x="48721" y="430374"/>
                  </a:lnTo>
                  <a:lnTo>
                    <a:pt x="0" y="43037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58A133-CCF9-4780-B5EE-AE0C0093D279}"/>
                </a:ext>
              </a:extLst>
            </p:cNvPr>
            <p:cNvSpPr/>
            <p:nvPr/>
          </p:nvSpPr>
          <p:spPr>
            <a:xfrm>
              <a:off x="9780211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7E50E5-CB28-494D-B8CF-6A9AC9278A57}"/>
                </a:ext>
              </a:extLst>
            </p:cNvPr>
            <p:cNvSpPr/>
            <p:nvPr/>
          </p:nvSpPr>
          <p:spPr>
            <a:xfrm>
              <a:off x="9926373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0BDAA6-B6A9-4EBE-A960-F9F383579394}"/>
                </a:ext>
              </a:extLst>
            </p:cNvPr>
            <p:cNvSpPr/>
            <p:nvPr/>
          </p:nvSpPr>
          <p:spPr>
            <a:xfrm>
              <a:off x="9196951" y="2257930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7F7639-8341-4E89-B896-BC2AF0814FE8}"/>
                </a:ext>
              </a:extLst>
            </p:cNvPr>
            <p:cNvSpPr/>
            <p:nvPr/>
          </p:nvSpPr>
          <p:spPr>
            <a:xfrm>
              <a:off x="9196951" y="2696416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C5B8B7-E0E1-4C7B-ADAD-0DBB04560D95}"/>
                </a:ext>
              </a:extLst>
            </p:cNvPr>
            <p:cNvSpPr/>
            <p:nvPr/>
          </p:nvSpPr>
          <p:spPr>
            <a:xfrm>
              <a:off x="9409958" y="1745291"/>
              <a:ext cx="337293" cy="337293"/>
            </a:xfrm>
            <a:custGeom>
              <a:avLst/>
              <a:gdLst>
                <a:gd name="connsiteX0" fmla="*/ 337293 w 337293"/>
                <a:gd name="connsiteY0" fmla="*/ 168647 h 337293"/>
                <a:gd name="connsiteX1" fmla="*/ 168647 w 337293"/>
                <a:gd name="connsiteY1" fmla="*/ 337293 h 337293"/>
                <a:gd name="connsiteX2" fmla="*/ 0 w 337293"/>
                <a:gd name="connsiteY2" fmla="*/ 168647 h 337293"/>
                <a:gd name="connsiteX3" fmla="*/ 168647 w 337293"/>
                <a:gd name="connsiteY3" fmla="*/ 0 h 337293"/>
                <a:gd name="connsiteX4" fmla="*/ 337293 w 337293"/>
                <a:gd name="connsiteY4" fmla="*/ 168647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93" h="337293">
                  <a:moveTo>
                    <a:pt x="337293" y="168647"/>
                  </a:moveTo>
                  <a:cubicBezTo>
                    <a:pt x="337293" y="261788"/>
                    <a:pt x="261788" y="337293"/>
                    <a:pt x="168647" y="337293"/>
                  </a:cubicBezTo>
                  <a:cubicBezTo>
                    <a:pt x="75506" y="337293"/>
                    <a:pt x="0" y="261788"/>
                    <a:pt x="0" y="168647"/>
                  </a:cubicBezTo>
                  <a:cubicBezTo>
                    <a:pt x="0" y="75506"/>
                    <a:pt x="75506" y="0"/>
                    <a:pt x="168647" y="0"/>
                  </a:cubicBezTo>
                  <a:cubicBezTo>
                    <a:pt x="261788" y="0"/>
                    <a:pt x="337293" y="75506"/>
                    <a:pt x="337293" y="168647"/>
                  </a:cubicBez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726DE3-C558-43A1-8DB2-89CCBD59A0D1}"/>
                </a:ext>
              </a:extLst>
            </p:cNvPr>
            <p:cNvSpPr/>
            <p:nvPr/>
          </p:nvSpPr>
          <p:spPr>
            <a:xfrm>
              <a:off x="9408082" y="1743415"/>
              <a:ext cx="341044" cy="341044"/>
            </a:xfrm>
            <a:custGeom>
              <a:avLst/>
              <a:gdLst>
                <a:gd name="connsiteX0" fmla="*/ 341045 w 341044"/>
                <a:gd name="connsiteY0" fmla="*/ 170522 h 341044"/>
                <a:gd name="connsiteX1" fmla="*/ 170522 w 341044"/>
                <a:gd name="connsiteY1" fmla="*/ 341045 h 341044"/>
                <a:gd name="connsiteX2" fmla="*/ 0 w 341044"/>
                <a:gd name="connsiteY2" fmla="*/ 170522 h 341044"/>
                <a:gd name="connsiteX3" fmla="*/ 170522 w 341044"/>
                <a:gd name="connsiteY3" fmla="*/ 0 h 341044"/>
                <a:gd name="connsiteX4" fmla="*/ 341045 w 341044"/>
                <a:gd name="connsiteY4" fmla="*/ 170522 h 3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44" h="341044">
                  <a:moveTo>
                    <a:pt x="341045" y="170522"/>
                  </a:moveTo>
                  <a:cubicBezTo>
                    <a:pt x="341045" y="264699"/>
                    <a:pt x="264699" y="341045"/>
                    <a:pt x="170522" y="341045"/>
                  </a:cubicBezTo>
                  <a:cubicBezTo>
                    <a:pt x="76345" y="341045"/>
                    <a:pt x="0" y="264699"/>
                    <a:pt x="0" y="170522"/>
                  </a:cubicBezTo>
                  <a:cubicBezTo>
                    <a:pt x="0" y="76345"/>
                    <a:pt x="76345" y="0"/>
                    <a:pt x="170522" y="0"/>
                  </a:cubicBezTo>
                  <a:cubicBezTo>
                    <a:pt x="264699" y="0"/>
                    <a:pt x="341045" y="76345"/>
                    <a:pt x="341045" y="170522"/>
                  </a:cubicBezTo>
                  <a:close/>
                </a:path>
              </a:pathLst>
            </a:custGeom>
            <a:solidFill>
              <a:srgbClr val="7FBA00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70B4AA-EC84-4557-9B9D-F144EB519E5B}"/>
                </a:ext>
              </a:extLst>
            </p:cNvPr>
            <p:cNvSpPr/>
            <p:nvPr/>
          </p:nvSpPr>
          <p:spPr>
            <a:xfrm>
              <a:off x="9449397" y="1782830"/>
              <a:ext cx="261410" cy="261459"/>
            </a:xfrm>
            <a:custGeom>
              <a:avLst/>
              <a:gdLst>
                <a:gd name="connsiteX0" fmla="*/ 24 w 261410"/>
                <a:gd name="connsiteY0" fmla="*/ 227915 h 261459"/>
                <a:gd name="connsiteX1" fmla="*/ 24 w 261410"/>
                <a:gd name="connsiteY1" fmla="*/ 228768 h 261459"/>
                <a:gd name="connsiteX2" fmla="*/ 682 w 261410"/>
                <a:gd name="connsiteY2" fmla="*/ 228768 h 261459"/>
                <a:gd name="connsiteX3" fmla="*/ 24 w 261410"/>
                <a:gd name="connsiteY3" fmla="*/ 227915 h 261459"/>
                <a:gd name="connsiteX4" fmla="*/ 130742 w 261410"/>
                <a:gd name="connsiteY4" fmla="*/ 98050 h 261459"/>
                <a:gd name="connsiteX5" fmla="*/ 98050 w 261410"/>
                <a:gd name="connsiteY5" fmla="*/ 130742 h 261459"/>
                <a:gd name="connsiteX6" fmla="*/ 130742 w 261410"/>
                <a:gd name="connsiteY6" fmla="*/ 163434 h 261459"/>
                <a:gd name="connsiteX7" fmla="*/ 163434 w 261410"/>
                <a:gd name="connsiteY7" fmla="*/ 130742 h 261459"/>
                <a:gd name="connsiteX8" fmla="*/ 130742 w 261410"/>
                <a:gd name="connsiteY8" fmla="*/ 98050 h 261459"/>
                <a:gd name="connsiteX9" fmla="*/ 27795 w 261410"/>
                <a:gd name="connsiteY9" fmla="*/ 210400 h 261459"/>
                <a:gd name="connsiteX10" fmla="*/ 51059 w 261410"/>
                <a:gd name="connsiteY10" fmla="*/ 233713 h 261459"/>
                <a:gd name="connsiteX11" fmla="*/ 83239 w 261410"/>
                <a:gd name="connsiteY11" fmla="*/ 208622 h 261459"/>
                <a:gd name="connsiteX12" fmla="*/ 109256 w 261410"/>
                <a:gd name="connsiteY12" fmla="*/ 219438 h 261459"/>
                <a:gd name="connsiteX13" fmla="*/ 114250 w 261410"/>
                <a:gd name="connsiteY13" fmla="*/ 259803 h 261459"/>
                <a:gd name="connsiteX14" fmla="*/ 130718 w 261410"/>
                <a:gd name="connsiteY14" fmla="*/ 261460 h 261459"/>
                <a:gd name="connsiteX15" fmla="*/ 147185 w 261410"/>
                <a:gd name="connsiteY15" fmla="*/ 259803 h 261459"/>
                <a:gd name="connsiteX16" fmla="*/ 152179 w 261410"/>
                <a:gd name="connsiteY16" fmla="*/ 219438 h 261459"/>
                <a:gd name="connsiteX17" fmla="*/ 178196 w 261410"/>
                <a:gd name="connsiteY17" fmla="*/ 208622 h 261459"/>
                <a:gd name="connsiteX18" fmla="*/ 210376 w 261410"/>
                <a:gd name="connsiteY18" fmla="*/ 233713 h 261459"/>
                <a:gd name="connsiteX19" fmla="*/ 233640 w 261410"/>
                <a:gd name="connsiteY19" fmla="*/ 210400 h 261459"/>
                <a:gd name="connsiteX20" fmla="*/ 208549 w 261410"/>
                <a:gd name="connsiteY20" fmla="*/ 178245 h 261459"/>
                <a:gd name="connsiteX21" fmla="*/ 219365 w 261410"/>
                <a:gd name="connsiteY21" fmla="*/ 152252 h 261459"/>
                <a:gd name="connsiteX22" fmla="*/ 259754 w 261410"/>
                <a:gd name="connsiteY22" fmla="*/ 147185 h 261459"/>
                <a:gd name="connsiteX23" fmla="*/ 261411 w 261410"/>
                <a:gd name="connsiteY23" fmla="*/ 130718 h 261459"/>
                <a:gd name="connsiteX24" fmla="*/ 259754 w 261410"/>
                <a:gd name="connsiteY24" fmla="*/ 114250 h 261459"/>
                <a:gd name="connsiteX25" fmla="*/ 219389 w 261410"/>
                <a:gd name="connsiteY25" fmla="*/ 109207 h 261459"/>
                <a:gd name="connsiteX26" fmla="*/ 208573 w 261410"/>
                <a:gd name="connsiteY26" fmla="*/ 83215 h 261459"/>
                <a:gd name="connsiteX27" fmla="*/ 233640 w 261410"/>
                <a:gd name="connsiteY27" fmla="*/ 51035 h 261459"/>
                <a:gd name="connsiteX28" fmla="*/ 210376 w 261410"/>
                <a:gd name="connsiteY28" fmla="*/ 27771 h 261459"/>
                <a:gd name="connsiteX29" fmla="*/ 178196 w 261410"/>
                <a:gd name="connsiteY29" fmla="*/ 52838 h 261459"/>
                <a:gd name="connsiteX30" fmla="*/ 152179 w 261410"/>
                <a:gd name="connsiteY30" fmla="*/ 42022 h 261459"/>
                <a:gd name="connsiteX31" fmla="*/ 147185 w 261410"/>
                <a:gd name="connsiteY31" fmla="*/ 1656 h 261459"/>
                <a:gd name="connsiteX32" fmla="*/ 130718 w 261410"/>
                <a:gd name="connsiteY32" fmla="*/ 0 h 261459"/>
                <a:gd name="connsiteX33" fmla="*/ 114250 w 261410"/>
                <a:gd name="connsiteY33" fmla="*/ 1656 h 261459"/>
                <a:gd name="connsiteX34" fmla="*/ 109256 w 261410"/>
                <a:gd name="connsiteY34" fmla="*/ 42022 h 261459"/>
                <a:gd name="connsiteX35" fmla="*/ 83239 w 261410"/>
                <a:gd name="connsiteY35" fmla="*/ 52838 h 261459"/>
                <a:gd name="connsiteX36" fmla="*/ 51059 w 261410"/>
                <a:gd name="connsiteY36" fmla="*/ 27771 h 261459"/>
                <a:gd name="connsiteX37" fmla="*/ 27795 w 261410"/>
                <a:gd name="connsiteY37" fmla="*/ 51035 h 261459"/>
                <a:gd name="connsiteX38" fmla="*/ 52886 w 261410"/>
                <a:gd name="connsiteY38" fmla="*/ 83215 h 261459"/>
                <a:gd name="connsiteX39" fmla="*/ 42070 w 261410"/>
                <a:gd name="connsiteY39" fmla="*/ 109207 h 261459"/>
                <a:gd name="connsiteX40" fmla="*/ 1705 w 261410"/>
                <a:gd name="connsiteY40" fmla="*/ 114250 h 261459"/>
                <a:gd name="connsiteX41" fmla="*/ 0 w 261410"/>
                <a:gd name="connsiteY41" fmla="*/ 130718 h 261459"/>
                <a:gd name="connsiteX42" fmla="*/ 1657 w 261410"/>
                <a:gd name="connsiteY42" fmla="*/ 147185 h 261459"/>
                <a:gd name="connsiteX43" fmla="*/ 42022 w 261410"/>
                <a:gd name="connsiteY43" fmla="*/ 152228 h 261459"/>
                <a:gd name="connsiteX44" fmla="*/ 52838 w 261410"/>
                <a:gd name="connsiteY44" fmla="*/ 178220 h 261459"/>
                <a:gd name="connsiteX45" fmla="*/ 130742 w 261410"/>
                <a:gd name="connsiteY45" fmla="*/ 196076 h 261459"/>
                <a:gd name="connsiteX46" fmla="*/ 65383 w 261410"/>
                <a:gd name="connsiteY46" fmla="*/ 130669 h 261459"/>
                <a:gd name="connsiteX47" fmla="*/ 130791 w 261410"/>
                <a:gd name="connsiteY47" fmla="*/ 65310 h 261459"/>
                <a:gd name="connsiteX48" fmla="*/ 196149 w 261410"/>
                <a:gd name="connsiteY48" fmla="*/ 130718 h 261459"/>
                <a:gd name="connsiteX49" fmla="*/ 130742 w 261410"/>
                <a:gd name="connsiteY49" fmla="*/ 196076 h 261459"/>
                <a:gd name="connsiteX50" fmla="*/ 130742 w 261410"/>
                <a:gd name="connsiteY50" fmla="*/ 196076 h 2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410" h="261459">
                  <a:moveTo>
                    <a:pt x="24" y="227915"/>
                  </a:moveTo>
                  <a:lnTo>
                    <a:pt x="24" y="228768"/>
                  </a:lnTo>
                  <a:lnTo>
                    <a:pt x="682" y="228768"/>
                  </a:lnTo>
                  <a:lnTo>
                    <a:pt x="24" y="227915"/>
                  </a:lnTo>
                  <a:close/>
                  <a:moveTo>
                    <a:pt x="130742" y="98050"/>
                  </a:moveTo>
                  <a:cubicBezTo>
                    <a:pt x="112691" y="98050"/>
                    <a:pt x="98050" y="112691"/>
                    <a:pt x="98050" y="130742"/>
                  </a:cubicBezTo>
                  <a:cubicBezTo>
                    <a:pt x="98050" y="148793"/>
                    <a:pt x="112691" y="163434"/>
                    <a:pt x="130742" y="163434"/>
                  </a:cubicBezTo>
                  <a:cubicBezTo>
                    <a:pt x="148793" y="163434"/>
                    <a:pt x="163434" y="148793"/>
                    <a:pt x="163434" y="130742"/>
                  </a:cubicBezTo>
                  <a:cubicBezTo>
                    <a:pt x="163434" y="112667"/>
                    <a:pt x="148793" y="98050"/>
                    <a:pt x="130742" y="98050"/>
                  </a:cubicBezTo>
                  <a:close/>
                  <a:moveTo>
                    <a:pt x="27795" y="210400"/>
                  </a:moveTo>
                  <a:cubicBezTo>
                    <a:pt x="34567" y="219170"/>
                    <a:pt x="42338" y="226941"/>
                    <a:pt x="51059" y="233713"/>
                  </a:cubicBezTo>
                  <a:lnTo>
                    <a:pt x="83239" y="208622"/>
                  </a:lnTo>
                  <a:cubicBezTo>
                    <a:pt x="91181" y="213470"/>
                    <a:pt x="99902" y="217172"/>
                    <a:pt x="109256" y="219438"/>
                  </a:cubicBezTo>
                  <a:lnTo>
                    <a:pt x="114250" y="259803"/>
                  </a:lnTo>
                  <a:cubicBezTo>
                    <a:pt x="119707" y="260534"/>
                    <a:pt x="125066" y="261460"/>
                    <a:pt x="130718" y="261460"/>
                  </a:cubicBezTo>
                  <a:cubicBezTo>
                    <a:pt x="136369" y="261460"/>
                    <a:pt x="141728" y="260509"/>
                    <a:pt x="147185" y="259803"/>
                  </a:cubicBezTo>
                  <a:lnTo>
                    <a:pt x="152179" y="219438"/>
                  </a:lnTo>
                  <a:cubicBezTo>
                    <a:pt x="161533" y="217172"/>
                    <a:pt x="170254" y="213445"/>
                    <a:pt x="178196" y="208622"/>
                  </a:cubicBezTo>
                  <a:lnTo>
                    <a:pt x="210376" y="233713"/>
                  </a:lnTo>
                  <a:cubicBezTo>
                    <a:pt x="219097" y="226941"/>
                    <a:pt x="226892" y="219170"/>
                    <a:pt x="233640" y="210400"/>
                  </a:cubicBezTo>
                  <a:lnTo>
                    <a:pt x="208549" y="178245"/>
                  </a:lnTo>
                  <a:cubicBezTo>
                    <a:pt x="213421" y="170279"/>
                    <a:pt x="217148" y="161582"/>
                    <a:pt x="219365" y="152252"/>
                  </a:cubicBezTo>
                  <a:lnTo>
                    <a:pt x="259754" y="147185"/>
                  </a:lnTo>
                  <a:cubicBezTo>
                    <a:pt x="260485" y="141728"/>
                    <a:pt x="261411" y="136369"/>
                    <a:pt x="261411" y="130718"/>
                  </a:cubicBezTo>
                  <a:cubicBezTo>
                    <a:pt x="261411" y="125066"/>
                    <a:pt x="260461" y="119707"/>
                    <a:pt x="259754" y="114250"/>
                  </a:cubicBezTo>
                  <a:lnTo>
                    <a:pt x="219389" y="109207"/>
                  </a:lnTo>
                  <a:cubicBezTo>
                    <a:pt x="217172" y="100024"/>
                    <a:pt x="213518" y="91254"/>
                    <a:pt x="208573" y="83215"/>
                  </a:cubicBezTo>
                  <a:lnTo>
                    <a:pt x="233640" y="51035"/>
                  </a:lnTo>
                  <a:cubicBezTo>
                    <a:pt x="226892" y="42338"/>
                    <a:pt x="219073" y="34519"/>
                    <a:pt x="210376" y="27771"/>
                  </a:cubicBezTo>
                  <a:lnTo>
                    <a:pt x="178196" y="52838"/>
                  </a:lnTo>
                  <a:cubicBezTo>
                    <a:pt x="170157" y="47892"/>
                    <a:pt x="161363" y="44238"/>
                    <a:pt x="152179" y="42022"/>
                  </a:cubicBezTo>
                  <a:lnTo>
                    <a:pt x="147185" y="1656"/>
                  </a:lnTo>
                  <a:cubicBezTo>
                    <a:pt x="141728" y="974"/>
                    <a:pt x="136369" y="0"/>
                    <a:pt x="130718" y="0"/>
                  </a:cubicBezTo>
                  <a:cubicBezTo>
                    <a:pt x="125066" y="0"/>
                    <a:pt x="119707" y="974"/>
                    <a:pt x="114250" y="1656"/>
                  </a:cubicBezTo>
                  <a:lnTo>
                    <a:pt x="109256" y="42022"/>
                  </a:lnTo>
                  <a:cubicBezTo>
                    <a:pt x="100072" y="44238"/>
                    <a:pt x="91303" y="47892"/>
                    <a:pt x="83239" y="52838"/>
                  </a:cubicBezTo>
                  <a:lnTo>
                    <a:pt x="51059" y="27771"/>
                  </a:lnTo>
                  <a:cubicBezTo>
                    <a:pt x="42363" y="34519"/>
                    <a:pt x="34543" y="42338"/>
                    <a:pt x="27795" y="51035"/>
                  </a:cubicBezTo>
                  <a:lnTo>
                    <a:pt x="52886" y="83215"/>
                  </a:lnTo>
                  <a:cubicBezTo>
                    <a:pt x="48014" y="91181"/>
                    <a:pt x="44287" y="99877"/>
                    <a:pt x="42070" y="109207"/>
                  </a:cubicBezTo>
                  <a:lnTo>
                    <a:pt x="1705" y="114250"/>
                  </a:lnTo>
                  <a:cubicBezTo>
                    <a:pt x="950" y="119707"/>
                    <a:pt x="0" y="125066"/>
                    <a:pt x="0" y="130718"/>
                  </a:cubicBezTo>
                  <a:cubicBezTo>
                    <a:pt x="0" y="136369"/>
                    <a:pt x="950" y="141728"/>
                    <a:pt x="1657" y="147185"/>
                  </a:cubicBezTo>
                  <a:lnTo>
                    <a:pt x="42022" y="152228"/>
                  </a:lnTo>
                  <a:cubicBezTo>
                    <a:pt x="44238" y="161533"/>
                    <a:pt x="47966" y="170230"/>
                    <a:pt x="52838" y="178220"/>
                  </a:cubicBezTo>
                  <a:moveTo>
                    <a:pt x="130742" y="196076"/>
                  </a:moveTo>
                  <a:cubicBezTo>
                    <a:pt x="94640" y="196076"/>
                    <a:pt x="65359" y="166795"/>
                    <a:pt x="65383" y="130669"/>
                  </a:cubicBezTo>
                  <a:cubicBezTo>
                    <a:pt x="65408" y="94542"/>
                    <a:pt x="94664" y="65286"/>
                    <a:pt x="130791" y="65310"/>
                  </a:cubicBezTo>
                  <a:cubicBezTo>
                    <a:pt x="166893" y="65310"/>
                    <a:pt x="196174" y="94591"/>
                    <a:pt x="196149" y="130718"/>
                  </a:cubicBezTo>
                  <a:cubicBezTo>
                    <a:pt x="196149" y="166844"/>
                    <a:pt x="166868" y="196101"/>
                    <a:pt x="130742" y="196076"/>
                  </a:cubicBezTo>
                  <a:lnTo>
                    <a:pt x="130742" y="196076"/>
                  </a:ln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300D06-F1BA-48D6-B6A4-23EB7AD873F7}"/>
              </a:ext>
            </a:extLst>
          </p:cNvPr>
          <p:cNvGrpSpPr/>
          <p:nvPr/>
        </p:nvGrpSpPr>
        <p:grpSpPr>
          <a:xfrm>
            <a:off x="7428503" y="1303475"/>
            <a:ext cx="1905522" cy="1957796"/>
            <a:chOff x="4933802" y="2331706"/>
            <a:chExt cx="2647884" cy="27205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51D593-6058-4D2D-9098-AAC47584AFE8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53B395-D973-4E8B-B359-802F530F0696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D3FAD9E-A37D-4EB3-A087-6FBAB181AEE1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4CAED8-DE52-4C9A-AD12-4707B376BFBB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4B143C-C9F6-46DE-B94F-14903DD90229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ADCFB5A-4F97-43E4-A6DD-4D38A1BBC516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E2A3B9-0E6B-49AC-9FD0-08CA5BBD2F75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9935546-2AB2-4B10-8CF4-9678F0BAA87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41041C-0D99-4D98-BCFE-5B4D844FCCC1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46AD1A6-DDA8-4EEF-A74C-B9DBB4A3CAF5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DAD66BD-674E-458C-AA6F-BB75B4013F49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EFDFED-3B37-4342-A172-9822195086F6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83C2495-21DA-408E-9CA7-8905C163B17E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01FD453-0DA8-4BF7-B275-38D7C303635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7832F27-AC0B-47AB-A06E-F9A1BEB88295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2F41A3E-3712-4205-928A-57E5080F50D6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21D4DB7-8F14-4A4D-88C0-BF20E864EE3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5694A77-2D67-4145-A822-07A0D0558BD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D1D1C60-F6B6-4795-A107-C79412966306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346B6-E882-406A-8B6B-25941B3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5BF4-39CF-4803-8C91-10063610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Driven Image Building…</a:t>
            </a:r>
          </a:p>
        </p:txBody>
      </p:sp>
    </p:spTree>
    <p:extLst>
      <p:ext uri="{BB962C8B-B14F-4D97-AF65-F5344CB8AC3E}">
        <p14:creationId xmlns:p14="http://schemas.microsoft.com/office/powerpoint/2010/main" val="1041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12DB-1E88-4725-9F0B-1EF4E8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But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4001-20D4-472D-83A2-E890DAB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OSS solutions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base artifacts in your secured environment </a:t>
            </a:r>
          </a:p>
          <a:p>
            <a:pPr lvl="1"/>
            <a:r>
              <a:rPr lang="en-US" sz="2400" dirty="0"/>
              <a:t>Validate each, and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</a:t>
            </a:r>
            <a:r>
              <a:rPr lang="en-US" sz="2400" dirty="0"/>
              <a:t> download</a:t>
            </a:r>
          </a:p>
          <a:p>
            <a:pPr lvl="1"/>
            <a:r>
              <a:rPr lang="en-US" sz="2400" dirty="0"/>
              <a:t>Automate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everything</a:t>
            </a:r>
          </a:p>
          <a:p>
            <a:pPr lvl="1"/>
            <a:r>
              <a:rPr lang="en-US" sz="2400" dirty="0"/>
              <a:t>Balance value with security</a:t>
            </a:r>
          </a:p>
          <a:p>
            <a:r>
              <a:rPr lang="en-US" sz="2800" dirty="0"/>
              <a:t>Follow best practices for tag locking</a:t>
            </a:r>
          </a:p>
          <a:p>
            <a:pPr lvl="1"/>
            <a:r>
              <a:rPr lang="en-US" sz="2400" dirty="0"/>
              <a:t>Build FROM stable tags</a:t>
            </a:r>
          </a:p>
          <a:p>
            <a:pPr lvl="1"/>
            <a:r>
              <a:rPr lang="en-US" sz="2400" dirty="0"/>
              <a:t>Deploy with Unique tags</a:t>
            </a:r>
          </a:p>
          <a:p>
            <a:pPr lvl="1"/>
            <a:r>
              <a:rPr lang="en-US" sz="2400" dirty="0"/>
              <a:t>Lock tags</a:t>
            </a:r>
          </a:p>
          <a:p>
            <a:r>
              <a:rPr lang="en-US" sz="2800" dirty="0"/>
              <a:t>Investments during development, will accrue to the life of the app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EF71-ECD2-4997-8DBD-6A90B88FE57D}"/>
              </a:ext>
            </a:extLst>
          </p:cNvPr>
          <p:cNvSpPr/>
          <p:nvPr/>
        </p:nvSpPr>
        <p:spPr>
          <a:xfrm rot="771277">
            <a:off x="5773782" y="79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lvl="0" indent="-342891" defTabSz="914377"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protected and available, </a:t>
            </a:r>
          </a:p>
          <a:p>
            <a:pPr marL="952476" lvl="1" indent="-342891" defTabSz="91437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things outside your control aren’t secured or available, shouldn’t you still be secured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87B-DA3E-49FF-9695-621A086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5177-4B90-4A12-ADE7-0AE014CC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591"/>
            <a:ext cx="10972800" cy="4525963"/>
          </a:xfrm>
        </p:spPr>
        <p:txBody>
          <a:bodyPr/>
          <a:lstStyle/>
          <a:p>
            <a:pPr>
              <a:tabLst>
                <a:tab pos="5373688" algn="l"/>
              </a:tabLst>
            </a:pPr>
            <a:r>
              <a:rPr lang="en-US" sz="3200" dirty="0"/>
              <a:t>ACR Tasks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tasks 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Import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import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Tag Locking 	</a:t>
            </a:r>
            <a:r>
              <a:rPr lang="en-US" sz="2400" dirty="0">
                <a:hlinkClick r:id="rId3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3" action="ppaction://hlinkfile"/>
              </a:rPr>
              <a:t>tag-locking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Tagging Best Practices	</a:t>
            </a:r>
            <a:r>
              <a:rPr lang="en-US" sz="2400" dirty="0">
                <a:hlinkClick r:id="rId4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4" action="ppaction://hlinkfile"/>
              </a:rPr>
              <a:t>tagging</a:t>
            </a:r>
            <a:endParaRPr lang="en-US" sz="3200" dirty="0"/>
          </a:p>
          <a:p>
            <a:pPr>
              <a:tabLst>
                <a:tab pos="5373688" algn="l"/>
              </a:tabLst>
            </a:pPr>
            <a:r>
              <a:rPr lang="en-US" sz="3200" dirty="0"/>
              <a:t>Presentations 	</a:t>
            </a:r>
            <a:r>
              <a:rPr lang="en-US" sz="2400" dirty="0">
                <a:hlinkClick r:id="rId5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5" action="ppaction://hlinkfile"/>
              </a:rPr>
              <a:t>presentations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Links	</a:t>
            </a:r>
            <a:r>
              <a:rPr lang="en-US" sz="2400" dirty="0">
                <a:hlinkClick r:id="rId6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6" action="ppaction://hlinkfile"/>
              </a:rPr>
              <a:t>links</a:t>
            </a:r>
            <a:endParaRPr lang="en-US" sz="3200" dirty="0"/>
          </a:p>
          <a:p>
            <a:pPr marL="0" indent="0">
              <a:buNone/>
              <a:tabLst>
                <a:tab pos="5373688" algn="l"/>
              </a:tabLst>
            </a:pP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B646D-82DA-4ACE-9401-5CFB22524C58}"/>
              </a:ext>
            </a:extLst>
          </p:cNvPr>
          <p:cNvSpPr txBox="1"/>
          <p:nvPr/>
        </p:nvSpPr>
        <p:spPr>
          <a:xfrm>
            <a:off x="242313" y="4947508"/>
            <a:ext cx="4209887" cy="19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67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 Lasker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Program Manager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Azure Container Registries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7"/>
              </a:rPr>
              <a:t>Steve.Lasker@Microsoft.com</a:t>
            </a:r>
            <a:endParaRPr lang="en-US" sz="1333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@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8"/>
              </a:rPr>
              <a:t>SteveLasker.blog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SteveLasker</a:t>
            </a: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/presentations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Image result for blog logo">
            <a:extLst>
              <a:ext uri="{FF2B5EF4-FFF2-40B4-BE49-F238E27FC236}">
                <a16:creationId xmlns:a16="http://schemas.microsoft.com/office/drawing/2014/main" id="{CCA82901-8B94-4989-AA36-D1B3CB635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4320" y="6252276"/>
            <a:ext cx="278995" cy="1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witter logo">
            <a:extLst>
              <a:ext uri="{FF2B5EF4-FFF2-40B4-BE49-F238E27FC236}">
                <a16:creationId xmlns:a16="http://schemas.microsoft.com/office/drawing/2014/main" id="{A25788E0-B981-444A-A870-274884C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" y="6036634"/>
            <a:ext cx="213799" cy="1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F51C5D3-E478-4B66-A4B0-E01285C2BA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" y="6439121"/>
            <a:ext cx="142007" cy="142007"/>
          </a:xfrm>
          <a:prstGeom prst="rect">
            <a:avLst/>
          </a:prstGeom>
        </p:spPr>
      </p:pic>
      <p:pic>
        <p:nvPicPr>
          <p:cNvPr id="13" name="Picture 6" descr="Image result for email logo">
            <a:extLst>
              <a:ext uri="{FF2B5EF4-FFF2-40B4-BE49-F238E27FC236}">
                <a16:creationId xmlns:a16="http://schemas.microsoft.com/office/drawing/2014/main" id="{6C8E2CA5-36BA-407D-99C5-BC8B56302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1783" y="5775550"/>
            <a:ext cx="201532" cy="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77FC9-2445-4E3F-B564-E3E094384F3F}"/>
              </a:ext>
            </a:extLst>
          </p:cNvPr>
          <p:cNvGrpSpPr/>
          <p:nvPr/>
        </p:nvGrpSpPr>
        <p:grpSpPr>
          <a:xfrm>
            <a:off x="10776520" y="274638"/>
            <a:ext cx="1022865" cy="1050925"/>
            <a:chOff x="4933802" y="2331706"/>
            <a:chExt cx="2647884" cy="27205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DA90FD-1E80-4941-95CF-56E894CCD72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6ADD60-B536-444A-BFDC-C13B7CA6C965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7983DB-1481-4046-A513-49F695D89715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E822FA-47FF-4CA1-8100-A4B405AF2CE3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1C4B0B-6416-4DC6-AB90-CCFAD38889F8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A230D17-7A2F-486A-BFFE-1E3F951B4F6F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53F30B-2C66-4ED1-819E-3CAE2B7DAA80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A94CEB3-D50F-45B5-9702-AB81E1452CB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AA04E5D-CFDA-43E5-92BC-7A74564A6A58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0C36AF-FC5B-4E45-96B5-C34431EDBD1E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4686B9A-47AB-457F-93F4-1A2BEE50F941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99EB46-C27E-4C36-AF8C-5C32E28EB0EA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6D1C24-BAE7-4FCF-8143-7E4CE4EF8428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8C80858-50EA-47E1-B8F2-48EFEDCED3B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276B09-5069-4780-A5BD-552A2B92B98A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09E093F-A42A-4606-9862-28E94F3F3567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929D181-6E19-4557-AC11-3C5FB04BB3FB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CEAE42B-57FF-461F-817B-CBE1A774AA7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7433AD-C922-41E7-BA1E-0587F3CEB970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7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775D-C07D-491E-AE88-317E59A4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3370"/>
            <a:ext cx="11319048" cy="1143000"/>
          </a:xfrm>
        </p:spPr>
        <p:txBody>
          <a:bodyPr/>
          <a:lstStyle/>
          <a:p>
            <a:r>
              <a:rPr lang="en-US" dirty="0"/>
              <a:t>Containers: </a:t>
            </a:r>
            <a:r>
              <a:rPr lang="en-US" sz="4400" dirty="0"/>
              <a:t>The App Packaging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47EE2-F104-4C22-8206-51EECDAE9600}"/>
              </a:ext>
            </a:extLst>
          </p:cNvPr>
          <p:cNvGrpSpPr/>
          <p:nvPr/>
        </p:nvGrpSpPr>
        <p:grpSpPr>
          <a:xfrm>
            <a:off x="8341112" y="3786369"/>
            <a:ext cx="2752681" cy="2894965"/>
            <a:chOff x="3380872" y="2137210"/>
            <a:chExt cx="971523" cy="10217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03F888-4B95-4F8F-8196-6F9F72BFA1FE}"/>
                </a:ext>
              </a:extLst>
            </p:cNvPr>
            <p:cNvSpPr/>
            <p:nvPr/>
          </p:nvSpPr>
          <p:spPr>
            <a:xfrm>
              <a:off x="3587538" y="2137210"/>
              <a:ext cx="764857" cy="575574"/>
            </a:xfrm>
            <a:custGeom>
              <a:avLst/>
              <a:gdLst>
                <a:gd name="connsiteX0" fmla="*/ 0 w 764857"/>
                <a:gd name="connsiteY0" fmla="*/ 0 h 575574"/>
                <a:gd name="connsiteX1" fmla="*/ 966 w 764857"/>
                <a:gd name="connsiteY1" fmla="*/ 413332 h 575574"/>
                <a:gd name="connsiteX2" fmla="*/ 764857 w 764857"/>
                <a:gd name="connsiteY2" fmla="*/ 575574 h 575574"/>
                <a:gd name="connsiteX3" fmla="*/ 764857 w 764857"/>
                <a:gd name="connsiteY3" fmla="*/ 287787 h 575574"/>
                <a:gd name="connsiteX4" fmla="*/ 0 w 764857"/>
                <a:gd name="connsiteY4" fmla="*/ 0 h 57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857" h="575574">
                  <a:moveTo>
                    <a:pt x="0" y="0"/>
                  </a:moveTo>
                  <a:lnTo>
                    <a:pt x="966" y="413332"/>
                  </a:lnTo>
                  <a:lnTo>
                    <a:pt x="764857" y="575574"/>
                  </a:lnTo>
                  <a:lnTo>
                    <a:pt x="764857" y="28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7271B4-A859-422E-B8D0-AB8D0D3134E6}"/>
                </a:ext>
              </a:extLst>
            </p:cNvPr>
            <p:cNvSpPr/>
            <p:nvPr/>
          </p:nvSpPr>
          <p:spPr>
            <a:xfrm>
              <a:off x="3380872" y="2137210"/>
              <a:ext cx="207631" cy="509904"/>
            </a:xfrm>
            <a:custGeom>
              <a:avLst/>
              <a:gdLst>
                <a:gd name="connsiteX0" fmla="*/ 206666 w 207631"/>
                <a:gd name="connsiteY0" fmla="*/ 0 h 509904"/>
                <a:gd name="connsiteX1" fmla="*/ 0 w 207631"/>
                <a:gd name="connsiteY1" fmla="*/ 125545 h 509904"/>
                <a:gd name="connsiteX2" fmla="*/ 0 w 207631"/>
                <a:gd name="connsiteY2" fmla="*/ 509905 h 509904"/>
                <a:gd name="connsiteX3" fmla="*/ 207632 w 207631"/>
                <a:gd name="connsiteY3" fmla="*/ 413332 h 5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1" h="509904">
                  <a:moveTo>
                    <a:pt x="206666" y="0"/>
                  </a:moveTo>
                  <a:lnTo>
                    <a:pt x="0" y="125545"/>
                  </a:lnTo>
                  <a:lnTo>
                    <a:pt x="0" y="509905"/>
                  </a:lnTo>
                  <a:lnTo>
                    <a:pt x="207632" y="413332"/>
                  </a:lnTo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1E3476-CA40-44B1-BCF4-C5A44A491725}"/>
                </a:ext>
              </a:extLst>
            </p:cNvPr>
            <p:cNvSpPr/>
            <p:nvPr/>
          </p:nvSpPr>
          <p:spPr>
            <a:xfrm>
              <a:off x="3936167" y="2326493"/>
              <a:ext cx="69532" cy="249158"/>
            </a:xfrm>
            <a:custGeom>
              <a:avLst/>
              <a:gdLst>
                <a:gd name="connsiteX0" fmla="*/ 0 w 69532"/>
                <a:gd name="connsiteY0" fmla="*/ 229843 h 249158"/>
                <a:gd name="connsiteX1" fmla="*/ 69532 w 69532"/>
                <a:gd name="connsiteY1" fmla="*/ 249158 h 249158"/>
                <a:gd name="connsiteX2" fmla="*/ 69532 w 69532"/>
                <a:gd name="connsiteY2" fmla="*/ 24143 h 249158"/>
                <a:gd name="connsiteX3" fmla="*/ 0 w 69532"/>
                <a:gd name="connsiteY3" fmla="*/ 0 h 249158"/>
                <a:gd name="connsiteX4" fmla="*/ 0 w 69532"/>
                <a:gd name="connsiteY4" fmla="*/ 229843 h 24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49158">
                  <a:moveTo>
                    <a:pt x="0" y="229843"/>
                  </a:moveTo>
                  <a:lnTo>
                    <a:pt x="69532" y="249158"/>
                  </a:lnTo>
                  <a:lnTo>
                    <a:pt x="69532" y="24143"/>
                  </a:lnTo>
                  <a:lnTo>
                    <a:pt x="0" y="0"/>
                  </a:lnTo>
                  <a:lnTo>
                    <a:pt x="0" y="2298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DDB792-B93F-4B50-9213-D46FB33DA03D}"/>
                </a:ext>
              </a:extLst>
            </p:cNvPr>
            <p:cNvSpPr/>
            <p:nvPr/>
          </p:nvSpPr>
          <p:spPr>
            <a:xfrm>
              <a:off x="3797102" y="2279172"/>
              <a:ext cx="69532" cy="259781"/>
            </a:xfrm>
            <a:custGeom>
              <a:avLst/>
              <a:gdLst>
                <a:gd name="connsiteX0" fmla="*/ 69533 w 69532"/>
                <a:gd name="connsiteY0" fmla="*/ 25109 h 259781"/>
                <a:gd name="connsiteX1" fmla="*/ 0 w 69532"/>
                <a:gd name="connsiteY1" fmla="*/ 0 h 259781"/>
                <a:gd name="connsiteX2" fmla="*/ 0 w 69532"/>
                <a:gd name="connsiteY2" fmla="*/ 240467 h 259781"/>
                <a:gd name="connsiteX3" fmla="*/ 69533 w 69532"/>
                <a:gd name="connsiteY3" fmla="*/ 259781 h 259781"/>
                <a:gd name="connsiteX4" fmla="*/ 69533 w 69532"/>
                <a:gd name="connsiteY4" fmla="*/ 25109 h 25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59781">
                  <a:moveTo>
                    <a:pt x="69533" y="25109"/>
                  </a:moveTo>
                  <a:lnTo>
                    <a:pt x="0" y="0"/>
                  </a:lnTo>
                  <a:lnTo>
                    <a:pt x="0" y="240467"/>
                  </a:lnTo>
                  <a:lnTo>
                    <a:pt x="69533" y="259781"/>
                  </a:lnTo>
                  <a:lnTo>
                    <a:pt x="69533" y="25109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6FF41F-577A-4CD4-ABC1-C93914882CD8}"/>
                </a:ext>
              </a:extLst>
            </p:cNvPr>
            <p:cNvSpPr/>
            <p:nvPr/>
          </p:nvSpPr>
          <p:spPr>
            <a:xfrm>
              <a:off x="4075232" y="2374779"/>
              <a:ext cx="69532" cy="237569"/>
            </a:xfrm>
            <a:custGeom>
              <a:avLst/>
              <a:gdLst>
                <a:gd name="connsiteX0" fmla="*/ 0 w 69532"/>
                <a:gd name="connsiteY0" fmla="*/ 219220 h 237569"/>
                <a:gd name="connsiteX1" fmla="*/ 67601 w 69532"/>
                <a:gd name="connsiteY1" fmla="*/ 237569 h 237569"/>
                <a:gd name="connsiteX2" fmla="*/ 69533 w 69532"/>
                <a:gd name="connsiteY2" fmla="*/ 23177 h 237569"/>
                <a:gd name="connsiteX3" fmla="*/ 0 w 69532"/>
                <a:gd name="connsiteY3" fmla="*/ 0 h 237569"/>
                <a:gd name="connsiteX4" fmla="*/ 0 w 69532"/>
                <a:gd name="connsiteY4" fmla="*/ 219220 h 23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37569">
                  <a:moveTo>
                    <a:pt x="0" y="219220"/>
                  </a:moveTo>
                  <a:lnTo>
                    <a:pt x="67601" y="237569"/>
                  </a:lnTo>
                  <a:lnTo>
                    <a:pt x="69533" y="23177"/>
                  </a:lnTo>
                  <a:lnTo>
                    <a:pt x="0" y="0"/>
                  </a:lnTo>
                  <a:lnTo>
                    <a:pt x="0" y="219220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E85D9B-779F-4304-B456-55950499EDAF}"/>
                </a:ext>
              </a:extLst>
            </p:cNvPr>
            <p:cNvSpPr/>
            <p:nvPr/>
          </p:nvSpPr>
          <p:spPr>
            <a:xfrm>
              <a:off x="3659002" y="2233783"/>
              <a:ext cx="69532" cy="267506"/>
            </a:xfrm>
            <a:custGeom>
              <a:avLst/>
              <a:gdLst>
                <a:gd name="connsiteX0" fmla="*/ 0 w 69532"/>
                <a:gd name="connsiteY0" fmla="*/ 250124 h 267506"/>
                <a:gd name="connsiteX1" fmla="*/ 69532 w 69532"/>
                <a:gd name="connsiteY1" fmla="*/ 267507 h 267506"/>
                <a:gd name="connsiteX2" fmla="*/ 69532 w 69532"/>
                <a:gd name="connsiteY2" fmla="*/ 23178 h 267506"/>
                <a:gd name="connsiteX3" fmla="*/ 0 w 69532"/>
                <a:gd name="connsiteY3" fmla="*/ 0 h 267506"/>
                <a:gd name="connsiteX4" fmla="*/ 0 w 69532"/>
                <a:gd name="connsiteY4" fmla="*/ 250124 h 2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7506">
                  <a:moveTo>
                    <a:pt x="0" y="250124"/>
                  </a:moveTo>
                  <a:lnTo>
                    <a:pt x="69532" y="267507"/>
                  </a:lnTo>
                  <a:lnTo>
                    <a:pt x="69532" y="23178"/>
                  </a:lnTo>
                  <a:lnTo>
                    <a:pt x="0" y="0"/>
                  </a:lnTo>
                  <a:lnTo>
                    <a:pt x="0" y="25012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C7BD1F-C7C7-479E-81A4-01A14542A45A}"/>
                </a:ext>
              </a:extLst>
            </p:cNvPr>
            <p:cNvSpPr/>
            <p:nvPr/>
          </p:nvSpPr>
          <p:spPr>
            <a:xfrm>
              <a:off x="4213331" y="2421134"/>
              <a:ext cx="69532" cy="228877"/>
            </a:xfrm>
            <a:custGeom>
              <a:avLst/>
              <a:gdLst>
                <a:gd name="connsiteX0" fmla="*/ 69533 w 69532"/>
                <a:gd name="connsiteY0" fmla="*/ 24143 h 228877"/>
                <a:gd name="connsiteX1" fmla="*/ 0 w 69532"/>
                <a:gd name="connsiteY1" fmla="*/ 0 h 228877"/>
                <a:gd name="connsiteX2" fmla="*/ 0 w 69532"/>
                <a:gd name="connsiteY2" fmla="*/ 209563 h 228877"/>
                <a:gd name="connsiteX3" fmla="*/ 69533 w 69532"/>
                <a:gd name="connsiteY3" fmla="*/ 228878 h 228877"/>
                <a:gd name="connsiteX4" fmla="*/ 69533 w 69532"/>
                <a:gd name="connsiteY4" fmla="*/ 24143 h 2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28877">
                  <a:moveTo>
                    <a:pt x="69533" y="24143"/>
                  </a:moveTo>
                  <a:lnTo>
                    <a:pt x="0" y="0"/>
                  </a:lnTo>
                  <a:lnTo>
                    <a:pt x="0" y="209563"/>
                  </a:lnTo>
                  <a:lnTo>
                    <a:pt x="69533" y="228878"/>
                  </a:lnTo>
                  <a:lnTo>
                    <a:pt x="69533" y="241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BAB51A-101A-4683-9B20-7489C514285C}"/>
                </a:ext>
              </a:extLst>
            </p:cNvPr>
            <p:cNvSpPr/>
            <p:nvPr/>
          </p:nvSpPr>
          <p:spPr>
            <a:xfrm>
              <a:off x="3416604" y="2232817"/>
              <a:ext cx="103332" cy="331245"/>
            </a:xfrm>
            <a:custGeom>
              <a:avLst/>
              <a:gdLst>
                <a:gd name="connsiteX0" fmla="*/ 34766 w 103332"/>
                <a:gd name="connsiteY0" fmla="*/ 310965 h 331245"/>
                <a:gd name="connsiteX1" fmla="*/ 0 w 103332"/>
                <a:gd name="connsiteY1" fmla="*/ 331245 h 331245"/>
                <a:gd name="connsiteX2" fmla="*/ 0 w 103332"/>
                <a:gd name="connsiteY2" fmla="*/ 57944 h 331245"/>
                <a:gd name="connsiteX3" fmla="*/ 34766 w 103332"/>
                <a:gd name="connsiteY3" fmla="*/ 39595 h 331245"/>
                <a:gd name="connsiteX4" fmla="*/ 103333 w 103332"/>
                <a:gd name="connsiteY4" fmla="*/ 0 h 331245"/>
                <a:gd name="connsiteX5" fmla="*/ 67601 w 103332"/>
                <a:gd name="connsiteY5" fmla="*/ 23177 h 331245"/>
                <a:gd name="connsiteX6" fmla="*/ 67601 w 103332"/>
                <a:gd name="connsiteY6" fmla="*/ 288753 h 331245"/>
                <a:gd name="connsiteX7" fmla="*/ 103333 w 103332"/>
                <a:gd name="connsiteY7" fmla="*/ 269438 h 33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32" h="331245">
                  <a:moveTo>
                    <a:pt x="34766" y="310965"/>
                  </a:moveTo>
                  <a:lnTo>
                    <a:pt x="0" y="331245"/>
                  </a:lnTo>
                  <a:lnTo>
                    <a:pt x="0" y="57944"/>
                  </a:lnTo>
                  <a:lnTo>
                    <a:pt x="34766" y="39595"/>
                  </a:lnTo>
                  <a:close/>
                  <a:moveTo>
                    <a:pt x="103333" y="0"/>
                  </a:moveTo>
                  <a:lnTo>
                    <a:pt x="67601" y="23177"/>
                  </a:lnTo>
                  <a:lnTo>
                    <a:pt x="67601" y="288753"/>
                  </a:lnTo>
                  <a:lnTo>
                    <a:pt x="103333" y="269438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C8DA2A-03F1-4C90-87AB-59BC46CCF083}"/>
                </a:ext>
              </a:extLst>
            </p:cNvPr>
            <p:cNvSpPr/>
            <p:nvPr/>
          </p:nvSpPr>
          <p:spPr>
            <a:xfrm>
              <a:off x="3380872" y="2550542"/>
              <a:ext cx="971523" cy="233706"/>
            </a:xfrm>
            <a:custGeom>
              <a:avLst/>
              <a:gdLst>
                <a:gd name="connsiteX0" fmla="*/ 971523 w 971523"/>
                <a:gd name="connsiteY0" fmla="*/ 162242 h 233706"/>
                <a:gd name="connsiteX1" fmla="*/ 762926 w 971523"/>
                <a:gd name="connsiteY1" fmla="*/ 233706 h 233706"/>
                <a:gd name="connsiteX2" fmla="*/ 0 w 971523"/>
                <a:gd name="connsiteY2" fmla="*/ 96573 h 233706"/>
                <a:gd name="connsiteX3" fmla="*/ 207632 w 971523"/>
                <a:gd name="connsiteY3" fmla="*/ 0 h 233706"/>
                <a:gd name="connsiteX4" fmla="*/ 971523 w 971523"/>
                <a:gd name="connsiteY4" fmla="*/ 162242 h 23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23" h="233706">
                  <a:moveTo>
                    <a:pt x="971523" y="162242"/>
                  </a:moveTo>
                  <a:lnTo>
                    <a:pt x="762926" y="233706"/>
                  </a:lnTo>
                  <a:lnTo>
                    <a:pt x="0" y="96573"/>
                  </a:lnTo>
                  <a:lnTo>
                    <a:pt x="207632" y="0"/>
                  </a:lnTo>
                  <a:lnTo>
                    <a:pt x="971523" y="162242"/>
                  </a:lnTo>
                  <a:close/>
                </a:path>
              </a:pathLst>
            </a:custGeom>
            <a:solidFill>
              <a:srgbClr val="333132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2F307-DBB9-46B1-AEDF-72AD85FA5804}"/>
                </a:ext>
              </a:extLst>
            </p:cNvPr>
            <p:cNvSpPr/>
            <p:nvPr/>
          </p:nvSpPr>
          <p:spPr>
            <a:xfrm>
              <a:off x="3584641" y="2613314"/>
              <a:ext cx="767754" cy="539842"/>
            </a:xfrm>
            <a:custGeom>
              <a:avLst/>
              <a:gdLst>
                <a:gd name="connsiteX0" fmla="*/ 767754 w 767754"/>
                <a:gd name="connsiteY0" fmla="*/ 394017 h 539842"/>
                <a:gd name="connsiteX1" fmla="*/ 0 w 767754"/>
                <a:gd name="connsiteY1" fmla="*/ 539842 h 539842"/>
                <a:gd name="connsiteX2" fmla="*/ 3863 w 767754"/>
                <a:gd name="connsiteY2" fmla="*/ 0 h 539842"/>
                <a:gd name="connsiteX3" fmla="*/ 767754 w 767754"/>
                <a:gd name="connsiteY3" fmla="*/ 141962 h 539842"/>
                <a:gd name="connsiteX4" fmla="*/ 767754 w 767754"/>
                <a:gd name="connsiteY4" fmla="*/ 394017 h 53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54" h="539842">
                  <a:moveTo>
                    <a:pt x="767754" y="394017"/>
                  </a:moveTo>
                  <a:lnTo>
                    <a:pt x="0" y="539842"/>
                  </a:lnTo>
                  <a:lnTo>
                    <a:pt x="3863" y="0"/>
                  </a:lnTo>
                  <a:lnTo>
                    <a:pt x="767754" y="141962"/>
                  </a:lnTo>
                  <a:lnTo>
                    <a:pt x="767754" y="394017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5B6DC6-7087-43E1-80F1-2F2F1AA999A6}"/>
                </a:ext>
              </a:extLst>
            </p:cNvPr>
            <p:cNvSpPr/>
            <p:nvPr/>
          </p:nvSpPr>
          <p:spPr>
            <a:xfrm>
              <a:off x="3659002" y="2721476"/>
              <a:ext cx="69532" cy="342833"/>
            </a:xfrm>
            <a:custGeom>
              <a:avLst/>
              <a:gdLst>
                <a:gd name="connsiteX0" fmla="*/ 0 w 69532"/>
                <a:gd name="connsiteY0" fmla="*/ 342834 h 342833"/>
                <a:gd name="connsiteX1" fmla="*/ 0 w 69532"/>
                <a:gd name="connsiteY1" fmla="*/ 0 h 342833"/>
                <a:gd name="connsiteX2" fmla="*/ 69532 w 69532"/>
                <a:gd name="connsiteY2" fmla="*/ 8691 h 342833"/>
                <a:gd name="connsiteX3" fmla="*/ 69532 w 69532"/>
                <a:gd name="connsiteY3" fmla="*/ 331245 h 342833"/>
                <a:gd name="connsiteX4" fmla="*/ 0 w 69532"/>
                <a:gd name="connsiteY4" fmla="*/ 342834 h 34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342833">
                  <a:moveTo>
                    <a:pt x="0" y="342834"/>
                  </a:moveTo>
                  <a:lnTo>
                    <a:pt x="0" y="0"/>
                  </a:lnTo>
                  <a:lnTo>
                    <a:pt x="69532" y="8691"/>
                  </a:lnTo>
                  <a:lnTo>
                    <a:pt x="69532" y="331245"/>
                  </a:lnTo>
                  <a:lnTo>
                    <a:pt x="0" y="34283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1AC352-319F-4597-8C77-E1F53B7F3130}"/>
                </a:ext>
              </a:extLst>
            </p:cNvPr>
            <p:cNvSpPr/>
            <p:nvPr/>
          </p:nvSpPr>
          <p:spPr>
            <a:xfrm>
              <a:off x="3797102" y="2738859"/>
              <a:ext cx="69532" cy="303238"/>
            </a:xfrm>
            <a:custGeom>
              <a:avLst/>
              <a:gdLst>
                <a:gd name="connsiteX0" fmla="*/ 69533 w 69532"/>
                <a:gd name="connsiteY0" fmla="*/ 290684 h 303238"/>
                <a:gd name="connsiteX1" fmla="*/ 0 w 69532"/>
                <a:gd name="connsiteY1" fmla="*/ 303239 h 303238"/>
                <a:gd name="connsiteX2" fmla="*/ 0 w 69532"/>
                <a:gd name="connsiteY2" fmla="*/ 0 h 303238"/>
                <a:gd name="connsiteX3" fmla="*/ 69533 w 69532"/>
                <a:gd name="connsiteY3" fmla="*/ 10623 h 303238"/>
                <a:gd name="connsiteX4" fmla="*/ 69533 w 69532"/>
                <a:gd name="connsiteY4" fmla="*/ 290684 h 303238"/>
                <a:gd name="connsiteX5" fmla="*/ 69533 w 69532"/>
                <a:gd name="connsiteY5" fmla="*/ 290684 h 30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32" h="303238">
                  <a:moveTo>
                    <a:pt x="69533" y="290684"/>
                  </a:moveTo>
                  <a:lnTo>
                    <a:pt x="0" y="303239"/>
                  </a:lnTo>
                  <a:lnTo>
                    <a:pt x="0" y="0"/>
                  </a:lnTo>
                  <a:lnTo>
                    <a:pt x="69533" y="10623"/>
                  </a:lnTo>
                  <a:lnTo>
                    <a:pt x="69533" y="290684"/>
                  </a:lnTo>
                  <a:lnTo>
                    <a:pt x="69533" y="29068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7DF54B-57FD-44C0-B254-AE4F6DEEF880}"/>
                </a:ext>
              </a:extLst>
            </p:cNvPr>
            <p:cNvSpPr/>
            <p:nvPr/>
          </p:nvSpPr>
          <p:spPr>
            <a:xfrm>
              <a:off x="3936167" y="2756242"/>
              <a:ext cx="69532" cy="262678"/>
            </a:xfrm>
            <a:custGeom>
              <a:avLst/>
              <a:gdLst>
                <a:gd name="connsiteX0" fmla="*/ 0 w 69532"/>
                <a:gd name="connsiteY0" fmla="*/ 262678 h 262678"/>
                <a:gd name="connsiteX1" fmla="*/ 0 w 69532"/>
                <a:gd name="connsiteY1" fmla="*/ 0 h 262678"/>
                <a:gd name="connsiteX2" fmla="*/ 69532 w 69532"/>
                <a:gd name="connsiteY2" fmla="*/ 8692 h 262678"/>
                <a:gd name="connsiteX3" fmla="*/ 69532 w 69532"/>
                <a:gd name="connsiteY3" fmla="*/ 250124 h 262678"/>
                <a:gd name="connsiteX4" fmla="*/ 0 w 69532"/>
                <a:gd name="connsiteY4" fmla="*/ 262678 h 26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2678">
                  <a:moveTo>
                    <a:pt x="0" y="262678"/>
                  </a:moveTo>
                  <a:lnTo>
                    <a:pt x="0" y="0"/>
                  </a:lnTo>
                  <a:lnTo>
                    <a:pt x="69532" y="8692"/>
                  </a:lnTo>
                  <a:lnTo>
                    <a:pt x="69532" y="250124"/>
                  </a:lnTo>
                  <a:lnTo>
                    <a:pt x="0" y="262678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2A5C6D-6941-4218-8B67-A136474C39D7}"/>
                </a:ext>
              </a:extLst>
            </p:cNvPr>
            <p:cNvSpPr/>
            <p:nvPr/>
          </p:nvSpPr>
          <p:spPr>
            <a:xfrm>
              <a:off x="4075232" y="2773625"/>
              <a:ext cx="68566" cy="221151"/>
            </a:xfrm>
            <a:custGeom>
              <a:avLst/>
              <a:gdLst>
                <a:gd name="connsiteX0" fmla="*/ 68567 w 68566"/>
                <a:gd name="connsiteY0" fmla="*/ 208597 h 221151"/>
                <a:gd name="connsiteX1" fmla="*/ 0 w 68566"/>
                <a:gd name="connsiteY1" fmla="*/ 221152 h 221151"/>
                <a:gd name="connsiteX2" fmla="*/ 0 w 68566"/>
                <a:gd name="connsiteY2" fmla="*/ 0 h 221151"/>
                <a:gd name="connsiteX3" fmla="*/ 68567 w 68566"/>
                <a:gd name="connsiteY3" fmla="*/ 10623 h 221151"/>
                <a:gd name="connsiteX4" fmla="*/ 68567 w 68566"/>
                <a:gd name="connsiteY4" fmla="*/ 208597 h 2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6" h="221151">
                  <a:moveTo>
                    <a:pt x="68567" y="208597"/>
                  </a:moveTo>
                  <a:lnTo>
                    <a:pt x="0" y="221152"/>
                  </a:lnTo>
                  <a:lnTo>
                    <a:pt x="0" y="0"/>
                  </a:lnTo>
                  <a:lnTo>
                    <a:pt x="68567" y="10623"/>
                  </a:lnTo>
                  <a:lnTo>
                    <a:pt x="68567" y="208597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89FF8-72E1-4818-B9FC-6CBAE966DFAB}"/>
                </a:ext>
              </a:extLst>
            </p:cNvPr>
            <p:cNvSpPr/>
            <p:nvPr/>
          </p:nvSpPr>
          <p:spPr>
            <a:xfrm>
              <a:off x="4213331" y="2791008"/>
              <a:ext cx="71464" cy="181557"/>
            </a:xfrm>
            <a:custGeom>
              <a:avLst/>
              <a:gdLst>
                <a:gd name="connsiteX0" fmla="*/ 71464 w 71464"/>
                <a:gd name="connsiteY0" fmla="*/ 169003 h 181557"/>
                <a:gd name="connsiteX1" fmla="*/ 0 w 71464"/>
                <a:gd name="connsiteY1" fmla="*/ 181557 h 181557"/>
                <a:gd name="connsiteX2" fmla="*/ 0 w 71464"/>
                <a:gd name="connsiteY2" fmla="*/ 0 h 181557"/>
                <a:gd name="connsiteX3" fmla="*/ 66635 w 71464"/>
                <a:gd name="connsiteY3" fmla="*/ 8692 h 181557"/>
                <a:gd name="connsiteX4" fmla="*/ 71464 w 71464"/>
                <a:gd name="connsiteY4" fmla="*/ 169003 h 18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64" h="181557">
                  <a:moveTo>
                    <a:pt x="71464" y="169003"/>
                  </a:moveTo>
                  <a:lnTo>
                    <a:pt x="0" y="181557"/>
                  </a:lnTo>
                  <a:lnTo>
                    <a:pt x="0" y="0"/>
                  </a:lnTo>
                  <a:lnTo>
                    <a:pt x="66635" y="8692"/>
                  </a:lnTo>
                  <a:lnTo>
                    <a:pt x="71464" y="16900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744AFBB-423A-4E91-AC66-FDE31616844B}"/>
                </a:ext>
              </a:extLst>
            </p:cNvPr>
            <p:cNvSpPr/>
            <p:nvPr/>
          </p:nvSpPr>
          <p:spPr>
            <a:xfrm>
              <a:off x="3380872" y="2618143"/>
              <a:ext cx="208597" cy="540808"/>
            </a:xfrm>
            <a:custGeom>
              <a:avLst/>
              <a:gdLst>
                <a:gd name="connsiteX0" fmla="*/ 0 w 208597"/>
                <a:gd name="connsiteY0" fmla="*/ 411401 h 540808"/>
                <a:gd name="connsiteX1" fmla="*/ 0 w 208597"/>
                <a:gd name="connsiteY1" fmla="*/ 96573 h 540808"/>
                <a:gd name="connsiteX2" fmla="*/ 208597 w 208597"/>
                <a:gd name="connsiteY2" fmla="*/ 0 h 540808"/>
                <a:gd name="connsiteX3" fmla="*/ 208597 w 208597"/>
                <a:gd name="connsiteY3" fmla="*/ 540808 h 5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" h="540808">
                  <a:moveTo>
                    <a:pt x="0" y="411401"/>
                  </a:moveTo>
                  <a:lnTo>
                    <a:pt x="0" y="96573"/>
                  </a:lnTo>
                  <a:lnTo>
                    <a:pt x="208597" y="0"/>
                  </a:lnTo>
                  <a:lnTo>
                    <a:pt x="208597" y="540808"/>
                  </a:lnTo>
                  <a:close/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D95993-7956-4F7E-8E3A-E48D35F8682C}"/>
                </a:ext>
              </a:extLst>
            </p:cNvPr>
            <p:cNvSpPr/>
            <p:nvPr/>
          </p:nvSpPr>
          <p:spPr>
            <a:xfrm>
              <a:off x="3415639" y="2695401"/>
              <a:ext cx="105264" cy="372771"/>
            </a:xfrm>
            <a:custGeom>
              <a:avLst/>
              <a:gdLst>
                <a:gd name="connsiteX0" fmla="*/ 30903 w 105264"/>
                <a:gd name="connsiteY0" fmla="*/ 333176 h 372771"/>
                <a:gd name="connsiteX1" fmla="*/ 0 w 105264"/>
                <a:gd name="connsiteY1" fmla="*/ 317725 h 372771"/>
                <a:gd name="connsiteX2" fmla="*/ 0 w 105264"/>
                <a:gd name="connsiteY2" fmla="*/ 51184 h 372771"/>
                <a:gd name="connsiteX3" fmla="*/ 30903 w 105264"/>
                <a:gd name="connsiteY3" fmla="*/ 36698 h 372771"/>
                <a:gd name="connsiteX4" fmla="*/ 105264 w 105264"/>
                <a:gd name="connsiteY4" fmla="*/ 0 h 372771"/>
                <a:gd name="connsiteX5" fmla="*/ 68567 w 105264"/>
                <a:gd name="connsiteY5" fmla="*/ 18349 h 372771"/>
                <a:gd name="connsiteX6" fmla="*/ 68567 w 105264"/>
                <a:gd name="connsiteY6" fmla="*/ 354423 h 372771"/>
                <a:gd name="connsiteX7" fmla="*/ 104299 w 105264"/>
                <a:gd name="connsiteY7" fmla="*/ 372771 h 372771"/>
                <a:gd name="connsiteX8" fmla="*/ 104299 w 105264"/>
                <a:gd name="connsiteY8" fmla="*/ 0 h 37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64" h="372771">
                  <a:moveTo>
                    <a:pt x="30903" y="333176"/>
                  </a:moveTo>
                  <a:lnTo>
                    <a:pt x="0" y="317725"/>
                  </a:lnTo>
                  <a:lnTo>
                    <a:pt x="0" y="51184"/>
                  </a:lnTo>
                  <a:lnTo>
                    <a:pt x="30903" y="36698"/>
                  </a:lnTo>
                  <a:close/>
                  <a:moveTo>
                    <a:pt x="105264" y="0"/>
                  </a:moveTo>
                  <a:lnTo>
                    <a:pt x="68567" y="18349"/>
                  </a:lnTo>
                  <a:lnTo>
                    <a:pt x="68567" y="354423"/>
                  </a:lnTo>
                  <a:lnTo>
                    <a:pt x="104299" y="372771"/>
                  </a:lnTo>
                  <a:lnTo>
                    <a:pt x="104299" y="0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D07-207F-40DC-94E4-D417AB7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830-24D4-4560-9916-1B2E8330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Where do the base artifacts come from?</a:t>
            </a:r>
          </a:p>
          <a:p>
            <a:r>
              <a:rPr lang="en-US" sz="3200" dirty="0"/>
              <a:t>Do you, should you, blindly trust upstream content?</a:t>
            </a:r>
          </a:p>
          <a:p>
            <a:r>
              <a:rPr lang="en-US" sz="3200" dirty="0"/>
              <a:t>How do you balance leveraging upstream content, </a:t>
            </a:r>
            <a:br>
              <a:rPr lang="en-US" sz="3200" dirty="0"/>
            </a:br>
            <a:r>
              <a:rPr lang="en-US" sz="3200" dirty="0"/>
              <a:t>	while assuring stability?</a:t>
            </a:r>
          </a:p>
          <a:p>
            <a:r>
              <a:rPr lang="en-US" sz="3200" dirty="0"/>
              <a:t>Wrapping up a project, how do you patch containers?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581E-B5F8-4DB8-BEA5-CBAF33A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319048" cy="1143000"/>
          </a:xfrm>
        </p:spPr>
        <p:txBody>
          <a:bodyPr/>
          <a:lstStyle/>
          <a:p>
            <a:r>
              <a:rPr lang="en-US" dirty="0"/>
              <a:t>How Do You Patch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2839-7E2F-431B-B3C9-FFD354C9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running containers, like VMs</a:t>
            </a:r>
          </a:p>
          <a:p>
            <a:r>
              <a:rPr lang="en-US" dirty="0"/>
              <a:t>Patch the container, at build time</a:t>
            </a:r>
          </a:p>
          <a:p>
            <a:r>
              <a:rPr lang="en-US" dirty="0"/>
              <a:t>Pull updated base images, rebuild, redeploy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806E3-A274-4D2B-BF64-CC750FEB5C3A}"/>
              </a:ext>
            </a:extLst>
          </p:cNvPr>
          <p:cNvSpPr/>
          <p:nvPr/>
        </p:nvSpPr>
        <p:spPr>
          <a:xfrm rot="21332644">
            <a:off x="2271939" y="4859389"/>
            <a:ext cx="9037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Containers are a paradigm shift from VM workloads</a:t>
            </a:r>
          </a:p>
        </p:txBody>
      </p:sp>
      <p:pic>
        <p:nvPicPr>
          <p:cNvPr id="1026" name="Picture 2" descr="Image result for moved the cheese">
            <a:extLst>
              <a:ext uri="{FF2B5EF4-FFF2-40B4-BE49-F238E27FC236}">
                <a16:creationId xmlns:a16="http://schemas.microsoft.com/office/drawing/2014/main" id="{14043E70-F3C2-434C-A476-4D92D678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/>
          <a:stretch/>
        </p:blipFill>
        <p:spPr bwMode="auto">
          <a:xfrm>
            <a:off x="4399" y="3853364"/>
            <a:ext cx="1994222" cy="288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6BF6-67C5-4592-9893-EA329F91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servicing and stability</a:t>
            </a:r>
          </a:p>
        </p:txBody>
      </p:sp>
    </p:spTree>
    <p:extLst>
      <p:ext uri="{BB962C8B-B14F-4D97-AF65-F5344CB8AC3E}">
        <p14:creationId xmlns:p14="http://schemas.microsoft.com/office/powerpoint/2010/main" val="27799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29565DBD-0BD5-4411-8F72-7368B5B44858}"/>
              </a:ext>
            </a:extLst>
          </p:cNvPr>
          <p:cNvSpPr/>
          <p:nvPr/>
        </p:nvSpPr>
        <p:spPr bwMode="auto">
          <a:xfrm>
            <a:off x="55180" y="-270302"/>
            <a:ext cx="13626982" cy="72270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Moon 330">
            <a:extLst>
              <a:ext uri="{FF2B5EF4-FFF2-40B4-BE49-F238E27FC236}">
                <a16:creationId xmlns:a16="http://schemas.microsoft.com/office/drawing/2014/main" id="{CF85539C-3365-43A0-8E97-08F56406D37D}"/>
              </a:ext>
            </a:extLst>
          </p:cNvPr>
          <p:cNvSpPr/>
          <p:nvPr/>
        </p:nvSpPr>
        <p:spPr bwMode="auto">
          <a:xfrm rot="19800000">
            <a:off x="-2399700" y="3788969"/>
            <a:ext cx="1342039" cy="2684080"/>
          </a:xfrm>
          <a:prstGeom prst="moon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37363C63-F3DB-4B44-B2C4-876BC8CC7F56}"/>
              </a:ext>
            </a:extLst>
          </p:cNvPr>
          <p:cNvSpPr/>
          <p:nvPr/>
        </p:nvSpPr>
        <p:spPr>
          <a:xfrm>
            <a:off x="1663605" y="4270280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5C041B32-2C8E-4485-99FA-CFA1E5E4AAAE}"/>
              </a:ext>
            </a:extLst>
          </p:cNvPr>
          <p:cNvSpPr/>
          <p:nvPr/>
        </p:nvSpPr>
        <p:spPr>
          <a:xfrm>
            <a:off x="1663014" y="4098433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0D3843EB-C42D-4B15-8449-152928CC5D43}"/>
              </a:ext>
            </a:extLst>
          </p:cNvPr>
          <p:cNvSpPr/>
          <p:nvPr/>
        </p:nvSpPr>
        <p:spPr>
          <a:xfrm>
            <a:off x="1644821" y="3973186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7B1E020A-9551-4872-9220-33BF939FCF6E}"/>
              </a:ext>
            </a:extLst>
          </p:cNvPr>
          <p:cNvSpPr/>
          <p:nvPr/>
        </p:nvSpPr>
        <p:spPr>
          <a:xfrm>
            <a:off x="1669504" y="619869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BC9555A-A2F3-46B5-8222-28892F6B3344}"/>
              </a:ext>
            </a:extLst>
          </p:cNvPr>
          <p:cNvSpPr/>
          <p:nvPr/>
        </p:nvSpPr>
        <p:spPr>
          <a:xfrm>
            <a:off x="1673846" y="6353407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D4DBF79C-98AF-4F5F-B77A-665A8D75C102}"/>
              </a:ext>
            </a:extLst>
          </p:cNvPr>
          <p:cNvGrpSpPr/>
          <p:nvPr/>
        </p:nvGrpSpPr>
        <p:grpSpPr>
          <a:xfrm>
            <a:off x="8888233" y="396443"/>
            <a:ext cx="2891814" cy="1665913"/>
            <a:chOff x="4156030" y="3448050"/>
            <a:chExt cx="2065507" cy="1191294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84105235-AB22-478D-A8B2-92773B93913F}"/>
                </a:ext>
              </a:extLst>
            </p:cNvPr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Flowchart: Alternate Process 852">
              <a:extLst>
                <a:ext uri="{FF2B5EF4-FFF2-40B4-BE49-F238E27FC236}">
                  <a16:creationId xmlns:a16="http://schemas.microsoft.com/office/drawing/2014/main" id="{E7022A30-7595-46EC-9D04-CE1CE1957C60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HOST-A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AF19420-5F69-443A-914F-44151DBE681F}"/>
              </a:ext>
            </a:extLst>
          </p:cNvPr>
          <p:cNvGrpSpPr/>
          <p:nvPr/>
        </p:nvGrpSpPr>
        <p:grpSpPr>
          <a:xfrm>
            <a:off x="10272656" y="1160497"/>
            <a:ext cx="735391" cy="453061"/>
            <a:chOff x="3240661" y="1005909"/>
            <a:chExt cx="540854" cy="333210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361309F7-D5AE-43FF-86F2-D0634294D920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123EA4D-0D02-4C8E-9F5C-7403BC3C21C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3147B608-020F-4B88-A003-5D4E76E756E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9" name="Group 858">
                <a:extLst>
                  <a:ext uri="{FF2B5EF4-FFF2-40B4-BE49-F238E27FC236}">
                    <a16:creationId xmlns:a16="http://schemas.microsoft.com/office/drawing/2014/main" id="{91798F7F-5EB6-4967-99C0-7947B1E89DC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FB5ED3D-44AE-4EF4-A35E-A37292C131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77331D92-ECB3-40F7-BB9D-CB06EAE74E2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B7968563-C916-4B79-9E33-85942FAC3A4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7C4C515E-E990-4CD8-A8F2-F2BD3B2A783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7A7C5CDB-A9EE-4624-8CB9-5BA48527D2E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27960BD5-7955-4637-BC3D-6FF7DAEC2A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A395D1C-C19E-40A0-93A3-3500FF49418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D07AE8AD-28E4-4346-9F40-2B22A107636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61CB3409-7FEB-405C-8663-770B9D2551BE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FDC2899-69BC-4012-A16C-2C5A996010C2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946FB1EE-6E18-445B-806A-019F6574627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09693B42-D0BE-4631-A4D1-A28B1AEEC13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419056A-DC25-44DD-B79A-9B2AFB8CC1F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DD301E3A-6088-4484-9A53-826721FB7989}"/>
              </a:ext>
            </a:extLst>
          </p:cNvPr>
          <p:cNvGrpSpPr/>
          <p:nvPr/>
        </p:nvGrpSpPr>
        <p:grpSpPr>
          <a:xfrm>
            <a:off x="10272656" y="1571343"/>
            <a:ext cx="735391" cy="453061"/>
            <a:chOff x="3240661" y="1005909"/>
            <a:chExt cx="540854" cy="333210"/>
          </a:xfrm>
        </p:grpSpPr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93EA99BF-15EF-4AE9-AB6F-FF68A36A1D6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4429F138-052B-40D6-A044-56D7D3DD955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7D91571D-B1F2-4844-954B-E7E57CAC8556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4004F2D3-5A4E-44BD-9BF4-5299C8FA12F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893D143B-917A-4E23-8FA3-4E35ED65B5A3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68CB3C3F-42E4-459F-B45D-92C0A3E59F9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D266FB6A-8D99-4E06-8C76-FC6B46517BB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4A83DFEC-43BC-4CC7-A8F8-415D9EAF5E44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0EF7B69E-F659-435F-A84B-40ABAC5203DE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9F258AC3-E5AA-4153-9116-D86DA441525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4029AF9D-BAF4-4DE4-916D-F0B5E091C09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E4A6B40D-3E2C-4B90-AB32-A71A95AB6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0DE0898D-0AC1-47A5-9F48-9F33344346F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ECAA04A1-9A81-4106-90B2-9BD4497EB99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9A487E77-BD84-40E0-A8A4-10B978B732A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E553548D-730A-4B44-9337-C1BD0098B8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FD9EF6E5-E3DE-4315-8DD5-DBD66FE882F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C040DA52-C102-49F4-A1C6-C181FCBEB5BD}"/>
              </a:ext>
            </a:extLst>
          </p:cNvPr>
          <p:cNvGrpSpPr/>
          <p:nvPr/>
        </p:nvGrpSpPr>
        <p:grpSpPr>
          <a:xfrm>
            <a:off x="10272656" y="746526"/>
            <a:ext cx="735391" cy="453061"/>
            <a:chOff x="3240661" y="1005909"/>
            <a:chExt cx="540854" cy="333210"/>
          </a:xfrm>
        </p:grpSpPr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AB53B5E9-1AAE-436B-8399-47828D3EEFB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F096C55E-E155-4B40-A285-0ABFC748806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EB90D624-EC4F-4432-81EE-A4ED2E0AB84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95" name="Group 894">
                <a:extLst>
                  <a:ext uri="{FF2B5EF4-FFF2-40B4-BE49-F238E27FC236}">
                    <a16:creationId xmlns:a16="http://schemas.microsoft.com/office/drawing/2014/main" id="{2AD5373C-0354-4301-83D7-CFD73431586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E61EC01C-866C-477F-AE6B-E329A58EC49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6DFA379C-8B32-4CB5-AC5F-B5CF6EABE5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4B61FC7D-8A9D-4441-80D6-E866B7C447D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BD23FFB9-5A75-4C57-9D81-726DE9345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2C54617C-E10D-498E-9D3E-5CC6793FB70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BB1304A1-124F-44DD-A3E7-BC0D11E23DF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5" name="Straight Connector 904">
                  <a:extLst>
                    <a:ext uri="{FF2B5EF4-FFF2-40B4-BE49-F238E27FC236}">
                      <a16:creationId xmlns:a16="http://schemas.microsoft.com/office/drawing/2014/main" id="{8BCA9BE0-9BFA-491B-A991-89EEAA69BF4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0B1D294A-4C87-4AC2-924D-A727E3583BD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AF7F3AEA-2817-43EF-8433-D40D820C3733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EAABABD4-A85E-4D61-930E-1082C8F650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58EFD93-D9DB-41E1-AFD5-366B15AB9FF6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BB9D1545-3C6E-4C26-AADF-39B536873DC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5984BC28-5442-46CC-AA50-26998787A61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245F70D1-8267-4B5C-8D16-27140CFACD0D}"/>
              </a:ext>
            </a:extLst>
          </p:cNvPr>
          <p:cNvGrpSpPr/>
          <p:nvPr/>
        </p:nvGrpSpPr>
        <p:grpSpPr>
          <a:xfrm>
            <a:off x="11009320" y="1160497"/>
            <a:ext cx="735391" cy="453061"/>
            <a:chOff x="3240661" y="1005909"/>
            <a:chExt cx="540854" cy="333210"/>
          </a:xfrm>
        </p:grpSpPr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2462287B-E25C-436A-B0BF-1CAE6CFF3171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EDC63CB5-D94E-4E2E-A08C-2EE7293FFA7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3B24E385-8067-47E4-A8AA-438422EB362A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6B0984A3-5AAC-4E56-A681-2C8B373E7ED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0013A89A-D5F1-492C-AFC2-6C3384A4A90E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B4568C-842B-4231-9C65-D0FCC1A893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74A6AA70-CC23-4EA6-8F8B-C4FEC2C06C3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5C222056-9CD9-47CD-8B6F-B59E058CC50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393DA743-085F-448E-8312-B7BAFE9B00E1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6DE3D088-3281-4076-9C95-3B2547F13BE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B6E21EDD-AC0A-47FE-9054-0A9179445CE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29B0E6BF-2E46-4233-BC4D-B7A2484CA57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3E62B68E-95EB-4364-9006-18789DB0762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632A0A9-932A-4C71-B3FE-2E997E0C925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C4C41F0B-5119-4D69-9F21-E886C29FFAC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BEB06A73-03F1-4ED9-9F68-74045C28486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3E3A587-8854-40CA-BA48-348B7EC9463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E0615A4C-ACC6-4035-88DB-02BEE7557A54}"/>
              </a:ext>
            </a:extLst>
          </p:cNvPr>
          <p:cNvGrpSpPr/>
          <p:nvPr/>
        </p:nvGrpSpPr>
        <p:grpSpPr>
          <a:xfrm>
            <a:off x="11009320" y="746526"/>
            <a:ext cx="735391" cy="453061"/>
            <a:chOff x="3240661" y="1005909"/>
            <a:chExt cx="540854" cy="333210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6F555BD-7A07-4695-AE4F-5D00E0AF5CD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532CBBA9-3C9F-461B-AE77-0585AF7A5C8F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77A908E3-E97A-4698-96B1-19C21175F50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AA4494D2-D92C-478C-BEA3-6A09176F836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1737901F-0B13-4BDF-9D1A-417F4B1BC50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84A689D7-0D3F-4894-BB99-DEF5812E6A9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451668CC-435B-47D3-B75B-A09EC32AEC37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C071C5F3-A305-4F83-B8C9-C2160F0576B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237C4AEB-FFA4-439D-A708-EAF31771839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A7EC479E-BF67-457D-8067-8E91DE0BFDA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E0868280-2235-477A-9880-59D7DA66513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B15D5775-D047-4B81-AA83-AFCE902BC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84FF991-EB20-48C9-8A6D-79FE780CC5E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359166B-F831-491F-A43D-E3BA127C2F3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EAC9715B-4EFC-4886-AA4D-1F1A3E7A8451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ABC01E94-4D77-45CA-8B82-F95328949BF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F9000254-72AD-413B-AD0B-E9718952148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48063369-19CF-4A38-947A-7D17EFD7E302}"/>
              </a:ext>
            </a:extLst>
          </p:cNvPr>
          <p:cNvGrpSpPr/>
          <p:nvPr/>
        </p:nvGrpSpPr>
        <p:grpSpPr>
          <a:xfrm>
            <a:off x="11009320" y="1570781"/>
            <a:ext cx="735391" cy="453061"/>
            <a:chOff x="3240661" y="1005909"/>
            <a:chExt cx="540854" cy="333210"/>
          </a:xfrm>
        </p:grpSpPr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BA2D27AB-3189-4301-ADF9-D3ABE3974BC5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8536FE58-6006-4070-99D4-B0C69D07EB98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8DD5E6-2282-4152-9482-5AF578EE371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A96329C3-7045-4467-92E4-773540CBAFD9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53" name="Straight Connector 952">
                  <a:extLst>
                    <a:ext uri="{FF2B5EF4-FFF2-40B4-BE49-F238E27FC236}">
                      <a16:creationId xmlns:a16="http://schemas.microsoft.com/office/drawing/2014/main" id="{693EFCCB-BC1E-407B-B37D-564B3C5303C8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540964B1-1409-4947-85B2-F8D474A2E71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D19419CF-91D9-4212-9EA9-56A04D53F75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2A733EFE-CBDE-40FC-97DA-9E46F25B765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5F719B81-008F-4C79-9FBF-23C49EB1F664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AC0F75CC-E6FB-49E1-9902-43A7DD84D3B9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B87EDB60-34CB-45C3-B3EB-125EF3E61A2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557B7EE9-7C03-44B7-BFCA-75A737FC325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47A1538F-47AB-42CE-ABC2-0A1B9099E24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08D2E20A-F1BF-49D7-9BF0-1D6E1644EFAB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0F97CF68-0E0C-4514-8919-E9943338C7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4905469B-69BA-42CB-B716-C91B06796AC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3E09A4C2-8818-4934-B8BA-B8E684E218FD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653848E1-9B7E-495C-B7FE-939C023376B1}"/>
              </a:ext>
            </a:extLst>
          </p:cNvPr>
          <p:cNvGrpSpPr/>
          <p:nvPr/>
        </p:nvGrpSpPr>
        <p:grpSpPr>
          <a:xfrm>
            <a:off x="8895614" y="2131335"/>
            <a:ext cx="2884431" cy="1665913"/>
            <a:chOff x="4156030" y="3448050"/>
            <a:chExt cx="2060234" cy="1191294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04496F7-65A4-4113-A08B-8A19E1A91297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4" name="Flowchart: Alternate Process 963">
              <a:extLst>
                <a:ext uri="{FF2B5EF4-FFF2-40B4-BE49-F238E27FC236}">
                  <a16:creationId xmlns:a16="http://schemas.microsoft.com/office/drawing/2014/main" id="{DB1B7AB7-C9F4-4777-B006-B4D8254C85A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HOST-B</a:t>
              </a:r>
            </a:p>
          </p:txBody>
        </p: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FC3350A3-BD01-4E9F-8037-6A6F9414729D}"/>
              </a:ext>
            </a:extLst>
          </p:cNvPr>
          <p:cNvGrpSpPr/>
          <p:nvPr/>
        </p:nvGrpSpPr>
        <p:grpSpPr>
          <a:xfrm>
            <a:off x="10280036" y="2491641"/>
            <a:ext cx="735391" cy="453061"/>
            <a:chOff x="3240661" y="1005909"/>
            <a:chExt cx="540854" cy="333210"/>
          </a:xfrm>
        </p:grpSpPr>
        <p:grpSp>
          <p:nvGrpSpPr>
            <p:cNvPr id="966" name="Group 965">
              <a:extLst>
                <a:ext uri="{FF2B5EF4-FFF2-40B4-BE49-F238E27FC236}">
                  <a16:creationId xmlns:a16="http://schemas.microsoft.com/office/drawing/2014/main" id="{B7521237-A791-4CB0-82B6-63253A7CB04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9767E223-1AF2-41C9-BDC3-5C77E5319C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A85009C5-1B39-4B15-825F-B0FC067D9EE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F765FDA8-D018-4100-A3CF-F80A871B069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10070FF-5492-4438-AFA4-F8E8F3307BC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C5D0BC64-F999-40DA-8375-041E6370E46C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3260C589-902A-43AA-82DA-6CDB03F1F962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E67AC3D3-6380-4E0C-8838-214AF0DBB5D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F37A0B41-1A2F-4523-AAD2-68E09E58434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04233B92-AAFC-4E9E-9DC4-DF9AEE665DE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3A519601-BB11-46DA-B3F6-6586017A965A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5379C237-641B-4D8C-AB37-219CF07E733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DFBB3346-7176-4686-8FB4-C257EAB5F09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5148C67F-B861-4FE2-B3B9-B3CCAC6C078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6F7332FE-AE93-459F-976D-287018287B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DC95C671-F794-4841-89DF-1860B81252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2D78669B-DFD8-4392-8AC0-0CCCA2AFB5E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FAB05D58-B763-4940-B10F-9C174BFD66CF}"/>
              </a:ext>
            </a:extLst>
          </p:cNvPr>
          <p:cNvGrpSpPr/>
          <p:nvPr/>
        </p:nvGrpSpPr>
        <p:grpSpPr>
          <a:xfrm>
            <a:off x="10280036" y="2902485"/>
            <a:ext cx="735391" cy="453061"/>
            <a:chOff x="3240661" y="1005909"/>
            <a:chExt cx="540854" cy="333210"/>
          </a:xfrm>
        </p:grpSpPr>
        <p:grpSp>
          <p:nvGrpSpPr>
            <p:cNvPr id="984" name="Group 983">
              <a:extLst>
                <a:ext uri="{FF2B5EF4-FFF2-40B4-BE49-F238E27FC236}">
                  <a16:creationId xmlns:a16="http://schemas.microsoft.com/office/drawing/2014/main" id="{71DB27ED-8E70-4393-9B7A-A3FC093971F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2ABDAB4-8D8B-427F-B8D2-ED5383396A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91A7E06-2A9E-4ED8-AE85-E6E8D7E8894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B10A3C85-BD98-493A-A1F2-FA2C7B45902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B1A616D0-F0F2-452D-A460-B42FFB2246F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2D4C1F03-77D3-44AC-B244-9DC87993EE52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938FC3DF-EEE5-4097-B266-A2B9300B0B9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5B501072-F982-464F-A934-7FF92C87211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9F651D7-947F-4DA2-9E9C-960C144B75A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52B4D636-1279-43A3-AFB4-E50D16A3A63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07C1471A-1852-4A90-B37F-C464223CC0E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5E06EFDC-F3D8-4873-94C9-79BF2C45C7E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0CDA7F-FFD8-4D74-B5B9-B2B4354ADD2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5EB5906D-A2E9-4823-9E1F-8825C348A2B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0D55B55C-6FE3-4292-B3C3-1D1C4E6731F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D5210D93-A111-45F8-88F5-36FEBDEFD15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5F83861-39B3-467E-96EA-C6ABAB4226C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AB3060EF-5F4D-494E-A64A-67125C61CCB3}"/>
              </a:ext>
            </a:extLst>
          </p:cNvPr>
          <p:cNvGrpSpPr/>
          <p:nvPr/>
        </p:nvGrpSpPr>
        <p:grpSpPr>
          <a:xfrm>
            <a:off x="11016700" y="2491641"/>
            <a:ext cx="735391" cy="453061"/>
            <a:chOff x="3240661" y="1005909"/>
            <a:chExt cx="540854" cy="333210"/>
          </a:xfrm>
        </p:grpSpPr>
        <p:grpSp>
          <p:nvGrpSpPr>
            <p:cNvPr id="1002" name="Group 1001">
              <a:extLst>
                <a:ext uri="{FF2B5EF4-FFF2-40B4-BE49-F238E27FC236}">
                  <a16:creationId xmlns:a16="http://schemas.microsoft.com/office/drawing/2014/main" id="{3A6C8B88-5CD6-4DF1-B1D1-FCE08ED76FB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739681CF-1FB2-4601-ABAF-8D88851579C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B7362E25-B408-4DE7-90A8-3D1BAFC03CE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BD6AD383-D0E8-417F-8559-EDC48D9D975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162F3113-A064-4C8C-8CD3-0AC8EEC4062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7DC5031-225F-42BB-89D4-0C7597056A69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EEF58E74-FB2C-40DA-8AE0-2C70DD09653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3" name="Straight Connector 1012">
                  <a:extLst>
                    <a:ext uri="{FF2B5EF4-FFF2-40B4-BE49-F238E27FC236}">
                      <a16:creationId xmlns:a16="http://schemas.microsoft.com/office/drawing/2014/main" id="{31DC8E63-33B9-42B6-811A-F09DA3440B2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A6CC64B1-AD1D-4A25-AA8B-206143B712BC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6642380A-3933-48BD-8FA2-31EBDCCE9B02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F8F1A52C-6152-4311-A9EF-8F7F369F38B8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6B31D492-4A96-49D0-8086-5CC66C4312B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A38FD813-B70E-4FA8-A79B-484BB382C05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30FFDD47-84D5-49B5-88A7-7C92BB6D1936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9A332AEB-8E1E-49BC-8F36-950AB634703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C641AAF4-D40F-47C8-87FB-E827CA5980B5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D9125A47-D84E-469D-9DF7-0F188C767F80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868F9503-5897-4C3A-A3C1-39FAB13F3244}"/>
              </a:ext>
            </a:extLst>
          </p:cNvPr>
          <p:cNvGrpSpPr/>
          <p:nvPr/>
        </p:nvGrpSpPr>
        <p:grpSpPr>
          <a:xfrm>
            <a:off x="11016700" y="2901925"/>
            <a:ext cx="735391" cy="453061"/>
            <a:chOff x="3240661" y="1005909"/>
            <a:chExt cx="540854" cy="333210"/>
          </a:xfrm>
        </p:grpSpPr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84341993-3A55-43B3-982D-17514E20D9A2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CB9349A1-F097-4F44-9969-F149E76CAE0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4BFC8B42-E0DD-48C6-A740-26D4E41FFE6F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DA3D0639-9BA1-471B-BD4C-70DAAF665B1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98E76110-3C2D-4F4C-8A95-76672F8EF11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E457ED0F-5540-42D7-BB3E-5A644ECFC87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1417E41-44D2-4413-8E14-8FB80A79152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2" name="Straight Connector 1031">
                  <a:extLst>
                    <a:ext uri="{FF2B5EF4-FFF2-40B4-BE49-F238E27FC236}">
                      <a16:creationId xmlns:a16="http://schemas.microsoft.com/office/drawing/2014/main" id="{58FA035B-09CC-4643-9E35-043579D5F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B3529A4C-8726-4B4C-A211-1D9A73BA6B7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46AA8D7E-9DC3-4AFE-B284-29DA6697E537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6ADDDE5-25D3-47D1-832B-0AF33EE2CA66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2EFDCFFE-FEED-401D-8312-CBF04DD691A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ED1733BD-3DF8-4502-9E71-95F168604A78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7669BB2C-D09F-4EE8-A720-A98C0CC504A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E90808C7-E671-4E05-A43C-8757E9A7873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A4F6778-48B9-414A-8C87-139A1F3347C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A181F0E3-90BE-4108-8E66-D8B6E77CE3D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DA99743-39A8-4BCD-ACF7-A230F5F4892E}"/>
              </a:ext>
            </a:extLst>
          </p:cNvPr>
          <p:cNvGrpSpPr/>
          <p:nvPr/>
        </p:nvGrpSpPr>
        <p:grpSpPr>
          <a:xfrm>
            <a:off x="8902995" y="3866224"/>
            <a:ext cx="2877051" cy="1665913"/>
            <a:chOff x="4156030" y="3448050"/>
            <a:chExt cx="2054962" cy="119129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707030F-D8F8-4FA5-B98F-5ABE0B64B5FA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lowchart: Alternate Process 1039">
              <a:extLst>
                <a:ext uri="{FF2B5EF4-FFF2-40B4-BE49-F238E27FC236}">
                  <a16:creationId xmlns:a16="http://schemas.microsoft.com/office/drawing/2014/main" id="{67BA7BF3-B27C-4C91-BF90-38FF4EB4082A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HOST-C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BB7BA35-5860-46ED-9705-2EAF81739800}"/>
              </a:ext>
            </a:extLst>
          </p:cNvPr>
          <p:cNvGrpSpPr/>
          <p:nvPr/>
        </p:nvGrpSpPr>
        <p:grpSpPr>
          <a:xfrm>
            <a:off x="10287416" y="4630279"/>
            <a:ext cx="735391" cy="453061"/>
            <a:chOff x="3240661" y="1005909"/>
            <a:chExt cx="540854" cy="3332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372CD6C-34CB-4235-ABF9-42AE8DF1DD34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7408B471-084D-4E46-B59F-C232B807884E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95EEC1DC-2180-4870-AF7E-20D4F53C93E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48306FCC-0431-4761-B151-CF23832323A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267E497-520E-41E9-B641-7C6FEC53080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8D7D7A9C-AEE0-4E14-8329-CA7174B8F6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DC407FAE-7A0C-421F-AD4F-1AC746D8B0A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75AF296A-6EE1-4AFF-9CD3-6BE3DFA3AAC2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2242BBB7-369C-4BB8-927A-364A9E8FC42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54876EF0-32FB-494D-AB46-EB00F17A877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4373AC9A-DC28-473D-8281-D140938AF2D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A0F24896-194C-4790-A4EF-DB7CE35A6C70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CED061C0-F60D-46EC-AF76-C8B90C55F60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F51BF3F-BE9E-4C3B-98BD-5F44468D0A5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E9277E53-3600-4EB0-BAB9-40889BC022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7BF7EBDB-175A-4CE4-867F-7ED9E5A10BC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3EA8248-2308-4957-ABB6-19A4D1EC3EE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8DBAEB8-9EB1-4DE7-AB90-6BAB89D8C645}"/>
              </a:ext>
            </a:extLst>
          </p:cNvPr>
          <p:cNvGrpSpPr/>
          <p:nvPr/>
        </p:nvGrpSpPr>
        <p:grpSpPr>
          <a:xfrm>
            <a:off x="10287416" y="4216308"/>
            <a:ext cx="735391" cy="453061"/>
            <a:chOff x="3240661" y="1005909"/>
            <a:chExt cx="540854" cy="333210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55F8BC02-9411-472F-AEFD-8B9CF394FAC7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00D684E-F051-4DBD-9A27-B6B102BEDBF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BC5D63E8-A529-451A-843E-53A75D28019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8CEF1317-09A3-4DC8-93EC-DD1C04692F33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9A221929-2309-4B62-AFA0-92510B3AF9C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D7594B2D-E7B3-4229-BFB9-12E60E719E2E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B89963B6-296F-4FF1-83FD-E2B5A618FA74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64345845-8A50-4F23-98FC-210DE5F70DC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BAFFFE0A-300C-402A-96DE-CC942D941DB5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49B67DFD-5895-438F-9594-0B01805E34A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54955066-9FA9-41F3-BE40-65D83FA7AFF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D41FDC99-48EF-4786-9195-AD9DD207C81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B0DBF8D3-8135-4411-BD67-4115261F533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8C403F89-B70F-4F81-A666-0C7F3F3BFD0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0D1C9C21-D266-4DF6-B6C4-E76264147C2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3A9FE1A-2F0C-4C73-939F-1C62B35C43A4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485F885-FF03-4B0A-B35E-F3D21242A6D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A3B2F54-FE9F-44CB-824E-DA48BD3E7A6C}"/>
              </a:ext>
            </a:extLst>
          </p:cNvPr>
          <p:cNvGrpSpPr/>
          <p:nvPr/>
        </p:nvGrpSpPr>
        <p:grpSpPr>
          <a:xfrm>
            <a:off x="11024080" y="4630279"/>
            <a:ext cx="735391" cy="453061"/>
            <a:chOff x="3240661" y="1005909"/>
            <a:chExt cx="540854" cy="333210"/>
          </a:xfrm>
        </p:grpSpPr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0B776BAE-346A-4498-AD53-E616FE634629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42998555-F3C9-4573-9735-FB0C0788493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820F79D-1570-49C8-BD5E-337E0A418ADC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9872C6CE-4B14-45C9-B318-ADD5117EA57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29CBB6FF-504C-45EA-ABAD-FEECAF0B020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7" name="Straight Connector 1086">
                  <a:extLst>
                    <a:ext uri="{FF2B5EF4-FFF2-40B4-BE49-F238E27FC236}">
                      <a16:creationId xmlns:a16="http://schemas.microsoft.com/office/drawing/2014/main" id="{93C9E769-E6C4-452A-B5EC-782EA1F2DB8B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554D88E1-B5DC-48F6-8545-0580EAAA70A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D2A36BD7-9A13-483E-BD8B-C97131104099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251EE21C-713F-4A31-872E-C9EC0A94F21B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1" name="Straight Connector 1090">
                  <a:extLst>
                    <a:ext uri="{FF2B5EF4-FFF2-40B4-BE49-F238E27FC236}">
                      <a16:creationId xmlns:a16="http://schemas.microsoft.com/office/drawing/2014/main" id="{D8531221-A663-41CC-A337-520B1D7299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2" name="Straight Connector 1091">
                  <a:extLst>
                    <a:ext uri="{FF2B5EF4-FFF2-40B4-BE49-F238E27FC236}">
                      <a16:creationId xmlns:a16="http://schemas.microsoft.com/office/drawing/2014/main" id="{201B7ECB-7036-48E5-A824-18D5D42D9B65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BAF92FF-02F6-4F48-AA5C-94E31CD39B4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C0D00FE2-8123-4757-A9F4-1B2CB4CAE65B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C2482609-D1FB-4243-B9CF-4E6A2DD973B8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EB8D8896-7C04-416B-82AC-BA22A95658E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96E40CA2-8B95-4B4C-A5FC-88535A2882E7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306372AB-FB91-4DBA-9D65-F6E89ACEF0B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FECFCBA2-8AFB-4462-A4EC-25D93CEA25C2}"/>
              </a:ext>
            </a:extLst>
          </p:cNvPr>
          <p:cNvGrpSpPr/>
          <p:nvPr/>
        </p:nvGrpSpPr>
        <p:grpSpPr>
          <a:xfrm>
            <a:off x="11024080" y="4216308"/>
            <a:ext cx="735391" cy="453061"/>
            <a:chOff x="3240661" y="1005909"/>
            <a:chExt cx="540854" cy="333210"/>
          </a:xfrm>
        </p:grpSpPr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8420EC5C-2D52-4E2F-B0AA-921D48E8CAF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9A025B44-4BE4-4446-8F6F-823A98511BD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CCC79D57-154F-4183-9263-9BA3630314A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335CB39F-5091-4DB9-890A-88C15F6ABDC5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EF81AE72-1268-4D57-9989-84BC73B19274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B3E17F2-AC8A-4126-93C9-6616B0E6581F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A686654-BBCD-4603-8B68-D93005AB6B3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B26D8EA3-7EC8-425E-90B5-93B0DC889E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905A88A-B272-4095-943F-F9C0D1BB05A8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5BE28879-250A-4772-94C6-84E45F72209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06B43566-00FF-456C-9A0C-298C3F28F0A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88D5716B-994C-44FA-AFC3-E2485008B9D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B65F22A4-9253-4459-A052-CF3657DB5CE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DEA8AF40-F809-4D28-A084-FF64A76BC23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98AC717-5996-4E0E-B878-EBAF06960EA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E31A9D47-C0D5-4D3B-A4A1-8F82228A874C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4B3E478-504F-49D3-AA84-E9DDF29BE7F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7C98F220-E351-4933-A23B-A187A8E28F06}"/>
              </a:ext>
            </a:extLst>
          </p:cNvPr>
          <p:cNvSpPr/>
          <p:nvPr/>
        </p:nvSpPr>
        <p:spPr>
          <a:xfrm>
            <a:off x="8923629" y="945660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4" name="Flowchart: Alternate Process 1113">
            <a:extLst>
              <a:ext uri="{FF2B5EF4-FFF2-40B4-BE49-F238E27FC236}">
                <a16:creationId xmlns:a16="http://schemas.microsoft.com/office/drawing/2014/main" id="{09B5EF36-D4CF-4E7B-A909-C88B863A3680}"/>
              </a:ext>
            </a:extLst>
          </p:cNvPr>
          <p:cNvSpPr/>
          <p:nvPr/>
        </p:nvSpPr>
        <p:spPr>
          <a:xfrm>
            <a:off x="8929466" y="769792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1868DF8A-A2B5-4CB2-B27F-85338E883D47}"/>
              </a:ext>
            </a:extLst>
          </p:cNvPr>
          <p:cNvSpPr/>
          <p:nvPr/>
        </p:nvSpPr>
        <p:spPr>
          <a:xfrm>
            <a:off x="8941312" y="2679826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" name="Flowchart: Alternate Process 1115">
            <a:extLst>
              <a:ext uri="{FF2B5EF4-FFF2-40B4-BE49-F238E27FC236}">
                <a16:creationId xmlns:a16="http://schemas.microsoft.com/office/drawing/2014/main" id="{9699845A-E7D3-4720-BEF8-50349B194A9E}"/>
              </a:ext>
            </a:extLst>
          </p:cNvPr>
          <p:cNvSpPr/>
          <p:nvPr/>
        </p:nvSpPr>
        <p:spPr>
          <a:xfrm>
            <a:off x="8947147" y="2503958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C999BE4A-ADBA-4EE4-BB89-6B5264D26847}"/>
              </a:ext>
            </a:extLst>
          </p:cNvPr>
          <p:cNvSpPr/>
          <p:nvPr/>
        </p:nvSpPr>
        <p:spPr>
          <a:xfrm>
            <a:off x="8958994" y="4413992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8" name="Flowchart: Alternate Process 1117">
            <a:extLst>
              <a:ext uri="{FF2B5EF4-FFF2-40B4-BE49-F238E27FC236}">
                <a16:creationId xmlns:a16="http://schemas.microsoft.com/office/drawing/2014/main" id="{2752339D-B520-4B69-B33F-482A62071B23}"/>
              </a:ext>
            </a:extLst>
          </p:cNvPr>
          <p:cNvSpPr/>
          <p:nvPr/>
        </p:nvSpPr>
        <p:spPr>
          <a:xfrm>
            <a:off x="8964830" y="4238126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9" name="Flowchart: Alternate Process 1118">
            <a:extLst>
              <a:ext uri="{FF2B5EF4-FFF2-40B4-BE49-F238E27FC236}">
                <a16:creationId xmlns:a16="http://schemas.microsoft.com/office/drawing/2014/main" id="{BE571AC1-8D19-4BA3-B2D0-D4DF0128D3B3}"/>
              </a:ext>
            </a:extLst>
          </p:cNvPr>
          <p:cNvSpPr/>
          <p:nvPr/>
        </p:nvSpPr>
        <p:spPr>
          <a:xfrm>
            <a:off x="7304281" y="396444"/>
            <a:ext cx="852702" cy="5135695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432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96" b="1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120" name="Can 220">
            <a:extLst>
              <a:ext uri="{FF2B5EF4-FFF2-40B4-BE49-F238E27FC236}">
                <a16:creationId xmlns:a16="http://schemas.microsoft.com/office/drawing/2014/main" id="{3E64A610-2DA9-4B1C-A78E-0F7D93A0DAB8}"/>
              </a:ext>
            </a:extLst>
          </p:cNvPr>
          <p:cNvSpPr/>
          <p:nvPr/>
        </p:nvSpPr>
        <p:spPr>
          <a:xfrm>
            <a:off x="7333317" y="4194760"/>
            <a:ext cx="790647" cy="1194786"/>
          </a:xfrm>
          <a:prstGeom prst="can">
            <a:avLst/>
          </a:prstGeom>
          <a:solidFill>
            <a:srgbClr val="FFFFFF"/>
          </a:solidFill>
          <a:ln w="10795" cap="flat" cmpd="sng" algn="ctr">
            <a:solidFill>
              <a:srgbClr val="002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121" name="Picture 2" descr="See the source image">
            <a:extLst>
              <a:ext uri="{FF2B5EF4-FFF2-40B4-BE49-F238E27FC236}">
                <a16:creationId xmlns:a16="http://schemas.microsoft.com/office/drawing/2014/main" id="{D8DA4D97-CB61-4E37-86DD-E907EE02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2752" y="2607532"/>
            <a:ext cx="580539" cy="5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: Top Corners One Rounded and One Snipped 1123">
            <a:extLst>
              <a:ext uri="{FF2B5EF4-FFF2-40B4-BE49-F238E27FC236}">
                <a16:creationId xmlns:a16="http://schemas.microsoft.com/office/drawing/2014/main" id="{8B2DDA86-9516-4FAD-82EA-899EE2634A39}"/>
              </a:ext>
            </a:extLst>
          </p:cNvPr>
          <p:cNvSpPr/>
          <p:nvPr/>
        </p:nvSpPr>
        <p:spPr bwMode="auto">
          <a:xfrm>
            <a:off x="7362352" y="1150523"/>
            <a:ext cx="771269" cy="72115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27" rIns="0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EDC24E60-4FD0-49FE-9020-D2A26AC1E550}"/>
              </a:ext>
            </a:extLst>
          </p:cNvPr>
          <p:cNvCxnSpPr>
            <a:cxnSpLocks/>
            <a:stCxn id="1119" idx="3"/>
            <a:endCxn id="853" idx="1"/>
          </p:cNvCxnSpPr>
          <p:nvPr/>
        </p:nvCxnSpPr>
        <p:spPr>
          <a:xfrm flipV="1">
            <a:off x="8156982" y="556280"/>
            <a:ext cx="731249" cy="240801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FA2A930-1559-45AE-A20D-A6823BA2A292}"/>
              </a:ext>
            </a:extLst>
          </p:cNvPr>
          <p:cNvCxnSpPr>
            <a:cxnSpLocks/>
            <a:stCxn id="1119" idx="3"/>
            <a:endCxn id="964" idx="1"/>
          </p:cNvCxnSpPr>
          <p:nvPr/>
        </p:nvCxnSpPr>
        <p:spPr>
          <a:xfrm flipV="1">
            <a:off x="8156983" y="2291172"/>
            <a:ext cx="738631" cy="673118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6910D9B8-AE2E-45F5-8565-0E5178F08A1F}"/>
              </a:ext>
            </a:extLst>
          </p:cNvPr>
          <p:cNvCxnSpPr>
            <a:cxnSpLocks/>
            <a:stCxn id="1119" idx="3"/>
            <a:endCxn id="1040" idx="1"/>
          </p:cNvCxnSpPr>
          <p:nvPr/>
        </p:nvCxnSpPr>
        <p:spPr>
          <a:xfrm>
            <a:off x="8156982" y="2964289"/>
            <a:ext cx="746012" cy="1061773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4" name="Oval 1153">
            <a:extLst>
              <a:ext uri="{FF2B5EF4-FFF2-40B4-BE49-F238E27FC236}">
                <a16:creationId xmlns:a16="http://schemas.microsoft.com/office/drawing/2014/main" id="{FBD5AB1E-7532-4DC1-81E2-0F41520692BC}"/>
              </a:ext>
            </a:extLst>
          </p:cNvPr>
          <p:cNvSpPr/>
          <p:nvPr/>
        </p:nvSpPr>
        <p:spPr>
          <a:xfrm>
            <a:off x="7387381" y="417904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4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89E51EFF-AB77-4DD4-B4EC-0B23C0B9FE6B}"/>
              </a:ext>
            </a:extLst>
          </p:cNvPr>
          <p:cNvSpPr/>
          <p:nvPr/>
        </p:nvSpPr>
        <p:spPr>
          <a:xfrm>
            <a:off x="7444525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5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A840FA30-929D-4633-9FBB-7C73B9B6CBBD}"/>
              </a:ext>
            </a:extLst>
          </p:cNvPr>
          <p:cNvSpPr/>
          <p:nvPr/>
        </p:nvSpPr>
        <p:spPr>
          <a:xfrm>
            <a:off x="8602593" y="2657105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4420300-D60D-4AB8-A4D9-005D57507F07}"/>
              </a:ext>
            </a:extLst>
          </p:cNvPr>
          <p:cNvSpPr/>
          <p:nvPr/>
        </p:nvSpPr>
        <p:spPr>
          <a:xfrm>
            <a:off x="7436429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9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00C86200-0EB8-4390-9516-FE3DFBE7F51D}"/>
              </a:ext>
            </a:extLst>
          </p:cNvPr>
          <p:cNvSpPr/>
          <p:nvPr/>
        </p:nvSpPr>
        <p:spPr>
          <a:xfrm>
            <a:off x="5692819" y="2817668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2BFF2BD9-15E7-4431-B39D-20942BE0C61D}"/>
              </a:ext>
            </a:extLst>
          </p:cNvPr>
          <p:cNvSpPr/>
          <p:nvPr/>
        </p:nvSpPr>
        <p:spPr>
          <a:xfrm>
            <a:off x="5694298" y="2816485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84E11881-43FE-4A24-8E95-5E51351C597A}"/>
              </a:ext>
            </a:extLst>
          </p:cNvPr>
          <p:cNvSpPr/>
          <p:nvPr/>
        </p:nvSpPr>
        <p:spPr>
          <a:xfrm>
            <a:off x="5690834" y="2814795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EC910154-1F1C-4851-8E4B-8C130D563319}"/>
              </a:ext>
            </a:extLst>
          </p:cNvPr>
          <p:cNvSpPr/>
          <p:nvPr/>
        </p:nvSpPr>
        <p:spPr>
          <a:xfrm>
            <a:off x="5693549" y="2815891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0A5AD2BF-DDB6-42BE-B894-8F75ADE81609}"/>
              </a:ext>
            </a:extLst>
          </p:cNvPr>
          <p:cNvSpPr/>
          <p:nvPr/>
        </p:nvSpPr>
        <p:spPr>
          <a:xfrm>
            <a:off x="5697241" y="2814796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534604B5-E24F-4A57-927E-418DCA71942E}"/>
              </a:ext>
            </a:extLst>
          </p:cNvPr>
          <p:cNvSpPr/>
          <p:nvPr/>
        </p:nvSpPr>
        <p:spPr>
          <a:xfrm>
            <a:off x="5693549" y="281648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180F384-C484-46B2-80D4-10D071D04CA3}"/>
              </a:ext>
            </a:extLst>
          </p:cNvPr>
          <p:cNvSpPr/>
          <p:nvPr/>
        </p:nvSpPr>
        <p:spPr>
          <a:xfrm>
            <a:off x="5691546" y="2816484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332" name="Star: 16 Points 331">
            <a:extLst>
              <a:ext uri="{FF2B5EF4-FFF2-40B4-BE49-F238E27FC236}">
                <a16:creationId xmlns:a16="http://schemas.microsoft.com/office/drawing/2014/main" id="{76EAC2BF-D13E-4686-9407-D92F15360425}"/>
              </a:ext>
            </a:extLst>
          </p:cNvPr>
          <p:cNvSpPr/>
          <p:nvPr/>
        </p:nvSpPr>
        <p:spPr bwMode="auto">
          <a:xfrm>
            <a:off x="-3259204" y="3554144"/>
            <a:ext cx="2117407" cy="1961940"/>
          </a:xfrm>
          <a:prstGeom prst="star16">
            <a:avLst/>
          </a:prstGeom>
          <a:solidFill>
            <a:srgbClr val="FFFF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E82FC782-5CF4-4536-9012-243ED6F1E086}"/>
              </a:ext>
            </a:extLst>
          </p:cNvPr>
          <p:cNvSpPr/>
          <p:nvPr/>
        </p:nvSpPr>
        <p:spPr bwMode="auto">
          <a:xfrm>
            <a:off x="4389697" y="2765752"/>
            <a:ext cx="2469552" cy="2395224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48" name="Table 847">
            <a:extLst>
              <a:ext uri="{FF2B5EF4-FFF2-40B4-BE49-F238E27FC236}">
                <a16:creationId xmlns:a16="http://schemas.microsoft.com/office/drawing/2014/main" id="{C8581C2F-CE3D-40C1-B4C3-7A0BC4EB28F3}"/>
              </a:ext>
            </a:extLst>
          </p:cNvPr>
          <p:cNvGraphicFramePr>
            <a:graphicFrameLocks noGrp="1"/>
          </p:cNvGraphicFramePr>
          <p:nvPr/>
        </p:nvGraphicFramePr>
        <p:xfrm>
          <a:off x="6015527" y="3441103"/>
          <a:ext cx="745275" cy="1667688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3rp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1n4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849" name="Rectangle 848">
            <a:extLst>
              <a:ext uri="{FF2B5EF4-FFF2-40B4-BE49-F238E27FC236}">
                <a16:creationId xmlns:a16="http://schemas.microsoft.com/office/drawing/2014/main" id="{58C43FB9-4C8D-49C1-A017-026C97299C94}"/>
              </a:ext>
            </a:extLst>
          </p:cNvPr>
          <p:cNvSpPr/>
          <p:nvPr/>
        </p:nvSpPr>
        <p:spPr bwMode="auto">
          <a:xfrm>
            <a:off x="77012" y="1958483"/>
            <a:ext cx="2665550" cy="259969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web         1   91e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u82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2re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3E2D6FA-C35E-4376-9CBF-1B74B4F0B7F0}"/>
              </a:ext>
            </a:extLst>
          </p:cNvPr>
          <p:cNvSpPr/>
          <p:nvPr/>
        </p:nvSpPr>
        <p:spPr bwMode="auto">
          <a:xfrm>
            <a:off x="69252" y="4594414"/>
            <a:ext cx="2679797" cy="210371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3rp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1n4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2" name="Rectangle: Top Corners One Rounded and One Snipped 1121">
            <a:extLst>
              <a:ext uri="{FF2B5EF4-FFF2-40B4-BE49-F238E27FC236}">
                <a16:creationId xmlns:a16="http://schemas.microsoft.com/office/drawing/2014/main" id="{412EEA0E-B279-4070-B6DD-A92A8B9DF6C6}"/>
              </a:ext>
            </a:extLst>
          </p:cNvPr>
          <p:cNvSpPr/>
          <p:nvPr/>
        </p:nvSpPr>
        <p:spPr bwMode="auto">
          <a:xfrm>
            <a:off x="2224566" y="487152"/>
            <a:ext cx="1859801" cy="144481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Deploy: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977B795-FC0F-44F3-9AF5-56F35EA95AD5}"/>
              </a:ext>
            </a:extLst>
          </p:cNvPr>
          <p:cNvCxnSpPr/>
          <p:nvPr/>
        </p:nvCxnSpPr>
        <p:spPr>
          <a:xfrm>
            <a:off x="3780184" y="1387023"/>
            <a:ext cx="3516460" cy="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27" name="Multiplication Sign 1126">
            <a:extLst>
              <a:ext uri="{FF2B5EF4-FFF2-40B4-BE49-F238E27FC236}">
                <a16:creationId xmlns:a16="http://schemas.microsoft.com/office/drawing/2014/main" id="{0C0A9DEA-D2D8-496F-9EA4-3C7350DBE7EB}"/>
              </a:ext>
            </a:extLst>
          </p:cNvPr>
          <p:cNvSpPr/>
          <p:nvPr/>
        </p:nvSpPr>
        <p:spPr bwMode="auto">
          <a:xfrm>
            <a:off x="8343330" y="1991627"/>
            <a:ext cx="4032125" cy="2149006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132" name="Table 1131">
            <a:extLst>
              <a:ext uri="{FF2B5EF4-FFF2-40B4-BE49-F238E27FC236}">
                <a16:creationId xmlns:a16="http://schemas.microsoft.com/office/drawing/2014/main" id="{D49F5012-DD2C-4B41-B7EB-AB95D4DAD4DB}"/>
              </a:ext>
            </a:extLst>
          </p:cNvPr>
          <p:cNvGraphicFramePr>
            <a:graphicFrameLocks noGrp="1"/>
          </p:cNvGraphicFramePr>
          <p:nvPr/>
        </p:nvGraphicFramePr>
        <p:xfrm>
          <a:off x="4491258" y="3443269"/>
          <a:ext cx="824822" cy="1111792"/>
        </p:xfrm>
        <a:graphic>
          <a:graphicData uri="http://schemas.openxmlformats.org/drawingml/2006/table">
            <a:tbl>
              <a:tblPr firstRow="1" bandRow="1"/>
              <a:tblGrid>
                <a:gridCol w="8248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1133" name="Table 1132">
            <a:extLst>
              <a:ext uri="{FF2B5EF4-FFF2-40B4-BE49-F238E27FC236}">
                <a16:creationId xmlns:a16="http://schemas.microsoft.com/office/drawing/2014/main" id="{2A1578FD-C8AA-4C5D-9128-BC09DE26F6C9}"/>
              </a:ext>
            </a:extLst>
          </p:cNvPr>
          <p:cNvGraphicFramePr>
            <a:graphicFrameLocks noGrp="1"/>
          </p:cNvGraphicFramePr>
          <p:nvPr/>
        </p:nvGraphicFramePr>
        <p:xfrm>
          <a:off x="6009775" y="3441103"/>
          <a:ext cx="745275" cy="1111792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EF2A4D1D-0479-4F07-8414-09A45DEF8119}"/>
              </a:ext>
            </a:extLst>
          </p:cNvPr>
          <p:cNvCxnSpPr>
            <a:cxnSpLocks/>
          </p:cNvCxnSpPr>
          <p:nvPr/>
        </p:nvCxnSpPr>
        <p:spPr>
          <a:xfrm>
            <a:off x="5316080" y="3856450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92A342-B855-452A-84BB-89251179AF53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1C6EC2E-AED2-4BEC-99BD-2579AE04D372}"/>
              </a:ext>
            </a:extLst>
          </p:cNvPr>
          <p:cNvCxnSpPr>
            <a:cxnSpLocks/>
          </p:cNvCxnSpPr>
          <p:nvPr/>
        </p:nvCxnSpPr>
        <p:spPr>
          <a:xfrm>
            <a:off x="5316080" y="4409721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1D795274-10D9-4F92-8D61-FC95F605AF6C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559357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0C675AA4-DE5F-4460-80D6-8113B2FADE1A}"/>
              </a:ext>
            </a:extLst>
          </p:cNvPr>
          <p:cNvCxnSpPr>
            <a:cxnSpLocks/>
          </p:cNvCxnSpPr>
          <p:nvPr/>
        </p:nvCxnSpPr>
        <p:spPr>
          <a:xfrm>
            <a:off x="5322569" y="4412424"/>
            <a:ext cx="692958" cy="540658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6971A82E-22BA-4572-8579-578A17422E97}"/>
              </a:ext>
            </a:extLst>
          </p:cNvPr>
          <p:cNvCxnSpPr>
            <a:cxnSpLocks/>
            <a:stCxn id="1146" idx="3"/>
            <a:endCxn id="1145" idx="1"/>
          </p:cNvCxnSpPr>
          <p:nvPr/>
        </p:nvCxnSpPr>
        <p:spPr>
          <a:xfrm flipV="1">
            <a:off x="6553418" y="1590485"/>
            <a:ext cx="3676619" cy="2531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DB4A4030-8169-43EE-93EE-DE09DC3F27E0}"/>
              </a:ext>
            </a:extLst>
          </p:cNvPr>
          <p:cNvCxnSpPr>
            <a:cxnSpLocks/>
            <a:stCxn id="1146" idx="3"/>
            <a:endCxn id="1144" idx="1"/>
          </p:cNvCxnSpPr>
          <p:nvPr/>
        </p:nvCxnSpPr>
        <p:spPr>
          <a:xfrm>
            <a:off x="6553419" y="1843610"/>
            <a:ext cx="3689285" cy="28062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C47F1A5A-ACAF-4400-9BA1-B033C2AB3134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18" y="1843611"/>
            <a:ext cx="64260" cy="215035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948BBB00-DA73-413C-8BF9-DA9C2261ACF2}"/>
              </a:ext>
            </a:extLst>
          </p:cNvPr>
          <p:cNvGrpSpPr/>
          <p:nvPr/>
        </p:nvGrpSpPr>
        <p:grpSpPr>
          <a:xfrm>
            <a:off x="4211762" y="1156969"/>
            <a:ext cx="7624282" cy="3973831"/>
            <a:chOff x="4211476" y="864286"/>
            <a:chExt cx="7625364" cy="3974396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373201FB-F7D1-4C05-96BC-FB4BA0EEB909}"/>
                </a:ext>
              </a:extLst>
            </p:cNvPr>
            <p:cNvSpPr/>
            <p:nvPr/>
          </p:nvSpPr>
          <p:spPr bwMode="auto">
            <a:xfrm>
              <a:off x="7362514" y="4501197"/>
              <a:ext cx="746886" cy="33748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B7A8738-E2F2-4064-B3A9-F6E90590DCAD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CD526840-5D8E-4273-AC79-15D99E9916A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19852DF0-7352-4362-916B-1948372EB331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api</a:t>
              </a: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B1684AF-0682-430F-B525-01F1A28514A7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15F2045E-1759-45F4-9A71-12518E1FD3AB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20" y="1843610"/>
            <a:ext cx="804852" cy="294854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0B5E0117-0F6F-4EC3-B41F-8F3F9809EA5F}"/>
              </a:ext>
            </a:extLst>
          </p:cNvPr>
          <p:cNvSpPr/>
          <p:nvPr/>
        </p:nvSpPr>
        <p:spPr>
          <a:xfrm>
            <a:off x="132364" y="181486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2A4EF81-830E-410F-AF01-745FBDB23AD2}"/>
              </a:ext>
            </a:extLst>
          </p:cNvPr>
          <p:cNvSpPr/>
          <p:nvPr/>
        </p:nvSpPr>
        <p:spPr>
          <a:xfrm>
            <a:off x="5525135" y="3442731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2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5DB91A9F-4458-4FC1-B779-D42B178BA225}"/>
              </a:ext>
            </a:extLst>
          </p:cNvPr>
          <p:cNvSpPr/>
          <p:nvPr/>
        </p:nvSpPr>
        <p:spPr>
          <a:xfrm>
            <a:off x="2149986" y="523606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3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9070EAA9-D076-4DFC-AE65-14824BB37709}"/>
              </a:ext>
            </a:extLst>
          </p:cNvPr>
          <p:cNvSpPr/>
          <p:nvPr/>
        </p:nvSpPr>
        <p:spPr>
          <a:xfrm>
            <a:off x="133339" y="4523379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6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2612F636-F30E-42D9-BEF3-08C504481ADF}"/>
              </a:ext>
            </a:extLst>
          </p:cNvPr>
          <p:cNvSpPr/>
          <p:nvPr/>
        </p:nvSpPr>
        <p:spPr>
          <a:xfrm>
            <a:off x="5022430" y="4064822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AAAB1-61ED-4572-A764-DD7A5495DA5D}"/>
              </a:ext>
            </a:extLst>
          </p:cNvPr>
          <p:cNvSpPr/>
          <p:nvPr/>
        </p:nvSpPr>
        <p:spPr>
          <a:xfrm>
            <a:off x="5679201" y="2801689"/>
            <a:ext cx="468473" cy="244946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D4AF9-0E80-435E-816A-4E3DBB8BD371}"/>
              </a:ext>
            </a:extLst>
          </p:cNvPr>
          <p:cNvGrpSpPr/>
          <p:nvPr/>
        </p:nvGrpSpPr>
        <p:grpSpPr>
          <a:xfrm>
            <a:off x="5485360" y="2478695"/>
            <a:ext cx="716666" cy="736326"/>
            <a:chOff x="4933802" y="2331706"/>
            <a:chExt cx="2647884" cy="2720525"/>
          </a:xfrm>
        </p:grpSpPr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34CC386-8A4B-4388-9D90-B369DFDEFD40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5D623B5-CDE5-4C32-A04F-E90EDE561EE9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F1BD086-C447-4C92-BA1B-DF811EF8D43A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6E4009D-E566-47A5-A96C-3D1599DA5ABA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58BEB6FE-FE4B-4308-A7AA-B93D23289DA6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AE31C66-92B6-4722-8CED-05F8C53E37F5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80115F3-30AF-4E7D-9B2D-31FFFC389EFD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5E6FBB2-ACB9-4ECD-8D6F-3E0123F2AC0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9A88D17-AEB0-4634-B0B2-97F29D150C9F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718B4BB-4692-4E20-BEC1-93B16A8E08F8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54B4706-34B4-4B6C-B38B-9D3CCE5C2CFD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2F33C5A-BD12-476D-9A9D-8424EC57B41D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F2EAF0-B2D3-4F11-863E-C7719A7B11D0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0E29887-CF04-4639-8852-A2265FFABA20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6E14864-1208-46E3-BE94-FF8C4DF6268E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0407632-BF36-4C19-A189-B44F332808D5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245BE4F-9CEE-455B-A6A1-F40EF614F3D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6B6FD251-847D-40EA-9FCB-639D4DEB8C62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81032BE-617A-419C-B640-AD3C61B03ECE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3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3319 -0.1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33047 -0.1870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33034 -0.2120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0091 0.478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26718 -0.2495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95833E-6 -3.33333E-6 L 0.30403 -0.2490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85185E-6 L 0.26601 -0.215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75E-6 -3.7037E-7 L 0.2691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85185E-6 L 0.26862 0.0347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73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32995 -0.4932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32995 -0.51574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20196 -0.20834 0.16198 -0.60301 0.6056 -0.62454 C 1.26003 -0.64607 1.35391 -0.04259 1.37683 -0.02917 " pathEditMode="relative" rAng="0" ptsTypes="AAA">
                                      <p:cBhvr>
                                        <p:cTn id="269" dur="8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41" y="-31273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5" dur="indefinite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8" dur="indefinite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27018 0.25139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25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85185E-6 L 0.30664 0.2511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2546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4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1.25E-6 -2.59259E-6 C 0.03425 -0.22708 0.13177 -0.37106 0.21068 -0.47222 C 0.33177 -0.6199 0.39662 -0.60393 0.61875 -0.63819 " pathEditMode="relative" rAng="0" ptsTypes="AAA">
                                      <p:cBhvr>
                                        <p:cTn id="34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1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0" grpId="1" animBg="1"/>
      <p:bldP spid="331" grpId="0" animBg="1"/>
      <p:bldP spid="1129" grpId="0" animBg="1"/>
      <p:bldP spid="1129" grpId="1" animBg="1"/>
      <p:bldP spid="1130" grpId="0" animBg="1"/>
      <p:bldP spid="1130" grpId="1" animBg="1"/>
      <p:bldP spid="1131" grpId="0" animBg="1"/>
      <p:bldP spid="1131" grpId="1" animBg="1"/>
      <p:bldP spid="1149" grpId="0" animBg="1"/>
      <p:bldP spid="1149" grpId="1" animBg="1"/>
      <p:bldP spid="1150" grpId="0" animBg="1"/>
      <p:bldP spid="1150" grpId="1" animBg="1"/>
      <p:bldP spid="1115" grpId="0" animBg="1"/>
      <p:bldP spid="1116" grpId="0" animBg="1"/>
      <p:bldP spid="1117" grpId="0" animBg="1"/>
      <p:bldP spid="1118" grpId="0" animBg="1"/>
      <p:bldP spid="1124" grpId="0" animBg="1"/>
      <p:bldP spid="1124" grpId="1" animBg="1"/>
      <p:bldP spid="1154" grpId="0" animBg="1"/>
      <p:bldP spid="1154" grpId="1" animBg="1"/>
      <p:bldP spid="1155" grpId="0" animBg="1"/>
      <p:bldP spid="1155" grpId="1" animBg="1"/>
      <p:bldP spid="1167" grpId="0" animBg="1"/>
      <p:bldP spid="1168" grpId="0" animBg="1"/>
      <p:bldP spid="1156" grpId="0" animBg="1"/>
      <p:bldP spid="1157" grpId="0" animBg="1"/>
      <p:bldP spid="1158" grpId="0" animBg="1"/>
      <p:bldP spid="1158" grpId="1" animBg="1"/>
      <p:bldP spid="1159" grpId="0" animBg="1"/>
      <p:bldP spid="1159" grpId="1" animBg="1"/>
      <p:bldP spid="1160" grpId="0" animBg="1"/>
      <p:bldP spid="1161" grpId="0" animBg="1"/>
      <p:bldP spid="1162" grpId="0" animBg="1"/>
      <p:bldP spid="332" grpId="0" animBg="1"/>
      <p:bldP spid="847" grpId="0" animBg="1"/>
      <p:bldP spid="850" grpId="0" uiExpand="1" build="allAtOnce" animBg="1"/>
      <p:bldP spid="1122" grpId="0" animBg="1"/>
      <p:bldP spid="1122" grpId="1" animBg="1"/>
      <p:bldP spid="1127" grpId="0" animBg="1"/>
      <p:bldP spid="1151" grpId="0" animBg="1"/>
      <p:bldP spid="1152" grpId="0" animBg="1"/>
      <p:bldP spid="1152" grpId="1" animBg="1"/>
      <p:bldP spid="1152" grpId="2" animBg="1"/>
      <p:bldP spid="1153" grpId="0" animBg="1"/>
      <p:bldP spid="1153" grpId="1" animBg="1"/>
      <p:bldP spid="1165" grpId="0" animBg="1"/>
      <p:bldP spid="1166" grpId="0" animBg="1"/>
      <p:bldP spid="11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AD9E114-B42E-4205-A047-123A0F6202B0}"/>
              </a:ext>
            </a:extLst>
          </p:cNvPr>
          <p:cNvSpPr/>
          <p:nvPr/>
        </p:nvSpPr>
        <p:spPr>
          <a:xfrm>
            <a:off x="335360" y="4479167"/>
            <a:ext cx="10873208" cy="1081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Deploy With</a:t>
            </a:r>
            <a:endParaRPr lang="en-US" sz="3200" b="1" dirty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A0D7D0-0BFD-445D-8976-2AC11BBD28CB}"/>
              </a:ext>
            </a:extLst>
          </p:cNvPr>
          <p:cNvSpPr/>
          <p:nvPr/>
        </p:nvSpPr>
        <p:spPr>
          <a:xfrm>
            <a:off x="335360" y="2824392"/>
            <a:ext cx="10873208" cy="1605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Build 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FROM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5459606" y="2996952"/>
            <a:ext cx="5556968" cy="1250636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5459605" y="1552533"/>
            <a:ext cx="4929872" cy="1250636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775453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6440926" y="1885721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6442584" y="218804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644822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710138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775453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9060858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840769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7096711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9714017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905618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840769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8415201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9714017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9714017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6440925" y="1582404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6440926" y="3330140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6442584" y="3632462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644822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710138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775453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9060858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840769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7096711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9714017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9056189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9714017" y="3330140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6440925" y="3026823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10367176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9714017" y="362979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5470288" y="4669941"/>
            <a:ext cx="5556968" cy="663483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6453265" y="471696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645890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709671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776522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9071539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841838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7092041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972469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9066870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1037785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9724698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776431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842214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10382537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058940" y="1554375"/>
            <a:ext cx="3376565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058940" y="2996953"/>
            <a:ext cx="3376565" cy="96022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Serviced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1420816" y="4669939"/>
            <a:ext cx="4014690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1D33E-7E29-4A21-BE7F-BBFD51FA4214}"/>
              </a:ext>
            </a:extLst>
          </p:cNvPr>
          <p:cNvSpPr/>
          <p:nvPr/>
        </p:nvSpPr>
        <p:spPr>
          <a:xfrm>
            <a:off x="335360" y="5544234"/>
            <a:ext cx="2707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Image Digest: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1FC01C-5E74-4702-B97E-22F77B9C2A40}"/>
              </a:ext>
            </a:extLst>
          </p:cNvPr>
          <p:cNvSpPr/>
          <p:nvPr/>
        </p:nvSpPr>
        <p:spPr>
          <a:xfrm>
            <a:off x="1280041" y="5965568"/>
            <a:ext cx="9631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sha256:f875142531ccd91fbe8901c549fb453fee578f9a750b84d54e91f42fb95355b5</a:t>
            </a:r>
          </a:p>
        </p:txBody>
      </p:sp>
    </p:spTree>
    <p:extLst>
      <p:ext uri="{BB962C8B-B14F-4D97-AF65-F5344CB8AC3E}">
        <p14:creationId xmlns:p14="http://schemas.microsoft.com/office/powerpoint/2010/main" val="21568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5456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53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59259E-6 L 0.21472 -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59259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5456 -7.40741E-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5456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0.00023 L 0.10742 3.33333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85 -3.703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7.40741E-7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5 -3.7037E-6 L 0.21407 -3.703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7.40741E-7 L 0.21472 -7.40741E-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7.40741E-7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52 -3.703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27 -7.40741E-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75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3" grpId="0" animBg="1"/>
      <p:bldP spid="5" grpId="0" animBg="1"/>
      <p:bldP spid="5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3" grpId="1"/>
      <p:bldP spid="73" grpId="0"/>
      <p:bldP spid="74" grpId="0"/>
      <p:bldP spid="26" grpId="0"/>
      <p:bldP spid="26" grpId="1"/>
      <p:bldP spid="88" grpId="0"/>
      <p:bldP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C05D8-8138-4CD7-8583-D347E4CF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You CI/CD pipeline was used for the life of the app</a:t>
            </a:r>
          </a:p>
          <a:p>
            <a:pPr lvl="1"/>
            <a:r>
              <a:rPr lang="en-US" dirty="0"/>
              <a:t>Your development unit and functional tests were used to validate base image updates?</a:t>
            </a:r>
          </a:p>
          <a:p>
            <a:pPr lvl="1"/>
            <a:r>
              <a:rPr lang="en-US" dirty="0"/>
              <a:t>The CI pipeline was triggered by base image updates, not just git commits</a:t>
            </a:r>
          </a:p>
        </p:txBody>
      </p:sp>
    </p:spTree>
    <p:extLst>
      <p:ext uri="{BB962C8B-B14F-4D97-AF65-F5344CB8AC3E}">
        <p14:creationId xmlns:p14="http://schemas.microsoft.com/office/powerpoint/2010/main" val="2591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5531837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grpSp>
        <p:nvGrpSpPr>
          <p:cNvPr id="56" name="Authentication">
            <a:extLst>
              <a:ext uri="{FF2B5EF4-FFF2-40B4-BE49-F238E27FC236}">
                <a16:creationId xmlns:a16="http://schemas.microsoft.com/office/drawing/2014/main" id="{1FD38897-40A3-4097-BB6F-4659EC24DD64}"/>
              </a:ext>
            </a:extLst>
          </p:cNvPr>
          <p:cNvGrpSpPr/>
          <p:nvPr/>
        </p:nvGrpSpPr>
        <p:grpSpPr>
          <a:xfrm>
            <a:off x="3758421" y="2247157"/>
            <a:ext cx="639856" cy="551600"/>
            <a:chOff x="4314167" y="3606147"/>
            <a:chExt cx="857250" cy="739009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F25423C8-E71D-4526-B343-D16B2940904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Picture 2" descr="See the source image">
              <a:extLst>
                <a:ext uri="{FF2B5EF4-FFF2-40B4-BE49-F238E27FC236}">
                  <a16:creationId xmlns:a16="http://schemas.microsoft.com/office/drawing/2014/main" id="{00A10C44-F64D-4CEF-8277-D18FBB52B3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Key">
            <a:extLst>
              <a:ext uri="{FF2B5EF4-FFF2-40B4-BE49-F238E27FC236}">
                <a16:creationId xmlns:a16="http://schemas.microsoft.com/office/drawing/2014/main" id="{E56D8FFB-7BF9-4B90-B993-75EAF1881903}"/>
              </a:ext>
            </a:extLst>
          </p:cNvPr>
          <p:cNvGrpSpPr/>
          <p:nvPr/>
        </p:nvGrpSpPr>
        <p:grpSpPr>
          <a:xfrm>
            <a:off x="4607054" y="2279653"/>
            <a:ext cx="939489" cy="486607"/>
            <a:chOff x="5375920" y="1795371"/>
            <a:chExt cx="939489" cy="486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4A2055-D0B4-4871-BA88-2D806B5D311F}"/>
                </a:ext>
              </a:extLst>
            </p:cNvPr>
            <p:cNvSpPr/>
            <p:nvPr/>
          </p:nvSpPr>
          <p:spPr>
            <a:xfrm>
              <a:off x="5435734" y="1973378"/>
              <a:ext cx="498371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D076CA-5905-4D9A-BE8E-D2B2AA0D262A}"/>
                </a:ext>
              </a:extLst>
            </p:cNvPr>
            <p:cNvSpPr/>
            <p:nvPr/>
          </p:nvSpPr>
          <p:spPr>
            <a:xfrm>
              <a:off x="6152726" y="1977753"/>
              <a:ext cx="127219" cy="121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855B4262-AABF-478E-8CBE-43025A2FA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9550" t="24379" r="40046" b="24641"/>
            <a:stretch/>
          </p:blipFill>
          <p:spPr>
            <a:xfrm rot="5400000">
              <a:off x="5602361" y="1568930"/>
              <a:ext cx="486607" cy="939489"/>
            </a:xfrm>
            <a:prstGeom prst="rect">
              <a:avLst/>
            </a:prstGeom>
          </p:spPr>
        </p:pic>
      </p:grp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8" name="dockerfile-contoso">
            <a:extLst>
              <a:ext uri="{FF2B5EF4-FFF2-40B4-BE49-F238E27FC236}">
                <a16:creationId xmlns:a16="http://schemas.microsoft.com/office/drawing/2014/main" id="{1C93DF93-B5A5-47FE-8BA0-5ED95A3F9D92}"/>
              </a:ext>
            </a:extLst>
          </p:cNvPr>
          <p:cNvSpPr/>
          <p:nvPr/>
        </p:nvSpPr>
        <p:spPr>
          <a:xfrm>
            <a:off x="3458665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ockerfile-mcr">
            <a:extLst>
              <a:ext uri="{FF2B5EF4-FFF2-40B4-BE49-F238E27FC236}">
                <a16:creationId xmlns:a16="http://schemas.microsoft.com/office/drawing/2014/main" id="{EDC25A4B-D10C-4D36-BF3F-2A45CCA8DDC8}"/>
              </a:ext>
            </a:extLst>
          </p:cNvPr>
          <p:cNvSpPr/>
          <p:nvPr/>
        </p:nvSpPr>
        <p:spPr>
          <a:xfrm>
            <a:off x="3458666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568C9-9D0E-4277-9A4D-1287D39BB34F}"/>
              </a:ext>
            </a:extLst>
          </p:cNvPr>
          <p:cNvSpPr/>
          <p:nvPr/>
        </p:nvSpPr>
        <p:spPr>
          <a:xfrm>
            <a:off x="3547148" y="2027238"/>
            <a:ext cx="5665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9CE14-9777-41CC-A8EA-6AFA415550C9}"/>
              </a:ext>
            </a:extLst>
          </p:cNvPr>
          <p:cNvSpPr/>
          <p:nvPr/>
        </p:nvSpPr>
        <p:spPr>
          <a:xfrm>
            <a:off x="3549111" y="2873402"/>
            <a:ext cx="506869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10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0556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2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5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8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1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4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7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0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3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6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9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476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484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493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0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502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500"/>
                            </p:stCondLst>
                            <p:childTnLst>
                              <p:par>
                                <p:cTn id="5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511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9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400"/>
                            </p:stCondLst>
                            <p:childTnLst>
                              <p:par>
                                <p:cTn id="5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555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00"/>
                            </p:stCondLst>
                            <p:childTnLst>
                              <p:par>
                                <p:cTn id="56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577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8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0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594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8" grpId="0" build="allAtOnce" animBg="1"/>
      <p:bldP spid="68" grpId="1" build="allAtOnce" animBg="1"/>
      <p:bldP spid="69" grpId="0"/>
      <p:bldP spid="70" grpId="0"/>
      <p:bldP spid="71" grpId="0"/>
      <p:bldP spid="67" grpId="0" uiExpand="1" build="allAtOnce" animBg="1"/>
      <p:bldP spid="67" grpId="1" build="allAtOnce" animBg="1"/>
      <p:bldP spid="12" grpId="0" animBg="1"/>
      <p:bldP spid="12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11889</TotalTime>
  <Words>1531</Words>
  <Application>Microsoft Office PowerPoint</Application>
  <PresentationFormat>Widescreen</PresentationFormat>
  <Paragraphs>380</Paragraphs>
  <Slides>14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Lucida Console</vt:lpstr>
      <vt:lpstr>Segoe UI</vt:lpstr>
      <vt:lpstr>Segoe UI Black</vt:lpstr>
      <vt:lpstr>Segoe UI Light</vt:lpstr>
      <vt:lpstr>Segoe UI Semilight</vt:lpstr>
      <vt:lpstr>Office Theme</vt:lpstr>
      <vt:lpstr>Leveraging Build Pipelines for Automating Container OS &amp; Framework Patching</vt:lpstr>
      <vt:lpstr>Containers: The App Packaging Format</vt:lpstr>
      <vt:lpstr>But, What About…</vt:lpstr>
      <vt:lpstr>How Do You Patch Containers?</vt:lpstr>
      <vt:lpstr>Image Tagging</vt:lpstr>
      <vt:lpstr>PowerPoint Presentation</vt:lpstr>
      <vt:lpstr>Tagging Techniques</vt:lpstr>
      <vt:lpstr>Opportunity</vt:lpstr>
      <vt:lpstr>Are Your Base Artifacts Secure?</vt:lpstr>
      <vt:lpstr>Are Your Base Artifacts Secure?</vt:lpstr>
      <vt:lpstr>Demoing Base Artifact Updates</vt:lpstr>
      <vt:lpstr>Demo</vt:lpstr>
      <vt:lpstr>Trust But Verify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93</cp:revision>
  <dcterms:created xsi:type="dcterms:W3CDTF">2019-04-26T20:36:37Z</dcterms:created>
  <dcterms:modified xsi:type="dcterms:W3CDTF">2019-11-16T19:11:06Z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