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147470337" r:id="rId5"/>
    <p:sldId id="2147470443" r:id="rId6"/>
    <p:sldId id="2147470432" r:id="rId7"/>
    <p:sldId id="258" r:id="rId8"/>
    <p:sldId id="2147470340" r:id="rId9"/>
    <p:sldId id="2147470383" r:id="rId10"/>
    <p:sldId id="268" r:id="rId11"/>
    <p:sldId id="2147470384" r:id="rId12"/>
    <p:sldId id="272" r:id="rId13"/>
    <p:sldId id="2147470448" r:id="rId14"/>
    <p:sldId id="2147470472" r:id="rId15"/>
    <p:sldId id="2147470469" r:id="rId16"/>
    <p:sldId id="2147470471" r:id="rId17"/>
    <p:sldId id="2147470445" r:id="rId18"/>
    <p:sldId id="2147470451" r:id="rId19"/>
    <p:sldId id="2147470452" r:id="rId20"/>
    <p:sldId id="2147470453" r:id="rId21"/>
    <p:sldId id="2147470455" r:id="rId22"/>
    <p:sldId id="2147470461" r:id="rId23"/>
    <p:sldId id="2147470456" r:id="rId24"/>
    <p:sldId id="2147470447" r:id="rId25"/>
    <p:sldId id="2147470457" r:id="rId26"/>
    <p:sldId id="2147470458" r:id="rId27"/>
    <p:sldId id="2147470437" r:id="rId28"/>
    <p:sldId id="2147470459" r:id="rId29"/>
    <p:sldId id="32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1509FD-A133-8CDB-0628-94BC6315B6F4}" name="Steve Lasker" initials="SL" userId="Steve Lask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A5EB"/>
    <a:srgbClr val="156082"/>
    <a:srgbClr val="03A2EA"/>
    <a:srgbClr val="FFFFFF"/>
    <a:srgbClr val="000000"/>
    <a:srgbClr val="F8F8F8"/>
    <a:srgbClr val="98A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41B99-EC7E-4E8E-B69D-9902E6A306F7}" v="1" dt="2025-02-13T00:41:32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4" autoAdjust="0"/>
    <p:restoredTop sz="83649" autoAdjust="0"/>
  </p:normalViewPr>
  <p:slideViewPr>
    <p:cSldViewPr snapToGrid="0">
      <p:cViewPr varScale="1">
        <p:scale>
          <a:sx n="62" d="100"/>
          <a:sy n="62" d="100"/>
        </p:scale>
        <p:origin x="1326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3A9E5-1A99-4CED-BE27-59A4F0420F9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CBC04-DE7B-42AF-AE63-AAD092F5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At DataTrails, we’ve been contributing to new IETF standards for securing Supply Chains with Integrity, Transparency and Trust.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 IETF is the Internet Engineering Task Force, which produces RFCs enabling interoperability across vendors, network operators and devices.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2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9D4B1-9C93-78B2-10BC-CA0DC08E5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63C82F-2FCE-2D2A-95F8-1DD730117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F8A031-A492-9F9F-2E05-82EA758A6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Dealer keeps calling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6063B-2D26-7701-6E5D-AFAA4E9AA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BD9D4-8EC3-A4EC-CA85-9B2E61206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C488C2-3607-3E24-A550-FE999BC0E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9DA811-211A-D112-B645-A7132023F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 revokes consent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00F8F-FF07-59BF-24AA-0F6B3C03A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36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4BD88-C9B4-6A4C-5817-CF0A82709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0795E-B670-F6E6-08E0-884E1E8DC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E9AB18-CBF9-4605-B7DD-15092DD54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Contractual Arrangements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45CA9-E4A4-4821-2FB7-1AEC79956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83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9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6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1538E-B84F-ED02-6411-E61FCEC16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37E9-52B2-A639-3B78-4F8DFE58F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1A9A06-A925-B6C8-7537-8C1B369F5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F430-D42D-9AEC-F208-26BFB53A2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70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4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is simply information about the Artifact, including a Software Bill of Materials,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for how your Machine Learning Model was trained, whether the product meets some compliance requirement, a contract,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a C2PA Manifest, assuring the metadata can’t be stripped from the media.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references the Artifact by setting a subject property, providing a feed of signed statements about the Artifact.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2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vCon</a:t>
            </a:r>
            <a:r>
              <a:rPr lang="en-US" dirty="0"/>
              <a:t> Create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DataController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3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90E79-30B0-BB15-A577-72DC61EDA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95A8D0-CF18-2F97-7D75-AA48EF529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CE705-05A4-0D24-F7B0-87261B291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DataController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Processor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DF442-3EF0-D9B4-2ADD-ECE93C5E9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E8C3-F5D2-7C3F-C48B-BBFEE7499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EF1A-0161-8F24-D000-D92FB3729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2" descr="RKVST Rebrands as DataTrails">
            <a:extLst>
              <a:ext uri="{FF2B5EF4-FFF2-40B4-BE49-F238E27FC236}">
                <a16:creationId xmlns:a16="http://schemas.microsoft.com/office/drawing/2014/main" id="{2C2AB196-D713-A3C2-C2EB-CA4C97F643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4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53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B468-6CF9-1B0D-8D7A-B25D197E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EC64-7A30-E3FC-4A00-C4208854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2" descr="RKVST Rebrands as DataTrails">
            <a:extLst>
              <a:ext uri="{FF2B5EF4-FFF2-40B4-BE49-F238E27FC236}">
                <a16:creationId xmlns:a16="http://schemas.microsoft.com/office/drawing/2014/main" id="{47825735-4543-1850-DDB6-9F1E1C039A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0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B468-6CF9-1B0D-8D7A-B25D197E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EC64-7A30-E3FC-4A00-C4208854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6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B3AA-61C1-7266-7C6D-6A630755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85E64-CA9B-9849-C543-D5CE181F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2" descr="RKVST Rebrands as DataTrails">
            <a:extLst>
              <a:ext uri="{FF2B5EF4-FFF2-40B4-BE49-F238E27FC236}">
                <a16:creationId xmlns:a16="http://schemas.microsoft.com/office/drawing/2014/main" id="{6026F9D9-A6B2-2E8F-FAA2-E1715503B4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8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F9E4-24F4-9D46-D113-E6C05474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RKVST Rebrands as DataTrails">
            <a:extLst>
              <a:ext uri="{FF2B5EF4-FFF2-40B4-BE49-F238E27FC236}">
                <a16:creationId xmlns:a16="http://schemas.microsoft.com/office/drawing/2014/main" id="{CE052049-9F02-F77B-628A-6DCE544DAC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7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4753433-8433-7715-48C0-63E1F72F0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486963" y="5919728"/>
            <a:ext cx="2703607" cy="2560218"/>
          </a:xfrm>
          <a:prstGeom prst="ellipse">
            <a:avLst/>
          </a:prstGeom>
          <a:noFill/>
          <a:ln w="361950">
            <a:solidFill>
              <a:srgbClr val="0BA5EC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FD74CD-CECB-1576-BE4D-0386E85B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431711" y="-2889649"/>
            <a:ext cx="3546977" cy="3358859"/>
          </a:xfrm>
          <a:prstGeom prst="ellipse">
            <a:avLst/>
          </a:prstGeom>
          <a:noFill/>
          <a:ln w="361950">
            <a:solidFill>
              <a:srgbClr val="0BA5EC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26">
            <a:extLst>
              <a:ext uri="{FF2B5EF4-FFF2-40B4-BE49-F238E27FC236}">
                <a16:creationId xmlns:a16="http://schemas.microsoft.com/office/drawing/2014/main" id="{308738A0-1F9E-F2BE-79FB-4FCD1EA8BE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689542"/>
            <a:ext cx="3302653" cy="523315"/>
          </a:xfrm>
          <a:prstGeom prst="roundRect">
            <a:avLst>
              <a:gd name="adj" fmla="val 33290"/>
            </a:avLst>
          </a:prstGeom>
          <a:solidFill>
            <a:srgbClr val="DBF2FD"/>
          </a:solidFill>
        </p:spPr>
        <p:txBody>
          <a:bodyPr wrap="square">
            <a:spAutoFit/>
          </a:bodyPr>
          <a:lstStyle>
            <a:lvl1pPr>
              <a:defRPr sz="2400" b="1">
                <a:solidFill>
                  <a:srgbClr val="0BA5EC"/>
                </a:solidFill>
              </a:defRPr>
            </a:lvl1pPr>
          </a:lstStyle>
          <a:p>
            <a:pPr lvl="0"/>
            <a:r>
              <a:rPr lang="en-US"/>
              <a:t>Enter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573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4753433-8433-7715-48C0-63E1F72F0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486963" y="5919728"/>
            <a:ext cx="2703607" cy="2560218"/>
          </a:xfrm>
          <a:prstGeom prst="ellipse">
            <a:avLst/>
          </a:prstGeom>
          <a:noFill/>
          <a:ln w="361950">
            <a:solidFill>
              <a:srgbClr val="0BA5EC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FD74CD-CECB-1576-BE4D-0386E85B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431711" y="-2889649"/>
            <a:ext cx="3546977" cy="3358859"/>
          </a:xfrm>
          <a:prstGeom prst="ellipse">
            <a:avLst/>
          </a:prstGeom>
          <a:noFill/>
          <a:ln w="361950">
            <a:solidFill>
              <a:srgbClr val="0BA5EC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62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4753433-8433-7715-48C0-63E1F72F0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486963" y="5919728"/>
            <a:ext cx="2703607" cy="2560218"/>
          </a:xfrm>
          <a:prstGeom prst="ellipse">
            <a:avLst/>
          </a:prstGeom>
          <a:noFill/>
          <a:ln w="361950">
            <a:solidFill>
              <a:srgbClr val="0BA5EC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FD74CD-CECB-1576-BE4D-0386E85B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431711" y="-2889649"/>
            <a:ext cx="3546977" cy="3358859"/>
          </a:xfrm>
          <a:prstGeom prst="ellipse">
            <a:avLst/>
          </a:prstGeom>
          <a:noFill/>
          <a:ln w="361950">
            <a:solidFill>
              <a:srgbClr val="0BA5EC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26">
            <a:extLst>
              <a:ext uri="{FF2B5EF4-FFF2-40B4-BE49-F238E27FC236}">
                <a16:creationId xmlns:a16="http://schemas.microsoft.com/office/drawing/2014/main" id="{308738A0-1F9E-F2BE-79FB-4FCD1EA8BE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689542"/>
            <a:ext cx="3302653" cy="523315"/>
          </a:xfrm>
          <a:prstGeom prst="roundRect">
            <a:avLst>
              <a:gd name="adj" fmla="val 33290"/>
            </a:avLst>
          </a:prstGeom>
          <a:solidFill>
            <a:srgbClr val="DBF2FD"/>
          </a:solidFill>
        </p:spPr>
        <p:txBody>
          <a:bodyPr wrap="square">
            <a:spAutoFit/>
          </a:bodyPr>
          <a:lstStyle>
            <a:lvl1pPr>
              <a:defRPr sz="2400" b="1">
                <a:solidFill>
                  <a:srgbClr val="0BA5EC"/>
                </a:solidFill>
              </a:defRPr>
            </a:lvl1pPr>
          </a:lstStyle>
          <a:p>
            <a:pPr lvl="0"/>
            <a:r>
              <a:rPr lang="en-US"/>
              <a:t>Enter subtitle here</a:t>
            </a:r>
          </a:p>
        </p:txBody>
      </p:sp>
      <p:pic>
        <p:nvPicPr>
          <p:cNvPr id="3" name="Picture 2" descr="RKVST Rebrands as DataTrails">
            <a:extLst>
              <a:ext uri="{FF2B5EF4-FFF2-40B4-BE49-F238E27FC236}">
                <a16:creationId xmlns:a16="http://schemas.microsoft.com/office/drawing/2014/main" id="{26ADB0E2-576B-51D4-CDC5-F6306E2801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3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KVST Rebrands as DataTrails">
            <a:extLst>
              <a:ext uri="{FF2B5EF4-FFF2-40B4-BE49-F238E27FC236}">
                <a16:creationId xmlns:a16="http://schemas.microsoft.com/office/drawing/2014/main" id="{0FE55E9B-35FA-DECD-9795-7F195FBFD9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52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9E2BD-8040-8C26-796A-65115182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7A62F-4A8E-4D54-BE0A-064A08B68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910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4" r:id="rId5"/>
    <p:sldLayoutId id="2147483660" r:id="rId6"/>
    <p:sldLayoutId id="2147483664" r:id="rId7"/>
    <p:sldLayoutId id="2147483663" r:id="rId8"/>
    <p:sldLayoutId id="2147483661" r:id="rId9"/>
    <p:sldLayoutId id="214748366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mailto:Steve.Lasker@DataTrails.a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jpe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26.png"/><Relationship Id="rId7" Type="http://schemas.openxmlformats.org/officeDocument/2006/relationships/image" Target="../media/image36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22.png"/><Relationship Id="rId4" Type="http://schemas.openxmlformats.org/officeDocument/2006/relationships/image" Target="../media/image27.sv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6.svg"/><Relationship Id="rId10" Type="http://schemas.openxmlformats.org/officeDocument/2006/relationships/image" Target="../media/image42.sv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.us/report/call-center-ai-market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1.svg"/><Relationship Id="rId7" Type="http://schemas.openxmlformats.org/officeDocument/2006/relationships/image" Target="../media/image47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31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mailto:Steve.Lasker@DataTrails.ai" TargetMode="External"/><Relationship Id="rId3" Type="http://schemas.openxmlformats.org/officeDocument/2006/relationships/hyperlink" Target="https://www.datatrails.ai/getting-started/" TargetMode="External"/><Relationship Id="rId7" Type="http://schemas.openxmlformats.org/officeDocument/2006/relationships/hyperlink" Target="https://docs.datatrails.ai/developers/developer-patterns/scitt-api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atatracker.ietf.org/wg/scitt/" TargetMode="External"/><Relationship Id="rId5" Type="http://schemas.openxmlformats.org/officeDocument/2006/relationships/hyperlink" Target="https://scitt.io/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9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11" Type="http://schemas.openxmlformats.org/officeDocument/2006/relationships/image" Target="../media/image13.sv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svg"/><Relationship Id="rId9" Type="http://schemas.openxmlformats.org/officeDocument/2006/relationships/image" Target="../media/image20.png"/><Relationship Id="rId1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5.png"/><Relationship Id="rId7" Type="http://schemas.openxmlformats.org/officeDocument/2006/relationships/image" Target="../media/image11.svg"/><Relationship Id="rId12" Type="http://schemas.openxmlformats.org/officeDocument/2006/relationships/image" Target="../media/image1.jpe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5.png"/><Relationship Id="rId5" Type="http://schemas.openxmlformats.org/officeDocument/2006/relationships/image" Target="../media/image9.sv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19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1678A-58B5-FEDC-459D-D7005A07A0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302" y="512446"/>
            <a:ext cx="3755424" cy="938333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20C924F-D9F3-6545-AE66-C1C18814BBFE}"/>
              </a:ext>
            </a:extLst>
          </p:cNvPr>
          <p:cNvSpPr txBox="1">
            <a:spLocks/>
          </p:cNvSpPr>
          <p:nvPr/>
        </p:nvSpPr>
        <p:spPr>
          <a:xfrm>
            <a:off x="335274" y="4533726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Steve Lasker</a:t>
            </a:r>
          </a:p>
          <a:p>
            <a:pPr marL="0" indent="0">
              <a:buNone/>
            </a:pPr>
            <a:r>
              <a:rPr lang="en-US" sz="2000" dirty="0"/>
              <a:t>Director of Ecosystem</a:t>
            </a:r>
          </a:p>
          <a:p>
            <a:pPr marL="0" indent="0">
              <a:buNone/>
            </a:pPr>
            <a:r>
              <a:rPr lang="en-US" sz="2000" dirty="0"/>
              <a:t>DataTrails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Steve.Lasker@DataTrails.ai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@SteveLasker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226D0AC7-35ED-AFBE-5793-E443C8EAB6BD}"/>
              </a:ext>
            </a:extLst>
          </p:cNvPr>
          <p:cNvSpPr txBox="1">
            <a:spLocks/>
          </p:cNvSpPr>
          <p:nvPr/>
        </p:nvSpPr>
        <p:spPr>
          <a:xfrm>
            <a:off x="3885611" y="5275319"/>
            <a:ext cx="5710759" cy="15001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Associating Trust</a:t>
            </a:r>
            <a:br>
              <a:rPr lang="en-US" sz="3200" dirty="0"/>
            </a:br>
            <a:r>
              <a:rPr lang="en-US" sz="3200" dirty="0"/>
              <a:t>In the Information We Share </a:t>
            </a:r>
            <a:br>
              <a:rPr lang="en-US" sz="3200" dirty="0"/>
            </a:br>
            <a:r>
              <a:rPr lang="en-US" sz="3200" dirty="0"/>
              <a:t>&amp; Consume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3CA80-CC5D-EFC4-9225-73456D655FCD}"/>
              </a:ext>
            </a:extLst>
          </p:cNvPr>
          <p:cNvSpPr txBox="1"/>
          <p:nvPr/>
        </p:nvSpPr>
        <p:spPr>
          <a:xfrm>
            <a:off x="3885611" y="1849829"/>
            <a:ext cx="3488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2563" algn="ctr"/>
                <a:tab pos="349250" algn="l"/>
              </a:tabLst>
            </a:pPr>
            <a:r>
              <a:rPr lang="en-US" sz="3600" b="1" dirty="0"/>
              <a:t>	S	</a:t>
            </a:r>
            <a:r>
              <a:rPr lang="en-US" sz="3600" dirty="0" err="1"/>
              <a:t>upply</a:t>
            </a:r>
            <a:r>
              <a:rPr lang="en-US" sz="3600" dirty="0"/>
              <a:t> </a:t>
            </a:r>
          </a:p>
          <a:p>
            <a:pPr>
              <a:tabLst>
                <a:tab pos="182563" algn="ctr"/>
                <a:tab pos="349250" algn="l"/>
              </a:tabLst>
            </a:pPr>
            <a:r>
              <a:rPr lang="en-US" sz="3600" b="1" dirty="0"/>
              <a:t>	C	</a:t>
            </a:r>
            <a:r>
              <a:rPr lang="en-US" sz="3600" dirty="0" err="1"/>
              <a:t>hain</a:t>
            </a:r>
            <a:r>
              <a:rPr lang="en-US" sz="3600" dirty="0"/>
              <a:t>, 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b="1" dirty="0"/>
              <a:t>I	</a:t>
            </a:r>
            <a:r>
              <a:rPr lang="en-US" sz="3600" dirty="0" err="1"/>
              <a:t>ntegrity</a:t>
            </a:r>
            <a:r>
              <a:rPr lang="en-US" sz="3600" dirty="0"/>
              <a:t>, 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b="1" dirty="0"/>
              <a:t>T	</a:t>
            </a:r>
            <a:r>
              <a:rPr lang="en-US" sz="3600" dirty="0" err="1"/>
              <a:t>ransparency</a:t>
            </a:r>
            <a:r>
              <a:rPr lang="en-US" sz="3600" dirty="0"/>
              <a:t> &amp; 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b="1" dirty="0"/>
              <a:t>T	</a:t>
            </a:r>
            <a:r>
              <a:rPr lang="en-US" sz="3600" dirty="0"/>
              <a:t>rust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349696-4DC0-54FE-76CE-05E43F447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74" y="309564"/>
            <a:ext cx="2181251" cy="1159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EF0F7-14BA-49BF-2E43-95765FAE7DB3}"/>
              </a:ext>
            </a:extLst>
          </p:cNvPr>
          <p:cNvSpPr txBox="1"/>
          <p:nvPr/>
        </p:nvSpPr>
        <p:spPr>
          <a:xfrm>
            <a:off x="241145" y="1542052"/>
            <a:ext cx="3154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datatracker.ietf.or</a:t>
            </a:r>
            <a:r>
              <a:rPr lang="en-US" sz="1400" spc="100" dirty="0"/>
              <a:t>g</a:t>
            </a:r>
            <a:r>
              <a:rPr lang="en-US" sz="1050" spc="100" dirty="0"/>
              <a:t>/</a:t>
            </a:r>
            <a:r>
              <a:rPr lang="en-US" sz="1400" spc="100" dirty="0" err="1"/>
              <a:t>wg</a:t>
            </a:r>
            <a:r>
              <a:rPr lang="en-US" sz="1100" spc="100" dirty="0"/>
              <a:t>/</a:t>
            </a:r>
            <a:r>
              <a:rPr lang="en-US" sz="1400" dirty="0"/>
              <a:t>scitt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9AB0A-EB0D-3026-6571-92A5D1D50F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2843" y="1450779"/>
            <a:ext cx="2393529" cy="47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31DB29-35CF-8CE1-C0A9-2B1969F6EB42}"/>
              </a:ext>
            </a:extLst>
          </p:cNvPr>
          <p:cNvSpPr/>
          <p:nvPr/>
        </p:nvSpPr>
        <p:spPr>
          <a:xfrm>
            <a:off x="2604936" y="2753855"/>
            <a:ext cx="6068064" cy="3340231"/>
          </a:xfrm>
          <a:prstGeom prst="roundRect">
            <a:avLst>
              <a:gd name="adj" fmla="val 885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envelope">
            <a:extLst>
              <a:ext uri="{FF2B5EF4-FFF2-40B4-BE49-F238E27FC236}">
                <a16:creationId xmlns:a16="http://schemas.microsoft.com/office/drawing/2014/main" id="{4E2F510B-C457-4D04-3F29-E6915EECE851}"/>
              </a:ext>
            </a:extLst>
          </p:cNvPr>
          <p:cNvGrpSpPr/>
          <p:nvPr/>
        </p:nvGrpSpPr>
        <p:grpSpPr>
          <a:xfrm>
            <a:off x="2209492" y="1048890"/>
            <a:ext cx="5663278" cy="1651490"/>
            <a:chOff x="2209492" y="1048890"/>
            <a:chExt cx="5663278" cy="165149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81AFE1D-C1D8-AF5A-565E-FB79E9AC91BC}"/>
                </a:ext>
              </a:extLst>
            </p:cNvPr>
            <p:cNvSpPr/>
            <p:nvPr/>
          </p:nvSpPr>
          <p:spPr>
            <a:xfrm>
              <a:off x="2209492" y="1048890"/>
              <a:ext cx="5663278" cy="1651490"/>
            </a:xfrm>
            <a:custGeom>
              <a:avLst/>
              <a:gdLst>
                <a:gd name="connsiteX0" fmla="*/ 0 w 5579419"/>
                <a:gd name="connsiteY0" fmla="*/ 275254 h 1651490"/>
                <a:gd name="connsiteX1" fmla="*/ 275254 w 5579419"/>
                <a:gd name="connsiteY1" fmla="*/ 0 h 1651490"/>
                <a:gd name="connsiteX2" fmla="*/ 5304165 w 5579419"/>
                <a:gd name="connsiteY2" fmla="*/ 0 h 1651490"/>
                <a:gd name="connsiteX3" fmla="*/ 5579419 w 5579419"/>
                <a:gd name="connsiteY3" fmla="*/ 275254 h 1651490"/>
                <a:gd name="connsiteX4" fmla="*/ 5579419 w 5579419"/>
                <a:gd name="connsiteY4" fmla="*/ 1376236 h 1651490"/>
                <a:gd name="connsiteX5" fmla="*/ 5304165 w 5579419"/>
                <a:gd name="connsiteY5" fmla="*/ 1651490 h 1651490"/>
                <a:gd name="connsiteX6" fmla="*/ 275254 w 5579419"/>
                <a:gd name="connsiteY6" fmla="*/ 1651490 h 1651490"/>
                <a:gd name="connsiteX7" fmla="*/ 0 w 5579419"/>
                <a:gd name="connsiteY7" fmla="*/ 1376236 h 1651490"/>
                <a:gd name="connsiteX8" fmla="*/ 0 w 5579419"/>
                <a:gd name="connsiteY8" fmla="*/ 275254 h 1651490"/>
                <a:gd name="connsiteX0" fmla="*/ 3347 w 5582766"/>
                <a:gd name="connsiteY0" fmla="*/ 275254 h 1651490"/>
                <a:gd name="connsiteX1" fmla="*/ 278601 w 5582766"/>
                <a:gd name="connsiteY1" fmla="*/ 0 h 1651490"/>
                <a:gd name="connsiteX2" fmla="*/ 5307512 w 5582766"/>
                <a:gd name="connsiteY2" fmla="*/ 0 h 1651490"/>
                <a:gd name="connsiteX3" fmla="*/ 5582766 w 5582766"/>
                <a:gd name="connsiteY3" fmla="*/ 275254 h 1651490"/>
                <a:gd name="connsiteX4" fmla="*/ 5582766 w 5582766"/>
                <a:gd name="connsiteY4" fmla="*/ 1376236 h 1651490"/>
                <a:gd name="connsiteX5" fmla="*/ 5307512 w 5582766"/>
                <a:gd name="connsiteY5" fmla="*/ 1651490 h 1651490"/>
                <a:gd name="connsiteX6" fmla="*/ 278601 w 5582766"/>
                <a:gd name="connsiteY6" fmla="*/ 1651490 h 1651490"/>
                <a:gd name="connsiteX7" fmla="*/ 3347 w 5582766"/>
                <a:gd name="connsiteY7" fmla="*/ 1376236 h 1651490"/>
                <a:gd name="connsiteX8" fmla="*/ 0 w 5582766"/>
                <a:gd name="connsiteY8" fmla="*/ 562229 h 1651490"/>
                <a:gd name="connsiteX9" fmla="*/ 3347 w 5582766"/>
                <a:gd name="connsiteY9" fmla="*/ 275254 h 1651490"/>
                <a:gd name="connsiteX0" fmla="*/ 4329 w 5583748"/>
                <a:gd name="connsiteY0" fmla="*/ 275254 h 1651490"/>
                <a:gd name="connsiteX1" fmla="*/ 279583 w 5583748"/>
                <a:gd name="connsiteY1" fmla="*/ 0 h 1651490"/>
                <a:gd name="connsiteX2" fmla="*/ 5308494 w 5583748"/>
                <a:gd name="connsiteY2" fmla="*/ 0 h 1651490"/>
                <a:gd name="connsiteX3" fmla="*/ 5583748 w 5583748"/>
                <a:gd name="connsiteY3" fmla="*/ 275254 h 1651490"/>
                <a:gd name="connsiteX4" fmla="*/ 5583748 w 5583748"/>
                <a:gd name="connsiteY4" fmla="*/ 1376236 h 1651490"/>
                <a:gd name="connsiteX5" fmla="*/ 5308494 w 5583748"/>
                <a:gd name="connsiteY5" fmla="*/ 1651490 h 1651490"/>
                <a:gd name="connsiteX6" fmla="*/ 279583 w 5583748"/>
                <a:gd name="connsiteY6" fmla="*/ 1651490 h 1651490"/>
                <a:gd name="connsiteX7" fmla="*/ 4329 w 5583748"/>
                <a:gd name="connsiteY7" fmla="*/ 1376236 h 1651490"/>
                <a:gd name="connsiteX8" fmla="*/ 982 w 5583748"/>
                <a:gd name="connsiteY8" fmla="*/ 562229 h 1651490"/>
                <a:gd name="connsiteX9" fmla="*/ 4329 w 5583748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489204 h 1651490"/>
                <a:gd name="connsiteX9" fmla="*/ 3572 w 5582991"/>
                <a:gd name="connsiteY9" fmla="*/ 275254 h 165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2991" h="1651490">
                  <a:moveTo>
                    <a:pt x="3572" y="275254"/>
                  </a:moveTo>
                  <a:cubicBezTo>
                    <a:pt x="3572" y="123235"/>
                    <a:pt x="126807" y="0"/>
                    <a:pt x="278826" y="0"/>
                  </a:cubicBezTo>
                  <a:lnTo>
                    <a:pt x="5307737" y="0"/>
                  </a:lnTo>
                  <a:cubicBezTo>
                    <a:pt x="5459756" y="0"/>
                    <a:pt x="5582991" y="123235"/>
                    <a:pt x="5582991" y="275254"/>
                  </a:cubicBezTo>
                  <a:lnTo>
                    <a:pt x="5582991" y="1376236"/>
                  </a:lnTo>
                  <a:cubicBezTo>
                    <a:pt x="5582991" y="1528255"/>
                    <a:pt x="5459756" y="1651490"/>
                    <a:pt x="5307737" y="1651490"/>
                  </a:cubicBezTo>
                  <a:lnTo>
                    <a:pt x="278826" y="1651490"/>
                  </a:lnTo>
                  <a:cubicBezTo>
                    <a:pt x="126807" y="1651490"/>
                    <a:pt x="3572" y="1528255"/>
                    <a:pt x="3572" y="1376236"/>
                  </a:cubicBezTo>
                  <a:cubicBezTo>
                    <a:pt x="2456" y="1104900"/>
                    <a:pt x="-891" y="584862"/>
                    <a:pt x="225" y="489204"/>
                  </a:cubicBezTo>
                  <a:cubicBezTo>
                    <a:pt x="1341" y="393546"/>
                    <a:pt x="2456" y="370912"/>
                    <a:pt x="3572" y="27525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ysClr val="windowText" lastClr="000000"/>
                  </a:solidFill>
                </a:rPr>
                <a:t>Envelope  : COSE_SIGN1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6D8908-4AE8-D0E6-0BF4-9CB14AFC23D4}"/>
                </a:ext>
              </a:extLst>
            </p:cNvPr>
            <p:cNvSpPr txBox="1"/>
            <p:nvPr/>
          </p:nvSpPr>
          <p:spPr>
            <a:xfrm>
              <a:off x="2264093" y="1315385"/>
              <a:ext cx="474739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18(                                 / COSE Sign 1    /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  [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    h'</a:t>
              </a:r>
              <a:r>
                <a:rPr lang="en-US" sz="1200" dirty="0">
                  <a:solidFill>
                    <a:srgbClr val="0451A5"/>
                  </a:solidFill>
                  <a:latin typeface="Consolas" panose="020B0609020204030204" pitchFamily="49" charset="0"/>
                </a:rPr>
                <a:t>a4012603...6d706c65</a:t>
              </a:r>
              <a:r>
                <a:rPr lang="en-US" sz="1200" dirty="0">
                  <a:latin typeface="Consolas" panose="020B0609020204030204" pitchFamily="49" charset="0"/>
                </a:rPr>
                <a:t>',       / Protected      /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    h’</a:t>
              </a:r>
              <a:r>
                <a:rPr lang="en-US" sz="1200" dirty="0">
                  <a:solidFill>
                    <a:srgbClr val="0451A5"/>
                  </a:solidFill>
                  <a:latin typeface="Consolas" panose="020B0609020204030204" pitchFamily="49" charset="0"/>
                </a:rPr>
                <a:t>ea478a4g…..a20abe28</a:t>
              </a:r>
              <a:r>
                <a:rPr lang="en-US" sz="1200" dirty="0">
                  <a:latin typeface="Consolas" panose="020B0609020204030204" pitchFamily="49" charset="0"/>
                </a:rPr>
                <a:t>’,       / Payload        /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    h'</a:t>
              </a:r>
              <a:r>
                <a:rPr lang="en-US" sz="1200" dirty="0">
                  <a:solidFill>
                    <a:srgbClr val="0451A5"/>
                  </a:solidFill>
                  <a:latin typeface="Consolas" panose="020B0609020204030204" pitchFamily="49" charset="0"/>
                </a:rPr>
                <a:t>79ada558...3a28bae4</a:t>
              </a:r>
              <a:r>
                <a:rPr lang="en-US" sz="1200" dirty="0">
                  <a:latin typeface="Consolas" panose="020B0609020204030204" pitchFamily="49" charset="0"/>
                </a:rPr>
                <a:t>’,       / Signature      /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    h’</a:t>
              </a:r>
              <a:r>
                <a:rPr lang="en-US" sz="1200" dirty="0">
                  <a:solidFill>
                    <a:srgbClr val="0451A5"/>
                  </a:solidFill>
                  <a:latin typeface="Consolas" panose="020B0609020204030204" pitchFamily="49" charset="0"/>
                </a:rPr>
                <a:t>a023b128…..210gbaeh</a:t>
              </a:r>
              <a:r>
                <a:rPr lang="en-US" sz="1200" dirty="0">
                  <a:latin typeface="Consolas" panose="020B0609020204030204" pitchFamily="49" charset="0"/>
                </a:rPr>
                <a:t>’        / Unprotected    /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)</a:t>
              </a:r>
            </a:p>
          </p:txBody>
        </p:sp>
      </p:grpSp>
      <p:grpSp>
        <p:nvGrpSpPr>
          <p:cNvPr id="85" name="protected-hdr">
            <a:extLst>
              <a:ext uri="{FF2B5EF4-FFF2-40B4-BE49-F238E27FC236}">
                <a16:creationId xmlns:a16="http://schemas.microsoft.com/office/drawing/2014/main" id="{A6D2383E-0710-0535-31C9-652CA96E3EB7}"/>
              </a:ext>
            </a:extLst>
          </p:cNvPr>
          <p:cNvGrpSpPr/>
          <p:nvPr/>
        </p:nvGrpSpPr>
        <p:grpSpPr>
          <a:xfrm>
            <a:off x="2644552" y="2769590"/>
            <a:ext cx="5814840" cy="3271499"/>
            <a:chOff x="2640639" y="2941718"/>
            <a:chExt cx="5122033" cy="327149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407577F-9FF1-8AD1-0631-8BCF1CE2D638}"/>
                </a:ext>
              </a:extLst>
            </p:cNvPr>
            <p:cNvSpPr txBox="1"/>
            <p:nvPr/>
          </p:nvSpPr>
          <p:spPr>
            <a:xfrm>
              <a:off x="2640639" y="2941718"/>
              <a:ext cx="30986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Protected_Header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A2F24F-E158-6DB9-E590-79CC598F5247}"/>
                </a:ext>
              </a:extLst>
            </p:cNvPr>
            <p:cNvSpPr txBox="1"/>
            <p:nvPr/>
          </p:nvSpPr>
          <p:spPr>
            <a:xfrm>
              <a:off x="2649598" y="3350895"/>
              <a:ext cx="5113074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>
                <a:buNone/>
                <a:defRPr sz="1200"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{                                </a:t>
              </a:r>
              <a:r>
                <a:rPr lang="en-US" b="1" dirty="0"/>
                <a:t>Protected                  </a:t>
              </a:r>
              <a:r>
                <a:rPr lang="en-US" dirty="0"/>
                <a:t> </a:t>
              </a:r>
            </a:p>
            <a:p>
              <a:r>
                <a:rPr lang="en-US" dirty="0"/>
                <a:t>  16</a:t>
              </a:r>
              <a:r>
                <a:rPr lang="en-US" dirty="0">
                  <a:solidFill>
                    <a:srgbClr val="0451A5"/>
                  </a:solidFill>
                </a:rPr>
                <a:t>: application/</a:t>
              </a:r>
              <a:r>
                <a:rPr lang="en-US" dirty="0" err="1">
                  <a:solidFill>
                    <a:srgbClr val="0451A5"/>
                  </a:solidFill>
                </a:rPr>
                <a:t>hash+cose</a:t>
              </a:r>
              <a:r>
                <a:rPr lang="en-US" dirty="0"/>
                <a:t>    / type                       /</a:t>
              </a:r>
            </a:p>
            <a:p>
              <a:r>
                <a:rPr lang="en-US" dirty="0"/>
                <a:t>   1: </a:t>
              </a:r>
              <a:r>
                <a:rPr lang="en-US" dirty="0">
                  <a:solidFill>
                    <a:srgbClr val="0451A5"/>
                  </a:solidFill>
                </a:rPr>
                <a:t>-7</a:t>
              </a:r>
              <a:r>
                <a:rPr lang="en-US" dirty="0"/>
                <a:t>, (</a:t>
              </a:r>
              <a:r>
                <a:rPr lang="en-US" b="0" i="0" dirty="0">
                  <a:solidFill>
                    <a:srgbClr val="000000"/>
                  </a:solidFill>
                  <a:effectLst/>
                </a:rPr>
                <a:t>ECDSA w/ SHA-256)</a:t>
              </a:r>
              <a:r>
                <a:rPr lang="en-US" dirty="0"/>
                <a:t>   / Algorithm                  /</a:t>
              </a:r>
            </a:p>
            <a:p>
              <a:r>
                <a:rPr lang="en-US" dirty="0"/>
                <a:t>TBD2: </a:t>
              </a:r>
              <a:r>
                <a:rPr lang="en-US" dirty="0">
                  <a:solidFill>
                    <a:srgbClr val="0451A5"/>
                  </a:solidFill>
                </a:rPr>
                <a:t>application/</a:t>
              </a:r>
              <a:r>
                <a:rPr lang="en-US" dirty="0" err="1">
                  <a:solidFill>
                    <a:srgbClr val="0451A5"/>
                  </a:solidFill>
                </a:rPr>
                <a:t>vcon+json</a:t>
              </a:r>
              <a:r>
                <a:rPr lang="en-US" dirty="0"/>
                <a:t>,   / </a:t>
              </a:r>
              <a:r>
                <a:rPr lang="en-US" sz="1000" b="0" i="0" dirty="0" err="1">
                  <a:solidFill>
                    <a:srgbClr val="222222"/>
                  </a:solidFill>
                  <a:effectLst/>
                  <a:latin typeface="Oxygen Mono" panose="02000509030000090004" pitchFamily="50" charset="0"/>
                </a:rPr>
                <a:t>payload_preimage</a:t>
              </a:r>
              <a:r>
                <a:rPr lang="en-US" sz="600" b="0" i="0" dirty="0" err="1">
                  <a:solidFill>
                    <a:srgbClr val="222222"/>
                  </a:solidFill>
                  <a:effectLst/>
                  <a:latin typeface="Oxygen Mono" panose="02000509030000090004" pitchFamily="50" charset="0"/>
                </a:rPr>
                <a:t>_</a:t>
              </a:r>
              <a:r>
                <a:rPr lang="en-US" sz="1000" b="0" i="0" dirty="0" err="1">
                  <a:solidFill>
                    <a:srgbClr val="222222"/>
                  </a:solidFill>
                  <a:effectLst/>
                  <a:latin typeface="Oxygen Mono" panose="02000509030000090004" pitchFamily="50" charset="0"/>
                </a:rPr>
                <a:t>content_type</a:t>
              </a:r>
              <a:r>
                <a:rPr lang="en-US" sz="1000" b="0" i="0" dirty="0">
                  <a:solidFill>
                    <a:srgbClr val="222222"/>
                  </a:solidFill>
                  <a:effectLst/>
                  <a:latin typeface="Oxygen Mono" panose="02000509030000090004" pitchFamily="50" charset="0"/>
                </a:rPr>
                <a:t> </a:t>
              </a:r>
              <a:r>
                <a:rPr lang="en-US" dirty="0"/>
                <a:t>/</a:t>
              </a:r>
            </a:p>
            <a:p>
              <a:r>
                <a:rPr lang="en-US" dirty="0"/>
                <a:t>   4: h'</a:t>
              </a:r>
              <a:r>
                <a:rPr lang="en-US" dirty="0">
                  <a:solidFill>
                    <a:srgbClr val="0451A5"/>
                  </a:solidFill>
                </a:rPr>
                <a:t>50685f55...50523255</a:t>
              </a:r>
              <a:r>
                <a:rPr lang="en-US" dirty="0"/>
                <a:t>',  / Key identifier             /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 </a:t>
              </a:r>
              <a:r>
                <a:rPr lang="en-US" sz="1200" i="1" dirty="0">
                  <a:latin typeface="Consolas" panose="020B0609020204030204" pitchFamily="49" charset="0"/>
                </a:rPr>
                <a:t>-42,</a:t>
              </a:r>
              <a:r>
                <a:rPr lang="en-US" dirty="0">
                  <a:solidFill>
                    <a:srgbClr val="0451A5"/>
                  </a:solidFill>
                </a:rPr>
                <a:t>-16 </a:t>
              </a:r>
              <a:r>
                <a:rPr lang="en-US" sz="1200" i="1" dirty="0">
                  <a:latin typeface="Consolas" panose="020B0609020204030204" pitchFamily="49" charset="0"/>
                </a:rPr>
                <a:t>(SHA-256)</a:t>
              </a:r>
              <a:r>
                <a:rPr lang="en-US" sz="1200" dirty="0">
                  <a:latin typeface="Consolas" panose="020B0609020204030204" pitchFamily="49" charset="0"/>
                </a:rPr>
                <a:t>             / </a:t>
              </a: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payload-hash-</a:t>
              </a:r>
              <a:r>
                <a:rPr lang="en-US" sz="1200" dirty="0">
                  <a:solidFill>
                    <a:prstClr val="black"/>
                  </a:solidFill>
                  <a:latin typeface="Consolas" panose="020B0609020204030204" pitchFamily="49" charset="0"/>
                </a:rPr>
                <a:t>a</a:t>
              </a: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lg           </a:t>
              </a:r>
              <a:r>
                <a:rPr lang="en-US" sz="1200" dirty="0">
                  <a:latin typeface="Consolas" panose="020B0609020204030204" pitchFamily="49" charset="0"/>
                </a:rPr>
                <a:t>/</a:t>
              </a:r>
              <a:r>
                <a:rPr lang="en-US" dirty="0"/>
                <a:t>  </a:t>
              </a:r>
            </a:p>
            <a:p>
              <a:r>
                <a:rPr lang="en-US" dirty="0"/>
                <a:t>TBD3: </a:t>
              </a:r>
              <a:r>
                <a:rPr lang="en-US" dirty="0" err="1">
                  <a:solidFill>
                    <a:srgbClr val="0451A5"/>
                  </a:solidFill>
                </a:rPr>
                <a:t>vcon.service</a:t>
              </a:r>
              <a:r>
                <a:rPr lang="en-US" dirty="0">
                  <a:solidFill>
                    <a:srgbClr val="0451A5"/>
                  </a:solidFill>
                </a:rPr>
                <a:t>/2aefa…afaf9</a:t>
              </a:r>
              <a:r>
                <a:rPr lang="en-US" dirty="0"/>
                <a:t>,/ Statement Location         /</a:t>
              </a:r>
            </a:p>
            <a:p>
              <a:r>
                <a:rPr lang="en-US" dirty="0"/>
                <a:t>TBD4: [                          meta-map                   /</a:t>
              </a:r>
            </a:p>
            <a:p>
              <a:r>
                <a:rPr lang="en-US" dirty="0"/>
                <a:t>    0: </a:t>
              </a:r>
              <a:r>
                <a:rPr lang="en-US" dirty="0" err="1">
                  <a:solidFill>
                    <a:srgbClr val="0451A5"/>
                  </a:solidFill>
                </a:rPr>
                <a:t>vcon_operation</a:t>
              </a:r>
              <a:r>
                <a:rPr lang="en-US" dirty="0"/>
                <a:t>: </a:t>
              </a:r>
              <a:r>
                <a:rPr lang="en-US" dirty="0">
                  <a:solidFill>
                    <a:srgbClr val="0451A5"/>
                  </a:solidFill>
                </a:rPr>
                <a:t>create  </a:t>
              </a:r>
              <a:r>
                <a:rPr lang="en-US" dirty="0"/>
                <a:t>/ </a:t>
              </a:r>
              <a:r>
                <a:rPr lang="en-US" dirty="0" err="1"/>
                <a:t>key:value</a:t>
              </a:r>
              <a:r>
                <a:rPr lang="en-US" dirty="0"/>
                <a:t>                  /</a:t>
              </a:r>
              <a:endParaRPr lang="en-US" dirty="0">
                <a:solidFill>
                  <a:srgbClr val="0451A5"/>
                </a:solidFill>
              </a:endParaRPr>
            </a:p>
            <a:p>
              <a:r>
                <a:rPr lang="en-US" dirty="0"/>
                <a:t>    ]</a:t>
              </a:r>
            </a:p>
            <a:p>
              <a:r>
                <a:rPr lang="en-US" dirty="0"/>
                <a:t>  15: {                          CWT Claims                 </a:t>
              </a:r>
            </a:p>
            <a:p>
              <a:r>
                <a:rPr lang="en-US" dirty="0"/>
                <a:t>    1: </a:t>
              </a:r>
              <a:r>
                <a:rPr lang="en-US" dirty="0" err="1">
                  <a:solidFill>
                    <a:srgbClr val="0451A5"/>
                  </a:solidFill>
                </a:rPr>
                <a:t>abc-telco.example</a:t>
              </a:r>
              <a:r>
                <a:rPr lang="en-US" dirty="0"/>
                <a:t>,      / Issuer                     /</a:t>
              </a:r>
            </a:p>
            <a:p>
              <a:r>
                <a:rPr lang="en-US" dirty="0"/>
                <a:t>    2: </a:t>
              </a:r>
              <a:r>
                <a:rPr lang="en-US" dirty="0" err="1">
                  <a:solidFill>
                    <a:srgbClr val="0451A5"/>
                  </a:solidFill>
                </a:rPr>
                <a:t>vcon</a:t>
              </a:r>
              <a:r>
                <a:rPr lang="en-US" dirty="0">
                  <a:solidFill>
                    <a:srgbClr val="0451A5"/>
                  </a:solidFill>
                </a:rPr>
                <a:t>://2aefa…afaf9</a:t>
              </a:r>
              <a:r>
                <a:rPr lang="en-US" dirty="0"/>
                <a:t>,     / Subject                    /</a:t>
              </a:r>
            </a:p>
            <a:p>
              <a:r>
                <a:rPr lang="en-US" dirty="0"/>
                <a:t>    }</a:t>
              </a:r>
            </a:p>
            <a:p>
              <a:r>
                <a:rPr lang="en-US" dirty="0"/>
                <a:t>}</a:t>
              </a:r>
            </a:p>
          </p:txBody>
        </p:sp>
      </p:grpSp>
      <p:grpSp>
        <p:nvGrpSpPr>
          <p:cNvPr id="89" name="unprotected-hdr">
            <a:extLst>
              <a:ext uri="{FF2B5EF4-FFF2-40B4-BE49-F238E27FC236}">
                <a16:creationId xmlns:a16="http://schemas.microsoft.com/office/drawing/2014/main" id="{2745E157-6984-FA09-C6C6-3DA1862522B8}"/>
              </a:ext>
            </a:extLst>
          </p:cNvPr>
          <p:cNvGrpSpPr/>
          <p:nvPr/>
        </p:nvGrpSpPr>
        <p:grpSpPr>
          <a:xfrm>
            <a:off x="2638663" y="6018933"/>
            <a:ext cx="5321267" cy="820380"/>
            <a:chOff x="2638663" y="5913193"/>
            <a:chExt cx="5321267" cy="820380"/>
          </a:xfrm>
        </p:grpSpPr>
        <p:grpSp>
          <p:nvGrpSpPr>
            <p:cNvPr id="80" name="Unprotected Header">
              <a:extLst>
                <a:ext uri="{FF2B5EF4-FFF2-40B4-BE49-F238E27FC236}">
                  <a16:creationId xmlns:a16="http://schemas.microsoft.com/office/drawing/2014/main" id="{1DD77202-9BC7-180B-BDDD-5DB71BAB7486}"/>
                </a:ext>
              </a:extLst>
            </p:cNvPr>
            <p:cNvGrpSpPr/>
            <p:nvPr/>
          </p:nvGrpSpPr>
          <p:grpSpPr>
            <a:xfrm>
              <a:off x="2638663" y="5913193"/>
              <a:ext cx="5308630" cy="820380"/>
              <a:chOff x="-1070971" y="4370729"/>
              <a:chExt cx="4918920" cy="820380"/>
            </a:xfrm>
          </p:grpSpPr>
          <p:sp>
            <p:nvSpPr>
              <p:cNvPr id="81" name="Rectangle: Rounded Corners 26">
                <a:extLst>
                  <a:ext uri="{FF2B5EF4-FFF2-40B4-BE49-F238E27FC236}">
                    <a16:creationId xmlns:a16="http://schemas.microsoft.com/office/drawing/2014/main" id="{5432F6F7-652C-E7BA-FA8E-DDA0CA65457A}"/>
                  </a:ext>
                </a:extLst>
              </p:cNvPr>
              <p:cNvSpPr/>
              <p:nvPr/>
            </p:nvSpPr>
            <p:spPr>
              <a:xfrm>
                <a:off x="-1070971" y="4383286"/>
                <a:ext cx="4918920" cy="807823"/>
              </a:xfrm>
              <a:custGeom>
                <a:avLst/>
                <a:gdLst>
                  <a:gd name="connsiteX0" fmla="*/ 0 w 5579419"/>
                  <a:gd name="connsiteY0" fmla="*/ 275254 h 1651490"/>
                  <a:gd name="connsiteX1" fmla="*/ 275254 w 5579419"/>
                  <a:gd name="connsiteY1" fmla="*/ 0 h 1651490"/>
                  <a:gd name="connsiteX2" fmla="*/ 5304165 w 5579419"/>
                  <a:gd name="connsiteY2" fmla="*/ 0 h 1651490"/>
                  <a:gd name="connsiteX3" fmla="*/ 5579419 w 5579419"/>
                  <a:gd name="connsiteY3" fmla="*/ 275254 h 1651490"/>
                  <a:gd name="connsiteX4" fmla="*/ 5579419 w 5579419"/>
                  <a:gd name="connsiteY4" fmla="*/ 1376236 h 1651490"/>
                  <a:gd name="connsiteX5" fmla="*/ 5304165 w 5579419"/>
                  <a:gd name="connsiteY5" fmla="*/ 1651490 h 1651490"/>
                  <a:gd name="connsiteX6" fmla="*/ 275254 w 5579419"/>
                  <a:gd name="connsiteY6" fmla="*/ 1651490 h 1651490"/>
                  <a:gd name="connsiteX7" fmla="*/ 0 w 5579419"/>
                  <a:gd name="connsiteY7" fmla="*/ 1376236 h 1651490"/>
                  <a:gd name="connsiteX8" fmla="*/ 0 w 5579419"/>
                  <a:gd name="connsiteY8" fmla="*/ 275254 h 1651490"/>
                  <a:gd name="connsiteX0" fmla="*/ 3347 w 5582766"/>
                  <a:gd name="connsiteY0" fmla="*/ 275254 h 1651490"/>
                  <a:gd name="connsiteX1" fmla="*/ 278601 w 5582766"/>
                  <a:gd name="connsiteY1" fmla="*/ 0 h 1651490"/>
                  <a:gd name="connsiteX2" fmla="*/ 5307512 w 5582766"/>
                  <a:gd name="connsiteY2" fmla="*/ 0 h 1651490"/>
                  <a:gd name="connsiteX3" fmla="*/ 5582766 w 5582766"/>
                  <a:gd name="connsiteY3" fmla="*/ 275254 h 1651490"/>
                  <a:gd name="connsiteX4" fmla="*/ 5582766 w 5582766"/>
                  <a:gd name="connsiteY4" fmla="*/ 1376236 h 1651490"/>
                  <a:gd name="connsiteX5" fmla="*/ 5307512 w 5582766"/>
                  <a:gd name="connsiteY5" fmla="*/ 1651490 h 1651490"/>
                  <a:gd name="connsiteX6" fmla="*/ 278601 w 5582766"/>
                  <a:gd name="connsiteY6" fmla="*/ 1651490 h 1651490"/>
                  <a:gd name="connsiteX7" fmla="*/ 3347 w 5582766"/>
                  <a:gd name="connsiteY7" fmla="*/ 1376236 h 1651490"/>
                  <a:gd name="connsiteX8" fmla="*/ 0 w 5582766"/>
                  <a:gd name="connsiteY8" fmla="*/ 562229 h 1651490"/>
                  <a:gd name="connsiteX9" fmla="*/ 3347 w 5582766"/>
                  <a:gd name="connsiteY9" fmla="*/ 275254 h 1651490"/>
                  <a:gd name="connsiteX0" fmla="*/ 4329 w 5583748"/>
                  <a:gd name="connsiteY0" fmla="*/ 275254 h 1651490"/>
                  <a:gd name="connsiteX1" fmla="*/ 279583 w 5583748"/>
                  <a:gd name="connsiteY1" fmla="*/ 0 h 1651490"/>
                  <a:gd name="connsiteX2" fmla="*/ 5308494 w 5583748"/>
                  <a:gd name="connsiteY2" fmla="*/ 0 h 1651490"/>
                  <a:gd name="connsiteX3" fmla="*/ 5583748 w 5583748"/>
                  <a:gd name="connsiteY3" fmla="*/ 275254 h 1651490"/>
                  <a:gd name="connsiteX4" fmla="*/ 5583748 w 5583748"/>
                  <a:gd name="connsiteY4" fmla="*/ 1376236 h 1651490"/>
                  <a:gd name="connsiteX5" fmla="*/ 5308494 w 5583748"/>
                  <a:gd name="connsiteY5" fmla="*/ 1651490 h 1651490"/>
                  <a:gd name="connsiteX6" fmla="*/ 279583 w 5583748"/>
                  <a:gd name="connsiteY6" fmla="*/ 1651490 h 1651490"/>
                  <a:gd name="connsiteX7" fmla="*/ 4329 w 5583748"/>
                  <a:gd name="connsiteY7" fmla="*/ 1376236 h 1651490"/>
                  <a:gd name="connsiteX8" fmla="*/ 982 w 5583748"/>
                  <a:gd name="connsiteY8" fmla="*/ 562229 h 1651490"/>
                  <a:gd name="connsiteX9" fmla="*/ 4329 w 5583748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562229 h 1651490"/>
                  <a:gd name="connsiteX9" fmla="*/ 3572 w 5582991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562229 h 1651490"/>
                  <a:gd name="connsiteX9" fmla="*/ 3572 w 5582991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489204 h 1651490"/>
                  <a:gd name="connsiteX9" fmla="*/ 3572 w 5582991"/>
                  <a:gd name="connsiteY9" fmla="*/ 275254 h 165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2991" h="1651490">
                    <a:moveTo>
                      <a:pt x="3572" y="275254"/>
                    </a:moveTo>
                    <a:cubicBezTo>
                      <a:pt x="3572" y="123235"/>
                      <a:pt x="126807" y="0"/>
                      <a:pt x="278826" y="0"/>
                    </a:cubicBezTo>
                    <a:lnTo>
                      <a:pt x="5307737" y="0"/>
                    </a:lnTo>
                    <a:cubicBezTo>
                      <a:pt x="5459756" y="0"/>
                      <a:pt x="5582991" y="123235"/>
                      <a:pt x="5582991" y="275254"/>
                    </a:cubicBezTo>
                    <a:lnTo>
                      <a:pt x="5582991" y="1376236"/>
                    </a:lnTo>
                    <a:cubicBezTo>
                      <a:pt x="5582991" y="1528255"/>
                      <a:pt x="5459756" y="1651490"/>
                      <a:pt x="5307737" y="1651490"/>
                    </a:cubicBezTo>
                    <a:lnTo>
                      <a:pt x="278826" y="1651490"/>
                    </a:lnTo>
                    <a:cubicBezTo>
                      <a:pt x="126807" y="1651490"/>
                      <a:pt x="3572" y="1528255"/>
                      <a:pt x="3572" y="1376236"/>
                    </a:cubicBezTo>
                    <a:cubicBezTo>
                      <a:pt x="2456" y="1104900"/>
                      <a:pt x="-891" y="584862"/>
                      <a:pt x="225" y="489204"/>
                    </a:cubicBezTo>
                    <a:cubicBezTo>
                      <a:pt x="1341" y="393546"/>
                      <a:pt x="2456" y="370912"/>
                      <a:pt x="3572" y="2752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18828BC-FAF0-CE46-89AF-8276211D7EC9}"/>
                  </a:ext>
                </a:extLst>
              </p:cNvPr>
              <p:cNvSpPr txBox="1"/>
              <p:nvPr/>
            </p:nvSpPr>
            <p:spPr>
              <a:xfrm>
                <a:off x="-1059262" y="4370729"/>
                <a:ext cx="45837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err="1">
                    <a:solidFill>
                      <a:sysClr val="windowText" lastClr="000000"/>
                    </a:solidFill>
                  </a:rPr>
                  <a:t>Unprotected_Header</a:t>
                </a:r>
                <a:endParaRPr lang="en-US" b="1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2C1307-522A-54B6-069E-0BB51C712EEE}"/>
                </a:ext>
              </a:extLst>
            </p:cNvPr>
            <p:cNvSpPr txBox="1"/>
            <p:nvPr/>
          </p:nvSpPr>
          <p:spPr>
            <a:xfrm>
              <a:off x="2691304" y="6213957"/>
              <a:ext cx="52686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>
                <a:buNone/>
                <a:defRPr sz="1200"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{                                   / Unprotected         /</a:t>
              </a:r>
            </a:p>
            <a:p>
              <a:r>
                <a:rPr lang="en-US" dirty="0"/>
                <a:t>}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D2F23A5-41E4-AFD6-6056-7B2A17B9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86"/>
            <a:ext cx="10515600" cy="1325563"/>
          </a:xfrm>
        </p:spPr>
        <p:txBody>
          <a:bodyPr/>
          <a:lstStyle/>
          <a:p>
            <a:r>
              <a:rPr lang="en-US" dirty="0"/>
              <a:t>SCITT Statement (</a:t>
            </a:r>
            <a:r>
              <a:rPr lang="en-US" dirty="0" err="1"/>
              <a:t>vCon</a:t>
            </a:r>
            <a:r>
              <a:rPr lang="en-US" dirty="0"/>
              <a:t>)</a:t>
            </a:r>
          </a:p>
        </p:txBody>
      </p:sp>
      <p:sp>
        <p:nvSpPr>
          <p:cNvPr id="26" name="Statement">
            <a:extLst>
              <a:ext uri="{FF2B5EF4-FFF2-40B4-BE49-F238E27FC236}">
                <a16:creationId xmlns:a16="http://schemas.microsoft.com/office/drawing/2014/main" id="{0E262519-92C0-D3A9-52D5-CE94FE4E2FAE}"/>
              </a:ext>
            </a:extLst>
          </p:cNvPr>
          <p:cNvSpPr/>
          <p:nvPr/>
        </p:nvSpPr>
        <p:spPr>
          <a:xfrm>
            <a:off x="8451758" y="974318"/>
            <a:ext cx="1571006" cy="656552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Statement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770EB2D-BEA5-92E4-CA8F-CB0A7C6B169A}"/>
              </a:ext>
            </a:extLst>
          </p:cNvPr>
          <p:cNvCxnSpPr>
            <a:cxnSpLocks/>
            <a:stCxn id="23" idx="0"/>
            <a:endCxn id="93" idx="1"/>
          </p:cNvCxnSpPr>
          <p:nvPr/>
        </p:nvCxnSpPr>
        <p:spPr>
          <a:xfrm rot="10800000" flipH="1" flipV="1">
            <a:off x="2570329" y="1817964"/>
            <a:ext cx="74222" cy="1136292"/>
          </a:xfrm>
          <a:prstGeom prst="bentConnector3">
            <a:avLst>
              <a:gd name="adj1" fmla="val -719308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unprotected-line">
            <a:extLst>
              <a:ext uri="{FF2B5EF4-FFF2-40B4-BE49-F238E27FC236}">
                <a16:creationId xmlns:a16="http://schemas.microsoft.com/office/drawing/2014/main" id="{6B20E184-659B-C3BC-0B06-090D2F9EE846}"/>
              </a:ext>
            </a:extLst>
          </p:cNvPr>
          <p:cNvCxnSpPr>
            <a:cxnSpLocks/>
            <a:stCxn id="29" idx="0"/>
            <a:endCxn id="103" idx="1"/>
          </p:cNvCxnSpPr>
          <p:nvPr/>
        </p:nvCxnSpPr>
        <p:spPr>
          <a:xfrm rot="10800000" flipH="1" flipV="1">
            <a:off x="2570330" y="2351765"/>
            <a:ext cx="80970" cy="3851834"/>
          </a:xfrm>
          <a:prstGeom prst="bentConnector3">
            <a:avLst>
              <a:gd name="adj1" fmla="val -1044655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994D326-2394-9951-0358-E7C2C45B4D02}"/>
              </a:ext>
            </a:extLst>
          </p:cNvPr>
          <p:cNvCxnSpPr>
            <a:cxnSpLocks/>
            <a:stCxn id="14" idx="0"/>
            <a:endCxn id="16" idx="0"/>
          </p:cNvCxnSpPr>
          <p:nvPr/>
        </p:nvCxnSpPr>
        <p:spPr>
          <a:xfrm rot="5400000">
            <a:off x="7637097" y="1877939"/>
            <a:ext cx="3899633" cy="340058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BA7CDBC5-4F69-C644-B8C5-48B0730522E4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6819922" y="1830613"/>
            <a:ext cx="4584875" cy="245148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tifact">
            <a:extLst>
              <a:ext uri="{FF2B5EF4-FFF2-40B4-BE49-F238E27FC236}">
                <a16:creationId xmlns:a16="http://schemas.microsoft.com/office/drawing/2014/main" id="{7E1442C3-8BC2-F471-C543-BCDE2F6B392F}"/>
              </a:ext>
            </a:extLst>
          </p:cNvPr>
          <p:cNvSpPr/>
          <p:nvPr/>
        </p:nvSpPr>
        <p:spPr>
          <a:xfrm>
            <a:off x="10520363" y="974318"/>
            <a:ext cx="1571006" cy="656552"/>
          </a:xfrm>
          <a:custGeom>
            <a:avLst/>
            <a:gdLst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09428 w 1571006"/>
              <a:gd name="connsiteY6" fmla="*/ 656552 h 656552"/>
              <a:gd name="connsiteX7" fmla="*/ 0 w 1571006"/>
              <a:gd name="connsiteY7" fmla="*/ 547124 h 656552"/>
              <a:gd name="connsiteX8" fmla="*/ 0 w 1571006"/>
              <a:gd name="connsiteY8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190796 w 1571006"/>
              <a:gd name="connsiteY6" fmla="*/ 654098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1006" h="656552">
                <a:moveTo>
                  <a:pt x="0" y="109428"/>
                </a:moveTo>
                <a:cubicBezTo>
                  <a:pt x="0" y="48993"/>
                  <a:pt x="48993" y="0"/>
                  <a:pt x="109428" y="0"/>
                </a:cubicBezTo>
                <a:lnTo>
                  <a:pt x="1461578" y="0"/>
                </a:lnTo>
                <a:cubicBezTo>
                  <a:pt x="1522013" y="0"/>
                  <a:pt x="1571006" y="48993"/>
                  <a:pt x="1571006" y="109428"/>
                </a:cubicBezTo>
                <a:lnTo>
                  <a:pt x="1571006" y="547124"/>
                </a:lnTo>
                <a:cubicBezTo>
                  <a:pt x="1571006" y="607559"/>
                  <a:pt x="1522013" y="656552"/>
                  <a:pt x="1461578" y="656552"/>
                </a:cubicBezTo>
                <a:lnTo>
                  <a:pt x="1190796" y="654098"/>
                </a:lnTo>
                <a:lnTo>
                  <a:pt x="109428" y="656552"/>
                </a:lnTo>
                <a:cubicBezTo>
                  <a:pt x="48993" y="656552"/>
                  <a:pt x="0" y="607559"/>
                  <a:pt x="0" y="547124"/>
                </a:cubicBezTo>
                <a:lnTo>
                  <a:pt x="0" y="109428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ysClr val="windowText" lastClr="000000"/>
                </a:solidFill>
              </a:rPr>
              <a:t>Artifact</a:t>
            </a:r>
          </a:p>
        </p:txBody>
      </p:sp>
      <p:sp>
        <p:nvSpPr>
          <p:cNvPr id="24" name="Issuer">
            <a:extLst>
              <a:ext uri="{FF2B5EF4-FFF2-40B4-BE49-F238E27FC236}">
                <a16:creationId xmlns:a16="http://schemas.microsoft.com/office/drawing/2014/main" id="{9975151F-E4DA-A796-9EFE-3F8705EA145B}"/>
              </a:ext>
            </a:extLst>
          </p:cNvPr>
          <p:cNvSpPr/>
          <p:nvPr/>
        </p:nvSpPr>
        <p:spPr>
          <a:xfrm>
            <a:off x="9486692" y="150948"/>
            <a:ext cx="1571006" cy="656552"/>
          </a:xfrm>
          <a:custGeom>
            <a:avLst/>
            <a:gdLst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09428 w 1571006"/>
              <a:gd name="connsiteY6" fmla="*/ 656552 h 656552"/>
              <a:gd name="connsiteX7" fmla="*/ 0 w 1571006"/>
              <a:gd name="connsiteY7" fmla="*/ 547124 h 656552"/>
              <a:gd name="connsiteX8" fmla="*/ 0 w 1571006"/>
              <a:gd name="connsiteY8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285958 w 1571006"/>
              <a:gd name="connsiteY6" fmla="*/ 656296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659814 w 1571006"/>
              <a:gd name="connsiteY6" fmla="*/ 656296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1006" h="656552">
                <a:moveTo>
                  <a:pt x="0" y="109428"/>
                </a:moveTo>
                <a:cubicBezTo>
                  <a:pt x="0" y="48993"/>
                  <a:pt x="48993" y="0"/>
                  <a:pt x="109428" y="0"/>
                </a:cubicBezTo>
                <a:lnTo>
                  <a:pt x="1461578" y="0"/>
                </a:lnTo>
                <a:cubicBezTo>
                  <a:pt x="1522013" y="0"/>
                  <a:pt x="1571006" y="48993"/>
                  <a:pt x="1571006" y="109428"/>
                </a:cubicBezTo>
                <a:lnTo>
                  <a:pt x="1571006" y="547124"/>
                </a:lnTo>
                <a:cubicBezTo>
                  <a:pt x="1571006" y="607559"/>
                  <a:pt x="1522013" y="656552"/>
                  <a:pt x="1461578" y="656552"/>
                </a:cubicBezTo>
                <a:lnTo>
                  <a:pt x="659814" y="656296"/>
                </a:lnTo>
                <a:lnTo>
                  <a:pt x="109428" y="656552"/>
                </a:lnTo>
                <a:cubicBezTo>
                  <a:pt x="48993" y="656552"/>
                  <a:pt x="0" y="607559"/>
                  <a:pt x="0" y="547124"/>
                </a:cubicBezTo>
                <a:lnTo>
                  <a:pt x="0" y="109428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ysClr val="windowText" lastClr="000000"/>
                </a:solidFill>
              </a:rPr>
              <a:t>Issuer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BE44677-C3A3-B1BA-AB70-885D9C944913}"/>
              </a:ext>
            </a:extLst>
          </p:cNvPr>
          <p:cNvSpPr/>
          <p:nvPr/>
        </p:nvSpPr>
        <p:spPr>
          <a:xfrm rot="10800000">
            <a:off x="11179701" y="1443063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664332A-2473-A5CF-809E-4B90217065D3}"/>
              </a:ext>
            </a:extLst>
          </p:cNvPr>
          <p:cNvSpPr/>
          <p:nvPr/>
        </p:nvSpPr>
        <p:spPr>
          <a:xfrm rot="5400000">
            <a:off x="7686437" y="5435372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9D624B5-915B-6D83-7A5D-824FB15E48BC}"/>
              </a:ext>
            </a:extLst>
          </p:cNvPr>
          <p:cNvSpPr/>
          <p:nvPr/>
        </p:nvSpPr>
        <p:spPr>
          <a:xfrm rot="5400000">
            <a:off x="7686437" y="5256114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97C7B38-17DC-EBE8-6198-781925225948}"/>
              </a:ext>
            </a:extLst>
          </p:cNvPr>
          <p:cNvSpPr/>
          <p:nvPr/>
        </p:nvSpPr>
        <p:spPr>
          <a:xfrm rot="16200000">
            <a:off x="2555500" y="1725287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2BFFB2D-6719-60EF-0F95-AC4C40B81D0D}"/>
              </a:ext>
            </a:extLst>
          </p:cNvPr>
          <p:cNvSpPr/>
          <p:nvPr/>
        </p:nvSpPr>
        <p:spPr>
          <a:xfrm rot="16200000">
            <a:off x="2555501" y="2259088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1B2E4C1-2435-3F2A-AC13-4B44840C85F2}"/>
              </a:ext>
            </a:extLst>
          </p:cNvPr>
          <p:cNvSpPr/>
          <p:nvPr/>
        </p:nvSpPr>
        <p:spPr>
          <a:xfrm>
            <a:off x="4740135" y="1764021"/>
            <a:ext cx="343168" cy="351380"/>
          </a:xfrm>
          <a:prstGeom prst="rightBrace">
            <a:avLst>
              <a:gd name="adj1" fmla="val 8333"/>
              <a:gd name="adj2" fmla="val 239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B16173E-B834-F519-BA20-F0E66E673FFE}"/>
              </a:ext>
            </a:extLst>
          </p:cNvPr>
          <p:cNvSpPr/>
          <p:nvPr/>
        </p:nvSpPr>
        <p:spPr>
          <a:xfrm rot="5400000">
            <a:off x="6834571" y="1915219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igning-bytes">
            <a:extLst>
              <a:ext uri="{FF2B5EF4-FFF2-40B4-BE49-F238E27FC236}">
                <a16:creationId xmlns:a16="http://schemas.microsoft.com/office/drawing/2014/main" id="{7F6ADF35-252D-C1EF-DDA6-FE7B486396EF}"/>
              </a:ext>
            </a:extLst>
          </p:cNvPr>
          <p:cNvCxnSpPr>
            <a:cxnSpLocks/>
            <a:stCxn id="64" idx="0"/>
            <a:endCxn id="45" idx="0"/>
          </p:cNvCxnSpPr>
          <p:nvPr/>
        </p:nvCxnSpPr>
        <p:spPr>
          <a:xfrm flipH="1">
            <a:off x="4727910" y="1846640"/>
            <a:ext cx="333465" cy="342955"/>
          </a:xfrm>
          <a:prstGeom prst="bentConnector3">
            <a:avLst>
              <a:gd name="adj1" fmla="val -73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843ABBE9-BCA1-5D8A-0093-6223F9CA4814}"/>
              </a:ext>
            </a:extLst>
          </p:cNvPr>
          <p:cNvSpPr/>
          <p:nvPr/>
        </p:nvSpPr>
        <p:spPr>
          <a:xfrm rot="5400000">
            <a:off x="4527728" y="2096918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C3EF4070-FE72-9CD3-9A0C-10DA9F10A546}"/>
              </a:ext>
            </a:extLst>
          </p:cNvPr>
          <p:cNvSpPr/>
          <p:nvPr/>
        </p:nvSpPr>
        <p:spPr>
          <a:xfrm rot="5400000">
            <a:off x="4861193" y="1753963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igning-ine">
            <a:extLst>
              <a:ext uri="{FF2B5EF4-FFF2-40B4-BE49-F238E27FC236}">
                <a16:creationId xmlns:a16="http://schemas.microsoft.com/office/drawing/2014/main" id="{CD34ED56-8F36-129E-D681-A47C7D676E96}"/>
              </a:ext>
            </a:extLst>
          </p:cNvPr>
          <p:cNvCxnSpPr>
            <a:cxnSpLocks/>
            <a:stCxn id="75" idx="0"/>
            <a:endCxn id="72" idx="0"/>
          </p:cNvCxnSpPr>
          <p:nvPr/>
        </p:nvCxnSpPr>
        <p:spPr>
          <a:xfrm rot="5400000">
            <a:off x="7868711" y="-31448"/>
            <a:ext cx="1375909" cy="3090364"/>
          </a:xfrm>
          <a:prstGeom prst="bentConnector2">
            <a:avLst/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00AEA257-5EEF-A1D8-FCC2-952CFD91FDCD}"/>
              </a:ext>
            </a:extLst>
          </p:cNvPr>
          <p:cNvSpPr/>
          <p:nvPr/>
        </p:nvSpPr>
        <p:spPr>
          <a:xfrm rot="5400000">
            <a:off x="6811301" y="2109012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2EA50D6C-9FE0-8EDC-4B96-8AAAD9817A46}"/>
              </a:ext>
            </a:extLst>
          </p:cNvPr>
          <p:cNvSpPr/>
          <p:nvPr/>
        </p:nvSpPr>
        <p:spPr>
          <a:xfrm rot="10800000">
            <a:off x="9994342" y="640427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Signature" descr="Signature Generic Blue icon">
            <a:extLst>
              <a:ext uri="{FF2B5EF4-FFF2-40B4-BE49-F238E27FC236}">
                <a16:creationId xmlns:a16="http://schemas.microsoft.com/office/drawing/2014/main" id="{B5645AD9-71B4-0242-3FF3-2D7DEAE3E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566" y="1692633"/>
            <a:ext cx="635115" cy="6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statement-line">
            <a:extLst>
              <a:ext uri="{FF2B5EF4-FFF2-40B4-BE49-F238E27FC236}">
                <a16:creationId xmlns:a16="http://schemas.microsoft.com/office/drawing/2014/main" id="{62B7F9A2-F3A7-E614-0B89-6C7EC4088D01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 rot="5400000">
            <a:off x="7947494" y="718129"/>
            <a:ext cx="377026" cy="220250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hash">
            <a:extLst>
              <a:ext uri="{FF2B5EF4-FFF2-40B4-BE49-F238E27FC236}">
                <a16:creationId xmlns:a16="http://schemas.microsoft.com/office/drawing/2014/main" id="{B9114ACB-F2E7-197E-55F8-638C86C621D2}"/>
              </a:ext>
            </a:extLst>
          </p:cNvPr>
          <p:cNvSpPr/>
          <p:nvPr/>
        </p:nvSpPr>
        <p:spPr>
          <a:xfrm>
            <a:off x="7746168" y="1764021"/>
            <a:ext cx="1571007" cy="351380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vCon</a:t>
            </a:r>
            <a:r>
              <a:rPr lang="en-US" sz="1400" dirty="0">
                <a:solidFill>
                  <a:sysClr val="windowText" lastClr="000000"/>
                </a:solidFill>
              </a:rPr>
              <a:t> hash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91E8BC8-E622-0AB5-5C52-0E343EA21A02}"/>
              </a:ext>
            </a:extLst>
          </p:cNvPr>
          <p:cNvSpPr/>
          <p:nvPr/>
        </p:nvSpPr>
        <p:spPr>
          <a:xfrm>
            <a:off x="2825596" y="1759258"/>
            <a:ext cx="1857235" cy="13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466EC0B-FF49-9E22-716B-59EF3D218AAA}"/>
              </a:ext>
            </a:extLst>
          </p:cNvPr>
          <p:cNvSpPr/>
          <p:nvPr/>
        </p:nvSpPr>
        <p:spPr>
          <a:xfrm>
            <a:off x="2825596" y="1935472"/>
            <a:ext cx="1857235" cy="158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025BA7D-FE84-DFA0-208E-FB3F0548AA04}"/>
              </a:ext>
            </a:extLst>
          </p:cNvPr>
          <p:cNvSpPr/>
          <p:nvPr/>
        </p:nvSpPr>
        <p:spPr>
          <a:xfrm>
            <a:off x="2825596" y="2107699"/>
            <a:ext cx="1857235" cy="158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C245E8-4892-75EF-7CB3-F7804067D9A3}"/>
              </a:ext>
            </a:extLst>
          </p:cNvPr>
          <p:cNvSpPr/>
          <p:nvPr/>
        </p:nvSpPr>
        <p:spPr>
          <a:xfrm>
            <a:off x="2825596" y="2295166"/>
            <a:ext cx="1857235" cy="158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igning-ine">
            <a:extLst>
              <a:ext uri="{FF2B5EF4-FFF2-40B4-BE49-F238E27FC236}">
                <a16:creationId xmlns:a16="http://schemas.microsoft.com/office/drawing/2014/main" id="{6919E61A-A2CB-7AD0-7F0F-75CA28EA9C2B}"/>
              </a:ext>
            </a:extLst>
          </p:cNvPr>
          <p:cNvCxnSpPr>
            <a:cxnSpLocks/>
            <a:stCxn id="26" idx="2"/>
            <a:endCxn id="102" idx="0"/>
          </p:cNvCxnSpPr>
          <p:nvPr/>
        </p:nvCxnSpPr>
        <p:spPr>
          <a:xfrm rot="5400000">
            <a:off x="7447643" y="2081424"/>
            <a:ext cx="2240172" cy="1339065"/>
          </a:xfrm>
          <a:prstGeom prst="bentConnector2">
            <a:avLst/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87E2F687-05CA-0F4D-DECC-14FEC4FB757E}"/>
              </a:ext>
            </a:extLst>
          </p:cNvPr>
          <p:cNvSpPr/>
          <p:nvPr/>
        </p:nvSpPr>
        <p:spPr>
          <a:xfrm rot="5400000">
            <a:off x="7698014" y="3778365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E8877-CF9E-E3FD-08F3-E2A30CFFDFC7}"/>
              </a:ext>
            </a:extLst>
          </p:cNvPr>
          <p:cNvSpPr txBox="1"/>
          <p:nvPr/>
        </p:nvSpPr>
        <p:spPr>
          <a:xfrm>
            <a:off x="10666986" y="1276245"/>
            <a:ext cx="1546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vCon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(UUID)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3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xit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xit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4" presetClass="exit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4" presetClass="exit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87" grpId="0" animBg="1"/>
      <p:bldP spid="90" grpId="0" animBg="1"/>
      <p:bldP spid="91" grpId="0" animBg="1"/>
      <p:bldP spid="92" grpId="0" animBg="1"/>
      <p:bldP spid="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9F5F9-DAF7-095C-66C5-D844889B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Lifecycle of a </a:t>
            </a:r>
            <a:r>
              <a:rPr lang="en-US" dirty="0" err="1"/>
              <a:t>vCon</a:t>
            </a:r>
            <a:endParaRPr lang="en-US" dirty="0"/>
          </a:p>
        </p:txBody>
      </p:sp>
      <p:pic>
        <p:nvPicPr>
          <p:cNvPr id="11" name="Picture 10" descr="The facade of blue walls with holes">
            <a:extLst>
              <a:ext uri="{FF2B5EF4-FFF2-40B4-BE49-F238E27FC236}">
                <a16:creationId xmlns:a16="http://schemas.microsoft.com/office/drawing/2014/main" id="{9F902CC6-7C9A-B16B-EEDF-4E2F2B68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879" b="26948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12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A072-9B60-932F-029D-170CF57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Adherence to Privacy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6622-8FB3-8F5A-60D1-ABD7BE6F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marR="0"/>
            <a:r>
              <a:rPr lang="en-US" sz="18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CCPA and GDPR:</a:t>
            </a:r>
            <a:br>
              <a:rPr lang="en-US" sz="18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1800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Businesses Sharing Personal Data with Others Must Enter Into Contracts Outlining the Purpose Limitation and Other Rules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855663" lvl="1"/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 many jurisdictions, 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businesses 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(data controllers) sharing personal data with others 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must enter into agreements outlining the purpose limitation and other data handling 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rules. </a:t>
            </a:r>
          </a:p>
          <a:p>
            <a:pPr marL="1312863" lvl="2"/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For example, this rule applies under the General Data Privacy Regulation (GDPR) and California Consumer Privacy Act (CCPA).</a:t>
            </a:r>
          </a:p>
          <a:p>
            <a:pPr marL="855663" lvl="1"/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This is akin to a "data use license" and is already widely being used. The requirements for the agreement's contents differ slightly between jurisdictions, but it is possible to develop a "best practices" agreement template.</a:t>
            </a:r>
          </a:p>
          <a:p>
            <a:pPr marL="398463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E74B2-3D30-9932-C48C-44DF8512236E}"/>
              </a:ext>
            </a:extLst>
          </p:cNvPr>
          <p:cNvSpPr txBox="1"/>
          <p:nvPr/>
        </p:nvSpPr>
        <p:spPr>
          <a:xfrm>
            <a:off x="891053" y="5948709"/>
            <a:ext cx="3887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Diana James</a:t>
            </a:r>
            <a:br>
              <a:rPr lang="en-US" dirty="0"/>
            </a:br>
            <a:r>
              <a:rPr lang="en-US" dirty="0"/>
              <a:t>CIPP/US </a:t>
            </a:r>
            <a:r>
              <a:rPr lang="en-US" b="0" i="0" dirty="0">
                <a:effectLst/>
                <a:latin typeface="-apple-system"/>
              </a:rPr>
              <a:t>Attorney | Telecom | Privacy 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CommLaw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28036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7F0A9-D400-2FA3-FB7F-5D251316D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932D-7795-29FF-52CC-2B937AC9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Adherence to Privacy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EB78-8F88-ADEE-1393-D1F54960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marR="0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Businesses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(data controllers) have a legal obligation to communicate a consumer's deletion request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 others with whom the data was shared (e.g., service providers and data processors)</a:t>
            </a:r>
          </a:p>
          <a:p>
            <a:pPr marL="398463" marR="0"/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GDPR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The data controller must take reasonable steps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(considering the available technology and the cost of implementation)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 inform other entities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which are processing the personal data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requested to be erased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of any links to, or copy or replication of, those personal data.</a:t>
            </a:r>
          </a:p>
          <a:p>
            <a:pPr marL="398463" marR="0"/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CCPA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The businesses must notify their service providers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or contractors and all third parties with whom the business has shared the personal data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 delete the data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 consumer requested to be deleted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unless this proves impossible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or involves disproportionate effort.</a:t>
            </a:r>
          </a:p>
          <a:p>
            <a:pPr marL="398463" marR="0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Data processors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(service providers and contractors) in general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are not required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 comply with a direct erasure request from a consumer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but must inform the data controller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(the principal business making decisions about personal data handling). </a:t>
            </a:r>
          </a:p>
          <a:p>
            <a:pPr marL="398463" marR="0"/>
            <a:endParaRPr lang="en-US" sz="1800" u="sng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2819F-9598-FF8F-8E8C-C1255079E2E9}"/>
              </a:ext>
            </a:extLst>
          </p:cNvPr>
          <p:cNvSpPr txBox="1"/>
          <p:nvPr/>
        </p:nvSpPr>
        <p:spPr>
          <a:xfrm>
            <a:off x="891053" y="5948709"/>
            <a:ext cx="3887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Diana James</a:t>
            </a:r>
            <a:br>
              <a:rPr lang="en-US" dirty="0"/>
            </a:br>
            <a:r>
              <a:rPr lang="en-US" dirty="0"/>
              <a:t>CIPP/US </a:t>
            </a:r>
            <a:r>
              <a:rPr lang="en-US" b="0" i="0" dirty="0">
                <a:effectLst/>
                <a:latin typeface="-apple-system"/>
              </a:rPr>
              <a:t>Attorney | Telecom | Privacy 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CommLaw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33174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Receipt">
            <a:extLst>
              <a:ext uri="{FF2B5EF4-FFF2-40B4-BE49-F238E27FC236}">
                <a16:creationId xmlns:a16="http://schemas.microsoft.com/office/drawing/2014/main" id="{EDB5822B-7F8E-8937-8609-F4393FD1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0122" y="1090195"/>
            <a:ext cx="432141" cy="456460"/>
          </a:xfrm>
          <a:prstGeom prst="rect">
            <a:avLst/>
          </a:prstGeom>
        </p:spPr>
      </p:pic>
      <p:sp>
        <p:nvSpPr>
          <p:cNvPr id="41" name="DealerNetwork">
            <a:extLst>
              <a:ext uri="{FF2B5EF4-FFF2-40B4-BE49-F238E27FC236}">
                <a16:creationId xmlns:a16="http://schemas.microsoft.com/office/drawing/2014/main" id="{8F2ADEE9-EA94-64E4-F0D4-213EF4CCC122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95261A3B-68CC-606C-E7F1-A27251E78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E180514F-F4D6-CE47-A754-058DA15CB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0FEBAB3E-9EC9-DEF3-9E6B-CE9AD49FA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5DF61038-0747-9EC7-EB8C-F0C7F09F85AF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6778FE17-4125-5C5A-796D-5B754871E5AA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abc</a:t>
            </a:r>
            <a:r>
              <a:rPr lang="en-US" dirty="0"/>
              <a:t>-telco</a:t>
            </a:r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8285D870-5A10-30FA-F8F8-A0BE177C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10AD3A-3EB8-8368-9EA7-1270FAD146B0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984025" y="2338976"/>
            <a:ext cx="559206" cy="11974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arrier-Call">
            <a:extLst>
              <a:ext uri="{FF2B5EF4-FFF2-40B4-BE49-F238E27FC236}">
                <a16:creationId xmlns:a16="http://schemas.microsoft.com/office/drawing/2014/main" id="{93C4C97A-7831-D9B0-5AAA-05F3A6A98D37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861984" y="863071"/>
            <a:ext cx="667683" cy="694812"/>
          </a:xfrm>
          <a:prstGeom prst="curvedConnector3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Dealer-Call">
            <a:extLst>
              <a:ext uri="{FF2B5EF4-FFF2-40B4-BE49-F238E27FC236}">
                <a16:creationId xmlns:a16="http://schemas.microsoft.com/office/drawing/2014/main" id="{2AA8C30E-5FCF-8A3B-81AD-60FD51336CFC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1543232" y="511853"/>
            <a:ext cx="8172269" cy="1032465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E365ED-CDFC-4B64-22DA-140C35B2145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503001" y="3561099"/>
            <a:ext cx="767066" cy="38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CITT-label">
            <a:extLst>
              <a:ext uri="{FF2B5EF4-FFF2-40B4-BE49-F238E27FC236}">
                <a16:creationId xmlns:a16="http://schemas.microsoft.com/office/drawing/2014/main" id="{19D08BCF-5AC1-6446-2520-D0F01719CC9D}"/>
              </a:ext>
            </a:extLst>
          </p:cNvPr>
          <p:cNvSpPr txBox="1"/>
          <p:nvPr/>
        </p:nvSpPr>
        <p:spPr>
          <a:xfrm>
            <a:off x="9139" y="618642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42603141-9D44-C0D2-2FEA-661C51D7904A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sp>
        <p:nvSpPr>
          <p:cNvPr id="8" name="SCITT-bbbb">
            <a:extLst>
              <a:ext uri="{FF2B5EF4-FFF2-40B4-BE49-F238E27FC236}">
                <a16:creationId xmlns:a16="http://schemas.microsoft.com/office/drawing/2014/main" id="{64A20434-296A-618A-9D06-3C98AFA4EBB5}"/>
              </a:ext>
            </a:extLst>
          </p:cNvPr>
          <p:cNvSpPr/>
          <p:nvPr/>
        </p:nvSpPr>
        <p:spPr>
          <a:xfrm>
            <a:off x="566709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8664FDBD-6099-5674-B119-0617635C9D6A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9839D6C9-7F48-07B7-EE02-C5EDC8840D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CB4CE6-E993-B323-DF4E-CD7308344A9E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D0C8BD-B158-3CC2-2071-450A296D985C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pic>
        <p:nvPicPr>
          <p:cNvPr id="55" name="Consumer-phone">
            <a:extLst>
              <a:ext uri="{FF2B5EF4-FFF2-40B4-BE49-F238E27FC236}">
                <a16:creationId xmlns:a16="http://schemas.microsoft.com/office/drawing/2014/main" id="{2C51149F-98BD-4B70-A5BA-EA76AEB968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67" y="276604"/>
            <a:ext cx="914400" cy="6983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8EBC0C7-46DE-E447-6DAD-4210A4F477B9}"/>
              </a:ext>
            </a:extLst>
          </p:cNvPr>
          <p:cNvSpPr txBox="1"/>
          <p:nvPr/>
        </p:nvSpPr>
        <p:spPr>
          <a:xfrm>
            <a:off x="953002" y="178263"/>
            <a:ext cx="19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(Consumer)</a:t>
            </a:r>
          </a:p>
        </p:txBody>
      </p:sp>
      <p:grpSp>
        <p:nvGrpSpPr>
          <p:cNvPr id="10" name="vCon-aaaa">
            <a:extLst>
              <a:ext uri="{FF2B5EF4-FFF2-40B4-BE49-F238E27FC236}">
                <a16:creationId xmlns:a16="http://schemas.microsoft.com/office/drawing/2014/main" id="{3B1A4513-4AC3-643A-AA1B-A7AE62B04913}"/>
              </a:ext>
            </a:extLst>
          </p:cNvPr>
          <p:cNvGrpSpPr/>
          <p:nvPr/>
        </p:nvGrpSpPr>
        <p:grpSpPr>
          <a:xfrm>
            <a:off x="372875" y="2457297"/>
            <a:ext cx="2136144" cy="1767939"/>
            <a:chOff x="372290" y="2458720"/>
            <a:chExt cx="2136144" cy="1767939"/>
          </a:xfrm>
        </p:grpSpPr>
        <p:pic>
          <p:nvPicPr>
            <p:cNvPr id="16" name="vCon">
              <a:extLst>
                <a:ext uri="{FF2B5EF4-FFF2-40B4-BE49-F238E27FC236}">
                  <a16:creationId xmlns:a16="http://schemas.microsoft.com/office/drawing/2014/main" id="{8FBA64A8-8AF6-A274-4488-68025603E2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A0214E-61D0-E6E0-559D-ED4832B5D4DE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</a:t>
              </a:r>
              <a:r>
                <a:rPr lang="en-US" sz="1000" dirty="0" err="1">
                  <a:latin typeface="Consolas" panose="020B0609020204030204" pitchFamily="49" charset="0"/>
                </a:rPr>
                <a:t>dailog</a:t>
              </a:r>
              <a:r>
                <a:rPr lang="en-US" sz="1000" dirty="0">
                  <a:latin typeface="Consolas" panose="020B0609020204030204" pitchFamily="49" charset="0"/>
                </a:rPr>
                <a:t>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9E6915-8190-079D-9841-DAA72F0F9BEC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93C6344F-F501-5199-57AB-B9492004B870}"/>
              </a:ext>
            </a:extLst>
          </p:cNvPr>
          <p:cNvGrpSpPr/>
          <p:nvPr/>
        </p:nvGrpSpPr>
        <p:grpSpPr>
          <a:xfrm>
            <a:off x="3365317" y="2553969"/>
            <a:ext cx="2130711" cy="2534843"/>
            <a:chOff x="3270067" y="2458719"/>
            <a:chExt cx="2130711" cy="25348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85C8AF-9375-5A7A-61C7-AE8C64A41CD7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0DEAF9C1-FD55-44C2-07CA-FC7ECE77A0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742AB-4301-3755-67A2-8B0D0A15E95D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2" name="hash-highlight">
            <a:extLst>
              <a:ext uri="{FF2B5EF4-FFF2-40B4-BE49-F238E27FC236}">
                <a16:creationId xmlns:a16="http://schemas.microsoft.com/office/drawing/2014/main" id="{08F6D8DA-394C-0F55-1A7F-15A5912CF951}"/>
              </a:ext>
            </a:extLst>
          </p:cNvPr>
          <p:cNvSpPr/>
          <p:nvPr/>
        </p:nvSpPr>
        <p:spPr>
          <a:xfrm>
            <a:off x="3463603" y="3774075"/>
            <a:ext cx="2017342" cy="264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ash-highlight">
            <a:extLst>
              <a:ext uri="{FF2B5EF4-FFF2-40B4-BE49-F238E27FC236}">
                <a16:creationId xmlns:a16="http://schemas.microsoft.com/office/drawing/2014/main" id="{3B26C96A-0C1F-8265-EA2E-F3780826955B}"/>
              </a:ext>
            </a:extLst>
          </p:cNvPr>
          <p:cNvSpPr/>
          <p:nvPr/>
        </p:nvSpPr>
        <p:spPr>
          <a:xfrm>
            <a:off x="4564779" y="2820276"/>
            <a:ext cx="1016421" cy="264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ash-highlight">
            <a:extLst>
              <a:ext uri="{FF2B5EF4-FFF2-40B4-BE49-F238E27FC236}">
                <a16:creationId xmlns:a16="http://schemas.microsoft.com/office/drawing/2014/main" id="{2A7AB35B-88B5-C499-B129-8DE0A25829A7}"/>
              </a:ext>
            </a:extLst>
          </p:cNvPr>
          <p:cNvSpPr/>
          <p:nvPr/>
        </p:nvSpPr>
        <p:spPr>
          <a:xfrm>
            <a:off x="3468841" y="3296901"/>
            <a:ext cx="2012104" cy="264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Text-Receipt">
            <a:extLst>
              <a:ext uri="{FF2B5EF4-FFF2-40B4-BE49-F238E27FC236}">
                <a16:creationId xmlns:a16="http://schemas.microsoft.com/office/drawing/2014/main" id="{032FEED0-7CBA-E15C-F016-28BB42ED9C28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2629" y="627741"/>
            <a:ext cx="2893564" cy="462454"/>
          </a:xfrm>
          <a:prstGeom prst="curvedConnector2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Consumer">
            <a:extLst>
              <a:ext uri="{FF2B5EF4-FFF2-40B4-BE49-F238E27FC236}">
                <a16:creationId xmlns:a16="http://schemas.microsoft.com/office/drawing/2014/main" id="{32971B8B-1ECF-5E4C-79EF-99BE431201EB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32" name="Consumer">
              <a:extLst>
                <a:ext uri="{FF2B5EF4-FFF2-40B4-BE49-F238E27FC236}">
                  <a16:creationId xmlns:a16="http://schemas.microsoft.com/office/drawing/2014/main" id="{FC5F2FF0-03E8-ABAC-2288-0B34708E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33" name="Consumer">
              <a:extLst>
                <a:ext uri="{FF2B5EF4-FFF2-40B4-BE49-F238E27FC236}">
                  <a16:creationId xmlns:a16="http://schemas.microsoft.com/office/drawing/2014/main" id="{D6ECD0BA-0C25-2925-2A4F-E910F393B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6" name="hash-highlight">
            <a:extLst>
              <a:ext uri="{FF2B5EF4-FFF2-40B4-BE49-F238E27FC236}">
                <a16:creationId xmlns:a16="http://schemas.microsoft.com/office/drawing/2014/main" id="{819C7B05-3DDD-EB10-1F23-1146688A6E38}"/>
              </a:ext>
            </a:extLst>
          </p:cNvPr>
          <p:cNvSpPr/>
          <p:nvPr/>
        </p:nvSpPr>
        <p:spPr>
          <a:xfrm>
            <a:off x="3353592" y="4407090"/>
            <a:ext cx="2012104" cy="5395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ash-highlight">
            <a:extLst>
              <a:ext uri="{FF2B5EF4-FFF2-40B4-BE49-F238E27FC236}">
                <a16:creationId xmlns:a16="http://schemas.microsoft.com/office/drawing/2014/main" id="{1EFBE907-E183-0EF5-3172-BC18749A6439}"/>
              </a:ext>
            </a:extLst>
          </p:cNvPr>
          <p:cNvSpPr/>
          <p:nvPr/>
        </p:nvSpPr>
        <p:spPr>
          <a:xfrm>
            <a:off x="440579" y="3224361"/>
            <a:ext cx="1967172" cy="85418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2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-0.01914 -0.0868 " pathEditMode="relative" rAng="0" ptsTypes="AA">
                                      <p:cBhvr>
                                        <p:cTn id="84" dur="9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23633 1.48148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023 C 0.0418 -0.003 0.2194 0.04329 0.22084 -0.12546 " pathEditMode="relative" rAng="0" ptsTypes="AA">
                                      <p:cBhvr>
                                        <p:cTn id="129" dur="9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" grpId="0" animBg="1"/>
      <p:bldP spid="4" grpId="0" animBg="1"/>
      <p:bldP spid="2" grpId="0"/>
      <p:bldP spid="5" grpId="0" animBg="1"/>
      <p:bldP spid="5" grpId="1" animBg="1"/>
      <p:bldP spid="8" grpId="0" animBg="1"/>
      <p:bldP spid="8" grpId="1" animBg="1"/>
      <p:bldP spid="12" grpId="0" animBg="1"/>
      <p:bldP spid="11" grpId="0" animBg="1"/>
      <p:bldP spid="13" grpId="0" animBg="1"/>
      <p:bldP spid="6" grpId="0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25FEB-3DB7-98DE-6A5A-1EB653202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DE65F-1B2D-FB2A-F271-C8B1BE23E5AE}"/>
              </a:ext>
            </a:extLst>
          </p:cNvPr>
          <p:cNvSpPr/>
          <p:nvPr/>
        </p:nvSpPr>
        <p:spPr>
          <a:xfrm>
            <a:off x="5204227" y="18973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A1B01B-2AC4-F324-663F-1C8326EAFAFB}"/>
              </a:ext>
            </a:extLst>
          </p:cNvPr>
          <p:cNvSpPr/>
          <p:nvPr/>
        </p:nvSpPr>
        <p:spPr>
          <a:xfrm>
            <a:off x="5482892" y="58546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AE0D33-5525-28D7-552C-5DD5BB3A500E}"/>
              </a:ext>
            </a:extLst>
          </p:cNvPr>
          <p:cNvSpPr/>
          <p:nvPr/>
        </p:nvSpPr>
        <p:spPr>
          <a:xfrm>
            <a:off x="5761557" y="98119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8A77B3-0906-F89A-B9BC-3A2034A2FB1A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4" name="Consumer">
              <a:extLst>
                <a:ext uri="{FF2B5EF4-FFF2-40B4-BE49-F238E27FC236}">
                  <a16:creationId xmlns:a16="http://schemas.microsoft.com/office/drawing/2014/main" id="{023F01BD-58F2-D6A9-369F-9BF527FB4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6" name="Consumer">
              <a:extLst>
                <a:ext uri="{FF2B5EF4-FFF2-40B4-BE49-F238E27FC236}">
                  <a16:creationId xmlns:a16="http://schemas.microsoft.com/office/drawing/2014/main" id="{42F32E2E-9389-A9EF-F584-825CCE21D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grpSp>
        <p:nvGrpSpPr>
          <p:cNvPr id="46" name="vCon-aaaa-static">
            <a:extLst>
              <a:ext uri="{FF2B5EF4-FFF2-40B4-BE49-F238E27FC236}">
                <a16:creationId xmlns:a16="http://schemas.microsoft.com/office/drawing/2014/main" id="{264ED4F4-914A-7383-C36D-5FC2834DCD84}"/>
              </a:ext>
            </a:extLst>
          </p:cNvPr>
          <p:cNvGrpSpPr/>
          <p:nvPr/>
        </p:nvGrpSpPr>
        <p:grpSpPr>
          <a:xfrm>
            <a:off x="3258570" y="2458720"/>
            <a:ext cx="2136144" cy="2229604"/>
            <a:chOff x="372290" y="2458720"/>
            <a:chExt cx="2136144" cy="2229604"/>
          </a:xfrm>
        </p:grpSpPr>
        <p:pic>
          <p:nvPicPr>
            <p:cNvPr id="47" name="vCon">
              <a:extLst>
                <a:ext uri="{FF2B5EF4-FFF2-40B4-BE49-F238E27FC236}">
                  <a16:creationId xmlns:a16="http://schemas.microsoft.com/office/drawing/2014/main" id="{518BD3E5-9299-BEFF-BADE-11AF90E2AA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029FB46-92B7-4265-6064-53A3FFCC2A51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78510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1CD76B5-DA98-8676-6468-EFDA861520E3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41" name="DealerNetwork">
            <a:extLst>
              <a:ext uri="{FF2B5EF4-FFF2-40B4-BE49-F238E27FC236}">
                <a16:creationId xmlns:a16="http://schemas.microsoft.com/office/drawing/2014/main" id="{3CF1E84C-0BA6-E0AC-A898-6AFA44805A36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63394AF3-D921-8E27-11EF-D3E4E4842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2FE36DAA-A44E-96D3-7662-8F6AE5491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FC9595DF-BE63-2B54-43CF-1332BED908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53468CB8-7A3F-A59A-BC7A-7B2F01EE903F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D7863EAB-3688-2B5C-B480-FA069FCAD250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abc</a:t>
            </a:r>
            <a:r>
              <a:rPr lang="en-US" dirty="0"/>
              <a:t>-telco</a:t>
            </a:r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D4F2C235-839D-400B-C559-28326958AF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29" name="Data-Processor-Strolid">
            <a:extLst>
              <a:ext uri="{FF2B5EF4-FFF2-40B4-BE49-F238E27FC236}">
                <a16:creationId xmlns:a16="http://schemas.microsoft.com/office/drawing/2014/main" id="{5688FC7B-BAE6-1448-9908-17ED50220D3F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2" name="SCITT-label">
            <a:extLst>
              <a:ext uri="{FF2B5EF4-FFF2-40B4-BE49-F238E27FC236}">
                <a16:creationId xmlns:a16="http://schemas.microsoft.com/office/drawing/2014/main" id="{615CCC69-BF04-F169-6FB9-31F0664B360B}"/>
              </a:ext>
            </a:extLst>
          </p:cNvPr>
          <p:cNvSpPr txBox="1"/>
          <p:nvPr/>
        </p:nvSpPr>
        <p:spPr>
          <a:xfrm>
            <a:off x="9139" y="618642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03E9F73A-A2FC-B624-DF28-BCE3DC82C64A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sp>
        <p:nvSpPr>
          <p:cNvPr id="8" name="SCITT-bbbb">
            <a:extLst>
              <a:ext uri="{FF2B5EF4-FFF2-40B4-BE49-F238E27FC236}">
                <a16:creationId xmlns:a16="http://schemas.microsoft.com/office/drawing/2014/main" id="{015D3C28-9F4E-36D2-FDDD-6CBAF98361A9}"/>
              </a:ext>
            </a:extLst>
          </p:cNvPr>
          <p:cNvSpPr/>
          <p:nvPr/>
        </p:nvSpPr>
        <p:spPr>
          <a:xfrm>
            <a:off x="566709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sp>
        <p:nvSpPr>
          <p:cNvPr id="9" name="SCITT-cccc">
            <a:extLst>
              <a:ext uri="{FF2B5EF4-FFF2-40B4-BE49-F238E27FC236}">
                <a16:creationId xmlns:a16="http://schemas.microsoft.com/office/drawing/2014/main" id="{9539F7EE-1306-CC86-79C7-0C6BBE24B42A}"/>
              </a:ext>
            </a:extLst>
          </p:cNvPr>
          <p:cNvSpPr/>
          <p:nvPr/>
        </p:nvSpPr>
        <p:spPr>
          <a:xfrm>
            <a:off x="642326" y="586812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sentiment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7D59D996-CC62-D510-B6F9-0AC203F65659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773D96EE-0A17-DBD2-0609-EF9D83B482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344333-3506-A889-5423-0D155443DB4B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8029E7-8637-76A1-212C-2AA28531B05F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012198-9485-9DE7-B5AE-AA9ABEDA99E3}"/>
              </a:ext>
            </a:extLst>
          </p:cNvPr>
          <p:cNvCxnSpPr>
            <a:cxnSpLocks/>
          </p:cNvCxnSpPr>
          <p:nvPr/>
        </p:nvCxnSpPr>
        <p:spPr>
          <a:xfrm>
            <a:off x="5411193" y="4101010"/>
            <a:ext cx="75121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941B3D1-E74A-D24E-ADC0-E508721F3BD7}"/>
              </a:ext>
            </a:extLst>
          </p:cNvPr>
          <p:cNvSpPr txBox="1"/>
          <p:nvPr/>
        </p:nvSpPr>
        <p:spPr>
          <a:xfrm>
            <a:off x="953002" y="178263"/>
            <a:ext cx="19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(Consumer)</a:t>
            </a:r>
          </a:p>
        </p:txBody>
      </p:sp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98B9FE80-3666-DACD-A206-73732C6ED5A9}"/>
              </a:ext>
            </a:extLst>
          </p:cNvPr>
          <p:cNvGrpSpPr/>
          <p:nvPr/>
        </p:nvGrpSpPr>
        <p:grpSpPr>
          <a:xfrm>
            <a:off x="3365255" y="2553969"/>
            <a:ext cx="2130711" cy="2534843"/>
            <a:chOff x="3270067" y="2458719"/>
            <a:chExt cx="2130711" cy="25348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95541F-B809-DB47-BD09-DA29D9E3628F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D9C54EDA-E487-82AC-B2F0-FC16032D1D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0616AB-2AB7-B945-41EE-7396063B881D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vCon-bbb-static">
            <a:extLst>
              <a:ext uri="{FF2B5EF4-FFF2-40B4-BE49-F238E27FC236}">
                <a16:creationId xmlns:a16="http://schemas.microsoft.com/office/drawing/2014/main" id="{6CD4E9E4-03FD-0A54-C762-709BB55CCD26}"/>
              </a:ext>
            </a:extLst>
          </p:cNvPr>
          <p:cNvGrpSpPr/>
          <p:nvPr/>
        </p:nvGrpSpPr>
        <p:grpSpPr>
          <a:xfrm>
            <a:off x="3365255" y="2553969"/>
            <a:ext cx="2130711" cy="2534843"/>
            <a:chOff x="3270067" y="2458719"/>
            <a:chExt cx="2130711" cy="25348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5B9884-17CB-9BDF-5DA2-74561164E60A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2" name="vCon">
              <a:extLst>
                <a:ext uri="{FF2B5EF4-FFF2-40B4-BE49-F238E27FC236}">
                  <a16:creationId xmlns:a16="http://schemas.microsoft.com/office/drawing/2014/main" id="{B104EE4D-B310-AA5B-D7D4-65CBFF71EF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5EC023-A338-AA61-2A33-04BFBF3E39A1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48" name="vCon-ccc">
            <a:extLst>
              <a:ext uri="{FF2B5EF4-FFF2-40B4-BE49-F238E27FC236}">
                <a16:creationId xmlns:a16="http://schemas.microsoft.com/office/drawing/2014/main" id="{9D1A0E8D-F6D5-70D8-80EE-56FBE1B46724}"/>
              </a:ext>
            </a:extLst>
          </p:cNvPr>
          <p:cNvGrpSpPr/>
          <p:nvPr/>
        </p:nvGrpSpPr>
        <p:grpSpPr>
          <a:xfrm>
            <a:off x="6308270" y="2649219"/>
            <a:ext cx="2141126" cy="2842619"/>
            <a:chOff x="6117770" y="2458719"/>
            <a:chExt cx="2141126" cy="28426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6FCF31-BD0E-07FB-7AE6-7FF6C5FE9630}"/>
                </a:ext>
              </a:extLst>
            </p:cNvPr>
            <p:cNvSpPr txBox="1"/>
            <p:nvPr/>
          </p:nvSpPr>
          <p:spPr>
            <a:xfrm>
              <a:off x="6128185" y="2900681"/>
              <a:ext cx="2130711" cy="24006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36" name="vCon">
              <a:extLst>
                <a:ext uri="{FF2B5EF4-FFF2-40B4-BE49-F238E27FC236}">
                  <a16:creationId xmlns:a16="http://schemas.microsoft.com/office/drawing/2014/main" id="{23A1EB5A-9CD9-A43D-CBF6-10921D9E4F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E29C0D-8130-5720-985E-A34AED2EA9AD}"/>
                </a:ext>
              </a:extLst>
            </p:cNvPr>
            <p:cNvSpPr txBox="1"/>
            <p:nvPr/>
          </p:nvSpPr>
          <p:spPr>
            <a:xfrm>
              <a:off x="7339409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32" name="hash-highlight">
            <a:extLst>
              <a:ext uri="{FF2B5EF4-FFF2-40B4-BE49-F238E27FC236}">
                <a16:creationId xmlns:a16="http://schemas.microsoft.com/office/drawing/2014/main" id="{B3951D51-BAB5-5D9D-CA4D-7B532221FABF}"/>
              </a:ext>
            </a:extLst>
          </p:cNvPr>
          <p:cNvSpPr/>
          <p:nvPr/>
        </p:nvSpPr>
        <p:spPr>
          <a:xfrm>
            <a:off x="6338197" y="4024695"/>
            <a:ext cx="2017342" cy="3879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ash-highlight">
            <a:extLst>
              <a:ext uri="{FF2B5EF4-FFF2-40B4-BE49-F238E27FC236}">
                <a16:creationId xmlns:a16="http://schemas.microsoft.com/office/drawing/2014/main" id="{7B16A28E-8D15-70D3-5761-5FB878052046}"/>
              </a:ext>
            </a:extLst>
          </p:cNvPr>
          <p:cNvSpPr/>
          <p:nvPr/>
        </p:nvSpPr>
        <p:spPr>
          <a:xfrm>
            <a:off x="7478532" y="2915526"/>
            <a:ext cx="1016421" cy="264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ash-highlight">
            <a:extLst>
              <a:ext uri="{FF2B5EF4-FFF2-40B4-BE49-F238E27FC236}">
                <a16:creationId xmlns:a16="http://schemas.microsoft.com/office/drawing/2014/main" id="{501DB7A5-0050-0AE2-FD8F-167CE4ECD9CF}"/>
              </a:ext>
            </a:extLst>
          </p:cNvPr>
          <p:cNvSpPr/>
          <p:nvPr/>
        </p:nvSpPr>
        <p:spPr>
          <a:xfrm>
            <a:off x="6382594" y="3395998"/>
            <a:ext cx="2012104" cy="264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23464 4.0740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C 0.0418 -0.00324 0.4293 0.03518 0.43086 -0.13334 " pathEditMode="relative" rAng="0" ptsTypes="AA">
                                      <p:cBhvr>
                                        <p:cTn id="38" dur="9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6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9" grpId="0" animBg="1"/>
      <p:bldP spid="9" grpId="1" animBg="1"/>
      <p:bldP spid="32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90CB5-8F23-16A4-B5DC-307680A1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FCF4BD-DE21-5B09-EE6B-66E031CCE2AD}"/>
              </a:ext>
            </a:extLst>
          </p:cNvPr>
          <p:cNvSpPr/>
          <p:nvPr/>
        </p:nvSpPr>
        <p:spPr>
          <a:xfrm>
            <a:off x="5204227" y="18973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9818D-3430-EC7D-EFA6-7E9EF62D8845}"/>
              </a:ext>
            </a:extLst>
          </p:cNvPr>
          <p:cNvSpPr/>
          <p:nvPr/>
        </p:nvSpPr>
        <p:spPr>
          <a:xfrm>
            <a:off x="5482892" y="58546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542462-454E-1235-D5AD-F0156DE43E84}"/>
              </a:ext>
            </a:extLst>
          </p:cNvPr>
          <p:cNvSpPr/>
          <p:nvPr/>
        </p:nvSpPr>
        <p:spPr>
          <a:xfrm>
            <a:off x="5761557" y="98119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grpSp>
        <p:nvGrpSpPr>
          <p:cNvPr id="52" name="vCon-bbb-static">
            <a:extLst>
              <a:ext uri="{FF2B5EF4-FFF2-40B4-BE49-F238E27FC236}">
                <a16:creationId xmlns:a16="http://schemas.microsoft.com/office/drawing/2014/main" id="{49875C32-029B-BF46-6ED9-75FB65B3EC2C}"/>
              </a:ext>
            </a:extLst>
          </p:cNvPr>
          <p:cNvGrpSpPr/>
          <p:nvPr/>
        </p:nvGrpSpPr>
        <p:grpSpPr>
          <a:xfrm>
            <a:off x="6233390" y="2553969"/>
            <a:ext cx="2130711" cy="2534843"/>
            <a:chOff x="3270067" y="2458719"/>
            <a:chExt cx="2130711" cy="253484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EEAC4C-A7DB-7A08-586E-7E22C89FC69F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54" name="vCon">
              <a:extLst>
                <a:ext uri="{FF2B5EF4-FFF2-40B4-BE49-F238E27FC236}">
                  <a16:creationId xmlns:a16="http://schemas.microsoft.com/office/drawing/2014/main" id="{F0FFBC7B-DE83-CAD4-760A-C8692D9B6A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827EB1-9E44-4868-FD53-D707A43BA82C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vCon-aaaa-static">
            <a:extLst>
              <a:ext uri="{FF2B5EF4-FFF2-40B4-BE49-F238E27FC236}">
                <a16:creationId xmlns:a16="http://schemas.microsoft.com/office/drawing/2014/main" id="{D9C21E4C-0C50-24F1-DE15-AAE2870CDE59}"/>
              </a:ext>
            </a:extLst>
          </p:cNvPr>
          <p:cNvGrpSpPr/>
          <p:nvPr/>
        </p:nvGrpSpPr>
        <p:grpSpPr>
          <a:xfrm>
            <a:off x="3258570" y="2458720"/>
            <a:ext cx="2136144" cy="2229604"/>
            <a:chOff x="372290" y="2458720"/>
            <a:chExt cx="2136144" cy="2229604"/>
          </a:xfrm>
        </p:grpSpPr>
        <p:pic>
          <p:nvPicPr>
            <p:cNvPr id="33" name="vCon">
              <a:extLst>
                <a:ext uri="{FF2B5EF4-FFF2-40B4-BE49-F238E27FC236}">
                  <a16:creationId xmlns:a16="http://schemas.microsoft.com/office/drawing/2014/main" id="{70EE5219-3CDA-E4A1-09E7-D4DEECFA8E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E8264C-9820-D88E-3F57-41F7AE746247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78510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EA5A31-AC88-4518-4BB5-8896980F2D42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41" name="DealerNetwork">
            <a:extLst>
              <a:ext uri="{FF2B5EF4-FFF2-40B4-BE49-F238E27FC236}">
                <a16:creationId xmlns:a16="http://schemas.microsoft.com/office/drawing/2014/main" id="{2E6919EC-B59E-4FF8-ADB3-2E0FC2829300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9FF025E0-CB9D-79A1-3F98-36EDE2797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7DF265C6-B1C4-10F1-82A5-74AC15929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4D3C336A-11DF-B68F-FC6E-A62E8BA9B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0668360D-47D7-94EE-AD5E-AC5426B1B1E8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22086118-AACF-5010-73BE-7CB02A00D5B8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abc</a:t>
            </a:r>
            <a:r>
              <a:rPr lang="en-US" dirty="0"/>
              <a:t>-telco</a:t>
            </a:r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02D8D9B2-1C0E-A62F-3EC8-C1F375786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29" name="Data-Processor-Strolid">
            <a:extLst>
              <a:ext uri="{FF2B5EF4-FFF2-40B4-BE49-F238E27FC236}">
                <a16:creationId xmlns:a16="http://schemas.microsoft.com/office/drawing/2014/main" id="{C7D0BBAF-8D6F-715C-B1BD-5F0178184267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2" name="Dealer1">
            <a:extLst>
              <a:ext uri="{FF2B5EF4-FFF2-40B4-BE49-F238E27FC236}">
                <a16:creationId xmlns:a16="http://schemas.microsoft.com/office/drawing/2014/main" id="{C9A99C96-F8F6-8EC2-0991-F776DCF556E3}"/>
              </a:ext>
            </a:extLst>
          </p:cNvPr>
          <p:cNvSpPr/>
          <p:nvPr/>
        </p:nvSpPr>
        <p:spPr>
          <a:xfrm>
            <a:off x="9715501" y="1762814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Dealer1</a:t>
            </a:r>
          </a:p>
        </p:txBody>
      </p:sp>
      <p:sp>
        <p:nvSpPr>
          <p:cNvPr id="43" name="Dealer2">
            <a:extLst>
              <a:ext uri="{FF2B5EF4-FFF2-40B4-BE49-F238E27FC236}">
                <a16:creationId xmlns:a16="http://schemas.microsoft.com/office/drawing/2014/main" id="{5F25D6DD-B299-638A-3669-08221EFEC295}"/>
              </a:ext>
            </a:extLst>
          </p:cNvPr>
          <p:cNvSpPr/>
          <p:nvPr/>
        </p:nvSpPr>
        <p:spPr>
          <a:xfrm>
            <a:off x="9715501" y="2254851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Dealer2</a:t>
            </a:r>
          </a:p>
        </p:txBody>
      </p:sp>
      <p:sp>
        <p:nvSpPr>
          <p:cNvPr id="44" name="Dealer3">
            <a:extLst>
              <a:ext uri="{FF2B5EF4-FFF2-40B4-BE49-F238E27FC236}">
                <a16:creationId xmlns:a16="http://schemas.microsoft.com/office/drawing/2014/main" id="{70CE207B-1417-7635-B7CB-CEECC2B09516}"/>
              </a:ext>
            </a:extLst>
          </p:cNvPr>
          <p:cNvSpPr/>
          <p:nvPr/>
        </p:nvSpPr>
        <p:spPr>
          <a:xfrm>
            <a:off x="9715501" y="2746888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Dealer3</a:t>
            </a:r>
          </a:p>
        </p:txBody>
      </p:sp>
      <p:sp>
        <p:nvSpPr>
          <p:cNvPr id="45" name="Dealer4">
            <a:extLst>
              <a:ext uri="{FF2B5EF4-FFF2-40B4-BE49-F238E27FC236}">
                <a16:creationId xmlns:a16="http://schemas.microsoft.com/office/drawing/2014/main" id="{726F23BF-2E2D-818B-181E-09A8D9D10FFF}"/>
              </a:ext>
            </a:extLst>
          </p:cNvPr>
          <p:cNvSpPr/>
          <p:nvPr/>
        </p:nvSpPr>
        <p:spPr>
          <a:xfrm>
            <a:off x="9715501" y="3238925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Dealer4</a:t>
            </a:r>
          </a:p>
        </p:txBody>
      </p:sp>
      <p:sp>
        <p:nvSpPr>
          <p:cNvPr id="46" name="Dealer5">
            <a:extLst>
              <a:ext uri="{FF2B5EF4-FFF2-40B4-BE49-F238E27FC236}">
                <a16:creationId xmlns:a16="http://schemas.microsoft.com/office/drawing/2014/main" id="{8B63205C-8536-C28E-48D0-85B9853CE188}"/>
              </a:ext>
            </a:extLst>
          </p:cNvPr>
          <p:cNvSpPr/>
          <p:nvPr/>
        </p:nvSpPr>
        <p:spPr>
          <a:xfrm>
            <a:off x="9715501" y="3730962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Dealer5</a:t>
            </a:r>
          </a:p>
        </p:txBody>
      </p:sp>
      <p:sp>
        <p:nvSpPr>
          <p:cNvPr id="2" name="SCITT-label">
            <a:extLst>
              <a:ext uri="{FF2B5EF4-FFF2-40B4-BE49-F238E27FC236}">
                <a16:creationId xmlns:a16="http://schemas.microsoft.com/office/drawing/2014/main" id="{CE6423A8-F6E4-DE10-F97A-1826E2E73176}"/>
              </a:ext>
            </a:extLst>
          </p:cNvPr>
          <p:cNvSpPr txBox="1"/>
          <p:nvPr/>
        </p:nvSpPr>
        <p:spPr>
          <a:xfrm>
            <a:off x="9139" y="618642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977207DE-46F8-2E43-4890-26B3CD203635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sp>
        <p:nvSpPr>
          <p:cNvPr id="8" name="SCITT-bbbb">
            <a:extLst>
              <a:ext uri="{FF2B5EF4-FFF2-40B4-BE49-F238E27FC236}">
                <a16:creationId xmlns:a16="http://schemas.microsoft.com/office/drawing/2014/main" id="{19B34B0C-C933-6322-2AF5-B7167A36044D}"/>
              </a:ext>
            </a:extLst>
          </p:cNvPr>
          <p:cNvSpPr/>
          <p:nvPr/>
        </p:nvSpPr>
        <p:spPr>
          <a:xfrm>
            <a:off x="566709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sp>
        <p:nvSpPr>
          <p:cNvPr id="9" name="SCITT-cccc">
            <a:extLst>
              <a:ext uri="{FF2B5EF4-FFF2-40B4-BE49-F238E27FC236}">
                <a16:creationId xmlns:a16="http://schemas.microsoft.com/office/drawing/2014/main" id="{C3341A75-3510-F5BC-5D83-3C1979438758}"/>
              </a:ext>
            </a:extLst>
          </p:cNvPr>
          <p:cNvSpPr/>
          <p:nvPr/>
        </p:nvSpPr>
        <p:spPr>
          <a:xfrm>
            <a:off x="642326" y="586812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sentiment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A14D7EF2-3E20-A21A-A9AE-BD6E7795D02C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A02CBBA2-310B-CFDF-1889-7BA3BF954E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4F627C-7026-E69F-2319-050A1B25103C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19649-F41D-693E-4DBA-5BDC611A9C14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48" name="vCon-ccc">
            <a:extLst>
              <a:ext uri="{FF2B5EF4-FFF2-40B4-BE49-F238E27FC236}">
                <a16:creationId xmlns:a16="http://schemas.microsoft.com/office/drawing/2014/main" id="{F2063971-A585-7C67-5DFA-69674ACF1F9E}"/>
              </a:ext>
            </a:extLst>
          </p:cNvPr>
          <p:cNvGrpSpPr/>
          <p:nvPr/>
        </p:nvGrpSpPr>
        <p:grpSpPr>
          <a:xfrm>
            <a:off x="6308270" y="2653029"/>
            <a:ext cx="2141126" cy="2842619"/>
            <a:chOff x="6117770" y="2458719"/>
            <a:chExt cx="2141126" cy="28426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AD3D86-12D5-4E7C-185D-C1D64B8D6C1D}"/>
                </a:ext>
              </a:extLst>
            </p:cNvPr>
            <p:cNvSpPr txBox="1"/>
            <p:nvPr/>
          </p:nvSpPr>
          <p:spPr>
            <a:xfrm>
              <a:off x="6128185" y="2900681"/>
              <a:ext cx="2130711" cy="24006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leads}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36" name="vCon">
              <a:extLst>
                <a:ext uri="{FF2B5EF4-FFF2-40B4-BE49-F238E27FC236}">
                  <a16:creationId xmlns:a16="http://schemas.microsoft.com/office/drawing/2014/main" id="{290A003A-6E3C-6836-02FB-CA705B3F24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132DCE-916B-3810-AF0B-CDDAA314339F}"/>
                </a:ext>
              </a:extLst>
            </p:cNvPr>
            <p:cNvSpPr txBox="1"/>
            <p:nvPr/>
          </p:nvSpPr>
          <p:spPr>
            <a:xfrm>
              <a:off x="7339409" y="27444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3B145C5-E2B8-753D-2951-EAD0A896E21E}"/>
              </a:ext>
            </a:extLst>
          </p:cNvPr>
          <p:cNvSpPr txBox="1"/>
          <p:nvPr/>
        </p:nvSpPr>
        <p:spPr>
          <a:xfrm>
            <a:off x="953002" y="178263"/>
            <a:ext cx="19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(Consumer)</a:t>
            </a:r>
          </a:p>
        </p:txBody>
      </p:sp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87C88D2D-CF25-0642-2FB4-3EA25F82EA69}"/>
              </a:ext>
            </a:extLst>
          </p:cNvPr>
          <p:cNvGrpSpPr/>
          <p:nvPr/>
        </p:nvGrpSpPr>
        <p:grpSpPr>
          <a:xfrm>
            <a:off x="3365317" y="2553969"/>
            <a:ext cx="2130711" cy="2534843"/>
            <a:chOff x="3270067" y="2458719"/>
            <a:chExt cx="2130711" cy="25348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A3D680-73C4-0281-C13C-2DB8A0E5B2C0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A5780A39-E84D-F9C5-1B92-7BBE28EC83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4E3C7D-6AA0-9138-7B74-2C4A459BED51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cxnSp>
        <p:nvCxnSpPr>
          <p:cNvPr id="22" name="Carrier-Call">
            <a:extLst>
              <a:ext uri="{FF2B5EF4-FFF2-40B4-BE49-F238E27FC236}">
                <a16:creationId xmlns:a16="http://schemas.microsoft.com/office/drawing/2014/main" id="{CE99E996-C1E5-4164-D038-FBB872A990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658" y="905746"/>
            <a:ext cx="567398" cy="709747"/>
          </a:xfrm>
          <a:prstGeom prst="curvedConnector3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Dealer-Call">
            <a:extLst>
              <a:ext uri="{FF2B5EF4-FFF2-40B4-BE49-F238E27FC236}">
                <a16:creationId xmlns:a16="http://schemas.microsoft.com/office/drawing/2014/main" id="{27350C0F-A006-AB75-280F-4B479B72C6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3232" y="511853"/>
            <a:ext cx="8172269" cy="1032465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AI" descr="Ai Icon Vector Art, Icons, and Graphics for Free Download">
            <a:extLst>
              <a:ext uri="{FF2B5EF4-FFF2-40B4-BE49-F238E27FC236}">
                <a16:creationId xmlns:a16="http://schemas.microsoft.com/office/drawing/2014/main" id="{40ED0459-727B-579E-97FC-5FFD2A93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00" y="3340431"/>
            <a:ext cx="1427480" cy="14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974BC0-C9BD-38C0-FC38-1F23820CEC8B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1" name="Consumer">
              <a:extLst>
                <a:ext uri="{FF2B5EF4-FFF2-40B4-BE49-F238E27FC236}">
                  <a16:creationId xmlns:a16="http://schemas.microsoft.com/office/drawing/2014/main" id="{893DC50A-94F0-53B8-4059-0B2D00C2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2" name="Consumer">
              <a:extLst>
                <a:ext uri="{FF2B5EF4-FFF2-40B4-BE49-F238E27FC236}">
                  <a16:creationId xmlns:a16="http://schemas.microsoft.com/office/drawing/2014/main" id="{81700FC0-58EB-71DB-1352-B7B745A45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163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88EFB-F6A0-BF2D-17FF-BB782B998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FB3102E-8D6D-1D8E-3F77-053F8B26D67C}"/>
              </a:ext>
            </a:extLst>
          </p:cNvPr>
          <p:cNvSpPr/>
          <p:nvPr/>
        </p:nvSpPr>
        <p:spPr>
          <a:xfrm>
            <a:off x="5204227" y="18973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87590E-0B10-171A-728F-300545FB2CD2}"/>
              </a:ext>
            </a:extLst>
          </p:cNvPr>
          <p:cNvSpPr/>
          <p:nvPr/>
        </p:nvSpPr>
        <p:spPr>
          <a:xfrm>
            <a:off x="5482892" y="58546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D4EBC7-C4EF-7607-A829-E6D75A2A1AD1}"/>
              </a:ext>
            </a:extLst>
          </p:cNvPr>
          <p:cNvSpPr/>
          <p:nvPr/>
        </p:nvSpPr>
        <p:spPr>
          <a:xfrm>
            <a:off x="5761557" y="98119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pic>
        <p:nvPicPr>
          <p:cNvPr id="52" name="Receipt">
            <a:extLst>
              <a:ext uri="{FF2B5EF4-FFF2-40B4-BE49-F238E27FC236}">
                <a16:creationId xmlns:a16="http://schemas.microsoft.com/office/drawing/2014/main" id="{E0832A10-E799-A678-17AB-689690718B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962" y="558719"/>
            <a:ext cx="432141" cy="456460"/>
          </a:xfrm>
          <a:prstGeom prst="rect">
            <a:avLst/>
          </a:prstGeom>
        </p:spPr>
      </p:pic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6A4E355C-B377-11A8-473C-2A1A9B63EA2A}"/>
              </a:ext>
            </a:extLst>
          </p:cNvPr>
          <p:cNvGrpSpPr/>
          <p:nvPr/>
        </p:nvGrpSpPr>
        <p:grpSpPr>
          <a:xfrm>
            <a:off x="3270067" y="2458719"/>
            <a:ext cx="2130711" cy="2534843"/>
            <a:chOff x="3270067" y="2458719"/>
            <a:chExt cx="2130711" cy="25348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5402CB-0333-7679-8682-4E897C83BA97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92F294B8-7257-58F1-A1B7-C04E73DE96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D6AC0F-F9F0-12CF-16D6-5CEC2F3C94F1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33" name="vCon-bbb-static">
            <a:extLst>
              <a:ext uri="{FF2B5EF4-FFF2-40B4-BE49-F238E27FC236}">
                <a16:creationId xmlns:a16="http://schemas.microsoft.com/office/drawing/2014/main" id="{D8B4CC85-4AAD-C6A1-D096-E6FE16014BF3}"/>
              </a:ext>
            </a:extLst>
          </p:cNvPr>
          <p:cNvGrpSpPr/>
          <p:nvPr/>
        </p:nvGrpSpPr>
        <p:grpSpPr>
          <a:xfrm>
            <a:off x="3365317" y="2553969"/>
            <a:ext cx="2130711" cy="2534843"/>
            <a:chOff x="3270067" y="2458719"/>
            <a:chExt cx="2130711" cy="2534843"/>
          </a:xfrm>
        </p:grpSpPr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DD966075-2E90-7DA0-3FFE-96F59690F899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1035" name="vCon">
              <a:extLst>
                <a:ext uri="{FF2B5EF4-FFF2-40B4-BE49-F238E27FC236}">
                  <a16:creationId xmlns:a16="http://schemas.microsoft.com/office/drawing/2014/main" id="{0BC6352D-7C19-3C47-B3E2-30C1A7C26D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C79C2A7F-CE9B-B541-C5A7-6A5DE3C5BF4D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41" name="DealerNetwork">
            <a:extLst>
              <a:ext uri="{FF2B5EF4-FFF2-40B4-BE49-F238E27FC236}">
                <a16:creationId xmlns:a16="http://schemas.microsoft.com/office/drawing/2014/main" id="{EB4C4908-EC16-8CF8-1316-08DF17CD435B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613BF664-B133-73C6-9ADA-2E4B0443D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66E0642D-90A8-5AD6-7DFA-4E4D7E7D0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99764BC3-FEB8-7058-6AF0-FBCCDDF267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61A6A446-1B50-E3EB-46BF-05F79F4C4011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FD7B5C1A-8E87-1800-EFE7-D78C790C26E7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abc</a:t>
            </a:r>
            <a:r>
              <a:rPr lang="en-US" dirty="0"/>
              <a:t>-telco</a:t>
            </a:r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03D28E91-80D1-E501-FFED-CD93A65B50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29" name="Data-Processor-Strolid">
            <a:extLst>
              <a:ext uri="{FF2B5EF4-FFF2-40B4-BE49-F238E27FC236}">
                <a16:creationId xmlns:a16="http://schemas.microsoft.com/office/drawing/2014/main" id="{A4D666A2-9F76-0552-E1A5-724E0C611A15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2" name="Dealer1">
            <a:extLst>
              <a:ext uri="{FF2B5EF4-FFF2-40B4-BE49-F238E27FC236}">
                <a16:creationId xmlns:a16="http://schemas.microsoft.com/office/drawing/2014/main" id="{A2BE2E89-028C-6147-CAC2-F144860D7663}"/>
              </a:ext>
            </a:extLst>
          </p:cNvPr>
          <p:cNvSpPr/>
          <p:nvPr/>
        </p:nvSpPr>
        <p:spPr>
          <a:xfrm>
            <a:off x="9715501" y="1762814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Dealer1</a:t>
            </a:r>
          </a:p>
        </p:txBody>
      </p:sp>
      <p:sp>
        <p:nvSpPr>
          <p:cNvPr id="43" name="Dealer2">
            <a:extLst>
              <a:ext uri="{FF2B5EF4-FFF2-40B4-BE49-F238E27FC236}">
                <a16:creationId xmlns:a16="http://schemas.microsoft.com/office/drawing/2014/main" id="{DE6BB73E-A43D-6F99-6D03-C9E048D9A6AE}"/>
              </a:ext>
            </a:extLst>
          </p:cNvPr>
          <p:cNvSpPr/>
          <p:nvPr/>
        </p:nvSpPr>
        <p:spPr>
          <a:xfrm>
            <a:off x="9715501" y="2254851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Dealer2</a:t>
            </a:r>
          </a:p>
        </p:txBody>
      </p:sp>
      <p:sp>
        <p:nvSpPr>
          <p:cNvPr id="44" name="Dealer3">
            <a:extLst>
              <a:ext uri="{FF2B5EF4-FFF2-40B4-BE49-F238E27FC236}">
                <a16:creationId xmlns:a16="http://schemas.microsoft.com/office/drawing/2014/main" id="{BF8F7D1F-926C-C48F-3F79-DEFFECC54166}"/>
              </a:ext>
            </a:extLst>
          </p:cNvPr>
          <p:cNvSpPr/>
          <p:nvPr/>
        </p:nvSpPr>
        <p:spPr>
          <a:xfrm>
            <a:off x="9715501" y="2746888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Dealer3</a:t>
            </a:r>
          </a:p>
        </p:txBody>
      </p:sp>
      <p:sp>
        <p:nvSpPr>
          <p:cNvPr id="45" name="Dealer4">
            <a:extLst>
              <a:ext uri="{FF2B5EF4-FFF2-40B4-BE49-F238E27FC236}">
                <a16:creationId xmlns:a16="http://schemas.microsoft.com/office/drawing/2014/main" id="{614FB833-5BE4-DA43-C2B6-C732D648E391}"/>
              </a:ext>
            </a:extLst>
          </p:cNvPr>
          <p:cNvSpPr/>
          <p:nvPr/>
        </p:nvSpPr>
        <p:spPr>
          <a:xfrm>
            <a:off x="9715501" y="3238925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Dealer4</a:t>
            </a:r>
          </a:p>
        </p:txBody>
      </p:sp>
      <p:sp>
        <p:nvSpPr>
          <p:cNvPr id="46" name="Dealer5">
            <a:extLst>
              <a:ext uri="{FF2B5EF4-FFF2-40B4-BE49-F238E27FC236}">
                <a16:creationId xmlns:a16="http://schemas.microsoft.com/office/drawing/2014/main" id="{9E9CF651-23DE-E3A5-C450-7D565A3C7293}"/>
              </a:ext>
            </a:extLst>
          </p:cNvPr>
          <p:cNvSpPr/>
          <p:nvPr/>
        </p:nvSpPr>
        <p:spPr>
          <a:xfrm>
            <a:off x="9715501" y="3730962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Dealer5</a:t>
            </a:r>
          </a:p>
        </p:txBody>
      </p:sp>
      <p:sp>
        <p:nvSpPr>
          <p:cNvPr id="2" name="SCITT-label">
            <a:extLst>
              <a:ext uri="{FF2B5EF4-FFF2-40B4-BE49-F238E27FC236}">
                <a16:creationId xmlns:a16="http://schemas.microsoft.com/office/drawing/2014/main" id="{F0F7716A-6C6D-F7AF-FECF-AC7AE1F5FFB7}"/>
              </a:ext>
            </a:extLst>
          </p:cNvPr>
          <p:cNvSpPr txBox="1"/>
          <p:nvPr/>
        </p:nvSpPr>
        <p:spPr>
          <a:xfrm>
            <a:off x="9139" y="618642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B1F3B5BA-6F32-5C3F-53A8-7F446CB1972A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sp>
        <p:nvSpPr>
          <p:cNvPr id="8" name="SCITT-bbbb">
            <a:extLst>
              <a:ext uri="{FF2B5EF4-FFF2-40B4-BE49-F238E27FC236}">
                <a16:creationId xmlns:a16="http://schemas.microsoft.com/office/drawing/2014/main" id="{64106CC6-4836-C158-7537-B76C7DA81DDA}"/>
              </a:ext>
            </a:extLst>
          </p:cNvPr>
          <p:cNvSpPr/>
          <p:nvPr/>
        </p:nvSpPr>
        <p:spPr>
          <a:xfrm>
            <a:off x="566709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sp>
        <p:nvSpPr>
          <p:cNvPr id="9" name="SCITT-cccc">
            <a:extLst>
              <a:ext uri="{FF2B5EF4-FFF2-40B4-BE49-F238E27FC236}">
                <a16:creationId xmlns:a16="http://schemas.microsoft.com/office/drawing/2014/main" id="{4CD5DDCA-193F-EA5E-86F2-14E33E054258}"/>
              </a:ext>
            </a:extLst>
          </p:cNvPr>
          <p:cNvSpPr/>
          <p:nvPr/>
        </p:nvSpPr>
        <p:spPr>
          <a:xfrm>
            <a:off x="642326" y="586812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sentiment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06A073E5-5206-6972-BAA3-7B12E8F68C37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105D8034-B62F-7C29-ADDD-21DFB5FA8F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8FBAA1-0378-80E7-B1A7-C9ACEB6D7435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7F807-4C5F-24AA-E37F-B6643044CA95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14F8AA5-D11D-B2DE-654C-8EDDABBBF990}"/>
              </a:ext>
            </a:extLst>
          </p:cNvPr>
          <p:cNvSpPr txBox="1"/>
          <p:nvPr/>
        </p:nvSpPr>
        <p:spPr>
          <a:xfrm>
            <a:off x="953002" y="178263"/>
            <a:ext cx="19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(Consumer)</a:t>
            </a:r>
          </a:p>
        </p:txBody>
      </p:sp>
      <p:grpSp>
        <p:nvGrpSpPr>
          <p:cNvPr id="38" name="vCon-ddd">
            <a:extLst>
              <a:ext uri="{FF2B5EF4-FFF2-40B4-BE49-F238E27FC236}">
                <a16:creationId xmlns:a16="http://schemas.microsoft.com/office/drawing/2014/main" id="{EC5CDC98-6E7F-F765-B8F5-0010B52511B7}"/>
              </a:ext>
            </a:extLst>
          </p:cNvPr>
          <p:cNvGrpSpPr/>
          <p:nvPr/>
        </p:nvGrpSpPr>
        <p:grpSpPr>
          <a:xfrm>
            <a:off x="3472275" y="2711183"/>
            <a:ext cx="2130711" cy="2688731"/>
            <a:chOff x="3270067" y="2458719"/>
            <a:chExt cx="2130711" cy="268873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BB81B3-1994-C698-3546-22A909A15C89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24676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</a:t>
              </a:r>
              <a:r>
                <a:rPr lang="en-US" sz="1000" b="1" dirty="0">
                  <a:latin typeface="Consolas" panose="020B0609020204030204" pitchFamily="49" charset="0"/>
                </a:rPr>
                <a:t>20</a:t>
              </a:r>
              <a:r>
                <a:rPr lang="en-US" sz="1000" dirty="0">
                  <a:latin typeface="Consolas" panose="020B0609020204030204" pitchFamily="49" charset="0"/>
                </a:rPr>
                <a:t>-2024-00-04,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revoke-consent: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		111-867-5309}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40" name="vCon">
              <a:extLst>
                <a:ext uri="{FF2B5EF4-FFF2-40B4-BE49-F238E27FC236}">
                  <a16:creationId xmlns:a16="http://schemas.microsoft.com/office/drawing/2014/main" id="{583D1D36-829F-E2DE-7058-D8EF6AE0A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6CACAE-A42E-EE6F-CCDE-376EFAF751E3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cxnSp>
        <p:nvCxnSpPr>
          <p:cNvPr id="53" name="Text-Receipt">
            <a:extLst>
              <a:ext uri="{FF2B5EF4-FFF2-40B4-BE49-F238E27FC236}">
                <a16:creationId xmlns:a16="http://schemas.microsoft.com/office/drawing/2014/main" id="{30C89AD5-DCC5-2747-75B0-0E79D1FEEC28}"/>
              </a:ext>
            </a:extLst>
          </p:cNvPr>
          <p:cNvCxnSpPr>
            <a:cxnSpLocks/>
            <a:endCxn id="52" idx="3"/>
          </p:cNvCxnSpPr>
          <p:nvPr/>
        </p:nvCxnSpPr>
        <p:spPr>
          <a:xfrm rot="16200000" flipV="1">
            <a:off x="2627871" y="-268819"/>
            <a:ext cx="757370" cy="2868905"/>
          </a:xfrm>
          <a:prstGeom prst="curvedConnector2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vCon-bbb-static">
            <a:extLst>
              <a:ext uri="{FF2B5EF4-FFF2-40B4-BE49-F238E27FC236}">
                <a16:creationId xmlns:a16="http://schemas.microsoft.com/office/drawing/2014/main" id="{FBDD8D90-BACD-928C-C2C3-939528E58A17}"/>
              </a:ext>
            </a:extLst>
          </p:cNvPr>
          <p:cNvGrpSpPr/>
          <p:nvPr/>
        </p:nvGrpSpPr>
        <p:grpSpPr>
          <a:xfrm>
            <a:off x="6233390" y="2553969"/>
            <a:ext cx="2130711" cy="2534843"/>
            <a:chOff x="3270067" y="2458719"/>
            <a:chExt cx="2130711" cy="253484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53DAA53-E170-2060-D1B0-C457E235A82B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59" name="vCon">
              <a:extLst>
                <a:ext uri="{FF2B5EF4-FFF2-40B4-BE49-F238E27FC236}">
                  <a16:creationId xmlns:a16="http://schemas.microsoft.com/office/drawing/2014/main" id="{4ECAB692-6106-DE30-CC8E-04AF3F8922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1A12B6-12AA-4823-A574-716D3622D50C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25" name="vCon-ccc">
            <a:extLst>
              <a:ext uri="{FF2B5EF4-FFF2-40B4-BE49-F238E27FC236}">
                <a16:creationId xmlns:a16="http://schemas.microsoft.com/office/drawing/2014/main" id="{0F7D49BE-2716-6418-2735-20FCB7351F09}"/>
              </a:ext>
            </a:extLst>
          </p:cNvPr>
          <p:cNvGrpSpPr/>
          <p:nvPr/>
        </p:nvGrpSpPr>
        <p:grpSpPr>
          <a:xfrm>
            <a:off x="6308270" y="2649219"/>
            <a:ext cx="2141126" cy="2842619"/>
            <a:chOff x="6117770" y="2458719"/>
            <a:chExt cx="2141126" cy="2842619"/>
          </a:xfrm>
        </p:grpSpPr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3D1E13FF-E4E2-7980-818A-8C0F5C589585}"/>
                </a:ext>
              </a:extLst>
            </p:cNvPr>
            <p:cNvSpPr txBox="1"/>
            <p:nvPr/>
          </p:nvSpPr>
          <p:spPr>
            <a:xfrm>
              <a:off x="6128185" y="2900681"/>
              <a:ext cx="2130711" cy="24006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leads}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1028" name="vCon">
              <a:extLst>
                <a:ext uri="{FF2B5EF4-FFF2-40B4-BE49-F238E27FC236}">
                  <a16:creationId xmlns:a16="http://schemas.microsoft.com/office/drawing/2014/main" id="{95D52371-ABB5-201C-BAE5-1FAA737DD5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063BE282-B8D4-2437-313D-7DB3D9AD0AD1}"/>
                </a:ext>
              </a:extLst>
            </p:cNvPr>
            <p:cNvSpPr txBox="1"/>
            <p:nvPr/>
          </p:nvSpPr>
          <p:spPr>
            <a:xfrm>
              <a:off x="7339409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BEBC6586-F1A6-46D9-EA56-D0C8F2A073D1}"/>
              </a:ext>
            </a:extLst>
          </p:cNvPr>
          <p:cNvSpPr/>
          <p:nvPr/>
        </p:nvSpPr>
        <p:spPr>
          <a:xfrm>
            <a:off x="732451" y="609597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01-01-2024-00-04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dddd..4444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revoke-consent</a:t>
            </a:r>
          </a:p>
        </p:txBody>
      </p:sp>
      <p:sp>
        <p:nvSpPr>
          <p:cNvPr id="11" name="subject-highlight">
            <a:extLst>
              <a:ext uri="{FF2B5EF4-FFF2-40B4-BE49-F238E27FC236}">
                <a16:creationId xmlns:a16="http://schemas.microsoft.com/office/drawing/2014/main" id="{05648731-585C-DDB5-9D39-094DBF522218}"/>
              </a:ext>
            </a:extLst>
          </p:cNvPr>
          <p:cNvSpPr/>
          <p:nvPr/>
        </p:nvSpPr>
        <p:spPr>
          <a:xfrm>
            <a:off x="539576" y="5410782"/>
            <a:ext cx="2367137" cy="9124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AI" descr="Ai Icon Vector Art, Icons, and Graphics for Free Download">
            <a:extLst>
              <a:ext uri="{FF2B5EF4-FFF2-40B4-BE49-F238E27FC236}">
                <a16:creationId xmlns:a16="http://schemas.microsoft.com/office/drawing/2014/main" id="{1AC170D9-7397-9924-C98E-B8D40C8E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00" y="3340431"/>
            <a:ext cx="1427480" cy="14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18A5F73-41B0-FD8D-EA64-C0A73C62BF2E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2" name="Consumer">
              <a:extLst>
                <a:ext uri="{FF2B5EF4-FFF2-40B4-BE49-F238E27FC236}">
                  <a16:creationId xmlns:a16="http://schemas.microsoft.com/office/drawing/2014/main" id="{ED1C869D-D982-099A-9E02-4A481DB7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3" name="Consumer">
              <a:extLst>
                <a:ext uri="{FF2B5EF4-FFF2-40B4-BE49-F238E27FC236}">
                  <a16:creationId xmlns:a16="http://schemas.microsoft.com/office/drawing/2014/main" id="{DEB8B16E-B9BA-FCA0-6791-EF65EE337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6" name="subject-highlight">
            <a:extLst>
              <a:ext uri="{FF2B5EF4-FFF2-40B4-BE49-F238E27FC236}">
                <a16:creationId xmlns:a16="http://schemas.microsoft.com/office/drawing/2014/main" id="{12FF82C8-6CAB-7CD4-8AD5-FBA2C50BB58D}"/>
              </a:ext>
            </a:extLst>
          </p:cNvPr>
          <p:cNvSpPr/>
          <p:nvPr/>
        </p:nvSpPr>
        <p:spPr>
          <a:xfrm>
            <a:off x="3472276" y="4397828"/>
            <a:ext cx="1938918" cy="33493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1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069 C 0.04154 -0.00347 0.22891 0.01898 0.22513 -0.08935 " pathEditMode="relative" rAng="0" ptsTypes="AA">
                                      <p:cBhvr>
                                        <p:cTn id="28" dur="900" spd="-10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3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0" grpId="1" animBg="1"/>
      <p:bldP spid="11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344D9-DCDA-CEF8-A77D-BAAED1299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FB74C7E-3202-60C0-6E03-DF62B72AE38A}"/>
              </a:ext>
            </a:extLst>
          </p:cNvPr>
          <p:cNvSpPr/>
          <p:nvPr/>
        </p:nvSpPr>
        <p:spPr>
          <a:xfrm>
            <a:off x="5204227" y="18973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BEED69-4D09-4F47-CB34-015C820D1781}"/>
              </a:ext>
            </a:extLst>
          </p:cNvPr>
          <p:cNvSpPr/>
          <p:nvPr/>
        </p:nvSpPr>
        <p:spPr>
          <a:xfrm>
            <a:off x="5482892" y="58546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88EEC-E4B0-6B9B-6A70-55598E0B3879}"/>
              </a:ext>
            </a:extLst>
          </p:cNvPr>
          <p:cNvSpPr/>
          <p:nvPr/>
        </p:nvSpPr>
        <p:spPr>
          <a:xfrm>
            <a:off x="5761557" y="98119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EFBCB671-4B8B-DD82-CD9E-83DB0DEFE11A}"/>
              </a:ext>
            </a:extLst>
          </p:cNvPr>
          <p:cNvGrpSpPr/>
          <p:nvPr/>
        </p:nvGrpSpPr>
        <p:grpSpPr>
          <a:xfrm>
            <a:off x="3270067" y="2458719"/>
            <a:ext cx="2130711" cy="2534843"/>
            <a:chOff x="3270067" y="2458719"/>
            <a:chExt cx="2130711" cy="25348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B7EFD4-1C2E-2B7F-D53C-0BE201C28923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baseline="30000" dirty="0">
                  <a:latin typeface="Consolas" panose="020B0609020204030204" pitchFamily="49" charset="0"/>
                </a:rPr>
                <a:t>  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1B92DC40-B70F-8E8E-D763-4215F129F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DF048C-A1AA-0116-AC35-CB0C313A7B62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33" name="vCon-bbb-static">
            <a:extLst>
              <a:ext uri="{FF2B5EF4-FFF2-40B4-BE49-F238E27FC236}">
                <a16:creationId xmlns:a16="http://schemas.microsoft.com/office/drawing/2014/main" id="{617B8675-5832-99C3-13FB-6873878E26BD}"/>
              </a:ext>
            </a:extLst>
          </p:cNvPr>
          <p:cNvGrpSpPr/>
          <p:nvPr/>
        </p:nvGrpSpPr>
        <p:grpSpPr>
          <a:xfrm>
            <a:off x="3365317" y="2553969"/>
            <a:ext cx="2130711" cy="2534843"/>
            <a:chOff x="3270067" y="2458719"/>
            <a:chExt cx="2130711" cy="2534843"/>
          </a:xfrm>
        </p:grpSpPr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5CD0B1A-F534-A8A4-DD29-19F904469E80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1035" name="vCon">
              <a:extLst>
                <a:ext uri="{FF2B5EF4-FFF2-40B4-BE49-F238E27FC236}">
                  <a16:creationId xmlns:a16="http://schemas.microsoft.com/office/drawing/2014/main" id="{7812D54A-AFEB-0227-66EF-11D266713A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FAF392DD-B338-35C6-E2F3-E2E92AD401B2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41" name="DealerNetwork">
            <a:extLst>
              <a:ext uri="{FF2B5EF4-FFF2-40B4-BE49-F238E27FC236}">
                <a16:creationId xmlns:a16="http://schemas.microsoft.com/office/drawing/2014/main" id="{F237AFDE-CBF9-B45F-A12E-753BCCBE8785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7B62181C-05D5-D278-DE2D-CFC607293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718812E2-75DD-2E43-28E2-BEAE9C15C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6091006B-BB5A-7A56-0F65-F827A18B6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038C7435-5785-1CBE-82F2-7CCBD18D6058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797200D6-A91C-5BE1-A561-809ACCA187D9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abc</a:t>
            </a:r>
            <a:r>
              <a:rPr lang="en-US" dirty="0"/>
              <a:t>-telco</a:t>
            </a:r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4919EF77-8B61-88C7-6162-9F5A8515F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29" name="Data-Processor-Strolid">
            <a:extLst>
              <a:ext uri="{FF2B5EF4-FFF2-40B4-BE49-F238E27FC236}">
                <a16:creationId xmlns:a16="http://schemas.microsoft.com/office/drawing/2014/main" id="{479197E3-92DC-9BF4-547D-D05906D4A9DC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2" name="Dealer1">
            <a:extLst>
              <a:ext uri="{FF2B5EF4-FFF2-40B4-BE49-F238E27FC236}">
                <a16:creationId xmlns:a16="http://schemas.microsoft.com/office/drawing/2014/main" id="{78B93F2A-2EDF-8EE0-2090-29F0499F8F3B}"/>
              </a:ext>
            </a:extLst>
          </p:cNvPr>
          <p:cNvSpPr/>
          <p:nvPr/>
        </p:nvSpPr>
        <p:spPr>
          <a:xfrm>
            <a:off x="9715501" y="1762814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Dealer1</a:t>
            </a:r>
          </a:p>
        </p:txBody>
      </p:sp>
      <p:sp>
        <p:nvSpPr>
          <p:cNvPr id="43" name="Dealer2">
            <a:extLst>
              <a:ext uri="{FF2B5EF4-FFF2-40B4-BE49-F238E27FC236}">
                <a16:creationId xmlns:a16="http://schemas.microsoft.com/office/drawing/2014/main" id="{801240B0-F597-6FA0-796F-B209ADD67487}"/>
              </a:ext>
            </a:extLst>
          </p:cNvPr>
          <p:cNvSpPr/>
          <p:nvPr/>
        </p:nvSpPr>
        <p:spPr>
          <a:xfrm>
            <a:off x="9715501" y="2254851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Dealer2</a:t>
            </a:r>
          </a:p>
        </p:txBody>
      </p:sp>
      <p:sp>
        <p:nvSpPr>
          <p:cNvPr id="44" name="Dealer3">
            <a:extLst>
              <a:ext uri="{FF2B5EF4-FFF2-40B4-BE49-F238E27FC236}">
                <a16:creationId xmlns:a16="http://schemas.microsoft.com/office/drawing/2014/main" id="{27F25B50-2C72-FDC7-FA0A-7E524768530A}"/>
              </a:ext>
            </a:extLst>
          </p:cNvPr>
          <p:cNvSpPr/>
          <p:nvPr/>
        </p:nvSpPr>
        <p:spPr>
          <a:xfrm>
            <a:off x="9715501" y="2746888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Dealer3</a:t>
            </a:r>
          </a:p>
        </p:txBody>
      </p:sp>
      <p:sp>
        <p:nvSpPr>
          <p:cNvPr id="45" name="Dealer4">
            <a:extLst>
              <a:ext uri="{FF2B5EF4-FFF2-40B4-BE49-F238E27FC236}">
                <a16:creationId xmlns:a16="http://schemas.microsoft.com/office/drawing/2014/main" id="{012B8AD3-EB8B-11F3-30FF-CD7ED616FA7F}"/>
              </a:ext>
            </a:extLst>
          </p:cNvPr>
          <p:cNvSpPr/>
          <p:nvPr/>
        </p:nvSpPr>
        <p:spPr>
          <a:xfrm>
            <a:off x="9715501" y="3238925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Dealer4</a:t>
            </a:r>
          </a:p>
        </p:txBody>
      </p:sp>
      <p:sp>
        <p:nvSpPr>
          <p:cNvPr id="46" name="Dealer5">
            <a:extLst>
              <a:ext uri="{FF2B5EF4-FFF2-40B4-BE49-F238E27FC236}">
                <a16:creationId xmlns:a16="http://schemas.microsoft.com/office/drawing/2014/main" id="{36619D4C-4C9A-7294-5FE0-7C5FBD44E757}"/>
              </a:ext>
            </a:extLst>
          </p:cNvPr>
          <p:cNvSpPr/>
          <p:nvPr/>
        </p:nvSpPr>
        <p:spPr>
          <a:xfrm>
            <a:off x="9715501" y="3730962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Dealer5</a:t>
            </a:r>
          </a:p>
        </p:txBody>
      </p:sp>
      <p:sp>
        <p:nvSpPr>
          <p:cNvPr id="2" name="SCITT-label">
            <a:extLst>
              <a:ext uri="{FF2B5EF4-FFF2-40B4-BE49-F238E27FC236}">
                <a16:creationId xmlns:a16="http://schemas.microsoft.com/office/drawing/2014/main" id="{F92C95BF-9780-EFA7-7197-8DF7C2E17A38}"/>
              </a:ext>
            </a:extLst>
          </p:cNvPr>
          <p:cNvSpPr txBox="1"/>
          <p:nvPr/>
        </p:nvSpPr>
        <p:spPr>
          <a:xfrm>
            <a:off x="9139" y="618642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8EFE2CA2-8A21-49D9-6C0B-875696E276B1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</p:txBody>
      </p:sp>
      <p:sp>
        <p:nvSpPr>
          <p:cNvPr id="8" name="SCITT-bbbb">
            <a:extLst>
              <a:ext uri="{FF2B5EF4-FFF2-40B4-BE49-F238E27FC236}">
                <a16:creationId xmlns:a16="http://schemas.microsoft.com/office/drawing/2014/main" id="{838CE176-38D1-B1DC-E825-A3BF25B9502D}"/>
              </a:ext>
            </a:extLst>
          </p:cNvPr>
          <p:cNvSpPr/>
          <p:nvPr/>
        </p:nvSpPr>
        <p:spPr>
          <a:xfrm>
            <a:off x="566709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</p:txBody>
      </p:sp>
      <p:sp>
        <p:nvSpPr>
          <p:cNvPr id="9" name="SCITT-cccc">
            <a:extLst>
              <a:ext uri="{FF2B5EF4-FFF2-40B4-BE49-F238E27FC236}">
                <a16:creationId xmlns:a16="http://schemas.microsoft.com/office/drawing/2014/main" id="{5E21FAC2-9FB0-A81E-BD63-32B07A2C8816}"/>
              </a:ext>
            </a:extLst>
          </p:cNvPr>
          <p:cNvSpPr/>
          <p:nvPr/>
        </p:nvSpPr>
        <p:spPr>
          <a:xfrm>
            <a:off x="642326" y="586812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sentiment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01-01-2024-00-03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8A79B389-2A13-87FC-BFAB-ADCD2DD782E8}"/>
              </a:ext>
            </a:extLst>
          </p:cNvPr>
          <p:cNvGrpSpPr/>
          <p:nvPr/>
        </p:nvGrpSpPr>
        <p:grpSpPr>
          <a:xfrm>
            <a:off x="372290" y="2458719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AFE26FE5-11A4-6160-F275-052813A36C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581707-DFA1-FE75-F2C8-E54F454CE279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D98459-4803-3423-9DD4-9A66D4F9F7D0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DE5981A-3708-5D31-B2D4-97AECA328ABD}"/>
              </a:ext>
            </a:extLst>
          </p:cNvPr>
          <p:cNvSpPr txBox="1"/>
          <p:nvPr/>
        </p:nvSpPr>
        <p:spPr>
          <a:xfrm>
            <a:off x="953002" y="178263"/>
            <a:ext cx="19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(Consumer)</a:t>
            </a:r>
          </a:p>
        </p:txBody>
      </p:sp>
      <p:grpSp>
        <p:nvGrpSpPr>
          <p:cNvPr id="38" name="vCon-ddd">
            <a:extLst>
              <a:ext uri="{FF2B5EF4-FFF2-40B4-BE49-F238E27FC236}">
                <a16:creationId xmlns:a16="http://schemas.microsoft.com/office/drawing/2014/main" id="{BC5017AF-F54C-F17B-7C3A-B2831B0AA1EA}"/>
              </a:ext>
            </a:extLst>
          </p:cNvPr>
          <p:cNvGrpSpPr/>
          <p:nvPr/>
        </p:nvGrpSpPr>
        <p:grpSpPr>
          <a:xfrm>
            <a:off x="3472275" y="2711183"/>
            <a:ext cx="2130711" cy="2688731"/>
            <a:chOff x="3270067" y="2458719"/>
            <a:chExt cx="2130711" cy="268873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D6605F-AA74-6F1C-B977-3ADA44EEA2FC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24676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</a:t>
              </a:r>
              <a:r>
                <a:rPr lang="en-US" sz="1000" b="1" dirty="0">
                  <a:latin typeface="Consolas" panose="020B0609020204030204" pitchFamily="49" charset="0"/>
                </a:rPr>
                <a:t>20</a:t>
              </a:r>
              <a:r>
                <a:rPr lang="en-US" sz="1000" dirty="0">
                  <a:latin typeface="Consolas" panose="020B0609020204030204" pitchFamily="49" charset="0"/>
                </a:rPr>
                <a:t>-2024-00-04,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revoke-consent: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		111-867-5309}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40" name="vCon">
              <a:extLst>
                <a:ext uri="{FF2B5EF4-FFF2-40B4-BE49-F238E27FC236}">
                  <a16:creationId xmlns:a16="http://schemas.microsoft.com/office/drawing/2014/main" id="{95D595BB-D26A-F0E0-AE86-398F69BC3A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0910CB-6F8C-C0FF-56E0-8D421E13AC5F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54" name="vCon-bbb-static">
            <a:extLst>
              <a:ext uri="{FF2B5EF4-FFF2-40B4-BE49-F238E27FC236}">
                <a16:creationId xmlns:a16="http://schemas.microsoft.com/office/drawing/2014/main" id="{5167A5D7-1E71-91D3-F86C-7F81E4978358}"/>
              </a:ext>
            </a:extLst>
          </p:cNvPr>
          <p:cNvGrpSpPr/>
          <p:nvPr/>
        </p:nvGrpSpPr>
        <p:grpSpPr>
          <a:xfrm>
            <a:off x="6233390" y="2553969"/>
            <a:ext cx="2130711" cy="2380954"/>
            <a:chOff x="3270067" y="2458719"/>
            <a:chExt cx="2130711" cy="23809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36AAFB-AB6D-2360-8306-501152FCF505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19389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 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59" name="vCon">
              <a:extLst>
                <a:ext uri="{FF2B5EF4-FFF2-40B4-BE49-F238E27FC236}">
                  <a16:creationId xmlns:a16="http://schemas.microsoft.com/office/drawing/2014/main" id="{8256AA54-06DA-0325-F913-2FCCB60DAC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9A1837E-0655-8FC7-EF3A-29682BE792C9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25" name="vCon-ccc">
            <a:extLst>
              <a:ext uri="{FF2B5EF4-FFF2-40B4-BE49-F238E27FC236}">
                <a16:creationId xmlns:a16="http://schemas.microsoft.com/office/drawing/2014/main" id="{862EF32F-F77B-463B-314E-C64BCCF8B92C}"/>
              </a:ext>
            </a:extLst>
          </p:cNvPr>
          <p:cNvGrpSpPr/>
          <p:nvPr/>
        </p:nvGrpSpPr>
        <p:grpSpPr>
          <a:xfrm>
            <a:off x="6308270" y="2649219"/>
            <a:ext cx="2141126" cy="2842619"/>
            <a:chOff x="6117770" y="2458719"/>
            <a:chExt cx="2141126" cy="2842619"/>
          </a:xfrm>
        </p:grpSpPr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523ED47E-9D6A-8E45-4AF3-F2B0E526D2FC}"/>
                </a:ext>
              </a:extLst>
            </p:cNvPr>
            <p:cNvSpPr txBox="1"/>
            <p:nvPr/>
          </p:nvSpPr>
          <p:spPr>
            <a:xfrm>
              <a:off x="6128185" y="2900681"/>
              <a:ext cx="2130711" cy="24006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leads}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br>
                <a:rPr lang="en-US" sz="1000" dirty="0">
                  <a:latin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1028" name="vCon">
              <a:extLst>
                <a:ext uri="{FF2B5EF4-FFF2-40B4-BE49-F238E27FC236}">
                  <a16:creationId xmlns:a16="http://schemas.microsoft.com/office/drawing/2014/main" id="{DA2B9607-4CF8-679C-68F4-61C49E7741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4BDC33B3-4153-8F1B-5278-CD443D706C10}"/>
                </a:ext>
              </a:extLst>
            </p:cNvPr>
            <p:cNvSpPr txBox="1"/>
            <p:nvPr/>
          </p:nvSpPr>
          <p:spPr>
            <a:xfrm>
              <a:off x="7339409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A73E47A7-C5E2-311C-16FD-3648E3AC4B05}"/>
              </a:ext>
            </a:extLst>
          </p:cNvPr>
          <p:cNvSpPr/>
          <p:nvPr/>
        </p:nvSpPr>
        <p:spPr>
          <a:xfrm>
            <a:off x="732451" y="609597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01-01-2024-00-04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dddd..4444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revoke-consent</a:t>
            </a:r>
          </a:p>
        </p:txBody>
      </p:sp>
      <p:pic>
        <p:nvPicPr>
          <p:cNvPr id="1032" name="AI" descr="Ai Icon Vector Art, Icons, and Graphics for Free Download">
            <a:extLst>
              <a:ext uri="{FF2B5EF4-FFF2-40B4-BE49-F238E27FC236}">
                <a16:creationId xmlns:a16="http://schemas.microsoft.com/office/drawing/2014/main" id="{E2879A1C-EEAF-7F99-8736-8313CC4F8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00" y="3340431"/>
            <a:ext cx="1427480" cy="14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Hourglass Finished with solid fill">
            <a:extLst>
              <a:ext uri="{FF2B5EF4-FFF2-40B4-BE49-F238E27FC236}">
                <a16:creationId xmlns:a16="http://schemas.microsoft.com/office/drawing/2014/main" id="{F7DF7239-58B7-B6E3-0394-ED1B9ECCDE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48476" y="4745035"/>
            <a:ext cx="714493" cy="714493"/>
          </a:xfrm>
          <a:prstGeom prst="rect">
            <a:avLst/>
          </a:prstGeom>
        </p:spPr>
      </p:pic>
      <p:pic>
        <p:nvPicPr>
          <p:cNvPr id="12" name="Graphic 11" descr="Detective male with solid fill">
            <a:extLst>
              <a:ext uri="{FF2B5EF4-FFF2-40B4-BE49-F238E27FC236}">
                <a16:creationId xmlns:a16="http://schemas.microsoft.com/office/drawing/2014/main" id="{C74FD994-DE6B-582B-D552-DC41ECD748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8406" y="5215391"/>
            <a:ext cx="914400" cy="914400"/>
          </a:xfrm>
          <a:prstGeom prst="rect">
            <a:avLst/>
          </a:prstGeom>
        </p:spPr>
      </p:pic>
      <p:pic>
        <p:nvPicPr>
          <p:cNvPr id="48" name="Graphic 47" descr="Police female with solid fill">
            <a:extLst>
              <a:ext uri="{FF2B5EF4-FFF2-40B4-BE49-F238E27FC236}">
                <a16:creationId xmlns:a16="http://schemas.microsoft.com/office/drawing/2014/main" id="{BF81B20E-2317-2BAC-6BCE-3F4F3E1E96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84468" y="5231278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628404B-E7E4-1282-9762-7142D5DAE703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6" name="Consumer">
              <a:extLst>
                <a:ext uri="{FF2B5EF4-FFF2-40B4-BE49-F238E27FC236}">
                  <a16:creationId xmlns:a16="http://schemas.microsoft.com/office/drawing/2014/main" id="{2053AA3E-D1EC-1D02-4B4E-1315C057D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8" name="Consumer">
              <a:extLst>
                <a:ext uri="{FF2B5EF4-FFF2-40B4-BE49-F238E27FC236}">
                  <a16:creationId xmlns:a16="http://schemas.microsoft.com/office/drawing/2014/main" id="{EE9947A4-2A25-A0B6-0EE9-1F1A3E977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6" name="subject-highlight">
            <a:extLst>
              <a:ext uri="{FF2B5EF4-FFF2-40B4-BE49-F238E27FC236}">
                <a16:creationId xmlns:a16="http://schemas.microsoft.com/office/drawing/2014/main" id="{59EC41EB-0ED6-0C47-D268-3CFF96750F62}"/>
              </a:ext>
            </a:extLst>
          </p:cNvPr>
          <p:cNvSpPr/>
          <p:nvPr/>
        </p:nvSpPr>
        <p:spPr>
          <a:xfrm>
            <a:off x="3497572" y="4663842"/>
            <a:ext cx="2714155" cy="9124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ject-highlight">
            <a:extLst>
              <a:ext uri="{FF2B5EF4-FFF2-40B4-BE49-F238E27FC236}">
                <a16:creationId xmlns:a16="http://schemas.microsoft.com/office/drawing/2014/main" id="{F7CA2AED-F06B-1BA9-4FB3-AADF37901273}"/>
              </a:ext>
            </a:extLst>
          </p:cNvPr>
          <p:cNvSpPr/>
          <p:nvPr/>
        </p:nvSpPr>
        <p:spPr>
          <a:xfrm>
            <a:off x="5641673" y="4663842"/>
            <a:ext cx="2714155" cy="9124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ject-highlight">
            <a:extLst>
              <a:ext uri="{FF2B5EF4-FFF2-40B4-BE49-F238E27FC236}">
                <a16:creationId xmlns:a16="http://schemas.microsoft.com/office/drawing/2014/main" id="{383494C3-0319-6F87-31C6-52F8DE5E0F08}"/>
              </a:ext>
            </a:extLst>
          </p:cNvPr>
          <p:cNvSpPr/>
          <p:nvPr/>
        </p:nvSpPr>
        <p:spPr>
          <a:xfrm>
            <a:off x="539576" y="5410782"/>
            <a:ext cx="2367137" cy="9124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5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D11EE98-CA79-F533-D2B3-D6E5443FF239}"/>
              </a:ext>
            </a:extLst>
          </p:cNvPr>
          <p:cNvSpPr/>
          <p:nvPr/>
        </p:nvSpPr>
        <p:spPr>
          <a:xfrm>
            <a:off x="97672" y="2025615"/>
            <a:ext cx="3471510" cy="46284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3D9D75C-DFB8-3408-AEB4-0A93FB8CA93A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 flipV="1">
            <a:off x="3207927" y="1939395"/>
            <a:ext cx="2402297" cy="8044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C3A98E-281B-244C-5CAF-5CA5192DD127}"/>
              </a:ext>
            </a:extLst>
          </p:cNvPr>
          <p:cNvCxnSpPr>
            <a:cxnSpLocks/>
            <a:stCxn id="8" idx="3"/>
            <a:endCxn id="66" idx="1"/>
          </p:cNvCxnSpPr>
          <p:nvPr/>
        </p:nvCxnSpPr>
        <p:spPr>
          <a:xfrm>
            <a:off x="3207927" y="2743810"/>
            <a:ext cx="2402297" cy="48457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21E6B0-4E14-A70E-1DA8-E95FB088FE87}"/>
              </a:ext>
            </a:extLst>
          </p:cNvPr>
          <p:cNvCxnSpPr>
            <a:cxnSpLocks/>
            <a:stCxn id="8" idx="3"/>
            <a:endCxn id="65" idx="1"/>
          </p:cNvCxnSpPr>
          <p:nvPr/>
        </p:nvCxnSpPr>
        <p:spPr>
          <a:xfrm>
            <a:off x="3207927" y="2743810"/>
            <a:ext cx="2402297" cy="134452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87DEB6C-D006-7992-2C6D-3913AF3E97C1}"/>
              </a:ext>
            </a:extLst>
          </p:cNvPr>
          <p:cNvCxnSpPr>
            <a:cxnSpLocks/>
            <a:stCxn id="8" idx="3"/>
            <a:endCxn id="63" idx="1"/>
          </p:cNvCxnSpPr>
          <p:nvPr/>
        </p:nvCxnSpPr>
        <p:spPr>
          <a:xfrm>
            <a:off x="3207927" y="2743810"/>
            <a:ext cx="2402298" cy="221181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vCon-aaaa-static">
            <a:extLst>
              <a:ext uri="{FF2B5EF4-FFF2-40B4-BE49-F238E27FC236}">
                <a16:creationId xmlns:a16="http://schemas.microsoft.com/office/drawing/2014/main" id="{B08AB6BF-85B4-3BD4-6EF1-C32A6A75A638}"/>
              </a:ext>
            </a:extLst>
          </p:cNvPr>
          <p:cNvGrpSpPr/>
          <p:nvPr/>
        </p:nvGrpSpPr>
        <p:grpSpPr>
          <a:xfrm flipH="1">
            <a:off x="5699853" y="3665535"/>
            <a:ext cx="2136144" cy="690721"/>
            <a:chOff x="372290" y="2458720"/>
            <a:chExt cx="2136144" cy="690721"/>
          </a:xfrm>
        </p:grpSpPr>
        <p:pic>
          <p:nvPicPr>
            <p:cNvPr id="56" name="vCon">
              <a:extLst>
                <a:ext uri="{FF2B5EF4-FFF2-40B4-BE49-F238E27FC236}">
                  <a16:creationId xmlns:a16="http://schemas.microsoft.com/office/drawing/2014/main" id="{876C432A-2DBC-C584-8772-382906F854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AC15E97-A42B-42BA-C618-3CD717A631B8}"/>
                </a:ext>
              </a:extLst>
            </p:cNvPr>
            <p:cNvSpPr txBox="1"/>
            <p:nvPr/>
          </p:nvSpPr>
          <p:spPr>
            <a:xfrm>
              <a:off x="372290" y="2903220"/>
              <a:ext cx="18473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1B4BA0-7717-020A-3279-6B96472AE6FA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AAF7F2-30E9-8728-3724-C129AA86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&amp; </a:t>
            </a:r>
            <a:br>
              <a:rPr lang="en-US" dirty="0"/>
            </a:br>
            <a:r>
              <a:rPr lang="en-US" dirty="0"/>
              <a:t>Consistency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412C5-3DEC-356B-0543-0207AD1C8C3C}"/>
              </a:ext>
            </a:extLst>
          </p:cNvPr>
          <p:cNvSpPr/>
          <p:nvPr/>
        </p:nvSpPr>
        <p:spPr>
          <a:xfrm>
            <a:off x="7908830" y="3667594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DD31F-EB99-681C-34BE-F1EBBEA14E3A}"/>
              </a:ext>
            </a:extLst>
          </p:cNvPr>
          <p:cNvSpPr/>
          <p:nvPr/>
        </p:nvSpPr>
        <p:spPr>
          <a:xfrm>
            <a:off x="7908830" y="4534891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Wabbit-Networks</a:t>
            </a:r>
          </a:p>
        </p:txBody>
      </p:sp>
      <p:sp>
        <p:nvSpPr>
          <p:cNvPr id="6" name="Data-Processor-Strolid">
            <a:extLst>
              <a:ext uri="{FF2B5EF4-FFF2-40B4-BE49-F238E27FC236}">
                <a16:creationId xmlns:a16="http://schemas.microsoft.com/office/drawing/2014/main" id="{C01BB171-7661-D3F9-864A-B4FC2CCBB413}"/>
              </a:ext>
            </a:extLst>
          </p:cNvPr>
          <p:cNvSpPr/>
          <p:nvPr/>
        </p:nvSpPr>
        <p:spPr>
          <a:xfrm>
            <a:off x="7908830" y="2803437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7" name="SCITT-label">
            <a:extLst>
              <a:ext uri="{FF2B5EF4-FFF2-40B4-BE49-F238E27FC236}">
                <a16:creationId xmlns:a16="http://schemas.microsoft.com/office/drawing/2014/main" id="{49523E9D-8C62-420F-FF58-4E83F41A41FD}"/>
              </a:ext>
            </a:extLst>
          </p:cNvPr>
          <p:cNvSpPr txBox="1"/>
          <p:nvPr/>
        </p:nvSpPr>
        <p:spPr>
          <a:xfrm>
            <a:off x="179014" y="2039572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8" name="SCITT-aaaa">
            <a:extLst>
              <a:ext uri="{FF2B5EF4-FFF2-40B4-BE49-F238E27FC236}">
                <a16:creationId xmlns:a16="http://schemas.microsoft.com/office/drawing/2014/main" id="{9BF1FD08-3B68-5F92-3D64-64990FFC90AE}"/>
              </a:ext>
            </a:extLst>
          </p:cNvPr>
          <p:cNvSpPr/>
          <p:nvPr/>
        </p:nvSpPr>
        <p:spPr>
          <a:xfrm>
            <a:off x="792306" y="237636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</p:txBody>
      </p:sp>
      <p:sp>
        <p:nvSpPr>
          <p:cNvPr id="9" name="SCITT-bbbb">
            <a:extLst>
              <a:ext uri="{FF2B5EF4-FFF2-40B4-BE49-F238E27FC236}">
                <a16:creationId xmlns:a16="http://schemas.microsoft.com/office/drawing/2014/main" id="{64C9E59E-DA81-3D9B-5C97-6ED34E3A67E5}"/>
              </a:ext>
            </a:extLst>
          </p:cNvPr>
          <p:cNvSpPr/>
          <p:nvPr/>
        </p:nvSpPr>
        <p:spPr>
          <a:xfrm>
            <a:off x="872759" y="3243045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</p:txBody>
      </p:sp>
      <p:sp>
        <p:nvSpPr>
          <p:cNvPr id="10" name="SCITT-cccc">
            <a:extLst>
              <a:ext uri="{FF2B5EF4-FFF2-40B4-BE49-F238E27FC236}">
                <a16:creationId xmlns:a16="http://schemas.microsoft.com/office/drawing/2014/main" id="{99C271BA-97EC-6F52-01A7-5A0550C9DF70}"/>
              </a:ext>
            </a:extLst>
          </p:cNvPr>
          <p:cNvSpPr/>
          <p:nvPr/>
        </p:nvSpPr>
        <p:spPr>
          <a:xfrm>
            <a:off x="953212" y="4109729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sentiment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AC6F2-2130-BBB1-B81A-DBE09065FFAE}"/>
              </a:ext>
            </a:extLst>
          </p:cNvPr>
          <p:cNvSpPr/>
          <p:nvPr/>
        </p:nvSpPr>
        <p:spPr>
          <a:xfrm>
            <a:off x="1033665" y="4976412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01-01-2024-00-04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dddd..4444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revoke-consent</a:t>
            </a:r>
          </a:p>
        </p:txBody>
      </p:sp>
      <p:grpSp>
        <p:nvGrpSpPr>
          <p:cNvPr id="13" name="vCon-aaaa-static">
            <a:extLst>
              <a:ext uri="{FF2B5EF4-FFF2-40B4-BE49-F238E27FC236}">
                <a16:creationId xmlns:a16="http://schemas.microsoft.com/office/drawing/2014/main" id="{ECBADBB4-66DC-9B0E-543E-B6FDEDEBB9BF}"/>
              </a:ext>
            </a:extLst>
          </p:cNvPr>
          <p:cNvGrpSpPr/>
          <p:nvPr/>
        </p:nvGrpSpPr>
        <p:grpSpPr>
          <a:xfrm flipH="1">
            <a:off x="5699853" y="428228"/>
            <a:ext cx="2136144" cy="690721"/>
            <a:chOff x="372290" y="2458720"/>
            <a:chExt cx="2136144" cy="690721"/>
          </a:xfrm>
        </p:grpSpPr>
        <p:pic>
          <p:nvPicPr>
            <p:cNvPr id="14" name="vCon">
              <a:extLst>
                <a:ext uri="{FF2B5EF4-FFF2-40B4-BE49-F238E27FC236}">
                  <a16:creationId xmlns:a16="http://schemas.microsoft.com/office/drawing/2014/main" id="{B90EFF05-40E4-3E0A-1524-2913BA8E82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518419-17AF-36FE-6468-8EA96DA01F11}"/>
                </a:ext>
              </a:extLst>
            </p:cNvPr>
            <p:cNvSpPr txBox="1"/>
            <p:nvPr/>
          </p:nvSpPr>
          <p:spPr>
            <a:xfrm>
              <a:off x="372290" y="2903220"/>
              <a:ext cx="18473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E10F8-17FE-6F05-8EA6-8CD8CFF15D9F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7" name="Data-Controller">
            <a:extLst>
              <a:ext uri="{FF2B5EF4-FFF2-40B4-BE49-F238E27FC236}">
                <a16:creationId xmlns:a16="http://schemas.microsoft.com/office/drawing/2014/main" id="{40D7A1F6-6317-6ECC-8308-3AAEC80F8E98}"/>
              </a:ext>
            </a:extLst>
          </p:cNvPr>
          <p:cNvSpPr/>
          <p:nvPr/>
        </p:nvSpPr>
        <p:spPr>
          <a:xfrm>
            <a:off x="7908829" y="1507397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18" name="Telco-Provider">
            <a:extLst>
              <a:ext uri="{FF2B5EF4-FFF2-40B4-BE49-F238E27FC236}">
                <a16:creationId xmlns:a16="http://schemas.microsoft.com/office/drawing/2014/main" id="{C99DA4AF-25CB-DEC7-A64B-A3CD0CC57BC3}"/>
              </a:ext>
            </a:extLst>
          </p:cNvPr>
          <p:cNvSpPr/>
          <p:nvPr/>
        </p:nvSpPr>
        <p:spPr>
          <a:xfrm>
            <a:off x="7908829" y="42439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abc</a:t>
            </a:r>
            <a:r>
              <a:rPr lang="en-US" dirty="0"/>
              <a:t>-telco</a:t>
            </a:r>
          </a:p>
        </p:txBody>
      </p:sp>
      <p:grpSp>
        <p:nvGrpSpPr>
          <p:cNvPr id="19" name="vCon-bbb-static">
            <a:extLst>
              <a:ext uri="{FF2B5EF4-FFF2-40B4-BE49-F238E27FC236}">
                <a16:creationId xmlns:a16="http://schemas.microsoft.com/office/drawing/2014/main" id="{746F8C8B-6A12-54F9-5AB9-51F3FBA43999}"/>
              </a:ext>
            </a:extLst>
          </p:cNvPr>
          <p:cNvGrpSpPr/>
          <p:nvPr/>
        </p:nvGrpSpPr>
        <p:grpSpPr>
          <a:xfrm flipH="1">
            <a:off x="5716783" y="1446580"/>
            <a:ext cx="2119214" cy="688183"/>
            <a:chOff x="3270067" y="2458719"/>
            <a:chExt cx="2119214" cy="6881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6456BF-5960-02FB-CC2A-A3D075B281FF}"/>
                </a:ext>
              </a:extLst>
            </p:cNvPr>
            <p:cNvSpPr txBox="1"/>
            <p:nvPr/>
          </p:nvSpPr>
          <p:spPr>
            <a:xfrm>
              <a:off x="3270067" y="2900681"/>
              <a:ext cx="184731" cy="2462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21" name="vCon">
              <a:extLst>
                <a:ext uri="{FF2B5EF4-FFF2-40B4-BE49-F238E27FC236}">
                  <a16:creationId xmlns:a16="http://schemas.microsoft.com/office/drawing/2014/main" id="{9CB10A41-E6F4-1E08-7286-6EF78E7ADC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09B000-3C6B-2AC5-132A-2522390E3D44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vCon-bbb-static">
            <a:extLst>
              <a:ext uri="{FF2B5EF4-FFF2-40B4-BE49-F238E27FC236}">
                <a16:creationId xmlns:a16="http://schemas.microsoft.com/office/drawing/2014/main" id="{790CA7EB-4BA5-D19F-EF61-940637CA3B92}"/>
              </a:ext>
            </a:extLst>
          </p:cNvPr>
          <p:cNvGrpSpPr/>
          <p:nvPr/>
        </p:nvGrpSpPr>
        <p:grpSpPr>
          <a:xfrm flipH="1">
            <a:off x="5716783" y="1620037"/>
            <a:ext cx="2119214" cy="564701"/>
            <a:chOff x="3270067" y="2458719"/>
            <a:chExt cx="2119214" cy="564701"/>
          </a:xfrm>
        </p:grpSpPr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7F27FF18-5369-CA6E-E3C9-AFFA98DA57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E8F679-EDD2-3469-BA3D-1966D4A38E02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vCon-ddd">
            <a:extLst>
              <a:ext uri="{FF2B5EF4-FFF2-40B4-BE49-F238E27FC236}">
                <a16:creationId xmlns:a16="http://schemas.microsoft.com/office/drawing/2014/main" id="{452A5FA4-715C-CD19-A194-31EA8E29ED70}"/>
              </a:ext>
            </a:extLst>
          </p:cNvPr>
          <p:cNvGrpSpPr/>
          <p:nvPr/>
        </p:nvGrpSpPr>
        <p:grpSpPr>
          <a:xfrm flipH="1">
            <a:off x="5716783" y="1804635"/>
            <a:ext cx="2119214" cy="564701"/>
            <a:chOff x="3270067" y="2458719"/>
            <a:chExt cx="2119214" cy="564701"/>
          </a:xfrm>
        </p:grpSpPr>
        <p:pic>
          <p:nvPicPr>
            <p:cNvPr id="29" name="vCon">
              <a:extLst>
                <a:ext uri="{FF2B5EF4-FFF2-40B4-BE49-F238E27FC236}">
                  <a16:creationId xmlns:a16="http://schemas.microsoft.com/office/drawing/2014/main" id="{0A939E5F-4BA1-B5DB-5C7C-0C45A215AD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327DB3-4592-E61C-50B1-4A45F9E1BB06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31" name="vCon-bbb-static">
            <a:extLst>
              <a:ext uri="{FF2B5EF4-FFF2-40B4-BE49-F238E27FC236}">
                <a16:creationId xmlns:a16="http://schemas.microsoft.com/office/drawing/2014/main" id="{8F651623-5EF1-8049-F03F-4D9784444915}"/>
              </a:ext>
            </a:extLst>
          </p:cNvPr>
          <p:cNvGrpSpPr/>
          <p:nvPr/>
        </p:nvGrpSpPr>
        <p:grpSpPr>
          <a:xfrm flipH="1">
            <a:off x="5716783" y="2677616"/>
            <a:ext cx="2119214" cy="564701"/>
            <a:chOff x="3270067" y="2458719"/>
            <a:chExt cx="2119214" cy="564701"/>
          </a:xfrm>
        </p:grpSpPr>
        <p:pic>
          <p:nvPicPr>
            <p:cNvPr id="33" name="vCon">
              <a:extLst>
                <a:ext uri="{FF2B5EF4-FFF2-40B4-BE49-F238E27FC236}">
                  <a16:creationId xmlns:a16="http://schemas.microsoft.com/office/drawing/2014/main" id="{5B80BF48-9900-C79A-D764-EF236191C4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A096EA-BA60-46B1-B42E-E4FF32ED465F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vCon-ccc">
            <a:extLst>
              <a:ext uri="{FF2B5EF4-FFF2-40B4-BE49-F238E27FC236}">
                <a16:creationId xmlns:a16="http://schemas.microsoft.com/office/drawing/2014/main" id="{CDB1DFF2-9083-0CF4-FD1A-DF6F8E000027}"/>
              </a:ext>
            </a:extLst>
          </p:cNvPr>
          <p:cNvGrpSpPr/>
          <p:nvPr/>
        </p:nvGrpSpPr>
        <p:grpSpPr>
          <a:xfrm flipH="1">
            <a:off x="5718614" y="2869905"/>
            <a:ext cx="2117383" cy="564701"/>
            <a:chOff x="6117770" y="2458719"/>
            <a:chExt cx="2117383" cy="564701"/>
          </a:xfrm>
        </p:grpSpPr>
        <p:pic>
          <p:nvPicPr>
            <p:cNvPr id="37" name="vCon">
              <a:extLst>
                <a:ext uri="{FF2B5EF4-FFF2-40B4-BE49-F238E27FC236}">
                  <a16:creationId xmlns:a16="http://schemas.microsoft.com/office/drawing/2014/main" id="{8101E2DB-906D-AA39-D0D1-A0B931BCDA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817D85-6638-4DAC-ED3E-1A6556E629B2}"/>
                </a:ext>
              </a:extLst>
            </p:cNvPr>
            <p:cNvSpPr txBox="1"/>
            <p:nvPr/>
          </p:nvSpPr>
          <p:spPr>
            <a:xfrm>
              <a:off x="7339409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39" name="vCon-bbb-static">
            <a:extLst>
              <a:ext uri="{FF2B5EF4-FFF2-40B4-BE49-F238E27FC236}">
                <a16:creationId xmlns:a16="http://schemas.microsoft.com/office/drawing/2014/main" id="{676A18A1-8885-2A0A-DB56-F40BA518A06D}"/>
              </a:ext>
            </a:extLst>
          </p:cNvPr>
          <p:cNvGrpSpPr/>
          <p:nvPr/>
        </p:nvGrpSpPr>
        <p:grpSpPr>
          <a:xfrm flipH="1">
            <a:off x="5716783" y="4574270"/>
            <a:ext cx="2119214" cy="564701"/>
            <a:chOff x="3270067" y="2458719"/>
            <a:chExt cx="2119214" cy="564701"/>
          </a:xfrm>
        </p:grpSpPr>
        <p:pic>
          <p:nvPicPr>
            <p:cNvPr id="41" name="vCon">
              <a:extLst>
                <a:ext uri="{FF2B5EF4-FFF2-40B4-BE49-F238E27FC236}">
                  <a16:creationId xmlns:a16="http://schemas.microsoft.com/office/drawing/2014/main" id="{92B8C201-9740-D10E-945B-9D8EF391E1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A3C537-89F6-3BE2-473D-54858720033E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43" name="vCon-ddd">
            <a:extLst>
              <a:ext uri="{FF2B5EF4-FFF2-40B4-BE49-F238E27FC236}">
                <a16:creationId xmlns:a16="http://schemas.microsoft.com/office/drawing/2014/main" id="{DD9C1B2D-348E-3F6B-FFD7-A6B9670E3D99}"/>
              </a:ext>
            </a:extLst>
          </p:cNvPr>
          <p:cNvGrpSpPr/>
          <p:nvPr/>
        </p:nvGrpSpPr>
        <p:grpSpPr>
          <a:xfrm flipH="1">
            <a:off x="5716783" y="4795250"/>
            <a:ext cx="2119214" cy="564701"/>
            <a:chOff x="3270067" y="2458719"/>
            <a:chExt cx="2119214" cy="564701"/>
          </a:xfrm>
        </p:grpSpPr>
        <p:pic>
          <p:nvPicPr>
            <p:cNvPr id="45" name="vCon">
              <a:extLst>
                <a:ext uri="{FF2B5EF4-FFF2-40B4-BE49-F238E27FC236}">
                  <a16:creationId xmlns:a16="http://schemas.microsoft.com/office/drawing/2014/main" id="{75D39ED8-25B0-AED9-65FB-724FA8D9A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D65CD5-025F-CE21-F865-4A6224BA7E56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51" name="vCon-ddd">
            <a:extLst>
              <a:ext uri="{FF2B5EF4-FFF2-40B4-BE49-F238E27FC236}">
                <a16:creationId xmlns:a16="http://schemas.microsoft.com/office/drawing/2014/main" id="{B0EE4FD6-C022-99C2-F442-F7DF2E2FCFEA}"/>
              </a:ext>
            </a:extLst>
          </p:cNvPr>
          <p:cNvGrpSpPr/>
          <p:nvPr/>
        </p:nvGrpSpPr>
        <p:grpSpPr>
          <a:xfrm flipH="1">
            <a:off x="5702494" y="3867829"/>
            <a:ext cx="2133503" cy="564701"/>
            <a:chOff x="3270067" y="2458719"/>
            <a:chExt cx="2133503" cy="564701"/>
          </a:xfrm>
        </p:grpSpPr>
        <p:pic>
          <p:nvPicPr>
            <p:cNvPr id="53" name="vCon">
              <a:extLst>
                <a:ext uri="{FF2B5EF4-FFF2-40B4-BE49-F238E27FC236}">
                  <a16:creationId xmlns:a16="http://schemas.microsoft.com/office/drawing/2014/main" id="{78EB9AB6-BF62-6AEA-7516-54AAE6D78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544404-B8B3-A21F-4745-2B55107C5172}"/>
                </a:ext>
              </a:extLst>
            </p:cNvPr>
            <p:cNvSpPr txBox="1"/>
            <p:nvPr/>
          </p:nvSpPr>
          <p:spPr>
            <a:xfrm>
              <a:off x="4507826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60" name="vCon-ddd">
            <a:extLst>
              <a:ext uri="{FF2B5EF4-FFF2-40B4-BE49-F238E27FC236}">
                <a16:creationId xmlns:a16="http://schemas.microsoft.com/office/drawing/2014/main" id="{4DC23644-67F4-F726-F005-06E43042DF8E}"/>
              </a:ext>
            </a:extLst>
          </p:cNvPr>
          <p:cNvGrpSpPr/>
          <p:nvPr/>
        </p:nvGrpSpPr>
        <p:grpSpPr>
          <a:xfrm flipH="1">
            <a:off x="5716783" y="3069045"/>
            <a:ext cx="2133503" cy="564701"/>
            <a:chOff x="3270067" y="2458719"/>
            <a:chExt cx="2133503" cy="564701"/>
          </a:xfrm>
        </p:grpSpPr>
        <p:pic>
          <p:nvPicPr>
            <p:cNvPr id="61" name="vCon">
              <a:extLst>
                <a:ext uri="{FF2B5EF4-FFF2-40B4-BE49-F238E27FC236}">
                  <a16:creationId xmlns:a16="http://schemas.microsoft.com/office/drawing/2014/main" id="{39D0604C-88B6-D6F5-0F61-3876F28CE4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866DFE-D437-F0BB-948A-F6400476A545}"/>
                </a:ext>
              </a:extLst>
            </p:cNvPr>
            <p:cNvSpPr txBox="1"/>
            <p:nvPr/>
          </p:nvSpPr>
          <p:spPr>
            <a:xfrm>
              <a:off x="4507826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59C8C357-05D8-BD75-8C2A-CDB58D47EA38}"/>
              </a:ext>
            </a:extLst>
          </p:cNvPr>
          <p:cNvSpPr/>
          <p:nvPr/>
        </p:nvSpPr>
        <p:spPr>
          <a:xfrm>
            <a:off x="5610225" y="4534891"/>
            <a:ext cx="2240061" cy="841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DEA369-AB6B-B820-48C8-229AD05B1801}"/>
              </a:ext>
            </a:extLst>
          </p:cNvPr>
          <p:cNvSpPr/>
          <p:nvPr/>
        </p:nvSpPr>
        <p:spPr>
          <a:xfrm>
            <a:off x="5610224" y="2807649"/>
            <a:ext cx="2240061" cy="841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A9E4F04-27FF-42BB-5A15-C54F3A32368F}"/>
              </a:ext>
            </a:extLst>
          </p:cNvPr>
          <p:cNvSpPr/>
          <p:nvPr/>
        </p:nvSpPr>
        <p:spPr>
          <a:xfrm>
            <a:off x="5610224" y="1518658"/>
            <a:ext cx="2240061" cy="841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C0F9E2-C8AD-550C-303B-0ADC3004979F}"/>
              </a:ext>
            </a:extLst>
          </p:cNvPr>
          <p:cNvSpPr/>
          <p:nvPr/>
        </p:nvSpPr>
        <p:spPr>
          <a:xfrm>
            <a:off x="5610224" y="442073"/>
            <a:ext cx="2240061" cy="84147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CFD59C-4347-9478-EFF3-B1A1574A2A40}"/>
              </a:ext>
            </a:extLst>
          </p:cNvPr>
          <p:cNvSpPr/>
          <p:nvPr/>
        </p:nvSpPr>
        <p:spPr>
          <a:xfrm>
            <a:off x="5610224" y="3667594"/>
            <a:ext cx="2240061" cy="841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04C21A3-BE61-E1FD-BDF4-B0598DA47831}"/>
              </a:ext>
            </a:extLst>
          </p:cNvPr>
          <p:cNvCxnSpPr>
            <a:stCxn id="11" idx="3"/>
            <a:endCxn id="63" idx="1"/>
          </p:cNvCxnSpPr>
          <p:nvPr/>
        </p:nvCxnSpPr>
        <p:spPr>
          <a:xfrm flipV="1">
            <a:off x="3449286" y="4955628"/>
            <a:ext cx="2160939" cy="3882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44A2EC-34C5-CCE6-BBD6-8A668A47A8BC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 flipV="1">
            <a:off x="3449286" y="3228386"/>
            <a:ext cx="2160938" cy="21154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B9599A0-F004-DD6C-FF42-5BC38496E78A}"/>
              </a:ext>
            </a:extLst>
          </p:cNvPr>
          <p:cNvCxnSpPr>
            <a:cxnSpLocks/>
            <a:stCxn id="11" idx="3"/>
            <a:endCxn id="67" idx="1"/>
          </p:cNvCxnSpPr>
          <p:nvPr/>
        </p:nvCxnSpPr>
        <p:spPr>
          <a:xfrm flipV="1">
            <a:off x="3449286" y="1939395"/>
            <a:ext cx="2160938" cy="34044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EE5EAA0-3572-42A3-084E-C2AA5FCA30F5}"/>
              </a:ext>
            </a:extLst>
          </p:cNvPr>
          <p:cNvCxnSpPr>
            <a:cxnSpLocks/>
            <a:stCxn id="11" idx="3"/>
            <a:endCxn id="65" idx="1"/>
          </p:cNvCxnSpPr>
          <p:nvPr/>
        </p:nvCxnSpPr>
        <p:spPr>
          <a:xfrm flipV="1">
            <a:off x="3449286" y="4088331"/>
            <a:ext cx="2160938" cy="12555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vCon-ddd">
            <a:extLst>
              <a:ext uri="{FF2B5EF4-FFF2-40B4-BE49-F238E27FC236}">
                <a16:creationId xmlns:a16="http://schemas.microsoft.com/office/drawing/2014/main" id="{6B9E5EA1-C67C-1F2A-72D6-3F9C422B8946}"/>
              </a:ext>
            </a:extLst>
          </p:cNvPr>
          <p:cNvGrpSpPr/>
          <p:nvPr/>
        </p:nvGrpSpPr>
        <p:grpSpPr>
          <a:xfrm flipH="1">
            <a:off x="5716783" y="4993265"/>
            <a:ext cx="2119214" cy="564701"/>
            <a:chOff x="3270067" y="2458719"/>
            <a:chExt cx="2119214" cy="564701"/>
          </a:xfrm>
        </p:grpSpPr>
        <p:pic>
          <p:nvPicPr>
            <p:cNvPr id="91" name="vCon">
              <a:extLst>
                <a:ext uri="{FF2B5EF4-FFF2-40B4-BE49-F238E27FC236}">
                  <a16:creationId xmlns:a16="http://schemas.microsoft.com/office/drawing/2014/main" id="{821D3E27-6C36-87A2-D0EF-BA0A86E5BB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5B1F11-EEBF-3704-D97D-C4F22DC1AB90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Hash:eeee..6666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43CE9E3-826E-2899-A750-F439DFF96245}"/>
              </a:ext>
            </a:extLst>
          </p:cNvPr>
          <p:cNvCxnSpPr>
            <a:cxnSpLocks/>
            <a:stCxn id="92" idx="3"/>
          </p:cNvCxnSpPr>
          <p:nvPr/>
        </p:nvCxnSpPr>
        <p:spPr>
          <a:xfrm flipH="1">
            <a:off x="3488277" y="5450244"/>
            <a:ext cx="2228506" cy="6302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FFA3F33-647E-38A4-48C6-9CB7CE422559}"/>
              </a:ext>
            </a:extLst>
          </p:cNvPr>
          <p:cNvCxnSpPr>
            <a:cxnSpLocks/>
            <a:stCxn id="8" idx="3"/>
            <a:endCxn id="68" idx="1"/>
          </p:cNvCxnSpPr>
          <p:nvPr/>
        </p:nvCxnSpPr>
        <p:spPr>
          <a:xfrm flipV="1">
            <a:off x="3207927" y="862810"/>
            <a:ext cx="2402297" cy="18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A0BA2FE-3B59-A83E-EFDC-4BF6200ACFD8}"/>
              </a:ext>
            </a:extLst>
          </p:cNvPr>
          <p:cNvGrpSpPr/>
          <p:nvPr/>
        </p:nvGrpSpPr>
        <p:grpSpPr>
          <a:xfrm>
            <a:off x="229379" y="2360131"/>
            <a:ext cx="582822" cy="582822"/>
            <a:chOff x="6679050" y="4022771"/>
            <a:chExt cx="1361764" cy="1361764"/>
          </a:xfrm>
        </p:grpSpPr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3C96483D-4F8F-7BB8-9F56-A9630499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679050" y="4022771"/>
              <a:ext cx="1361764" cy="1361764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1B0765B-6AB5-CA10-F488-5724BF6BB420}"/>
                </a:ext>
              </a:extLst>
            </p:cNvPr>
            <p:cNvSpPr txBox="1"/>
            <p:nvPr/>
          </p:nvSpPr>
          <p:spPr>
            <a:xfrm>
              <a:off x="7130039" y="4211663"/>
              <a:ext cx="565559" cy="2157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>
                  <a:latin typeface="Arial" panose="020B0604020202020204" pitchFamily="34" charset="0"/>
                  <a:cs typeface="Arial" panose="020B0604020202020204" pitchFamily="34" charset="0"/>
                </a:rPr>
                <a:t>Ledger</a:t>
              </a:r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82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ll Center AI Market">
            <a:extLst>
              <a:ext uri="{FF2B5EF4-FFF2-40B4-BE49-F238E27FC236}">
                <a16:creationId xmlns:a16="http://schemas.microsoft.com/office/drawing/2014/main" id="{EF24FF6E-9A18-40B9-D513-69128EDF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5" y="0"/>
            <a:ext cx="975360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B45930-48F8-FF28-20F6-090A3C2C293B}"/>
              </a:ext>
            </a:extLst>
          </p:cNvPr>
          <p:cNvSpPr txBox="1"/>
          <p:nvPr/>
        </p:nvSpPr>
        <p:spPr>
          <a:xfrm>
            <a:off x="3006763" y="5667375"/>
            <a:ext cx="6895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https://market.us/report/call-center-ai-market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6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87B453-D4DA-3FB9-9139-7EB20A00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Personally Identifiable Information</a:t>
            </a:r>
            <a:br>
              <a:rPr lang="en-US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F089304-A6B2-F40C-0B6B-316D7BCB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5E67D03E-F035-FD27-3BDA-7D8B299F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393" b="14922"/>
          <a:stretch/>
        </p:blipFill>
        <p:spPr>
          <a:xfrm>
            <a:off x="838200" y="1115620"/>
            <a:ext cx="10515600" cy="435133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8336CC-1723-6416-4CEC-EAC6BBCD0F15}"/>
              </a:ext>
            </a:extLst>
          </p:cNvPr>
          <p:cNvSpPr txBox="1"/>
          <p:nvPr/>
        </p:nvSpPr>
        <p:spPr>
          <a:xfrm>
            <a:off x="838200" y="5407522"/>
            <a:ext cx="10959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How is PII managed with SCITT?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D926950-F336-460F-0CDE-D4B7E12E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7" y="365125"/>
            <a:ext cx="6352765" cy="1325563"/>
          </a:xfrm>
        </p:spPr>
        <p:txBody>
          <a:bodyPr/>
          <a:lstStyle/>
          <a:p>
            <a:r>
              <a:rPr lang="en-US" dirty="0"/>
              <a:t>PII &amp; SCITT  </a:t>
            </a:r>
            <a:br>
              <a:rPr lang="en-US" dirty="0"/>
            </a:br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579249-E2B6-2C99-8853-0C1040B59971}"/>
              </a:ext>
            </a:extLst>
          </p:cNvPr>
          <p:cNvSpPr txBox="1">
            <a:spLocks/>
          </p:cNvSpPr>
          <p:nvPr/>
        </p:nvSpPr>
        <p:spPr>
          <a:xfrm>
            <a:off x="150607" y="365125"/>
            <a:ext cx="6185013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PII, SCITT &amp;</a:t>
            </a:r>
            <a:br>
              <a:rPr lang="en-US" dirty="0"/>
            </a:br>
            <a:r>
              <a:rPr lang="en-US" dirty="0"/>
              <a:t>DataTrails Implementation</a:t>
            </a:r>
          </a:p>
        </p:txBody>
      </p:sp>
      <p:grpSp>
        <p:nvGrpSpPr>
          <p:cNvPr id="21" name="SCITT">
            <a:extLst>
              <a:ext uri="{FF2B5EF4-FFF2-40B4-BE49-F238E27FC236}">
                <a16:creationId xmlns:a16="http://schemas.microsoft.com/office/drawing/2014/main" id="{495EFF59-A38D-DB00-D76B-2A2BBB3E9BC6}"/>
              </a:ext>
            </a:extLst>
          </p:cNvPr>
          <p:cNvGrpSpPr/>
          <p:nvPr/>
        </p:nvGrpSpPr>
        <p:grpSpPr>
          <a:xfrm>
            <a:off x="7925647" y="508791"/>
            <a:ext cx="1397182" cy="1720208"/>
            <a:chOff x="1499638" y="3408850"/>
            <a:chExt cx="1397182" cy="1720208"/>
          </a:xfrm>
        </p:grpSpPr>
        <p:pic>
          <p:nvPicPr>
            <p:cNvPr id="5" name="SCITT">
              <a:extLst>
                <a:ext uri="{FF2B5EF4-FFF2-40B4-BE49-F238E27FC236}">
                  <a16:creationId xmlns:a16="http://schemas.microsoft.com/office/drawing/2014/main" id="{45DC2A0D-569E-E350-BF72-AD35279A0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638" y="3408850"/>
              <a:ext cx="1397182" cy="13971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203172-405D-AB83-1A39-CD2401D774C5}"/>
                </a:ext>
              </a:extLst>
            </p:cNvPr>
            <p:cNvSpPr txBox="1"/>
            <p:nvPr/>
          </p:nvSpPr>
          <p:spPr>
            <a:xfrm>
              <a:off x="1680652" y="4605838"/>
              <a:ext cx="1035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Immutable</a:t>
              </a:r>
              <a:br>
                <a:rPr lang="en-US" sz="1400" dirty="0"/>
              </a:br>
              <a:r>
                <a:rPr lang="en-US" sz="1400" dirty="0"/>
                <a:t>Ledger</a:t>
              </a:r>
            </a:p>
          </p:txBody>
        </p:sp>
      </p:grpSp>
      <p:grpSp>
        <p:nvGrpSpPr>
          <p:cNvPr id="22" name="Index">
            <a:extLst>
              <a:ext uri="{FF2B5EF4-FFF2-40B4-BE49-F238E27FC236}">
                <a16:creationId xmlns:a16="http://schemas.microsoft.com/office/drawing/2014/main" id="{501E66D2-B51E-B154-A8D0-27428E26C6A5}"/>
              </a:ext>
            </a:extLst>
          </p:cNvPr>
          <p:cNvGrpSpPr/>
          <p:nvPr/>
        </p:nvGrpSpPr>
        <p:grpSpPr>
          <a:xfrm>
            <a:off x="7489033" y="3708735"/>
            <a:ext cx="1160622" cy="1674225"/>
            <a:chOff x="5196772" y="2016385"/>
            <a:chExt cx="1160622" cy="1674225"/>
          </a:xfrm>
        </p:grpSpPr>
        <p:pic>
          <p:nvPicPr>
            <p:cNvPr id="1028" name="Picture 4" descr="Index - Free signs icons">
              <a:extLst>
                <a:ext uri="{FF2B5EF4-FFF2-40B4-BE49-F238E27FC236}">
                  <a16:creationId xmlns:a16="http://schemas.microsoft.com/office/drawing/2014/main" id="{668DACCF-8A9E-B5D8-A161-6D8381F86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772" y="2016385"/>
              <a:ext cx="1160622" cy="116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A40E1F-E4C7-1808-2BBD-3F75FDC96608}"/>
                </a:ext>
              </a:extLst>
            </p:cNvPr>
            <p:cNvSpPr txBox="1"/>
            <p:nvPr/>
          </p:nvSpPr>
          <p:spPr>
            <a:xfrm>
              <a:off x="5237063" y="3167390"/>
              <a:ext cx="1080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Index</a:t>
              </a:r>
              <a:br>
                <a:rPr lang="en-US" sz="1400" dirty="0"/>
              </a:br>
              <a:r>
                <a:rPr lang="en-US" sz="1400" dirty="0"/>
                <a:t> for Queries</a:t>
              </a:r>
            </a:p>
          </p:txBody>
        </p:sp>
      </p:grpSp>
      <p:grpSp>
        <p:nvGrpSpPr>
          <p:cNvPr id="3" name="Metamap">
            <a:extLst>
              <a:ext uri="{FF2B5EF4-FFF2-40B4-BE49-F238E27FC236}">
                <a16:creationId xmlns:a16="http://schemas.microsoft.com/office/drawing/2014/main" id="{FE82BF20-7D3C-A78B-BCDB-3E39E6B3338E}"/>
              </a:ext>
            </a:extLst>
          </p:cNvPr>
          <p:cNvGrpSpPr/>
          <p:nvPr/>
        </p:nvGrpSpPr>
        <p:grpSpPr>
          <a:xfrm>
            <a:off x="7895970" y="2506591"/>
            <a:ext cx="1966897" cy="525612"/>
            <a:chOff x="7895970" y="2506591"/>
            <a:chExt cx="1966897" cy="52561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0A3DF4-2E69-CF22-05CC-83E941FAD6E5}"/>
                </a:ext>
              </a:extLst>
            </p:cNvPr>
            <p:cNvCxnSpPr/>
            <p:nvPr/>
          </p:nvCxnSpPr>
          <p:spPr>
            <a:xfrm>
              <a:off x="7925647" y="2773405"/>
              <a:ext cx="1937220" cy="0"/>
            </a:xfrm>
            <a:prstGeom prst="straightConnector1">
              <a:avLst/>
            </a:prstGeom>
            <a:ln w="57150">
              <a:solidFill>
                <a:srgbClr val="0BA5E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B6FD0A-A80C-C27B-3AA9-D2FFDE470135}"/>
                </a:ext>
              </a:extLst>
            </p:cNvPr>
            <p:cNvSpPr txBox="1"/>
            <p:nvPr/>
          </p:nvSpPr>
          <p:spPr>
            <a:xfrm>
              <a:off x="7895970" y="2506591"/>
              <a:ext cx="998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meta-map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D0D7DE-6AB9-91C8-2B36-69F38A861F53}"/>
                </a:ext>
              </a:extLst>
            </p:cNvPr>
            <p:cNvSpPr txBox="1"/>
            <p:nvPr/>
          </p:nvSpPr>
          <p:spPr>
            <a:xfrm>
              <a:off x="8100713" y="2724426"/>
              <a:ext cx="155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signed-statement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BEB2E91-DD8B-4B46-C623-34E1BA8A775E}"/>
              </a:ext>
            </a:extLst>
          </p:cNvPr>
          <p:cNvSpPr txBox="1"/>
          <p:nvPr/>
        </p:nvSpPr>
        <p:spPr>
          <a:xfrm>
            <a:off x="6592369" y="108173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Statement</a:t>
            </a:r>
            <a:br>
              <a:rPr lang="en-US" sz="1400" dirty="0"/>
            </a:br>
            <a:r>
              <a:rPr lang="en-US" sz="1400" dirty="0"/>
              <a:t>Hash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01E8C9A-41BC-D223-EBE7-7F5A86857862}"/>
              </a:ext>
            </a:extLst>
          </p:cNvPr>
          <p:cNvSpPr/>
          <p:nvPr/>
        </p:nvSpPr>
        <p:spPr>
          <a:xfrm>
            <a:off x="6265321" y="320362"/>
            <a:ext cx="5404165" cy="5375318"/>
          </a:xfrm>
          <a:prstGeom prst="roundRect">
            <a:avLst/>
          </a:prstGeom>
          <a:noFill/>
          <a:ln w="57150"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Events">
            <a:extLst>
              <a:ext uri="{FF2B5EF4-FFF2-40B4-BE49-F238E27FC236}">
                <a16:creationId xmlns:a16="http://schemas.microsoft.com/office/drawing/2014/main" id="{2F81CD3C-F431-5FD4-2935-B3621F46600B}"/>
              </a:ext>
            </a:extLst>
          </p:cNvPr>
          <p:cNvSpPr/>
          <p:nvPr/>
        </p:nvSpPr>
        <p:spPr>
          <a:xfrm>
            <a:off x="7914273" y="2177893"/>
            <a:ext cx="961680" cy="374744"/>
          </a:xfrm>
          <a:prstGeom prst="roundRect">
            <a:avLst/>
          </a:prstGeom>
          <a:solidFill>
            <a:schemeClr val="bg1"/>
          </a:solidFill>
          <a:ln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DataTrails</a:t>
            </a:r>
            <a:br>
              <a:rPr lang="en-US" sz="1050" dirty="0">
                <a:solidFill>
                  <a:sysClr val="windowText" lastClr="000000"/>
                </a:solidFill>
              </a:rPr>
            </a:br>
            <a:r>
              <a:rPr lang="en-US" sz="1050" dirty="0">
                <a:solidFill>
                  <a:sysClr val="windowText" lastClr="000000"/>
                </a:solidFill>
              </a:rPr>
              <a:t>Events</a:t>
            </a:r>
          </a:p>
        </p:txBody>
      </p:sp>
      <p:sp>
        <p:nvSpPr>
          <p:cNvPr id="58" name="VDS">
            <a:extLst>
              <a:ext uri="{FF2B5EF4-FFF2-40B4-BE49-F238E27FC236}">
                <a16:creationId xmlns:a16="http://schemas.microsoft.com/office/drawing/2014/main" id="{D92784EB-8359-186C-C9E6-B295CF826292}"/>
              </a:ext>
            </a:extLst>
          </p:cNvPr>
          <p:cNvSpPr/>
          <p:nvPr/>
        </p:nvSpPr>
        <p:spPr>
          <a:xfrm>
            <a:off x="9136857" y="774712"/>
            <a:ext cx="1100047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Verifiable Data Structure</a:t>
            </a:r>
          </a:p>
        </p:txBody>
      </p:sp>
      <p:grpSp>
        <p:nvGrpSpPr>
          <p:cNvPr id="62" name="Envelope">
            <a:extLst>
              <a:ext uri="{FF2B5EF4-FFF2-40B4-BE49-F238E27FC236}">
                <a16:creationId xmlns:a16="http://schemas.microsoft.com/office/drawing/2014/main" id="{A4431781-2D62-B809-5E97-12A071609FB7}"/>
              </a:ext>
            </a:extLst>
          </p:cNvPr>
          <p:cNvGrpSpPr/>
          <p:nvPr/>
        </p:nvGrpSpPr>
        <p:grpSpPr>
          <a:xfrm>
            <a:off x="3371564" y="3897471"/>
            <a:ext cx="1835760" cy="1275427"/>
            <a:chOff x="5128354" y="4390390"/>
            <a:chExt cx="1835760" cy="127542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30A260-1AA8-2ED5-5C16-8226EAB1EDAE}"/>
                </a:ext>
              </a:extLst>
            </p:cNvPr>
            <p:cNvSpPr txBox="1"/>
            <p:nvPr/>
          </p:nvSpPr>
          <p:spPr>
            <a:xfrm>
              <a:off x="5128354" y="5327263"/>
              <a:ext cx="1835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Montserrat" pitchFamily="2" charset="0"/>
                </a:rPr>
                <a:t>COSE Envelope</a:t>
              </a:r>
            </a:p>
          </p:txBody>
        </p:sp>
        <p:pic>
          <p:nvPicPr>
            <p:cNvPr id="1024" name="Picture 2" descr="Blue Mail Letter - Free Clip Art">
              <a:extLst>
                <a:ext uri="{FF2B5EF4-FFF2-40B4-BE49-F238E27FC236}">
                  <a16:creationId xmlns:a16="http://schemas.microsoft.com/office/drawing/2014/main" id="{7C3F03A1-1382-E00E-E3A4-86134BF34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516" y="4390390"/>
              <a:ext cx="1123432" cy="777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5" name="WaxSeal" descr="Wax Seal A by imrahilXbattousai on DeviantArt">
            <a:extLst>
              <a:ext uri="{FF2B5EF4-FFF2-40B4-BE49-F238E27FC236}">
                <a16:creationId xmlns:a16="http://schemas.microsoft.com/office/drawing/2014/main" id="{C243C46B-9318-22CB-6A6E-C27592F31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06452" y="4182658"/>
            <a:ext cx="319953" cy="31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E98095-94FA-710E-F987-1A371B7BAF4B}"/>
              </a:ext>
            </a:extLst>
          </p:cNvPr>
          <p:cNvCxnSpPr>
            <a:cxnSpLocks/>
          </p:cNvCxnSpPr>
          <p:nvPr/>
        </p:nvCxnSpPr>
        <p:spPr>
          <a:xfrm flipV="1">
            <a:off x="6433073" y="1162320"/>
            <a:ext cx="1829184" cy="18698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API">
            <a:extLst>
              <a:ext uri="{FF2B5EF4-FFF2-40B4-BE49-F238E27FC236}">
                <a16:creationId xmlns:a16="http://schemas.microsoft.com/office/drawing/2014/main" id="{59935AE1-1767-A497-902D-7033C4DECA9F}"/>
              </a:ext>
            </a:extLst>
          </p:cNvPr>
          <p:cNvGrpSpPr/>
          <p:nvPr/>
        </p:nvGrpSpPr>
        <p:grpSpPr>
          <a:xfrm>
            <a:off x="5519771" y="2459019"/>
            <a:ext cx="1355649" cy="1355649"/>
            <a:chOff x="1907977" y="2552094"/>
            <a:chExt cx="1355649" cy="135564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29BB5E7-FC6A-C0E2-3AD4-A61B91D9F104}"/>
                </a:ext>
              </a:extLst>
            </p:cNvPr>
            <p:cNvSpPr/>
            <p:nvPr/>
          </p:nvSpPr>
          <p:spPr>
            <a:xfrm>
              <a:off x="2611532" y="2705111"/>
              <a:ext cx="524808" cy="1049614"/>
            </a:xfrm>
            <a:custGeom>
              <a:avLst/>
              <a:gdLst>
                <a:gd name="connsiteX0" fmla="*/ 1 w 524808"/>
                <a:gd name="connsiteY0" fmla="*/ 0 h 1049614"/>
                <a:gd name="connsiteX1" fmla="*/ 524808 w 524808"/>
                <a:gd name="connsiteY1" fmla="*/ 524807 h 1049614"/>
                <a:gd name="connsiteX2" fmla="*/ 1 w 524808"/>
                <a:gd name="connsiteY2" fmla="*/ 1049614 h 1049614"/>
                <a:gd name="connsiteX3" fmla="*/ 0 w 524808"/>
                <a:gd name="connsiteY3" fmla="*/ 1049614 h 1049614"/>
                <a:gd name="connsiteX4" fmla="*/ 0 w 524808"/>
                <a:gd name="connsiteY4" fmla="*/ 0 h 1049614"/>
                <a:gd name="connsiteX5" fmla="*/ 1 w 524808"/>
                <a:gd name="connsiteY5" fmla="*/ 0 h 104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808" h="1049614">
                  <a:moveTo>
                    <a:pt x="1" y="0"/>
                  </a:moveTo>
                  <a:cubicBezTo>
                    <a:pt x="289844" y="0"/>
                    <a:pt x="524808" y="234964"/>
                    <a:pt x="524808" y="524807"/>
                  </a:cubicBezTo>
                  <a:cubicBezTo>
                    <a:pt x="524808" y="814650"/>
                    <a:pt x="289844" y="1049614"/>
                    <a:pt x="1" y="1049614"/>
                  </a:cubicBezTo>
                  <a:lnTo>
                    <a:pt x="0" y="104961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5" name="Picture 2" descr="14,400+ Api Icon Stock Illustrations, Royalty-Free Vector ...">
              <a:extLst>
                <a:ext uri="{FF2B5EF4-FFF2-40B4-BE49-F238E27FC236}">
                  <a16:creationId xmlns:a16="http://schemas.microsoft.com/office/drawing/2014/main" id="{8371259E-62A9-BDB9-F951-9E681B612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907977" y="2552094"/>
              <a:ext cx="1355649" cy="1355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SCITT Registration">
            <a:extLst>
              <a:ext uri="{FF2B5EF4-FFF2-40B4-BE49-F238E27FC236}">
                <a16:creationId xmlns:a16="http://schemas.microsoft.com/office/drawing/2014/main" id="{7BAF3FD6-B9D9-FE6D-5CCA-7C8005FB740E}"/>
              </a:ext>
            </a:extLst>
          </p:cNvPr>
          <p:cNvSpPr/>
          <p:nvPr/>
        </p:nvSpPr>
        <p:spPr>
          <a:xfrm>
            <a:off x="6672230" y="1616698"/>
            <a:ext cx="1253417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SCITT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Registration</a:t>
            </a:r>
          </a:p>
        </p:txBody>
      </p:sp>
      <p:grpSp>
        <p:nvGrpSpPr>
          <p:cNvPr id="20" name="Evidentiary Store">
            <a:extLst>
              <a:ext uri="{FF2B5EF4-FFF2-40B4-BE49-F238E27FC236}">
                <a16:creationId xmlns:a16="http://schemas.microsoft.com/office/drawing/2014/main" id="{3BF998D7-1707-84E2-4E79-2BEA86C9EA41}"/>
              </a:ext>
            </a:extLst>
          </p:cNvPr>
          <p:cNvGrpSpPr/>
          <p:nvPr/>
        </p:nvGrpSpPr>
        <p:grpSpPr>
          <a:xfrm>
            <a:off x="9715190" y="2202028"/>
            <a:ext cx="1142754" cy="1579931"/>
            <a:chOff x="3630280" y="3527130"/>
            <a:chExt cx="1142754" cy="1579931"/>
          </a:xfrm>
        </p:grpSpPr>
        <p:pic>
          <p:nvPicPr>
            <p:cNvPr id="1026" name="Picture 2" descr="Key value database - Free electronics icons">
              <a:extLst>
                <a:ext uri="{FF2B5EF4-FFF2-40B4-BE49-F238E27FC236}">
                  <a16:creationId xmlns:a16="http://schemas.microsoft.com/office/drawing/2014/main" id="{C630D87C-5846-E6EF-CA36-1A66D0926A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280" y="3527130"/>
              <a:ext cx="1142754" cy="1142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DFB56B-44C1-5A8F-7291-F473EA9FFA0D}"/>
                </a:ext>
              </a:extLst>
            </p:cNvPr>
            <p:cNvSpPr txBox="1"/>
            <p:nvPr/>
          </p:nvSpPr>
          <p:spPr>
            <a:xfrm>
              <a:off x="3788723" y="4691563"/>
              <a:ext cx="8258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Evidentiary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Data Store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AD06FA5-844B-C928-6FF2-853360BB741E}"/>
              </a:ext>
            </a:extLst>
          </p:cNvPr>
          <p:cNvSpPr/>
          <p:nvPr/>
        </p:nvSpPr>
        <p:spPr>
          <a:xfrm>
            <a:off x="6592369" y="578005"/>
            <a:ext cx="2544488" cy="24541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108181-F95A-76FE-C497-F51DFF9130F1}"/>
              </a:ext>
            </a:extLst>
          </p:cNvPr>
          <p:cNvGrpSpPr/>
          <p:nvPr/>
        </p:nvGrpSpPr>
        <p:grpSpPr>
          <a:xfrm>
            <a:off x="3727726" y="3897470"/>
            <a:ext cx="1123432" cy="777013"/>
            <a:chOff x="2621410" y="2023656"/>
            <a:chExt cx="1123432" cy="777013"/>
          </a:xfrm>
        </p:grpSpPr>
        <p:pic>
          <p:nvPicPr>
            <p:cNvPr id="19" name="Picture 2" descr="Blue Mail Letter - Free Clip Art">
              <a:extLst>
                <a:ext uri="{FF2B5EF4-FFF2-40B4-BE49-F238E27FC236}">
                  <a16:creationId xmlns:a16="http://schemas.microsoft.com/office/drawing/2014/main" id="{600C3F7F-24D6-A4FE-7AE8-45AB875E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1410" y="2023656"/>
              <a:ext cx="1123432" cy="777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WaxSeal" descr="Wax Seal A by imrahilXbattousai on DeviantArt">
              <a:extLst>
                <a:ext uri="{FF2B5EF4-FFF2-40B4-BE49-F238E27FC236}">
                  <a16:creationId xmlns:a16="http://schemas.microsoft.com/office/drawing/2014/main" id="{222960C0-6BF2-54B6-2850-AFCE9CE5B4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00136" y="2308843"/>
              <a:ext cx="319953" cy="314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15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023 C 0.02136 -0.25648 0.08685 -0.33866 0.1819 -0.34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-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9 -0.34699 C 0.28047 -0.19491 0.32604 -0.12894 0.48164 -0.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877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1" grpId="0"/>
      <p:bldP spid="56" grpId="0" animBg="1"/>
      <p:bldP spid="58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A15E0-BCC5-CB15-D503-2172510C2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6A0C-8146-6D4C-66CA-E81EC245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" y="365125"/>
            <a:ext cx="11203193" cy="1325563"/>
          </a:xfrm>
        </p:spPr>
        <p:txBody>
          <a:bodyPr/>
          <a:lstStyle/>
          <a:p>
            <a:r>
              <a:rPr lang="en-US" dirty="0"/>
              <a:t>PII, SCITT &amp;</a:t>
            </a:r>
            <a:br>
              <a:rPr lang="en-US" dirty="0"/>
            </a:br>
            <a:r>
              <a:rPr lang="en-US" dirty="0"/>
              <a:t>DataTrails Implementation</a:t>
            </a:r>
          </a:p>
        </p:txBody>
      </p:sp>
      <p:grpSp>
        <p:nvGrpSpPr>
          <p:cNvPr id="21" name="SCITT">
            <a:extLst>
              <a:ext uri="{FF2B5EF4-FFF2-40B4-BE49-F238E27FC236}">
                <a16:creationId xmlns:a16="http://schemas.microsoft.com/office/drawing/2014/main" id="{019F1BFE-15A6-1807-60F3-855DF178000F}"/>
              </a:ext>
            </a:extLst>
          </p:cNvPr>
          <p:cNvGrpSpPr/>
          <p:nvPr/>
        </p:nvGrpSpPr>
        <p:grpSpPr>
          <a:xfrm>
            <a:off x="7925647" y="508791"/>
            <a:ext cx="1397182" cy="1720208"/>
            <a:chOff x="1499638" y="3408850"/>
            <a:chExt cx="1397182" cy="1720208"/>
          </a:xfrm>
        </p:grpSpPr>
        <p:pic>
          <p:nvPicPr>
            <p:cNvPr id="5" name="SCITT">
              <a:extLst>
                <a:ext uri="{FF2B5EF4-FFF2-40B4-BE49-F238E27FC236}">
                  <a16:creationId xmlns:a16="http://schemas.microsoft.com/office/drawing/2014/main" id="{CA3617D5-59FB-916E-CBEC-D59B22F78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9638" y="3408850"/>
              <a:ext cx="1397182" cy="13971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E27A38-C88B-C9B8-8960-1DC366533AF1}"/>
                </a:ext>
              </a:extLst>
            </p:cNvPr>
            <p:cNvSpPr txBox="1"/>
            <p:nvPr/>
          </p:nvSpPr>
          <p:spPr>
            <a:xfrm>
              <a:off x="1680652" y="4605838"/>
              <a:ext cx="1035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Immutable</a:t>
              </a:r>
              <a:br>
                <a:rPr lang="en-US" sz="1400" dirty="0"/>
              </a:br>
              <a:r>
                <a:rPr lang="en-US" sz="1400" dirty="0"/>
                <a:t>Ledger</a:t>
              </a:r>
            </a:p>
          </p:txBody>
        </p:sp>
      </p:grpSp>
      <p:grpSp>
        <p:nvGrpSpPr>
          <p:cNvPr id="22" name="Index">
            <a:extLst>
              <a:ext uri="{FF2B5EF4-FFF2-40B4-BE49-F238E27FC236}">
                <a16:creationId xmlns:a16="http://schemas.microsoft.com/office/drawing/2014/main" id="{6B276D38-8F8A-99A4-6B9D-42D4BE4D1618}"/>
              </a:ext>
            </a:extLst>
          </p:cNvPr>
          <p:cNvGrpSpPr/>
          <p:nvPr/>
        </p:nvGrpSpPr>
        <p:grpSpPr>
          <a:xfrm>
            <a:off x="7489033" y="3708735"/>
            <a:ext cx="1160622" cy="1674225"/>
            <a:chOff x="5196772" y="2016385"/>
            <a:chExt cx="1160622" cy="1674225"/>
          </a:xfrm>
        </p:grpSpPr>
        <p:pic>
          <p:nvPicPr>
            <p:cNvPr id="1028" name="Picture 4" descr="Index - Free signs icons">
              <a:extLst>
                <a:ext uri="{FF2B5EF4-FFF2-40B4-BE49-F238E27FC236}">
                  <a16:creationId xmlns:a16="http://schemas.microsoft.com/office/drawing/2014/main" id="{92516F4D-77D2-F1D5-79AF-F2E8F53B68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772" y="2016385"/>
              <a:ext cx="1160622" cy="116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0FC0C-7B8E-97B5-5EF3-37792A84D303}"/>
                </a:ext>
              </a:extLst>
            </p:cNvPr>
            <p:cNvSpPr txBox="1"/>
            <p:nvPr/>
          </p:nvSpPr>
          <p:spPr>
            <a:xfrm>
              <a:off x="5237063" y="3167390"/>
              <a:ext cx="1080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Index</a:t>
              </a:r>
              <a:br>
                <a:rPr lang="en-US" sz="1400" dirty="0"/>
              </a:br>
              <a:r>
                <a:rPr lang="en-US" sz="1400" dirty="0"/>
                <a:t> for Queries</a:t>
              </a:r>
            </a:p>
          </p:txBody>
        </p:sp>
      </p:grpSp>
      <p:grpSp>
        <p:nvGrpSpPr>
          <p:cNvPr id="3" name="Metamap">
            <a:extLst>
              <a:ext uri="{FF2B5EF4-FFF2-40B4-BE49-F238E27FC236}">
                <a16:creationId xmlns:a16="http://schemas.microsoft.com/office/drawing/2014/main" id="{82EE3A12-D203-E409-E5E0-D41866E6F456}"/>
              </a:ext>
            </a:extLst>
          </p:cNvPr>
          <p:cNvGrpSpPr/>
          <p:nvPr/>
        </p:nvGrpSpPr>
        <p:grpSpPr>
          <a:xfrm>
            <a:off x="7895970" y="2506591"/>
            <a:ext cx="1966897" cy="525612"/>
            <a:chOff x="7895970" y="2506591"/>
            <a:chExt cx="1966897" cy="52561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B8FBF3C-2A09-170A-EA66-C9A93398C45E}"/>
                </a:ext>
              </a:extLst>
            </p:cNvPr>
            <p:cNvCxnSpPr/>
            <p:nvPr/>
          </p:nvCxnSpPr>
          <p:spPr>
            <a:xfrm>
              <a:off x="7925647" y="2773405"/>
              <a:ext cx="1937220" cy="0"/>
            </a:xfrm>
            <a:prstGeom prst="straightConnector1">
              <a:avLst/>
            </a:prstGeom>
            <a:ln w="57150">
              <a:solidFill>
                <a:srgbClr val="156082">
                  <a:alpha val="50196"/>
                </a:srgb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10C168-6E67-0A12-DEE6-B5EED6223D68}"/>
                </a:ext>
              </a:extLst>
            </p:cNvPr>
            <p:cNvSpPr txBox="1"/>
            <p:nvPr/>
          </p:nvSpPr>
          <p:spPr>
            <a:xfrm>
              <a:off x="7895970" y="2506591"/>
              <a:ext cx="998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meta-map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C60C2D-8F3B-8B60-3754-FD22DC6B3547}"/>
                </a:ext>
              </a:extLst>
            </p:cNvPr>
            <p:cNvSpPr txBox="1"/>
            <p:nvPr/>
          </p:nvSpPr>
          <p:spPr>
            <a:xfrm>
              <a:off x="8100713" y="2724426"/>
              <a:ext cx="155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signed-statement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07DB8CA-22E3-DEB8-E1E1-42D139E8700C}"/>
              </a:ext>
            </a:extLst>
          </p:cNvPr>
          <p:cNvSpPr txBox="1"/>
          <p:nvPr/>
        </p:nvSpPr>
        <p:spPr>
          <a:xfrm>
            <a:off x="6592369" y="108173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Statement</a:t>
            </a:r>
            <a:br>
              <a:rPr lang="en-US" sz="1400" dirty="0"/>
            </a:br>
            <a:r>
              <a:rPr lang="en-US" sz="1400" dirty="0"/>
              <a:t>Hash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6C9F79D-025C-7DA5-270F-6C2801644E17}"/>
              </a:ext>
            </a:extLst>
          </p:cNvPr>
          <p:cNvSpPr/>
          <p:nvPr/>
        </p:nvSpPr>
        <p:spPr>
          <a:xfrm>
            <a:off x="6265321" y="320362"/>
            <a:ext cx="5404165" cy="5375318"/>
          </a:xfrm>
          <a:prstGeom prst="roundRect">
            <a:avLst/>
          </a:prstGeom>
          <a:noFill/>
          <a:ln w="57150"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Events">
            <a:extLst>
              <a:ext uri="{FF2B5EF4-FFF2-40B4-BE49-F238E27FC236}">
                <a16:creationId xmlns:a16="http://schemas.microsoft.com/office/drawing/2014/main" id="{C10D2D2A-97F0-1A7E-928E-B2BDDEF81B89}"/>
              </a:ext>
            </a:extLst>
          </p:cNvPr>
          <p:cNvSpPr/>
          <p:nvPr/>
        </p:nvSpPr>
        <p:spPr>
          <a:xfrm>
            <a:off x="7914273" y="2177893"/>
            <a:ext cx="961680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DataTrails</a:t>
            </a:r>
            <a:br>
              <a:rPr lang="en-US" sz="1050" dirty="0">
                <a:solidFill>
                  <a:sysClr val="windowText" lastClr="000000"/>
                </a:solidFill>
              </a:rPr>
            </a:br>
            <a:r>
              <a:rPr lang="en-US" sz="1050" dirty="0">
                <a:solidFill>
                  <a:sysClr val="windowText" lastClr="000000"/>
                </a:solidFill>
              </a:rPr>
              <a:t>Events</a:t>
            </a:r>
          </a:p>
        </p:txBody>
      </p:sp>
      <p:sp>
        <p:nvSpPr>
          <p:cNvPr id="58" name="VDS">
            <a:extLst>
              <a:ext uri="{FF2B5EF4-FFF2-40B4-BE49-F238E27FC236}">
                <a16:creationId xmlns:a16="http://schemas.microsoft.com/office/drawing/2014/main" id="{227AD42B-8D1B-A5ED-EECF-E4F3819D3E89}"/>
              </a:ext>
            </a:extLst>
          </p:cNvPr>
          <p:cNvSpPr/>
          <p:nvPr/>
        </p:nvSpPr>
        <p:spPr>
          <a:xfrm>
            <a:off x="9136857" y="774712"/>
            <a:ext cx="1100047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Verifiable Data Structure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928A47-27E4-36C4-61BA-4FAC0578E380}"/>
              </a:ext>
            </a:extLst>
          </p:cNvPr>
          <p:cNvCxnSpPr>
            <a:cxnSpLocks/>
          </p:cNvCxnSpPr>
          <p:nvPr/>
        </p:nvCxnSpPr>
        <p:spPr>
          <a:xfrm flipV="1">
            <a:off x="6433073" y="1162320"/>
            <a:ext cx="1829184" cy="1869883"/>
          </a:xfrm>
          <a:prstGeom prst="straightConnector1">
            <a:avLst/>
          </a:prstGeom>
          <a:ln w="57150">
            <a:solidFill>
              <a:srgbClr val="156082">
                <a:alpha val="5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API">
            <a:extLst>
              <a:ext uri="{FF2B5EF4-FFF2-40B4-BE49-F238E27FC236}">
                <a16:creationId xmlns:a16="http://schemas.microsoft.com/office/drawing/2014/main" id="{DB2C4893-5E1F-A2A6-3947-EB644084EB4C}"/>
              </a:ext>
            </a:extLst>
          </p:cNvPr>
          <p:cNvGrpSpPr/>
          <p:nvPr/>
        </p:nvGrpSpPr>
        <p:grpSpPr>
          <a:xfrm>
            <a:off x="5519771" y="2459019"/>
            <a:ext cx="1355649" cy="1355649"/>
            <a:chOff x="1907977" y="2552094"/>
            <a:chExt cx="1355649" cy="135564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1CFE25-F57D-923D-D902-4631EB39F7CC}"/>
                </a:ext>
              </a:extLst>
            </p:cNvPr>
            <p:cNvSpPr/>
            <p:nvPr/>
          </p:nvSpPr>
          <p:spPr>
            <a:xfrm>
              <a:off x="2611532" y="2705111"/>
              <a:ext cx="524808" cy="1049614"/>
            </a:xfrm>
            <a:custGeom>
              <a:avLst/>
              <a:gdLst>
                <a:gd name="connsiteX0" fmla="*/ 1 w 524808"/>
                <a:gd name="connsiteY0" fmla="*/ 0 h 1049614"/>
                <a:gd name="connsiteX1" fmla="*/ 524808 w 524808"/>
                <a:gd name="connsiteY1" fmla="*/ 524807 h 1049614"/>
                <a:gd name="connsiteX2" fmla="*/ 1 w 524808"/>
                <a:gd name="connsiteY2" fmla="*/ 1049614 h 1049614"/>
                <a:gd name="connsiteX3" fmla="*/ 0 w 524808"/>
                <a:gd name="connsiteY3" fmla="*/ 1049614 h 1049614"/>
                <a:gd name="connsiteX4" fmla="*/ 0 w 524808"/>
                <a:gd name="connsiteY4" fmla="*/ 0 h 1049614"/>
                <a:gd name="connsiteX5" fmla="*/ 1 w 524808"/>
                <a:gd name="connsiteY5" fmla="*/ 0 h 104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808" h="1049614">
                  <a:moveTo>
                    <a:pt x="1" y="0"/>
                  </a:moveTo>
                  <a:cubicBezTo>
                    <a:pt x="289844" y="0"/>
                    <a:pt x="524808" y="234964"/>
                    <a:pt x="524808" y="524807"/>
                  </a:cubicBezTo>
                  <a:cubicBezTo>
                    <a:pt x="524808" y="814650"/>
                    <a:pt x="289844" y="1049614"/>
                    <a:pt x="1" y="1049614"/>
                  </a:cubicBezTo>
                  <a:lnTo>
                    <a:pt x="0" y="104961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5" name="Picture 2" descr="14,400+ Api Icon Stock Illustrations, Royalty-Free Vector ...">
              <a:extLst>
                <a:ext uri="{FF2B5EF4-FFF2-40B4-BE49-F238E27FC236}">
                  <a16:creationId xmlns:a16="http://schemas.microsoft.com/office/drawing/2014/main" id="{D0C9FDBD-B060-8B62-560E-D5EE260D2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907977" y="2552094"/>
              <a:ext cx="1355649" cy="1355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SCITT Registration">
            <a:extLst>
              <a:ext uri="{FF2B5EF4-FFF2-40B4-BE49-F238E27FC236}">
                <a16:creationId xmlns:a16="http://schemas.microsoft.com/office/drawing/2014/main" id="{D94E80C9-1E4E-FFD4-97F8-F9D1CD6C02C9}"/>
              </a:ext>
            </a:extLst>
          </p:cNvPr>
          <p:cNvSpPr/>
          <p:nvPr/>
        </p:nvSpPr>
        <p:spPr>
          <a:xfrm>
            <a:off x="6672230" y="1616698"/>
            <a:ext cx="1253417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SCITT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Registration</a:t>
            </a:r>
          </a:p>
        </p:txBody>
      </p:sp>
      <p:grpSp>
        <p:nvGrpSpPr>
          <p:cNvPr id="20" name="Evidentiary Store">
            <a:extLst>
              <a:ext uri="{FF2B5EF4-FFF2-40B4-BE49-F238E27FC236}">
                <a16:creationId xmlns:a16="http://schemas.microsoft.com/office/drawing/2014/main" id="{27B9DCAD-89E1-DF3C-04C7-7E1801598306}"/>
              </a:ext>
            </a:extLst>
          </p:cNvPr>
          <p:cNvGrpSpPr/>
          <p:nvPr/>
        </p:nvGrpSpPr>
        <p:grpSpPr>
          <a:xfrm>
            <a:off x="9715190" y="2202028"/>
            <a:ext cx="1142754" cy="1579931"/>
            <a:chOff x="3630280" y="3527130"/>
            <a:chExt cx="1142754" cy="1579931"/>
          </a:xfrm>
        </p:grpSpPr>
        <p:pic>
          <p:nvPicPr>
            <p:cNvPr id="1026" name="Picture 2" descr="Key value database - Free electronics icons">
              <a:extLst>
                <a:ext uri="{FF2B5EF4-FFF2-40B4-BE49-F238E27FC236}">
                  <a16:creationId xmlns:a16="http://schemas.microsoft.com/office/drawing/2014/main" id="{69B9204D-1279-83BD-3076-69631C23B2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280" y="3527130"/>
              <a:ext cx="1142754" cy="1142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C11BBE-2A47-CB63-55CC-6817214871D7}"/>
                </a:ext>
              </a:extLst>
            </p:cNvPr>
            <p:cNvSpPr txBox="1"/>
            <p:nvPr/>
          </p:nvSpPr>
          <p:spPr>
            <a:xfrm>
              <a:off x="3788723" y="4691563"/>
              <a:ext cx="8258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Evidentiary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Data Store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4C5EE9-2409-89F5-4C9A-D69AD361ECFB}"/>
              </a:ext>
            </a:extLst>
          </p:cNvPr>
          <p:cNvSpPr txBox="1"/>
          <p:nvPr/>
        </p:nvSpPr>
        <p:spPr>
          <a:xfrm>
            <a:off x="8982875" y="3696767"/>
            <a:ext cx="8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Indexing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F36C33-CC00-0833-2971-D51F6A0F7D5E}"/>
              </a:ext>
            </a:extLst>
          </p:cNvPr>
          <p:cNvCxnSpPr>
            <a:cxnSpLocks/>
          </p:cNvCxnSpPr>
          <p:nvPr/>
        </p:nvCxnSpPr>
        <p:spPr>
          <a:xfrm flipH="1">
            <a:off x="8069344" y="1505866"/>
            <a:ext cx="192913" cy="220286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F02153-7088-FCE4-D18B-81C31C8612F2}"/>
              </a:ext>
            </a:extLst>
          </p:cNvPr>
          <p:cNvCxnSpPr>
            <a:cxnSpLocks/>
          </p:cNvCxnSpPr>
          <p:nvPr/>
        </p:nvCxnSpPr>
        <p:spPr>
          <a:xfrm flipH="1">
            <a:off x="8617772" y="3233582"/>
            <a:ext cx="1371666" cy="70646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8BF0C6-244F-D479-6707-15E0E044113C}"/>
              </a:ext>
            </a:extLst>
          </p:cNvPr>
          <p:cNvCxnSpPr>
            <a:cxnSpLocks/>
          </p:cNvCxnSpPr>
          <p:nvPr/>
        </p:nvCxnSpPr>
        <p:spPr>
          <a:xfrm>
            <a:off x="6672230" y="3378660"/>
            <a:ext cx="1004920" cy="43600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256636-F3AA-A0D4-85D3-7B15A667F1FF}"/>
              </a:ext>
            </a:extLst>
          </p:cNvPr>
          <p:cNvCxnSpPr>
            <a:cxnSpLocks/>
          </p:cNvCxnSpPr>
          <p:nvPr/>
        </p:nvCxnSpPr>
        <p:spPr>
          <a:xfrm>
            <a:off x="4062484" y="3136843"/>
            <a:ext cx="159701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DB028-4AC9-AF37-6BA9-DC55D9F9A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1F1D-155E-210E-BAC9-BC80BBC5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" y="365125"/>
            <a:ext cx="11203193" cy="1325563"/>
          </a:xfrm>
        </p:spPr>
        <p:txBody>
          <a:bodyPr/>
          <a:lstStyle/>
          <a:p>
            <a:r>
              <a:rPr lang="en-US" dirty="0"/>
              <a:t>PII, SCITT &amp;</a:t>
            </a:r>
            <a:br>
              <a:rPr lang="en-US" dirty="0"/>
            </a:br>
            <a:r>
              <a:rPr lang="en-US" dirty="0"/>
              <a:t>DataTrails Implementation</a:t>
            </a:r>
          </a:p>
        </p:txBody>
      </p:sp>
      <p:grpSp>
        <p:nvGrpSpPr>
          <p:cNvPr id="21" name="SCITT">
            <a:extLst>
              <a:ext uri="{FF2B5EF4-FFF2-40B4-BE49-F238E27FC236}">
                <a16:creationId xmlns:a16="http://schemas.microsoft.com/office/drawing/2014/main" id="{5ABF43D1-7C5A-CBFE-C647-8BFAB40A43FF}"/>
              </a:ext>
            </a:extLst>
          </p:cNvPr>
          <p:cNvGrpSpPr/>
          <p:nvPr/>
        </p:nvGrpSpPr>
        <p:grpSpPr>
          <a:xfrm>
            <a:off x="7925647" y="508791"/>
            <a:ext cx="1397182" cy="1720208"/>
            <a:chOff x="1499638" y="3408850"/>
            <a:chExt cx="1397182" cy="1720208"/>
          </a:xfrm>
        </p:grpSpPr>
        <p:pic>
          <p:nvPicPr>
            <p:cNvPr id="5" name="SCITT">
              <a:extLst>
                <a:ext uri="{FF2B5EF4-FFF2-40B4-BE49-F238E27FC236}">
                  <a16:creationId xmlns:a16="http://schemas.microsoft.com/office/drawing/2014/main" id="{644B4B47-8A75-9A07-92BF-100E7AEE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9638" y="3408850"/>
              <a:ext cx="1397182" cy="13971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B01632-1C63-6EC7-059C-C99BBBC4E44E}"/>
                </a:ext>
              </a:extLst>
            </p:cNvPr>
            <p:cNvSpPr txBox="1"/>
            <p:nvPr/>
          </p:nvSpPr>
          <p:spPr>
            <a:xfrm>
              <a:off x="1680652" y="4605838"/>
              <a:ext cx="1035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Immutable</a:t>
              </a:r>
              <a:br>
                <a:rPr lang="en-US" sz="1400" dirty="0"/>
              </a:br>
              <a:r>
                <a:rPr lang="en-US" sz="1400" dirty="0"/>
                <a:t>Ledger</a:t>
              </a:r>
            </a:p>
          </p:txBody>
        </p:sp>
      </p:grpSp>
      <p:grpSp>
        <p:nvGrpSpPr>
          <p:cNvPr id="22" name="Index">
            <a:extLst>
              <a:ext uri="{FF2B5EF4-FFF2-40B4-BE49-F238E27FC236}">
                <a16:creationId xmlns:a16="http://schemas.microsoft.com/office/drawing/2014/main" id="{17F55772-6F51-F4F9-2084-D12E48FF42EC}"/>
              </a:ext>
            </a:extLst>
          </p:cNvPr>
          <p:cNvGrpSpPr/>
          <p:nvPr/>
        </p:nvGrpSpPr>
        <p:grpSpPr>
          <a:xfrm>
            <a:off x="7489033" y="3708735"/>
            <a:ext cx="1160622" cy="1674225"/>
            <a:chOff x="5196772" y="2016385"/>
            <a:chExt cx="1160622" cy="1674225"/>
          </a:xfrm>
        </p:grpSpPr>
        <p:pic>
          <p:nvPicPr>
            <p:cNvPr id="1028" name="Picture 4" descr="Index - Free signs icons">
              <a:extLst>
                <a:ext uri="{FF2B5EF4-FFF2-40B4-BE49-F238E27FC236}">
                  <a16:creationId xmlns:a16="http://schemas.microsoft.com/office/drawing/2014/main" id="{CCBAC831-9CDA-6A77-7342-3EDF15DCB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772" y="2016385"/>
              <a:ext cx="1160622" cy="116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E2375B-49F5-ABFD-0910-0F9896175E9C}"/>
                </a:ext>
              </a:extLst>
            </p:cNvPr>
            <p:cNvSpPr txBox="1"/>
            <p:nvPr/>
          </p:nvSpPr>
          <p:spPr>
            <a:xfrm>
              <a:off x="5237063" y="3167390"/>
              <a:ext cx="1080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Index</a:t>
              </a:r>
              <a:br>
                <a:rPr lang="en-US" sz="1400" dirty="0"/>
              </a:br>
              <a:r>
                <a:rPr lang="en-US" sz="1400" dirty="0"/>
                <a:t> for Queries</a:t>
              </a:r>
            </a:p>
          </p:txBody>
        </p:sp>
      </p:grpSp>
      <p:grpSp>
        <p:nvGrpSpPr>
          <p:cNvPr id="3" name="Metamap">
            <a:extLst>
              <a:ext uri="{FF2B5EF4-FFF2-40B4-BE49-F238E27FC236}">
                <a16:creationId xmlns:a16="http://schemas.microsoft.com/office/drawing/2014/main" id="{4C7691AB-A3A2-1F26-D3B4-DEF2F9D91C78}"/>
              </a:ext>
            </a:extLst>
          </p:cNvPr>
          <p:cNvGrpSpPr/>
          <p:nvPr/>
        </p:nvGrpSpPr>
        <p:grpSpPr>
          <a:xfrm>
            <a:off x="7895970" y="2506591"/>
            <a:ext cx="1966897" cy="525612"/>
            <a:chOff x="7895970" y="2506591"/>
            <a:chExt cx="1966897" cy="52561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B1FA30A-F047-AFA1-5FE7-DF75CA1A3497}"/>
                </a:ext>
              </a:extLst>
            </p:cNvPr>
            <p:cNvCxnSpPr/>
            <p:nvPr/>
          </p:nvCxnSpPr>
          <p:spPr>
            <a:xfrm>
              <a:off x="7925647" y="2773405"/>
              <a:ext cx="1937220" cy="0"/>
            </a:xfrm>
            <a:prstGeom prst="straightConnector1">
              <a:avLst/>
            </a:prstGeom>
            <a:ln w="57150">
              <a:solidFill>
                <a:srgbClr val="156082">
                  <a:alpha val="50196"/>
                </a:srgb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8A6E6C-1DEA-F65C-4E5D-B419A687F52E}"/>
                </a:ext>
              </a:extLst>
            </p:cNvPr>
            <p:cNvSpPr txBox="1"/>
            <p:nvPr/>
          </p:nvSpPr>
          <p:spPr>
            <a:xfrm>
              <a:off x="7895970" y="2506591"/>
              <a:ext cx="998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meta-map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CAFA14-F33F-7D9D-9C78-860DCD7CE9E1}"/>
                </a:ext>
              </a:extLst>
            </p:cNvPr>
            <p:cNvSpPr txBox="1"/>
            <p:nvPr/>
          </p:nvSpPr>
          <p:spPr>
            <a:xfrm>
              <a:off x="8100713" y="2724426"/>
              <a:ext cx="155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signed-statement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3FDF6E1-33BF-620F-D5E7-4DF8E2FD822A}"/>
              </a:ext>
            </a:extLst>
          </p:cNvPr>
          <p:cNvSpPr txBox="1"/>
          <p:nvPr/>
        </p:nvSpPr>
        <p:spPr>
          <a:xfrm>
            <a:off x="6592369" y="108173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Statement</a:t>
            </a:r>
            <a:br>
              <a:rPr lang="en-US" sz="1400" dirty="0"/>
            </a:br>
            <a:r>
              <a:rPr lang="en-US" sz="1400" dirty="0"/>
              <a:t>Hash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F367B9D-5D99-83C6-52D4-67977A1099CE}"/>
              </a:ext>
            </a:extLst>
          </p:cNvPr>
          <p:cNvSpPr/>
          <p:nvPr/>
        </p:nvSpPr>
        <p:spPr>
          <a:xfrm>
            <a:off x="6265321" y="320362"/>
            <a:ext cx="5404165" cy="5375318"/>
          </a:xfrm>
          <a:prstGeom prst="roundRect">
            <a:avLst/>
          </a:prstGeom>
          <a:noFill/>
          <a:ln w="57150"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Events">
            <a:extLst>
              <a:ext uri="{FF2B5EF4-FFF2-40B4-BE49-F238E27FC236}">
                <a16:creationId xmlns:a16="http://schemas.microsoft.com/office/drawing/2014/main" id="{76D1F223-7CF2-FF76-D266-80B0BC5555BE}"/>
              </a:ext>
            </a:extLst>
          </p:cNvPr>
          <p:cNvSpPr/>
          <p:nvPr/>
        </p:nvSpPr>
        <p:spPr>
          <a:xfrm>
            <a:off x="7914273" y="2177893"/>
            <a:ext cx="961680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DataTrails</a:t>
            </a:r>
            <a:br>
              <a:rPr lang="en-US" sz="1050" dirty="0">
                <a:solidFill>
                  <a:sysClr val="windowText" lastClr="000000"/>
                </a:solidFill>
              </a:rPr>
            </a:br>
            <a:r>
              <a:rPr lang="en-US" sz="1050" dirty="0">
                <a:solidFill>
                  <a:sysClr val="windowText" lastClr="000000"/>
                </a:solidFill>
              </a:rPr>
              <a:t>Events</a:t>
            </a:r>
          </a:p>
        </p:txBody>
      </p:sp>
      <p:sp>
        <p:nvSpPr>
          <p:cNvPr id="58" name="VDS">
            <a:extLst>
              <a:ext uri="{FF2B5EF4-FFF2-40B4-BE49-F238E27FC236}">
                <a16:creationId xmlns:a16="http://schemas.microsoft.com/office/drawing/2014/main" id="{E2B3A181-28F0-DA9C-BA42-33045CCFC659}"/>
              </a:ext>
            </a:extLst>
          </p:cNvPr>
          <p:cNvSpPr/>
          <p:nvPr/>
        </p:nvSpPr>
        <p:spPr>
          <a:xfrm>
            <a:off x="9136857" y="774712"/>
            <a:ext cx="1100047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Verifiable Data Structure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435C0E-6C01-E033-728E-879EF1D9DF22}"/>
              </a:ext>
            </a:extLst>
          </p:cNvPr>
          <p:cNvCxnSpPr>
            <a:cxnSpLocks/>
          </p:cNvCxnSpPr>
          <p:nvPr/>
        </p:nvCxnSpPr>
        <p:spPr>
          <a:xfrm flipV="1">
            <a:off x="6433073" y="1162320"/>
            <a:ext cx="1829184" cy="1869883"/>
          </a:xfrm>
          <a:prstGeom prst="straightConnector1">
            <a:avLst/>
          </a:prstGeom>
          <a:ln w="57150">
            <a:solidFill>
              <a:srgbClr val="156082">
                <a:alpha val="5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API">
            <a:extLst>
              <a:ext uri="{FF2B5EF4-FFF2-40B4-BE49-F238E27FC236}">
                <a16:creationId xmlns:a16="http://schemas.microsoft.com/office/drawing/2014/main" id="{2199642C-80C9-D50A-1F74-16CBDBF705AB}"/>
              </a:ext>
            </a:extLst>
          </p:cNvPr>
          <p:cNvGrpSpPr/>
          <p:nvPr/>
        </p:nvGrpSpPr>
        <p:grpSpPr>
          <a:xfrm>
            <a:off x="5519771" y="2459019"/>
            <a:ext cx="1355649" cy="1355649"/>
            <a:chOff x="1907977" y="2552094"/>
            <a:chExt cx="1355649" cy="135564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7F3CE1-3CA7-1DB2-68B1-69CA89E3819E}"/>
                </a:ext>
              </a:extLst>
            </p:cNvPr>
            <p:cNvSpPr/>
            <p:nvPr/>
          </p:nvSpPr>
          <p:spPr>
            <a:xfrm>
              <a:off x="2611532" y="2705111"/>
              <a:ext cx="524808" cy="1049614"/>
            </a:xfrm>
            <a:custGeom>
              <a:avLst/>
              <a:gdLst>
                <a:gd name="connsiteX0" fmla="*/ 1 w 524808"/>
                <a:gd name="connsiteY0" fmla="*/ 0 h 1049614"/>
                <a:gd name="connsiteX1" fmla="*/ 524808 w 524808"/>
                <a:gd name="connsiteY1" fmla="*/ 524807 h 1049614"/>
                <a:gd name="connsiteX2" fmla="*/ 1 w 524808"/>
                <a:gd name="connsiteY2" fmla="*/ 1049614 h 1049614"/>
                <a:gd name="connsiteX3" fmla="*/ 0 w 524808"/>
                <a:gd name="connsiteY3" fmla="*/ 1049614 h 1049614"/>
                <a:gd name="connsiteX4" fmla="*/ 0 w 524808"/>
                <a:gd name="connsiteY4" fmla="*/ 0 h 1049614"/>
                <a:gd name="connsiteX5" fmla="*/ 1 w 524808"/>
                <a:gd name="connsiteY5" fmla="*/ 0 h 104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808" h="1049614">
                  <a:moveTo>
                    <a:pt x="1" y="0"/>
                  </a:moveTo>
                  <a:cubicBezTo>
                    <a:pt x="289844" y="0"/>
                    <a:pt x="524808" y="234964"/>
                    <a:pt x="524808" y="524807"/>
                  </a:cubicBezTo>
                  <a:cubicBezTo>
                    <a:pt x="524808" y="814650"/>
                    <a:pt x="289844" y="1049614"/>
                    <a:pt x="1" y="1049614"/>
                  </a:cubicBezTo>
                  <a:lnTo>
                    <a:pt x="0" y="104961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5" name="Picture 2" descr="14,400+ Api Icon Stock Illustrations, Royalty-Free Vector ...">
              <a:extLst>
                <a:ext uri="{FF2B5EF4-FFF2-40B4-BE49-F238E27FC236}">
                  <a16:creationId xmlns:a16="http://schemas.microsoft.com/office/drawing/2014/main" id="{86533EBA-744C-B178-4083-955F7899F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907977" y="2552094"/>
              <a:ext cx="1355649" cy="1355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SCITT Registration">
            <a:extLst>
              <a:ext uri="{FF2B5EF4-FFF2-40B4-BE49-F238E27FC236}">
                <a16:creationId xmlns:a16="http://schemas.microsoft.com/office/drawing/2014/main" id="{5FC242F6-94F1-09FE-2A15-8D6D384B56FA}"/>
              </a:ext>
            </a:extLst>
          </p:cNvPr>
          <p:cNvSpPr/>
          <p:nvPr/>
        </p:nvSpPr>
        <p:spPr>
          <a:xfrm>
            <a:off x="6672230" y="1616698"/>
            <a:ext cx="1253417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SCITT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Registration</a:t>
            </a:r>
          </a:p>
        </p:txBody>
      </p:sp>
      <p:grpSp>
        <p:nvGrpSpPr>
          <p:cNvPr id="20" name="Evidentiary Store">
            <a:extLst>
              <a:ext uri="{FF2B5EF4-FFF2-40B4-BE49-F238E27FC236}">
                <a16:creationId xmlns:a16="http://schemas.microsoft.com/office/drawing/2014/main" id="{BA296321-D662-285B-04DC-450ADEB105CE}"/>
              </a:ext>
            </a:extLst>
          </p:cNvPr>
          <p:cNvGrpSpPr/>
          <p:nvPr/>
        </p:nvGrpSpPr>
        <p:grpSpPr>
          <a:xfrm>
            <a:off x="9715190" y="2202028"/>
            <a:ext cx="1142754" cy="1579931"/>
            <a:chOff x="3630280" y="3527130"/>
            <a:chExt cx="1142754" cy="1579931"/>
          </a:xfrm>
        </p:grpSpPr>
        <p:pic>
          <p:nvPicPr>
            <p:cNvPr id="1026" name="Picture 2" descr="Key value database - Free electronics icons">
              <a:extLst>
                <a:ext uri="{FF2B5EF4-FFF2-40B4-BE49-F238E27FC236}">
                  <a16:creationId xmlns:a16="http://schemas.microsoft.com/office/drawing/2014/main" id="{597141E7-14B6-8D8F-A20C-EF18FC3E8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280" y="3527130"/>
              <a:ext cx="1142754" cy="1142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0D3106-2048-C429-E73D-BA6B5E3A2CA8}"/>
                </a:ext>
              </a:extLst>
            </p:cNvPr>
            <p:cNvSpPr txBox="1"/>
            <p:nvPr/>
          </p:nvSpPr>
          <p:spPr>
            <a:xfrm>
              <a:off x="3788723" y="4691563"/>
              <a:ext cx="8258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Evidentiary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Data Store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3E235DA-00AA-0FC3-C816-F80BAF3C99E5}"/>
              </a:ext>
            </a:extLst>
          </p:cNvPr>
          <p:cNvSpPr txBox="1"/>
          <p:nvPr/>
        </p:nvSpPr>
        <p:spPr>
          <a:xfrm>
            <a:off x="8982875" y="3696767"/>
            <a:ext cx="8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Indexing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E54FC9-581F-AE76-016F-5E742DB5AE7E}"/>
              </a:ext>
            </a:extLst>
          </p:cNvPr>
          <p:cNvCxnSpPr>
            <a:cxnSpLocks/>
          </p:cNvCxnSpPr>
          <p:nvPr/>
        </p:nvCxnSpPr>
        <p:spPr>
          <a:xfrm flipH="1">
            <a:off x="8069344" y="1505866"/>
            <a:ext cx="192913" cy="2202869"/>
          </a:xfrm>
          <a:prstGeom prst="straightConnector1">
            <a:avLst/>
          </a:prstGeom>
          <a:ln w="57150">
            <a:solidFill>
              <a:srgbClr val="156082">
                <a:alpha val="5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8920AA-59CE-303D-6AF7-5CED033D88A1}"/>
              </a:ext>
            </a:extLst>
          </p:cNvPr>
          <p:cNvCxnSpPr>
            <a:cxnSpLocks/>
          </p:cNvCxnSpPr>
          <p:nvPr/>
        </p:nvCxnSpPr>
        <p:spPr>
          <a:xfrm flipH="1">
            <a:off x="8617772" y="3233582"/>
            <a:ext cx="1371666" cy="706468"/>
          </a:xfrm>
          <a:prstGeom prst="straightConnector1">
            <a:avLst/>
          </a:prstGeom>
          <a:ln w="57150">
            <a:solidFill>
              <a:srgbClr val="156082">
                <a:alpha val="5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412D99-B402-BD99-294A-0D567789DBF5}"/>
              </a:ext>
            </a:extLst>
          </p:cNvPr>
          <p:cNvCxnSpPr>
            <a:cxnSpLocks/>
          </p:cNvCxnSpPr>
          <p:nvPr/>
        </p:nvCxnSpPr>
        <p:spPr>
          <a:xfrm>
            <a:off x="6672230" y="3378660"/>
            <a:ext cx="1004920" cy="436008"/>
          </a:xfrm>
          <a:prstGeom prst="straightConnector1">
            <a:avLst/>
          </a:prstGeom>
          <a:ln w="57150">
            <a:solidFill>
              <a:srgbClr val="156082">
                <a:alpha val="5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8A2172-0BB6-9E10-F0EC-D584C349E73D}"/>
              </a:ext>
            </a:extLst>
          </p:cNvPr>
          <p:cNvSpPr txBox="1"/>
          <p:nvPr/>
        </p:nvSpPr>
        <p:spPr>
          <a:xfrm>
            <a:off x="257175" y="2053114"/>
            <a:ext cx="50826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SCITT Ledger is immutable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There’s no PII data is in the Ledger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DataTrails Evidentiary store can be deleted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Signed Statements </a:t>
            </a:r>
            <a:br>
              <a:rPr lang="en-US" dirty="0"/>
            </a:br>
            <a:r>
              <a:rPr lang="en-US" dirty="0"/>
              <a:t>can be deleted (aka “forgotten”)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Evidentiary data can be redacted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change creates a DataTrails Event </a:t>
            </a:r>
            <a:br>
              <a:rPr lang="en-US" dirty="0"/>
            </a:br>
            <a:r>
              <a:rPr lang="en-US" dirty="0"/>
              <a:t>noting deletion or redaction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vCons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PII Data is persisted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Nothing to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386EEF-446F-69A6-6E7A-A7B2A73532C3}"/>
              </a:ext>
            </a:extLst>
          </p:cNvPr>
          <p:cNvSpPr/>
          <p:nvPr/>
        </p:nvSpPr>
        <p:spPr>
          <a:xfrm>
            <a:off x="3455506" y="3991725"/>
            <a:ext cx="6798291" cy="2737693"/>
          </a:xfrm>
          <a:prstGeom prst="rect">
            <a:avLst/>
          </a:prstGeom>
          <a:solidFill>
            <a:schemeClr val="bg1"/>
          </a:solidFill>
          <a:ln w="38100"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cwt.subject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 		“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://abc123”  (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 ID)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payload:		“dddd..4444”  (Hash of the 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payload_hash_alg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	SHA-256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payload_location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	“vcons.org/abc123-dddd..4444”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payload_preimage_content_type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 “application/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vcon+json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”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meta-map: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conserver_link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"scitt"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conserver_link_name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 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scitt_created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“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conserver_link_version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"0.2.0"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timestamp_declared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"2024-05-07T16:33:29.004994“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vcon_create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“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vcon_draft_version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</a:t>
            </a:r>
            <a:r>
              <a:rPr lang="en-US" sz="1400">
                <a:solidFill>
                  <a:schemeClr val="dk1"/>
                </a:solidFill>
                <a:latin typeface="Consolas" panose="020B0609020204030204" pitchFamily="49" charset="0"/>
              </a:rPr>
              <a:t>"01"</a:t>
            </a:r>
            <a:endParaRPr lang="en-US" sz="14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Deleted">
            <a:extLst>
              <a:ext uri="{FF2B5EF4-FFF2-40B4-BE49-F238E27FC236}">
                <a16:creationId xmlns:a16="http://schemas.microsoft.com/office/drawing/2014/main" id="{788F96A4-3FB6-FEDB-DECC-004A9C9B3362}"/>
              </a:ext>
            </a:extLst>
          </p:cNvPr>
          <p:cNvSpPr/>
          <p:nvPr/>
        </p:nvSpPr>
        <p:spPr>
          <a:xfrm>
            <a:off x="9933110" y="2459017"/>
            <a:ext cx="704410" cy="23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dacted">
            <a:extLst>
              <a:ext uri="{FF2B5EF4-FFF2-40B4-BE49-F238E27FC236}">
                <a16:creationId xmlns:a16="http://schemas.microsoft.com/office/drawing/2014/main" id="{9FBC71A1-CF94-1422-F246-E0567566226B}"/>
              </a:ext>
            </a:extLst>
          </p:cNvPr>
          <p:cNvSpPr/>
          <p:nvPr/>
        </p:nvSpPr>
        <p:spPr>
          <a:xfrm>
            <a:off x="9928350" y="2730813"/>
            <a:ext cx="704410" cy="230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allAtOnce"/>
      <p:bldP spid="35" grpId="0" animBg="1"/>
      <p:bldP spid="14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DC5D-33E1-8066-3212-90F18A75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SCITT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6677-F5F2-FE35-BE86-386C7F4C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2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 standards-based means to associate </a:t>
            </a:r>
            <a:r>
              <a:rPr lang="en-US" b="1" dirty="0"/>
              <a:t>Who </a:t>
            </a:r>
            <a:r>
              <a:rPr lang="en-US" dirty="0"/>
              <a:t>made a </a:t>
            </a:r>
            <a:r>
              <a:rPr lang="en-US" b="1" dirty="0"/>
              <a:t>Statement</a:t>
            </a:r>
            <a:r>
              <a:rPr lang="en-US" dirty="0"/>
              <a:t>, about an </a:t>
            </a:r>
            <a:r>
              <a:rPr lang="en-US" b="1" dirty="0"/>
              <a:t>Artifact</a:t>
            </a:r>
            <a:r>
              <a:rPr lang="en-US" dirty="0"/>
              <a:t>, recorded at a point in </a:t>
            </a:r>
            <a:r>
              <a:rPr lang="en-US" b="1" dirty="0"/>
              <a:t>Time</a:t>
            </a:r>
          </a:p>
          <a:p>
            <a:r>
              <a:rPr lang="en-US" dirty="0"/>
              <a:t>Recording </a:t>
            </a:r>
            <a:r>
              <a:rPr lang="en-US" b="1" dirty="0"/>
              <a:t>Immutable </a:t>
            </a:r>
            <a:r>
              <a:rPr lang="en-US" dirty="0"/>
              <a:t>statements in history</a:t>
            </a:r>
          </a:p>
          <a:p>
            <a:r>
              <a:rPr lang="en-US" dirty="0"/>
              <a:t>A means to find collaborative or conflicting </a:t>
            </a:r>
            <a:r>
              <a:rPr lang="en-US" b="1" dirty="0"/>
              <a:t>Statements</a:t>
            </a:r>
            <a:r>
              <a:rPr lang="en-US" dirty="0"/>
              <a:t>, made by other </a:t>
            </a:r>
            <a:r>
              <a:rPr lang="en-US" b="1" dirty="0"/>
              <a:t>Who’s, </a:t>
            </a:r>
            <a:r>
              <a:rPr lang="en-US" dirty="0"/>
              <a:t>about the same </a:t>
            </a:r>
            <a:r>
              <a:rPr lang="en-US" b="1" dirty="0"/>
              <a:t>Artifact</a:t>
            </a:r>
          </a:p>
          <a:p>
            <a:r>
              <a:rPr lang="en-US" dirty="0"/>
              <a:t>Protecting </a:t>
            </a:r>
            <a:r>
              <a:rPr lang="en-US" b="1" dirty="0"/>
              <a:t>Integrity, Inclusion</a:t>
            </a:r>
            <a:r>
              <a:rPr lang="en-US" dirty="0"/>
              <a:t>, and </a:t>
            </a:r>
            <a:r>
              <a:rPr lang="en-US" b="1" dirty="0"/>
              <a:t>Consistency</a:t>
            </a:r>
            <a:endParaRPr lang="en-US" dirty="0"/>
          </a:p>
          <a:p>
            <a:pPr lvl="1"/>
            <a:r>
              <a:rPr lang="en-US" dirty="0"/>
              <a:t>Proof statements weren’t altered</a:t>
            </a:r>
          </a:p>
          <a:p>
            <a:pPr lvl="1"/>
            <a:r>
              <a:rPr lang="en-US" dirty="0"/>
              <a:t>Proof statements weren’t removed</a:t>
            </a:r>
          </a:p>
          <a:p>
            <a:pPr lvl="1"/>
            <a:r>
              <a:rPr lang="en-US" dirty="0"/>
              <a:t>Proof of ordering of statements</a:t>
            </a:r>
          </a:p>
        </p:txBody>
      </p:sp>
    </p:spTree>
    <p:extLst>
      <p:ext uri="{BB962C8B-B14F-4D97-AF65-F5344CB8AC3E}">
        <p14:creationId xmlns:p14="http://schemas.microsoft.com/office/powerpoint/2010/main" val="20263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36A9-83C6-FFEC-1815-61AD039F9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C3D6-297A-F930-D28A-B68D02CF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DataTrails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D57E-CA02-2185-F13F-39079301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2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Evidentiary storage</a:t>
            </a:r>
          </a:p>
          <a:p>
            <a:r>
              <a:rPr lang="en-US" dirty="0"/>
              <a:t>Ability to delete (forget) the metadata</a:t>
            </a:r>
          </a:p>
          <a:p>
            <a:r>
              <a:rPr lang="en-US" dirty="0"/>
              <a:t>Ability to redact – limiting who has access to the “metadata”</a:t>
            </a:r>
          </a:p>
          <a:p>
            <a:r>
              <a:rPr lang="en-US" dirty="0"/>
              <a:t>Indexing and Query Services</a:t>
            </a:r>
          </a:p>
          <a:p>
            <a:r>
              <a:rPr lang="en-US" dirty="0"/>
              <a:t>Role Based Access Control</a:t>
            </a:r>
          </a:p>
          <a:p>
            <a:pPr lvl="1"/>
            <a:r>
              <a:rPr lang="en-US" dirty="0"/>
              <a:t>Redaction and other constraints on access</a:t>
            </a:r>
          </a:p>
        </p:txBody>
      </p:sp>
    </p:spTree>
    <p:extLst>
      <p:ext uri="{BB962C8B-B14F-4D97-AF65-F5344CB8AC3E}">
        <p14:creationId xmlns:p14="http://schemas.microsoft.com/office/powerpoint/2010/main" val="1597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2352-C973-F991-5956-8C5F3681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&amp; SCITT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CEE0-9F7A-A046-07CB-4FDEEC5D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SCITT provides standards for creating immutable statements about artifacts</a:t>
            </a:r>
          </a:p>
          <a:p>
            <a:r>
              <a:rPr lang="en-US" b="1" dirty="0"/>
              <a:t>DataTrails </a:t>
            </a:r>
            <a:r>
              <a:rPr lang="en-US" dirty="0"/>
              <a:t>provides SCITT capabilities as a robust platform</a:t>
            </a:r>
          </a:p>
          <a:p>
            <a:endParaRPr lang="en-US" sz="300" dirty="0"/>
          </a:p>
          <a:p>
            <a:pPr marL="0" indent="0">
              <a:buNone/>
            </a:pPr>
            <a:r>
              <a:rPr lang="en-US" dirty="0"/>
              <a:t>	Get started today at </a:t>
            </a:r>
            <a:r>
              <a:rPr lang="en-US" dirty="0">
                <a:hlinkClick r:id="rId3"/>
              </a:rPr>
              <a:t>DataTrails.ai</a:t>
            </a:r>
            <a:r>
              <a:rPr lang="en-US" sz="2000" dirty="0">
                <a:hlinkClick r:id="rId3"/>
              </a:rPr>
              <a:t>/getting-started</a:t>
            </a:r>
            <a:endParaRPr lang="en-US" sz="2000" dirty="0"/>
          </a:p>
        </p:txBody>
      </p:sp>
      <p:pic>
        <p:nvPicPr>
          <p:cNvPr id="4" name="Picture 2" descr="RKVST Rebrands as DataTrails">
            <a:extLst>
              <a:ext uri="{FF2B5EF4-FFF2-40B4-BE49-F238E27FC236}">
                <a16:creationId xmlns:a16="http://schemas.microsoft.com/office/drawing/2014/main" id="{46E4F1ED-C370-A336-D02B-FA813719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458" y="2623440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KVST Rebrands as DataTrails">
            <a:extLst>
              <a:ext uri="{FF2B5EF4-FFF2-40B4-BE49-F238E27FC236}">
                <a16:creationId xmlns:a16="http://schemas.microsoft.com/office/drawing/2014/main" id="{E71BCBF3-0A45-C6EB-49CB-49B210BF9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612" y="549451"/>
            <a:ext cx="3525972" cy="88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E3C612-E818-80DC-0A59-86A4CBE103A5}"/>
              </a:ext>
            </a:extLst>
          </p:cNvPr>
          <p:cNvSpPr txBox="1"/>
          <p:nvPr/>
        </p:nvSpPr>
        <p:spPr>
          <a:xfrm>
            <a:off x="5845597" y="5850235"/>
            <a:ext cx="5931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SCITT.io</a:t>
            </a:r>
            <a:endParaRPr lang="en-US" dirty="0"/>
          </a:p>
          <a:p>
            <a:r>
              <a:rPr lang="en-US" dirty="0">
                <a:hlinkClick r:id="rId6"/>
              </a:rPr>
              <a:t>datatracker.ietf.org/</a:t>
            </a:r>
            <a:r>
              <a:rPr lang="en-US" dirty="0" err="1">
                <a:hlinkClick r:id="rId6"/>
              </a:rPr>
              <a:t>wg</a:t>
            </a:r>
            <a:r>
              <a:rPr lang="en-US" dirty="0">
                <a:hlinkClick r:id="rId6"/>
              </a:rPr>
              <a:t>/scitt</a:t>
            </a:r>
            <a:endParaRPr lang="en-US" dirty="0"/>
          </a:p>
          <a:p>
            <a:r>
              <a:rPr lang="en-US" dirty="0">
                <a:hlinkClick r:id="rId7"/>
              </a:rPr>
              <a:t>docs.datatrails.ai/developers/developer-patterns/scitt-</a:t>
            </a:r>
            <a:r>
              <a:rPr lang="en-US" dirty="0" err="1">
                <a:hlinkClick r:id="rId7"/>
              </a:rPr>
              <a:t>api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190D3F1-1B16-78E1-5126-38EA22BC9DDC}"/>
              </a:ext>
            </a:extLst>
          </p:cNvPr>
          <p:cNvSpPr txBox="1">
            <a:spLocks/>
          </p:cNvSpPr>
          <p:nvPr/>
        </p:nvSpPr>
        <p:spPr>
          <a:xfrm>
            <a:off x="414458" y="5515865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Steve Lasker</a:t>
            </a:r>
            <a:br>
              <a:rPr lang="en-US" dirty="0"/>
            </a:br>
            <a:r>
              <a:rPr lang="en-US" sz="2000" dirty="0"/>
              <a:t>Director of Ecosystem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Steve.Lasker@DataTrails.ai</a:t>
            </a:r>
            <a:br>
              <a:rPr lang="en-US" sz="2000" dirty="0"/>
            </a:br>
            <a:r>
              <a:rPr lang="en-US" sz="2000" dirty="0"/>
              <a:t>@SteveLasker</a:t>
            </a:r>
          </a:p>
        </p:txBody>
      </p:sp>
    </p:spTree>
    <p:extLst>
      <p:ext uri="{BB962C8B-B14F-4D97-AF65-F5344CB8AC3E}">
        <p14:creationId xmlns:p14="http://schemas.microsoft.com/office/powerpoint/2010/main" val="129230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61" descr="White arrows going to the red target">
            <a:extLst>
              <a:ext uri="{FF2B5EF4-FFF2-40B4-BE49-F238E27FC236}">
                <a16:creationId xmlns:a16="http://schemas.microsoft.com/office/drawing/2014/main" id="{27BAB0FD-0CB8-B3D1-07A2-DB4300892D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8">
            <a:extLst>
              <a:ext uri="{FF2B5EF4-FFF2-40B4-BE49-F238E27FC236}">
                <a16:creationId xmlns:a16="http://schemas.microsoft.com/office/drawing/2014/main" id="{0C42E1B4-22FC-6362-920E-F609A2DF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Elements of Information We Make Decisions Upon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F7A4E-BF77-613D-F1F6-C90D0429A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Standards Based Approach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0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KVST Rebrands as DataTrails">
            <a:extLst>
              <a:ext uri="{FF2B5EF4-FFF2-40B4-BE49-F238E27FC236}">
                <a16:creationId xmlns:a16="http://schemas.microsoft.com/office/drawing/2014/main" id="{68F158A8-6C40-FB19-1766-2E943F9D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74D7D06-5669-24FA-4320-11B9271E6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2405" y="58056"/>
            <a:ext cx="1512894" cy="804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CF269-C15E-46EA-0E68-BEDBAE097697}"/>
              </a:ext>
            </a:extLst>
          </p:cNvPr>
          <p:cNvSpPr txBox="1"/>
          <p:nvPr/>
        </p:nvSpPr>
        <p:spPr>
          <a:xfrm>
            <a:off x="566705" y="970020"/>
            <a:ext cx="11117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IETF has developed open and interoperable standards </a:t>
            </a:r>
            <a:br>
              <a:rPr lang="en-US" sz="2000" b="1" dirty="0"/>
            </a:br>
            <a:r>
              <a:rPr lang="en-US" sz="2000" b="1" dirty="0"/>
              <a:t>for Virtual Conversations (vCon)  and </a:t>
            </a:r>
            <a:br>
              <a:rPr lang="en-US" sz="2000" b="1" dirty="0"/>
            </a:br>
            <a:r>
              <a:rPr lang="en-US" sz="2000" b="1" dirty="0"/>
              <a:t>Supply Chain Integrity Transparency and Trust (SCITT)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03B7B-1033-0B0C-22B9-D4CDFA623D59}"/>
              </a:ext>
            </a:extLst>
          </p:cNvPr>
          <p:cNvSpPr txBox="1"/>
          <p:nvPr/>
        </p:nvSpPr>
        <p:spPr>
          <a:xfrm>
            <a:off x="377938" y="2032294"/>
            <a:ext cx="114951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vCon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Define a universal format for recording, storing and exchanging conversational data, including voice, video and text communications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Ensure interoperability across different communication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seamless integration and analysis of conversations records while maintaining security and privacy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SCITT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continuous verification of data and services in multiparty supply chains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Ensures parties consuming a </a:t>
            </a:r>
            <a:r>
              <a:rPr lang="en-US" sz="2400" dirty="0" err="1"/>
              <a:t>vCon</a:t>
            </a:r>
            <a:r>
              <a:rPr lang="en-US" sz="2400" dirty="0"/>
              <a:t> know when and who updated a </a:t>
            </a:r>
            <a:r>
              <a:rPr lang="en-US" sz="2400" dirty="0" err="1"/>
              <a:t>vCon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Ensures the authenticity of entities, evidence, policies and artifacts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Guarantees the actions of entities are authorized, non-repudiable, immutable and auditable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2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5167D-1956-27C4-04E2-C89C31EF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887D06-9529-7376-5591-AE697F6CB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468" y="28340"/>
            <a:ext cx="2831766" cy="564806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A096F3-6315-ED83-3A25-703988E11046}"/>
              </a:ext>
            </a:extLst>
          </p:cNvPr>
          <p:cNvSpPr/>
          <p:nvPr/>
        </p:nvSpPr>
        <p:spPr>
          <a:xfrm>
            <a:off x="3214155" y="129364"/>
            <a:ext cx="4320760" cy="59273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1A10A-6E35-6931-D740-139581AEB43A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425559" y="1122398"/>
            <a:ext cx="1070366" cy="1308846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Statement">
            <a:extLst>
              <a:ext uri="{FF2B5EF4-FFF2-40B4-BE49-F238E27FC236}">
                <a16:creationId xmlns:a16="http://schemas.microsoft.com/office/drawing/2014/main" id="{EFAD8B0F-B7B2-B549-251D-06946E53C13B}"/>
              </a:ext>
            </a:extLst>
          </p:cNvPr>
          <p:cNvGrpSpPr/>
          <p:nvPr/>
        </p:nvGrpSpPr>
        <p:grpSpPr>
          <a:xfrm>
            <a:off x="3761755" y="2431244"/>
            <a:ext cx="1327608" cy="1514652"/>
            <a:chOff x="5430085" y="189070"/>
            <a:chExt cx="1327608" cy="1514652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2487275-A724-A22D-9E64-5BF92702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2864" y="189070"/>
              <a:ext cx="1162050" cy="11620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43946B-137F-EEAB-26E9-EF0F0D5E04BE}"/>
                </a:ext>
              </a:extLst>
            </p:cNvPr>
            <p:cNvSpPr txBox="1"/>
            <p:nvPr/>
          </p:nvSpPr>
          <p:spPr>
            <a:xfrm>
              <a:off x="5430085" y="1365168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Statement</a:t>
              </a:r>
            </a:p>
          </p:txBody>
        </p:sp>
      </p:grpSp>
      <p:grpSp>
        <p:nvGrpSpPr>
          <p:cNvPr id="2" name="Artifact">
            <a:extLst>
              <a:ext uri="{FF2B5EF4-FFF2-40B4-BE49-F238E27FC236}">
                <a16:creationId xmlns:a16="http://schemas.microsoft.com/office/drawing/2014/main" id="{128E9CD8-B15C-146A-6FBC-90D3D375D503}"/>
              </a:ext>
            </a:extLst>
          </p:cNvPr>
          <p:cNvGrpSpPr/>
          <p:nvPr/>
        </p:nvGrpSpPr>
        <p:grpSpPr>
          <a:xfrm>
            <a:off x="6034724" y="2453137"/>
            <a:ext cx="1162050" cy="1470866"/>
            <a:chOff x="6804744" y="2460982"/>
            <a:chExt cx="1162050" cy="14708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EA185AF-53C1-4C9D-5E18-332CEAD8E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04744" y="2460982"/>
              <a:ext cx="1162050" cy="11620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791D8-3FD5-FCA0-BAB0-58687D42F787}"/>
                </a:ext>
              </a:extLst>
            </p:cNvPr>
            <p:cNvSpPr txBox="1"/>
            <p:nvPr/>
          </p:nvSpPr>
          <p:spPr>
            <a:xfrm>
              <a:off x="6887523" y="3593294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Artifact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00089-7FEB-EC73-BE37-617488187D3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06584" y="3034162"/>
            <a:ext cx="1028140" cy="8180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18A2B71-05DF-295C-4D80-F8C8D7CAFE53}"/>
              </a:ext>
            </a:extLst>
          </p:cNvPr>
          <p:cNvSpPr txBox="1"/>
          <p:nvPr/>
        </p:nvSpPr>
        <p:spPr>
          <a:xfrm>
            <a:off x="7973514" y="322792"/>
            <a:ext cx="4130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SCITT records </a:t>
            </a:r>
          </a:p>
          <a:p>
            <a:r>
              <a:rPr lang="en-US" dirty="0"/>
              <a:t>	Who made </a:t>
            </a:r>
          </a:p>
          <a:p>
            <a:r>
              <a:rPr lang="en-US" dirty="0"/>
              <a:t>	an immutable Statement</a:t>
            </a:r>
          </a:p>
          <a:p>
            <a:r>
              <a:rPr lang="en-US" dirty="0"/>
              <a:t>	about an Artifact</a:t>
            </a:r>
          </a:p>
          <a:p>
            <a:r>
              <a:rPr lang="en-US" dirty="0"/>
              <a:t>	recorded “when”</a:t>
            </a:r>
          </a:p>
        </p:txBody>
      </p:sp>
      <p:grpSp>
        <p:nvGrpSpPr>
          <p:cNvPr id="3" name="Identity">
            <a:extLst>
              <a:ext uri="{FF2B5EF4-FFF2-40B4-BE49-F238E27FC236}">
                <a16:creationId xmlns:a16="http://schemas.microsoft.com/office/drawing/2014/main" id="{81D55935-0B2B-536F-CCB5-31ABFCBE4DA2}"/>
              </a:ext>
            </a:extLst>
          </p:cNvPr>
          <p:cNvGrpSpPr/>
          <p:nvPr/>
        </p:nvGrpSpPr>
        <p:grpSpPr>
          <a:xfrm>
            <a:off x="4920278" y="549234"/>
            <a:ext cx="1162050" cy="1508998"/>
            <a:chOff x="3650161" y="2015767"/>
            <a:chExt cx="1162050" cy="1508998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35DC98F-D27B-1018-E311-238E2165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50161" y="2015767"/>
              <a:ext cx="1162050" cy="11620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914032-6764-BBD0-FFC1-6F6A1EE1278A}"/>
                </a:ext>
              </a:extLst>
            </p:cNvPr>
            <p:cNvSpPr txBox="1"/>
            <p:nvPr/>
          </p:nvSpPr>
          <p:spPr>
            <a:xfrm>
              <a:off x="3715660" y="3186211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Montserrat" pitchFamily="2" charset="0"/>
                </a:rPr>
                <a:t>Identity</a:t>
              </a:r>
            </a:p>
          </p:txBody>
        </p:sp>
      </p:grpSp>
      <p:pic>
        <p:nvPicPr>
          <p:cNvPr id="3074" name="Picture 2" descr="Clock-Time Icons - Free SVG &amp; PNG Clock-Time Images - Noun ...">
            <a:extLst>
              <a:ext uri="{FF2B5EF4-FFF2-40B4-BE49-F238E27FC236}">
                <a16:creationId xmlns:a16="http://schemas.microsoft.com/office/drawing/2014/main" id="{45D9E256-7A0E-FF01-7A5A-FEC501F1C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83632" y="1524126"/>
            <a:ext cx="784620" cy="2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491994-3A22-C965-726A-116628BEF28B}"/>
              </a:ext>
            </a:extLst>
          </p:cNvPr>
          <p:cNvSpPr/>
          <p:nvPr/>
        </p:nvSpPr>
        <p:spPr>
          <a:xfrm>
            <a:off x="6484143" y="1837743"/>
            <a:ext cx="392873" cy="408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lock-Time Icons - Free SVG &amp; PNG Clock-Time Images - Noun ...">
            <a:extLst>
              <a:ext uri="{FF2B5EF4-FFF2-40B4-BE49-F238E27FC236}">
                <a16:creationId xmlns:a16="http://schemas.microsoft.com/office/drawing/2014/main" id="{F7E9BCED-8CEE-4D9C-85C4-99D0EB898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83632" y="1800120"/>
            <a:ext cx="784620" cy="50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4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3.95833E-6 0.0416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5167D-1956-27C4-04E2-C89C31EF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6B910F-BAC1-00BB-0667-FB44A2762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468" y="28340"/>
            <a:ext cx="2831766" cy="5648060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19D5F83-959B-F53A-E10F-9E84D4D155C5}"/>
              </a:ext>
            </a:extLst>
          </p:cNvPr>
          <p:cNvSpPr/>
          <p:nvPr/>
        </p:nvSpPr>
        <p:spPr>
          <a:xfrm rot="16200000">
            <a:off x="7950074" y="5824350"/>
            <a:ext cx="256032" cy="23551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A096F3-6315-ED83-3A25-703988E11046}"/>
              </a:ext>
            </a:extLst>
          </p:cNvPr>
          <p:cNvSpPr/>
          <p:nvPr/>
        </p:nvSpPr>
        <p:spPr>
          <a:xfrm>
            <a:off x="3211774" y="122220"/>
            <a:ext cx="4320760" cy="59273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1A10A-6E35-6931-D740-139581AEB43A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425559" y="1122398"/>
            <a:ext cx="1070366" cy="1308846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Statement">
            <a:extLst>
              <a:ext uri="{FF2B5EF4-FFF2-40B4-BE49-F238E27FC236}">
                <a16:creationId xmlns:a16="http://schemas.microsoft.com/office/drawing/2014/main" id="{EFAD8B0F-B7B2-B549-251D-06946E53C13B}"/>
              </a:ext>
            </a:extLst>
          </p:cNvPr>
          <p:cNvGrpSpPr/>
          <p:nvPr/>
        </p:nvGrpSpPr>
        <p:grpSpPr>
          <a:xfrm>
            <a:off x="3761755" y="2431244"/>
            <a:ext cx="1327608" cy="1514652"/>
            <a:chOff x="5430085" y="189070"/>
            <a:chExt cx="1327608" cy="1514652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2487275-A724-A22D-9E64-5BF92702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2864" y="189070"/>
              <a:ext cx="1162050" cy="11620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43946B-137F-EEAB-26E9-EF0F0D5E04BE}"/>
                </a:ext>
              </a:extLst>
            </p:cNvPr>
            <p:cNvSpPr txBox="1"/>
            <p:nvPr/>
          </p:nvSpPr>
          <p:spPr>
            <a:xfrm>
              <a:off x="5430085" y="1365168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Statement</a:t>
              </a:r>
            </a:p>
          </p:txBody>
        </p:sp>
      </p:grpSp>
      <p:grpSp>
        <p:nvGrpSpPr>
          <p:cNvPr id="2" name="Artifact">
            <a:extLst>
              <a:ext uri="{FF2B5EF4-FFF2-40B4-BE49-F238E27FC236}">
                <a16:creationId xmlns:a16="http://schemas.microsoft.com/office/drawing/2014/main" id="{128E9CD8-B15C-146A-6FBC-90D3D375D503}"/>
              </a:ext>
            </a:extLst>
          </p:cNvPr>
          <p:cNvGrpSpPr/>
          <p:nvPr/>
        </p:nvGrpSpPr>
        <p:grpSpPr>
          <a:xfrm>
            <a:off x="6034724" y="2453137"/>
            <a:ext cx="1162050" cy="1470866"/>
            <a:chOff x="6804744" y="2460982"/>
            <a:chExt cx="1162050" cy="14708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EA185AF-53C1-4C9D-5E18-332CEAD8E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04744" y="2460982"/>
              <a:ext cx="1162050" cy="11620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791D8-3FD5-FCA0-BAB0-58687D42F787}"/>
                </a:ext>
              </a:extLst>
            </p:cNvPr>
            <p:cNvSpPr txBox="1"/>
            <p:nvPr/>
          </p:nvSpPr>
          <p:spPr>
            <a:xfrm>
              <a:off x="6887523" y="3593294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Artifact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00089-7FEB-EC73-BE37-617488187D3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06584" y="3034162"/>
            <a:ext cx="1028140" cy="8180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18A2B71-05DF-295C-4D80-F8C8D7CAFE53}"/>
              </a:ext>
            </a:extLst>
          </p:cNvPr>
          <p:cNvSpPr txBox="1"/>
          <p:nvPr/>
        </p:nvSpPr>
        <p:spPr>
          <a:xfrm>
            <a:off x="7973514" y="322792"/>
            <a:ext cx="413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Who are the Who’s</a:t>
            </a:r>
          </a:p>
        </p:txBody>
      </p:sp>
      <p:pic>
        <p:nvPicPr>
          <p:cNvPr id="1026" name="Picture 2" descr="The Whos - Seussville">
            <a:extLst>
              <a:ext uri="{FF2B5EF4-FFF2-40B4-BE49-F238E27FC236}">
                <a16:creationId xmlns:a16="http://schemas.microsoft.com/office/drawing/2014/main" id="{005476AE-A322-74E1-DC4E-D23D3E10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9424" y="2431244"/>
            <a:ext cx="2476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rton Hears a Who! (Dr Seuss Makes Reading FUN!)">
            <a:extLst>
              <a:ext uri="{FF2B5EF4-FFF2-40B4-BE49-F238E27FC236}">
                <a16:creationId xmlns:a16="http://schemas.microsoft.com/office/drawing/2014/main" id="{CF2DB92C-B0C9-9929-EE35-CF5CF35EA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9724" y="2439105"/>
            <a:ext cx="2112784" cy="29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Identity">
            <a:extLst>
              <a:ext uri="{FF2B5EF4-FFF2-40B4-BE49-F238E27FC236}">
                <a16:creationId xmlns:a16="http://schemas.microsoft.com/office/drawing/2014/main" id="{81D55935-0B2B-536F-CCB5-31ABFCBE4DA2}"/>
              </a:ext>
            </a:extLst>
          </p:cNvPr>
          <p:cNvGrpSpPr/>
          <p:nvPr/>
        </p:nvGrpSpPr>
        <p:grpSpPr>
          <a:xfrm>
            <a:off x="4920278" y="549234"/>
            <a:ext cx="1162050" cy="1508998"/>
            <a:chOff x="3650161" y="2015767"/>
            <a:chExt cx="1162050" cy="1508998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35DC98F-D27B-1018-E311-238E2165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50161" y="2015767"/>
              <a:ext cx="1162050" cy="11620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914032-6764-BBD0-FFC1-6F6A1EE1278A}"/>
                </a:ext>
              </a:extLst>
            </p:cNvPr>
            <p:cNvSpPr txBox="1"/>
            <p:nvPr/>
          </p:nvSpPr>
          <p:spPr>
            <a:xfrm>
              <a:off x="3715660" y="3186211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Montserrat" pitchFamily="2" charset="0"/>
                </a:rPr>
                <a:t>Identity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1928D0E-948A-AB1D-038A-08BE4282FC30}"/>
              </a:ext>
            </a:extLst>
          </p:cNvPr>
          <p:cNvSpPr txBox="1"/>
          <p:nvPr/>
        </p:nvSpPr>
        <p:spPr>
          <a:xfrm>
            <a:off x="7783017" y="601249"/>
            <a:ext cx="4267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(Whoville who’s)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Anything with any type of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Parties to a Conversation</a:t>
            </a:r>
          </a:p>
        </p:txBody>
      </p:sp>
    </p:spTree>
    <p:extLst>
      <p:ext uri="{BB962C8B-B14F-4D97-AF65-F5344CB8AC3E}">
        <p14:creationId xmlns:p14="http://schemas.microsoft.com/office/powerpoint/2010/main" val="261523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27578 -0.3946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9" y="-1974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5167D-1956-27C4-04E2-C89C31EF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82D03A0-1879-920A-2B14-CF84EBBFE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468" y="28340"/>
            <a:ext cx="2831766" cy="564806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A096F3-6315-ED83-3A25-703988E11046}"/>
              </a:ext>
            </a:extLst>
          </p:cNvPr>
          <p:cNvSpPr/>
          <p:nvPr/>
        </p:nvSpPr>
        <p:spPr>
          <a:xfrm>
            <a:off x="3211774" y="122220"/>
            <a:ext cx="4320760" cy="59273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Statement">
            <a:extLst>
              <a:ext uri="{FF2B5EF4-FFF2-40B4-BE49-F238E27FC236}">
                <a16:creationId xmlns:a16="http://schemas.microsoft.com/office/drawing/2014/main" id="{EFAD8B0F-B7B2-B549-251D-06946E53C13B}"/>
              </a:ext>
            </a:extLst>
          </p:cNvPr>
          <p:cNvGrpSpPr/>
          <p:nvPr/>
        </p:nvGrpSpPr>
        <p:grpSpPr>
          <a:xfrm>
            <a:off x="3761755" y="2431244"/>
            <a:ext cx="1327608" cy="1514652"/>
            <a:chOff x="5430085" y="189070"/>
            <a:chExt cx="1327608" cy="1514652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2487275-A724-A22D-9E64-5BF92702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2864" y="189070"/>
              <a:ext cx="1162050" cy="11620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43946B-137F-EEAB-26E9-EF0F0D5E04BE}"/>
                </a:ext>
              </a:extLst>
            </p:cNvPr>
            <p:cNvSpPr txBox="1"/>
            <p:nvPr/>
          </p:nvSpPr>
          <p:spPr>
            <a:xfrm>
              <a:off x="5430085" y="1365168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Statement</a:t>
              </a:r>
            </a:p>
          </p:txBody>
        </p:sp>
      </p:grpSp>
      <p:grpSp>
        <p:nvGrpSpPr>
          <p:cNvPr id="2" name="Artifact">
            <a:extLst>
              <a:ext uri="{FF2B5EF4-FFF2-40B4-BE49-F238E27FC236}">
                <a16:creationId xmlns:a16="http://schemas.microsoft.com/office/drawing/2014/main" id="{128E9CD8-B15C-146A-6FBC-90D3D375D503}"/>
              </a:ext>
            </a:extLst>
          </p:cNvPr>
          <p:cNvGrpSpPr/>
          <p:nvPr/>
        </p:nvGrpSpPr>
        <p:grpSpPr>
          <a:xfrm>
            <a:off x="6034724" y="2453137"/>
            <a:ext cx="1162050" cy="1470866"/>
            <a:chOff x="6804744" y="2460982"/>
            <a:chExt cx="1162050" cy="14708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EA185AF-53C1-4C9D-5E18-332CEAD8E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04744" y="2460982"/>
              <a:ext cx="1162050" cy="11620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791D8-3FD5-FCA0-BAB0-58687D42F787}"/>
                </a:ext>
              </a:extLst>
            </p:cNvPr>
            <p:cNvSpPr txBox="1"/>
            <p:nvPr/>
          </p:nvSpPr>
          <p:spPr>
            <a:xfrm>
              <a:off x="6887523" y="3593294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Artifact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00089-7FEB-EC73-BE37-617488187D3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06584" y="3034162"/>
            <a:ext cx="1028140" cy="8180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85A73-2D3A-39E0-DEAA-8724E77FA387}"/>
              </a:ext>
            </a:extLst>
          </p:cNvPr>
          <p:cNvSpPr txBox="1"/>
          <p:nvPr/>
        </p:nvSpPr>
        <p:spPr>
          <a:xfrm>
            <a:off x="4832087" y="2275461"/>
            <a:ext cx="11801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Montserrat" pitchFamily="2" charset="0"/>
              </a:rPr>
              <a:t>Subject: </a:t>
            </a:r>
            <a:br>
              <a:rPr lang="en-US" sz="1050" b="1" dirty="0">
                <a:latin typeface="Montserrat" pitchFamily="2" charset="0"/>
              </a:rPr>
            </a:br>
            <a:r>
              <a:rPr lang="en-US" sz="1050" dirty="0" err="1">
                <a:latin typeface="Montserrat" pitchFamily="2" charset="0"/>
              </a:rPr>
              <a:t>vCon</a:t>
            </a:r>
            <a:r>
              <a:rPr lang="en-US" sz="1050" dirty="0">
                <a:latin typeface="Montserrat" pitchFamily="2" charset="0"/>
              </a:rPr>
              <a:t> Identifier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18A2B71-05DF-295C-4D80-F8C8D7CAFE53}"/>
              </a:ext>
            </a:extLst>
          </p:cNvPr>
          <p:cNvSpPr txBox="1"/>
          <p:nvPr/>
        </p:nvSpPr>
        <p:spPr>
          <a:xfrm>
            <a:off x="7783015" y="601249"/>
            <a:ext cx="294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SCITT records immutable Statements about Artifacts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A0B44E78-676D-65E7-301C-C60125E8FCF3}"/>
              </a:ext>
            </a:extLst>
          </p:cNvPr>
          <p:cNvSpPr txBox="1"/>
          <p:nvPr/>
        </p:nvSpPr>
        <p:spPr>
          <a:xfrm>
            <a:off x="7783016" y="1213939"/>
            <a:ext cx="432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an Artifact?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data </a:t>
            </a:r>
            <a:r>
              <a:rPr lang="en-US" sz="1600" dirty="0"/>
              <a:t>(software, AI Training Data)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Digital media </a:t>
            </a:r>
            <a:r>
              <a:rPr lang="en-US" sz="1600" dirty="0"/>
              <a:t>(pictures, videos, contracts)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 Conversation (</a:t>
            </a:r>
            <a:r>
              <a:rPr lang="en-US" dirty="0" err="1"/>
              <a:t>vCon</a:t>
            </a:r>
            <a:r>
              <a:rPr lang="en-US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C577D9-FDBB-83E9-3E21-D7A85581E254}"/>
              </a:ext>
            </a:extLst>
          </p:cNvPr>
          <p:cNvCxnSpPr>
            <a:cxnSpLocks/>
          </p:cNvCxnSpPr>
          <p:nvPr/>
        </p:nvCxnSpPr>
        <p:spPr>
          <a:xfrm flipH="1">
            <a:off x="4425559" y="1122398"/>
            <a:ext cx="1070366" cy="1308846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Identity">
            <a:extLst>
              <a:ext uri="{FF2B5EF4-FFF2-40B4-BE49-F238E27FC236}">
                <a16:creationId xmlns:a16="http://schemas.microsoft.com/office/drawing/2014/main" id="{41996C4F-5A14-5877-8CD5-A2661333FFF2}"/>
              </a:ext>
            </a:extLst>
          </p:cNvPr>
          <p:cNvGrpSpPr/>
          <p:nvPr/>
        </p:nvGrpSpPr>
        <p:grpSpPr>
          <a:xfrm>
            <a:off x="4920278" y="549234"/>
            <a:ext cx="1162050" cy="1508998"/>
            <a:chOff x="3650161" y="2015767"/>
            <a:chExt cx="1162050" cy="1508998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0455EAC-2CF3-DFDE-4C81-3542AAD77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50161" y="2015767"/>
              <a:ext cx="1162050" cy="11620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50BF52-CD87-D9C6-5564-B67419EF319A}"/>
                </a:ext>
              </a:extLst>
            </p:cNvPr>
            <p:cNvSpPr txBox="1"/>
            <p:nvPr/>
          </p:nvSpPr>
          <p:spPr>
            <a:xfrm>
              <a:off x="3715660" y="3186211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Montserrat" pitchFamily="2" charset="0"/>
                </a:rPr>
                <a:t>Identity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42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42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5167D-1956-27C4-04E2-C89C31EF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A096F3-6315-ED83-3A25-703988E11046}"/>
              </a:ext>
            </a:extLst>
          </p:cNvPr>
          <p:cNvSpPr/>
          <p:nvPr/>
        </p:nvSpPr>
        <p:spPr>
          <a:xfrm>
            <a:off x="3211774" y="122220"/>
            <a:ext cx="4320760" cy="59273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tementTypes">
            <a:extLst>
              <a:ext uri="{FF2B5EF4-FFF2-40B4-BE49-F238E27FC236}">
                <a16:creationId xmlns:a16="http://schemas.microsoft.com/office/drawing/2014/main" id="{DA4E35EB-253C-B247-F2BD-CDB5D53104CD}"/>
              </a:ext>
            </a:extLst>
          </p:cNvPr>
          <p:cNvSpPr/>
          <p:nvPr/>
        </p:nvSpPr>
        <p:spPr>
          <a:xfrm>
            <a:off x="322640" y="3122761"/>
            <a:ext cx="4654108" cy="3130605"/>
          </a:xfrm>
          <a:custGeom>
            <a:avLst/>
            <a:gdLst>
              <a:gd name="connsiteX0" fmla="*/ 824437 w 4122185"/>
              <a:gd name="connsiteY0" fmla="*/ 0 h 3465885"/>
              <a:gd name="connsiteX1" fmla="*/ 3297748 w 4122185"/>
              <a:gd name="connsiteY1" fmla="*/ 0 h 3465885"/>
              <a:gd name="connsiteX2" fmla="*/ 4120628 w 4122185"/>
              <a:gd name="connsiteY2" fmla="*/ 1465969 h 3465885"/>
              <a:gd name="connsiteX3" fmla="*/ 4122185 w 4122185"/>
              <a:gd name="connsiteY3" fmla="*/ 1465969 h 3465885"/>
              <a:gd name="connsiteX4" fmla="*/ 4122185 w 4122185"/>
              <a:gd name="connsiteY4" fmla="*/ 1468744 h 3465885"/>
              <a:gd name="connsiteX5" fmla="*/ 4122185 w 4122185"/>
              <a:gd name="connsiteY5" fmla="*/ 3465885 h 3465885"/>
              <a:gd name="connsiteX6" fmla="*/ 0 w 4122185"/>
              <a:gd name="connsiteY6" fmla="*/ 3465885 h 3465885"/>
              <a:gd name="connsiteX7" fmla="*/ 0 w 4122185"/>
              <a:gd name="connsiteY7" fmla="*/ 1468744 h 3465885"/>
              <a:gd name="connsiteX8" fmla="*/ 0 w 4122185"/>
              <a:gd name="connsiteY8" fmla="*/ 1465969 h 3465885"/>
              <a:gd name="connsiteX9" fmla="*/ 1558 w 4122185"/>
              <a:gd name="connsiteY9" fmla="*/ 1465969 h 3465885"/>
              <a:gd name="connsiteX0" fmla="*/ 824437 w 4547428"/>
              <a:gd name="connsiteY0" fmla="*/ 0 h 3465885"/>
              <a:gd name="connsiteX1" fmla="*/ 4547428 w 4547428"/>
              <a:gd name="connsiteY1" fmla="*/ 655320 h 3465885"/>
              <a:gd name="connsiteX2" fmla="*/ 4120628 w 4547428"/>
              <a:gd name="connsiteY2" fmla="*/ 1465969 h 3465885"/>
              <a:gd name="connsiteX3" fmla="*/ 4122185 w 4547428"/>
              <a:gd name="connsiteY3" fmla="*/ 1465969 h 3465885"/>
              <a:gd name="connsiteX4" fmla="*/ 4122185 w 4547428"/>
              <a:gd name="connsiteY4" fmla="*/ 1468744 h 3465885"/>
              <a:gd name="connsiteX5" fmla="*/ 4122185 w 4547428"/>
              <a:gd name="connsiteY5" fmla="*/ 3465885 h 3465885"/>
              <a:gd name="connsiteX6" fmla="*/ 0 w 4547428"/>
              <a:gd name="connsiteY6" fmla="*/ 3465885 h 3465885"/>
              <a:gd name="connsiteX7" fmla="*/ 0 w 4547428"/>
              <a:gd name="connsiteY7" fmla="*/ 1468744 h 3465885"/>
              <a:gd name="connsiteX8" fmla="*/ 0 w 4547428"/>
              <a:gd name="connsiteY8" fmla="*/ 1465969 h 3465885"/>
              <a:gd name="connsiteX9" fmla="*/ 1558 w 4547428"/>
              <a:gd name="connsiteY9" fmla="*/ 1465969 h 3465885"/>
              <a:gd name="connsiteX10" fmla="*/ 824437 w 4547428"/>
              <a:gd name="connsiteY10" fmla="*/ 0 h 3465885"/>
              <a:gd name="connsiteX0" fmla="*/ 3643837 w 4547428"/>
              <a:gd name="connsiteY0" fmla="*/ 0 h 3130605"/>
              <a:gd name="connsiteX1" fmla="*/ 4547428 w 4547428"/>
              <a:gd name="connsiteY1" fmla="*/ 320040 h 3130605"/>
              <a:gd name="connsiteX2" fmla="*/ 4120628 w 4547428"/>
              <a:gd name="connsiteY2" fmla="*/ 1130689 h 3130605"/>
              <a:gd name="connsiteX3" fmla="*/ 4122185 w 4547428"/>
              <a:gd name="connsiteY3" fmla="*/ 1130689 h 3130605"/>
              <a:gd name="connsiteX4" fmla="*/ 4122185 w 4547428"/>
              <a:gd name="connsiteY4" fmla="*/ 1133464 h 3130605"/>
              <a:gd name="connsiteX5" fmla="*/ 4122185 w 4547428"/>
              <a:gd name="connsiteY5" fmla="*/ 3130605 h 3130605"/>
              <a:gd name="connsiteX6" fmla="*/ 0 w 4547428"/>
              <a:gd name="connsiteY6" fmla="*/ 3130605 h 3130605"/>
              <a:gd name="connsiteX7" fmla="*/ 0 w 4547428"/>
              <a:gd name="connsiteY7" fmla="*/ 1133464 h 3130605"/>
              <a:gd name="connsiteX8" fmla="*/ 0 w 4547428"/>
              <a:gd name="connsiteY8" fmla="*/ 1130689 h 3130605"/>
              <a:gd name="connsiteX9" fmla="*/ 1558 w 4547428"/>
              <a:gd name="connsiteY9" fmla="*/ 1130689 h 3130605"/>
              <a:gd name="connsiteX10" fmla="*/ 3643837 w 4547428"/>
              <a:gd name="connsiteY10" fmla="*/ 0 h 3130605"/>
              <a:gd name="connsiteX0" fmla="*/ 3643837 w 4654108"/>
              <a:gd name="connsiteY0" fmla="*/ 0 h 3130605"/>
              <a:gd name="connsiteX1" fmla="*/ 4654108 w 4654108"/>
              <a:gd name="connsiteY1" fmla="*/ 7620 h 3130605"/>
              <a:gd name="connsiteX2" fmla="*/ 4120628 w 4654108"/>
              <a:gd name="connsiteY2" fmla="*/ 1130689 h 3130605"/>
              <a:gd name="connsiteX3" fmla="*/ 4122185 w 4654108"/>
              <a:gd name="connsiteY3" fmla="*/ 1130689 h 3130605"/>
              <a:gd name="connsiteX4" fmla="*/ 4122185 w 4654108"/>
              <a:gd name="connsiteY4" fmla="*/ 1133464 h 3130605"/>
              <a:gd name="connsiteX5" fmla="*/ 4122185 w 4654108"/>
              <a:gd name="connsiteY5" fmla="*/ 3130605 h 3130605"/>
              <a:gd name="connsiteX6" fmla="*/ 0 w 4654108"/>
              <a:gd name="connsiteY6" fmla="*/ 3130605 h 3130605"/>
              <a:gd name="connsiteX7" fmla="*/ 0 w 4654108"/>
              <a:gd name="connsiteY7" fmla="*/ 1133464 h 3130605"/>
              <a:gd name="connsiteX8" fmla="*/ 0 w 4654108"/>
              <a:gd name="connsiteY8" fmla="*/ 1130689 h 3130605"/>
              <a:gd name="connsiteX9" fmla="*/ 1558 w 4654108"/>
              <a:gd name="connsiteY9" fmla="*/ 1130689 h 3130605"/>
              <a:gd name="connsiteX10" fmla="*/ 3643837 w 4654108"/>
              <a:gd name="connsiteY10" fmla="*/ 0 h 313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4108" h="3130605">
                <a:moveTo>
                  <a:pt x="3643837" y="0"/>
                </a:moveTo>
                <a:lnTo>
                  <a:pt x="4654108" y="7620"/>
                </a:lnTo>
                <a:lnTo>
                  <a:pt x="4120628" y="1130689"/>
                </a:lnTo>
                <a:lnTo>
                  <a:pt x="4122185" y="1130689"/>
                </a:lnTo>
                <a:lnTo>
                  <a:pt x="4122185" y="1133464"/>
                </a:lnTo>
                <a:lnTo>
                  <a:pt x="4122185" y="3130605"/>
                </a:lnTo>
                <a:lnTo>
                  <a:pt x="0" y="3130605"/>
                </a:lnTo>
                <a:lnTo>
                  <a:pt x="0" y="1133464"/>
                </a:lnTo>
                <a:lnTo>
                  <a:pt x="0" y="1130689"/>
                </a:lnTo>
                <a:lnTo>
                  <a:pt x="1558" y="1130689"/>
                </a:lnTo>
                <a:lnTo>
                  <a:pt x="3643837" y="0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Statement">
            <a:extLst>
              <a:ext uri="{FF2B5EF4-FFF2-40B4-BE49-F238E27FC236}">
                <a16:creationId xmlns:a16="http://schemas.microsoft.com/office/drawing/2014/main" id="{EFAD8B0F-B7B2-B549-251D-06946E53C13B}"/>
              </a:ext>
            </a:extLst>
          </p:cNvPr>
          <p:cNvGrpSpPr/>
          <p:nvPr/>
        </p:nvGrpSpPr>
        <p:grpSpPr>
          <a:xfrm>
            <a:off x="3761755" y="2431244"/>
            <a:ext cx="1327608" cy="1514652"/>
            <a:chOff x="5430085" y="189070"/>
            <a:chExt cx="1327608" cy="1514652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2487275-A724-A22D-9E64-5BF92702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12864" y="189070"/>
              <a:ext cx="1162050" cy="11620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43946B-137F-EEAB-26E9-EF0F0D5E04BE}"/>
                </a:ext>
              </a:extLst>
            </p:cNvPr>
            <p:cNvSpPr txBox="1"/>
            <p:nvPr/>
          </p:nvSpPr>
          <p:spPr>
            <a:xfrm>
              <a:off x="5430085" y="1365168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Statement</a:t>
              </a:r>
            </a:p>
          </p:txBody>
        </p:sp>
      </p:grpSp>
      <p:grpSp>
        <p:nvGrpSpPr>
          <p:cNvPr id="2" name="Artifact">
            <a:extLst>
              <a:ext uri="{FF2B5EF4-FFF2-40B4-BE49-F238E27FC236}">
                <a16:creationId xmlns:a16="http://schemas.microsoft.com/office/drawing/2014/main" id="{128E9CD8-B15C-146A-6FBC-90D3D375D503}"/>
              </a:ext>
            </a:extLst>
          </p:cNvPr>
          <p:cNvGrpSpPr/>
          <p:nvPr/>
        </p:nvGrpSpPr>
        <p:grpSpPr>
          <a:xfrm>
            <a:off x="6034724" y="2453137"/>
            <a:ext cx="1162050" cy="1470866"/>
            <a:chOff x="6804744" y="2460982"/>
            <a:chExt cx="1162050" cy="14708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EA185AF-53C1-4C9D-5E18-332CEAD8E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04744" y="2460982"/>
              <a:ext cx="1162050" cy="11620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791D8-3FD5-FCA0-BAB0-58687D42F787}"/>
                </a:ext>
              </a:extLst>
            </p:cNvPr>
            <p:cNvSpPr txBox="1"/>
            <p:nvPr/>
          </p:nvSpPr>
          <p:spPr>
            <a:xfrm>
              <a:off x="6887523" y="3593294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Artifact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00089-7FEB-EC73-BE37-617488187D3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06584" y="3034162"/>
            <a:ext cx="1028140" cy="8180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SBOM" descr="SBOM Vector Icons free download in SVG, PNG Format">
            <a:extLst>
              <a:ext uri="{FF2B5EF4-FFF2-40B4-BE49-F238E27FC236}">
                <a16:creationId xmlns:a16="http://schemas.microsoft.com/office/drawing/2014/main" id="{5F16C4FA-3A2D-0A5C-4C5E-48B795620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4917" y="5002744"/>
            <a:ext cx="845740" cy="79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SBOMformats">
            <a:extLst>
              <a:ext uri="{FF2B5EF4-FFF2-40B4-BE49-F238E27FC236}">
                <a16:creationId xmlns:a16="http://schemas.microsoft.com/office/drawing/2014/main" id="{8D9197F2-991D-EDB4-3309-3926AD1C232C}"/>
              </a:ext>
            </a:extLst>
          </p:cNvPr>
          <p:cNvGrpSpPr/>
          <p:nvPr/>
        </p:nvGrpSpPr>
        <p:grpSpPr>
          <a:xfrm>
            <a:off x="546066" y="5542510"/>
            <a:ext cx="776769" cy="359060"/>
            <a:chOff x="1949195" y="5013114"/>
            <a:chExt cx="1373723" cy="635000"/>
          </a:xfrm>
        </p:grpSpPr>
        <p:sp>
          <p:nvSpPr>
            <p:cNvPr id="8" name="Rectangle: Top Corners One Rounded and One Snipped 7">
              <a:extLst>
                <a:ext uri="{FF2B5EF4-FFF2-40B4-BE49-F238E27FC236}">
                  <a16:creationId xmlns:a16="http://schemas.microsoft.com/office/drawing/2014/main" id="{8FE4626E-8A38-2977-1832-D6835CDB2F7E}"/>
                </a:ext>
              </a:extLst>
            </p:cNvPr>
            <p:cNvSpPr/>
            <p:nvPr/>
          </p:nvSpPr>
          <p:spPr>
            <a:xfrm>
              <a:off x="1949195" y="5013114"/>
              <a:ext cx="1373723" cy="635000"/>
            </a:xfrm>
            <a:prstGeom prst="snip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ACBB56-C4F9-2337-E885-1509F6560BE0}"/>
                </a:ext>
              </a:extLst>
            </p:cNvPr>
            <p:cNvGrpSpPr/>
            <p:nvPr/>
          </p:nvGrpSpPr>
          <p:grpSpPr>
            <a:xfrm>
              <a:off x="2028391" y="5133744"/>
              <a:ext cx="1191095" cy="490034"/>
              <a:chOff x="1769800" y="5367512"/>
              <a:chExt cx="2226496" cy="916014"/>
            </a:xfrm>
          </p:grpSpPr>
          <p:pic>
            <p:nvPicPr>
              <p:cNvPr id="3" name="Picture 2" descr="Why you should use SPDX for security - Linux.com">
                <a:extLst>
                  <a:ext uri="{FF2B5EF4-FFF2-40B4-BE49-F238E27FC236}">
                    <a16:creationId xmlns:a16="http://schemas.microsoft.com/office/drawing/2014/main" id="{48E5F851-453C-9AF6-AA0D-B6C4331FA9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3178" y="5753439"/>
                <a:ext cx="1952069" cy="530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CycloneDX Branding">
                <a:extLst>
                  <a:ext uri="{FF2B5EF4-FFF2-40B4-BE49-F238E27FC236}">
                    <a16:creationId xmlns:a16="http://schemas.microsoft.com/office/drawing/2014/main" id="{9D5D34B6-D322-76A7-9F63-35205C20A1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9800" y="5367512"/>
                <a:ext cx="2226496" cy="385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BE96A4-3269-3441-F39C-224EFAC477F9}"/>
              </a:ext>
            </a:extLst>
          </p:cNvPr>
          <p:cNvSpPr txBox="1"/>
          <p:nvPr/>
        </p:nvSpPr>
        <p:spPr>
          <a:xfrm>
            <a:off x="4832087" y="2275461"/>
            <a:ext cx="11769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Montserrat" pitchFamily="2" charset="0"/>
              </a:rPr>
              <a:t>Subject: </a:t>
            </a:r>
            <a:br>
              <a:rPr lang="en-US" sz="1050" b="1" dirty="0">
                <a:latin typeface="Montserrat" pitchFamily="2" charset="0"/>
              </a:rPr>
            </a:br>
            <a:r>
              <a:rPr lang="en-US" sz="1050" dirty="0" err="1">
                <a:latin typeface="Montserrat" pitchFamily="2" charset="0"/>
              </a:rPr>
              <a:t>vCon</a:t>
            </a:r>
            <a:r>
              <a:rPr lang="en-US" sz="1050" dirty="0">
                <a:latin typeface="Montserrat" pitchFamily="2" charset="0"/>
              </a:rPr>
              <a:t> identifier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D6119-730C-4446-46A8-34A71F137EED}"/>
              </a:ext>
            </a:extLst>
          </p:cNvPr>
          <p:cNvSpPr txBox="1"/>
          <p:nvPr/>
        </p:nvSpPr>
        <p:spPr>
          <a:xfrm>
            <a:off x="7783017" y="601249"/>
            <a:ext cx="426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are Statements?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SBOMs about binaries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Compliance to certifications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 Scans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VEX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Responsible AI Claims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Voicemail Recordings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Updates about </a:t>
            </a:r>
            <a:r>
              <a:rPr lang="en-US" dirty="0" err="1"/>
              <a:t>vCons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Transcription Completed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Transcription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Approval (Consent) for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Consumed for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Revocation of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Confirmed Removal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B6DE83-1FC0-7F7B-2B61-F3F828C5F86A}"/>
              </a:ext>
            </a:extLst>
          </p:cNvPr>
          <p:cNvCxnSpPr>
            <a:cxnSpLocks/>
          </p:cNvCxnSpPr>
          <p:nvPr/>
        </p:nvCxnSpPr>
        <p:spPr>
          <a:xfrm flipH="1">
            <a:off x="4425559" y="1122398"/>
            <a:ext cx="1070366" cy="1308846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Identity">
            <a:extLst>
              <a:ext uri="{FF2B5EF4-FFF2-40B4-BE49-F238E27FC236}">
                <a16:creationId xmlns:a16="http://schemas.microsoft.com/office/drawing/2014/main" id="{236D5731-C6B3-6B90-C1BA-B0102255ED32}"/>
              </a:ext>
            </a:extLst>
          </p:cNvPr>
          <p:cNvGrpSpPr/>
          <p:nvPr/>
        </p:nvGrpSpPr>
        <p:grpSpPr>
          <a:xfrm>
            <a:off x="4920278" y="549234"/>
            <a:ext cx="1162050" cy="1508998"/>
            <a:chOff x="3650161" y="2015767"/>
            <a:chExt cx="1162050" cy="1508998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FB84089-F271-B73B-7F7F-5C74919A6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50161" y="2015767"/>
              <a:ext cx="1162050" cy="11620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1F9111-5FEF-5540-054D-7A9BF93A5537}"/>
                </a:ext>
              </a:extLst>
            </p:cNvPr>
            <p:cNvSpPr txBox="1"/>
            <p:nvPr/>
          </p:nvSpPr>
          <p:spPr>
            <a:xfrm>
              <a:off x="3715660" y="3186211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Montserrat" pitchFamily="2" charset="0"/>
                </a:rPr>
                <a:t>Identity</a:t>
              </a:r>
            </a:p>
          </p:txBody>
        </p:sp>
      </p:grpSp>
      <p:pic>
        <p:nvPicPr>
          <p:cNvPr id="23" name="ModelCard">
            <a:extLst>
              <a:ext uri="{FF2B5EF4-FFF2-40B4-BE49-F238E27FC236}">
                <a16:creationId xmlns:a16="http://schemas.microsoft.com/office/drawing/2014/main" id="{B4F7D8E9-7BAF-BFC0-2694-821834A20FA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3333" y="5119512"/>
            <a:ext cx="656965" cy="845997"/>
          </a:xfrm>
          <a:prstGeom prst="rect">
            <a:avLst/>
          </a:prstGeom>
        </p:spPr>
      </p:pic>
      <p:pic>
        <p:nvPicPr>
          <p:cNvPr id="2052" name="VEX">
            <a:extLst>
              <a:ext uri="{FF2B5EF4-FFF2-40B4-BE49-F238E27FC236}">
                <a16:creationId xmlns:a16="http://schemas.microsoft.com/office/drawing/2014/main" id="{717F19AE-A0C7-149B-9CD7-CEC964B54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8481" b="-88481"/>
          <a:stretch/>
        </p:blipFill>
        <p:spPr bwMode="auto">
          <a:xfrm>
            <a:off x="1664480" y="4800418"/>
            <a:ext cx="1223470" cy="124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53AAB5-8939-FAAD-B559-AC7E4ED8345A}"/>
              </a:ext>
            </a:extLst>
          </p:cNvPr>
          <p:cNvSpPr txBox="1"/>
          <p:nvPr/>
        </p:nvSpPr>
        <p:spPr>
          <a:xfrm>
            <a:off x="1750814" y="5646297"/>
            <a:ext cx="117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</a:t>
            </a:r>
          </a:p>
        </p:txBody>
      </p:sp>
      <p:pic>
        <p:nvPicPr>
          <p:cNvPr id="24" name="VEX" descr="Vulnerable Icon Vector Art, Icons, and Graphics for Free Download">
            <a:extLst>
              <a:ext uri="{FF2B5EF4-FFF2-40B4-BE49-F238E27FC236}">
                <a16:creationId xmlns:a16="http://schemas.microsoft.com/office/drawing/2014/main" id="{D751D949-6470-737F-004E-9FEDCE0BD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8287" y="5881778"/>
            <a:ext cx="358999" cy="3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3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uiExpand="1" build="allAtOnce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5167D-1956-27C4-04E2-C89C31EF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6980849-F3B2-5C51-9DEB-0DA5B1EA8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468" y="28340"/>
            <a:ext cx="2831766" cy="564806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A096F3-6315-ED83-3A25-703988E11046}"/>
              </a:ext>
            </a:extLst>
          </p:cNvPr>
          <p:cNvSpPr/>
          <p:nvPr/>
        </p:nvSpPr>
        <p:spPr>
          <a:xfrm>
            <a:off x="3211774" y="122220"/>
            <a:ext cx="4320760" cy="59273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38D3DBF-E93F-7916-5CA5-D4A0DF38158C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8988985" y="1519863"/>
            <a:ext cx="27427" cy="1565985"/>
          </a:xfrm>
          <a:prstGeom prst="straightConnector1">
            <a:avLst/>
          </a:prstGeom>
          <a:ln w="76200">
            <a:solidFill>
              <a:srgbClr val="98A2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5E475C5A-91BC-7259-182F-2F0733E898FB}"/>
              </a:ext>
            </a:extLst>
          </p:cNvPr>
          <p:cNvSpPr/>
          <p:nvPr/>
        </p:nvSpPr>
        <p:spPr>
          <a:xfrm rot="10800000">
            <a:off x="8351311" y="1519863"/>
            <a:ext cx="637674" cy="549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Statement">
            <a:extLst>
              <a:ext uri="{FF2B5EF4-FFF2-40B4-BE49-F238E27FC236}">
                <a16:creationId xmlns:a16="http://schemas.microsoft.com/office/drawing/2014/main" id="{EFAD8B0F-B7B2-B549-251D-06946E53C13B}"/>
              </a:ext>
            </a:extLst>
          </p:cNvPr>
          <p:cNvGrpSpPr/>
          <p:nvPr/>
        </p:nvGrpSpPr>
        <p:grpSpPr>
          <a:xfrm>
            <a:off x="3761755" y="2431244"/>
            <a:ext cx="1327608" cy="1514652"/>
            <a:chOff x="5430085" y="189070"/>
            <a:chExt cx="1327608" cy="1514652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2487275-A724-A22D-9E64-5BF92702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2864" y="189070"/>
              <a:ext cx="1162050" cy="11620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43946B-137F-EEAB-26E9-EF0F0D5E04BE}"/>
                </a:ext>
              </a:extLst>
            </p:cNvPr>
            <p:cNvSpPr txBox="1"/>
            <p:nvPr/>
          </p:nvSpPr>
          <p:spPr>
            <a:xfrm>
              <a:off x="5430085" y="1365168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Statement</a:t>
              </a:r>
            </a:p>
          </p:txBody>
        </p:sp>
      </p:grpSp>
      <p:grpSp>
        <p:nvGrpSpPr>
          <p:cNvPr id="2" name="Artifact">
            <a:extLst>
              <a:ext uri="{FF2B5EF4-FFF2-40B4-BE49-F238E27FC236}">
                <a16:creationId xmlns:a16="http://schemas.microsoft.com/office/drawing/2014/main" id="{128E9CD8-B15C-146A-6FBC-90D3D375D503}"/>
              </a:ext>
            </a:extLst>
          </p:cNvPr>
          <p:cNvGrpSpPr/>
          <p:nvPr/>
        </p:nvGrpSpPr>
        <p:grpSpPr>
          <a:xfrm>
            <a:off x="6034724" y="2453137"/>
            <a:ext cx="1162050" cy="1470866"/>
            <a:chOff x="6804744" y="2460982"/>
            <a:chExt cx="1162050" cy="14708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EA185AF-53C1-4C9D-5E18-332CEAD8E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04744" y="2460982"/>
              <a:ext cx="1162050" cy="11620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791D8-3FD5-FCA0-BAB0-58687D42F787}"/>
                </a:ext>
              </a:extLst>
            </p:cNvPr>
            <p:cNvSpPr txBox="1"/>
            <p:nvPr/>
          </p:nvSpPr>
          <p:spPr>
            <a:xfrm>
              <a:off x="6887523" y="3593294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Artifact</a:t>
              </a:r>
            </a:p>
          </p:txBody>
        </p:sp>
      </p:grpSp>
      <p:grpSp>
        <p:nvGrpSpPr>
          <p:cNvPr id="4" name="Identity">
            <a:extLst>
              <a:ext uri="{FF2B5EF4-FFF2-40B4-BE49-F238E27FC236}">
                <a16:creationId xmlns:a16="http://schemas.microsoft.com/office/drawing/2014/main" id="{FAA57EFE-C66F-8D0D-100F-0E7A107FA0C4}"/>
              </a:ext>
            </a:extLst>
          </p:cNvPr>
          <p:cNvGrpSpPr/>
          <p:nvPr/>
        </p:nvGrpSpPr>
        <p:grpSpPr>
          <a:xfrm>
            <a:off x="4920278" y="549234"/>
            <a:ext cx="1162050" cy="1508998"/>
            <a:chOff x="3650161" y="2015767"/>
            <a:chExt cx="1162050" cy="1508998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43D0238A-5456-8EE5-E343-3F8EE84D9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50161" y="2015767"/>
              <a:ext cx="1162050" cy="11620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52403D-756F-EB4C-C5D5-4CD23A75D7B6}"/>
                </a:ext>
              </a:extLst>
            </p:cNvPr>
            <p:cNvSpPr txBox="1"/>
            <p:nvPr/>
          </p:nvSpPr>
          <p:spPr>
            <a:xfrm>
              <a:off x="3715660" y="3186211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Montserrat" pitchFamily="2" charset="0"/>
                </a:rPr>
                <a:t>Identity</a:t>
              </a:r>
            </a:p>
          </p:txBody>
        </p:sp>
      </p:grpSp>
      <p:grpSp>
        <p:nvGrpSpPr>
          <p:cNvPr id="45" name="Envelope">
            <a:extLst>
              <a:ext uri="{FF2B5EF4-FFF2-40B4-BE49-F238E27FC236}">
                <a16:creationId xmlns:a16="http://schemas.microsoft.com/office/drawing/2014/main" id="{B699E67C-C23E-C4B3-C288-A784792D7CAF}"/>
              </a:ext>
            </a:extLst>
          </p:cNvPr>
          <p:cNvGrpSpPr/>
          <p:nvPr/>
        </p:nvGrpSpPr>
        <p:grpSpPr>
          <a:xfrm>
            <a:off x="5128354" y="4436885"/>
            <a:ext cx="1835760" cy="1275427"/>
            <a:chOff x="5128354" y="4390390"/>
            <a:chExt cx="1835760" cy="127542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E52BC1-115F-304D-3E4C-F83C9B11814F}"/>
                </a:ext>
              </a:extLst>
            </p:cNvPr>
            <p:cNvSpPr txBox="1"/>
            <p:nvPr/>
          </p:nvSpPr>
          <p:spPr>
            <a:xfrm>
              <a:off x="5128354" y="5327263"/>
              <a:ext cx="1835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Montserrat" pitchFamily="2" charset="0"/>
                </a:rPr>
                <a:t>COSE Envelope</a:t>
              </a:r>
            </a:p>
          </p:txBody>
        </p:sp>
        <p:pic>
          <p:nvPicPr>
            <p:cNvPr id="1026" name="Picture 2" descr="Blue Mail Letter - Free Clip Art">
              <a:extLst>
                <a:ext uri="{FF2B5EF4-FFF2-40B4-BE49-F238E27FC236}">
                  <a16:creationId xmlns:a16="http://schemas.microsoft.com/office/drawing/2014/main" id="{55503ED0-65B6-522D-008A-4BA9B870C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516" y="4390390"/>
              <a:ext cx="1123432" cy="777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A9C6D2-EEFF-8D33-E0B2-15563AA472D0}"/>
              </a:ext>
            </a:extLst>
          </p:cNvPr>
          <p:cNvCxnSpPr>
            <a:cxnSpLocks/>
            <a:endCxn id="1026" idx="1"/>
          </p:cNvCxnSpPr>
          <p:nvPr/>
        </p:nvCxnSpPr>
        <p:spPr>
          <a:xfrm rot="16200000" flipH="1">
            <a:off x="4650053" y="3990929"/>
            <a:ext cx="879494" cy="789431"/>
          </a:xfrm>
          <a:prstGeom prst="curvedConnector2">
            <a:avLst/>
          </a:prstGeom>
          <a:ln w="76200">
            <a:solidFill>
              <a:srgbClr val="98A2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WaxSeal" descr="Wax Seal A by imrahilXbattousai on DeviantArt">
            <a:extLst>
              <a:ext uri="{FF2B5EF4-FFF2-40B4-BE49-F238E27FC236}">
                <a16:creationId xmlns:a16="http://schemas.microsoft.com/office/drawing/2014/main" id="{ADD7635F-1997-74A5-A919-71BCE131C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3242" y="4722072"/>
            <a:ext cx="319953" cy="31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hought Bubble: Cloud 1">
            <a:extLst>
              <a:ext uri="{FF2B5EF4-FFF2-40B4-BE49-F238E27FC236}">
                <a16:creationId xmlns:a16="http://schemas.microsoft.com/office/drawing/2014/main" id="{E192F43F-8DD6-FDBD-D637-293F21F69F1D}"/>
              </a:ext>
            </a:extLst>
          </p:cNvPr>
          <p:cNvSpPr/>
          <p:nvPr/>
        </p:nvSpPr>
        <p:spPr>
          <a:xfrm>
            <a:off x="7622991" y="413047"/>
            <a:ext cx="4179988" cy="1819839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2648238 w 5095875"/>
              <a:gd name="connsiteY0" fmla="*/ 2518168 h 3533775"/>
              <a:gd name="connsiteX1" fmla="*/ 2550078 w 5095875"/>
              <a:gd name="connsiteY1" fmla="*/ 2616328 h 3533775"/>
              <a:gd name="connsiteX2" fmla="*/ 2451918 w 5095875"/>
              <a:gd name="connsiteY2" fmla="*/ 2518168 h 3533775"/>
              <a:gd name="connsiteX3" fmla="*/ 2550078 w 5095875"/>
              <a:gd name="connsiteY3" fmla="*/ 2420008 h 3533775"/>
              <a:gd name="connsiteX4" fmla="*/ 2648238 w 5095875"/>
              <a:gd name="connsiteY4" fmla="*/ 2518168 h 3533775"/>
              <a:gd name="connsiteX0" fmla="*/ 2747177 w 5095875"/>
              <a:gd name="connsiteY0" fmla="*/ 2791263 h 3533775"/>
              <a:gd name="connsiteX1" fmla="*/ 2550856 w 5095875"/>
              <a:gd name="connsiteY1" fmla="*/ 2987584 h 3533775"/>
              <a:gd name="connsiteX2" fmla="*/ 2354535 w 5095875"/>
              <a:gd name="connsiteY2" fmla="*/ 2791263 h 3533775"/>
              <a:gd name="connsiteX3" fmla="*/ 2550856 w 5095875"/>
              <a:gd name="connsiteY3" fmla="*/ 2594942 h 3533775"/>
              <a:gd name="connsiteX4" fmla="*/ 2747177 w 5095875"/>
              <a:gd name="connsiteY4" fmla="*/ 2791263 h 3533775"/>
              <a:gd name="connsiteX0" fmla="*/ 2846674 w 5095875"/>
              <a:gd name="connsiteY0" fmla="*/ 3260677 h 3533775"/>
              <a:gd name="connsiteX1" fmla="*/ 2552193 w 5095875"/>
              <a:gd name="connsiteY1" fmla="*/ 3555158 h 3533775"/>
              <a:gd name="connsiteX2" fmla="*/ 2257712 w 5095875"/>
              <a:gd name="connsiteY2" fmla="*/ 3260677 h 3533775"/>
              <a:gd name="connsiteX3" fmla="*/ 2552193 w 5095875"/>
              <a:gd name="connsiteY3" fmla="*/ 2966196 h 3533775"/>
              <a:gd name="connsiteX4" fmla="*/ 2846674 w 5095875"/>
              <a:gd name="connsiteY4" fmla="*/ 3260677 h 3533775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65248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3" fmla="*/ 2652485 w 5102481"/>
              <a:gd name="connsiteY3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358782 w 5102481"/>
              <a:gd name="connsiteY2" fmla="*/ 2779729 h 3543624"/>
              <a:gd name="connsiteX3" fmla="*/ 2555103 w 5102481"/>
              <a:gd name="connsiteY3" fmla="*/ 2583408 h 3543624"/>
              <a:gd name="connsiteX4" fmla="*/ 2751424 w 5102481"/>
              <a:gd name="connsiteY4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556440 w 5102481"/>
              <a:gd name="connsiteY3" fmla="*/ 2954662 h 3543624"/>
              <a:gd name="connsiteX4" fmla="*/ 2850921 w 5102481"/>
              <a:gd name="connsiteY4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358782 w 5102481"/>
              <a:gd name="connsiteY2" fmla="*/ 2779729 h 3543624"/>
              <a:gd name="connsiteX3" fmla="*/ 2555103 w 5102481"/>
              <a:gd name="connsiteY3" fmla="*/ 2583408 h 3543624"/>
              <a:gd name="connsiteX4" fmla="*/ 2751424 w 5102481"/>
              <a:gd name="connsiteY4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556440 w 5102481"/>
              <a:gd name="connsiteY3" fmla="*/ 2954662 h 3543624"/>
              <a:gd name="connsiteX4" fmla="*/ 2850921 w 5102481"/>
              <a:gd name="connsiteY4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358782 w 5102481"/>
              <a:gd name="connsiteY2" fmla="*/ 2779729 h 3543624"/>
              <a:gd name="connsiteX3" fmla="*/ 2751424 w 5102481"/>
              <a:gd name="connsiteY3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556440 w 5102481"/>
              <a:gd name="connsiteY3" fmla="*/ 2954662 h 3543624"/>
              <a:gd name="connsiteX4" fmla="*/ 2850921 w 5102481"/>
              <a:gd name="connsiteY4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751424 w 5102481"/>
              <a:gd name="connsiteY2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556440 w 5102481"/>
              <a:gd name="connsiteY3" fmla="*/ 2954662 h 3543624"/>
              <a:gd name="connsiteX4" fmla="*/ 2850921 w 5102481"/>
              <a:gd name="connsiteY4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751424 w 5102481"/>
              <a:gd name="connsiteY2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850921 w 5102481"/>
              <a:gd name="connsiteY3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751424 w 5102481"/>
              <a:gd name="connsiteY2" fmla="*/ 277972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842864 w 5102481"/>
              <a:gd name="connsiteY2" fmla="*/ 287116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842864 w 5102481"/>
              <a:gd name="connsiteY1" fmla="*/ 287116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842864 w 5102481"/>
              <a:gd name="connsiteY1" fmla="*/ 287116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980024 w 5102481"/>
              <a:gd name="connsiteY1" fmla="*/ 300832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777617 w 5102481"/>
              <a:gd name="connsiteY1" fmla="*/ 2808304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765711 w 5102481"/>
              <a:gd name="connsiteY1" fmla="*/ 2805923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1541749 w 5102481"/>
              <a:gd name="connsiteY0" fmla="*/ 1774841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1494669 w 5102481"/>
              <a:gd name="connsiteY1" fmla="*/ 1757069 h 3543624"/>
              <a:gd name="connsiteX2" fmla="*/ 2456165 w 5102481"/>
              <a:gd name="connsiteY2" fmla="*/ 2506634 h 3543624"/>
              <a:gd name="connsiteX0" fmla="*/ 1541749 w 5102481"/>
              <a:gd name="connsiteY0" fmla="*/ 1774841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1553671 w 5102481"/>
              <a:gd name="connsiteY0" fmla="*/ 1758921 h 3543624"/>
              <a:gd name="connsiteX1" fmla="*/ 1494669 w 5102481"/>
              <a:gd name="connsiteY1" fmla="*/ 1757069 h 3543624"/>
              <a:gd name="connsiteX2" fmla="*/ 1553671 w 5102481"/>
              <a:gd name="connsiteY2" fmla="*/ 1758921 h 3543624"/>
              <a:gd name="connsiteX0" fmla="*/ 1541749 w 5102481"/>
              <a:gd name="connsiteY0" fmla="*/ 1774841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1553671 w 5102481"/>
              <a:gd name="connsiteY0" fmla="*/ 1758921 h 3543624"/>
              <a:gd name="connsiteX1" fmla="*/ 1494669 w 5102481"/>
              <a:gd name="connsiteY1" fmla="*/ 1757069 h 3543624"/>
              <a:gd name="connsiteX2" fmla="*/ 1553671 w 5102481"/>
              <a:gd name="connsiteY2" fmla="*/ 1758921 h 3543624"/>
              <a:gd name="connsiteX0" fmla="*/ 1541749 w 5102481"/>
              <a:gd name="connsiteY0" fmla="*/ 1774841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6" h="43320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5102481" h="3543624">
                <a:moveTo>
                  <a:pt x="1553671" y="1758921"/>
                </a:moveTo>
                <a:lnTo>
                  <a:pt x="1494669" y="1757069"/>
                </a:lnTo>
                <a:cubicBezTo>
                  <a:pt x="1494669" y="1757069"/>
                  <a:pt x="1553671" y="1813133"/>
                  <a:pt x="1553671" y="1758921"/>
                </a:cubicBezTo>
                <a:close/>
              </a:path>
              <a:path w="5102481" h="3543624">
                <a:moveTo>
                  <a:pt x="1541749" y="1774841"/>
                </a:moveTo>
                <a:lnTo>
                  <a:pt x="1536986" y="1762936"/>
                </a:lnTo>
              </a:path>
              <a:path w="5102481" h="3543624">
                <a:moveTo>
                  <a:pt x="2261959" y="3249143"/>
                </a:moveTo>
                <a:lnTo>
                  <a:pt x="2556440" y="3543624"/>
                </a:lnTo>
              </a:path>
              <a:path w="43256" h="43320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" descr="RKVST Rebrands as DataTrails">
            <a:extLst>
              <a:ext uri="{FF2B5EF4-FFF2-40B4-BE49-F238E27FC236}">
                <a16:creationId xmlns:a16="http://schemas.microsoft.com/office/drawing/2014/main" id="{0AFCDF5F-7003-5EE5-C260-8D3D27716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0611" y="8905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17">
            <a:extLst>
              <a:ext uri="{FF2B5EF4-FFF2-40B4-BE49-F238E27FC236}">
                <a16:creationId xmlns:a16="http://schemas.microsoft.com/office/drawing/2014/main" id="{A7250A1D-89AA-C4A8-BB7B-AD903AF35BA6}"/>
              </a:ext>
            </a:extLst>
          </p:cNvPr>
          <p:cNvCxnSpPr>
            <a:cxnSpLocks/>
            <a:stCxn id="1026" idx="3"/>
            <a:endCxn id="48" idx="0"/>
          </p:cNvCxnSpPr>
          <p:nvPr/>
        </p:nvCxnSpPr>
        <p:spPr>
          <a:xfrm flipV="1">
            <a:off x="6607948" y="2069582"/>
            <a:ext cx="2062200" cy="2755810"/>
          </a:xfrm>
          <a:prstGeom prst="curvedConnector2">
            <a:avLst/>
          </a:prstGeom>
          <a:ln w="76200">
            <a:solidFill>
              <a:srgbClr val="98A2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Receipt">
            <a:extLst>
              <a:ext uri="{FF2B5EF4-FFF2-40B4-BE49-F238E27FC236}">
                <a16:creationId xmlns:a16="http://schemas.microsoft.com/office/drawing/2014/main" id="{F60AC3B7-6C4E-7414-567D-3BCECF9B8FD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0148" y="3012269"/>
            <a:ext cx="696420" cy="735612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211573E2-A288-6AF0-1ABF-4231FC792C3C}"/>
              </a:ext>
            </a:extLst>
          </p:cNvPr>
          <p:cNvGrpSpPr/>
          <p:nvPr/>
        </p:nvGrpSpPr>
        <p:grpSpPr>
          <a:xfrm>
            <a:off x="8438303" y="1582165"/>
            <a:ext cx="833750" cy="335120"/>
            <a:chOff x="4902348" y="3915953"/>
            <a:chExt cx="833750" cy="33512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7B113F8-477F-B5C1-F665-09F178CAC1C2}"/>
                </a:ext>
              </a:extLst>
            </p:cNvPr>
            <p:cNvSpPr/>
            <p:nvPr/>
          </p:nvSpPr>
          <p:spPr>
            <a:xfrm>
              <a:off x="4902348" y="3915953"/>
              <a:ext cx="833750" cy="335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eNotary</a:t>
              </a:r>
            </a:p>
          </p:txBody>
        </p:sp>
        <p:pic>
          <p:nvPicPr>
            <p:cNvPr id="61" name="Key">
              <a:extLst>
                <a:ext uri="{FF2B5EF4-FFF2-40B4-BE49-F238E27FC236}">
                  <a16:creationId xmlns:a16="http://schemas.microsoft.com/office/drawing/2014/main" id="{3CB7EFED-DEBA-26D9-0970-D822DF50A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87974" y="4106941"/>
              <a:ext cx="131119" cy="131119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B9F142-8AE8-773A-4626-1DCDFF4AEF7D}"/>
              </a:ext>
            </a:extLst>
          </p:cNvPr>
          <p:cNvGrpSpPr/>
          <p:nvPr/>
        </p:nvGrpSpPr>
        <p:grpSpPr>
          <a:xfrm>
            <a:off x="10809216" y="1056678"/>
            <a:ext cx="582822" cy="582822"/>
            <a:chOff x="6679050" y="4022771"/>
            <a:chExt cx="1361764" cy="1361764"/>
          </a:xfrm>
        </p:grpSpPr>
        <p:pic>
          <p:nvPicPr>
            <p:cNvPr id="1024" name="Graphic 1023">
              <a:extLst>
                <a:ext uri="{FF2B5EF4-FFF2-40B4-BE49-F238E27FC236}">
                  <a16:creationId xmlns:a16="http://schemas.microsoft.com/office/drawing/2014/main" id="{3CE94725-C358-252D-98C9-8D8F66469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6679050" y="4022771"/>
              <a:ext cx="1361764" cy="1361764"/>
            </a:xfrm>
            <a:prstGeom prst="rect">
              <a:avLst/>
            </a:prstGeom>
          </p:spPr>
        </p:pic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31D8A62B-95A3-333E-D260-E97F539C5810}"/>
                </a:ext>
              </a:extLst>
            </p:cNvPr>
            <p:cNvSpPr txBox="1"/>
            <p:nvPr/>
          </p:nvSpPr>
          <p:spPr>
            <a:xfrm>
              <a:off x="7130039" y="4211663"/>
              <a:ext cx="565559" cy="2157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>
                  <a:latin typeface="Arial" panose="020B0604020202020204" pitchFamily="34" charset="0"/>
                  <a:cs typeface="Arial" panose="020B0604020202020204" pitchFamily="34" charset="0"/>
                </a:rPr>
                <a:t>Ledger</a:t>
              </a:r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9" name="Picture 1028" descr="A blue and white logo&#10;&#10;Description automatically generated">
            <a:extLst>
              <a:ext uri="{FF2B5EF4-FFF2-40B4-BE49-F238E27FC236}">
                <a16:creationId xmlns:a16="http://schemas.microsoft.com/office/drawing/2014/main" id="{7DD753D2-78BD-98AB-B8D4-A8A7D254448E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71386" y="707598"/>
            <a:ext cx="458482" cy="38950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3A6F0A-5385-8E01-AE24-47C9F9CDA9C0}"/>
              </a:ext>
            </a:extLst>
          </p:cNvPr>
          <p:cNvCxnSpPr>
            <a:cxnSpLocks/>
          </p:cNvCxnSpPr>
          <p:nvPr/>
        </p:nvCxnSpPr>
        <p:spPr>
          <a:xfrm flipV="1">
            <a:off x="5006584" y="3034162"/>
            <a:ext cx="1028140" cy="8180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7A094B-255C-8131-35BA-4A2D128B3372}"/>
              </a:ext>
            </a:extLst>
          </p:cNvPr>
          <p:cNvSpPr txBox="1"/>
          <p:nvPr/>
        </p:nvSpPr>
        <p:spPr>
          <a:xfrm>
            <a:off x="4832087" y="2275461"/>
            <a:ext cx="11769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Montserrat" pitchFamily="2" charset="0"/>
              </a:rPr>
              <a:t>Subject: </a:t>
            </a:r>
            <a:br>
              <a:rPr lang="en-US" sz="1050" b="1" dirty="0">
                <a:latin typeface="Montserrat" pitchFamily="2" charset="0"/>
              </a:rPr>
            </a:br>
            <a:r>
              <a:rPr lang="en-US" sz="1050" dirty="0" err="1">
                <a:latin typeface="Montserrat" pitchFamily="2" charset="0"/>
              </a:rPr>
              <a:t>vCon</a:t>
            </a:r>
            <a:r>
              <a:rPr lang="en-US" sz="1050" dirty="0">
                <a:latin typeface="Montserrat" pitchFamily="2" charset="0"/>
              </a:rPr>
              <a:t> identifier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B4D79-2261-BA1C-E27D-807E0E8F31D6}"/>
              </a:ext>
            </a:extLst>
          </p:cNvPr>
          <p:cNvSpPr txBox="1"/>
          <p:nvPr/>
        </p:nvSpPr>
        <p:spPr>
          <a:xfrm>
            <a:off x="7762198" y="4308401"/>
            <a:ext cx="432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envelope is submitted to the DataTrails SCITT APIs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registration is evaluated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identity is verified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upon entry to the ledger,</a:t>
            </a:r>
            <a:br>
              <a:rPr lang="en-US" dirty="0"/>
            </a:br>
            <a:r>
              <a:rPr lang="en-US" dirty="0"/>
              <a:t>a receipt is returned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DE315E-0375-0A0F-AC25-2F4A1D818E14}"/>
              </a:ext>
            </a:extLst>
          </p:cNvPr>
          <p:cNvCxnSpPr>
            <a:cxnSpLocks/>
          </p:cNvCxnSpPr>
          <p:nvPr/>
        </p:nvCxnSpPr>
        <p:spPr>
          <a:xfrm flipH="1">
            <a:off x="4425559" y="1122398"/>
            <a:ext cx="1070366" cy="1308846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F25C78-9642-E50B-4D0C-781B23F66948}"/>
              </a:ext>
            </a:extLst>
          </p:cNvPr>
          <p:cNvSpPr txBox="1"/>
          <p:nvPr/>
        </p:nvSpPr>
        <p:spPr>
          <a:xfrm>
            <a:off x="2295063" y="5657671"/>
            <a:ext cx="137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dirty="0"/>
              <a:t>BOR</a:t>
            </a:r>
          </a:p>
          <a:p>
            <a:r>
              <a:rPr lang="en-US" b="1" dirty="0"/>
              <a:t>O</a:t>
            </a:r>
            <a:r>
              <a:rPr lang="en-US" dirty="0"/>
              <a:t>bject</a:t>
            </a:r>
          </a:p>
          <a:p>
            <a:r>
              <a:rPr lang="en-US" b="1" dirty="0"/>
              <a:t>S</a:t>
            </a:r>
            <a:r>
              <a:rPr lang="en-US" dirty="0"/>
              <a:t>igning and</a:t>
            </a:r>
          </a:p>
          <a:p>
            <a:r>
              <a:rPr lang="en-US" b="1" dirty="0"/>
              <a:t>E</a:t>
            </a:r>
            <a:r>
              <a:rPr lang="en-US" dirty="0"/>
              <a:t>ncryption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3352D-A76A-8076-A8E0-8A1ABCEC5D1A}"/>
              </a:ext>
            </a:extLst>
          </p:cNvPr>
          <p:cNvSpPr txBox="1"/>
          <p:nvPr/>
        </p:nvSpPr>
        <p:spPr>
          <a:xfrm>
            <a:off x="316379" y="5657670"/>
            <a:ext cx="1717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dirty="0"/>
              <a:t>oncise</a:t>
            </a:r>
          </a:p>
          <a:p>
            <a:r>
              <a:rPr lang="en-US" b="1" dirty="0"/>
              <a:t>B</a:t>
            </a:r>
            <a:r>
              <a:rPr lang="en-US" dirty="0"/>
              <a:t>inary</a:t>
            </a:r>
          </a:p>
          <a:p>
            <a:r>
              <a:rPr lang="en-US" b="1" dirty="0"/>
              <a:t>O</a:t>
            </a:r>
            <a:r>
              <a:rPr lang="en-US" dirty="0"/>
              <a:t>bject</a:t>
            </a:r>
          </a:p>
          <a:p>
            <a:r>
              <a:rPr lang="en-US" b="1" dirty="0"/>
              <a:t>R</a:t>
            </a:r>
            <a:r>
              <a:rPr lang="en-US" dirty="0"/>
              <a:t>epresentation</a:t>
            </a:r>
          </a:p>
        </p:txBody>
      </p:sp>
    </p:spTree>
    <p:extLst>
      <p:ext uri="{BB962C8B-B14F-4D97-AF65-F5344CB8AC3E}">
        <p14:creationId xmlns:p14="http://schemas.microsoft.com/office/powerpoint/2010/main" val="28623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BA5EB"/>
      </a:hlink>
      <a:folHlink>
        <a:srgbClr val="0BA5E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25AA52E81B347B444D60E2519DD03" ma:contentTypeVersion="4" ma:contentTypeDescription="Create a new document." ma:contentTypeScope="" ma:versionID="3438b3515b89a703c9e50a55b86e9c1b">
  <xsd:schema xmlns:xsd="http://www.w3.org/2001/XMLSchema" xmlns:xs="http://www.w3.org/2001/XMLSchema" xmlns:p="http://schemas.microsoft.com/office/2006/metadata/properties" xmlns:ns2="83829518-9c2c-436e-8fb9-f41cd5327988" targetNamespace="http://schemas.microsoft.com/office/2006/metadata/properties" ma:root="true" ma:fieldsID="33938b1b78e2fee347822ced5edb2094" ns2:_="">
    <xsd:import namespace="83829518-9c2c-436e-8fb9-f41cd5327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29518-9c2c-436e-8fb9-f41cd5327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CABC27-8FA8-4E23-B263-861B895EFB2D}">
  <ds:schemaRefs>
    <ds:schemaRef ds:uri="83829518-9c2c-436e-8fb9-f41cd53279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768A8C4-A13B-4A2C-9543-D7A51F2BD9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55EA51-B57F-45C0-83A2-67583253EF16}">
  <ds:schemaRefs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83829518-9c2c-436e-8fb9-f41cd5327988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10061</TotalTime>
  <Words>3870</Words>
  <Application>Microsoft Office PowerPoint</Application>
  <PresentationFormat>Widescreen</PresentationFormat>
  <Paragraphs>795</Paragraphs>
  <Slides>26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-apple-system</vt:lpstr>
      <vt:lpstr>Aptos</vt:lpstr>
      <vt:lpstr>Aptos Display</vt:lpstr>
      <vt:lpstr>Arial</vt:lpstr>
      <vt:lpstr>Calibri</vt:lpstr>
      <vt:lpstr>Consolas</vt:lpstr>
      <vt:lpstr>Montserrat</vt:lpstr>
      <vt:lpstr>Oxygen Mono</vt:lpstr>
      <vt:lpstr>Wingdings</vt:lpstr>
      <vt:lpstr>Office Theme</vt:lpstr>
      <vt:lpstr>PowerPoint Presentation</vt:lpstr>
      <vt:lpstr>PowerPoint Presentation</vt:lpstr>
      <vt:lpstr>Elements of Information We Make Decisions Upon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SCITT Statement (vCon)</vt:lpstr>
      <vt:lpstr>Lifecycle of a vCon</vt:lpstr>
      <vt:lpstr>Enabling Adherence to Privacy Governance</vt:lpstr>
      <vt:lpstr>Enabling Adherence to Privacy Governance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Inclusion &amp;  Consistency</vt:lpstr>
      <vt:lpstr>Personally Identifiable Information </vt:lpstr>
      <vt:lpstr>PII &amp; SCITT   </vt:lpstr>
      <vt:lpstr>PII, SCITT &amp; DataTrails Implementation</vt:lpstr>
      <vt:lpstr>PII, SCITT &amp; DataTrails Implementation</vt:lpstr>
      <vt:lpstr>SCITT Provides</vt:lpstr>
      <vt:lpstr>DataTrails Provides</vt:lpstr>
      <vt:lpstr>&amp; SCITT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11</cp:revision>
  <dcterms:created xsi:type="dcterms:W3CDTF">2024-02-06T14:56:26Z</dcterms:created>
  <dcterms:modified xsi:type="dcterms:W3CDTF">2025-03-11T16:07:39Z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0x0101004D025AA52E81B347B444D60E2519DD03</vt:lpwstr>
  </property>
</Properties>
</file>