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47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F074-FD7F-4289-AFAE-CC6328841EE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4DD1-7AD6-4E68-9D87-30E62DA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5/15/2019 2:29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4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E2A-2F83-46D6-9A31-A4D7CE40C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4B3F-D4F5-4053-958B-8C4D437A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E454-04E8-4087-A823-F7701495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212D-0E8C-49FA-9CFB-BA385B3B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59F3-F861-4DFA-8FFC-C1E799ED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EB5-EB2C-455E-9186-28828009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CA48-B53A-43AA-A922-024A18937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CBE-83D0-47F3-98D2-CC881B2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C6F0-3710-40DF-BC4E-0CBF5632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2684-E299-48B4-B016-BD099B74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22225-FCFC-4B2F-AF41-8D1E09D8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E644-57C9-4BB7-965A-C46BA098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E2AB-5BCD-4C29-8E96-D8E90DCC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07F1-29E2-4B9E-B3C9-EA466BCE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B86A-E483-4C51-BC8C-270A2F78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4E85-561A-43F9-9464-4F33CFFD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46C0-A652-489A-A683-C161AF05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86CA-6081-497E-A00D-CD8E3BB5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C109-B520-4C8F-A5D9-56786AD9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8A48-D10B-4078-9EE0-8ACF2285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2AAB-403B-439B-A045-16A8C59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7154-2265-4529-92E4-9BED1043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B634-5DA7-4F72-B245-2616CA86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4416-C8E0-4C52-8689-B821B919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99B4-163E-41D7-8E27-3855818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109B-9226-41F4-84A3-0AEECAAF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1581-21D0-4251-934E-DD0633E9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7070C-5AE3-4947-B9FC-FF1BA0CC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1FD4-1550-4DBD-B31A-3842C03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EFCD-6810-4A99-B99E-D2829BE8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65CDE-5533-43C3-817B-09322BE9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7AFD-B189-4DE9-8FD7-238DB65C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D3AF-EFF5-43D1-BB84-71509040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309D-962D-4732-AF27-2262D80A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3EBCA-6364-4773-9408-FE015506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7EBBC-4311-4512-AB11-4BFE95E0A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3A37F-95C5-4E1D-A2CE-59A54D47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EB848-33DD-40C9-98FF-6AE197D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A339-9244-43E8-9618-863CD6E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B233-70DA-4B4E-8815-B236A653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ABB20-5E42-44D6-BE0D-AA14ABCB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82092-1BB1-45E2-AA57-04D29DBA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6ACEE-2622-487A-9BE8-C7D270CA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D9449-AD24-48F5-8339-0D0A539A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36704-4A04-4C61-AB5C-485DD2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A4CF-70C7-4BBB-9039-5D3F37F8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CBA1-50A1-4790-B890-8C79471B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5186-9274-4D73-99C5-4EBB5C28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4459F-1179-4F3E-A240-32B678B3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8F540-595F-4C07-BF75-4B0A484E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27CF-8A9A-433D-98F6-E7701456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32CD0-DD38-45DA-8B6B-28718C40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252C-EDC8-429C-91CF-6F4CDB6E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0AE0-F97C-4F8E-872D-3A1192455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0231-C793-4EA0-9BC4-18964F46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B9BAC-09C1-4310-B086-1C67864E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F82CE-B52C-4E46-AA62-8D9BFE40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0CD8-0CA7-494F-96BF-4BFAF2C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0EACF-EBF8-446A-80AF-66248220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C16A-0229-411D-9E3A-11A1AA21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FC9D-78E2-4CAF-93FA-3775C054E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302B-FE91-4345-A57E-BB1000458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216F-EC54-4456-9428-AFDB63358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tevelasker.blog/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Steve.Lasker@Microsoft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stevelask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jpeg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26" Type="http://schemas.openxmlformats.org/officeDocument/2006/relationships/image" Target="../media/image39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microsoft.com/office/2007/relationships/hdphoto" Target="../media/hdphoto1.wdp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2.png"/><Relationship Id="rId1" Type="http://schemas.openxmlformats.org/officeDocument/2006/relationships/tags" Target="../tags/tag1.xml"/><Relationship Id="rId6" Type="http://schemas.openxmlformats.org/officeDocument/2006/relationships/image" Target="../media/image20.emf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emf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1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emf"/><Relationship Id="rId9" Type="http://schemas.openxmlformats.org/officeDocument/2006/relationships/image" Target="../media/image23.svg"/><Relationship Id="rId14" Type="http://schemas.openxmlformats.org/officeDocument/2006/relationships/image" Target="../media/image28.emf"/><Relationship Id="rId22" Type="http://schemas.openxmlformats.org/officeDocument/2006/relationships/image" Target="../media/image36.png"/><Relationship Id="rId27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199B-A74C-426C-B327-5656D3DF5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Securing Container Workloads</a:t>
            </a:r>
            <a:br>
              <a:rPr lang="en-US" b="1" dirty="0"/>
            </a:br>
            <a:r>
              <a:rPr lang="en-US" sz="4900" b="1" dirty="0"/>
              <a:t>Build, Sign, Scan, Push, Deploy &amp; </a:t>
            </a:r>
            <a:r>
              <a:rPr lang="en-US" sz="4900" b="1" dirty="0" err="1"/>
              <a:t>VNets</a:t>
            </a:r>
            <a:endParaRPr lang="en-US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B0A50-43C3-47D1-8112-A23A4D7DC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Oh My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53EC4-878F-4E26-8115-28E2D0D0D758}"/>
              </a:ext>
            </a:extLst>
          </p:cNvPr>
          <p:cNvSpPr txBox="1"/>
          <p:nvPr/>
        </p:nvSpPr>
        <p:spPr>
          <a:xfrm>
            <a:off x="517862" y="4838676"/>
            <a:ext cx="31574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3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https://github.com/stevelasker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Image result for blog logo">
            <a:extLst>
              <a:ext uri="{FF2B5EF4-FFF2-40B4-BE49-F238E27FC236}">
                <a16:creationId xmlns:a16="http://schemas.microsoft.com/office/drawing/2014/main" id="{B9E0C507-80D4-4083-B99F-43B210A39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witter logo">
            <a:extLst>
              <a:ext uri="{FF2B5EF4-FFF2-40B4-BE49-F238E27FC236}">
                <a16:creationId xmlns:a16="http://schemas.microsoft.com/office/drawing/2014/main" id="{8587980F-5EAA-469C-BD71-053B508E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70A64F2-F7A2-4ACD-907F-833FA1172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8" name="Picture 6" descr="Image result for email logo">
            <a:extLst>
              <a:ext uri="{FF2B5EF4-FFF2-40B4-BE49-F238E27FC236}">
                <a16:creationId xmlns:a16="http://schemas.microsoft.com/office/drawing/2014/main" id="{C2E52714-B3D9-47CA-B094-ECC473447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7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B204-B9A6-48C3-8F4B-8FB9CEE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2DC2-C1DF-4834-A76C-1E3C796F3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D702E-8707-45CA-BB2B-431A251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you start?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are the components of securing workflows?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A7C14-F4F0-40C2-86C6-29444483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BB8AC-E038-4AA9-AB3B-AAA67EDF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90FA3-1506-42A6-B060-55818B4C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2375"/>
            <a:ext cx="10515600" cy="3234587"/>
          </a:xfrm>
        </p:spPr>
        <p:txBody>
          <a:bodyPr/>
          <a:lstStyle/>
          <a:p>
            <a:r>
              <a:rPr lang="en-US" dirty="0"/>
              <a:t>Multiple lines of defense</a:t>
            </a:r>
          </a:p>
          <a:p>
            <a:r>
              <a:rPr lang="en-US" dirty="0"/>
              <a:t>Authentication &amp; Authorization</a:t>
            </a:r>
          </a:p>
          <a:p>
            <a:r>
              <a:rPr lang="en-US" dirty="0"/>
              <a:t>Container Workflows, w/Security </a:t>
            </a:r>
          </a:p>
        </p:txBody>
      </p:sp>
    </p:spTree>
    <p:extLst>
      <p:ext uri="{BB962C8B-B14F-4D97-AF65-F5344CB8AC3E}">
        <p14:creationId xmlns:p14="http://schemas.microsoft.com/office/powerpoint/2010/main" val="25396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74DE4-017A-4BD8-BF4E-9F191DC5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Security isn’t definitive</a:t>
            </a:r>
            <a:br>
              <a:rPr lang="en-US" dirty="0"/>
            </a:br>
            <a:r>
              <a:rPr lang="en-US" sz="3600" dirty="0"/>
              <a:t>it’s a matter of time, effort and how determined someone is.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83C02-D8BB-45C3-A0D5-E5FDF301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italian job breking into the safe">
            <a:extLst>
              <a:ext uri="{FF2B5EF4-FFF2-40B4-BE49-F238E27FC236}">
                <a16:creationId xmlns:a16="http://schemas.microsoft.com/office/drawing/2014/main" id="{AF23611D-42C5-4BAA-A834-40557098E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1934999"/>
            <a:ext cx="2476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8D3FAAA-F3F4-47A8-881F-401AADB6E6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3499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ceans 11 safe breakin">
            <a:extLst>
              <a:ext uri="{FF2B5EF4-FFF2-40B4-BE49-F238E27FC236}">
                <a16:creationId xmlns:a16="http://schemas.microsoft.com/office/drawing/2014/main" id="{207441BF-B5F3-449E-99CB-9A797BDE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40" y="1934999"/>
            <a:ext cx="1901774" cy="36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4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urdle">
            <a:extLst>
              <a:ext uri="{FF2B5EF4-FFF2-40B4-BE49-F238E27FC236}">
                <a16:creationId xmlns:a16="http://schemas.microsoft.com/office/drawing/2014/main" id="{8B037965-D613-4EFC-B138-63DD0CA443D9}"/>
              </a:ext>
            </a:extLst>
          </p:cNvPr>
          <p:cNvSpPr/>
          <p:nvPr/>
        </p:nvSpPr>
        <p:spPr>
          <a:xfrm>
            <a:off x="6607175" y="3109118"/>
            <a:ext cx="66675" cy="990600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urdle">
            <a:extLst>
              <a:ext uri="{FF2B5EF4-FFF2-40B4-BE49-F238E27FC236}">
                <a16:creationId xmlns:a16="http://schemas.microsoft.com/office/drawing/2014/main" id="{94F3F50B-9E82-491E-92BF-BC6C71835F44}"/>
              </a:ext>
            </a:extLst>
          </p:cNvPr>
          <p:cNvSpPr/>
          <p:nvPr/>
        </p:nvSpPr>
        <p:spPr>
          <a:xfrm>
            <a:off x="10340975" y="1812131"/>
            <a:ext cx="66675" cy="2256631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urdle">
            <a:extLst>
              <a:ext uri="{FF2B5EF4-FFF2-40B4-BE49-F238E27FC236}">
                <a16:creationId xmlns:a16="http://schemas.microsoft.com/office/drawing/2014/main" id="{31F25A35-7C97-4939-B52D-275D15C5033E}"/>
              </a:ext>
            </a:extLst>
          </p:cNvPr>
          <p:cNvSpPr/>
          <p:nvPr/>
        </p:nvSpPr>
        <p:spPr>
          <a:xfrm>
            <a:off x="1628775" y="1557338"/>
            <a:ext cx="66675" cy="2475785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DD7A8-1B83-48E5-BF7F-F906AC20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Lines Of Defense</a:t>
            </a:r>
          </a:p>
        </p:txBody>
      </p:sp>
      <p:sp>
        <p:nvSpPr>
          <p:cNvPr id="7" name="Hurdle">
            <a:extLst>
              <a:ext uri="{FF2B5EF4-FFF2-40B4-BE49-F238E27FC236}">
                <a16:creationId xmlns:a16="http://schemas.microsoft.com/office/drawing/2014/main" id="{7581CC39-EE11-468B-A611-490BF05980EB}"/>
              </a:ext>
            </a:extLst>
          </p:cNvPr>
          <p:cNvSpPr/>
          <p:nvPr/>
        </p:nvSpPr>
        <p:spPr>
          <a:xfrm>
            <a:off x="13573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urdle">
            <a:extLst>
              <a:ext uri="{FF2B5EF4-FFF2-40B4-BE49-F238E27FC236}">
                <a16:creationId xmlns:a16="http://schemas.microsoft.com/office/drawing/2014/main" id="{B9A494D2-86A4-4473-9A5E-279A98CBF782}"/>
              </a:ext>
            </a:extLst>
          </p:cNvPr>
          <p:cNvSpPr/>
          <p:nvPr/>
        </p:nvSpPr>
        <p:spPr>
          <a:xfrm>
            <a:off x="26019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urdle">
            <a:extLst>
              <a:ext uri="{FF2B5EF4-FFF2-40B4-BE49-F238E27FC236}">
                <a16:creationId xmlns:a16="http://schemas.microsoft.com/office/drawing/2014/main" id="{7C61613B-FEF0-4220-8D8E-EDFA0B7EA6BB}"/>
              </a:ext>
            </a:extLst>
          </p:cNvPr>
          <p:cNvSpPr/>
          <p:nvPr/>
        </p:nvSpPr>
        <p:spPr>
          <a:xfrm>
            <a:off x="38465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urdle">
            <a:extLst>
              <a:ext uri="{FF2B5EF4-FFF2-40B4-BE49-F238E27FC236}">
                <a16:creationId xmlns:a16="http://schemas.microsoft.com/office/drawing/2014/main" id="{7679C62D-3FD1-4615-B869-C220074E3C7C}"/>
              </a:ext>
            </a:extLst>
          </p:cNvPr>
          <p:cNvSpPr/>
          <p:nvPr/>
        </p:nvSpPr>
        <p:spPr>
          <a:xfrm>
            <a:off x="50911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urdle">
            <a:extLst>
              <a:ext uri="{FF2B5EF4-FFF2-40B4-BE49-F238E27FC236}">
                <a16:creationId xmlns:a16="http://schemas.microsoft.com/office/drawing/2014/main" id="{323D95EC-E403-4817-8A72-5C096532DD97}"/>
              </a:ext>
            </a:extLst>
          </p:cNvPr>
          <p:cNvSpPr/>
          <p:nvPr/>
        </p:nvSpPr>
        <p:spPr>
          <a:xfrm>
            <a:off x="63357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urdle">
            <a:extLst>
              <a:ext uri="{FF2B5EF4-FFF2-40B4-BE49-F238E27FC236}">
                <a16:creationId xmlns:a16="http://schemas.microsoft.com/office/drawing/2014/main" id="{100FB740-FE5F-43C7-ADCB-EA785EA433A4}"/>
              </a:ext>
            </a:extLst>
          </p:cNvPr>
          <p:cNvSpPr/>
          <p:nvPr/>
        </p:nvSpPr>
        <p:spPr>
          <a:xfrm>
            <a:off x="75803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urdle">
            <a:extLst>
              <a:ext uri="{FF2B5EF4-FFF2-40B4-BE49-F238E27FC236}">
                <a16:creationId xmlns:a16="http://schemas.microsoft.com/office/drawing/2014/main" id="{BCB2299D-5C87-4ADA-8312-9D80B548A738}"/>
              </a:ext>
            </a:extLst>
          </p:cNvPr>
          <p:cNvSpPr/>
          <p:nvPr/>
        </p:nvSpPr>
        <p:spPr>
          <a:xfrm>
            <a:off x="88249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urdle">
            <a:extLst>
              <a:ext uri="{FF2B5EF4-FFF2-40B4-BE49-F238E27FC236}">
                <a16:creationId xmlns:a16="http://schemas.microsoft.com/office/drawing/2014/main" id="{037ED1DB-5E7B-4E16-867A-9E063D92A765}"/>
              </a:ext>
            </a:extLst>
          </p:cNvPr>
          <p:cNvSpPr/>
          <p:nvPr/>
        </p:nvSpPr>
        <p:spPr>
          <a:xfrm>
            <a:off x="100695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BF9CF94-E392-4D02-9AFB-509436FC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600" y="4351798"/>
            <a:ext cx="774700" cy="7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72C1C914-3B1D-496E-82DE-F72A460F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4424820"/>
            <a:ext cx="609600" cy="6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7423-4F5A-46BF-A4FD-CC32564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374E-D911-47F2-AA1E-BF98F0EC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Boundaries</a:t>
            </a:r>
          </a:p>
          <a:p>
            <a:r>
              <a:rPr lang="en-US" dirty="0"/>
              <a:t>Active Scanning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Content Verification</a:t>
            </a:r>
          </a:p>
        </p:txBody>
      </p:sp>
    </p:spTree>
    <p:extLst>
      <p:ext uri="{BB962C8B-B14F-4D97-AF65-F5344CB8AC3E}">
        <p14:creationId xmlns:p14="http://schemas.microsoft.com/office/powerpoint/2010/main" val="22687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74ED43C4-28FD-4BF0-BAAE-5F839791174E}"/>
              </a:ext>
            </a:extLst>
          </p:cNvPr>
          <p:cNvSpPr/>
          <p:nvPr/>
        </p:nvSpPr>
        <p:spPr>
          <a:xfrm>
            <a:off x="4753341" y="4818888"/>
            <a:ext cx="2446067" cy="877824"/>
          </a:xfrm>
          <a:prstGeom prst="wedgeRectCallout">
            <a:avLst>
              <a:gd name="adj1" fmla="val -91486"/>
              <a:gd name="adj2" fmla="val -729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A212F59E-A208-42CC-B97A-016FAF2A0982}"/>
              </a:ext>
            </a:extLst>
          </p:cNvPr>
          <p:cNvSpPr/>
          <p:nvPr/>
        </p:nvSpPr>
        <p:spPr>
          <a:xfrm>
            <a:off x="4753340" y="5414675"/>
            <a:ext cx="2446067" cy="563413"/>
          </a:xfrm>
          <a:prstGeom prst="wedgeRectCallout">
            <a:avLst>
              <a:gd name="adj1" fmla="val -90738"/>
              <a:gd name="adj2" fmla="val 569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3F65-1112-4EFB-93B9-C9B69694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 </a:t>
            </a:r>
          </a:p>
        </p:txBody>
      </p:sp>
      <p:grpSp>
        <p:nvGrpSpPr>
          <p:cNvPr id="4" name="Authentication">
            <a:extLst>
              <a:ext uri="{FF2B5EF4-FFF2-40B4-BE49-F238E27FC236}">
                <a16:creationId xmlns:a16="http://schemas.microsoft.com/office/drawing/2014/main" id="{ADFFE9EB-94A0-479E-9D57-C2892AEEFD28}"/>
              </a:ext>
            </a:extLst>
          </p:cNvPr>
          <p:cNvGrpSpPr/>
          <p:nvPr/>
        </p:nvGrpSpPr>
        <p:grpSpPr>
          <a:xfrm>
            <a:off x="7965944" y="3336054"/>
            <a:ext cx="857250" cy="739009"/>
            <a:chOff x="4314167" y="3606147"/>
            <a:chExt cx="857250" cy="7390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416D9AF-F10C-4C12-8EEB-FF417131265A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E7FA4DB2-58DC-48D8-83AD-BC9C49A6B2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F2267-B47B-4919-B9CF-C0F6C376B831}"/>
              </a:ext>
            </a:extLst>
          </p:cNvPr>
          <p:cNvGrpSpPr/>
          <p:nvPr/>
        </p:nvGrpSpPr>
        <p:grpSpPr>
          <a:xfrm>
            <a:off x="8645926" y="3682655"/>
            <a:ext cx="857250" cy="769546"/>
            <a:chOff x="9796927" y="4002915"/>
            <a:chExt cx="857250" cy="769546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E3AFEE-A3F8-4BD4-96DF-E331BCE2EE2B}"/>
                </a:ext>
              </a:extLst>
            </p:cNvPr>
            <p:cNvSpPr/>
            <p:nvPr/>
          </p:nvSpPr>
          <p:spPr>
            <a:xfrm>
              <a:off x="9796927" y="4018184"/>
              <a:ext cx="857250" cy="739009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02F424-53C5-4777-84DC-6DB31FA48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9671" y="4002915"/>
              <a:ext cx="769545" cy="769546"/>
            </a:xfrm>
            <a:prstGeom prst="rect">
              <a:avLst/>
            </a:prstGeom>
          </p:spPr>
        </p:pic>
      </p:grpSp>
      <p:pic>
        <p:nvPicPr>
          <p:cNvPr id="12" name="Picture 8" descr="See the source image">
            <a:extLst>
              <a:ext uri="{FF2B5EF4-FFF2-40B4-BE49-F238E27FC236}">
                <a16:creationId xmlns:a16="http://schemas.microsoft.com/office/drawing/2014/main" id="{81239285-FFC4-4738-9E81-38EE2134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" y="3408956"/>
            <a:ext cx="609600" cy="6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DF972D2-EA01-411F-88F4-49EE051A3D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50" t="24379" r="40046" b="24641"/>
          <a:stretch/>
        </p:blipFill>
        <p:spPr>
          <a:xfrm rot="16200000" flipH="1">
            <a:off x="6189676" y="3148032"/>
            <a:ext cx="486607" cy="9394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08EC7CD-BA9B-4A90-8AA3-8660FCB87F1B}"/>
              </a:ext>
            </a:extLst>
          </p:cNvPr>
          <p:cNvSpPr txBox="1"/>
          <p:nvPr/>
        </p:nvSpPr>
        <p:spPr>
          <a:xfrm>
            <a:off x="7464479" y="4537512"/>
            <a:ext cx="400747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Permissions:</a:t>
            </a:r>
          </a:p>
          <a:p>
            <a:pPr lvl="1"/>
            <a:r>
              <a:rPr lang="en-US" dirty="0"/>
              <a:t>Read – Pull</a:t>
            </a:r>
          </a:p>
          <a:p>
            <a:pPr lvl="1"/>
            <a:r>
              <a:rPr lang="en-US" dirty="0"/>
              <a:t>Write – Push</a:t>
            </a:r>
          </a:p>
          <a:p>
            <a:pPr lvl="1"/>
            <a:r>
              <a:rPr lang="en-US" dirty="0"/>
              <a:t>Sign – content trust</a:t>
            </a:r>
          </a:p>
          <a:p>
            <a:pPr lvl="1"/>
            <a:r>
              <a:rPr lang="en-US" dirty="0"/>
              <a:t>List – repos and tags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Update meta-data – expiration 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D5DB16-18A1-4389-BF28-E4657269C379}"/>
              </a:ext>
            </a:extLst>
          </p:cNvPr>
          <p:cNvSpPr txBox="1"/>
          <p:nvPr/>
        </p:nvSpPr>
        <p:spPr>
          <a:xfrm>
            <a:off x="4469878" y="4537512"/>
            <a:ext cx="2769716" cy="2031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Authentication:</a:t>
            </a:r>
          </a:p>
          <a:p>
            <a:pPr lvl="1"/>
            <a:r>
              <a:rPr lang="en-US" dirty="0"/>
              <a:t>Username/Password?</a:t>
            </a:r>
          </a:p>
          <a:p>
            <a:pPr lvl="1"/>
            <a:r>
              <a:rPr lang="en-US" dirty="0"/>
              <a:t>2FA</a:t>
            </a:r>
          </a:p>
          <a:p>
            <a:pPr lvl="1"/>
            <a:r>
              <a:rPr lang="en-US" dirty="0"/>
              <a:t>Token</a:t>
            </a:r>
          </a:p>
          <a:p>
            <a:pPr lvl="1"/>
            <a:r>
              <a:rPr lang="en-US" dirty="0"/>
              <a:t>Certificate</a:t>
            </a:r>
          </a:p>
          <a:p>
            <a:pPr lvl="1"/>
            <a:r>
              <a:rPr lang="en-US" dirty="0"/>
              <a:t>Time based</a:t>
            </a:r>
          </a:p>
          <a:p>
            <a:pPr lvl="1"/>
            <a:r>
              <a:rPr lang="en-US" dirty="0"/>
              <a:t>Revocable?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CCA9445-15D8-4306-A859-79ADBB110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05" y="4639961"/>
            <a:ext cx="780290" cy="780290"/>
          </a:xfrm>
          <a:prstGeom prst="rect">
            <a:avLst/>
          </a:prstGeom>
        </p:spPr>
      </p:pic>
      <p:pic>
        <p:nvPicPr>
          <p:cNvPr id="84" name="Picture 83" descr="A picture containing wheel, transport&#10;&#10;Description automatically generated">
            <a:extLst>
              <a:ext uri="{FF2B5EF4-FFF2-40B4-BE49-F238E27FC236}">
                <a16:creationId xmlns:a16="http://schemas.microsoft.com/office/drawing/2014/main" id="{433AE9B6-529B-4A29-9442-464866922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05" y="5414675"/>
            <a:ext cx="780290" cy="780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E3702E1-1E63-4689-AD83-8A74C3334F4D}"/>
              </a:ext>
            </a:extLst>
          </p:cNvPr>
          <p:cNvSpPr/>
          <p:nvPr/>
        </p:nvSpPr>
        <p:spPr>
          <a:xfrm>
            <a:off x="2121921" y="4845440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5E9C57-54AB-4D8D-8F9E-BDC086BEA7E9}"/>
              </a:ext>
            </a:extLst>
          </p:cNvPr>
          <p:cNvSpPr/>
          <p:nvPr/>
        </p:nvSpPr>
        <p:spPr>
          <a:xfrm>
            <a:off x="1873391" y="5648543"/>
            <a:ext cx="96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Services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1E1742-AF7C-4F8C-A5A5-C3B0F608BEE7}"/>
              </a:ext>
            </a:extLst>
          </p:cNvPr>
          <p:cNvSpPr txBox="1"/>
          <p:nvPr/>
        </p:nvSpPr>
        <p:spPr>
          <a:xfrm>
            <a:off x="2289731" y="1533620"/>
            <a:ext cx="635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B8724ED-153D-4D2D-AA5E-9E685FF4AA5B}"/>
              </a:ext>
            </a:extLst>
          </p:cNvPr>
          <p:cNvSpPr/>
          <p:nvPr/>
        </p:nvSpPr>
        <p:spPr>
          <a:xfrm>
            <a:off x="5340034" y="1326200"/>
            <a:ext cx="6966319" cy="1660979"/>
          </a:xfrm>
          <a:prstGeom prst="rect">
            <a:avLst/>
          </a:prstGeom>
          <a:solidFill>
            <a:srgbClr val="FDF79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>
              <a:rot lat="21317298" lon="21018657" rev="204987"/>
            </a:camera>
            <a:lightRig rig="threePt" dir="t"/>
          </a:scene3d>
          <a:sp3d extrusionH="76200"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the least permissions required to get the job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clusters </a:t>
            </a:r>
            <a:r>
              <a:rPr lang="en-US" sz="20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</a:t>
            </a: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be able pull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 Systems </a:t>
            </a:r>
            <a:r>
              <a:rPr lang="en-US" sz="20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</a:t>
            </a: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able to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can sign images?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DAECFA-842D-48AA-91B0-4D85E2E1672D}"/>
              </a:ext>
            </a:extLst>
          </p:cNvPr>
          <p:cNvSpPr/>
          <p:nvPr/>
        </p:nvSpPr>
        <p:spPr>
          <a:xfrm>
            <a:off x="158429" y="1387549"/>
            <a:ext cx="5049151" cy="1660979"/>
          </a:xfrm>
          <a:prstGeom prst="rect">
            <a:avLst/>
          </a:prstGeom>
          <a:solidFill>
            <a:srgbClr val="FDF79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>
              <a:rot lat="21317298" lon="21018657" rev="204987"/>
            </a:camera>
            <a:lightRig rig="threePt" dir="t"/>
          </a:scene3d>
          <a:sp3d extrusionH="76200"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 the most stringent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– 2fa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– rotatable, </a:t>
            </a:r>
            <a:b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revocable, time-based tokens</a:t>
            </a:r>
          </a:p>
        </p:txBody>
      </p:sp>
    </p:spTree>
    <p:extLst>
      <p:ext uri="{BB962C8B-B14F-4D97-AF65-F5344CB8AC3E}">
        <p14:creationId xmlns:p14="http://schemas.microsoft.com/office/powerpoint/2010/main" val="24054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37969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8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2579 0.0094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6" grpId="0" animBg="1"/>
      <p:bldP spid="37" grpId="0" animBg="1"/>
      <p:bldP spid="85" grpId="0"/>
      <p:bldP spid="86" grpId="0"/>
      <p:bldP spid="90" grpId="0" animBg="1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Workflows…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26CF1-8966-4F0F-9D77-CA1B9017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9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ED6B94D-D78A-4B52-BA37-B725F7DC02A1}"/>
              </a:ext>
            </a:extLst>
          </p:cNvPr>
          <p:cNvGrpSpPr/>
          <p:nvPr/>
        </p:nvGrpSpPr>
        <p:grpSpPr>
          <a:xfrm>
            <a:off x="9290060" y="1214554"/>
            <a:ext cx="2512085" cy="608841"/>
            <a:chOff x="2260698" y="1058892"/>
            <a:chExt cx="2563550" cy="62131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C7FDA40-9B09-4A19-B829-1F09B0D14A7D}"/>
                </a:ext>
              </a:extLst>
            </p:cNvPr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</a:rPr>
                <a:t>Container Service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AD4FCCE-EFE9-4EEE-8A52-610063A6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B45A1-EA72-44DE-ACE0-AB37C1FD7A0D}"/>
              </a:ext>
            </a:extLst>
          </p:cNvPr>
          <p:cNvGrpSpPr/>
          <p:nvPr/>
        </p:nvGrpSpPr>
        <p:grpSpPr>
          <a:xfrm>
            <a:off x="9290060" y="3072635"/>
            <a:ext cx="2512085" cy="608841"/>
            <a:chOff x="2260698" y="1672903"/>
            <a:chExt cx="2563550" cy="62131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D26E14E-44D5-4398-ACA2-F59B8CC8ED31}"/>
                </a:ext>
              </a:extLst>
            </p:cNvPr>
            <p:cNvSpPr/>
            <p:nvPr/>
          </p:nvSpPr>
          <p:spPr>
            <a:xfrm>
              <a:off x="2260698" y="1672903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</a:rPr>
                <a:t>Service Fabric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C6297B7-6B57-44AB-8AEF-B53FC799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3D8D61-966E-43D3-A34B-8D15BC38E021}"/>
              </a:ext>
            </a:extLst>
          </p:cNvPr>
          <p:cNvGrpSpPr/>
          <p:nvPr/>
        </p:nvGrpSpPr>
        <p:grpSpPr>
          <a:xfrm>
            <a:off x="9290060" y="2453275"/>
            <a:ext cx="2512085" cy="608841"/>
            <a:chOff x="2260698" y="2350204"/>
            <a:chExt cx="2563550" cy="62131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E10003-490F-418F-822F-2A7D5899B540}"/>
                </a:ext>
              </a:extLst>
            </p:cNvPr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</a:rPr>
                <a:t>App Services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B584E37-E670-4B99-9EF2-CC256CC76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FB3EEC-72B1-42C5-A93F-E74A140A4E5E}"/>
              </a:ext>
            </a:extLst>
          </p:cNvPr>
          <p:cNvGrpSpPr/>
          <p:nvPr/>
        </p:nvGrpSpPr>
        <p:grpSpPr>
          <a:xfrm>
            <a:off x="9290060" y="1833915"/>
            <a:ext cx="2512085" cy="608841"/>
            <a:chOff x="12042417" y="1907893"/>
            <a:chExt cx="2512442" cy="6089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E1C5FD0-F62A-4DFA-8106-90BBD3A24EED}"/>
                </a:ext>
              </a:extLst>
            </p:cNvPr>
            <p:cNvSpPr/>
            <p:nvPr/>
          </p:nvSpPr>
          <p:spPr>
            <a:xfrm>
              <a:off x="12042417" y="1907893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</a:rPr>
                <a:t>Container Instances</a:t>
              </a:r>
            </a:p>
          </p:txBody>
        </p:sp>
        <p:pic>
          <p:nvPicPr>
            <p:cNvPr id="118" name="Picture 2" descr="Image result for azure container instances logo">
              <a:extLst>
                <a:ext uri="{FF2B5EF4-FFF2-40B4-BE49-F238E27FC236}">
                  <a16:creationId xmlns:a16="http://schemas.microsoft.com/office/drawing/2014/main" id="{AE8BB365-8A6F-4011-9CDD-DA5A562A2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1" r="22219"/>
            <a:stretch/>
          </p:blipFill>
          <p:spPr bwMode="auto">
            <a:xfrm>
              <a:off x="12113061" y="1941093"/>
              <a:ext cx="572899" cy="54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FF32FEC-AD17-4492-AF7B-3BD913241F9A}"/>
              </a:ext>
            </a:extLst>
          </p:cNvPr>
          <p:cNvGrpSpPr/>
          <p:nvPr/>
        </p:nvGrpSpPr>
        <p:grpSpPr>
          <a:xfrm>
            <a:off x="9290060" y="3691995"/>
            <a:ext cx="2512085" cy="608841"/>
            <a:chOff x="12042417" y="3769446"/>
            <a:chExt cx="2512442" cy="60892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0B1E15-154D-4578-AC59-A24F33BF2DDA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</a:rPr>
                <a:t>Azure Functions</a:t>
              </a:r>
            </a:p>
          </p:txBody>
        </p:sp>
        <p:pic>
          <p:nvPicPr>
            <p:cNvPr id="121" name="Picture 4">
              <a:extLst>
                <a:ext uri="{FF2B5EF4-FFF2-40B4-BE49-F238E27FC236}">
                  <a16:creationId xmlns:a16="http://schemas.microsoft.com/office/drawing/2014/main" id="{C30FABBC-A79D-4DA8-B694-21DBD693E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E628F72-9229-411E-9BD5-FC78EBD832C9}"/>
              </a:ext>
            </a:extLst>
          </p:cNvPr>
          <p:cNvGrpSpPr/>
          <p:nvPr/>
        </p:nvGrpSpPr>
        <p:grpSpPr>
          <a:xfrm>
            <a:off x="9290060" y="4311355"/>
            <a:ext cx="2512085" cy="608841"/>
            <a:chOff x="12042417" y="3769446"/>
            <a:chExt cx="2512442" cy="60892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E5174DC-A218-4C5F-926C-390E97524E19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</a:rPr>
                <a:t>IoT</a:t>
              </a:r>
            </a:p>
          </p:txBody>
        </p:sp>
        <p:pic>
          <p:nvPicPr>
            <p:cNvPr id="124" name="Picture 4">
              <a:extLst>
                <a:ext uri="{FF2B5EF4-FFF2-40B4-BE49-F238E27FC236}">
                  <a16:creationId xmlns:a16="http://schemas.microsoft.com/office/drawing/2014/main" id="{E8A04FE7-55ED-42CD-8FCA-1DBE7C292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FC98EF7-4A12-4F3A-B7A3-1AAEF0527A65}"/>
              </a:ext>
            </a:extLst>
          </p:cNvPr>
          <p:cNvGrpSpPr/>
          <p:nvPr/>
        </p:nvGrpSpPr>
        <p:grpSpPr>
          <a:xfrm>
            <a:off x="9290060" y="4930715"/>
            <a:ext cx="2512085" cy="608841"/>
            <a:chOff x="12042417" y="3769446"/>
            <a:chExt cx="2512442" cy="60892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9526366-6C54-4F75-994B-3D0B92AE059A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</a:rPr>
                <a:t>Azure Batch</a:t>
              </a:r>
            </a:p>
          </p:txBody>
        </p:sp>
        <p:pic>
          <p:nvPicPr>
            <p:cNvPr id="127" name="Picture 4">
              <a:extLst>
                <a:ext uri="{FF2B5EF4-FFF2-40B4-BE49-F238E27FC236}">
                  <a16:creationId xmlns:a16="http://schemas.microsoft.com/office/drawing/2014/main" id="{ED90AF1E-4148-477D-A05C-652306F1C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58926AB-1BC5-4FF9-8C81-A1D5E48DFEDC}"/>
              </a:ext>
            </a:extLst>
          </p:cNvPr>
          <p:cNvGrpSpPr/>
          <p:nvPr/>
        </p:nvGrpSpPr>
        <p:grpSpPr>
          <a:xfrm>
            <a:off x="525004" y="1668563"/>
            <a:ext cx="1453914" cy="1480465"/>
            <a:chOff x="608671" y="1428750"/>
            <a:chExt cx="1483698" cy="1510794"/>
          </a:xfrm>
        </p:grpSpPr>
        <p:sp>
          <p:nvSpPr>
            <p:cNvPr id="103" name="Rounded Rectangle 11">
              <a:extLst>
                <a:ext uri="{FF2B5EF4-FFF2-40B4-BE49-F238E27FC236}">
                  <a16:creationId xmlns:a16="http://schemas.microsoft.com/office/drawing/2014/main" id="{418DBFFB-0F01-405A-A0DA-56DA5E34E995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C65179E-710B-483F-B1DB-9AF0E2AA1956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algn="ctr" defTabSz="878221">
                <a:defRPr/>
              </a:pPr>
              <a:r>
                <a:rPr lang="en-US" sz="1075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A74570-8E89-44FF-B32A-1BD441030EBA}"/>
                </a:ext>
              </a:extLst>
            </p:cNvPr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80" indent="-228480" algn="ctr" defTabSz="878221">
                <a:defRPr/>
              </a:pPr>
              <a:endParaRPr lang="en-US" sz="1961" b="1" kern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73CB316-FE7A-49E7-8C62-B72AC082E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</p:grpSp>
      <p:pic>
        <p:nvPicPr>
          <p:cNvPr id="95" name="Windows" descr="Related image">
            <a:extLst>
              <a:ext uri="{FF2B5EF4-FFF2-40B4-BE49-F238E27FC236}">
                <a16:creationId xmlns:a16="http://schemas.microsoft.com/office/drawing/2014/main" id="{C5536173-6543-4FB3-970E-CF4265BFD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200198" y="3335021"/>
            <a:ext cx="438603" cy="4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Linux" descr="Image result for linux icon">
            <a:extLst>
              <a:ext uri="{FF2B5EF4-FFF2-40B4-BE49-F238E27FC236}">
                <a16:creationId xmlns:a16="http://schemas.microsoft.com/office/drawing/2014/main" id="{24AA1740-3994-45E1-9EE8-BFEDEDA6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4" y="3341206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IoT">
            <a:extLst>
              <a:ext uri="{FF2B5EF4-FFF2-40B4-BE49-F238E27FC236}">
                <a16:creationId xmlns:a16="http://schemas.microsoft.com/office/drawing/2014/main" id="{C9F3F5A4-1242-4E07-9C75-250CFA43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200146" y="333210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.NET">
            <a:extLst>
              <a:ext uri="{FF2B5EF4-FFF2-40B4-BE49-F238E27FC236}">
                <a16:creationId xmlns:a16="http://schemas.microsoft.com/office/drawing/2014/main" id="{C2BE41CC-33A5-41FA-952B-4047FED4A29E}"/>
              </a:ext>
            </a:extLst>
          </p:cNvPr>
          <p:cNvSpPr/>
          <p:nvPr/>
        </p:nvSpPr>
        <p:spPr>
          <a:xfrm>
            <a:off x="107599" y="3366820"/>
            <a:ext cx="699580" cy="374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5"/>
            <a:r>
              <a:rPr lang="en-US" b="1" dirty="0">
                <a:solidFill>
                  <a:srgbClr val="1A1A1A"/>
                </a:solidFill>
                <a:latin typeface="Segoe UI"/>
              </a:rPr>
              <a:t>.NET</a:t>
            </a:r>
          </a:p>
        </p:txBody>
      </p:sp>
      <p:pic>
        <p:nvPicPr>
          <p:cNvPr id="99" name="Java" descr="Image result for java icon">
            <a:extLst>
              <a:ext uri="{FF2B5EF4-FFF2-40B4-BE49-F238E27FC236}">
                <a16:creationId xmlns:a16="http://schemas.microsoft.com/office/drawing/2014/main" id="{16ED1629-3F75-4FCA-BAE5-29ACCCC8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3" y="321229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Lifecycle Primitives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1076CBC-4A3E-48F3-BF42-5701321D3E20}"/>
              </a:ext>
            </a:extLst>
          </p:cNvPr>
          <p:cNvGrpSpPr/>
          <p:nvPr/>
        </p:nvGrpSpPr>
        <p:grpSpPr>
          <a:xfrm>
            <a:off x="176438" y="4913935"/>
            <a:ext cx="2568481" cy="1778341"/>
            <a:chOff x="173917" y="4914564"/>
            <a:chExt cx="2569574" cy="1779099"/>
          </a:xfrm>
        </p:grpSpPr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367125B4-DE00-4BDD-9235-6D40BFD8F166}"/>
                </a:ext>
              </a:extLst>
            </p:cNvPr>
            <p:cNvGrpSpPr/>
            <p:nvPr/>
          </p:nvGrpSpPr>
          <p:grpSpPr>
            <a:xfrm>
              <a:off x="173917" y="4942033"/>
              <a:ext cx="2569574" cy="1751630"/>
              <a:chOff x="252964" y="4780912"/>
              <a:chExt cx="2621099" cy="1786754"/>
            </a:xfrm>
          </p:grpSpPr>
          <p:sp>
            <p:nvSpPr>
              <p:cNvPr id="425" name="Rounded Rectangle 11">
                <a:extLst>
                  <a:ext uri="{FF2B5EF4-FFF2-40B4-BE49-F238E27FC236}">
                    <a16:creationId xmlns:a16="http://schemas.microsoft.com/office/drawing/2014/main" id="{25434529-B527-4861-94C8-9B7CE6287403}"/>
                  </a:ext>
                </a:extLst>
              </p:cNvPr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201">
                  <a:defRPr/>
                </a:pPr>
                <a:endParaRPr lang="en-US" sz="107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874B7D0F-DAF7-4038-BF10-EB1E893528B7}"/>
                  </a:ext>
                </a:extLst>
              </p:cNvPr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438" name="Rectangle 30">
                  <a:extLst>
                    <a:ext uri="{FF2B5EF4-FFF2-40B4-BE49-F238E27FC236}">
                      <a16:creationId xmlns:a16="http://schemas.microsoft.com/office/drawing/2014/main" id="{405596C5-7195-4E1C-9925-912A0213F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9" name="Oval 31">
                  <a:extLst>
                    <a:ext uri="{FF2B5EF4-FFF2-40B4-BE49-F238E27FC236}">
                      <a16:creationId xmlns:a16="http://schemas.microsoft.com/office/drawing/2014/main" id="{0874789B-55C0-4204-9BCB-41E5B0625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0" name="Rectangle 32">
                  <a:extLst>
                    <a:ext uri="{FF2B5EF4-FFF2-40B4-BE49-F238E27FC236}">
                      <a16:creationId xmlns:a16="http://schemas.microsoft.com/office/drawing/2014/main" id="{77A4B491-A5F2-4644-979C-935CE6D5B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1" name="Freeform 33">
                  <a:extLst>
                    <a:ext uri="{FF2B5EF4-FFF2-40B4-BE49-F238E27FC236}">
                      <a16:creationId xmlns:a16="http://schemas.microsoft.com/office/drawing/2014/main" id="{CF6CA24C-F594-46C8-8ABF-826691FD57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2" name="Freeform 38">
                  <a:extLst>
                    <a:ext uri="{FF2B5EF4-FFF2-40B4-BE49-F238E27FC236}">
                      <a16:creationId xmlns:a16="http://schemas.microsoft.com/office/drawing/2014/main" id="{3DC52C5F-5424-46B9-88AE-42975EC03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3" name="Freeform 39">
                  <a:extLst>
                    <a:ext uri="{FF2B5EF4-FFF2-40B4-BE49-F238E27FC236}">
                      <a16:creationId xmlns:a16="http://schemas.microsoft.com/office/drawing/2014/main" id="{1A48F4D9-8A57-47AC-9092-31C557299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909608E9-7886-4794-A75E-824B855BD18B}"/>
                  </a:ext>
                </a:extLst>
              </p:cNvPr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430" name="Rectangle 34">
                  <a:extLst>
                    <a:ext uri="{FF2B5EF4-FFF2-40B4-BE49-F238E27FC236}">
                      <a16:creationId xmlns:a16="http://schemas.microsoft.com/office/drawing/2014/main" id="{42769254-4BE7-4ED4-B906-0ACFE0542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1" name="Oval 35">
                  <a:extLst>
                    <a:ext uri="{FF2B5EF4-FFF2-40B4-BE49-F238E27FC236}">
                      <a16:creationId xmlns:a16="http://schemas.microsoft.com/office/drawing/2014/main" id="{D3691325-86B2-4D07-BFF0-B243DEE6A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2" name="Rectangle 36">
                  <a:extLst>
                    <a:ext uri="{FF2B5EF4-FFF2-40B4-BE49-F238E27FC236}">
                      <a16:creationId xmlns:a16="http://schemas.microsoft.com/office/drawing/2014/main" id="{CD45FF50-3410-456F-BA14-F3DB27E4B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3" name="Freeform 37">
                  <a:extLst>
                    <a:ext uri="{FF2B5EF4-FFF2-40B4-BE49-F238E27FC236}">
                      <a16:creationId xmlns:a16="http://schemas.microsoft.com/office/drawing/2014/main" id="{69B2D367-825F-4F17-ACA8-3F9D646CD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4" name="Freeform 40">
                  <a:extLst>
                    <a:ext uri="{FF2B5EF4-FFF2-40B4-BE49-F238E27FC236}">
                      <a16:creationId xmlns:a16="http://schemas.microsoft.com/office/drawing/2014/main" id="{29D0DEC2-E5DA-4772-BAE8-14E9512FB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5" name="Freeform 41">
                  <a:extLst>
                    <a:ext uri="{FF2B5EF4-FFF2-40B4-BE49-F238E27FC236}">
                      <a16:creationId xmlns:a16="http://schemas.microsoft.com/office/drawing/2014/main" id="{D50F5727-7F87-4E0D-AFEB-5FC978683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6" name="Freeform 42">
                  <a:extLst>
                    <a:ext uri="{FF2B5EF4-FFF2-40B4-BE49-F238E27FC236}">
                      <a16:creationId xmlns:a16="http://schemas.microsoft.com/office/drawing/2014/main" id="{CCB18705-0B60-4350-BF2B-9A638B56D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7" name="Freeform 43">
                  <a:extLst>
                    <a:ext uri="{FF2B5EF4-FFF2-40B4-BE49-F238E27FC236}">
                      <a16:creationId xmlns:a16="http://schemas.microsoft.com/office/drawing/2014/main" id="{6976B09C-DFBF-432B-8FE8-DB81A450F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42FAE1D-3332-421F-8B41-F6AFC62DCD9C}"/>
                  </a:ext>
                </a:extLst>
              </p:cNvPr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89555" tIns="89555" rIns="89555" bIns="89555" rtlCol="0" anchor="t">
                <a:noAutofit/>
              </a:bodyPr>
              <a:lstStyle/>
              <a:p>
                <a:pPr marL="228473" indent="-228473" algn="ctr" defTabSz="878201">
                  <a:defRPr/>
                </a:pPr>
                <a:endParaRPr lang="en-US" sz="1961" b="1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429" name="Picture 4" descr="https://zapier.cachefly.net/storage/services/59152a3a91bfe0ddd2fc9b978448593a.128x128.png">
                <a:extLst>
                  <a:ext uri="{FF2B5EF4-FFF2-40B4-BE49-F238E27FC236}">
                    <a16:creationId xmlns:a16="http://schemas.microsoft.com/office/drawing/2014/main" id="{B7B88471-6367-4628-B743-08F6C8081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4" t="22115" r="21627" b="23287"/>
              <a:stretch/>
            </p:blipFill>
            <p:spPr bwMode="auto">
              <a:xfrm>
                <a:off x="1362028" y="6201582"/>
                <a:ext cx="293484" cy="273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3DEBE045-E0A2-47BC-9311-13E72C7BB96B}"/>
                </a:ext>
              </a:extLst>
            </p:cNvPr>
            <p:cNvSpPr/>
            <p:nvPr/>
          </p:nvSpPr>
          <p:spPr>
            <a:xfrm>
              <a:off x="207764" y="4914564"/>
              <a:ext cx="1097365" cy="292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95848">
                <a:defRPr/>
              </a:pPr>
              <a:r>
                <a:rPr lang="en-US" sz="1271" i="1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E3E54CA0-0F2A-46AD-B75E-DD6994C3882A}"/>
              </a:ext>
            </a:extLst>
          </p:cNvPr>
          <p:cNvGrpSpPr/>
          <p:nvPr/>
        </p:nvGrpSpPr>
        <p:grpSpPr>
          <a:xfrm>
            <a:off x="2650659" y="1640326"/>
            <a:ext cx="1453914" cy="1496665"/>
            <a:chOff x="2777875" y="1412218"/>
            <a:chExt cx="1483698" cy="1527326"/>
          </a:xfrm>
        </p:grpSpPr>
        <p:sp>
          <p:nvSpPr>
            <p:cNvPr id="445" name="Rounded Rectangle 12">
              <a:extLst>
                <a:ext uri="{FF2B5EF4-FFF2-40B4-BE49-F238E27FC236}">
                  <a16:creationId xmlns:a16="http://schemas.microsoft.com/office/drawing/2014/main" id="{2F34B05D-8ADD-4C5B-ABB0-B7C6522DDC12}"/>
                </a:ext>
              </a:extLst>
            </p:cNvPr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B36129F8-ECBE-4B35-9E88-D6C86B79FC18}"/>
                </a:ext>
              </a:extLst>
            </p:cNvPr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EF8D2C1-5C7B-41D7-B735-BB54795DBA25}"/>
                </a:ext>
              </a:extLst>
            </p:cNvPr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endParaRPr lang="en-US" sz="1961" b="1" kern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8" name="AutoShape 21">
            <a:extLst>
              <a:ext uri="{FF2B5EF4-FFF2-40B4-BE49-F238E27FC236}">
                <a16:creationId xmlns:a16="http://schemas.microsoft.com/office/drawing/2014/main" id="{E07B7679-66C8-4B5E-803F-CAEC732B196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2723" y="5306612"/>
            <a:ext cx="2189736" cy="14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defTabSz="895848">
              <a:defRPr/>
            </a:pPr>
            <a:endParaRPr lang="en-US" sz="17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7CAE449-32B1-49F3-9A20-8329361474CA}"/>
              </a:ext>
            </a:extLst>
          </p:cNvPr>
          <p:cNvGrpSpPr/>
          <p:nvPr/>
        </p:nvGrpSpPr>
        <p:grpSpPr>
          <a:xfrm>
            <a:off x="808993" y="5267568"/>
            <a:ext cx="1293633" cy="878656"/>
            <a:chOff x="1883426" y="5104140"/>
            <a:chExt cx="1320136" cy="896657"/>
          </a:xfrm>
        </p:grpSpPr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FE90922A-247A-42B4-A972-AE4D108E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F74ED06-23BA-4839-AC54-44835D9FD686}"/>
                </a:ext>
              </a:extLst>
            </p:cNvPr>
            <p:cNvSpPr/>
            <p:nvPr/>
          </p:nvSpPr>
          <p:spPr>
            <a:xfrm>
              <a:off x="1883426" y="5483572"/>
              <a:ext cx="240470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F5D07FE-1A7B-4FE0-8709-31D9067ED4E0}"/>
                </a:ext>
              </a:extLst>
            </p:cNvPr>
            <p:cNvSpPr/>
            <p:nvPr/>
          </p:nvSpPr>
          <p:spPr>
            <a:xfrm>
              <a:off x="2379447" y="5104140"/>
              <a:ext cx="183214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06DB2DA2-15C1-4FB2-AF4D-715EB7CFB0CA}"/>
                </a:ext>
              </a:extLst>
            </p:cNvPr>
            <p:cNvSpPr/>
            <p:nvPr/>
          </p:nvSpPr>
          <p:spPr>
            <a:xfrm>
              <a:off x="2817502" y="5483572"/>
              <a:ext cx="386060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8C4839E7-E838-483D-8079-6FA4EB5640E1}"/>
                </a:ext>
              </a:extLst>
            </p:cNvPr>
            <p:cNvSpPr/>
            <p:nvPr/>
          </p:nvSpPr>
          <p:spPr>
            <a:xfrm>
              <a:off x="2308916" y="5862142"/>
              <a:ext cx="302632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370B941-776D-417C-91BB-2422AD2612AE}"/>
              </a:ext>
            </a:extLst>
          </p:cNvPr>
          <p:cNvGrpSpPr/>
          <p:nvPr/>
        </p:nvGrpSpPr>
        <p:grpSpPr>
          <a:xfrm>
            <a:off x="4803446" y="1616306"/>
            <a:ext cx="1453914" cy="1520681"/>
            <a:chOff x="4974763" y="1387710"/>
            <a:chExt cx="1483698" cy="1551834"/>
          </a:xfrm>
        </p:grpSpPr>
        <p:sp>
          <p:nvSpPr>
            <p:cNvPr id="457" name="Rounded Rectangle 12">
              <a:extLst>
                <a:ext uri="{FF2B5EF4-FFF2-40B4-BE49-F238E27FC236}">
                  <a16:creationId xmlns:a16="http://schemas.microsoft.com/office/drawing/2014/main" id="{6BA09A36-AAE7-4DFA-8D0C-4ACCE8602C7D}"/>
                </a:ext>
              </a:extLst>
            </p:cNvPr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139C409-162C-49E6-8317-818E6A693E41}"/>
                </a:ext>
              </a:extLst>
            </p:cNvPr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AE8E7BC-928C-4FBD-8548-D6AE39C569C9}"/>
                </a:ext>
              </a:extLst>
            </p:cNvPr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endParaRPr lang="en-US" sz="1961" b="1" kern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65562474-5C45-47FC-842A-5B200C60BD48}"/>
              </a:ext>
            </a:extLst>
          </p:cNvPr>
          <p:cNvGrpSpPr/>
          <p:nvPr/>
        </p:nvGrpSpPr>
        <p:grpSpPr>
          <a:xfrm>
            <a:off x="2474205" y="3339048"/>
            <a:ext cx="3741004" cy="1575555"/>
            <a:chOff x="2472663" y="3339013"/>
            <a:chExt cx="3742594" cy="1576225"/>
          </a:xfrm>
        </p:grpSpPr>
        <p:sp>
          <p:nvSpPr>
            <p:cNvPr id="461" name="Rounded Rectangle 12">
              <a:extLst>
                <a:ext uri="{FF2B5EF4-FFF2-40B4-BE49-F238E27FC236}">
                  <a16:creationId xmlns:a16="http://schemas.microsoft.com/office/drawing/2014/main" id="{05192387-F7D5-4C8B-84CD-3897871BD71E}"/>
                </a:ext>
              </a:extLst>
            </p:cNvPr>
            <p:cNvSpPr/>
            <p:nvPr/>
          </p:nvSpPr>
          <p:spPr>
            <a:xfrm>
              <a:off x="3765931" y="3339013"/>
              <a:ext cx="2449326" cy="1449450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EAB6DE45-BABC-4F25-8C06-FF4B0C2BD7A5}"/>
                </a:ext>
              </a:extLst>
            </p:cNvPr>
            <p:cNvSpPr/>
            <p:nvPr/>
          </p:nvSpPr>
          <p:spPr>
            <a:xfrm>
              <a:off x="4708935" y="4175695"/>
              <a:ext cx="1066970" cy="406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48">
                <a:defRPr/>
              </a:pPr>
              <a:r>
                <a:rPr lang="en-US" sz="1000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  <p:pic>
          <p:nvPicPr>
            <p:cNvPr id="463" name="ACR">
              <a:extLst>
                <a:ext uri="{FF2B5EF4-FFF2-40B4-BE49-F238E27FC236}">
                  <a16:creationId xmlns:a16="http://schemas.microsoft.com/office/drawing/2014/main" id="{666E99BF-0528-46A0-A2F6-02601132F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41259" y="3746555"/>
              <a:ext cx="554779" cy="554779"/>
            </a:xfrm>
            <a:prstGeom prst="rect">
              <a:avLst/>
            </a:prstGeom>
          </p:spPr>
        </p:pic>
        <p:sp>
          <p:nvSpPr>
            <p:cNvPr id="464" name="Lightning Bolt 463">
              <a:extLst>
                <a:ext uri="{FF2B5EF4-FFF2-40B4-BE49-F238E27FC236}">
                  <a16:creationId xmlns:a16="http://schemas.microsoft.com/office/drawing/2014/main" id="{18A345C2-E975-4CAD-A6C3-A51639520058}"/>
                </a:ext>
              </a:extLst>
            </p:cNvPr>
            <p:cNvSpPr/>
            <p:nvPr/>
          </p:nvSpPr>
          <p:spPr>
            <a:xfrm>
              <a:off x="5481892" y="3811142"/>
              <a:ext cx="48312" cy="73475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DE7C29-AD9A-4D02-96D0-0B4C440A0A8C}"/>
                </a:ext>
              </a:extLst>
            </p:cNvPr>
            <p:cNvSpPr/>
            <p:nvPr/>
          </p:nvSpPr>
          <p:spPr>
            <a:xfrm>
              <a:off x="2472663" y="4508858"/>
              <a:ext cx="1066970" cy="406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48">
                <a:defRPr/>
              </a:pPr>
              <a:r>
                <a:rPr lang="en-US" sz="1000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36CAAB2-A41F-485B-8EFF-1870A0C798C9}"/>
              </a:ext>
            </a:extLst>
          </p:cNvPr>
          <p:cNvGrpSpPr/>
          <p:nvPr/>
        </p:nvGrpSpPr>
        <p:grpSpPr>
          <a:xfrm>
            <a:off x="4100793" y="3818599"/>
            <a:ext cx="599431" cy="756891"/>
            <a:chOff x="4099938" y="3818762"/>
            <a:chExt cx="599686" cy="757213"/>
          </a:xfrm>
        </p:grpSpPr>
        <p:sp>
          <p:nvSpPr>
            <p:cNvPr id="471" name="Lightning Bolt 470">
              <a:extLst>
                <a:ext uri="{FF2B5EF4-FFF2-40B4-BE49-F238E27FC236}">
                  <a16:creationId xmlns:a16="http://schemas.microsoft.com/office/drawing/2014/main" id="{8BF7E621-08C8-4107-B923-64643F92AA94}"/>
                </a:ext>
              </a:extLst>
            </p:cNvPr>
            <p:cNvSpPr/>
            <p:nvPr/>
          </p:nvSpPr>
          <p:spPr>
            <a:xfrm>
              <a:off x="4651312" y="3818762"/>
              <a:ext cx="48312" cy="73475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0A3F93C-E9AC-4992-AAE3-4E9EE076F99F}"/>
                </a:ext>
              </a:extLst>
            </p:cNvPr>
            <p:cNvSpPr/>
            <p:nvPr/>
          </p:nvSpPr>
          <p:spPr>
            <a:xfrm>
              <a:off x="4099938" y="4175695"/>
              <a:ext cx="530114" cy="400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48">
                <a:defRPr/>
              </a:pPr>
              <a:r>
                <a:rPr lang="en-US" sz="1000" kern="0" dirty="0">
                  <a:solidFill>
                    <a:srgbClr val="FFFFFF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br>
                <a:rPr lang="en-US" sz="1000" kern="0" dirty="0">
                  <a:solidFill>
                    <a:srgbClr val="FFFFFF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00" kern="0" dirty="0">
                  <a:solidFill>
                    <a:srgbClr val="FFFFFF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Tasks</a:t>
              </a:r>
            </a:p>
          </p:txBody>
        </p:sp>
      </p:grp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B93CABC-1FCB-4894-A6EF-6993A46B5BF0}"/>
              </a:ext>
            </a:extLst>
          </p:cNvPr>
          <p:cNvCxnSpPr>
            <a:cxnSpLocks/>
          </p:cNvCxnSpPr>
          <p:nvPr/>
        </p:nvCxnSpPr>
        <p:spPr>
          <a:xfrm flipV="1">
            <a:off x="3255931" y="3540545"/>
            <a:ext cx="640276" cy="45837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83991105-1F5B-437D-AC7D-8902768F9F78}"/>
              </a:ext>
            </a:extLst>
          </p:cNvPr>
          <p:cNvGrpSpPr/>
          <p:nvPr/>
        </p:nvGrpSpPr>
        <p:grpSpPr>
          <a:xfrm>
            <a:off x="2650661" y="3346327"/>
            <a:ext cx="873340" cy="792690"/>
            <a:chOff x="3030178" y="3362203"/>
            <a:chExt cx="873712" cy="793028"/>
          </a:xfrm>
        </p:grpSpPr>
        <p:sp>
          <p:nvSpPr>
            <p:cNvPr id="475" name="Rounded Rectangle 12">
              <a:extLst>
                <a:ext uri="{FF2B5EF4-FFF2-40B4-BE49-F238E27FC236}">
                  <a16:creationId xmlns:a16="http://schemas.microsoft.com/office/drawing/2014/main" id="{BF1A9772-9B11-4583-A0A2-B312A3F009D4}"/>
                </a:ext>
              </a:extLst>
            </p:cNvPr>
            <p:cNvSpPr/>
            <p:nvPr/>
          </p:nvSpPr>
          <p:spPr>
            <a:xfrm>
              <a:off x="3030178" y="3362203"/>
              <a:ext cx="873712" cy="793028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C4FE5E06-9F98-4FFA-8857-82D9C5B8FEC7}"/>
                </a:ext>
              </a:extLst>
            </p:cNvPr>
            <p:cNvGrpSpPr/>
            <p:nvPr/>
          </p:nvGrpSpPr>
          <p:grpSpPr>
            <a:xfrm>
              <a:off x="3038233" y="3465523"/>
              <a:ext cx="793570" cy="617876"/>
              <a:chOff x="8081204" y="5137617"/>
              <a:chExt cx="1358036" cy="1057369"/>
            </a:xfrm>
          </p:grpSpPr>
          <p:pic>
            <p:nvPicPr>
              <p:cNvPr id="477" name="Picture 4" descr="Image result for docker hub logo">
                <a:extLst>
                  <a:ext uri="{FF2B5EF4-FFF2-40B4-BE49-F238E27FC236}">
                    <a16:creationId xmlns:a16="http://schemas.microsoft.com/office/drawing/2014/main" id="{D4C916FE-A8A2-409B-8F61-627B36B2B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CBD8D53E-D6ED-41C8-9BD8-A06180671E5F}"/>
                  </a:ext>
                </a:extLst>
              </p:cNvPr>
              <p:cNvSpPr txBox="1"/>
              <p:nvPr/>
            </p:nvSpPr>
            <p:spPr>
              <a:xfrm>
                <a:off x="8081204" y="5795130"/>
                <a:ext cx="1358036" cy="39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01"/>
                <a:r>
                  <a:rPr lang="en-US" sz="900">
                    <a:solidFill>
                      <a:prstClr val="white"/>
                    </a:solidFill>
                    <a:latin typeface="Calibri" panose="020F0502020204030204"/>
                  </a:rPr>
                  <a:t>Docker Hub</a:t>
                </a:r>
              </a:p>
            </p:txBody>
          </p:sp>
        </p:grpSp>
      </p:grpSp>
      <p:pic>
        <p:nvPicPr>
          <p:cNvPr id="479" name="Picture 2" descr="Image result for azure security center logo">
            <a:extLst>
              <a:ext uri="{FF2B5EF4-FFF2-40B4-BE49-F238E27FC236}">
                <a16:creationId xmlns:a16="http://schemas.microsoft.com/office/drawing/2014/main" id="{378DCB47-4ACB-4A76-A56D-4ADF6F8A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41" y="1555738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0" name="Picture 2" descr="Image result for azure security center logo">
            <a:extLst>
              <a:ext uri="{FF2B5EF4-FFF2-40B4-BE49-F238E27FC236}">
                <a16:creationId xmlns:a16="http://schemas.microsoft.com/office/drawing/2014/main" id="{D5F4C9C4-3749-436F-B89F-A588B039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18" y="3847788"/>
            <a:ext cx="283612" cy="3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Speech Bubble: Rectangle 481">
            <a:extLst>
              <a:ext uri="{FF2B5EF4-FFF2-40B4-BE49-F238E27FC236}">
                <a16:creationId xmlns:a16="http://schemas.microsoft.com/office/drawing/2014/main" id="{AEDE9167-7EC7-41C7-8628-1A7080B54D7A}"/>
              </a:ext>
            </a:extLst>
          </p:cNvPr>
          <p:cNvSpPr/>
          <p:nvPr/>
        </p:nvSpPr>
        <p:spPr>
          <a:xfrm>
            <a:off x="9078597" y="467570"/>
            <a:ext cx="2165893" cy="652434"/>
          </a:xfrm>
          <a:prstGeom prst="wedgeRectCallout">
            <a:avLst>
              <a:gd name="adj1" fmla="val 65672"/>
              <a:gd name="adj2" fmla="val 25415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201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Host agents monitor, protect and report running containers</a:t>
            </a:r>
          </a:p>
        </p:txBody>
      </p:sp>
      <p:sp>
        <p:nvSpPr>
          <p:cNvPr id="484" name="Speech Bubble: Rectangle 483">
            <a:extLst>
              <a:ext uri="{FF2B5EF4-FFF2-40B4-BE49-F238E27FC236}">
                <a16:creationId xmlns:a16="http://schemas.microsoft.com/office/drawing/2014/main" id="{38659134-77D9-4AF8-A535-D5325F5094B6}"/>
              </a:ext>
            </a:extLst>
          </p:cNvPr>
          <p:cNvSpPr/>
          <p:nvPr/>
        </p:nvSpPr>
        <p:spPr>
          <a:xfrm>
            <a:off x="5447543" y="4550663"/>
            <a:ext cx="1767553" cy="418568"/>
          </a:xfrm>
          <a:prstGeom prst="wedgeRectCallout">
            <a:avLst>
              <a:gd name="adj1" fmla="val 360"/>
              <a:gd name="adj2" fmla="val -94087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201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Security Scanning</a:t>
            </a:r>
          </a:p>
          <a:p>
            <a:pPr defTabSz="914201">
              <a:defRPr/>
            </a:pPr>
            <a:r>
              <a:rPr lang="en-US" sz="1200" b="1" i="1" kern="0" dirty="0">
                <a:solidFill>
                  <a:srgbClr val="FFC000"/>
                </a:solidFill>
                <a:latin typeface="Calibri" panose="020F0502020204030204"/>
              </a:rPr>
              <a:t>Secure by default</a:t>
            </a:r>
          </a:p>
        </p:txBody>
      </p: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7F0DA416-E1E9-46CF-BB88-06D94E547BF4}"/>
              </a:ext>
            </a:extLst>
          </p:cNvPr>
          <p:cNvCxnSpPr>
            <a:cxnSpLocks/>
            <a:stCxn id="457" idx="3"/>
            <a:endCxn id="463" idx="0"/>
          </p:cNvCxnSpPr>
          <p:nvPr/>
        </p:nvCxnSpPr>
        <p:spPr>
          <a:xfrm flipH="1">
            <a:off x="5219023" y="2412570"/>
            <a:ext cx="1038337" cy="133385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8" name="Speech Bubble: Rectangle 487">
            <a:extLst>
              <a:ext uri="{FF2B5EF4-FFF2-40B4-BE49-F238E27FC236}">
                <a16:creationId xmlns:a16="http://schemas.microsoft.com/office/drawing/2014/main" id="{99DC2E5D-810D-4010-9913-F8C912C01DF3}"/>
              </a:ext>
            </a:extLst>
          </p:cNvPr>
          <p:cNvSpPr/>
          <p:nvPr/>
        </p:nvSpPr>
        <p:spPr>
          <a:xfrm>
            <a:off x="6597122" y="2727555"/>
            <a:ext cx="1928891" cy="529353"/>
          </a:xfrm>
          <a:prstGeom prst="wedgeRectCallout">
            <a:avLst>
              <a:gd name="adj1" fmla="val -66718"/>
              <a:gd name="adj2" fmla="val -87436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201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Upon release, set released flag in ACR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b="1" i="1" kern="0" dirty="0">
                <a:solidFill>
                  <a:srgbClr val="FFC000"/>
                </a:solidFill>
                <a:latin typeface="Calibri" panose="020F0502020204030204"/>
              </a:rPr>
              <a:t>(ACR-Auto-purge policies)</a:t>
            </a: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7934E347-A01E-450C-AB1C-91D22F3FF30A}"/>
              </a:ext>
            </a:extLst>
          </p:cNvPr>
          <p:cNvCxnSpPr>
            <a:cxnSpLocks/>
          </p:cNvCxnSpPr>
          <p:nvPr/>
        </p:nvCxnSpPr>
        <p:spPr>
          <a:xfrm flipV="1">
            <a:off x="2474205" y="4550663"/>
            <a:ext cx="1754155" cy="954496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0" name="Oval 489">
            <a:extLst>
              <a:ext uri="{FF2B5EF4-FFF2-40B4-BE49-F238E27FC236}">
                <a16:creationId xmlns:a16="http://schemas.microsoft.com/office/drawing/2014/main" id="{0D6527EA-8B37-499F-927B-9E0233F8A736}"/>
              </a:ext>
            </a:extLst>
          </p:cNvPr>
          <p:cNvSpPr/>
          <p:nvPr/>
        </p:nvSpPr>
        <p:spPr>
          <a:xfrm>
            <a:off x="5650317" y="3652011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6ACAC03-5C2D-48EA-B163-0E9226460BFB}"/>
              </a:ext>
            </a:extLst>
          </p:cNvPr>
          <p:cNvSpPr/>
          <p:nvPr/>
        </p:nvSpPr>
        <p:spPr>
          <a:xfrm>
            <a:off x="3449014" y="3633261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8</a:t>
            </a: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6D45D04A-4AC4-42E1-85AA-276720DA954E}"/>
              </a:ext>
            </a:extLst>
          </p:cNvPr>
          <p:cNvSpPr/>
          <p:nvPr/>
        </p:nvSpPr>
        <p:spPr>
          <a:xfrm>
            <a:off x="6506413" y="3643157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A909C07E-4706-43DA-8766-CA559839D250}"/>
              </a:ext>
            </a:extLst>
          </p:cNvPr>
          <p:cNvSpPr/>
          <p:nvPr/>
        </p:nvSpPr>
        <p:spPr>
          <a:xfrm>
            <a:off x="6300487" y="2514923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0959A727-18C8-4E9B-B449-21E85538999A}"/>
              </a:ext>
            </a:extLst>
          </p:cNvPr>
          <p:cNvSpPr/>
          <p:nvPr/>
        </p:nvSpPr>
        <p:spPr>
          <a:xfrm>
            <a:off x="11609069" y="830614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526E0549-C21C-4431-8C49-A0D2156679D1}"/>
              </a:ext>
            </a:extLst>
          </p:cNvPr>
          <p:cNvSpPr/>
          <p:nvPr/>
        </p:nvSpPr>
        <p:spPr>
          <a:xfrm>
            <a:off x="4603215" y="3461854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DB8968F8-D4E0-4CDE-919E-ED0889458F35}"/>
              </a:ext>
            </a:extLst>
          </p:cNvPr>
          <p:cNvSpPr/>
          <p:nvPr/>
        </p:nvSpPr>
        <p:spPr>
          <a:xfrm>
            <a:off x="2603431" y="5468346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5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03CAE6D2-9404-455B-B162-E5F9001878BA}"/>
              </a:ext>
            </a:extLst>
          </p:cNvPr>
          <p:cNvCxnSpPr>
            <a:cxnSpLocks/>
          </p:cNvCxnSpPr>
          <p:nvPr/>
        </p:nvCxnSpPr>
        <p:spPr>
          <a:xfrm flipV="1">
            <a:off x="3351673" y="3604740"/>
            <a:ext cx="617495" cy="650151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8DF017AA-75A8-4BF9-B8C4-6F6816FEA7E7}"/>
              </a:ext>
            </a:extLst>
          </p:cNvPr>
          <p:cNvGrpSpPr/>
          <p:nvPr/>
        </p:nvGrpSpPr>
        <p:grpSpPr>
          <a:xfrm>
            <a:off x="2650119" y="4156063"/>
            <a:ext cx="871068" cy="764451"/>
            <a:chOff x="2649629" y="4156166"/>
            <a:chExt cx="871192" cy="764560"/>
          </a:xfrm>
        </p:grpSpPr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BFC07C5-C39A-4ECE-A12E-3A4ECDD2540E}"/>
                </a:ext>
              </a:extLst>
            </p:cNvPr>
            <p:cNvGrpSpPr/>
            <p:nvPr/>
          </p:nvGrpSpPr>
          <p:grpSpPr>
            <a:xfrm>
              <a:off x="2649629" y="4156166"/>
              <a:ext cx="871192" cy="764560"/>
              <a:chOff x="2649629" y="4156161"/>
              <a:chExt cx="871192" cy="764559"/>
            </a:xfrm>
          </p:grpSpPr>
          <p:sp>
            <p:nvSpPr>
              <p:cNvPr id="504" name="Rounded Rectangle 12">
                <a:extLst>
                  <a:ext uri="{FF2B5EF4-FFF2-40B4-BE49-F238E27FC236}">
                    <a16:creationId xmlns:a16="http://schemas.microsoft.com/office/drawing/2014/main" id="{10C2F2BF-5287-4586-9D89-B97BBE65B7EC}"/>
                  </a:ext>
                </a:extLst>
              </p:cNvPr>
              <p:cNvSpPr/>
              <p:nvPr/>
            </p:nvSpPr>
            <p:spPr>
              <a:xfrm>
                <a:off x="2649629" y="4156161"/>
                <a:ext cx="871192" cy="750669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201">
                  <a:defRPr/>
                </a:pPr>
                <a:endParaRPr lang="en-US" sz="107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ADBF1618-E7BB-491D-AD05-7E7A899DAE09}"/>
                  </a:ext>
                </a:extLst>
              </p:cNvPr>
              <p:cNvSpPr txBox="1"/>
              <p:nvPr/>
            </p:nvSpPr>
            <p:spPr>
              <a:xfrm>
                <a:off x="2693604" y="4608583"/>
                <a:ext cx="789935" cy="31213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201">
                  <a:defRPr/>
                </a:pPr>
                <a:r>
                  <a:rPr lang="en-US" sz="700" kern="0" dirty="0">
                    <a:solidFill>
                      <a:srgbClr val="FFFFFF"/>
                    </a:solidFill>
                    <a:latin typeface="Calibri" panose="020F0502020204030204"/>
                  </a:rPr>
                  <a:t>Microsoft Container Registry</a:t>
                </a:r>
              </a:p>
            </p:txBody>
          </p:sp>
          <p:pic>
            <p:nvPicPr>
              <p:cNvPr id="506" name="Picture 12" descr="C:\Users\steve\AppData\Local\Temp\SNAGHTML3c2ca0f.PNG">
                <a:extLst>
                  <a:ext uri="{FF2B5EF4-FFF2-40B4-BE49-F238E27FC236}">
                    <a16:creationId xmlns:a16="http://schemas.microsoft.com/office/drawing/2014/main" id="{F5668919-A3B0-4860-B752-E9FDFBDF7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3" name="Lightning Bolt 502">
              <a:extLst>
                <a:ext uri="{FF2B5EF4-FFF2-40B4-BE49-F238E27FC236}">
                  <a16:creationId xmlns:a16="http://schemas.microsoft.com/office/drawing/2014/main" id="{1B320CBA-4238-4705-809C-F1E2EA4FFE36}"/>
                </a:ext>
              </a:extLst>
            </p:cNvPr>
            <p:cNvSpPr/>
            <p:nvPr/>
          </p:nvSpPr>
          <p:spPr>
            <a:xfrm>
              <a:off x="3302984" y="4260612"/>
              <a:ext cx="48298" cy="73454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7DC4F8CD-17EC-4229-826A-25B347D4FA64}"/>
              </a:ext>
            </a:extLst>
          </p:cNvPr>
          <p:cNvGrpSpPr/>
          <p:nvPr/>
        </p:nvGrpSpPr>
        <p:grpSpPr>
          <a:xfrm>
            <a:off x="7249616" y="3313451"/>
            <a:ext cx="1453914" cy="960815"/>
            <a:chOff x="7249779" y="3313432"/>
            <a:chExt cx="1454120" cy="960951"/>
          </a:xfrm>
        </p:grpSpPr>
        <p:sp>
          <p:nvSpPr>
            <p:cNvPr id="509" name="Rounded Rectangle 12">
              <a:extLst>
                <a:ext uri="{FF2B5EF4-FFF2-40B4-BE49-F238E27FC236}">
                  <a16:creationId xmlns:a16="http://schemas.microsoft.com/office/drawing/2014/main" id="{8BD3BAD7-3446-4668-BE81-75D1CE4D5338}"/>
                </a:ext>
              </a:extLst>
            </p:cNvPr>
            <p:cNvSpPr/>
            <p:nvPr/>
          </p:nvSpPr>
          <p:spPr>
            <a:xfrm>
              <a:off x="7249779" y="3313432"/>
              <a:ext cx="1454120" cy="960951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263FF20-B82E-47C3-BD34-A8199DF15D66}"/>
                </a:ext>
              </a:extLst>
            </p:cNvPr>
            <p:cNvSpPr txBox="1"/>
            <p:nvPr/>
          </p:nvSpPr>
          <p:spPr>
            <a:xfrm>
              <a:off x="7368964" y="3903429"/>
              <a:ext cx="1215751" cy="304204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algn="ctr" defTabSz="878201">
                <a:defRPr/>
              </a:pPr>
              <a:endParaRPr lang="en-US" sz="1200" b="1" i="1" kern="0" dirty="0">
                <a:solidFill>
                  <a:srgbClr val="FFC000"/>
                </a:solidFill>
                <a:latin typeface="Calibri" panose="020F0502020204030204"/>
              </a:endParaRPr>
            </a:p>
          </p:txBody>
        </p:sp>
        <p:pic>
          <p:nvPicPr>
            <p:cNvPr id="511" name="Picture 2" descr="https://ngeor.files.wordpress.com/2017/11/helm-small.png">
              <a:extLst>
                <a:ext uri="{FF2B5EF4-FFF2-40B4-BE49-F238E27FC236}">
                  <a16:creationId xmlns:a16="http://schemas.microsoft.com/office/drawing/2014/main" id="{9CD00E3D-5F22-4B77-AE45-EB3531771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2532" b="95696" l="4724" r="97113">
                          <a14:foregroundMark x1="43307" y1="17975" x2="43307" y2="17975"/>
                          <a14:foregroundMark x1="42520" y1="40253" x2="42520" y2="40253"/>
                          <a14:foregroundMark x1="54593" y1="43797" x2="54593" y2="43797"/>
                          <a14:foregroundMark x1="49344" y1="7595" x2="49344" y2="7595"/>
                          <a14:foregroundMark x1="51444" y1="2532" x2="51444" y2="2532"/>
                          <a14:foregroundMark x1="76903" y1="42278" x2="76903" y2="42278"/>
                          <a14:foregroundMark x1="94751" y1="47089" x2="94751" y2="47089"/>
                          <a14:foregroundMark x1="97375" y1="59241" x2="97375" y2="59241"/>
                          <a14:foregroundMark x1="63780" y1="81266" x2="63780" y2="81266"/>
                          <a14:foregroundMark x1="50394" y1="95949" x2="50394" y2="95949"/>
                          <a14:foregroundMark x1="18898" y1="58481" x2="18898" y2="58481"/>
                          <a14:foregroundMark x1="4724" y1="52658" x2="4724" y2="52658"/>
                          <a14:backgroundMark x1="37270" y1="6329" x2="37270" y2="63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259" y="3383928"/>
              <a:ext cx="707160" cy="73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3" name="Oval 512">
            <a:extLst>
              <a:ext uri="{FF2B5EF4-FFF2-40B4-BE49-F238E27FC236}">
                <a16:creationId xmlns:a16="http://schemas.microsoft.com/office/drawing/2014/main" id="{884357A2-1538-40B0-89E6-8F99E9CA0524}"/>
              </a:ext>
            </a:extLst>
          </p:cNvPr>
          <p:cNvSpPr/>
          <p:nvPr/>
        </p:nvSpPr>
        <p:spPr>
          <a:xfrm>
            <a:off x="8841801" y="3239529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pic>
        <p:nvPicPr>
          <p:cNvPr id="100" name="ACR Build">
            <a:extLst>
              <a:ext uri="{FF2B5EF4-FFF2-40B4-BE49-F238E27FC236}">
                <a16:creationId xmlns:a16="http://schemas.microsoft.com/office/drawing/2014/main" id="{BE8D4BE8-6D3E-4E92-8C04-26435204DB4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7758" y="3717646"/>
            <a:ext cx="497937" cy="497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3D80A4-81F7-43A6-8708-062FADE2D287}"/>
              </a:ext>
            </a:extLst>
          </p:cNvPr>
          <p:cNvSpPr/>
          <p:nvPr/>
        </p:nvSpPr>
        <p:spPr>
          <a:xfrm>
            <a:off x="9364815" y="6104975"/>
            <a:ext cx="2165892" cy="374793"/>
          </a:xfrm>
          <a:prstGeom prst="rect">
            <a:avLst/>
          </a:prstGeom>
          <a:solidFill>
            <a:srgbClr val="505050"/>
          </a:solidFill>
        </p:spPr>
        <p:txBody>
          <a:bodyPr wrap="square">
            <a:spAutoFit/>
          </a:bodyPr>
          <a:lstStyle/>
          <a:p>
            <a:pPr defTabSz="914201">
              <a:defRPr/>
            </a:pPr>
            <a:r>
              <a:rPr lang="en-US" b="1" i="1" kern="0" dirty="0">
                <a:solidFill>
                  <a:srgbClr val="FFC000"/>
                </a:solidFill>
                <a:latin typeface="Calibri" panose="020F0502020204030204"/>
              </a:rPr>
              <a:t>* Work in progress</a:t>
            </a:r>
          </a:p>
        </p:txBody>
      </p:sp>
      <p:pic>
        <p:nvPicPr>
          <p:cNvPr id="128" name="Picture 2" descr="Image result for azure security center logo">
            <a:extLst>
              <a:ext uri="{FF2B5EF4-FFF2-40B4-BE49-F238E27FC236}">
                <a16:creationId xmlns:a16="http://schemas.microsoft.com/office/drawing/2014/main" id="{01AF9128-DC57-4079-A101-6342E4DC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41" y="2173871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Image result for azure security center logo">
            <a:extLst>
              <a:ext uri="{FF2B5EF4-FFF2-40B4-BE49-F238E27FC236}">
                <a16:creationId xmlns:a16="http://schemas.microsoft.com/office/drawing/2014/main" id="{79821F4D-14FA-484E-9641-721DB3E4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41" y="2792002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Image result for azure security center logo">
            <a:extLst>
              <a:ext uri="{FF2B5EF4-FFF2-40B4-BE49-F238E27FC236}">
                <a16:creationId xmlns:a16="http://schemas.microsoft.com/office/drawing/2014/main" id="{0DAB7751-6CF5-49DB-B856-C3CBA16E7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41" y="3410133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Image result for azure security center logo">
            <a:extLst>
              <a:ext uri="{FF2B5EF4-FFF2-40B4-BE49-F238E27FC236}">
                <a16:creationId xmlns:a16="http://schemas.microsoft.com/office/drawing/2014/main" id="{17F9D36A-9B98-472E-89F4-0FF14BD9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41" y="4028264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Image result for azure security center logo">
            <a:extLst>
              <a:ext uri="{FF2B5EF4-FFF2-40B4-BE49-F238E27FC236}">
                <a16:creationId xmlns:a16="http://schemas.microsoft.com/office/drawing/2014/main" id="{510D8479-E566-417F-8915-87029654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41" y="4646395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Image result for azure security center logo">
            <a:extLst>
              <a:ext uri="{FF2B5EF4-FFF2-40B4-BE49-F238E27FC236}">
                <a16:creationId xmlns:a16="http://schemas.microsoft.com/office/drawing/2014/main" id="{954B2697-15C7-47B8-89B9-7E2C1C9E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41" y="5264528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4" descr="Related image">
            <a:extLst>
              <a:ext uri="{FF2B5EF4-FFF2-40B4-BE49-F238E27FC236}">
                <a16:creationId xmlns:a16="http://schemas.microsoft.com/office/drawing/2014/main" id="{FAA78E7F-AEA2-409F-B315-BDA782BC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44" y="3910822"/>
            <a:ext cx="318453" cy="3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DFA745-1858-4F6F-BFA3-4FD89F3F7CA1}"/>
              </a:ext>
            </a:extLst>
          </p:cNvPr>
          <p:cNvGrpSpPr/>
          <p:nvPr/>
        </p:nvGrpSpPr>
        <p:grpSpPr>
          <a:xfrm>
            <a:off x="3913368" y="3363638"/>
            <a:ext cx="757169" cy="334808"/>
            <a:chOff x="3913058" y="3363628"/>
            <a:chExt cx="757277" cy="3348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83BE58-C896-4953-B8C8-74505616E315}"/>
                </a:ext>
              </a:extLst>
            </p:cNvPr>
            <p:cNvGrpSpPr/>
            <p:nvPr/>
          </p:nvGrpSpPr>
          <p:grpSpPr>
            <a:xfrm>
              <a:off x="3913058" y="3401525"/>
              <a:ext cx="757277" cy="296959"/>
              <a:chOff x="3913058" y="3401525"/>
              <a:chExt cx="757277" cy="29695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4E2BD439-9229-41AA-A129-73FF471ED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3058" y="3401525"/>
                <a:ext cx="211554" cy="203239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3B5EE75-B78D-46F1-A38F-E856B20E7509}"/>
                  </a:ext>
                </a:extLst>
              </p:cNvPr>
              <p:cNvSpPr txBox="1"/>
              <p:nvPr/>
            </p:nvSpPr>
            <p:spPr>
              <a:xfrm>
                <a:off x="4054591" y="3417766"/>
                <a:ext cx="61574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01">
                  <a:defRPr/>
                </a:pPr>
                <a:r>
                  <a:rPr lang="en-US" sz="600" kern="0" dirty="0">
                    <a:solidFill>
                      <a:srgbClr val="FFC000"/>
                    </a:solidFill>
                    <a:latin typeface="Calibri" panose="020F0502020204030204"/>
                  </a:rPr>
                  <a:t>Base Image Index</a:t>
                </a:r>
              </a:p>
            </p:txBody>
          </p:sp>
        </p:grpSp>
        <p:sp>
          <p:nvSpPr>
            <p:cNvPr id="144" name="Lightning Bolt 143">
              <a:extLst>
                <a:ext uri="{FF2B5EF4-FFF2-40B4-BE49-F238E27FC236}">
                  <a16:creationId xmlns:a16="http://schemas.microsoft.com/office/drawing/2014/main" id="{CA559B9C-D5FF-4638-A662-BB1A4D634BAF}"/>
                </a:ext>
              </a:extLst>
            </p:cNvPr>
            <p:cNvSpPr/>
            <p:nvPr/>
          </p:nvSpPr>
          <p:spPr>
            <a:xfrm>
              <a:off x="4124612" y="3363628"/>
              <a:ext cx="48298" cy="73454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58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817">
        <p:fade/>
      </p:transition>
    </mc:Choice>
    <mc:Fallback xmlns="">
      <p:transition spd="med" advTm="288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1706 0.01019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0.00394 L 0.21042 0.10996 " pathEditMode="relative" rAng="0" ptsTypes="AA">
                                      <p:cBhvr>
                                        <p:cTn id="143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20938 0.12662 " pathEditMode="relative" rAng="0" ptsTypes="AA">
                                      <p:cBhvr>
                                        <p:cTn id="155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0443 0.02176 " pathEditMode="relative" rAng="0" ptsTypes="AA">
                                      <p:cBhvr>
                                        <p:cTn id="16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000"/>
                            </p:stCondLst>
                            <p:childTnLst>
                              <p:par>
                                <p:cTn id="16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1342 0.10348 " pathEditMode="relative" rAng="0" ptsTypes="AA">
                                      <p:cBhvr>
                                        <p:cTn id="173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448" grpId="0"/>
      <p:bldP spid="482" grpId="0" animBg="1"/>
      <p:bldP spid="484" grpId="0" animBg="1"/>
      <p:bldP spid="488" grpId="0" animBg="1"/>
      <p:bldP spid="490" grpId="0" animBg="1"/>
      <p:bldP spid="491" grpId="0" animBg="1"/>
      <p:bldP spid="492" grpId="0" animBg="1"/>
      <p:bldP spid="494" grpId="0" animBg="1"/>
      <p:bldP spid="495" grpId="0" animBg="1"/>
      <p:bldP spid="498" grpId="0" animBg="1"/>
      <p:bldP spid="499" grpId="0" animBg="1"/>
      <p:bldP spid="499" grpId="1" animBg="1"/>
      <p:bldP spid="5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8|2.1|3.5|2.5|2.4|2|2.2|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Securing Container Workloads Build, Sign, Scan, Push, Deploy &amp; VNets</vt:lpstr>
      <vt:lpstr>Where do you start?  What are the components of securing workflows? </vt:lpstr>
      <vt:lpstr>PowerPoint Presentation</vt:lpstr>
      <vt:lpstr>Security isn’t definitive it’s a matter of time, effort and how determined someone is.</vt:lpstr>
      <vt:lpstr>Multiple Lines Of Defense</vt:lpstr>
      <vt:lpstr>Multiple Approaches</vt:lpstr>
      <vt:lpstr>Authentication &amp; Authorization </vt:lpstr>
      <vt:lpstr>Container Workflows…</vt:lpstr>
      <vt:lpstr>Container Lifecycle Primitives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Container Workloads Build, Sign, Scan, Push, Deploy &amp; VNets</dc:title>
  <dc:creator>Steve Lasker</dc:creator>
  <cp:lastModifiedBy>Steve Lasker</cp:lastModifiedBy>
  <cp:revision>1</cp:revision>
  <dcterms:created xsi:type="dcterms:W3CDTF">2019-05-15T21:28:25Z</dcterms:created>
  <dcterms:modified xsi:type="dcterms:W3CDTF">2019-05-15T21:29:46Z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2019-05-15T21:29:31.4733095Z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224036ce-cdc2-462c-a52d-85113afaec70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