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7" r:id="rId2"/>
    <p:sldId id="427" r:id="rId3"/>
    <p:sldId id="428" r:id="rId4"/>
    <p:sldId id="419" r:id="rId5"/>
    <p:sldId id="429" r:id="rId6"/>
    <p:sldId id="276" r:id="rId7"/>
    <p:sldId id="431" r:id="rId8"/>
    <p:sldId id="432" r:id="rId9"/>
    <p:sldId id="430" r:id="rId10"/>
    <p:sldId id="420" r:id="rId11"/>
    <p:sldId id="279" r:id="rId12"/>
    <p:sldId id="422" r:id="rId13"/>
    <p:sldId id="426" r:id="rId14"/>
    <p:sldId id="42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CDCD"/>
    <a:srgbClr val="000000"/>
    <a:srgbClr val="000034"/>
    <a:srgbClr val="2F528F"/>
    <a:srgbClr val="00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01" autoAdjust="0"/>
    <p:restoredTop sz="96357" autoAdjust="0"/>
  </p:normalViewPr>
  <p:slideViewPr>
    <p:cSldViewPr snapToGrid="0" snapToObjects="1">
      <p:cViewPr varScale="1">
        <p:scale>
          <a:sx n="110" d="100"/>
          <a:sy n="110" d="100"/>
        </p:scale>
        <p:origin x="708"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E13544-F0A1-4286-B7D2-06CB5F15DEE5}" type="datetimeFigureOut">
              <a:rPr lang="en-US" smtClean="0"/>
              <a:t>3/3/2021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EA4044-E0DD-4772-BB7A-6A787F935A0C}" type="slidenum">
              <a:rPr lang="en-US" smtClean="0"/>
              <a:t>‹#›</a:t>
            </a:fld>
            <a:endParaRPr lang="en-US"/>
          </a:p>
        </p:txBody>
      </p:sp>
    </p:spTree>
    <p:extLst>
      <p:ext uri="{BB962C8B-B14F-4D97-AF65-F5344CB8AC3E}">
        <p14:creationId xmlns:p14="http://schemas.microsoft.com/office/powerpoint/2010/main" val="342523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Wednesday</a:t>
            </a:r>
            <a:r>
              <a:rPr lang="en-US" sz="1200" b="0" i="0" kern="1200" dirty="0">
                <a:solidFill>
                  <a:schemeClr val="tx1"/>
                </a:solidFill>
                <a:effectLst/>
                <a:latin typeface="+mn-lt"/>
                <a:ea typeface="+mn-ea"/>
                <a:cs typeface="+mn-cs"/>
              </a:rPr>
              <a:t>, August 19 • 16:55 - 17:30</a:t>
            </a:r>
          </a:p>
          <a:p>
            <a:r>
              <a:rPr lang="en-US" sz="1200" b="0" i="0" kern="1200" dirty="0">
                <a:solidFill>
                  <a:schemeClr val="tx1"/>
                </a:solidFill>
                <a:effectLst/>
                <a:latin typeface="+mn-lt"/>
                <a:ea typeface="+mn-ea"/>
                <a:cs typeface="+mn-cs"/>
              </a:rPr>
              <a:t>The Notary v2 project is a rework of the infrastructure for container signing, supporting additional OCI Artifacts, such as Helm, Singularity and CNAB, and fixing usability and other issues. This session examines the current state of the project, discussing the design decisions as they relate to the target scenarios. This session is a working session to engage face to face discussions for all participants.</a:t>
            </a:r>
            <a:endParaRPr lang="en-US" dirty="0"/>
          </a:p>
        </p:txBody>
      </p:sp>
      <p:sp>
        <p:nvSpPr>
          <p:cNvPr id="4" name="Slide Number Placeholder 3"/>
          <p:cNvSpPr>
            <a:spLocks noGrp="1"/>
          </p:cNvSpPr>
          <p:nvPr>
            <p:ph type="sldNum" sz="quarter" idx="5"/>
          </p:nvPr>
        </p:nvSpPr>
        <p:spPr/>
        <p:txBody>
          <a:bodyPr/>
          <a:lstStyle/>
          <a:p>
            <a:fld id="{7AEA4044-E0DD-4772-BB7A-6A787F935A0C}" type="slidenum">
              <a:rPr lang="en-US" smtClean="0"/>
              <a:t>1</a:t>
            </a:fld>
            <a:endParaRPr lang="en-US"/>
          </a:p>
        </p:txBody>
      </p:sp>
    </p:spTree>
    <p:extLst>
      <p:ext uri="{BB962C8B-B14F-4D97-AF65-F5344CB8AC3E}">
        <p14:creationId xmlns:p14="http://schemas.microsoft.com/office/powerpoint/2010/main" val="2246665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00033"/>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518DC1B7-FBAB-4AB9-AE3D-53187A700700}"/>
              </a:ext>
            </a:extLst>
          </p:cNvPr>
          <p:cNvSpPr>
            <a:spLocks noGrp="1"/>
          </p:cNvSpPr>
          <p:nvPr>
            <p:ph type="body" sz="quarter" idx="10" hasCustomPrompt="1"/>
          </p:nvPr>
        </p:nvSpPr>
        <p:spPr>
          <a:xfrm>
            <a:off x="752175" y="1527143"/>
            <a:ext cx="5463103" cy="1780626"/>
          </a:xfrm>
        </p:spPr>
        <p:txBody>
          <a:bodyPr anchor="b"/>
          <a:lstStyle>
            <a:lvl1pPr marL="0" indent="0" algn="l" defTabSz="685783" rtl="0" eaLnBrk="1" latinLnBrk="0" hangingPunct="1">
              <a:lnSpc>
                <a:spcPct val="90000"/>
              </a:lnSpc>
              <a:spcBef>
                <a:spcPct val="0"/>
              </a:spcBef>
              <a:buNone/>
              <a:defRPr lang="en-US" sz="4500" b="1" kern="1200" dirty="0" smtClean="0">
                <a:solidFill>
                  <a:schemeClr val="bg1"/>
                </a:solidFill>
                <a:latin typeface="Arial" panose="020B0604020202020204" pitchFamily="34" charset="0"/>
                <a:ea typeface="+mj-ea"/>
                <a:cs typeface="Arial" panose="020B0604020202020204" pitchFamily="34" charset="0"/>
              </a:defRPr>
            </a:lvl1pPr>
            <a:lvl2pPr marL="0" indent="0" algn="l" defTabSz="685783" rtl="0" eaLnBrk="1" latinLnBrk="0" hangingPunct="1">
              <a:lnSpc>
                <a:spcPct val="90000"/>
              </a:lnSpc>
              <a:spcBef>
                <a:spcPct val="0"/>
              </a:spcBef>
              <a:buNone/>
              <a:defRPr lang="en-US" sz="6000" b="1" kern="1200" dirty="0" smtClean="0">
                <a:solidFill>
                  <a:schemeClr val="bg1"/>
                </a:solidFill>
                <a:latin typeface="Arial" panose="020B0604020202020204" pitchFamily="34" charset="0"/>
                <a:ea typeface="+mj-ea"/>
                <a:cs typeface="Arial" panose="020B0604020202020204" pitchFamily="34" charset="0"/>
              </a:defRPr>
            </a:lvl2pPr>
          </a:lstStyle>
          <a:p>
            <a:pPr lvl="0"/>
            <a:r>
              <a:rPr lang="en-US" dirty="0"/>
              <a:t>Session Title</a:t>
            </a:r>
          </a:p>
        </p:txBody>
      </p:sp>
      <p:sp>
        <p:nvSpPr>
          <p:cNvPr id="14" name="Content Placeholder 13">
            <a:extLst>
              <a:ext uri="{FF2B5EF4-FFF2-40B4-BE49-F238E27FC236}">
                <a16:creationId xmlns:a16="http://schemas.microsoft.com/office/drawing/2014/main" id="{5F104F8D-46FD-46EF-9DE5-F4213DE4EAD5}"/>
              </a:ext>
            </a:extLst>
          </p:cNvPr>
          <p:cNvSpPr>
            <a:spLocks noGrp="1"/>
          </p:cNvSpPr>
          <p:nvPr>
            <p:ph sz="quarter" idx="11" hasCustomPrompt="1"/>
          </p:nvPr>
        </p:nvSpPr>
        <p:spPr>
          <a:xfrm>
            <a:off x="752175" y="4258467"/>
            <a:ext cx="8308509" cy="1609725"/>
          </a:xfrm>
        </p:spPr>
        <p:txBody>
          <a:bodyPr vert="horz" lIns="91440" tIns="45720" rIns="91440" bIns="45720" rtlCol="0" anchor="ctr">
            <a:normAutofit/>
          </a:bodyPr>
          <a:lstStyle>
            <a:lvl1pPr>
              <a:defRPr lang="en-US" sz="2700" i="1" smtClean="0">
                <a:solidFill>
                  <a:schemeClr val="bg1"/>
                </a:solidFill>
                <a:latin typeface="Arial" panose="020B0604020202020204" pitchFamily="34" charset="0"/>
                <a:ea typeface="+mj-ea"/>
                <a:cs typeface="Arial" panose="020B0604020202020204" pitchFamily="34" charset="0"/>
              </a:defRPr>
            </a:lvl1pPr>
            <a:lvl2pPr>
              <a:defRPr lang="en-US" sz="1350" smtClean="0"/>
            </a:lvl2pPr>
            <a:lvl3pPr>
              <a:defRPr lang="en-US" sz="1350" smtClean="0"/>
            </a:lvl3pPr>
            <a:lvl4pPr>
              <a:defRPr lang="en-US" smtClean="0"/>
            </a:lvl4pPr>
            <a:lvl5pPr>
              <a:defRPr lang="en-US"/>
            </a:lvl5pPr>
          </a:lstStyle>
          <a:p>
            <a:pPr marL="0" lvl="0">
              <a:spcBef>
                <a:spcPct val="0"/>
              </a:spcBef>
              <a:buNone/>
            </a:pPr>
            <a:r>
              <a:rPr lang="en-US" dirty="0"/>
              <a:t>speakers</a:t>
            </a:r>
          </a:p>
        </p:txBody>
      </p:sp>
      <p:sp>
        <p:nvSpPr>
          <p:cNvPr id="15" name="Content Placeholder 13">
            <a:extLst>
              <a:ext uri="{FF2B5EF4-FFF2-40B4-BE49-F238E27FC236}">
                <a16:creationId xmlns:a16="http://schemas.microsoft.com/office/drawing/2014/main" id="{C170EF11-29F0-4489-BA49-3E78626A8C04}"/>
              </a:ext>
            </a:extLst>
          </p:cNvPr>
          <p:cNvSpPr>
            <a:spLocks noGrp="1"/>
          </p:cNvSpPr>
          <p:nvPr>
            <p:ph sz="quarter" idx="12" hasCustomPrompt="1"/>
          </p:nvPr>
        </p:nvSpPr>
        <p:spPr>
          <a:xfrm>
            <a:off x="752175" y="3428119"/>
            <a:ext cx="8308509" cy="653689"/>
          </a:xfrm>
        </p:spPr>
        <p:txBody>
          <a:bodyPr vert="horz" lIns="91440" tIns="45720" rIns="91440" bIns="45720" rtlCol="0" anchor="ctr">
            <a:normAutofit/>
          </a:bodyPr>
          <a:lstStyle>
            <a:lvl1pPr>
              <a:defRPr lang="en-US" sz="1800" i="1" smtClean="0">
                <a:solidFill>
                  <a:schemeClr val="bg1"/>
                </a:solidFill>
                <a:latin typeface="Arial" panose="020B0604020202020204" pitchFamily="34" charset="0"/>
                <a:ea typeface="+mj-ea"/>
                <a:cs typeface="Arial" panose="020B0604020202020204" pitchFamily="34" charset="0"/>
              </a:defRPr>
            </a:lvl1pPr>
            <a:lvl2pPr>
              <a:defRPr lang="en-US" sz="1350" smtClean="0"/>
            </a:lvl2pPr>
            <a:lvl3pPr>
              <a:defRPr lang="en-US" sz="1350" smtClean="0"/>
            </a:lvl3pPr>
            <a:lvl4pPr>
              <a:defRPr lang="en-US" smtClean="0"/>
            </a:lvl4pPr>
            <a:lvl5pPr>
              <a:defRPr lang="en-US"/>
            </a:lvl5pPr>
          </a:lstStyle>
          <a:p>
            <a:pPr marL="0" lvl="0">
              <a:spcBef>
                <a:spcPct val="0"/>
              </a:spcBef>
              <a:buNone/>
            </a:pPr>
            <a:r>
              <a:rPr lang="en-US" dirty="0"/>
              <a:t>sub title</a:t>
            </a:r>
          </a:p>
        </p:txBody>
      </p:sp>
    </p:spTree>
    <p:extLst>
      <p:ext uri="{BB962C8B-B14F-4D97-AF65-F5344CB8AC3E}">
        <p14:creationId xmlns:p14="http://schemas.microsoft.com/office/powerpoint/2010/main" val="1431570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B3E8F2E-BA49-4886-9FC5-5D35DB514A65}"/>
              </a:ext>
            </a:extLst>
          </p:cNvPr>
          <p:cNvSpPr>
            <a:spLocks noGrp="1"/>
          </p:cNvSpPr>
          <p:nvPr>
            <p:ph sz="quarter" idx="10"/>
          </p:nvPr>
        </p:nvSpPr>
        <p:spPr>
          <a:xfrm>
            <a:off x="586596" y="1317798"/>
            <a:ext cx="11317079" cy="53136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E257291D-237A-47EB-B516-5985C31CA43B}"/>
              </a:ext>
            </a:extLst>
          </p:cNvPr>
          <p:cNvSpPr>
            <a:spLocks noGrp="1"/>
          </p:cNvSpPr>
          <p:nvPr>
            <p:ph type="title"/>
          </p:nvPr>
        </p:nvSpPr>
        <p:spPr>
          <a:xfrm>
            <a:off x="586596" y="0"/>
            <a:ext cx="10332686" cy="1152267"/>
          </a:xfrm>
        </p:spPr>
        <p:txBody>
          <a:bodyPr>
            <a:normAutofit/>
          </a:bodyPr>
          <a:lstStyle>
            <a:lvl1pPr marL="0" algn="l" defTabSz="685783" rtl="0" eaLnBrk="1" latinLnBrk="0" hangingPunct="1">
              <a:lnSpc>
                <a:spcPct val="90000"/>
              </a:lnSpc>
              <a:spcBef>
                <a:spcPct val="0"/>
              </a:spcBef>
              <a:buNone/>
              <a:defRPr lang="en-US" sz="3000" b="1" kern="1200" dirty="0">
                <a:solidFill>
                  <a:schemeClr val="tx1"/>
                </a:solidFill>
                <a:latin typeface="Arial" panose="020B0604020202020204" pitchFamily="34" charset="0"/>
                <a:ea typeface="+mj-ea"/>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67406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F24E6-FD35-5344-B096-6402F0088D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A506CC-9800-2A4A-937F-7050F558C8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ED5D2C-F9B1-D246-9639-851B83E5F181}"/>
              </a:ext>
            </a:extLst>
          </p:cNvPr>
          <p:cNvSpPr>
            <a:spLocks noGrp="1"/>
          </p:cNvSpPr>
          <p:nvPr>
            <p:ph type="dt" sz="half" idx="10"/>
          </p:nvPr>
        </p:nvSpPr>
        <p:spPr/>
        <p:txBody>
          <a:bodyPr/>
          <a:lstStyle/>
          <a:p>
            <a:fld id="{B7E0C286-2EAD-1943-B258-A40FB6B7C067}" type="datetimeFigureOut">
              <a:rPr lang="en-US" smtClean="0"/>
              <a:t>3/3/2021</a:t>
            </a:fld>
            <a:endParaRPr lang="en-US"/>
          </a:p>
        </p:txBody>
      </p:sp>
      <p:sp>
        <p:nvSpPr>
          <p:cNvPr id="5" name="Footer Placeholder 4">
            <a:extLst>
              <a:ext uri="{FF2B5EF4-FFF2-40B4-BE49-F238E27FC236}">
                <a16:creationId xmlns:a16="http://schemas.microsoft.com/office/drawing/2014/main" id="{43BAE7EA-1E3A-D94D-B1D2-0CE4354C08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CCEC4F-CD4A-074B-AF66-EC8A7F7974A3}"/>
              </a:ext>
            </a:extLst>
          </p:cNvPr>
          <p:cNvSpPr>
            <a:spLocks noGrp="1"/>
          </p:cNvSpPr>
          <p:nvPr>
            <p:ph type="sldNum" sz="quarter" idx="12"/>
          </p:nvPr>
        </p:nvSpPr>
        <p:spPr/>
        <p:txBody>
          <a:bodyPr/>
          <a:lstStyle/>
          <a:p>
            <a:fld id="{8AF76E8E-37A2-B04F-97EF-9BA25096D3FD}" type="slidenum">
              <a:rPr lang="en-US" smtClean="0"/>
              <a:t>‹#›</a:t>
            </a:fld>
            <a:endParaRPr lang="en-US"/>
          </a:p>
        </p:txBody>
      </p:sp>
    </p:spTree>
    <p:extLst>
      <p:ext uri="{BB962C8B-B14F-4D97-AF65-F5344CB8AC3E}">
        <p14:creationId xmlns:p14="http://schemas.microsoft.com/office/powerpoint/2010/main" val="3215707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C129C-CEE5-4293-AB57-42A8840D25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DEDB76-A9D3-4868-BB08-9A579F5CA8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647693-4016-442A-88BC-617449830FAA}"/>
              </a:ext>
            </a:extLst>
          </p:cNvPr>
          <p:cNvSpPr>
            <a:spLocks noGrp="1"/>
          </p:cNvSpPr>
          <p:nvPr>
            <p:ph type="dt" sz="half" idx="10"/>
          </p:nvPr>
        </p:nvSpPr>
        <p:spPr/>
        <p:txBody>
          <a:bodyPr/>
          <a:lstStyle/>
          <a:p>
            <a:fld id="{2ECD6728-6E31-4E7A-A1A2-4FF96B42253B}" type="datetimeFigureOut">
              <a:rPr lang="en-US" smtClean="0"/>
              <a:t>3/3/2021</a:t>
            </a:fld>
            <a:endParaRPr lang="en-US"/>
          </a:p>
        </p:txBody>
      </p:sp>
      <p:sp>
        <p:nvSpPr>
          <p:cNvPr id="5" name="Footer Placeholder 4">
            <a:extLst>
              <a:ext uri="{FF2B5EF4-FFF2-40B4-BE49-F238E27FC236}">
                <a16:creationId xmlns:a16="http://schemas.microsoft.com/office/drawing/2014/main" id="{DD2B9726-FAA1-40A7-A34A-7AC9B23A2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809911-B423-46F4-A996-2CA797264490}"/>
              </a:ext>
            </a:extLst>
          </p:cNvPr>
          <p:cNvSpPr>
            <a:spLocks noGrp="1"/>
          </p:cNvSpPr>
          <p:nvPr>
            <p:ph type="sldNum" sz="quarter" idx="12"/>
          </p:nvPr>
        </p:nvSpPr>
        <p:spPr/>
        <p:txBody>
          <a:bodyPr/>
          <a:lstStyle/>
          <a:p>
            <a:fld id="{3AB29492-0856-490C-9EE8-30014572C500}" type="slidenum">
              <a:rPr lang="en-US" smtClean="0"/>
              <a:t>‹#›</a:t>
            </a:fld>
            <a:endParaRPr lang="en-US"/>
          </a:p>
        </p:txBody>
      </p:sp>
    </p:spTree>
    <p:extLst>
      <p:ext uri="{BB962C8B-B14F-4D97-AF65-F5344CB8AC3E}">
        <p14:creationId xmlns:p14="http://schemas.microsoft.com/office/powerpoint/2010/main" val="5188614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E720D2-91CE-044F-A8ED-BD107AF7851B}"/>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99144B-E297-7342-91F4-A0B0E78632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2342E-CED4-0948-9028-835746FB50F4}"/>
              </a:ext>
            </a:extLst>
          </p:cNvPr>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7E0C286-2EAD-1943-B258-A40FB6B7C067}" type="datetimeFigureOut">
              <a:rPr lang="en-US" smtClean="0"/>
              <a:t>3/3/2021</a:t>
            </a:fld>
            <a:endParaRPr lang="en-US"/>
          </a:p>
        </p:txBody>
      </p:sp>
      <p:sp>
        <p:nvSpPr>
          <p:cNvPr id="5" name="Footer Placeholder 4">
            <a:extLst>
              <a:ext uri="{FF2B5EF4-FFF2-40B4-BE49-F238E27FC236}">
                <a16:creationId xmlns:a16="http://schemas.microsoft.com/office/drawing/2014/main" id="{7A57D762-EA8D-C74D-9BAD-4C8B0B22B0DA}"/>
              </a:ext>
            </a:extLst>
          </p:cNvPr>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07BDC2-4FB1-2043-805D-6668956B4AE1}"/>
              </a:ext>
            </a:extLst>
          </p:cNvPr>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AF76E8E-37A2-B04F-97EF-9BA25096D3FD}" type="slidenum">
              <a:rPr lang="en-US" smtClean="0"/>
              <a:t>‹#›</a:t>
            </a:fld>
            <a:endParaRPr lang="en-US"/>
          </a:p>
        </p:txBody>
      </p:sp>
    </p:spTree>
    <p:extLst>
      <p:ext uri="{BB962C8B-B14F-4D97-AF65-F5344CB8AC3E}">
        <p14:creationId xmlns:p14="http://schemas.microsoft.com/office/powerpoint/2010/main" val="12055400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50" r:id="rId3"/>
    <p:sldLayoutId id="2147483663" r:id="rId4"/>
  </p:sldLayoutIdLst>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notaryproject/nv2/tree/prototype-1/docs/signature"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notaryproject/nv2/tree/prototype-1/docs/signatur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19.sv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3.sv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hyperlink" Target="https://stevelasker.blog/" TargetMode="External"/><Relationship Id="rId3" Type="http://schemas.openxmlformats.org/officeDocument/2006/relationships/hyperlink" Target="http://www.cncf.io/community/calendar/" TargetMode="External"/><Relationship Id="rId7" Type="http://schemas.openxmlformats.org/officeDocument/2006/relationships/hyperlink" Target="https://github.com/justincormack" TargetMode="External"/><Relationship Id="rId12" Type="http://schemas.openxmlformats.org/officeDocument/2006/relationships/hyperlink" Target="mailto:Steve.Lasker@Microsoft.com" TargetMode="External"/><Relationship Id="rId2" Type="http://schemas.openxmlformats.org/officeDocument/2006/relationships/hyperlink" Target="http://github.com/notaryproject/notaryproject" TargetMode="External"/><Relationship Id="rId1" Type="http://schemas.openxmlformats.org/officeDocument/2006/relationships/slideLayout" Target="../slideLayouts/slideLayout2.xml"/><Relationship Id="rId6" Type="http://schemas.openxmlformats.org/officeDocument/2006/relationships/hyperlink" Target="https://www.cloudatomiclab.com/" TargetMode="External"/><Relationship Id="rId11" Type="http://schemas.openxmlformats.org/officeDocument/2006/relationships/image" Target="../media/image24.png"/><Relationship Id="rId5" Type="http://schemas.openxmlformats.org/officeDocument/2006/relationships/hyperlink" Target="mailto:justin.cormack@docker.com" TargetMode="External"/><Relationship Id="rId10" Type="http://schemas.openxmlformats.org/officeDocument/2006/relationships/image" Target="../media/image23.png"/><Relationship Id="rId4" Type="http://schemas.openxmlformats.org/officeDocument/2006/relationships/hyperlink" Target="https://github.com/SteveLasker/Presentations/tree/master/Notaryv2" TargetMode="External"/><Relationship Id="rId9" Type="http://schemas.openxmlformats.org/officeDocument/2006/relationships/image" Target="../media/image22.png"/><Relationship Id="rId14" Type="http://schemas.openxmlformats.org/officeDocument/2006/relationships/hyperlink" Target="https://github.com/stevelasker"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opencontainers/artifact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notaryproject/notaryproject/blob/main/notary-status-2021-02.md#registry-persistance-discovery-and-retrieval" TargetMode="External"/><Relationship Id="rId2" Type="http://schemas.openxmlformats.org/officeDocument/2006/relationships/hyperlink" Target="https://github.com/notaryproject/notaryproject/blob/main/notary-status-2021-02.md#definition-of-a-notary-v2-signature" TargetMode="External"/><Relationship Id="rId1" Type="http://schemas.openxmlformats.org/officeDocument/2006/relationships/slideLayout" Target="../slideLayouts/slideLayout2.xml"/><Relationship Id="rId4" Type="http://schemas.openxmlformats.org/officeDocument/2006/relationships/hyperlink" Target="https://github.com/notaryproject/notaryproject/blob/main/notary-status-2021-02.md#key-managemen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notaryproject/nv2/tree/prototype-1/docs/signatur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98F0D872-0A6B-44E6-BF2B-1AF6D69CFEBA}"/>
              </a:ext>
            </a:extLst>
          </p:cNvPr>
          <p:cNvSpPr>
            <a:spLocks noGrp="1"/>
          </p:cNvSpPr>
          <p:nvPr>
            <p:ph type="body" sz="quarter" idx="10"/>
          </p:nvPr>
        </p:nvSpPr>
        <p:spPr/>
        <p:txBody>
          <a:bodyPr/>
          <a:lstStyle/>
          <a:p>
            <a:r>
              <a:rPr lang="en-US" dirty="0">
                <a:solidFill>
                  <a:srgbClr val="000034"/>
                </a:solidFill>
              </a:rPr>
              <a:t>Notary v2</a:t>
            </a:r>
          </a:p>
        </p:txBody>
      </p:sp>
      <p:sp>
        <p:nvSpPr>
          <p:cNvPr id="11" name="Content Placeholder 10">
            <a:extLst>
              <a:ext uri="{FF2B5EF4-FFF2-40B4-BE49-F238E27FC236}">
                <a16:creationId xmlns:a16="http://schemas.microsoft.com/office/drawing/2014/main" id="{CFC117AD-A7AA-4F63-95C9-BEF5F09A92B6}"/>
              </a:ext>
            </a:extLst>
          </p:cNvPr>
          <p:cNvSpPr>
            <a:spLocks noGrp="1"/>
          </p:cNvSpPr>
          <p:nvPr>
            <p:ph sz="quarter" idx="11"/>
          </p:nvPr>
        </p:nvSpPr>
        <p:spPr/>
        <p:txBody>
          <a:bodyPr>
            <a:normAutofit lnSpcReduction="10000"/>
          </a:bodyPr>
          <a:lstStyle/>
          <a:p>
            <a:r>
              <a:rPr lang="en-US" dirty="0"/>
              <a:t>Steve Lasker</a:t>
            </a:r>
            <a:endParaRPr lang="en-US" dirty="0">
              <a:cs typeface="Calibri"/>
            </a:endParaRPr>
          </a:p>
          <a:p>
            <a:pPr lvl="1"/>
            <a:r>
              <a:rPr lang="en-US" dirty="0">
                <a:solidFill>
                  <a:schemeClr val="bg1"/>
                </a:solidFill>
                <a:cs typeface="Calibri"/>
              </a:rPr>
              <a:t>PM Architect: Microsoft</a:t>
            </a:r>
          </a:p>
          <a:p>
            <a:pPr lvl="1"/>
            <a:r>
              <a:rPr lang="en-US" dirty="0">
                <a:solidFill>
                  <a:schemeClr val="bg1"/>
                </a:solidFill>
                <a:cs typeface="Calibri"/>
              </a:rPr>
              <a:t>OCI – TOB Member</a:t>
            </a:r>
          </a:p>
          <a:p>
            <a:pPr lvl="1"/>
            <a:r>
              <a:rPr lang="en-US" dirty="0">
                <a:solidFill>
                  <a:schemeClr val="bg1"/>
                </a:solidFill>
                <a:cs typeface="Calibri"/>
              </a:rPr>
              <a:t>OCI Artifacts, ORAS, Notary v2 maintainer</a:t>
            </a:r>
          </a:p>
          <a:p>
            <a:pPr lvl="2"/>
            <a:r>
              <a:rPr lang="en-US" dirty="0">
                <a:solidFill>
                  <a:schemeClr val="bg1"/>
                </a:solidFill>
                <a:cs typeface="Calibri"/>
              </a:rPr>
              <a:t>@stevelasker</a:t>
            </a:r>
          </a:p>
          <a:p>
            <a:pPr lvl="2"/>
            <a:r>
              <a:rPr lang="en-US" dirty="0">
                <a:solidFill>
                  <a:schemeClr val="bg1"/>
                </a:solidFill>
                <a:cs typeface="Calibri"/>
              </a:rPr>
              <a:t>http://stevelasker.blog/</a:t>
            </a:r>
            <a:endParaRPr lang="en-US" dirty="0"/>
          </a:p>
        </p:txBody>
      </p:sp>
      <p:sp>
        <p:nvSpPr>
          <p:cNvPr id="15" name="Content Placeholder 14">
            <a:extLst>
              <a:ext uri="{FF2B5EF4-FFF2-40B4-BE49-F238E27FC236}">
                <a16:creationId xmlns:a16="http://schemas.microsoft.com/office/drawing/2014/main" id="{3D71D379-DAF8-4DB3-9921-9DCFAF560CC0}"/>
              </a:ext>
            </a:extLst>
          </p:cNvPr>
          <p:cNvSpPr>
            <a:spLocks noGrp="1"/>
          </p:cNvSpPr>
          <p:nvPr>
            <p:ph sz="quarter" idx="12"/>
          </p:nvPr>
        </p:nvSpPr>
        <p:spPr/>
        <p:txBody>
          <a:bodyPr>
            <a:normAutofit/>
          </a:bodyPr>
          <a:lstStyle/>
          <a:p>
            <a:pPr marL="0" indent="0">
              <a:buNone/>
            </a:pPr>
            <a:r>
              <a:rPr lang="en-US" b="1" dirty="0"/>
              <a:t>March 2021 Update</a:t>
            </a:r>
          </a:p>
        </p:txBody>
      </p:sp>
      <p:grpSp>
        <p:nvGrpSpPr>
          <p:cNvPr id="7" name="Group 6">
            <a:extLst>
              <a:ext uri="{FF2B5EF4-FFF2-40B4-BE49-F238E27FC236}">
                <a16:creationId xmlns:a16="http://schemas.microsoft.com/office/drawing/2014/main" id="{4B7AFAC9-7CE0-45B2-818E-474570763F74}"/>
              </a:ext>
            </a:extLst>
          </p:cNvPr>
          <p:cNvGrpSpPr/>
          <p:nvPr/>
        </p:nvGrpSpPr>
        <p:grpSpPr>
          <a:xfrm>
            <a:off x="3005908" y="2536863"/>
            <a:ext cx="3780642" cy="825231"/>
            <a:chOff x="1288618" y="832992"/>
            <a:chExt cx="5040856" cy="1100308"/>
          </a:xfrm>
        </p:grpSpPr>
        <p:sp>
          <p:nvSpPr>
            <p:cNvPr id="4" name="Title 1">
              <a:extLst>
                <a:ext uri="{FF2B5EF4-FFF2-40B4-BE49-F238E27FC236}">
                  <a16:creationId xmlns:a16="http://schemas.microsoft.com/office/drawing/2014/main" id="{FBE17409-0FFA-4025-B1C1-4B60BCB302FA}"/>
                </a:ext>
              </a:extLst>
            </p:cNvPr>
            <p:cNvSpPr txBox="1">
              <a:spLocks/>
            </p:cNvSpPr>
            <p:nvPr/>
          </p:nvSpPr>
          <p:spPr>
            <a:xfrm>
              <a:off x="5081194" y="854508"/>
              <a:ext cx="1248280" cy="1078792"/>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rgbClr val="CDCDCD"/>
                  </a:solidFill>
                  <a:latin typeface="+mn-lt"/>
                </a:rPr>
                <a:t>v2</a:t>
              </a:r>
            </a:p>
          </p:txBody>
        </p:sp>
        <p:pic>
          <p:nvPicPr>
            <p:cNvPr id="5" name="Picture 4">
              <a:extLst>
                <a:ext uri="{FF2B5EF4-FFF2-40B4-BE49-F238E27FC236}">
                  <a16:creationId xmlns:a16="http://schemas.microsoft.com/office/drawing/2014/main" id="{97E2A10E-23C0-4D39-882C-B929B16D8770}"/>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288618" y="832992"/>
              <a:ext cx="3474720" cy="914400"/>
            </a:xfrm>
            <a:prstGeom prst="rect">
              <a:avLst/>
            </a:prstGeom>
          </p:spPr>
        </p:pic>
      </p:grpSp>
    </p:spTree>
    <p:extLst>
      <p:ext uri="{BB962C8B-B14F-4D97-AF65-F5344CB8AC3E}">
        <p14:creationId xmlns:p14="http://schemas.microsoft.com/office/powerpoint/2010/main" val="3890525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Folded Corner 12">
            <a:extLst>
              <a:ext uri="{FF2B5EF4-FFF2-40B4-BE49-F238E27FC236}">
                <a16:creationId xmlns:a16="http://schemas.microsoft.com/office/drawing/2014/main" id="{A6C24AF8-A413-4742-B15B-55DB70F8A20B}"/>
              </a:ext>
            </a:extLst>
          </p:cNvPr>
          <p:cNvSpPr/>
          <p:nvPr/>
        </p:nvSpPr>
        <p:spPr>
          <a:xfrm rot="10800000">
            <a:off x="3020440" y="930920"/>
            <a:ext cx="9082438" cy="5860401"/>
          </a:xfrm>
          <a:custGeom>
            <a:avLst/>
            <a:gdLst>
              <a:gd name="connsiteX0" fmla="*/ 0 w 9082438"/>
              <a:gd name="connsiteY0" fmla="*/ 0 h 5860401"/>
              <a:gd name="connsiteX1" fmla="*/ 880298 w 9082438"/>
              <a:gd name="connsiteY1" fmla="*/ 0 h 5860401"/>
              <a:gd name="connsiteX2" fmla="*/ 1669771 w 9082438"/>
              <a:gd name="connsiteY2" fmla="*/ 0 h 5860401"/>
              <a:gd name="connsiteX3" fmla="*/ 2095947 w 9082438"/>
              <a:gd name="connsiteY3" fmla="*/ 0 h 5860401"/>
              <a:gd name="connsiteX4" fmla="*/ 2703772 w 9082438"/>
              <a:gd name="connsiteY4" fmla="*/ 0 h 5860401"/>
              <a:gd name="connsiteX5" fmla="*/ 3129948 w 9082438"/>
              <a:gd name="connsiteY5" fmla="*/ 0 h 5860401"/>
              <a:gd name="connsiteX6" fmla="*/ 3919421 w 9082438"/>
              <a:gd name="connsiteY6" fmla="*/ 0 h 5860401"/>
              <a:gd name="connsiteX7" fmla="*/ 4618070 w 9082438"/>
              <a:gd name="connsiteY7" fmla="*/ 0 h 5860401"/>
              <a:gd name="connsiteX8" fmla="*/ 5044246 w 9082438"/>
              <a:gd name="connsiteY8" fmla="*/ 0 h 5860401"/>
              <a:gd name="connsiteX9" fmla="*/ 5742895 w 9082438"/>
              <a:gd name="connsiteY9" fmla="*/ 0 h 5860401"/>
              <a:gd name="connsiteX10" fmla="*/ 6532369 w 9082438"/>
              <a:gd name="connsiteY10" fmla="*/ 0 h 5860401"/>
              <a:gd name="connsiteX11" fmla="*/ 6958545 w 9082438"/>
              <a:gd name="connsiteY11" fmla="*/ 0 h 5860401"/>
              <a:gd name="connsiteX12" fmla="*/ 7475545 w 9082438"/>
              <a:gd name="connsiteY12" fmla="*/ 0 h 5860401"/>
              <a:gd name="connsiteX13" fmla="*/ 8083370 w 9082438"/>
              <a:gd name="connsiteY13" fmla="*/ 0 h 5860401"/>
              <a:gd name="connsiteX14" fmla="*/ 9082438 w 9082438"/>
              <a:gd name="connsiteY14" fmla="*/ 0 h 5860401"/>
              <a:gd name="connsiteX15" fmla="*/ 9082438 w 9082438"/>
              <a:gd name="connsiteY15" fmla="*/ 567961 h 5860401"/>
              <a:gd name="connsiteX16" fmla="*/ 9082438 w 9082438"/>
              <a:gd name="connsiteY16" fmla="*/ 1244105 h 5860401"/>
              <a:gd name="connsiteX17" fmla="*/ 9082438 w 9082438"/>
              <a:gd name="connsiteY17" fmla="*/ 1866157 h 5860401"/>
              <a:gd name="connsiteX18" fmla="*/ 9082438 w 9082438"/>
              <a:gd name="connsiteY18" fmla="*/ 2650484 h 5860401"/>
              <a:gd name="connsiteX19" fmla="*/ 9082438 w 9082438"/>
              <a:gd name="connsiteY19" fmla="*/ 3272536 h 5860401"/>
              <a:gd name="connsiteX20" fmla="*/ 9082438 w 9082438"/>
              <a:gd name="connsiteY20" fmla="*/ 4056863 h 5860401"/>
              <a:gd name="connsiteX21" fmla="*/ 9082438 w 9082438"/>
              <a:gd name="connsiteY21" fmla="*/ 4678915 h 5860401"/>
              <a:gd name="connsiteX22" fmla="*/ 9082438 w 9082438"/>
              <a:gd name="connsiteY22" fmla="*/ 5409150 h 5860401"/>
              <a:gd name="connsiteX23" fmla="*/ 8631187 w 9082438"/>
              <a:gd name="connsiteY23" fmla="*/ 5860401 h 5860401"/>
              <a:gd name="connsiteX24" fmla="*/ 7880938 w 9082438"/>
              <a:gd name="connsiteY24" fmla="*/ 5860401 h 5860401"/>
              <a:gd name="connsiteX25" fmla="*/ 7044376 w 9082438"/>
              <a:gd name="connsiteY25" fmla="*/ 5860401 h 5860401"/>
              <a:gd name="connsiteX26" fmla="*/ 6639375 w 9082438"/>
              <a:gd name="connsiteY26" fmla="*/ 5860401 h 5860401"/>
              <a:gd name="connsiteX27" fmla="*/ 5802813 w 9082438"/>
              <a:gd name="connsiteY27" fmla="*/ 5860401 h 5860401"/>
              <a:gd name="connsiteX28" fmla="*/ 5138876 w 9082438"/>
              <a:gd name="connsiteY28" fmla="*/ 5860401 h 5860401"/>
              <a:gd name="connsiteX29" fmla="*/ 4647562 w 9082438"/>
              <a:gd name="connsiteY29" fmla="*/ 5860401 h 5860401"/>
              <a:gd name="connsiteX30" fmla="*/ 3897313 w 9082438"/>
              <a:gd name="connsiteY30" fmla="*/ 5860401 h 5860401"/>
              <a:gd name="connsiteX31" fmla="*/ 3319687 w 9082438"/>
              <a:gd name="connsiteY31" fmla="*/ 5860401 h 5860401"/>
              <a:gd name="connsiteX32" fmla="*/ 2828374 w 9082438"/>
              <a:gd name="connsiteY32" fmla="*/ 5860401 h 5860401"/>
              <a:gd name="connsiteX33" fmla="*/ 2078124 w 9082438"/>
              <a:gd name="connsiteY33" fmla="*/ 5860401 h 5860401"/>
              <a:gd name="connsiteX34" fmla="*/ 1586811 w 9082438"/>
              <a:gd name="connsiteY34" fmla="*/ 5860401 h 5860401"/>
              <a:gd name="connsiteX35" fmla="*/ 1095497 w 9082438"/>
              <a:gd name="connsiteY35" fmla="*/ 5860401 h 5860401"/>
              <a:gd name="connsiteX36" fmla="*/ 0 w 9082438"/>
              <a:gd name="connsiteY36" fmla="*/ 5860401 h 5860401"/>
              <a:gd name="connsiteX37" fmla="*/ 0 w 9082438"/>
              <a:gd name="connsiteY37" fmla="*/ 5267849 h 5860401"/>
              <a:gd name="connsiteX38" fmla="*/ 0 w 9082438"/>
              <a:gd name="connsiteY38" fmla="*/ 4792506 h 5860401"/>
              <a:gd name="connsiteX39" fmla="*/ 0 w 9082438"/>
              <a:gd name="connsiteY39" fmla="*/ 4258558 h 5860401"/>
              <a:gd name="connsiteX40" fmla="*/ 0 w 9082438"/>
              <a:gd name="connsiteY40" fmla="*/ 3783214 h 5860401"/>
              <a:gd name="connsiteX41" fmla="*/ 0 w 9082438"/>
              <a:gd name="connsiteY41" fmla="*/ 3073455 h 5860401"/>
              <a:gd name="connsiteX42" fmla="*/ 0 w 9082438"/>
              <a:gd name="connsiteY42" fmla="*/ 2422299 h 5860401"/>
              <a:gd name="connsiteX43" fmla="*/ 0 w 9082438"/>
              <a:gd name="connsiteY43" fmla="*/ 1829747 h 5860401"/>
              <a:gd name="connsiteX44" fmla="*/ 0 w 9082438"/>
              <a:gd name="connsiteY44" fmla="*/ 1178592 h 5860401"/>
              <a:gd name="connsiteX45" fmla="*/ 0 w 9082438"/>
              <a:gd name="connsiteY45" fmla="*/ 0 h 5860401"/>
              <a:gd name="connsiteX0" fmla="*/ 8631187 w 9082438"/>
              <a:gd name="connsiteY0" fmla="*/ 5860401 h 5860401"/>
              <a:gd name="connsiteX1" fmla="*/ 8721437 w 9082438"/>
              <a:gd name="connsiteY1" fmla="*/ 5499400 h 5860401"/>
              <a:gd name="connsiteX2" fmla="*/ 9082438 w 9082438"/>
              <a:gd name="connsiteY2" fmla="*/ 5409150 h 5860401"/>
              <a:gd name="connsiteX3" fmla="*/ 8631187 w 9082438"/>
              <a:gd name="connsiteY3" fmla="*/ 5860401 h 5860401"/>
              <a:gd name="connsiteX0" fmla="*/ 8631187 w 9082438"/>
              <a:gd name="connsiteY0" fmla="*/ 5860401 h 5860401"/>
              <a:gd name="connsiteX1" fmla="*/ 8721437 w 9082438"/>
              <a:gd name="connsiteY1" fmla="*/ 5499400 h 5860401"/>
              <a:gd name="connsiteX2" fmla="*/ 9082438 w 9082438"/>
              <a:gd name="connsiteY2" fmla="*/ 5409150 h 5860401"/>
              <a:gd name="connsiteX3" fmla="*/ 8631187 w 9082438"/>
              <a:gd name="connsiteY3" fmla="*/ 5860401 h 5860401"/>
              <a:gd name="connsiteX4" fmla="*/ 8053561 w 9082438"/>
              <a:gd name="connsiteY4" fmla="*/ 5860401 h 5860401"/>
              <a:gd name="connsiteX5" fmla="*/ 7562248 w 9082438"/>
              <a:gd name="connsiteY5" fmla="*/ 5860401 h 5860401"/>
              <a:gd name="connsiteX6" fmla="*/ 6984622 w 9082438"/>
              <a:gd name="connsiteY6" fmla="*/ 5860401 h 5860401"/>
              <a:gd name="connsiteX7" fmla="*/ 6579620 w 9082438"/>
              <a:gd name="connsiteY7" fmla="*/ 5860401 h 5860401"/>
              <a:gd name="connsiteX8" fmla="*/ 6174618 w 9082438"/>
              <a:gd name="connsiteY8" fmla="*/ 5860401 h 5860401"/>
              <a:gd name="connsiteX9" fmla="*/ 5683305 w 9082438"/>
              <a:gd name="connsiteY9" fmla="*/ 5860401 h 5860401"/>
              <a:gd name="connsiteX10" fmla="*/ 5191991 w 9082438"/>
              <a:gd name="connsiteY10" fmla="*/ 5860401 h 5860401"/>
              <a:gd name="connsiteX11" fmla="*/ 4786989 w 9082438"/>
              <a:gd name="connsiteY11" fmla="*/ 5860401 h 5860401"/>
              <a:gd name="connsiteX12" fmla="*/ 4036740 w 9082438"/>
              <a:gd name="connsiteY12" fmla="*/ 5860401 h 5860401"/>
              <a:gd name="connsiteX13" fmla="*/ 3286490 w 9082438"/>
              <a:gd name="connsiteY13" fmla="*/ 5860401 h 5860401"/>
              <a:gd name="connsiteX14" fmla="*/ 2708865 w 9082438"/>
              <a:gd name="connsiteY14" fmla="*/ 5860401 h 5860401"/>
              <a:gd name="connsiteX15" fmla="*/ 2303863 w 9082438"/>
              <a:gd name="connsiteY15" fmla="*/ 5860401 h 5860401"/>
              <a:gd name="connsiteX16" fmla="*/ 1553614 w 9082438"/>
              <a:gd name="connsiteY16" fmla="*/ 5860401 h 5860401"/>
              <a:gd name="connsiteX17" fmla="*/ 1148612 w 9082438"/>
              <a:gd name="connsiteY17" fmla="*/ 5860401 h 5860401"/>
              <a:gd name="connsiteX18" fmla="*/ 0 w 9082438"/>
              <a:gd name="connsiteY18" fmla="*/ 5860401 h 5860401"/>
              <a:gd name="connsiteX19" fmla="*/ 0 w 9082438"/>
              <a:gd name="connsiteY19" fmla="*/ 5385057 h 5860401"/>
              <a:gd name="connsiteX20" fmla="*/ 0 w 9082438"/>
              <a:gd name="connsiteY20" fmla="*/ 4733902 h 5860401"/>
              <a:gd name="connsiteX21" fmla="*/ 0 w 9082438"/>
              <a:gd name="connsiteY21" fmla="*/ 4258558 h 5860401"/>
              <a:gd name="connsiteX22" fmla="*/ 0 w 9082438"/>
              <a:gd name="connsiteY22" fmla="*/ 3607402 h 5860401"/>
              <a:gd name="connsiteX23" fmla="*/ 0 w 9082438"/>
              <a:gd name="connsiteY23" fmla="*/ 3014851 h 5860401"/>
              <a:gd name="connsiteX24" fmla="*/ 0 w 9082438"/>
              <a:gd name="connsiteY24" fmla="*/ 2480903 h 5860401"/>
              <a:gd name="connsiteX25" fmla="*/ 0 w 9082438"/>
              <a:gd name="connsiteY25" fmla="*/ 1771143 h 5860401"/>
              <a:gd name="connsiteX26" fmla="*/ 0 w 9082438"/>
              <a:gd name="connsiteY26" fmla="*/ 1237196 h 5860401"/>
              <a:gd name="connsiteX27" fmla="*/ 0 w 9082438"/>
              <a:gd name="connsiteY27" fmla="*/ 0 h 5860401"/>
              <a:gd name="connsiteX28" fmla="*/ 426176 w 9082438"/>
              <a:gd name="connsiteY28" fmla="*/ 0 h 5860401"/>
              <a:gd name="connsiteX29" fmla="*/ 1034001 w 9082438"/>
              <a:gd name="connsiteY29" fmla="*/ 0 h 5860401"/>
              <a:gd name="connsiteX30" fmla="*/ 1641825 w 9082438"/>
              <a:gd name="connsiteY30" fmla="*/ 0 h 5860401"/>
              <a:gd name="connsiteX31" fmla="*/ 2249650 w 9082438"/>
              <a:gd name="connsiteY31" fmla="*/ 0 h 5860401"/>
              <a:gd name="connsiteX32" fmla="*/ 3129948 w 9082438"/>
              <a:gd name="connsiteY32" fmla="*/ 0 h 5860401"/>
              <a:gd name="connsiteX33" fmla="*/ 4010246 w 9082438"/>
              <a:gd name="connsiteY33" fmla="*/ 0 h 5860401"/>
              <a:gd name="connsiteX34" fmla="*/ 4527246 w 9082438"/>
              <a:gd name="connsiteY34" fmla="*/ 0 h 5860401"/>
              <a:gd name="connsiteX35" fmla="*/ 5225895 w 9082438"/>
              <a:gd name="connsiteY35" fmla="*/ 0 h 5860401"/>
              <a:gd name="connsiteX36" fmla="*/ 6015369 w 9082438"/>
              <a:gd name="connsiteY36" fmla="*/ 0 h 5860401"/>
              <a:gd name="connsiteX37" fmla="*/ 6804842 w 9082438"/>
              <a:gd name="connsiteY37" fmla="*/ 0 h 5860401"/>
              <a:gd name="connsiteX38" fmla="*/ 7594315 w 9082438"/>
              <a:gd name="connsiteY38" fmla="*/ 0 h 5860401"/>
              <a:gd name="connsiteX39" fmla="*/ 8383789 w 9082438"/>
              <a:gd name="connsiteY39" fmla="*/ 0 h 5860401"/>
              <a:gd name="connsiteX40" fmla="*/ 9082438 w 9082438"/>
              <a:gd name="connsiteY40" fmla="*/ 0 h 5860401"/>
              <a:gd name="connsiteX41" fmla="*/ 9082438 w 9082438"/>
              <a:gd name="connsiteY41" fmla="*/ 784327 h 5860401"/>
              <a:gd name="connsiteX42" fmla="*/ 9082438 w 9082438"/>
              <a:gd name="connsiteY42" fmla="*/ 1298196 h 5860401"/>
              <a:gd name="connsiteX43" fmla="*/ 9082438 w 9082438"/>
              <a:gd name="connsiteY43" fmla="*/ 2082523 h 5860401"/>
              <a:gd name="connsiteX44" fmla="*/ 9082438 w 9082438"/>
              <a:gd name="connsiteY44" fmla="*/ 2758667 h 5860401"/>
              <a:gd name="connsiteX45" fmla="*/ 9082438 w 9082438"/>
              <a:gd name="connsiteY45" fmla="*/ 3272536 h 5860401"/>
              <a:gd name="connsiteX46" fmla="*/ 9082438 w 9082438"/>
              <a:gd name="connsiteY46" fmla="*/ 3894588 h 5860401"/>
              <a:gd name="connsiteX47" fmla="*/ 9082438 w 9082438"/>
              <a:gd name="connsiteY47" fmla="*/ 4624823 h 5860401"/>
              <a:gd name="connsiteX48" fmla="*/ 9082438 w 9082438"/>
              <a:gd name="connsiteY48" fmla="*/ 5409150 h 5860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9082438" h="5860401" stroke="0" extrusionOk="0">
                <a:moveTo>
                  <a:pt x="0" y="0"/>
                </a:moveTo>
                <a:cubicBezTo>
                  <a:pt x="358737" y="34510"/>
                  <a:pt x="644177" y="-18872"/>
                  <a:pt x="880298" y="0"/>
                </a:cubicBezTo>
                <a:cubicBezTo>
                  <a:pt x="1116419" y="18872"/>
                  <a:pt x="1479917" y="-31096"/>
                  <a:pt x="1669771" y="0"/>
                </a:cubicBezTo>
                <a:cubicBezTo>
                  <a:pt x="1859625" y="31096"/>
                  <a:pt x="1959351" y="4308"/>
                  <a:pt x="2095947" y="0"/>
                </a:cubicBezTo>
                <a:cubicBezTo>
                  <a:pt x="2232543" y="-4308"/>
                  <a:pt x="2414952" y="19586"/>
                  <a:pt x="2703772" y="0"/>
                </a:cubicBezTo>
                <a:cubicBezTo>
                  <a:pt x="2992592" y="-19586"/>
                  <a:pt x="2952144" y="-14868"/>
                  <a:pt x="3129948" y="0"/>
                </a:cubicBezTo>
                <a:cubicBezTo>
                  <a:pt x="3307752" y="14868"/>
                  <a:pt x="3588824" y="9828"/>
                  <a:pt x="3919421" y="0"/>
                </a:cubicBezTo>
                <a:cubicBezTo>
                  <a:pt x="4250018" y="-9828"/>
                  <a:pt x="4315772" y="-32304"/>
                  <a:pt x="4618070" y="0"/>
                </a:cubicBezTo>
                <a:cubicBezTo>
                  <a:pt x="4920368" y="32304"/>
                  <a:pt x="4953700" y="20272"/>
                  <a:pt x="5044246" y="0"/>
                </a:cubicBezTo>
                <a:cubicBezTo>
                  <a:pt x="5134792" y="-20272"/>
                  <a:pt x="5432715" y="17462"/>
                  <a:pt x="5742895" y="0"/>
                </a:cubicBezTo>
                <a:cubicBezTo>
                  <a:pt x="6053075" y="-17462"/>
                  <a:pt x="6150309" y="-29549"/>
                  <a:pt x="6532369" y="0"/>
                </a:cubicBezTo>
                <a:cubicBezTo>
                  <a:pt x="6914429" y="29549"/>
                  <a:pt x="6832735" y="-19440"/>
                  <a:pt x="6958545" y="0"/>
                </a:cubicBezTo>
                <a:cubicBezTo>
                  <a:pt x="7084355" y="19440"/>
                  <a:pt x="7226631" y="-6650"/>
                  <a:pt x="7475545" y="0"/>
                </a:cubicBezTo>
                <a:cubicBezTo>
                  <a:pt x="7724459" y="6650"/>
                  <a:pt x="7870829" y="-27362"/>
                  <a:pt x="8083370" y="0"/>
                </a:cubicBezTo>
                <a:cubicBezTo>
                  <a:pt x="8295912" y="27362"/>
                  <a:pt x="8584480" y="-40359"/>
                  <a:pt x="9082438" y="0"/>
                </a:cubicBezTo>
                <a:cubicBezTo>
                  <a:pt x="9064741" y="131103"/>
                  <a:pt x="9085195" y="424179"/>
                  <a:pt x="9082438" y="567961"/>
                </a:cubicBezTo>
                <a:cubicBezTo>
                  <a:pt x="9079681" y="711743"/>
                  <a:pt x="9113524" y="1034165"/>
                  <a:pt x="9082438" y="1244105"/>
                </a:cubicBezTo>
                <a:cubicBezTo>
                  <a:pt x="9051352" y="1454045"/>
                  <a:pt x="9074283" y="1648100"/>
                  <a:pt x="9082438" y="1866157"/>
                </a:cubicBezTo>
                <a:cubicBezTo>
                  <a:pt x="9090593" y="2084214"/>
                  <a:pt x="9115547" y="2428902"/>
                  <a:pt x="9082438" y="2650484"/>
                </a:cubicBezTo>
                <a:cubicBezTo>
                  <a:pt x="9049329" y="2872066"/>
                  <a:pt x="9108763" y="2998174"/>
                  <a:pt x="9082438" y="3272536"/>
                </a:cubicBezTo>
                <a:cubicBezTo>
                  <a:pt x="9056113" y="3546898"/>
                  <a:pt x="9072118" y="3897169"/>
                  <a:pt x="9082438" y="4056863"/>
                </a:cubicBezTo>
                <a:cubicBezTo>
                  <a:pt x="9092758" y="4216557"/>
                  <a:pt x="9085243" y="4536492"/>
                  <a:pt x="9082438" y="4678915"/>
                </a:cubicBezTo>
                <a:cubicBezTo>
                  <a:pt x="9079633" y="4821338"/>
                  <a:pt x="9082872" y="5095375"/>
                  <a:pt x="9082438" y="5409150"/>
                </a:cubicBezTo>
                <a:cubicBezTo>
                  <a:pt x="8905161" y="5576212"/>
                  <a:pt x="8837150" y="5629856"/>
                  <a:pt x="8631187" y="5860401"/>
                </a:cubicBezTo>
                <a:cubicBezTo>
                  <a:pt x="8409617" y="5848765"/>
                  <a:pt x="8214730" y="5893378"/>
                  <a:pt x="7880938" y="5860401"/>
                </a:cubicBezTo>
                <a:cubicBezTo>
                  <a:pt x="7547146" y="5827424"/>
                  <a:pt x="7262271" y="5844960"/>
                  <a:pt x="7044376" y="5860401"/>
                </a:cubicBezTo>
                <a:cubicBezTo>
                  <a:pt x="6826481" y="5875842"/>
                  <a:pt x="6771459" y="5864966"/>
                  <a:pt x="6639375" y="5860401"/>
                </a:cubicBezTo>
                <a:cubicBezTo>
                  <a:pt x="6507291" y="5855836"/>
                  <a:pt x="6165327" y="5866359"/>
                  <a:pt x="5802813" y="5860401"/>
                </a:cubicBezTo>
                <a:cubicBezTo>
                  <a:pt x="5440299" y="5854443"/>
                  <a:pt x="5299165" y="5853659"/>
                  <a:pt x="5138876" y="5860401"/>
                </a:cubicBezTo>
                <a:cubicBezTo>
                  <a:pt x="4978587" y="5867143"/>
                  <a:pt x="4788576" y="5864599"/>
                  <a:pt x="4647562" y="5860401"/>
                </a:cubicBezTo>
                <a:cubicBezTo>
                  <a:pt x="4506548" y="5856203"/>
                  <a:pt x="4073439" y="5826287"/>
                  <a:pt x="3897313" y="5860401"/>
                </a:cubicBezTo>
                <a:cubicBezTo>
                  <a:pt x="3721187" y="5894515"/>
                  <a:pt x="3499385" y="5883915"/>
                  <a:pt x="3319687" y="5860401"/>
                </a:cubicBezTo>
                <a:cubicBezTo>
                  <a:pt x="3139989" y="5836887"/>
                  <a:pt x="3038362" y="5851242"/>
                  <a:pt x="2828374" y="5860401"/>
                </a:cubicBezTo>
                <a:cubicBezTo>
                  <a:pt x="2618386" y="5869560"/>
                  <a:pt x="2359449" y="5891291"/>
                  <a:pt x="2078124" y="5860401"/>
                </a:cubicBezTo>
                <a:cubicBezTo>
                  <a:pt x="1796799" y="5829512"/>
                  <a:pt x="1755797" y="5881355"/>
                  <a:pt x="1586811" y="5860401"/>
                </a:cubicBezTo>
                <a:cubicBezTo>
                  <a:pt x="1417825" y="5839447"/>
                  <a:pt x="1305644" y="5837531"/>
                  <a:pt x="1095497" y="5860401"/>
                </a:cubicBezTo>
                <a:cubicBezTo>
                  <a:pt x="885350" y="5883271"/>
                  <a:pt x="357605" y="5825786"/>
                  <a:pt x="0" y="5860401"/>
                </a:cubicBezTo>
                <a:cubicBezTo>
                  <a:pt x="-25911" y="5640727"/>
                  <a:pt x="13308" y="5420180"/>
                  <a:pt x="0" y="5267849"/>
                </a:cubicBezTo>
                <a:cubicBezTo>
                  <a:pt x="-13308" y="5115518"/>
                  <a:pt x="-1796" y="4936378"/>
                  <a:pt x="0" y="4792506"/>
                </a:cubicBezTo>
                <a:cubicBezTo>
                  <a:pt x="1796" y="4648634"/>
                  <a:pt x="16139" y="4483571"/>
                  <a:pt x="0" y="4258558"/>
                </a:cubicBezTo>
                <a:cubicBezTo>
                  <a:pt x="-16139" y="4033545"/>
                  <a:pt x="-7971" y="3899296"/>
                  <a:pt x="0" y="3783214"/>
                </a:cubicBezTo>
                <a:cubicBezTo>
                  <a:pt x="7971" y="3667132"/>
                  <a:pt x="-26059" y="3247563"/>
                  <a:pt x="0" y="3073455"/>
                </a:cubicBezTo>
                <a:cubicBezTo>
                  <a:pt x="26059" y="2899347"/>
                  <a:pt x="-11133" y="2724538"/>
                  <a:pt x="0" y="2422299"/>
                </a:cubicBezTo>
                <a:cubicBezTo>
                  <a:pt x="11133" y="2120060"/>
                  <a:pt x="17498" y="2103613"/>
                  <a:pt x="0" y="1829747"/>
                </a:cubicBezTo>
                <a:cubicBezTo>
                  <a:pt x="-17498" y="1555881"/>
                  <a:pt x="-11151" y="1357769"/>
                  <a:pt x="0" y="1178592"/>
                </a:cubicBezTo>
                <a:cubicBezTo>
                  <a:pt x="11151" y="999416"/>
                  <a:pt x="-55074" y="479081"/>
                  <a:pt x="0" y="0"/>
                </a:cubicBezTo>
                <a:close/>
              </a:path>
              <a:path w="9082438" h="5860401" fill="darkenLess" stroke="0" extrusionOk="0">
                <a:moveTo>
                  <a:pt x="8631187" y="5860401"/>
                </a:moveTo>
                <a:cubicBezTo>
                  <a:pt x="8645587" y="5737798"/>
                  <a:pt x="8670925" y="5670367"/>
                  <a:pt x="8721437" y="5499400"/>
                </a:cubicBezTo>
                <a:cubicBezTo>
                  <a:pt x="8799104" y="5494645"/>
                  <a:pt x="9007061" y="5439273"/>
                  <a:pt x="9082438" y="5409150"/>
                </a:cubicBezTo>
                <a:cubicBezTo>
                  <a:pt x="8870524" y="5581178"/>
                  <a:pt x="8839300" y="5635250"/>
                  <a:pt x="8631187" y="5860401"/>
                </a:cubicBezTo>
                <a:close/>
              </a:path>
              <a:path w="9082438" h="5860401" fill="none" extrusionOk="0">
                <a:moveTo>
                  <a:pt x="8631187" y="5860401"/>
                </a:moveTo>
                <a:cubicBezTo>
                  <a:pt x="8655558" y="5712089"/>
                  <a:pt x="8676506" y="5603009"/>
                  <a:pt x="8721437" y="5499400"/>
                </a:cubicBezTo>
                <a:cubicBezTo>
                  <a:pt x="8888571" y="5442281"/>
                  <a:pt x="8959181" y="5448502"/>
                  <a:pt x="9082438" y="5409150"/>
                </a:cubicBezTo>
                <a:cubicBezTo>
                  <a:pt x="8888518" y="5596234"/>
                  <a:pt x="8820787" y="5674592"/>
                  <a:pt x="8631187" y="5860401"/>
                </a:cubicBezTo>
                <a:cubicBezTo>
                  <a:pt x="8508844" y="5879922"/>
                  <a:pt x="8302127" y="5832799"/>
                  <a:pt x="8053561" y="5860401"/>
                </a:cubicBezTo>
                <a:cubicBezTo>
                  <a:pt x="7804995" y="5888003"/>
                  <a:pt x="7728449" y="5840378"/>
                  <a:pt x="7562248" y="5860401"/>
                </a:cubicBezTo>
                <a:cubicBezTo>
                  <a:pt x="7396047" y="5880424"/>
                  <a:pt x="7222921" y="5865642"/>
                  <a:pt x="6984622" y="5860401"/>
                </a:cubicBezTo>
                <a:cubicBezTo>
                  <a:pt x="6746323" y="5855160"/>
                  <a:pt x="6760673" y="5870206"/>
                  <a:pt x="6579620" y="5860401"/>
                </a:cubicBezTo>
                <a:cubicBezTo>
                  <a:pt x="6398567" y="5850596"/>
                  <a:pt x="6280343" y="5840360"/>
                  <a:pt x="6174618" y="5860401"/>
                </a:cubicBezTo>
                <a:cubicBezTo>
                  <a:pt x="6068893" y="5880442"/>
                  <a:pt x="5877076" y="5862157"/>
                  <a:pt x="5683305" y="5860401"/>
                </a:cubicBezTo>
                <a:cubicBezTo>
                  <a:pt x="5489534" y="5858645"/>
                  <a:pt x="5394152" y="5855785"/>
                  <a:pt x="5191991" y="5860401"/>
                </a:cubicBezTo>
                <a:cubicBezTo>
                  <a:pt x="4989830" y="5865017"/>
                  <a:pt x="4934382" y="5879925"/>
                  <a:pt x="4786989" y="5860401"/>
                </a:cubicBezTo>
                <a:cubicBezTo>
                  <a:pt x="4639596" y="5840877"/>
                  <a:pt x="4229439" y="5857333"/>
                  <a:pt x="4036740" y="5860401"/>
                </a:cubicBezTo>
                <a:cubicBezTo>
                  <a:pt x="3844041" y="5863469"/>
                  <a:pt x="3657455" y="5882220"/>
                  <a:pt x="3286490" y="5860401"/>
                </a:cubicBezTo>
                <a:cubicBezTo>
                  <a:pt x="2915525" y="5838583"/>
                  <a:pt x="2913089" y="5881388"/>
                  <a:pt x="2708865" y="5860401"/>
                </a:cubicBezTo>
                <a:cubicBezTo>
                  <a:pt x="2504642" y="5839414"/>
                  <a:pt x="2475945" y="5861915"/>
                  <a:pt x="2303863" y="5860401"/>
                </a:cubicBezTo>
                <a:cubicBezTo>
                  <a:pt x="2131781" y="5858887"/>
                  <a:pt x="1825248" y="5825932"/>
                  <a:pt x="1553614" y="5860401"/>
                </a:cubicBezTo>
                <a:cubicBezTo>
                  <a:pt x="1281980" y="5894870"/>
                  <a:pt x="1322455" y="5875925"/>
                  <a:pt x="1148612" y="5860401"/>
                </a:cubicBezTo>
                <a:cubicBezTo>
                  <a:pt x="974769" y="5844877"/>
                  <a:pt x="530602" y="5861963"/>
                  <a:pt x="0" y="5860401"/>
                </a:cubicBezTo>
                <a:cubicBezTo>
                  <a:pt x="10670" y="5761708"/>
                  <a:pt x="249" y="5595661"/>
                  <a:pt x="0" y="5385057"/>
                </a:cubicBezTo>
                <a:cubicBezTo>
                  <a:pt x="-249" y="5174453"/>
                  <a:pt x="4736" y="4977944"/>
                  <a:pt x="0" y="4733902"/>
                </a:cubicBezTo>
                <a:cubicBezTo>
                  <a:pt x="-4736" y="4489861"/>
                  <a:pt x="-1932" y="4416479"/>
                  <a:pt x="0" y="4258558"/>
                </a:cubicBezTo>
                <a:cubicBezTo>
                  <a:pt x="1932" y="4100637"/>
                  <a:pt x="-13901" y="3878643"/>
                  <a:pt x="0" y="3607402"/>
                </a:cubicBezTo>
                <a:cubicBezTo>
                  <a:pt x="13901" y="3336161"/>
                  <a:pt x="18177" y="3150258"/>
                  <a:pt x="0" y="3014851"/>
                </a:cubicBezTo>
                <a:cubicBezTo>
                  <a:pt x="-18177" y="2879444"/>
                  <a:pt x="-20900" y="2731000"/>
                  <a:pt x="0" y="2480903"/>
                </a:cubicBezTo>
                <a:cubicBezTo>
                  <a:pt x="20900" y="2230806"/>
                  <a:pt x="-12010" y="1992037"/>
                  <a:pt x="0" y="1771143"/>
                </a:cubicBezTo>
                <a:cubicBezTo>
                  <a:pt x="12010" y="1550249"/>
                  <a:pt x="-1472" y="1364723"/>
                  <a:pt x="0" y="1237196"/>
                </a:cubicBezTo>
                <a:cubicBezTo>
                  <a:pt x="1472" y="1109669"/>
                  <a:pt x="-45082" y="320561"/>
                  <a:pt x="0" y="0"/>
                </a:cubicBezTo>
                <a:cubicBezTo>
                  <a:pt x="105568" y="4020"/>
                  <a:pt x="302289" y="2878"/>
                  <a:pt x="426176" y="0"/>
                </a:cubicBezTo>
                <a:cubicBezTo>
                  <a:pt x="550063" y="-2878"/>
                  <a:pt x="886271" y="24342"/>
                  <a:pt x="1034001" y="0"/>
                </a:cubicBezTo>
                <a:cubicBezTo>
                  <a:pt x="1181732" y="-24342"/>
                  <a:pt x="1506828" y="-2520"/>
                  <a:pt x="1641825" y="0"/>
                </a:cubicBezTo>
                <a:cubicBezTo>
                  <a:pt x="1776822" y="2520"/>
                  <a:pt x="2041711" y="22098"/>
                  <a:pt x="2249650" y="0"/>
                </a:cubicBezTo>
                <a:cubicBezTo>
                  <a:pt x="2457590" y="-22098"/>
                  <a:pt x="2690060" y="33564"/>
                  <a:pt x="3129948" y="0"/>
                </a:cubicBezTo>
                <a:cubicBezTo>
                  <a:pt x="3569836" y="-33564"/>
                  <a:pt x="3594315" y="33630"/>
                  <a:pt x="4010246" y="0"/>
                </a:cubicBezTo>
                <a:cubicBezTo>
                  <a:pt x="4426177" y="-33630"/>
                  <a:pt x="4361113" y="-16527"/>
                  <a:pt x="4527246" y="0"/>
                </a:cubicBezTo>
                <a:cubicBezTo>
                  <a:pt x="4693379" y="16527"/>
                  <a:pt x="4902068" y="29453"/>
                  <a:pt x="5225895" y="0"/>
                </a:cubicBezTo>
                <a:cubicBezTo>
                  <a:pt x="5549722" y="-29453"/>
                  <a:pt x="5629005" y="31715"/>
                  <a:pt x="6015369" y="0"/>
                </a:cubicBezTo>
                <a:cubicBezTo>
                  <a:pt x="6401733" y="-31715"/>
                  <a:pt x="6622405" y="-27083"/>
                  <a:pt x="6804842" y="0"/>
                </a:cubicBezTo>
                <a:cubicBezTo>
                  <a:pt x="6987279" y="27083"/>
                  <a:pt x="7243620" y="-27430"/>
                  <a:pt x="7594315" y="0"/>
                </a:cubicBezTo>
                <a:cubicBezTo>
                  <a:pt x="7945010" y="27430"/>
                  <a:pt x="8203253" y="3085"/>
                  <a:pt x="8383789" y="0"/>
                </a:cubicBezTo>
                <a:cubicBezTo>
                  <a:pt x="8564325" y="-3085"/>
                  <a:pt x="8886026" y="-11087"/>
                  <a:pt x="9082438" y="0"/>
                </a:cubicBezTo>
                <a:cubicBezTo>
                  <a:pt x="9079368" y="197213"/>
                  <a:pt x="9076379" y="592503"/>
                  <a:pt x="9082438" y="784327"/>
                </a:cubicBezTo>
                <a:cubicBezTo>
                  <a:pt x="9088497" y="976151"/>
                  <a:pt x="9078031" y="1191004"/>
                  <a:pt x="9082438" y="1298196"/>
                </a:cubicBezTo>
                <a:cubicBezTo>
                  <a:pt x="9086845" y="1405388"/>
                  <a:pt x="9086970" y="1816912"/>
                  <a:pt x="9082438" y="2082523"/>
                </a:cubicBezTo>
                <a:cubicBezTo>
                  <a:pt x="9077906" y="2348134"/>
                  <a:pt x="9062173" y="2577783"/>
                  <a:pt x="9082438" y="2758667"/>
                </a:cubicBezTo>
                <a:cubicBezTo>
                  <a:pt x="9102703" y="2939551"/>
                  <a:pt x="9103398" y="3124279"/>
                  <a:pt x="9082438" y="3272536"/>
                </a:cubicBezTo>
                <a:cubicBezTo>
                  <a:pt x="9061478" y="3420793"/>
                  <a:pt x="9065878" y="3653482"/>
                  <a:pt x="9082438" y="3894588"/>
                </a:cubicBezTo>
                <a:cubicBezTo>
                  <a:pt x="9098998" y="4135694"/>
                  <a:pt x="9063128" y="4345818"/>
                  <a:pt x="9082438" y="4624823"/>
                </a:cubicBezTo>
                <a:cubicBezTo>
                  <a:pt x="9101748" y="4903828"/>
                  <a:pt x="9067404" y="5158336"/>
                  <a:pt x="9082438" y="5409150"/>
                </a:cubicBezTo>
              </a:path>
            </a:pathLst>
          </a:custGeom>
          <a:noFill/>
          <a:ln w="38100">
            <a:solidFill>
              <a:schemeClr val="accent1">
                <a:lumMod val="75000"/>
              </a:schemeClr>
            </a:solidFill>
            <a:extLst>
              <a:ext uri="{C807C97D-BFC1-408E-A445-0C87EB9F89A2}">
                <ask:lineSketchStyleProps xmlns:ask="http://schemas.microsoft.com/office/drawing/2018/sketchyshapes" sd="387729637">
                  <a:prstGeom prst="foldedCorner">
                    <a:avLst>
                      <a:gd name="adj" fmla="val 7700"/>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53E78B9-42D9-4BC1-A581-4EC6DF6B506C}"/>
              </a:ext>
            </a:extLst>
          </p:cNvPr>
          <p:cNvSpPr/>
          <p:nvPr/>
        </p:nvSpPr>
        <p:spPr>
          <a:xfrm>
            <a:off x="3084063" y="1252811"/>
            <a:ext cx="9018815" cy="2893100"/>
          </a:xfrm>
          <a:prstGeom prst="rect">
            <a:avLst/>
          </a:prstGeom>
        </p:spPr>
        <p:txBody>
          <a:bodyPr wrap="square">
            <a:spAutoFit/>
          </a:bodyPr>
          <a:lstStyle/>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"signed"</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"exp"</a:t>
            </a:r>
            <a:r>
              <a:rPr lang="en-US" sz="1400" dirty="0">
                <a:solidFill>
                  <a:srgbClr val="000000"/>
                </a:solidFill>
                <a:latin typeface="Consolas" panose="020B0609020204030204" pitchFamily="49" charset="0"/>
              </a:rPr>
              <a:t>: </a:t>
            </a:r>
            <a:r>
              <a:rPr lang="en-US" sz="1400" dirty="0">
                <a:solidFill>
                  <a:srgbClr val="098658"/>
                </a:solidFill>
                <a:latin typeface="Consolas" panose="020B0609020204030204" pitchFamily="49" charset="0"/>
              </a:rPr>
              <a:t>1626938793</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a:t>
            </a:r>
            <a:r>
              <a:rPr lang="en-US" sz="1400" dirty="0" err="1">
                <a:solidFill>
                  <a:srgbClr val="0451A5"/>
                </a:solidFill>
                <a:latin typeface="Consolas" panose="020B0609020204030204" pitchFamily="49" charset="0"/>
              </a:rPr>
              <a:t>nbf</a:t>
            </a:r>
            <a:r>
              <a:rPr lang="en-US" sz="1400" dirty="0">
                <a:solidFill>
                  <a:srgbClr val="0451A5"/>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98658"/>
                </a:solidFill>
                <a:latin typeface="Consolas" panose="020B0609020204030204" pitchFamily="49" charset="0"/>
              </a:rPr>
              <a:t>1595402793</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a:t>
            </a:r>
            <a:r>
              <a:rPr lang="en-US" sz="1400" dirty="0" err="1">
                <a:solidFill>
                  <a:srgbClr val="0451A5"/>
                </a:solidFill>
                <a:latin typeface="Consolas" panose="020B0609020204030204" pitchFamily="49" charset="0"/>
              </a:rPr>
              <a:t>iat</a:t>
            </a:r>
            <a:r>
              <a:rPr lang="en-US" sz="1400" dirty="0">
                <a:solidFill>
                  <a:srgbClr val="0451A5"/>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98658"/>
                </a:solidFill>
                <a:latin typeface="Consolas" panose="020B0609020204030204" pitchFamily="49" charset="0"/>
              </a:rPr>
              <a:t>1595402793</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a:t>
            </a:r>
            <a:r>
              <a:rPr lang="en-US" sz="1400" dirty="0" err="1">
                <a:solidFill>
                  <a:srgbClr val="0451A5"/>
                </a:solidFill>
                <a:latin typeface="Consolas" panose="020B0609020204030204" pitchFamily="49" charset="0"/>
              </a:rPr>
              <a:t>mediaType</a:t>
            </a:r>
            <a:r>
              <a:rPr lang="en-US" sz="1400" dirty="0">
                <a:solidFill>
                  <a:srgbClr val="0451A5"/>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t>
            </a:r>
            <a:r>
              <a:rPr lang="fr-FR" sz="1400" dirty="0">
                <a:solidFill>
                  <a:srgbClr val="A31515"/>
                </a:solidFill>
                <a:latin typeface="Consolas" panose="020B0609020204030204" pitchFamily="49" charset="0"/>
              </a:rPr>
              <a:t>application/vnd.oci.image.manifest.v1+json</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"digest"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"sha256:3351c53952446db17d21b86cfe5829ae70f823aff5d410fbf09dff820a39ab55"</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"size"</a:t>
            </a:r>
            <a:r>
              <a:rPr lang="en-US" sz="1400" dirty="0">
                <a:solidFill>
                  <a:srgbClr val="000000"/>
                </a:solidFill>
                <a:latin typeface="Consolas" panose="020B0609020204030204" pitchFamily="49" charset="0"/>
              </a:rPr>
              <a:t>: </a:t>
            </a:r>
            <a:r>
              <a:rPr lang="en-US" sz="1400" dirty="0">
                <a:solidFill>
                  <a:srgbClr val="098658"/>
                </a:solidFill>
                <a:latin typeface="Consolas" panose="020B0609020204030204" pitchFamily="49" charset="0"/>
              </a:rPr>
              <a:t>528</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"references"</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"registry.wabbit-networks.com/</a:t>
            </a:r>
            <a:r>
              <a:rPr lang="en-US" sz="1400" dirty="0" err="1">
                <a:solidFill>
                  <a:srgbClr val="A31515"/>
                </a:solidFill>
                <a:latin typeface="Consolas" panose="020B0609020204030204" pitchFamily="49" charset="0"/>
              </a:rPr>
              <a:t>net-monitor:latest</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"registry.wabbit-networks.com/net-monitor :v1"</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p:txBody>
      </p:sp>
      <p:sp>
        <p:nvSpPr>
          <p:cNvPr id="3" name="Title 2">
            <a:extLst>
              <a:ext uri="{FF2B5EF4-FFF2-40B4-BE49-F238E27FC236}">
                <a16:creationId xmlns:a16="http://schemas.microsoft.com/office/drawing/2014/main" id="{EE1F5334-A72C-4FA8-B8E0-A7C546358054}"/>
              </a:ext>
            </a:extLst>
          </p:cNvPr>
          <p:cNvSpPr>
            <a:spLocks noGrp="1"/>
          </p:cNvSpPr>
          <p:nvPr>
            <p:ph type="title"/>
          </p:nvPr>
        </p:nvSpPr>
        <p:spPr/>
        <p:txBody>
          <a:bodyPr/>
          <a:lstStyle/>
          <a:p>
            <a:r>
              <a:rPr lang="en-US" dirty="0"/>
              <a:t>Signature</a:t>
            </a:r>
          </a:p>
        </p:txBody>
      </p:sp>
      <p:pic>
        <p:nvPicPr>
          <p:cNvPr id="9" name="Picture 8">
            <a:extLst>
              <a:ext uri="{FF2B5EF4-FFF2-40B4-BE49-F238E27FC236}">
                <a16:creationId xmlns:a16="http://schemas.microsoft.com/office/drawing/2014/main" id="{99445165-8597-4502-B4A7-5A1292F34ABC}"/>
              </a:ext>
            </a:extLst>
          </p:cNvPr>
          <p:cNvPicPr>
            <a:picLocks noChangeAspect="1"/>
          </p:cNvPicPr>
          <p:nvPr/>
        </p:nvPicPr>
        <p:blipFill rotWithShape="1">
          <a:blip r:embed="rId2"/>
          <a:srcRect/>
          <a:stretch/>
        </p:blipFill>
        <p:spPr>
          <a:xfrm>
            <a:off x="6095999" y="3981367"/>
            <a:ext cx="3859102" cy="4907705"/>
          </a:xfrm>
          <a:prstGeom prst="rect">
            <a:avLst/>
          </a:prstGeom>
        </p:spPr>
      </p:pic>
      <p:sp>
        <p:nvSpPr>
          <p:cNvPr id="10" name="Rectangle 9">
            <a:extLst>
              <a:ext uri="{FF2B5EF4-FFF2-40B4-BE49-F238E27FC236}">
                <a16:creationId xmlns:a16="http://schemas.microsoft.com/office/drawing/2014/main" id="{00122C4E-BA2C-4676-A9E4-C0B16F6F6D24}"/>
              </a:ext>
            </a:extLst>
          </p:cNvPr>
          <p:cNvSpPr/>
          <p:nvPr/>
        </p:nvSpPr>
        <p:spPr>
          <a:xfrm>
            <a:off x="3683000" y="3180628"/>
            <a:ext cx="3013352" cy="520700"/>
          </a:xfrm>
          <a:custGeom>
            <a:avLst/>
            <a:gdLst>
              <a:gd name="connsiteX0" fmla="*/ 0 w 3013352"/>
              <a:gd name="connsiteY0" fmla="*/ 0 h 520700"/>
              <a:gd name="connsiteX1" fmla="*/ 411825 w 3013352"/>
              <a:gd name="connsiteY1" fmla="*/ 0 h 520700"/>
              <a:gd name="connsiteX2" fmla="*/ 944184 w 3013352"/>
              <a:gd name="connsiteY2" fmla="*/ 0 h 520700"/>
              <a:gd name="connsiteX3" fmla="*/ 1506676 w 3013352"/>
              <a:gd name="connsiteY3" fmla="*/ 0 h 520700"/>
              <a:gd name="connsiteX4" fmla="*/ 2069168 w 3013352"/>
              <a:gd name="connsiteY4" fmla="*/ 0 h 520700"/>
              <a:gd name="connsiteX5" fmla="*/ 2480993 w 3013352"/>
              <a:gd name="connsiteY5" fmla="*/ 0 h 520700"/>
              <a:gd name="connsiteX6" fmla="*/ 3013352 w 3013352"/>
              <a:gd name="connsiteY6" fmla="*/ 0 h 520700"/>
              <a:gd name="connsiteX7" fmla="*/ 3013352 w 3013352"/>
              <a:gd name="connsiteY7" fmla="*/ 520700 h 520700"/>
              <a:gd name="connsiteX8" fmla="*/ 2541260 w 3013352"/>
              <a:gd name="connsiteY8" fmla="*/ 520700 h 520700"/>
              <a:gd name="connsiteX9" fmla="*/ 1978768 w 3013352"/>
              <a:gd name="connsiteY9" fmla="*/ 520700 h 520700"/>
              <a:gd name="connsiteX10" fmla="*/ 1476542 w 3013352"/>
              <a:gd name="connsiteY10" fmla="*/ 520700 h 520700"/>
              <a:gd name="connsiteX11" fmla="*/ 914050 w 3013352"/>
              <a:gd name="connsiteY11" fmla="*/ 520700 h 520700"/>
              <a:gd name="connsiteX12" fmla="*/ 502225 w 3013352"/>
              <a:gd name="connsiteY12" fmla="*/ 520700 h 520700"/>
              <a:gd name="connsiteX13" fmla="*/ 0 w 3013352"/>
              <a:gd name="connsiteY13" fmla="*/ 520700 h 520700"/>
              <a:gd name="connsiteX14" fmla="*/ 0 w 3013352"/>
              <a:gd name="connsiteY14" fmla="*/ 0 h 52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13352" h="520700" extrusionOk="0">
                <a:moveTo>
                  <a:pt x="0" y="0"/>
                </a:moveTo>
                <a:cubicBezTo>
                  <a:pt x="96284" y="-28431"/>
                  <a:pt x="255749" y="10326"/>
                  <a:pt x="411825" y="0"/>
                </a:cubicBezTo>
                <a:cubicBezTo>
                  <a:pt x="567902" y="-10326"/>
                  <a:pt x="794757" y="16935"/>
                  <a:pt x="944184" y="0"/>
                </a:cubicBezTo>
                <a:cubicBezTo>
                  <a:pt x="1093611" y="-16935"/>
                  <a:pt x="1263774" y="62866"/>
                  <a:pt x="1506676" y="0"/>
                </a:cubicBezTo>
                <a:cubicBezTo>
                  <a:pt x="1749578" y="-62866"/>
                  <a:pt x="1920099" y="62310"/>
                  <a:pt x="2069168" y="0"/>
                </a:cubicBezTo>
                <a:cubicBezTo>
                  <a:pt x="2218237" y="-62310"/>
                  <a:pt x="2337402" y="38371"/>
                  <a:pt x="2480993" y="0"/>
                </a:cubicBezTo>
                <a:cubicBezTo>
                  <a:pt x="2624585" y="-38371"/>
                  <a:pt x="2747984" y="33144"/>
                  <a:pt x="3013352" y="0"/>
                </a:cubicBezTo>
                <a:cubicBezTo>
                  <a:pt x="3054453" y="133854"/>
                  <a:pt x="2959948" y="301027"/>
                  <a:pt x="3013352" y="520700"/>
                </a:cubicBezTo>
                <a:cubicBezTo>
                  <a:pt x="2835844" y="563631"/>
                  <a:pt x="2763692" y="506472"/>
                  <a:pt x="2541260" y="520700"/>
                </a:cubicBezTo>
                <a:cubicBezTo>
                  <a:pt x="2318828" y="534928"/>
                  <a:pt x="2205087" y="471797"/>
                  <a:pt x="1978768" y="520700"/>
                </a:cubicBezTo>
                <a:cubicBezTo>
                  <a:pt x="1752449" y="569603"/>
                  <a:pt x="1673624" y="464363"/>
                  <a:pt x="1476542" y="520700"/>
                </a:cubicBezTo>
                <a:cubicBezTo>
                  <a:pt x="1279460" y="577037"/>
                  <a:pt x="1140177" y="470388"/>
                  <a:pt x="914050" y="520700"/>
                </a:cubicBezTo>
                <a:cubicBezTo>
                  <a:pt x="687923" y="571012"/>
                  <a:pt x="699479" y="517179"/>
                  <a:pt x="502225" y="520700"/>
                </a:cubicBezTo>
                <a:cubicBezTo>
                  <a:pt x="304972" y="524221"/>
                  <a:pt x="217440" y="483648"/>
                  <a:pt x="0" y="520700"/>
                </a:cubicBezTo>
                <a:cubicBezTo>
                  <a:pt x="-43508" y="264724"/>
                  <a:pt x="17072" y="208146"/>
                  <a:pt x="0" y="0"/>
                </a:cubicBezTo>
                <a:close/>
              </a:path>
            </a:pathLst>
          </a:custGeom>
          <a:noFill/>
          <a:ln w="38100">
            <a:solidFill>
              <a:srgbClr val="FF0000"/>
            </a:solidFill>
            <a:extLst>
              <a:ext uri="{C807C97D-BFC1-408E-A445-0C87EB9F89A2}">
                <ask:lineSketchStyleProps xmlns:ask="http://schemas.microsoft.com/office/drawing/2018/sketchyshapes" sd="1364560397">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93B03A0A-5004-4C32-A9E1-DC8ED35DBE2D}"/>
              </a:ext>
            </a:extLst>
          </p:cNvPr>
          <p:cNvCxnSpPr>
            <a:cxnSpLocks/>
          </p:cNvCxnSpPr>
          <p:nvPr/>
        </p:nvCxnSpPr>
        <p:spPr>
          <a:xfrm flipH="1" flipV="1">
            <a:off x="4438650" y="3715952"/>
            <a:ext cx="1897521" cy="126244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1D98C82-F412-4DB9-BF0B-E4F555F91B48}"/>
              </a:ext>
            </a:extLst>
          </p:cNvPr>
          <p:cNvSpPr txBox="1"/>
          <p:nvPr/>
        </p:nvSpPr>
        <p:spPr>
          <a:xfrm>
            <a:off x="7334250" y="1720731"/>
            <a:ext cx="1547155" cy="369332"/>
          </a:xfrm>
          <a:prstGeom prst="rect">
            <a:avLst/>
          </a:prstGeom>
          <a:noFill/>
        </p:spPr>
        <p:txBody>
          <a:bodyPr wrap="none" rtlCol="0">
            <a:spAutoFit/>
          </a:bodyPr>
          <a:lstStyle/>
          <a:p>
            <a:r>
              <a:rPr lang="en-US" dirty="0"/>
              <a:t>OCI Descriptor</a:t>
            </a:r>
          </a:p>
        </p:txBody>
      </p:sp>
      <p:sp>
        <p:nvSpPr>
          <p:cNvPr id="6" name="Speech Bubble: Rectangle with Corners Rounded 5">
            <a:extLst>
              <a:ext uri="{FF2B5EF4-FFF2-40B4-BE49-F238E27FC236}">
                <a16:creationId xmlns:a16="http://schemas.microsoft.com/office/drawing/2014/main" id="{AF097FBE-37E3-48FD-A60E-D295B88653EC}"/>
              </a:ext>
            </a:extLst>
          </p:cNvPr>
          <p:cNvSpPr/>
          <p:nvPr/>
        </p:nvSpPr>
        <p:spPr>
          <a:xfrm>
            <a:off x="3380246" y="2296654"/>
            <a:ext cx="8456154" cy="751345"/>
          </a:xfrm>
          <a:custGeom>
            <a:avLst/>
            <a:gdLst>
              <a:gd name="connsiteX0" fmla="*/ 0 w 8456154"/>
              <a:gd name="connsiteY0" fmla="*/ 125227 h 751345"/>
              <a:gd name="connsiteX1" fmla="*/ 125227 w 8456154"/>
              <a:gd name="connsiteY1" fmla="*/ 0 h 751345"/>
              <a:gd name="connsiteX2" fmla="*/ 780134 w 8456154"/>
              <a:gd name="connsiteY2" fmla="*/ 0 h 751345"/>
              <a:gd name="connsiteX3" fmla="*/ 1409359 w 8456154"/>
              <a:gd name="connsiteY3" fmla="*/ 0 h 751345"/>
              <a:gd name="connsiteX4" fmla="*/ 2040322 w 8456154"/>
              <a:gd name="connsiteY4" fmla="*/ -79198 h 751345"/>
              <a:gd name="connsiteX5" fmla="*/ 2671285 w 8456154"/>
              <a:gd name="connsiteY5" fmla="*/ -158395 h 751345"/>
              <a:gd name="connsiteX6" fmla="*/ 3226532 w 8456154"/>
              <a:gd name="connsiteY6" fmla="*/ -228089 h 751345"/>
              <a:gd name="connsiteX7" fmla="*/ 3933211 w 8456154"/>
              <a:gd name="connsiteY7" fmla="*/ -316790 h 751345"/>
              <a:gd name="connsiteX8" fmla="*/ 3523398 w 8456154"/>
              <a:gd name="connsiteY8" fmla="*/ 0 h 751345"/>
              <a:gd name="connsiteX9" fmla="*/ 4258263 w 8456154"/>
              <a:gd name="connsiteY9" fmla="*/ 0 h 751345"/>
              <a:gd name="connsiteX10" fmla="*/ 4993128 w 8456154"/>
              <a:gd name="connsiteY10" fmla="*/ 0 h 751345"/>
              <a:gd name="connsiteX11" fmla="*/ 5679918 w 8456154"/>
              <a:gd name="connsiteY11" fmla="*/ 0 h 751345"/>
              <a:gd name="connsiteX12" fmla="*/ 6270557 w 8456154"/>
              <a:gd name="connsiteY12" fmla="*/ 0 h 751345"/>
              <a:gd name="connsiteX13" fmla="*/ 7053498 w 8456154"/>
              <a:gd name="connsiteY13" fmla="*/ 0 h 751345"/>
              <a:gd name="connsiteX14" fmla="*/ 7596062 w 8456154"/>
              <a:gd name="connsiteY14" fmla="*/ 0 h 751345"/>
              <a:gd name="connsiteX15" fmla="*/ 8330927 w 8456154"/>
              <a:gd name="connsiteY15" fmla="*/ 0 h 751345"/>
              <a:gd name="connsiteX16" fmla="*/ 8456154 w 8456154"/>
              <a:gd name="connsiteY16" fmla="*/ 125227 h 751345"/>
              <a:gd name="connsiteX17" fmla="*/ 8456154 w 8456154"/>
              <a:gd name="connsiteY17" fmla="*/ 125224 h 751345"/>
              <a:gd name="connsiteX18" fmla="*/ 8456154 w 8456154"/>
              <a:gd name="connsiteY18" fmla="*/ 125224 h 751345"/>
              <a:gd name="connsiteX19" fmla="*/ 8456154 w 8456154"/>
              <a:gd name="connsiteY19" fmla="*/ 313060 h 751345"/>
              <a:gd name="connsiteX20" fmla="*/ 8456154 w 8456154"/>
              <a:gd name="connsiteY20" fmla="*/ 626118 h 751345"/>
              <a:gd name="connsiteX21" fmla="*/ 8330927 w 8456154"/>
              <a:gd name="connsiteY21" fmla="*/ 751345 h 751345"/>
              <a:gd name="connsiteX22" fmla="*/ 7596062 w 8456154"/>
              <a:gd name="connsiteY22" fmla="*/ 751345 h 751345"/>
              <a:gd name="connsiteX23" fmla="*/ 6909272 w 8456154"/>
              <a:gd name="connsiteY23" fmla="*/ 751345 h 751345"/>
              <a:gd name="connsiteX24" fmla="*/ 6318633 w 8456154"/>
              <a:gd name="connsiteY24" fmla="*/ 751345 h 751345"/>
              <a:gd name="connsiteX25" fmla="*/ 5679918 w 8456154"/>
              <a:gd name="connsiteY25" fmla="*/ 751345 h 751345"/>
              <a:gd name="connsiteX26" fmla="*/ 5089279 w 8456154"/>
              <a:gd name="connsiteY26" fmla="*/ 751345 h 751345"/>
              <a:gd name="connsiteX27" fmla="*/ 4498640 w 8456154"/>
              <a:gd name="connsiteY27" fmla="*/ 751345 h 751345"/>
              <a:gd name="connsiteX28" fmla="*/ 3523398 w 8456154"/>
              <a:gd name="connsiteY28" fmla="*/ 751345 h 751345"/>
              <a:gd name="connsiteX29" fmla="*/ 3058309 w 8456154"/>
              <a:gd name="connsiteY29" fmla="*/ 751345 h 751345"/>
              <a:gd name="connsiteX30" fmla="*/ 2529800 w 8456154"/>
              <a:gd name="connsiteY30" fmla="*/ 751345 h 751345"/>
              <a:gd name="connsiteX31" fmla="*/ 2022430 w 8456154"/>
              <a:gd name="connsiteY31" fmla="*/ 751345 h 751345"/>
              <a:gd name="connsiteX32" fmla="*/ 1409359 w 8456154"/>
              <a:gd name="connsiteY32" fmla="*/ 751345 h 751345"/>
              <a:gd name="connsiteX33" fmla="*/ 1409359 w 8456154"/>
              <a:gd name="connsiteY33" fmla="*/ 751345 h 751345"/>
              <a:gd name="connsiteX34" fmla="*/ 767293 w 8456154"/>
              <a:gd name="connsiteY34" fmla="*/ 751345 h 751345"/>
              <a:gd name="connsiteX35" fmla="*/ 125227 w 8456154"/>
              <a:gd name="connsiteY35" fmla="*/ 751345 h 751345"/>
              <a:gd name="connsiteX36" fmla="*/ 0 w 8456154"/>
              <a:gd name="connsiteY36" fmla="*/ 626118 h 751345"/>
              <a:gd name="connsiteX37" fmla="*/ 0 w 8456154"/>
              <a:gd name="connsiteY37" fmla="*/ 313060 h 751345"/>
              <a:gd name="connsiteX38" fmla="*/ 0 w 8456154"/>
              <a:gd name="connsiteY38" fmla="*/ 125224 h 751345"/>
              <a:gd name="connsiteX39" fmla="*/ 0 w 8456154"/>
              <a:gd name="connsiteY39" fmla="*/ 125224 h 751345"/>
              <a:gd name="connsiteX40" fmla="*/ 0 w 8456154"/>
              <a:gd name="connsiteY40" fmla="*/ 125227 h 751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456154" h="751345" extrusionOk="0">
                <a:moveTo>
                  <a:pt x="0" y="125227"/>
                </a:moveTo>
                <a:cubicBezTo>
                  <a:pt x="-2049" y="41486"/>
                  <a:pt x="50141" y="7978"/>
                  <a:pt x="125227" y="0"/>
                </a:cubicBezTo>
                <a:cubicBezTo>
                  <a:pt x="360518" y="-4496"/>
                  <a:pt x="537987" y="5455"/>
                  <a:pt x="780134" y="0"/>
                </a:cubicBezTo>
                <a:cubicBezTo>
                  <a:pt x="1022281" y="-5455"/>
                  <a:pt x="1206407" y="22688"/>
                  <a:pt x="1409359" y="0"/>
                </a:cubicBezTo>
                <a:cubicBezTo>
                  <a:pt x="1722197" y="-50037"/>
                  <a:pt x="1732670" y="-31308"/>
                  <a:pt x="2040322" y="-79198"/>
                </a:cubicBezTo>
                <a:cubicBezTo>
                  <a:pt x="2347974" y="-127088"/>
                  <a:pt x="2532296" y="-148943"/>
                  <a:pt x="2671285" y="-158395"/>
                </a:cubicBezTo>
                <a:cubicBezTo>
                  <a:pt x="2810274" y="-167848"/>
                  <a:pt x="2964564" y="-172276"/>
                  <a:pt x="3226532" y="-228089"/>
                </a:cubicBezTo>
                <a:cubicBezTo>
                  <a:pt x="3488500" y="-283902"/>
                  <a:pt x="3789723" y="-297447"/>
                  <a:pt x="3933211" y="-316790"/>
                </a:cubicBezTo>
                <a:cubicBezTo>
                  <a:pt x="3773706" y="-181330"/>
                  <a:pt x="3665814" y="-131637"/>
                  <a:pt x="3523398" y="0"/>
                </a:cubicBezTo>
                <a:cubicBezTo>
                  <a:pt x="3798514" y="1181"/>
                  <a:pt x="4045253" y="-22123"/>
                  <a:pt x="4258263" y="0"/>
                </a:cubicBezTo>
                <a:cubicBezTo>
                  <a:pt x="4471274" y="22123"/>
                  <a:pt x="4738494" y="17072"/>
                  <a:pt x="4993128" y="0"/>
                </a:cubicBezTo>
                <a:cubicBezTo>
                  <a:pt x="5247762" y="-17072"/>
                  <a:pt x="5510792" y="-7909"/>
                  <a:pt x="5679918" y="0"/>
                </a:cubicBezTo>
                <a:cubicBezTo>
                  <a:pt x="5849044" y="7909"/>
                  <a:pt x="6094766" y="5930"/>
                  <a:pt x="6270557" y="0"/>
                </a:cubicBezTo>
                <a:cubicBezTo>
                  <a:pt x="6446348" y="-5930"/>
                  <a:pt x="6852410" y="8711"/>
                  <a:pt x="7053498" y="0"/>
                </a:cubicBezTo>
                <a:cubicBezTo>
                  <a:pt x="7254586" y="-8711"/>
                  <a:pt x="7363269" y="7971"/>
                  <a:pt x="7596062" y="0"/>
                </a:cubicBezTo>
                <a:cubicBezTo>
                  <a:pt x="7828855" y="-7971"/>
                  <a:pt x="8144537" y="-31425"/>
                  <a:pt x="8330927" y="0"/>
                </a:cubicBezTo>
                <a:cubicBezTo>
                  <a:pt x="8402758" y="-630"/>
                  <a:pt x="8459053" y="55165"/>
                  <a:pt x="8456154" y="125227"/>
                </a:cubicBezTo>
                <a:lnTo>
                  <a:pt x="8456154" y="125224"/>
                </a:lnTo>
                <a:lnTo>
                  <a:pt x="8456154" y="125224"/>
                </a:lnTo>
                <a:cubicBezTo>
                  <a:pt x="8457858" y="177370"/>
                  <a:pt x="8456976" y="271670"/>
                  <a:pt x="8456154" y="313060"/>
                </a:cubicBezTo>
                <a:cubicBezTo>
                  <a:pt x="8460000" y="381755"/>
                  <a:pt x="8456530" y="558948"/>
                  <a:pt x="8456154" y="626118"/>
                </a:cubicBezTo>
                <a:cubicBezTo>
                  <a:pt x="8443170" y="703840"/>
                  <a:pt x="8401960" y="757635"/>
                  <a:pt x="8330927" y="751345"/>
                </a:cubicBezTo>
                <a:cubicBezTo>
                  <a:pt x="8082668" y="779676"/>
                  <a:pt x="7948538" y="724950"/>
                  <a:pt x="7596062" y="751345"/>
                </a:cubicBezTo>
                <a:cubicBezTo>
                  <a:pt x="7243586" y="777740"/>
                  <a:pt x="7064509" y="774546"/>
                  <a:pt x="6909272" y="751345"/>
                </a:cubicBezTo>
                <a:cubicBezTo>
                  <a:pt x="6754035" y="728145"/>
                  <a:pt x="6450410" y="743208"/>
                  <a:pt x="6318633" y="751345"/>
                </a:cubicBezTo>
                <a:cubicBezTo>
                  <a:pt x="6186856" y="759482"/>
                  <a:pt x="5858624" y="742025"/>
                  <a:pt x="5679918" y="751345"/>
                </a:cubicBezTo>
                <a:cubicBezTo>
                  <a:pt x="5501213" y="760665"/>
                  <a:pt x="5289472" y="778238"/>
                  <a:pt x="5089279" y="751345"/>
                </a:cubicBezTo>
                <a:cubicBezTo>
                  <a:pt x="4889086" y="724452"/>
                  <a:pt x="4676227" y="760467"/>
                  <a:pt x="4498640" y="751345"/>
                </a:cubicBezTo>
                <a:cubicBezTo>
                  <a:pt x="4321053" y="742223"/>
                  <a:pt x="3844139" y="724408"/>
                  <a:pt x="3523398" y="751345"/>
                </a:cubicBezTo>
                <a:cubicBezTo>
                  <a:pt x="3353207" y="761675"/>
                  <a:pt x="3204082" y="729106"/>
                  <a:pt x="3058309" y="751345"/>
                </a:cubicBezTo>
                <a:cubicBezTo>
                  <a:pt x="2912536" y="773584"/>
                  <a:pt x="2713788" y="776910"/>
                  <a:pt x="2529800" y="751345"/>
                </a:cubicBezTo>
                <a:cubicBezTo>
                  <a:pt x="2345812" y="725780"/>
                  <a:pt x="2245351" y="738765"/>
                  <a:pt x="2022430" y="751345"/>
                </a:cubicBezTo>
                <a:cubicBezTo>
                  <a:pt x="1799509" y="763926"/>
                  <a:pt x="1634172" y="756955"/>
                  <a:pt x="1409359" y="751345"/>
                </a:cubicBezTo>
                <a:lnTo>
                  <a:pt x="1409359" y="751345"/>
                </a:lnTo>
                <a:cubicBezTo>
                  <a:pt x="1234664" y="748550"/>
                  <a:pt x="1016707" y="742642"/>
                  <a:pt x="767293" y="751345"/>
                </a:cubicBezTo>
                <a:cubicBezTo>
                  <a:pt x="517879" y="760048"/>
                  <a:pt x="258410" y="739931"/>
                  <a:pt x="125227" y="751345"/>
                </a:cubicBezTo>
                <a:cubicBezTo>
                  <a:pt x="46134" y="756400"/>
                  <a:pt x="15030" y="698692"/>
                  <a:pt x="0" y="626118"/>
                </a:cubicBezTo>
                <a:cubicBezTo>
                  <a:pt x="15517" y="494923"/>
                  <a:pt x="-12110" y="456145"/>
                  <a:pt x="0" y="313060"/>
                </a:cubicBezTo>
                <a:cubicBezTo>
                  <a:pt x="6826" y="261231"/>
                  <a:pt x="-6716" y="190496"/>
                  <a:pt x="0" y="125224"/>
                </a:cubicBezTo>
                <a:lnTo>
                  <a:pt x="0" y="125224"/>
                </a:lnTo>
                <a:lnTo>
                  <a:pt x="0" y="125227"/>
                </a:lnTo>
                <a:close/>
              </a:path>
            </a:pathLst>
          </a:custGeom>
          <a:noFill/>
          <a:ln w="38100">
            <a:solidFill>
              <a:srgbClr val="000034"/>
            </a:solidFill>
            <a:extLst>
              <a:ext uri="{C807C97D-BFC1-408E-A445-0C87EB9F89A2}">
                <ask:lineSketchStyleProps xmlns:ask="http://schemas.microsoft.com/office/drawing/2018/sketchyshapes" sd="1833423228">
                  <a:prstGeom prst="wedgeRoundRectCallout">
                    <a:avLst>
                      <a:gd name="adj1" fmla="val -3487"/>
                      <a:gd name="adj2" fmla="val -92163"/>
                      <a:gd name="adj3" fmla="val 16667"/>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7AC9DDC-9D22-4FFD-BDF0-5E7B712A524E}"/>
              </a:ext>
            </a:extLst>
          </p:cNvPr>
          <p:cNvSpPr/>
          <p:nvPr/>
        </p:nvSpPr>
        <p:spPr>
          <a:xfrm>
            <a:off x="3451059" y="883479"/>
            <a:ext cx="3477234" cy="369332"/>
          </a:xfrm>
          <a:prstGeom prst="rect">
            <a:avLst/>
          </a:prstGeom>
        </p:spPr>
        <p:txBody>
          <a:bodyPr wrap="none">
            <a:spAutoFit/>
          </a:bodyPr>
          <a:lstStyle/>
          <a:p>
            <a:r>
              <a:rPr lang="en-US" b="1" dirty="0">
                <a:solidFill>
                  <a:srgbClr val="000000"/>
                </a:solidFill>
                <a:latin typeface="Consolas" panose="020B0609020204030204" pitchFamily="49" charset="0"/>
              </a:rPr>
              <a:t>net-</a:t>
            </a:r>
            <a:r>
              <a:rPr lang="en-US" b="1" dirty="0" err="1">
                <a:solidFill>
                  <a:srgbClr val="000000"/>
                </a:solidFill>
                <a:latin typeface="Consolas" panose="020B0609020204030204" pitchFamily="49" charset="0"/>
              </a:rPr>
              <a:t>monitor.signature.json</a:t>
            </a:r>
            <a:endParaRPr lang="en-US" dirty="0"/>
          </a:p>
        </p:txBody>
      </p:sp>
      <p:sp>
        <p:nvSpPr>
          <p:cNvPr id="17" name="Speech Bubble: Rectangle with Corners Rounded 16">
            <a:extLst>
              <a:ext uri="{FF2B5EF4-FFF2-40B4-BE49-F238E27FC236}">
                <a16:creationId xmlns:a16="http://schemas.microsoft.com/office/drawing/2014/main" id="{95E40F69-43FA-454F-BBAA-326F7763C728}"/>
              </a:ext>
            </a:extLst>
          </p:cNvPr>
          <p:cNvSpPr/>
          <p:nvPr/>
        </p:nvSpPr>
        <p:spPr>
          <a:xfrm>
            <a:off x="3532646" y="1723627"/>
            <a:ext cx="1915654" cy="633399"/>
          </a:xfrm>
          <a:custGeom>
            <a:avLst/>
            <a:gdLst>
              <a:gd name="connsiteX0" fmla="*/ 0 w 1915654"/>
              <a:gd name="connsiteY0" fmla="*/ 105569 h 633399"/>
              <a:gd name="connsiteX1" fmla="*/ 105569 w 1915654"/>
              <a:gd name="connsiteY1" fmla="*/ 0 h 633399"/>
              <a:gd name="connsiteX2" fmla="*/ 621636 w 1915654"/>
              <a:gd name="connsiteY2" fmla="*/ 0 h 633399"/>
              <a:gd name="connsiteX3" fmla="*/ 1117465 w 1915654"/>
              <a:gd name="connsiteY3" fmla="*/ 0 h 633399"/>
              <a:gd name="connsiteX4" fmla="*/ 1117465 w 1915654"/>
              <a:gd name="connsiteY4" fmla="*/ 0 h 633399"/>
              <a:gd name="connsiteX5" fmla="*/ 1596378 w 1915654"/>
              <a:gd name="connsiteY5" fmla="*/ 0 h 633399"/>
              <a:gd name="connsiteX6" fmla="*/ 1810085 w 1915654"/>
              <a:gd name="connsiteY6" fmla="*/ 0 h 633399"/>
              <a:gd name="connsiteX7" fmla="*/ 1915654 w 1915654"/>
              <a:gd name="connsiteY7" fmla="*/ 105569 h 633399"/>
              <a:gd name="connsiteX8" fmla="*/ 1915654 w 1915654"/>
              <a:gd name="connsiteY8" fmla="*/ 105567 h 633399"/>
              <a:gd name="connsiteX9" fmla="*/ 2557896 w 1915654"/>
              <a:gd name="connsiteY9" fmla="*/ -124184 h 633399"/>
              <a:gd name="connsiteX10" fmla="*/ 2230353 w 1915654"/>
              <a:gd name="connsiteY10" fmla="*/ 73747 h 633399"/>
              <a:gd name="connsiteX11" fmla="*/ 1915654 w 1915654"/>
              <a:gd name="connsiteY11" fmla="*/ 263916 h 633399"/>
              <a:gd name="connsiteX12" fmla="*/ 1915654 w 1915654"/>
              <a:gd name="connsiteY12" fmla="*/ 527830 h 633399"/>
              <a:gd name="connsiteX13" fmla="*/ 1810085 w 1915654"/>
              <a:gd name="connsiteY13" fmla="*/ 633399 h 633399"/>
              <a:gd name="connsiteX14" fmla="*/ 1596378 w 1915654"/>
              <a:gd name="connsiteY14" fmla="*/ 633399 h 633399"/>
              <a:gd name="connsiteX15" fmla="*/ 1117465 w 1915654"/>
              <a:gd name="connsiteY15" fmla="*/ 633399 h 633399"/>
              <a:gd name="connsiteX16" fmla="*/ 1117465 w 1915654"/>
              <a:gd name="connsiteY16" fmla="*/ 633399 h 633399"/>
              <a:gd name="connsiteX17" fmla="*/ 611517 w 1915654"/>
              <a:gd name="connsiteY17" fmla="*/ 633399 h 633399"/>
              <a:gd name="connsiteX18" fmla="*/ 105569 w 1915654"/>
              <a:gd name="connsiteY18" fmla="*/ 633399 h 633399"/>
              <a:gd name="connsiteX19" fmla="*/ 0 w 1915654"/>
              <a:gd name="connsiteY19" fmla="*/ 527830 h 633399"/>
              <a:gd name="connsiteX20" fmla="*/ 0 w 1915654"/>
              <a:gd name="connsiteY20" fmla="*/ 263916 h 633399"/>
              <a:gd name="connsiteX21" fmla="*/ 0 w 1915654"/>
              <a:gd name="connsiteY21" fmla="*/ 105567 h 633399"/>
              <a:gd name="connsiteX22" fmla="*/ 0 w 1915654"/>
              <a:gd name="connsiteY22" fmla="*/ 105567 h 633399"/>
              <a:gd name="connsiteX23" fmla="*/ 0 w 1915654"/>
              <a:gd name="connsiteY23" fmla="*/ 105569 h 633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15654" h="633399" extrusionOk="0">
                <a:moveTo>
                  <a:pt x="0" y="105569"/>
                </a:moveTo>
                <a:cubicBezTo>
                  <a:pt x="-1058" y="39740"/>
                  <a:pt x="44288" y="4009"/>
                  <a:pt x="105569" y="0"/>
                </a:cubicBezTo>
                <a:cubicBezTo>
                  <a:pt x="293878" y="-4986"/>
                  <a:pt x="504543" y="-4683"/>
                  <a:pt x="621636" y="0"/>
                </a:cubicBezTo>
                <a:cubicBezTo>
                  <a:pt x="738729" y="4683"/>
                  <a:pt x="916318" y="6360"/>
                  <a:pt x="1117465" y="0"/>
                </a:cubicBezTo>
                <a:lnTo>
                  <a:pt x="1117465" y="0"/>
                </a:lnTo>
                <a:cubicBezTo>
                  <a:pt x="1248135" y="-12446"/>
                  <a:pt x="1414668" y="14801"/>
                  <a:pt x="1596378" y="0"/>
                </a:cubicBezTo>
                <a:cubicBezTo>
                  <a:pt x="1642980" y="2448"/>
                  <a:pt x="1709891" y="-9476"/>
                  <a:pt x="1810085" y="0"/>
                </a:cubicBezTo>
                <a:cubicBezTo>
                  <a:pt x="1870477" y="-1892"/>
                  <a:pt x="1922417" y="36228"/>
                  <a:pt x="1915654" y="105569"/>
                </a:cubicBezTo>
                <a:lnTo>
                  <a:pt x="1915654" y="105567"/>
                </a:lnTo>
                <a:cubicBezTo>
                  <a:pt x="2086443" y="25617"/>
                  <a:pt x="2416437" y="-56268"/>
                  <a:pt x="2557896" y="-124184"/>
                </a:cubicBezTo>
                <a:cubicBezTo>
                  <a:pt x="2483596" y="-83042"/>
                  <a:pt x="2289055" y="20081"/>
                  <a:pt x="2230353" y="73747"/>
                </a:cubicBezTo>
                <a:cubicBezTo>
                  <a:pt x="2171651" y="127413"/>
                  <a:pt x="2008987" y="220118"/>
                  <a:pt x="1915654" y="263916"/>
                </a:cubicBezTo>
                <a:cubicBezTo>
                  <a:pt x="1911828" y="379447"/>
                  <a:pt x="1921076" y="399352"/>
                  <a:pt x="1915654" y="527830"/>
                </a:cubicBezTo>
                <a:cubicBezTo>
                  <a:pt x="1926713" y="594254"/>
                  <a:pt x="1866019" y="625029"/>
                  <a:pt x="1810085" y="633399"/>
                </a:cubicBezTo>
                <a:cubicBezTo>
                  <a:pt x="1749085" y="636773"/>
                  <a:pt x="1702918" y="638195"/>
                  <a:pt x="1596378" y="633399"/>
                </a:cubicBezTo>
                <a:cubicBezTo>
                  <a:pt x="1465836" y="647104"/>
                  <a:pt x="1352069" y="625460"/>
                  <a:pt x="1117465" y="633399"/>
                </a:cubicBezTo>
                <a:lnTo>
                  <a:pt x="1117465" y="633399"/>
                </a:lnTo>
                <a:cubicBezTo>
                  <a:pt x="999049" y="635012"/>
                  <a:pt x="835150" y="622009"/>
                  <a:pt x="611517" y="633399"/>
                </a:cubicBezTo>
                <a:cubicBezTo>
                  <a:pt x="387884" y="644789"/>
                  <a:pt x="213317" y="624358"/>
                  <a:pt x="105569" y="633399"/>
                </a:cubicBezTo>
                <a:cubicBezTo>
                  <a:pt x="48344" y="621012"/>
                  <a:pt x="-1377" y="587042"/>
                  <a:pt x="0" y="527830"/>
                </a:cubicBezTo>
                <a:cubicBezTo>
                  <a:pt x="772" y="446605"/>
                  <a:pt x="6267" y="343606"/>
                  <a:pt x="0" y="263916"/>
                </a:cubicBezTo>
                <a:cubicBezTo>
                  <a:pt x="7101" y="189099"/>
                  <a:pt x="301" y="148070"/>
                  <a:pt x="0" y="105567"/>
                </a:cubicBezTo>
                <a:lnTo>
                  <a:pt x="0" y="105567"/>
                </a:lnTo>
                <a:lnTo>
                  <a:pt x="0" y="105569"/>
                </a:lnTo>
                <a:close/>
              </a:path>
            </a:pathLst>
          </a:custGeom>
          <a:noFill/>
          <a:ln w="38100">
            <a:solidFill>
              <a:srgbClr val="000034"/>
            </a:solidFill>
            <a:extLst>
              <a:ext uri="{C807C97D-BFC1-408E-A445-0C87EB9F89A2}">
                <ask:lineSketchStyleProps xmlns:ask="http://schemas.microsoft.com/office/drawing/2018/sketchyshapes" sd="1833423228">
                  <a:prstGeom prst="wedgeRoundRectCallout">
                    <a:avLst>
                      <a:gd name="adj1" fmla="val 83526"/>
                      <a:gd name="adj2" fmla="val -69606"/>
                      <a:gd name="adj3" fmla="val 16667"/>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514396F-0888-46F0-B010-9D0915AE1E3F}"/>
              </a:ext>
            </a:extLst>
          </p:cNvPr>
          <p:cNvSpPr txBox="1"/>
          <p:nvPr/>
        </p:nvSpPr>
        <p:spPr>
          <a:xfrm>
            <a:off x="6311701" y="1327679"/>
            <a:ext cx="1665392" cy="369332"/>
          </a:xfrm>
          <a:prstGeom prst="rect">
            <a:avLst/>
          </a:prstGeom>
          <a:noFill/>
        </p:spPr>
        <p:txBody>
          <a:bodyPr wrap="none" rtlCol="0">
            <a:spAutoFit/>
          </a:bodyPr>
          <a:lstStyle/>
          <a:p>
            <a:r>
              <a:rPr lang="en-US" dirty="0"/>
              <a:t>Cert References</a:t>
            </a:r>
          </a:p>
        </p:txBody>
      </p:sp>
      <p:sp>
        <p:nvSpPr>
          <p:cNvPr id="14" name="TextBox 13">
            <a:extLst>
              <a:ext uri="{FF2B5EF4-FFF2-40B4-BE49-F238E27FC236}">
                <a16:creationId xmlns:a16="http://schemas.microsoft.com/office/drawing/2014/main" id="{1FD55CBD-F724-4CCC-9B00-5D79458F9476}"/>
              </a:ext>
            </a:extLst>
          </p:cNvPr>
          <p:cNvSpPr txBox="1"/>
          <p:nvPr/>
        </p:nvSpPr>
        <p:spPr>
          <a:xfrm>
            <a:off x="5679773" y="361558"/>
            <a:ext cx="6311930" cy="369332"/>
          </a:xfrm>
          <a:prstGeom prst="rect">
            <a:avLst/>
          </a:prstGeom>
          <a:noFill/>
        </p:spPr>
        <p:txBody>
          <a:bodyPr wrap="square">
            <a:spAutoFit/>
          </a:bodyPr>
          <a:lstStyle/>
          <a:p>
            <a:r>
              <a:rPr lang="en-US" dirty="0">
                <a:hlinkClick r:id="rId3"/>
              </a:rPr>
              <a:t>github.com/notaryproject/nv2/tree/prototype-1/docs/signature</a:t>
            </a:r>
            <a:endParaRPr lang="en-US" dirty="0"/>
          </a:p>
        </p:txBody>
      </p:sp>
    </p:spTree>
    <p:extLst>
      <p:ext uri="{BB962C8B-B14F-4D97-AF65-F5344CB8AC3E}">
        <p14:creationId xmlns:p14="http://schemas.microsoft.com/office/powerpoint/2010/main" val="3510968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xit" presetSubtype="0" fill="hold" grpId="1" nodeType="withEffect">
                                  <p:stCondLst>
                                    <p:cond delay="0"/>
                                  </p:stCondLst>
                                  <p:childTnLst>
                                    <p:animEffect transition="out" filter="fade">
                                      <p:cBhvr>
                                        <p:cTn id="17" dur="500"/>
                                        <p:tgtEl>
                                          <p:spTgt spid="17"/>
                                        </p:tgtEl>
                                      </p:cBhvr>
                                    </p:animEffect>
                                    <p:set>
                                      <p:cBhvr>
                                        <p:cTn id="18" dur="1" fill="hold">
                                          <p:stCondLst>
                                            <p:cond delay="499"/>
                                          </p:stCondLst>
                                        </p:cTn>
                                        <p:tgtEl>
                                          <p:spTgt spid="17"/>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18"/>
                                        </p:tgtEl>
                                      </p:cBhvr>
                                    </p:animEffect>
                                    <p:set>
                                      <p:cBhvr>
                                        <p:cTn id="21" dur="1" fill="hold">
                                          <p:stCondLst>
                                            <p:cond delay="499"/>
                                          </p:stCondLst>
                                        </p:cTn>
                                        <p:tgtEl>
                                          <p:spTgt spid="18"/>
                                        </p:tgtEl>
                                        <p:attrNameLst>
                                          <p:attrName>style.visibility</p:attrName>
                                        </p:attrNameLst>
                                      </p:cBhvr>
                                      <p:to>
                                        <p:strVal val="hidden"/>
                                      </p:to>
                                    </p:set>
                                  </p:childTnLst>
                                </p:cTn>
                              </p:par>
                              <p:par>
                                <p:cTn id="22" presetID="10"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xit" presetSubtype="0" fill="hold" grpId="1" nodeType="withEffect">
                                  <p:stCondLst>
                                    <p:cond delay="0"/>
                                  </p:stCondLst>
                                  <p:childTnLst>
                                    <p:animEffect transition="out" filter="fade">
                                      <p:cBhvr>
                                        <p:cTn id="31" dur="500"/>
                                        <p:tgtEl>
                                          <p:spTgt spid="6"/>
                                        </p:tgtEl>
                                      </p:cBhvr>
                                    </p:animEffect>
                                    <p:set>
                                      <p:cBhvr>
                                        <p:cTn id="32" dur="1" fill="hold">
                                          <p:stCondLst>
                                            <p:cond delay="499"/>
                                          </p:stCondLst>
                                        </p:cTn>
                                        <p:tgtEl>
                                          <p:spTgt spid="6"/>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childTnLst>
                          </p:cTn>
                        </p:par>
                        <p:par>
                          <p:cTn id="36" fill="hold">
                            <p:stCondLst>
                              <p:cond delay="500"/>
                            </p:stCondLst>
                            <p:childTnLst>
                              <p:par>
                                <p:cTn id="37" presetID="22" presetClass="entr" presetSubtype="4"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down)">
                                      <p:cBhvr>
                                        <p:cTn id="39" dur="500"/>
                                        <p:tgtEl>
                                          <p:spTgt spid="12"/>
                                        </p:tgtEl>
                                      </p:cBhvr>
                                    </p:animEffect>
                                  </p:childTnLst>
                                </p:cTn>
                              </p:par>
                            </p:childTnLst>
                          </p:cTn>
                        </p:par>
                        <p:par>
                          <p:cTn id="40" fill="hold">
                            <p:stCondLst>
                              <p:cond delay="1000"/>
                            </p:stCondLst>
                            <p:childTnLst>
                              <p:par>
                                <p:cTn id="41" presetID="10"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p:bldP spid="5" grpId="1"/>
      <p:bldP spid="6" grpId="0" animBg="1"/>
      <p:bldP spid="6" grpId="1" animBg="1"/>
      <p:bldP spid="17" grpId="0" animBg="1"/>
      <p:bldP spid="17" grpId="1" animBg="1"/>
      <p:bldP spid="18" grpId="0"/>
      <p:bldP spid="18"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435DEA10-2230-447A-8A11-62C58241DD35}"/>
              </a:ext>
            </a:extLst>
          </p:cNvPr>
          <p:cNvSpPr/>
          <p:nvPr/>
        </p:nvSpPr>
        <p:spPr>
          <a:xfrm rot="10800000">
            <a:off x="3020440" y="930920"/>
            <a:ext cx="9082438" cy="5860401"/>
          </a:xfrm>
          <a:custGeom>
            <a:avLst/>
            <a:gdLst>
              <a:gd name="connsiteX0" fmla="*/ 0 w 9082438"/>
              <a:gd name="connsiteY0" fmla="*/ 0 h 5860401"/>
              <a:gd name="connsiteX1" fmla="*/ 880298 w 9082438"/>
              <a:gd name="connsiteY1" fmla="*/ 0 h 5860401"/>
              <a:gd name="connsiteX2" fmla="*/ 1669771 w 9082438"/>
              <a:gd name="connsiteY2" fmla="*/ 0 h 5860401"/>
              <a:gd name="connsiteX3" fmla="*/ 2095947 w 9082438"/>
              <a:gd name="connsiteY3" fmla="*/ 0 h 5860401"/>
              <a:gd name="connsiteX4" fmla="*/ 2703772 w 9082438"/>
              <a:gd name="connsiteY4" fmla="*/ 0 h 5860401"/>
              <a:gd name="connsiteX5" fmla="*/ 3129948 w 9082438"/>
              <a:gd name="connsiteY5" fmla="*/ 0 h 5860401"/>
              <a:gd name="connsiteX6" fmla="*/ 3919421 w 9082438"/>
              <a:gd name="connsiteY6" fmla="*/ 0 h 5860401"/>
              <a:gd name="connsiteX7" fmla="*/ 4618070 w 9082438"/>
              <a:gd name="connsiteY7" fmla="*/ 0 h 5860401"/>
              <a:gd name="connsiteX8" fmla="*/ 5044246 w 9082438"/>
              <a:gd name="connsiteY8" fmla="*/ 0 h 5860401"/>
              <a:gd name="connsiteX9" fmla="*/ 5742895 w 9082438"/>
              <a:gd name="connsiteY9" fmla="*/ 0 h 5860401"/>
              <a:gd name="connsiteX10" fmla="*/ 6532369 w 9082438"/>
              <a:gd name="connsiteY10" fmla="*/ 0 h 5860401"/>
              <a:gd name="connsiteX11" fmla="*/ 6958545 w 9082438"/>
              <a:gd name="connsiteY11" fmla="*/ 0 h 5860401"/>
              <a:gd name="connsiteX12" fmla="*/ 7475545 w 9082438"/>
              <a:gd name="connsiteY12" fmla="*/ 0 h 5860401"/>
              <a:gd name="connsiteX13" fmla="*/ 8083370 w 9082438"/>
              <a:gd name="connsiteY13" fmla="*/ 0 h 5860401"/>
              <a:gd name="connsiteX14" fmla="*/ 9082438 w 9082438"/>
              <a:gd name="connsiteY14" fmla="*/ 0 h 5860401"/>
              <a:gd name="connsiteX15" fmla="*/ 9082438 w 9082438"/>
              <a:gd name="connsiteY15" fmla="*/ 567961 h 5860401"/>
              <a:gd name="connsiteX16" fmla="*/ 9082438 w 9082438"/>
              <a:gd name="connsiteY16" fmla="*/ 1244105 h 5860401"/>
              <a:gd name="connsiteX17" fmla="*/ 9082438 w 9082438"/>
              <a:gd name="connsiteY17" fmla="*/ 1866157 h 5860401"/>
              <a:gd name="connsiteX18" fmla="*/ 9082438 w 9082438"/>
              <a:gd name="connsiteY18" fmla="*/ 2650484 h 5860401"/>
              <a:gd name="connsiteX19" fmla="*/ 9082438 w 9082438"/>
              <a:gd name="connsiteY19" fmla="*/ 3272536 h 5860401"/>
              <a:gd name="connsiteX20" fmla="*/ 9082438 w 9082438"/>
              <a:gd name="connsiteY20" fmla="*/ 4056863 h 5860401"/>
              <a:gd name="connsiteX21" fmla="*/ 9082438 w 9082438"/>
              <a:gd name="connsiteY21" fmla="*/ 4678915 h 5860401"/>
              <a:gd name="connsiteX22" fmla="*/ 9082438 w 9082438"/>
              <a:gd name="connsiteY22" fmla="*/ 5409150 h 5860401"/>
              <a:gd name="connsiteX23" fmla="*/ 8631187 w 9082438"/>
              <a:gd name="connsiteY23" fmla="*/ 5860401 h 5860401"/>
              <a:gd name="connsiteX24" fmla="*/ 7880938 w 9082438"/>
              <a:gd name="connsiteY24" fmla="*/ 5860401 h 5860401"/>
              <a:gd name="connsiteX25" fmla="*/ 7044376 w 9082438"/>
              <a:gd name="connsiteY25" fmla="*/ 5860401 h 5860401"/>
              <a:gd name="connsiteX26" fmla="*/ 6639375 w 9082438"/>
              <a:gd name="connsiteY26" fmla="*/ 5860401 h 5860401"/>
              <a:gd name="connsiteX27" fmla="*/ 5802813 w 9082438"/>
              <a:gd name="connsiteY27" fmla="*/ 5860401 h 5860401"/>
              <a:gd name="connsiteX28" fmla="*/ 5138876 w 9082438"/>
              <a:gd name="connsiteY28" fmla="*/ 5860401 h 5860401"/>
              <a:gd name="connsiteX29" fmla="*/ 4647562 w 9082438"/>
              <a:gd name="connsiteY29" fmla="*/ 5860401 h 5860401"/>
              <a:gd name="connsiteX30" fmla="*/ 3897313 w 9082438"/>
              <a:gd name="connsiteY30" fmla="*/ 5860401 h 5860401"/>
              <a:gd name="connsiteX31" fmla="*/ 3319687 w 9082438"/>
              <a:gd name="connsiteY31" fmla="*/ 5860401 h 5860401"/>
              <a:gd name="connsiteX32" fmla="*/ 2828374 w 9082438"/>
              <a:gd name="connsiteY32" fmla="*/ 5860401 h 5860401"/>
              <a:gd name="connsiteX33" fmla="*/ 2078124 w 9082438"/>
              <a:gd name="connsiteY33" fmla="*/ 5860401 h 5860401"/>
              <a:gd name="connsiteX34" fmla="*/ 1586811 w 9082438"/>
              <a:gd name="connsiteY34" fmla="*/ 5860401 h 5860401"/>
              <a:gd name="connsiteX35" fmla="*/ 1095497 w 9082438"/>
              <a:gd name="connsiteY35" fmla="*/ 5860401 h 5860401"/>
              <a:gd name="connsiteX36" fmla="*/ 0 w 9082438"/>
              <a:gd name="connsiteY36" fmla="*/ 5860401 h 5860401"/>
              <a:gd name="connsiteX37" fmla="*/ 0 w 9082438"/>
              <a:gd name="connsiteY37" fmla="*/ 5267849 h 5860401"/>
              <a:gd name="connsiteX38" fmla="*/ 0 w 9082438"/>
              <a:gd name="connsiteY38" fmla="*/ 4792506 h 5860401"/>
              <a:gd name="connsiteX39" fmla="*/ 0 w 9082438"/>
              <a:gd name="connsiteY39" fmla="*/ 4258558 h 5860401"/>
              <a:gd name="connsiteX40" fmla="*/ 0 w 9082438"/>
              <a:gd name="connsiteY40" fmla="*/ 3783214 h 5860401"/>
              <a:gd name="connsiteX41" fmla="*/ 0 w 9082438"/>
              <a:gd name="connsiteY41" fmla="*/ 3073455 h 5860401"/>
              <a:gd name="connsiteX42" fmla="*/ 0 w 9082438"/>
              <a:gd name="connsiteY42" fmla="*/ 2422299 h 5860401"/>
              <a:gd name="connsiteX43" fmla="*/ 0 w 9082438"/>
              <a:gd name="connsiteY43" fmla="*/ 1829747 h 5860401"/>
              <a:gd name="connsiteX44" fmla="*/ 0 w 9082438"/>
              <a:gd name="connsiteY44" fmla="*/ 1178592 h 5860401"/>
              <a:gd name="connsiteX45" fmla="*/ 0 w 9082438"/>
              <a:gd name="connsiteY45" fmla="*/ 0 h 5860401"/>
              <a:gd name="connsiteX0" fmla="*/ 8631187 w 9082438"/>
              <a:gd name="connsiteY0" fmla="*/ 5860401 h 5860401"/>
              <a:gd name="connsiteX1" fmla="*/ 8721437 w 9082438"/>
              <a:gd name="connsiteY1" fmla="*/ 5499400 h 5860401"/>
              <a:gd name="connsiteX2" fmla="*/ 9082438 w 9082438"/>
              <a:gd name="connsiteY2" fmla="*/ 5409150 h 5860401"/>
              <a:gd name="connsiteX3" fmla="*/ 8631187 w 9082438"/>
              <a:gd name="connsiteY3" fmla="*/ 5860401 h 5860401"/>
              <a:gd name="connsiteX0" fmla="*/ 8631187 w 9082438"/>
              <a:gd name="connsiteY0" fmla="*/ 5860401 h 5860401"/>
              <a:gd name="connsiteX1" fmla="*/ 8721437 w 9082438"/>
              <a:gd name="connsiteY1" fmla="*/ 5499400 h 5860401"/>
              <a:gd name="connsiteX2" fmla="*/ 9082438 w 9082438"/>
              <a:gd name="connsiteY2" fmla="*/ 5409150 h 5860401"/>
              <a:gd name="connsiteX3" fmla="*/ 8631187 w 9082438"/>
              <a:gd name="connsiteY3" fmla="*/ 5860401 h 5860401"/>
              <a:gd name="connsiteX4" fmla="*/ 8053561 w 9082438"/>
              <a:gd name="connsiteY4" fmla="*/ 5860401 h 5860401"/>
              <a:gd name="connsiteX5" fmla="*/ 7562248 w 9082438"/>
              <a:gd name="connsiteY5" fmla="*/ 5860401 h 5860401"/>
              <a:gd name="connsiteX6" fmla="*/ 6984622 w 9082438"/>
              <a:gd name="connsiteY6" fmla="*/ 5860401 h 5860401"/>
              <a:gd name="connsiteX7" fmla="*/ 6579620 w 9082438"/>
              <a:gd name="connsiteY7" fmla="*/ 5860401 h 5860401"/>
              <a:gd name="connsiteX8" fmla="*/ 6174618 w 9082438"/>
              <a:gd name="connsiteY8" fmla="*/ 5860401 h 5860401"/>
              <a:gd name="connsiteX9" fmla="*/ 5683305 w 9082438"/>
              <a:gd name="connsiteY9" fmla="*/ 5860401 h 5860401"/>
              <a:gd name="connsiteX10" fmla="*/ 5191991 w 9082438"/>
              <a:gd name="connsiteY10" fmla="*/ 5860401 h 5860401"/>
              <a:gd name="connsiteX11" fmla="*/ 4786989 w 9082438"/>
              <a:gd name="connsiteY11" fmla="*/ 5860401 h 5860401"/>
              <a:gd name="connsiteX12" fmla="*/ 4036740 w 9082438"/>
              <a:gd name="connsiteY12" fmla="*/ 5860401 h 5860401"/>
              <a:gd name="connsiteX13" fmla="*/ 3286490 w 9082438"/>
              <a:gd name="connsiteY13" fmla="*/ 5860401 h 5860401"/>
              <a:gd name="connsiteX14" fmla="*/ 2708865 w 9082438"/>
              <a:gd name="connsiteY14" fmla="*/ 5860401 h 5860401"/>
              <a:gd name="connsiteX15" fmla="*/ 2303863 w 9082438"/>
              <a:gd name="connsiteY15" fmla="*/ 5860401 h 5860401"/>
              <a:gd name="connsiteX16" fmla="*/ 1553614 w 9082438"/>
              <a:gd name="connsiteY16" fmla="*/ 5860401 h 5860401"/>
              <a:gd name="connsiteX17" fmla="*/ 1148612 w 9082438"/>
              <a:gd name="connsiteY17" fmla="*/ 5860401 h 5860401"/>
              <a:gd name="connsiteX18" fmla="*/ 0 w 9082438"/>
              <a:gd name="connsiteY18" fmla="*/ 5860401 h 5860401"/>
              <a:gd name="connsiteX19" fmla="*/ 0 w 9082438"/>
              <a:gd name="connsiteY19" fmla="*/ 5385057 h 5860401"/>
              <a:gd name="connsiteX20" fmla="*/ 0 w 9082438"/>
              <a:gd name="connsiteY20" fmla="*/ 4733902 h 5860401"/>
              <a:gd name="connsiteX21" fmla="*/ 0 w 9082438"/>
              <a:gd name="connsiteY21" fmla="*/ 4258558 h 5860401"/>
              <a:gd name="connsiteX22" fmla="*/ 0 w 9082438"/>
              <a:gd name="connsiteY22" fmla="*/ 3607402 h 5860401"/>
              <a:gd name="connsiteX23" fmla="*/ 0 w 9082438"/>
              <a:gd name="connsiteY23" fmla="*/ 3014851 h 5860401"/>
              <a:gd name="connsiteX24" fmla="*/ 0 w 9082438"/>
              <a:gd name="connsiteY24" fmla="*/ 2480903 h 5860401"/>
              <a:gd name="connsiteX25" fmla="*/ 0 w 9082438"/>
              <a:gd name="connsiteY25" fmla="*/ 1771143 h 5860401"/>
              <a:gd name="connsiteX26" fmla="*/ 0 w 9082438"/>
              <a:gd name="connsiteY26" fmla="*/ 1237196 h 5860401"/>
              <a:gd name="connsiteX27" fmla="*/ 0 w 9082438"/>
              <a:gd name="connsiteY27" fmla="*/ 0 h 5860401"/>
              <a:gd name="connsiteX28" fmla="*/ 426176 w 9082438"/>
              <a:gd name="connsiteY28" fmla="*/ 0 h 5860401"/>
              <a:gd name="connsiteX29" fmla="*/ 1034001 w 9082438"/>
              <a:gd name="connsiteY29" fmla="*/ 0 h 5860401"/>
              <a:gd name="connsiteX30" fmla="*/ 1641825 w 9082438"/>
              <a:gd name="connsiteY30" fmla="*/ 0 h 5860401"/>
              <a:gd name="connsiteX31" fmla="*/ 2249650 w 9082438"/>
              <a:gd name="connsiteY31" fmla="*/ 0 h 5860401"/>
              <a:gd name="connsiteX32" fmla="*/ 3129948 w 9082438"/>
              <a:gd name="connsiteY32" fmla="*/ 0 h 5860401"/>
              <a:gd name="connsiteX33" fmla="*/ 4010246 w 9082438"/>
              <a:gd name="connsiteY33" fmla="*/ 0 h 5860401"/>
              <a:gd name="connsiteX34" fmla="*/ 4527246 w 9082438"/>
              <a:gd name="connsiteY34" fmla="*/ 0 h 5860401"/>
              <a:gd name="connsiteX35" fmla="*/ 5225895 w 9082438"/>
              <a:gd name="connsiteY35" fmla="*/ 0 h 5860401"/>
              <a:gd name="connsiteX36" fmla="*/ 6015369 w 9082438"/>
              <a:gd name="connsiteY36" fmla="*/ 0 h 5860401"/>
              <a:gd name="connsiteX37" fmla="*/ 6804842 w 9082438"/>
              <a:gd name="connsiteY37" fmla="*/ 0 h 5860401"/>
              <a:gd name="connsiteX38" fmla="*/ 7594315 w 9082438"/>
              <a:gd name="connsiteY38" fmla="*/ 0 h 5860401"/>
              <a:gd name="connsiteX39" fmla="*/ 8383789 w 9082438"/>
              <a:gd name="connsiteY39" fmla="*/ 0 h 5860401"/>
              <a:gd name="connsiteX40" fmla="*/ 9082438 w 9082438"/>
              <a:gd name="connsiteY40" fmla="*/ 0 h 5860401"/>
              <a:gd name="connsiteX41" fmla="*/ 9082438 w 9082438"/>
              <a:gd name="connsiteY41" fmla="*/ 784327 h 5860401"/>
              <a:gd name="connsiteX42" fmla="*/ 9082438 w 9082438"/>
              <a:gd name="connsiteY42" fmla="*/ 1298196 h 5860401"/>
              <a:gd name="connsiteX43" fmla="*/ 9082438 w 9082438"/>
              <a:gd name="connsiteY43" fmla="*/ 2082523 h 5860401"/>
              <a:gd name="connsiteX44" fmla="*/ 9082438 w 9082438"/>
              <a:gd name="connsiteY44" fmla="*/ 2758667 h 5860401"/>
              <a:gd name="connsiteX45" fmla="*/ 9082438 w 9082438"/>
              <a:gd name="connsiteY45" fmla="*/ 3272536 h 5860401"/>
              <a:gd name="connsiteX46" fmla="*/ 9082438 w 9082438"/>
              <a:gd name="connsiteY46" fmla="*/ 3894588 h 5860401"/>
              <a:gd name="connsiteX47" fmla="*/ 9082438 w 9082438"/>
              <a:gd name="connsiteY47" fmla="*/ 4624823 h 5860401"/>
              <a:gd name="connsiteX48" fmla="*/ 9082438 w 9082438"/>
              <a:gd name="connsiteY48" fmla="*/ 5409150 h 5860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9082438" h="5860401" stroke="0" extrusionOk="0">
                <a:moveTo>
                  <a:pt x="0" y="0"/>
                </a:moveTo>
                <a:cubicBezTo>
                  <a:pt x="358737" y="34510"/>
                  <a:pt x="644177" y="-18872"/>
                  <a:pt x="880298" y="0"/>
                </a:cubicBezTo>
                <a:cubicBezTo>
                  <a:pt x="1116419" y="18872"/>
                  <a:pt x="1479917" y="-31096"/>
                  <a:pt x="1669771" y="0"/>
                </a:cubicBezTo>
                <a:cubicBezTo>
                  <a:pt x="1859625" y="31096"/>
                  <a:pt x="1959351" y="4308"/>
                  <a:pt x="2095947" y="0"/>
                </a:cubicBezTo>
                <a:cubicBezTo>
                  <a:pt x="2232543" y="-4308"/>
                  <a:pt x="2414952" y="19586"/>
                  <a:pt x="2703772" y="0"/>
                </a:cubicBezTo>
                <a:cubicBezTo>
                  <a:pt x="2992592" y="-19586"/>
                  <a:pt x="2952144" y="-14868"/>
                  <a:pt x="3129948" y="0"/>
                </a:cubicBezTo>
                <a:cubicBezTo>
                  <a:pt x="3307752" y="14868"/>
                  <a:pt x="3588824" y="9828"/>
                  <a:pt x="3919421" y="0"/>
                </a:cubicBezTo>
                <a:cubicBezTo>
                  <a:pt x="4250018" y="-9828"/>
                  <a:pt x="4315772" y="-32304"/>
                  <a:pt x="4618070" y="0"/>
                </a:cubicBezTo>
                <a:cubicBezTo>
                  <a:pt x="4920368" y="32304"/>
                  <a:pt x="4953700" y="20272"/>
                  <a:pt x="5044246" y="0"/>
                </a:cubicBezTo>
                <a:cubicBezTo>
                  <a:pt x="5134792" y="-20272"/>
                  <a:pt x="5432715" y="17462"/>
                  <a:pt x="5742895" y="0"/>
                </a:cubicBezTo>
                <a:cubicBezTo>
                  <a:pt x="6053075" y="-17462"/>
                  <a:pt x="6150309" y="-29549"/>
                  <a:pt x="6532369" y="0"/>
                </a:cubicBezTo>
                <a:cubicBezTo>
                  <a:pt x="6914429" y="29549"/>
                  <a:pt x="6832735" y="-19440"/>
                  <a:pt x="6958545" y="0"/>
                </a:cubicBezTo>
                <a:cubicBezTo>
                  <a:pt x="7084355" y="19440"/>
                  <a:pt x="7226631" y="-6650"/>
                  <a:pt x="7475545" y="0"/>
                </a:cubicBezTo>
                <a:cubicBezTo>
                  <a:pt x="7724459" y="6650"/>
                  <a:pt x="7870829" y="-27362"/>
                  <a:pt x="8083370" y="0"/>
                </a:cubicBezTo>
                <a:cubicBezTo>
                  <a:pt x="8295912" y="27362"/>
                  <a:pt x="8584480" y="-40359"/>
                  <a:pt x="9082438" y="0"/>
                </a:cubicBezTo>
                <a:cubicBezTo>
                  <a:pt x="9064741" y="131103"/>
                  <a:pt x="9085195" y="424179"/>
                  <a:pt x="9082438" y="567961"/>
                </a:cubicBezTo>
                <a:cubicBezTo>
                  <a:pt x="9079681" y="711743"/>
                  <a:pt x="9113524" y="1034165"/>
                  <a:pt x="9082438" y="1244105"/>
                </a:cubicBezTo>
                <a:cubicBezTo>
                  <a:pt x="9051352" y="1454045"/>
                  <a:pt x="9074283" y="1648100"/>
                  <a:pt x="9082438" y="1866157"/>
                </a:cubicBezTo>
                <a:cubicBezTo>
                  <a:pt x="9090593" y="2084214"/>
                  <a:pt x="9115547" y="2428902"/>
                  <a:pt x="9082438" y="2650484"/>
                </a:cubicBezTo>
                <a:cubicBezTo>
                  <a:pt x="9049329" y="2872066"/>
                  <a:pt x="9108763" y="2998174"/>
                  <a:pt x="9082438" y="3272536"/>
                </a:cubicBezTo>
                <a:cubicBezTo>
                  <a:pt x="9056113" y="3546898"/>
                  <a:pt x="9072118" y="3897169"/>
                  <a:pt x="9082438" y="4056863"/>
                </a:cubicBezTo>
                <a:cubicBezTo>
                  <a:pt x="9092758" y="4216557"/>
                  <a:pt x="9085243" y="4536492"/>
                  <a:pt x="9082438" y="4678915"/>
                </a:cubicBezTo>
                <a:cubicBezTo>
                  <a:pt x="9079633" y="4821338"/>
                  <a:pt x="9082872" y="5095375"/>
                  <a:pt x="9082438" y="5409150"/>
                </a:cubicBezTo>
                <a:cubicBezTo>
                  <a:pt x="8905161" y="5576212"/>
                  <a:pt x="8837150" y="5629856"/>
                  <a:pt x="8631187" y="5860401"/>
                </a:cubicBezTo>
                <a:cubicBezTo>
                  <a:pt x="8409617" y="5848765"/>
                  <a:pt x="8214730" y="5893378"/>
                  <a:pt x="7880938" y="5860401"/>
                </a:cubicBezTo>
                <a:cubicBezTo>
                  <a:pt x="7547146" y="5827424"/>
                  <a:pt x="7262271" y="5844960"/>
                  <a:pt x="7044376" y="5860401"/>
                </a:cubicBezTo>
                <a:cubicBezTo>
                  <a:pt x="6826481" y="5875842"/>
                  <a:pt x="6771459" y="5864966"/>
                  <a:pt x="6639375" y="5860401"/>
                </a:cubicBezTo>
                <a:cubicBezTo>
                  <a:pt x="6507291" y="5855836"/>
                  <a:pt x="6165327" y="5866359"/>
                  <a:pt x="5802813" y="5860401"/>
                </a:cubicBezTo>
                <a:cubicBezTo>
                  <a:pt x="5440299" y="5854443"/>
                  <a:pt x="5299165" y="5853659"/>
                  <a:pt x="5138876" y="5860401"/>
                </a:cubicBezTo>
                <a:cubicBezTo>
                  <a:pt x="4978587" y="5867143"/>
                  <a:pt x="4788576" y="5864599"/>
                  <a:pt x="4647562" y="5860401"/>
                </a:cubicBezTo>
                <a:cubicBezTo>
                  <a:pt x="4506548" y="5856203"/>
                  <a:pt x="4073439" y="5826287"/>
                  <a:pt x="3897313" y="5860401"/>
                </a:cubicBezTo>
                <a:cubicBezTo>
                  <a:pt x="3721187" y="5894515"/>
                  <a:pt x="3499385" y="5883915"/>
                  <a:pt x="3319687" y="5860401"/>
                </a:cubicBezTo>
                <a:cubicBezTo>
                  <a:pt x="3139989" y="5836887"/>
                  <a:pt x="3038362" y="5851242"/>
                  <a:pt x="2828374" y="5860401"/>
                </a:cubicBezTo>
                <a:cubicBezTo>
                  <a:pt x="2618386" y="5869560"/>
                  <a:pt x="2359449" y="5891291"/>
                  <a:pt x="2078124" y="5860401"/>
                </a:cubicBezTo>
                <a:cubicBezTo>
                  <a:pt x="1796799" y="5829512"/>
                  <a:pt x="1755797" y="5881355"/>
                  <a:pt x="1586811" y="5860401"/>
                </a:cubicBezTo>
                <a:cubicBezTo>
                  <a:pt x="1417825" y="5839447"/>
                  <a:pt x="1305644" y="5837531"/>
                  <a:pt x="1095497" y="5860401"/>
                </a:cubicBezTo>
                <a:cubicBezTo>
                  <a:pt x="885350" y="5883271"/>
                  <a:pt x="357605" y="5825786"/>
                  <a:pt x="0" y="5860401"/>
                </a:cubicBezTo>
                <a:cubicBezTo>
                  <a:pt x="-25911" y="5640727"/>
                  <a:pt x="13308" y="5420180"/>
                  <a:pt x="0" y="5267849"/>
                </a:cubicBezTo>
                <a:cubicBezTo>
                  <a:pt x="-13308" y="5115518"/>
                  <a:pt x="-1796" y="4936378"/>
                  <a:pt x="0" y="4792506"/>
                </a:cubicBezTo>
                <a:cubicBezTo>
                  <a:pt x="1796" y="4648634"/>
                  <a:pt x="16139" y="4483571"/>
                  <a:pt x="0" y="4258558"/>
                </a:cubicBezTo>
                <a:cubicBezTo>
                  <a:pt x="-16139" y="4033545"/>
                  <a:pt x="-7971" y="3899296"/>
                  <a:pt x="0" y="3783214"/>
                </a:cubicBezTo>
                <a:cubicBezTo>
                  <a:pt x="7971" y="3667132"/>
                  <a:pt x="-26059" y="3247563"/>
                  <a:pt x="0" y="3073455"/>
                </a:cubicBezTo>
                <a:cubicBezTo>
                  <a:pt x="26059" y="2899347"/>
                  <a:pt x="-11133" y="2724538"/>
                  <a:pt x="0" y="2422299"/>
                </a:cubicBezTo>
                <a:cubicBezTo>
                  <a:pt x="11133" y="2120060"/>
                  <a:pt x="17498" y="2103613"/>
                  <a:pt x="0" y="1829747"/>
                </a:cubicBezTo>
                <a:cubicBezTo>
                  <a:pt x="-17498" y="1555881"/>
                  <a:pt x="-11151" y="1357769"/>
                  <a:pt x="0" y="1178592"/>
                </a:cubicBezTo>
                <a:cubicBezTo>
                  <a:pt x="11151" y="999416"/>
                  <a:pt x="-55074" y="479081"/>
                  <a:pt x="0" y="0"/>
                </a:cubicBezTo>
                <a:close/>
              </a:path>
              <a:path w="9082438" h="5860401" fill="darkenLess" stroke="0" extrusionOk="0">
                <a:moveTo>
                  <a:pt x="8631187" y="5860401"/>
                </a:moveTo>
                <a:cubicBezTo>
                  <a:pt x="8645587" y="5737798"/>
                  <a:pt x="8670925" y="5670367"/>
                  <a:pt x="8721437" y="5499400"/>
                </a:cubicBezTo>
                <a:cubicBezTo>
                  <a:pt x="8799104" y="5494645"/>
                  <a:pt x="9007061" y="5439273"/>
                  <a:pt x="9082438" y="5409150"/>
                </a:cubicBezTo>
                <a:cubicBezTo>
                  <a:pt x="8870524" y="5581178"/>
                  <a:pt x="8839300" y="5635250"/>
                  <a:pt x="8631187" y="5860401"/>
                </a:cubicBezTo>
                <a:close/>
              </a:path>
              <a:path w="9082438" h="5860401" fill="none" extrusionOk="0">
                <a:moveTo>
                  <a:pt x="8631187" y="5860401"/>
                </a:moveTo>
                <a:cubicBezTo>
                  <a:pt x="8655558" y="5712089"/>
                  <a:pt x="8676506" y="5603009"/>
                  <a:pt x="8721437" y="5499400"/>
                </a:cubicBezTo>
                <a:cubicBezTo>
                  <a:pt x="8888571" y="5442281"/>
                  <a:pt x="8959181" y="5448502"/>
                  <a:pt x="9082438" y="5409150"/>
                </a:cubicBezTo>
                <a:cubicBezTo>
                  <a:pt x="8888518" y="5596234"/>
                  <a:pt x="8820787" y="5674592"/>
                  <a:pt x="8631187" y="5860401"/>
                </a:cubicBezTo>
                <a:cubicBezTo>
                  <a:pt x="8508844" y="5879922"/>
                  <a:pt x="8302127" y="5832799"/>
                  <a:pt x="8053561" y="5860401"/>
                </a:cubicBezTo>
                <a:cubicBezTo>
                  <a:pt x="7804995" y="5888003"/>
                  <a:pt x="7728449" y="5840378"/>
                  <a:pt x="7562248" y="5860401"/>
                </a:cubicBezTo>
                <a:cubicBezTo>
                  <a:pt x="7396047" y="5880424"/>
                  <a:pt x="7222921" y="5865642"/>
                  <a:pt x="6984622" y="5860401"/>
                </a:cubicBezTo>
                <a:cubicBezTo>
                  <a:pt x="6746323" y="5855160"/>
                  <a:pt x="6760673" y="5870206"/>
                  <a:pt x="6579620" y="5860401"/>
                </a:cubicBezTo>
                <a:cubicBezTo>
                  <a:pt x="6398567" y="5850596"/>
                  <a:pt x="6280343" y="5840360"/>
                  <a:pt x="6174618" y="5860401"/>
                </a:cubicBezTo>
                <a:cubicBezTo>
                  <a:pt x="6068893" y="5880442"/>
                  <a:pt x="5877076" y="5862157"/>
                  <a:pt x="5683305" y="5860401"/>
                </a:cubicBezTo>
                <a:cubicBezTo>
                  <a:pt x="5489534" y="5858645"/>
                  <a:pt x="5394152" y="5855785"/>
                  <a:pt x="5191991" y="5860401"/>
                </a:cubicBezTo>
                <a:cubicBezTo>
                  <a:pt x="4989830" y="5865017"/>
                  <a:pt x="4934382" y="5879925"/>
                  <a:pt x="4786989" y="5860401"/>
                </a:cubicBezTo>
                <a:cubicBezTo>
                  <a:pt x="4639596" y="5840877"/>
                  <a:pt x="4229439" y="5857333"/>
                  <a:pt x="4036740" y="5860401"/>
                </a:cubicBezTo>
                <a:cubicBezTo>
                  <a:pt x="3844041" y="5863469"/>
                  <a:pt x="3657455" y="5882220"/>
                  <a:pt x="3286490" y="5860401"/>
                </a:cubicBezTo>
                <a:cubicBezTo>
                  <a:pt x="2915525" y="5838583"/>
                  <a:pt x="2913089" y="5881388"/>
                  <a:pt x="2708865" y="5860401"/>
                </a:cubicBezTo>
                <a:cubicBezTo>
                  <a:pt x="2504642" y="5839414"/>
                  <a:pt x="2475945" y="5861915"/>
                  <a:pt x="2303863" y="5860401"/>
                </a:cubicBezTo>
                <a:cubicBezTo>
                  <a:pt x="2131781" y="5858887"/>
                  <a:pt x="1825248" y="5825932"/>
                  <a:pt x="1553614" y="5860401"/>
                </a:cubicBezTo>
                <a:cubicBezTo>
                  <a:pt x="1281980" y="5894870"/>
                  <a:pt x="1322455" y="5875925"/>
                  <a:pt x="1148612" y="5860401"/>
                </a:cubicBezTo>
                <a:cubicBezTo>
                  <a:pt x="974769" y="5844877"/>
                  <a:pt x="530602" y="5861963"/>
                  <a:pt x="0" y="5860401"/>
                </a:cubicBezTo>
                <a:cubicBezTo>
                  <a:pt x="10670" y="5761708"/>
                  <a:pt x="249" y="5595661"/>
                  <a:pt x="0" y="5385057"/>
                </a:cubicBezTo>
                <a:cubicBezTo>
                  <a:pt x="-249" y="5174453"/>
                  <a:pt x="4736" y="4977944"/>
                  <a:pt x="0" y="4733902"/>
                </a:cubicBezTo>
                <a:cubicBezTo>
                  <a:pt x="-4736" y="4489861"/>
                  <a:pt x="-1932" y="4416479"/>
                  <a:pt x="0" y="4258558"/>
                </a:cubicBezTo>
                <a:cubicBezTo>
                  <a:pt x="1932" y="4100637"/>
                  <a:pt x="-13901" y="3878643"/>
                  <a:pt x="0" y="3607402"/>
                </a:cubicBezTo>
                <a:cubicBezTo>
                  <a:pt x="13901" y="3336161"/>
                  <a:pt x="18177" y="3150258"/>
                  <a:pt x="0" y="3014851"/>
                </a:cubicBezTo>
                <a:cubicBezTo>
                  <a:pt x="-18177" y="2879444"/>
                  <a:pt x="-20900" y="2731000"/>
                  <a:pt x="0" y="2480903"/>
                </a:cubicBezTo>
                <a:cubicBezTo>
                  <a:pt x="20900" y="2230806"/>
                  <a:pt x="-12010" y="1992037"/>
                  <a:pt x="0" y="1771143"/>
                </a:cubicBezTo>
                <a:cubicBezTo>
                  <a:pt x="12010" y="1550249"/>
                  <a:pt x="-1472" y="1364723"/>
                  <a:pt x="0" y="1237196"/>
                </a:cubicBezTo>
                <a:cubicBezTo>
                  <a:pt x="1472" y="1109669"/>
                  <a:pt x="-45082" y="320561"/>
                  <a:pt x="0" y="0"/>
                </a:cubicBezTo>
                <a:cubicBezTo>
                  <a:pt x="105568" y="4020"/>
                  <a:pt x="302289" y="2878"/>
                  <a:pt x="426176" y="0"/>
                </a:cubicBezTo>
                <a:cubicBezTo>
                  <a:pt x="550063" y="-2878"/>
                  <a:pt x="886271" y="24342"/>
                  <a:pt x="1034001" y="0"/>
                </a:cubicBezTo>
                <a:cubicBezTo>
                  <a:pt x="1181732" y="-24342"/>
                  <a:pt x="1506828" y="-2520"/>
                  <a:pt x="1641825" y="0"/>
                </a:cubicBezTo>
                <a:cubicBezTo>
                  <a:pt x="1776822" y="2520"/>
                  <a:pt x="2041711" y="22098"/>
                  <a:pt x="2249650" y="0"/>
                </a:cubicBezTo>
                <a:cubicBezTo>
                  <a:pt x="2457590" y="-22098"/>
                  <a:pt x="2690060" y="33564"/>
                  <a:pt x="3129948" y="0"/>
                </a:cubicBezTo>
                <a:cubicBezTo>
                  <a:pt x="3569836" y="-33564"/>
                  <a:pt x="3594315" y="33630"/>
                  <a:pt x="4010246" y="0"/>
                </a:cubicBezTo>
                <a:cubicBezTo>
                  <a:pt x="4426177" y="-33630"/>
                  <a:pt x="4361113" y="-16527"/>
                  <a:pt x="4527246" y="0"/>
                </a:cubicBezTo>
                <a:cubicBezTo>
                  <a:pt x="4693379" y="16527"/>
                  <a:pt x="4902068" y="29453"/>
                  <a:pt x="5225895" y="0"/>
                </a:cubicBezTo>
                <a:cubicBezTo>
                  <a:pt x="5549722" y="-29453"/>
                  <a:pt x="5629005" y="31715"/>
                  <a:pt x="6015369" y="0"/>
                </a:cubicBezTo>
                <a:cubicBezTo>
                  <a:pt x="6401733" y="-31715"/>
                  <a:pt x="6622405" y="-27083"/>
                  <a:pt x="6804842" y="0"/>
                </a:cubicBezTo>
                <a:cubicBezTo>
                  <a:pt x="6987279" y="27083"/>
                  <a:pt x="7243620" y="-27430"/>
                  <a:pt x="7594315" y="0"/>
                </a:cubicBezTo>
                <a:cubicBezTo>
                  <a:pt x="7945010" y="27430"/>
                  <a:pt x="8203253" y="3085"/>
                  <a:pt x="8383789" y="0"/>
                </a:cubicBezTo>
                <a:cubicBezTo>
                  <a:pt x="8564325" y="-3085"/>
                  <a:pt x="8886026" y="-11087"/>
                  <a:pt x="9082438" y="0"/>
                </a:cubicBezTo>
                <a:cubicBezTo>
                  <a:pt x="9079368" y="197213"/>
                  <a:pt x="9076379" y="592503"/>
                  <a:pt x="9082438" y="784327"/>
                </a:cubicBezTo>
                <a:cubicBezTo>
                  <a:pt x="9088497" y="976151"/>
                  <a:pt x="9078031" y="1191004"/>
                  <a:pt x="9082438" y="1298196"/>
                </a:cubicBezTo>
                <a:cubicBezTo>
                  <a:pt x="9086845" y="1405388"/>
                  <a:pt x="9086970" y="1816912"/>
                  <a:pt x="9082438" y="2082523"/>
                </a:cubicBezTo>
                <a:cubicBezTo>
                  <a:pt x="9077906" y="2348134"/>
                  <a:pt x="9062173" y="2577783"/>
                  <a:pt x="9082438" y="2758667"/>
                </a:cubicBezTo>
                <a:cubicBezTo>
                  <a:pt x="9102703" y="2939551"/>
                  <a:pt x="9103398" y="3124279"/>
                  <a:pt x="9082438" y="3272536"/>
                </a:cubicBezTo>
                <a:cubicBezTo>
                  <a:pt x="9061478" y="3420793"/>
                  <a:pt x="9065878" y="3653482"/>
                  <a:pt x="9082438" y="3894588"/>
                </a:cubicBezTo>
                <a:cubicBezTo>
                  <a:pt x="9098998" y="4135694"/>
                  <a:pt x="9063128" y="4345818"/>
                  <a:pt x="9082438" y="4624823"/>
                </a:cubicBezTo>
                <a:cubicBezTo>
                  <a:pt x="9101748" y="4903828"/>
                  <a:pt x="9067404" y="5158336"/>
                  <a:pt x="9082438" y="5409150"/>
                </a:cubicBezTo>
              </a:path>
            </a:pathLst>
          </a:custGeom>
          <a:noFill/>
          <a:ln w="38100">
            <a:solidFill>
              <a:schemeClr val="accent1">
                <a:lumMod val="75000"/>
              </a:schemeClr>
            </a:solidFill>
            <a:extLst>
              <a:ext uri="{C807C97D-BFC1-408E-A445-0C87EB9F89A2}">
                <ask:lineSketchStyleProps xmlns:ask="http://schemas.microsoft.com/office/drawing/2018/sketchyshapes" sd="387729637">
                  <a:prstGeom prst="foldedCorner">
                    <a:avLst>
                      <a:gd name="adj" fmla="val 7700"/>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7F2BF97-60F5-486C-BAC0-A5BB6EC4A6FD}"/>
              </a:ext>
            </a:extLst>
          </p:cNvPr>
          <p:cNvSpPr/>
          <p:nvPr/>
        </p:nvSpPr>
        <p:spPr>
          <a:xfrm>
            <a:off x="3451059" y="883479"/>
            <a:ext cx="3477234" cy="369332"/>
          </a:xfrm>
          <a:prstGeom prst="rect">
            <a:avLst/>
          </a:prstGeom>
        </p:spPr>
        <p:txBody>
          <a:bodyPr wrap="none">
            <a:spAutoFit/>
          </a:bodyPr>
          <a:lstStyle/>
          <a:p>
            <a:r>
              <a:rPr lang="en-US" b="1" dirty="0">
                <a:solidFill>
                  <a:srgbClr val="000000"/>
                </a:solidFill>
                <a:latin typeface="Consolas" panose="020B0609020204030204" pitchFamily="49" charset="0"/>
              </a:rPr>
              <a:t>net-</a:t>
            </a:r>
            <a:r>
              <a:rPr lang="en-US" b="1" dirty="0" err="1">
                <a:solidFill>
                  <a:srgbClr val="000000"/>
                </a:solidFill>
                <a:latin typeface="Consolas" panose="020B0609020204030204" pitchFamily="49" charset="0"/>
              </a:rPr>
              <a:t>monitor.signature.json</a:t>
            </a:r>
            <a:endParaRPr lang="en-US" dirty="0"/>
          </a:p>
        </p:txBody>
      </p:sp>
      <p:sp>
        <p:nvSpPr>
          <p:cNvPr id="7" name="Rectangle 6">
            <a:extLst>
              <a:ext uri="{FF2B5EF4-FFF2-40B4-BE49-F238E27FC236}">
                <a16:creationId xmlns:a16="http://schemas.microsoft.com/office/drawing/2014/main" id="{853E78B9-42D9-4BC1-A581-4EC6DF6B506C}"/>
              </a:ext>
            </a:extLst>
          </p:cNvPr>
          <p:cNvSpPr/>
          <p:nvPr/>
        </p:nvSpPr>
        <p:spPr>
          <a:xfrm>
            <a:off x="3084062" y="1252812"/>
            <a:ext cx="8993637" cy="5524589"/>
          </a:xfrm>
          <a:prstGeom prst="rect">
            <a:avLst/>
          </a:prstGeom>
        </p:spPr>
        <p:txBody>
          <a:bodyPr wrap="square">
            <a:spAutoFit/>
          </a:bodyPr>
          <a:lstStyle/>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"signed"</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"exp"</a:t>
            </a:r>
            <a:r>
              <a:rPr lang="en-US" sz="1400" dirty="0">
                <a:solidFill>
                  <a:srgbClr val="000000"/>
                </a:solidFill>
                <a:latin typeface="Consolas" panose="020B0609020204030204" pitchFamily="49" charset="0"/>
              </a:rPr>
              <a:t>: </a:t>
            </a:r>
            <a:r>
              <a:rPr lang="en-US" sz="1400" dirty="0">
                <a:solidFill>
                  <a:srgbClr val="098658"/>
                </a:solidFill>
                <a:latin typeface="Consolas" panose="020B0609020204030204" pitchFamily="49" charset="0"/>
              </a:rPr>
              <a:t>1626938793</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a:t>
            </a:r>
            <a:r>
              <a:rPr lang="en-US" sz="1400" dirty="0" err="1">
                <a:solidFill>
                  <a:srgbClr val="0451A5"/>
                </a:solidFill>
                <a:latin typeface="Consolas" panose="020B0609020204030204" pitchFamily="49" charset="0"/>
              </a:rPr>
              <a:t>nbf</a:t>
            </a:r>
            <a:r>
              <a:rPr lang="en-US" sz="1400" dirty="0">
                <a:solidFill>
                  <a:srgbClr val="0451A5"/>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98658"/>
                </a:solidFill>
                <a:latin typeface="Consolas" panose="020B0609020204030204" pitchFamily="49" charset="0"/>
              </a:rPr>
              <a:t>1595402793</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a:t>
            </a:r>
            <a:r>
              <a:rPr lang="en-US" sz="1400" dirty="0" err="1">
                <a:solidFill>
                  <a:srgbClr val="0451A5"/>
                </a:solidFill>
                <a:latin typeface="Consolas" panose="020B0609020204030204" pitchFamily="49" charset="0"/>
              </a:rPr>
              <a:t>iat</a:t>
            </a:r>
            <a:r>
              <a:rPr lang="en-US" sz="1400" dirty="0">
                <a:solidFill>
                  <a:srgbClr val="0451A5"/>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98658"/>
                </a:solidFill>
                <a:latin typeface="Consolas" panose="020B0609020204030204" pitchFamily="49" charset="0"/>
              </a:rPr>
              <a:t>1595402793</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a:t>
            </a:r>
            <a:r>
              <a:rPr lang="en-US" sz="1400" dirty="0" err="1">
                <a:solidFill>
                  <a:srgbClr val="0451A5"/>
                </a:solidFill>
                <a:latin typeface="Consolas" panose="020B0609020204030204" pitchFamily="49" charset="0"/>
              </a:rPr>
              <a:t>mediaType</a:t>
            </a:r>
            <a:r>
              <a:rPr lang="en-US" sz="1400" dirty="0">
                <a:solidFill>
                  <a:srgbClr val="0451A5"/>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t>
            </a:r>
            <a:r>
              <a:rPr lang="fr-FR" sz="1400" dirty="0">
                <a:solidFill>
                  <a:srgbClr val="A31515"/>
                </a:solidFill>
                <a:latin typeface="Consolas" panose="020B0609020204030204" pitchFamily="49" charset="0"/>
              </a:rPr>
              <a:t>application/vnd.oci.image.manifest.v1+json</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"digest"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"sha256:3351c53952446db17d21b86cfe5829ae70f823aff5d410fbf09dff820a39ab55"</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"size"</a:t>
            </a:r>
            <a:r>
              <a:rPr lang="en-US" sz="1400" dirty="0">
                <a:solidFill>
                  <a:srgbClr val="000000"/>
                </a:solidFill>
                <a:latin typeface="Consolas" panose="020B0609020204030204" pitchFamily="49" charset="0"/>
              </a:rPr>
              <a:t>: </a:t>
            </a:r>
            <a:r>
              <a:rPr lang="en-US" sz="1400" dirty="0">
                <a:solidFill>
                  <a:srgbClr val="098658"/>
                </a:solidFill>
                <a:latin typeface="Consolas" panose="020B0609020204030204" pitchFamily="49" charset="0"/>
              </a:rPr>
              <a:t>528</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"references"</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"registry.wabbit-networks.com/</a:t>
            </a:r>
            <a:r>
              <a:rPr lang="en-US" sz="1400" dirty="0" err="1">
                <a:solidFill>
                  <a:srgbClr val="A31515"/>
                </a:solidFill>
                <a:latin typeface="Consolas" panose="020B0609020204030204" pitchFamily="49" charset="0"/>
              </a:rPr>
              <a:t>net-monitor:latest</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"registry.wabbit-networks.com/net-monitor:v1"</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p>
          <a:p>
            <a:pPr lvl="0"/>
            <a:r>
              <a:rPr lang="en-US" sz="1400" dirty="0">
                <a:solidFill>
                  <a:srgbClr val="000000"/>
                </a:solidFill>
                <a:latin typeface="Consolas" panose="020B0609020204030204" pitchFamily="49" charset="0"/>
              </a:rPr>
              <a:t>  } ,</a:t>
            </a:r>
          </a:p>
          <a:p>
            <a:pPr lvl="0"/>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"signature"</a:t>
            </a:r>
            <a:r>
              <a:rPr lang="en-US" sz="1400" dirty="0">
                <a:solidFill>
                  <a:srgbClr val="000000"/>
                </a:solidFill>
                <a:latin typeface="Consolas" panose="020B0609020204030204" pitchFamily="49" charset="0"/>
              </a:rPr>
              <a:t>: {</a:t>
            </a:r>
          </a:p>
          <a:p>
            <a:pPr lvl="0"/>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a:t>
            </a:r>
            <a:r>
              <a:rPr lang="en-US" sz="1400" dirty="0" err="1">
                <a:solidFill>
                  <a:srgbClr val="0451A5"/>
                </a:solidFill>
                <a:latin typeface="Consolas" panose="020B0609020204030204" pitchFamily="49" charset="0"/>
              </a:rPr>
              <a:t>typ</a:t>
            </a:r>
            <a:r>
              <a:rPr lang="en-US" sz="1400" dirty="0">
                <a:solidFill>
                  <a:srgbClr val="0451A5"/>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"x509"</a:t>
            </a:r>
            <a:r>
              <a:rPr lang="en-US" sz="1400" dirty="0">
                <a:solidFill>
                  <a:srgbClr val="000000"/>
                </a:solidFill>
                <a:latin typeface="Consolas" panose="020B0609020204030204" pitchFamily="49" charset="0"/>
              </a:rPr>
              <a:t>,</a:t>
            </a:r>
          </a:p>
          <a:p>
            <a:pPr lvl="0"/>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"sig"</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t>
            </a:r>
            <a:r>
              <a:rPr lang="en-US" sz="1000" dirty="0">
                <a:solidFill>
                  <a:srgbClr val="A31515"/>
                </a:solidFill>
                <a:latin typeface="Consolas" panose="020B0609020204030204" pitchFamily="49" charset="0"/>
              </a:rPr>
              <a:t>uFKaCyQ4MtVHemfLVq5gYZyeiClS20tksXzP7hhpeqqjCNK9DiHnoDpkq91sutLqd1o6RCxpfFVuGXy20oqRu1/ZoXXAVC3y7lS6z/wqJ4VDBKSj/H6xyYn7pH3GE8GHR6kjFPqrGsl/OS4yYH2oNXEm9W8Pju2wC381+FCgf4LNf7k6u2Uf4Fb0/Fl40qzvr0m2Fv5pXtRY+wdJctqJb+t408VcXJkNj0U7xoOe0zUr3l1A6xLYqjd0ZY08JBQ8FQul0Vpxrmg0Xdtwd/wEolvia48lxD1x7yphW5bFvJOTd62rOJgd4uI7jYJF3ZLmwjY+geMk5e6Wkp5OyXGjXw=="</a:t>
            </a:r>
            <a:r>
              <a:rPr lang="en-US" sz="1000" dirty="0">
                <a:solidFill>
                  <a:srgbClr val="000000"/>
                </a:solidFill>
                <a:latin typeface="Consolas" panose="020B0609020204030204" pitchFamily="49" charset="0"/>
              </a:rPr>
              <a:t>,</a:t>
            </a:r>
            <a:endParaRPr lang="en-US" sz="1400" dirty="0">
              <a:solidFill>
                <a:srgbClr val="000000"/>
              </a:solidFill>
              <a:latin typeface="Consolas" panose="020B0609020204030204" pitchFamily="49" charset="0"/>
            </a:endParaRPr>
          </a:p>
          <a:p>
            <a:pPr lvl="0"/>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a:t>
            </a:r>
            <a:r>
              <a:rPr lang="en-US" sz="1400" dirty="0" err="1">
                <a:solidFill>
                  <a:srgbClr val="0451A5"/>
                </a:solidFill>
                <a:latin typeface="Consolas" panose="020B0609020204030204" pitchFamily="49" charset="0"/>
              </a:rPr>
              <a:t>alg</a:t>
            </a:r>
            <a:r>
              <a:rPr lang="en-US" sz="1400" dirty="0">
                <a:solidFill>
                  <a:srgbClr val="0451A5"/>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"RS256"</a:t>
            </a:r>
            <a:r>
              <a:rPr lang="en-US" sz="1400" dirty="0">
                <a:solidFill>
                  <a:srgbClr val="000000"/>
                </a:solidFill>
                <a:latin typeface="Consolas" panose="020B0609020204030204" pitchFamily="49" charset="0"/>
              </a:rPr>
              <a:t>,</a:t>
            </a:r>
          </a:p>
          <a:p>
            <a:pPr lvl="0"/>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"x5c"</a:t>
            </a:r>
            <a:r>
              <a:rPr lang="en-US" sz="1400" dirty="0">
                <a:solidFill>
                  <a:srgbClr val="000000"/>
                </a:solidFill>
                <a:latin typeface="Consolas" panose="020B0609020204030204" pitchFamily="49" charset="0"/>
              </a:rPr>
              <a:t>: [</a:t>
            </a:r>
          </a:p>
          <a:p>
            <a:pPr lvl="0"/>
            <a:r>
              <a:rPr lang="en-US" sz="1400" dirty="0">
                <a:solidFill>
                  <a:srgbClr val="000000"/>
                </a:solidFill>
                <a:latin typeface="Consolas" panose="020B0609020204030204" pitchFamily="49" charset="0"/>
              </a:rPr>
              <a:t>      </a:t>
            </a:r>
            <a:r>
              <a:rPr lang="en-US" sz="700" dirty="0">
                <a:solidFill>
                  <a:srgbClr val="A31515"/>
                </a:solidFill>
                <a:latin typeface="Consolas" panose="020B0609020204030204" pitchFamily="49" charset="0"/>
              </a:rPr>
              <a:t>"MIIDmzCCAoOgAwIBAgIUFSzsIT4/pKtGzywuZWWE7ydiLBIwDQYJKoZIhvcNAQELBQAwXTELMAkGA1UEBhMCQVUxEzARBgNVBAgMClNvbWUtU3RhdGUxITAfBgNVBAoMGEludGVybmV0IFdpZGdpdHMgUHR5IEx0ZDEWMBQGA1UEAwwNKi5leGFtcGxlLmNvbTAeFw0yMDA3MjIwMzA2MTBaFw0yMTA3MjIwMzA2MTBaMF0xCzAJBgNVBAYTAkFVMRMwEQYDVQQIDApTb21lLVN0YXRlMSEwHwYDVQQKDBhJbnRlcm5ldCBXaWRnaXRzIFB0eSBMdGQxFjAUBgNVBAMMDSouZXhhbXBsZS5jb20wggEiMA0GCSqGSIb3DQEBAQUAA4IBDwAwggEKAoIBAQDM0MNLy/f1SyRM0ZQu3AtJnCU3O5x8nnOeV1mySmZNr2SCqR8+jENAoKE5FrrSi2ffMnFPP/7DqGnbb9+b1nD9ucFNsI1iW7IrF/GlqOM7jJhUMNnOyatz8mddtQgXr3SZ9bigbc/lxuVGacvi64DewoWzMFr4ZMGq8ik7aDnHryUDwXJFE+KGNbsReO1ePqKmPiLvkLG4sBTqeTuCk+Grrr5t1COujwuFWfhMjmRfq34QGqUZ3SHJYXPzOAxgV3fCmBP9IgHuSv/b1udx5Htf1BV7WlARtXfE216…"</a:t>
            </a:r>
            <a:endParaRPr lang="en-US" sz="1100" dirty="0">
              <a:solidFill>
                <a:srgbClr val="000000"/>
              </a:solidFill>
              <a:latin typeface="Consolas" panose="020B0609020204030204" pitchFamily="49" charset="0"/>
            </a:endParaRPr>
          </a:p>
          <a:p>
            <a:pPr lvl="0"/>
            <a:r>
              <a:rPr lang="en-US" sz="1400" dirty="0">
                <a:solidFill>
                  <a:srgbClr val="000000"/>
                </a:solidFill>
                <a:latin typeface="Consolas" panose="020B0609020204030204" pitchFamily="49" charset="0"/>
              </a:rPr>
              <a:t>    ]</a:t>
            </a:r>
          </a:p>
          <a:p>
            <a:pPr lvl="0"/>
            <a:r>
              <a:rPr lang="en-US" sz="1400" dirty="0">
                <a:solidFill>
                  <a:srgbClr val="000000"/>
                </a:solidFill>
                <a:latin typeface="Consolas" panose="020B0609020204030204" pitchFamily="49" charset="0"/>
              </a:rPr>
              <a:t>  }</a:t>
            </a:r>
          </a:p>
          <a:p>
            <a:pPr lvl="0"/>
            <a:r>
              <a:rPr lang="en-US" sz="1400" dirty="0">
                <a:solidFill>
                  <a:srgbClr val="000000"/>
                </a:solidFill>
                <a:latin typeface="Consolas" panose="020B0609020204030204" pitchFamily="49" charset="0"/>
              </a:rPr>
              <a:t>}</a:t>
            </a:r>
          </a:p>
        </p:txBody>
      </p:sp>
      <p:sp>
        <p:nvSpPr>
          <p:cNvPr id="3" name="Title 2">
            <a:extLst>
              <a:ext uri="{FF2B5EF4-FFF2-40B4-BE49-F238E27FC236}">
                <a16:creationId xmlns:a16="http://schemas.microsoft.com/office/drawing/2014/main" id="{EE1F5334-A72C-4FA8-B8E0-A7C546358054}"/>
              </a:ext>
            </a:extLst>
          </p:cNvPr>
          <p:cNvSpPr>
            <a:spLocks noGrp="1"/>
          </p:cNvSpPr>
          <p:nvPr>
            <p:ph type="title"/>
          </p:nvPr>
        </p:nvSpPr>
        <p:spPr/>
        <p:txBody>
          <a:bodyPr/>
          <a:lstStyle/>
          <a:p>
            <a:r>
              <a:rPr lang="en-US" dirty="0"/>
              <a:t>Signature</a:t>
            </a:r>
          </a:p>
        </p:txBody>
      </p:sp>
      <p:sp>
        <p:nvSpPr>
          <p:cNvPr id="6" name="TextBox 5">
            <a:extLst>
              <a:ext uri="{FF2B5EF4-FFF2-40B4-BE49-F238E27FC236}">
                <a16:creationId xmlns:a16="http://schemas.microsoft.com/office/drawing/2014/main" id="{D1D25BF8-AB93-4000-A297-A6AB70A842CD}"/>
              </a:ext>
            </a:extLst>
          </p:cNvPr>
          <p:cNvSpPr txBox="1"/>
          <p:nvPr/>
        </p:nvSpPr>
        <p:spPr>
          <a:xfrm>
            <a:off x="5679773" y="361558"/>
            <a:ext cx="6311930" cy="369332"/>
          </a:xfrm>
          <a:prstGeom prst="rect">
            <a:avLst/>
          </a:prstGeom>
          <a:noFill/>
        </p:spPr>
        <p:txBody>
          <a:bodyPr wrap="square">
            <a:spAutoFit/>
          </a:bodyPr>
          <a:lstStyle/>
          <a:p>
            <a:r>
              <a:rPr lang="en-US" dirty="0">
                <a:hlinkClick r:id="rId2"/>
              </a:rPr>
              <a:t>github.com/notaryproject/nv2/tree/prototype-1/docs/signature</a:t>
            </a:r>
            <a:endParaRPr lang="en-US" dirty="0"/>
          </a:p>
        </p:txBody>
      </p:sp>
    </p:spTree>
    <p:extLst>
      <p:ext uri="{BB962C8B-B14F-4D97-AF65-F5344CB8AC3E}">
        <p14:creationId xmlns:p14="http://schemas.microsoft.com/office/powerpoint/2010/main" val="3246304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748F0B6B-ACE3-479D-A697-B3972DD38569}"/>
              </a:ext>
            </a:extLst>
          </p:cNvPr>
          <p:cNvGrpSpPr/>
          <p:nvPr/>
        </p:nvGrpSpPr>
        <p:grpSpPr>
          <a:xfrm>
            <a:off x="7577129" y="2002806"/>
            <a:ext cx="2511690" cy="2033040"/>
            <a:chOff x="6919893" y="798303"/>
            <a:chExt cx="2511690" cy="2033040"/>
          </a:xfrm>
        </p:grpSpPr>
        <p:sp>
          <p:nvSpPr>
            <p:cNvPr id="6" name="artifact-border">
              <a:extLst>
                <a:ext uri="{FF2B5EF4-FFF2-40B4-BE49-F238E27FC236}">
                  <a16:creationId xmlns:a16="http://schemas.microsoft.com/office/drawing/2014/main" id="{E4F38904-BFD8-4B33-BB7A-2CFB2D5252B7}"/>
                </a:ext>
              </a:extLst>
            </p:cNvPr>
            <p:cNvSpPr/>
            <p:nvPr/>
          </p:nvSpPr>
          <p:spPr>
            <a:xfrm>
              <a:off x="7016834" y="866387"/>
              <a:ext cx="2361030" cy="1964956"/>
            </a:xfrm>
            <a:custGeom>
              <a:avLst/>
              <a:gdLst>
                <a:gd name="connsiteX0" fmla="*/ -206 w 2114550"/>
                <a:gd name="connsiteY0" fmla="*/ -72 h 1076325"/>
                <a:gd name="connsiteX1" fmla="*/ 2114344 w 2114550"/>
                <a:gd name="connsiteY1" fmla="*/ -72 h 1076325"/>
                <a:gd name="connsiteX2" fmla="*/ 2114344 w 2114550"/>
                <a:gd name="connsiteY2" fmla="*/ 1076253 h 1076325"/>
                <a:gd name="connsiteX3" fmla="*/ -206 w 2114550"/>
                <a:gd name="connsiteY3" fmla="*/ 1076253 h 1076325"/>
              </a:gdLst>
              <a:ahLst/>
              <a:cxnLst>
                <a:cxn ang="0">
                  <a:pos x="connsiteX0" y="connsiteY0"/>
                </a:cxn>
                <a:cxn ang="0">
                  <a:pos x="connsiteX1" y="connsiteY1"/>
                </a:cxn>
                <a:cxn ang="0">
                  <a:pos x="connsiteX2" y="connsiteY2"/>
                </a:cxn>
                <a:cxn ang="0">
                  <a:pos x="connsiteX3" y="connsiteY3"/>
                </a:cxn>
              </a:cxnLst>
              <a:rect l="l" t="t" r="r" b="b"/>
              <a:pathLst>
                <a:path w="2114550" h="1076325">
                  <a:moveTo>
                    <a:pt x="-206" y="-72"/>
                  </a:moveTo>
                  <a:lnTo>
                    <a:pt x="2114344" y="-72"/>
                  </a:lnTo>
                  <a:lnTo>
                    <a:pt x="2114344" y="1076253"/>
                  </a:lnTo>
                  <a:lnTo>
                    <a:pt x="-206" y="1076253"/>
                  </a:lnTo>
                  <a:close/>
                </a:path>
              </a:pathLst>
            </a:custGeom>
            <a:solidFill>
              <a:srgbClr val="FFFFFF"/>
            </a:solidFill>
            <a:ln w="12700" cap="flat">
              <a:solidFill>
                <a:srgbClr val="262261"/>
              </a:solidFill>
              <a:prstDash val="solid"/>
              <a:miter/>
            </a:ln>
          </p:spPr>
          <p:txBody>
            <a:bodyPr rtlCol="0" anchor="ctr"/>
            <a:lstStyle/>
            <a:p>
              <a:endParaRPr lang="en-US"/>
            </a:p>
          </p:txBody>
        </p:sp>
        <p:sp>
          <p:nvSpPr>
            <p:cNvPr id="7" name="artifact-name">
              <a:extLst>
                <a:ext uri="{FF2B5EF4-FFF2-40B4-BE49-F238E27FC236}">
                  <a16:creationId xmlns:a16="http://schemas.microsoft.com/office/drawing/2014/main" id="{866482EA-6A16-4849-8E96-47773DCCC0C7}"/>
                </a:ext>
              </a:extLst>
            </p:cNvPr>
            <p:cNvSpPr txBox="1"/>
            <p:nvPr/>
          </p:nvSpPr>
          <p:spPr>
            <a:xfrm>
              <a:off x="7473996" y="819258"/>
              <a:ext cx="1957587" cy="369332"/>
            </a:xfrm>
            <a:prstGeom prst="rect">
              <a:avLst/>
            </a:prstGeom>
            <a:noFill/>
          </p:spPr>
          <p:txBody>
            <a:bodyPr wrap="none" rtlCol="0">
              <a:spAutoFit/>
            </a:bodyPr>
            <a:lstStyle/>
            <a:p>
              <a:pPr algn="l"/>
              <a:r>
                <a:rPr lang="en-US" sz="1800" spc="0" baseline="0" dirty="0">
                  <a:solidFill>
                    <a:srgbClr val="000000"/>
                  </a:solidFill>
                  <a:latin typeface="Consolas"/>
                  <a:sym typeface="Consolas"/>
                  <a:rtl val="0"/>
                </a:rPr>
                <a:t>net-monitor:</a:t>
              </a:r>
              <a:r>
                <a:rPr lang="en-US" dirty="0">
                  <a:solidFill>
                    <a:srgbClr val="000000"/>
                  </a:solidFill>
                  <a:latin typeface="Consolas"/>
                  <a:sym typeface="Consolas"/>
                  <a:rtl val="0"/>
                </a:rPr>
                <a:t>v1</a:t>
              </a:r>
              <a:endParaRPr lang="en-US" sz="1800" spc="0" baseline="0" dirty="0">
                <a:solidFill>
                  <a:srgbClr val="000000"/>
                </a:solidFill>
                <a:latin typeface="Consolas"/>
                <a:sym typeface="Consolas"/>
                <a:rtl val="0"/>
              </a:endParaRPr>
            </a:p>
          </p:txBody>
        </p:sp>
        <p:sp>
          <p:nvSpPr>
            <p:cNvPr id="10" name="artifact-mask">
              <a:extLst>
                <a:ext uri="{FF2B5EF4-FFF2-40B4-BE49-F238E27FC236}">
                  <a16:creationId xmlns:a16="http://schemas.microsoft.com/office/drawing/2014/main" id="{293E9D22-4558-471A-9903-ABE9BBC198BA}"/>
                </a:ext>
              </a:extLst>
            </p:cNvPr>
            <p:cNvSpPr/>
            <p:nvPr/>
          </p:nvSpPr>
          <p:spPr>
            <a:xfrm>
              <a:off x="6919893" y="798303"/>
              <a:ext cx="657236" cy="400050"/>
            </a:xfrm>
            <a:custGeom>
              <a:avLst/>
              <a:gdLst>
                <a:gd name="connsiteX0" fmla="*/ 488999 w 609601"/>
                <a:gd name="connsiteY0" fmla="*/ -72 h 400050"/>
                <a:gd name="connsiteX1" fmla="*/ 604633 w 609601"/>
                <a:gd name="connsiteY1" fmla="*/ 89882 h 400050"/>
                <a:gd name="connsiteX2" fmla="*/ 609396 w 609601"/>
                <a:gd name="connsiteY2" fmla="*/ 331331 h 400050"/>
                <a:gd name="connsiteX3" fmla="*/ 101808 w 609601"/>
                <a:gd name="connsiteY3" fmla="*/ 399978 h 400050"/>
                <a:gd name="connsiteX4" fmla="*/ 272 w 609601"/>
                <a:gd name="connsiteY4" fmla="*/ 324226 h 400050"/>
                <a:gd name="connsiteX5" fmla="*/ 272 w 609601"/>
                <a:gd name="connsiteY5" fmla="*/ 68575 h 400050"/>
                <a:gd name="connsiteX6" fmla="*/ 488999 w 609601"/>
                <a:gd name="connsiteY6" fmla="*/ -72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1" h="400050">
                  <a:moveTo>
                    <a:pt x="488999" y="-72"/>
                  </a:moveTo>
                  <a:lnTo>
                    <a:pt x="604633" y="89882"/>
                  </a:lnTo>
                  <a:cubicBezTo>
                    <a:pt x="606253" y="170368"/>
                    <a:pt x="607776" y="250845"/>
                    <a:pt x="609396" y="331331"/>
                  </a:cubicBezTo>
                  <a:lnTo>
                    <a:pt x="101808" y="399978"/>
                  </a:lnTo>
                  <a:lnTo>
                    <a:pt x="272" y="324226"/>
                  </a:lnTo>
                  <a:cubicBezTo>
                    <a:pt x="-1347" y="242168"/>
                    <a:pt x="1796" y="150642"/>
                    <a:pt x="272" y="68575"/>
                  </a:cubicBezTo>
                  <a:lnTo>
                    <a:pt x="488999" y="-72"/>
                  </a:lnTo>
                  <a:close/>
                </a:path>
              </a:pathLst>
            </a:custGeom>
            <a:solidFill>
              <a:srgbClr val="FFFFFF"/>
            </a:solidFill>
            <a:ln w="9525" cap="flat">
              <a:noFill/>
              <a:prstDash val="solid"/>
              <a:miter/>
            </a:ln>
          </p:spPr>
          <p:txBody>
            <a:bodyPr rtlCol="0" anchor="ctr"/>
            <a:lstStyle/>
            <a:p>
              <a:endParaRPr lang="en-US"/>
            </a:p>
          </p:txBody>
        </p:sp>
        <p:pic>
          <p:nvPicPr>
            <p:cNvPr id="11" name="Container Image">
              <a:extLst>
                <a:ext uri="{FF2B5EF4-FFF2-40B4-BE49-F238E27FC236}">
                  <a16:creationId xmlns:a16="http://schemas.microsoft.com/office/drawing/2014/main" id="{154B739F-B600-4C8F-85F5-31552455D270}"/>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5673" b="15673"/>
            <a:stretch/>
          </p:blipFill>
          <p:spPr>
            <a:xfrm>
              <a:off x="6940697" y="798303"/>
              <a:ext cx="590498" cy="405396"/>
            </a:xfrm>
            <a:prstGeom prst="rect">
              <a:avLst/>
            </a:prstGeom>
          </p:spPr>
        </p:pic>
        <p:sp>
          <p:nvSpPr>
            <p:cNvPr id="12" name="Isosceles Triangle 11">
              <a:extLst>
                <a:ext uri="{FF2B5EF4-FFF2-40B4-BE49-F238E27FC236}">
                  <a16:creationId xmlns:a16="http://schemas.microsoft.com/office/drawing/2014/main" id="{7CBCCC34-900C-4104-AEEA-F848A58695D1}"/>
                </a:ext>
              </a:extLst>
            </p:cNvPr>
            <p:cNvSpPr/>
            <p:nvPr/>
          </p:nvSpPr>
          <p:spPr>
            <a:xfrm rot="10800000">
              <a:off x="7020886" y="1113334"/>
              <a:ext cx="105537" cy="90980"/>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ig Label">
              <a:extLst>
                <a:ext uri="{FF2B5EF4-FFF2-40B4-BE49-F238E27FC236}">
                  <a16:creationId xmlns:a16="http://schemas.microsoft.com/office/drawing/2014/main" id="{8039E9B6-0E46-4AF8-BC4E-7E2C4AC2D144}"/>
                </a:ext>
              </a:extLst>
            </p:cNvPr>
            <p:cNvSpPr txBox="1"/>
            <p:nvPr/>
          </p:nvSpPr>
          <p:spPr>
            <a:xfrm>
              <a:off x="7380125" y="1421024"/>
              <a:ext cx="1106512" cy="161583"/>
            </a:xfrm>
            <a:prstGeom prst="rect">
              <a:avLst/>
            </a:prstGeom>
            <a:noFill/>
          </p:spPr>
          <p:txBody>
            <a:bodyPr wrap="square" lIns="0" tIns="0" rIns="0" bIns="0" rtlCol="0">
              <a:spAutoFit/>
            </a:bodyPr>
            <a:lstStyle/>
            <a:p>
              <a:r>
                <a:rPr lang="en-US" sz="1050" b="1" dirty="0"/>
                <a:t>layer1 (blob)</a:t>
              </a:r>
              <a:endParaRPr lang="en-US" sz="1050" dirty="0"/>
            </a:p>
          </p:txBody>
        </p:sp>
        <p:sp>
          <p:nvSpPr>
            <p:cNvPr id="17" name="Sig Label">
              <a:extLst>
                <a:ext uri="{FF2B5EF4-FFF2-40B4-BE49-F238E27FC236}">
                  <a16:creationId xmlns:a16="http://schemas.microsoft.com/office/drawing/2014/main" id="{4871C05B-4DA5-4356-95EB-D11AF974AB3A}"/>
                </a:ext>
              </a:extLst>
            </p:cNvPr>
            <p:cNvSpPr txBox="1"/>
            <p:nvPr/>
          </p:nvSpPr>
          <p:spPr>
            <a:xfrm>
              <a:off x="7371935" y="1630527"/>
              <a:ext cx="1595520" cy="161583"/>
            </a:xfrm>
            <a:prstGeom prst="rect">
              <a:avLst/>
            </a:prstGeom>
            <a:noFill/>
          </p:spPr>
          <p:txBody>
            <a:bodyPr wrap="square" lIns="0" tIns="0" rIns="0" bIns="0" rtlCol="0">
              <a:spAutoFit/>
            </a:bodyPr>
            <a:lstStyle/>
            <a:p>
              <a:r>
                <a:rPr lang="en-US" sz="1050" b="1" dirty="0"/>
                <a:t>layer2 (blob)</a:t>
              </a:r>
              <a:endParaRPr lang="en-US" sz="1050" dirty="0"/>
            </a:p>
          </p:txBody>
        </p:sp>
        <p:cxnSp>
          <p:nvCxnSpPr>
            <p:cNvPr id="18" name="Connector: Elbow 17">
              <a:extLst>
                <a:ext uri="{FF2B5EF4-FFF2-40B4-BE49-F238E27FC236}">
                  <a16:creationId xmlns:a16="http://schemas.microsoft.com/office/drawing/2014/main" id="{0C9A2DB9-EEDD-4EB5-9D63-7D03CE3F050B}"/>
                </a:ext>
              </a:extLst>
            </p:cNvPr>
            <p:cNvCxnSpPr>
              <a:cxnSpLocks/>
              <a:stCxn id="16" idx="1"/>
              <a:endCxn id="11" idx="2"/>
            </p:cNvCxnSpPr>
            <p:nvPr/>
          </p:nvCxnSpPr>
          <p:spPr>
            <a:xfrm rot="10800000">
              <a:off x="7235947" y="1203700"/>
              <a:ext cx="144179" cy="298117"/>
            </a:xfrm>
            <a:prstGeom prst="bentConnector2">
              <a:avLst/>
            </a:prstGeom>
            <a:ln>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76C3BCF2-D750-4C82-8C47-0D18D49FD107}"/>
                </a:ext>
              </a:extLst>
            </p:cNvPr>
            <p:cNvCxnSpPr>
              <a:cxnSpLocks/>
              <a:stCxn id="17" idx="1"/>
              <a:endCxn id="11" idx="2"/>
            </p:cNvCxnSpPr>
            <p:nvPr/>
          </p:nvCxnSpPr>
          <p:spPr>
            <a:xfrm rot="10800000">
              <a:off x="7235947" y="1203699"/>
              <a:ext cx="135989" cy="507620"/>
            </a:xfrm>
            <a:prstGeom prst="bentConnector2">
              <a:avLst/>
            </a:prstGeom>
            <a:ln>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Sig Label">
              <a:extLst>
                <a:ext uri="{FF2B5EF4-FFF2-40B4-BE49-F238E27FC236}">
                  <a16:creationId xmlns:a16="http://schemas.microsoft.com/office/drawing/2014/main" id="{BD8606FC-ADF5-4D1C-87D3-597905407047}"/>
                </a:ext>
              </a:extLst>
            </p:cNvPr>
            <p:cNvSpPr txBox="1"/>
            <p:nvPr/>
          </p:nvSpPr>
          <p:spPr>
            <a:xfrm>
              <a:off x="7371935" y="1220532"/>
              <a:ext cx="1106512" cy="161583"/>
            </a:xfrm>
            <a:prstGeom prst="rect">
              <a:avLst/>
            </a:prstGeom>
            <a:noFill/>
          </p:spPr>
          <p:txBody>
            <a:bodyPr wrap="square" lIns="0" tIns="0" rIns="0" bIns="0" rtlCol="0">
              <a:spAutoFit/>
            </a:bodyPr>
            <a:lstStyle/>
            <a:p>
              <a:r>
                <a:rPr lang="en-US" sz="1050" b="1" dirty="0"/>
                <a:t>config (blob)</a:t>
              </a:r>
              <a:endParaRPr lang="en-US" sz="1050" dirty="0"/>
            </a:p>
          </p:txBody>
        </p:sp>
        <p:cxnSp>
          <p:nvCxnSpPr>
            <p:cNvPr id="24" name="Connector: Elbow 23">
              <a:extLst>
                <a:ext uri="{FF2B5EF4-FFF2-40B4-BE49-F238E27FC236}">
                  <a16:creationId xmlns:a16="http://schemas.microsoft.com/office/drawing/2014/main" id="{8032CDA4-9E57-4E60-B0A4-DC91504FB5FA}"/>
                </a:ext>
              </a:extLst>
            </p:cNvPr>
            <p:cNvCxnSpPr>
              <a:cxnSpLocks/>
              <a:stCxn id="23" idx="1"/>
              <a:endCxn id="11" idx="2"/>
            </p:cNvCxnSpPr>
            <p:nvPr/>
          </p:nvCxnSpPr>
          <p:spPr>
            <a:xfrm rot="10800000">
              <a:off x="7235947" y="1203700"/>
              <a:ext cx="135989" cy="97625"/>
            </a:xfrm>
            <a:prstGeom prst="bentConnector2">
              <a:avLst/>
            </a:prstGeom>
            <a:ln>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Content Placeholder 1">
            <a:extLst>
              <a:ext uri="{FF2B5EF4-FFF2-40B4-BE49-F238E27FC236}">
                <a16:creationId xmlns:a16="http://schemas.microsoft.com/office/drawing/2014/main" id="{7AC16D0A-FCFA-4F0D-B68F-9D0F9AFD8285}"/>
              </a:ext>
            </a:extLst>
          </p:cNvPr>
          <p:cNvSpPr>
            <a:spLocks noGrp="1"/>
          </p:cNvSpPr>
          <p:nvPr>
            <p:ph sz="quarter" idx="10"/>
          </p:nvPr>
        </p:nvSpPr>
        <p:spPr>
          <a:xfrm>
            <a:off x="586596" y="2262740"/>
            <a:ext cx="11317079" cy="4368719"/>
          </a:xfrm>
        </p:spPr>
        <p:txBody>
          <a:bodyPr vert="horz" lIns="91440" tIns="45720" rIns="91440" bIns="45720" rtlCol="0" anchor="t">
            <a:normAutofit/>
          </a:bodyPr>
          <a:lstStyle/>
          <a:p>
            <a:pPr marL="170815" indent="-170815"/>
            <a:r>
              <a:rPr lang="en-US" dirty="0">
                <a:cs typeface="Calibri"/>
              </a:rPr>
              <a:t>Prototype 2</a:t>
            </a:r>
          </a:p>
          <a:p>
            <a:pPr marL="513706" lvl="1" indent="-170815"/>
            <a:r>
              <a:rPr lang="en-US" dirty="0">
                <a:cs typeface="Calibri"/>
              </a:rPr>
              <a:t>Notary v2 &amp; OPA/Gatekeeper integration</a:t>
            </a:r>
          </a:p>
          <a:p>
            <a:pPr marL="513706" lvl="1" indent="-170815"/>
            <a:r>
              <a:rPr lang="en-US" dirty="0">
                <a:cs typeface="Calibri"/>
              </a:rPr>
              <a:t>CNCF Distribution support </a:t>
            </a:r>
          </a:p>
          <a:p>
            <a:pPr marL="170815" indent="-170815"/>
            <a:r>
              <a:rPr lang="en-US" dirty="0">
                <a:cs typeface="Calibri"/>
              </a:rPr>
              <a:t>OCI Artifacts – Support for Reference Types</a:t>
            </a:r>
          </a:p>
          <a:p>
            <a:pPr marL="513706" lvl="1" indent="-170815"/>
            <a:r>
              <a:rPr lang="en-US" dirty="0">
                <a:cs typeface="Calibri"/>
              </a:rPr>
              <a:t>Adding a new </a:t>
            </a:r>
            <a:r>
              <a:rPr lang="en-US" dirty="0" err="1">
                <a:cs typeface="Calibri"/>
              </a:rPr>
              <a:t>oci.artifact.manifest</a:t>
            </a:r>
            <a:endParaRPr lang="en-US" dirty="0">
              <a:cs typeface="Calibri"/>
            </a:endParaRPr>
          </a:p>
          <a:p>
            <a:pPr marL="513706" lvl="1" indent="-170815"/>
            <a:r>
              <a:rPr lang="en-US" dirty="0">
                <a:cs typeface="Calibri"/>
              </a:rPr>
              <a:t>Adding new /v2/_</a:t>
            </a:r>
            <a:r>
              <a:rPr lang="en-US" dirty="0" err="1">
                <a:cs typeface="Calibri"/>
              </a:rPr>
              <a:t>ext</a:t>
            </a:r>
            <a:r>
              <a:rPr lang="en-US" dirty="0">
                <a:cs typeface="Calibri"/>
              </a:rPr>
              <a:t>/manifests/{digest}/links? API</a:t>
            </a:r>
          </a:p>
          <a:p>
            <a:pPr marL="0" indent="0">
              <a:buNone/>
            </a:pPr>
            <a:endParaRPr lang="en-US" dirty="0">
              <a:cs typeface="Calibri"/>
            </a:endParaRPr>
          </a:p>
        </p:txBody>
      </p:sp>
      <p:sp>
        <p:nvSpPr>
          <p:cNvPr id="3" name="Title 2">
            <a:extLst>
              <a:ext uri="{FF2B5EF4-FFF2-40B4-BE49-F238E27FC236}">
                <a16:creationId xmlns:a16="http://schemas.microsoft.com/office/drawing/2014/main" id="{949B15BD-E66E-4307-A988-9522F139A1AD}"/>
              </a:ext>
            </a:extLst>
          </p:cNvPr>
          <p:cNvSpPr>
            <a:spLocks noGrp="1"/>
          </p:cNvSpPr>
          <p:nvPr>
            <p:ph type="title"/>
          </p:nvPr>
        </p:nvSpPr>
        <p:spPr/>
        <p:txBody>
          <a:bodyPr/>
          <a:lstStyle/>
          <a:p>
            <a:r>
              <a:rPr lang="en-US">
                <a:latin typeface="Arial"/>
                <a:cs typeface="Arial"/>
              </a:rPr>
              <a:t>Prototype Roadmap</a:t>
            </a:r>
            <a:endParaRPr lang="en-US"/>
          </a:p>
        </p:txBody>
      </p:sp>
      <p:grpSp>
        <p:nvGrpSpPr>
          <p:cNvPr id="8" name="Signature">
            <a:extLst>
              <a:ext uri="{FF2B5EF4-FFF2-40B4-BE49-F238E27FC236}">
                <a16:creationId xmlns:a16="http://schemas.microsoft.com/office/drawing/2014/main" id="{B60E16CA-A05F-4725-A1CE-C47739AC9660}"/>
              </a:ext>
            </a:extLst>
          </p:cNvPr>
          <p:cNvGrpSpPr/>
          <p:nvPr/>
        </p:nvGrpSpPr>
        <p:grpSpPr>
          <a:xfrm>
            <a:off x="7881712" y="3029238"/>
            <a:ext cx="1875237" cy="194559"/>
            <a:chOff x="8954868" y="3473867"/>
            <a:chExt cx="1875237" cy="194559"/>
          </a:xfrm>
        </p:grpSpPr>
        <p:sp>
          <p:nvSpPr>
            <p:cNvPr id="33" name="Sig Label">
              <a:extLst>
                <a:ext uri="{FF2B5EF4-FFF2-40B4-BE49-F238E27FC236}">
                  <a16:creationId xmlns:a16="http://schemas.microsoft.com/office/drawing/2014/main" id="{2505C1D6-2E62-45A2-9AC3-86873669AA34}"/>
                </a:ext>
              </a:extLst>
            </p:cNvPr>
            <p:cNvSpPr txBox="1"/>
            <p:nvPr/>
          </p:nvSpPr>
          <p:spPr>
            <a:xfrm>
              <a:off x="9190007" y="3490355"/>
              <a:ext cx="1640098" cy="161583"/>
            </a:xfrm>
            <a:prstGeom prst="rect">
              <a:avLst/>
            </a:prstGeom>
            <a:noFill/>
          </p:spPr>
          <p:txBody>
            <a:bodyPr wrap="square" lIns="0" tIns="0" rIns="0" bIns="0" rtlCol="0">
              <a:spAutoFit/>
            </a:bodyPr>
            <a:lstStyle/>
            <a:p>
              <a:r>
                <a:rPr lang="en-US" sz="1050" b="1" dirty="0"/>
                <a:t>Wabbit Networks </a:t>
              </a:r>
              <a:r>
                <a:rPr lang="en-US" sz="1050" dirty="0"/>
                <a:t>signature</a:t>
              </a:r>
            </a:p>
          </p:txBody>
        </p:sp>
        <p:pic>
          <p:nvPicPr>
            <p:cNvPr id="34" name="Sig-icon">
              <a:extLst>
                <a:ext uri="{FF2B5EF4-FFF2-40B4-BE49-F238E27FC236}">
                  <a16:creationId xmlns:a16="http://schemas.microsoft.com/office/drawing/2014/main" id="{76F484B7-CA66-415F-98A3-98DC676838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54868" y="3473867"/>
              <a:ext cx="194559" cy="194559"/>
            </a:xfrm>
            <a:prstGeom prst="rect">
              <a:avLst/>
            </a:prstGeom>
          </p:spPr>
        </p:pic>
      </p:grpSp>
      <p:grpSp>
        <p:nvGrpSpPr>
          <p:cNvPr id="9" name="Signature">
            <a:extLst>
              <a:ext uri="{FF2B5EF4-FFF2-40B4-BE49-F238E27FC236}">
                <a16:creationId xmlns:a16="http://schemas.microsoft.com/office/drawing/2014/main" id="{3AA815B3-6C3C-481C-851A-ABD78D132E15}"/>
              </a:ext>
            </a:extLst>
          </p:cNvPr>
          <p:cNvGrpSpPr/>
          <p:nvPr/>
        </p:nvGrpSpPr>
        <p:grpSpPr>
          <a:xfrm>
            <a:off x="8019572" y="3796275"/>
            <a:ext cx="1791471" cy="194559"/>
            <a:chOff x="8954868" y="4137449"/>
            <a:chExt cx="1791471" cy="194559"/>
          </a:xfrm>
        </p:grpSpPr>
        <p:sp>
          <p:nvSpPr>
            <p:cNvPr id="31" name="Sig Label">
              <a:extLst>
                <a:ext uri="{FF2B5EF4-FFF2-40B4-BE49-F238E27FC236}">
                  <a16:creationId xmlns:a16="http://schemas.microsoft.com/office/drawing/2014/main" id="{444F060D-A298-4AA3-8367-AFD667EF0C44}"/>
                </a:ext>
              </a:extLst>
            </p:cNvPr>
            <p:cNvSpPr txBox="1"/>
            <p:nvPr/>
          </p:nvSpPr>
          <p:spPr>
            <a:xfrm>
              <a:off x="9150819" y="4153937"/>
              <a:ext cx="1595520" cy="161583"/>
            </a:xfrm>
            <a:prstGeom prst="rect">
              <a:avLst/>
            </a:prstGeom>
            <a:noFill/>
          </p:spPr>
          <p:txBody>
            <a:bodyPr wrap="square" lIns="0" tIns="0" rIns="0" bIns="0" rtlCol="0">
              <a:spAutoFit/>
            </a:bodyPr>
            <a:lstStyle/>
            <a:p>
              <a:r>
                <a:rPr lang="en-US" sz="1050" b="1" dirty="0"/>
                <a:t>Wabbit Networks </a:t>
              </a:r>
              <a:r>
                <a:rPr lang="en-US" sz="1050" dirty="0"/>
                <a:t>signature</a:t>
              </a:r>
            </a:p>
          </p:txBody>
        </p:sp>
        <p:pic>
          <p:nvPicPr>
            <p:cNvPr id="32" name="Sig-icon">
              <a:extLst>
                <a:ext uri="{FF2B5EF4-FFF2-40B4-BE49-F238E27FC236}">
                  <a16:creationId xmlns:a16="http://schemas.microsoft.com/office/drawing/2014/main" id="{EDACCF81-ABE3-4E36-B482-86ED997589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54868" y="4137449"/>
              <a:ext cx="194559" cy="194559"/>
            </a:xfrm>
            <a:prstGeom prst="rect">
              <a:avLst/>
            </a:prstGeom>
          </p:spPr>
        </p:pic>
      </p:grpSp>
      <p:cxnSp>
        <p:nvCxnSpPr>
          <p:cNvPr id="13" name="Connector: Elbow 12">
            <a:extLst>
              <a:ext uri="{FF2B5EF4-FFF2-40B4-BE49-F238E27FC236}">
                <a16:creationId xmlns:a16="http://schemas.microsoft.com/office/drawing/2014/main" id="{6857A816-72AE-422A-98CA-0AEB41DD63D3}"/>
              </a:ext>
            </a:extLst>
          </p:cNvPr>
          <p:cNvCxnSpPr>
            <a:cxnSpLocks/>
            <a:stCxn id="34" idx="1"/>
            <a:endCxn id="12" idx="0"/>
          </p:cNvCxnSpPr>
          <p:nvPr/>
        </p:nvCxnSpPr>
        <p:spPr>
          <a:xfrm rot="10800000">
            <a:off x="7730890" y="2408818"/>
            <a:ext cx="150822" cy="717701"/>
          </a:xfrm>
          <a:prstGeom prst="bentConnector2">
            <a:avLst/>
          </a:prstGeom>
          <a:ln>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D58F95D8-F0F2-4A4F-AC54-D486F6782BA2}"/>
              </a:ext>
            </a:extLst>
          </p:cNvPr>
          <p:cNvCxnSpPr>
            <a:cxnSpLocks/>
            <a:stCxn id="32" idx="1"/>
            <a:endCxn id="30" idx="2"/>
          </p:cNvCxnSpPr>
          <p:nvPr/>
        </p:nvCxnSpPr>
        <p:spPr>
          <a:xfrm rot="10800000">
            <a:off x="7976836" y="3768523"/>
            <a:ext cx="42737" cy="125032"/>
          </a:xfrm>
          <a:prstGeom prst="bentConnector2">
            <a:avLst/>
          </a:prstGeom>
          <a:ln>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D79A9452-9BFB-4228-BC5E-52F78E7AED8E}"/>
              </a:ext>
            </a:extLst>
          </p:cNvPr>
          <p:cNvCxnSpPr>
            <a:cxnSpLocks/>
            <a:stCxn id="30" idx="1"/>
            <a:endCxn id="12" idx="0"/>
          </p:cNvCxnSpPr>
          <p:nvPr/>
        </p:nvCxnSpPr>
        <p:spPr>
          <a:xfrm rot="10800000">
            <a:off x="7730890" y="2408817"/>
            <a:ext cx="150822" cy="1289792"/>
          </a:xfrm>
          <a:prstGeom prst="bentConnector2">
            <a:avLst/>
          </a:prstGeom>
          <a:ln>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800A0229-38BD-47B2-A18E-E1A64D6E1DEB}"/>
              </a:ext>
            </a:extLst>
          </p:cNvPr>
          <p:cNvGrpSpPr/>
          <p:nvPr/>
        </p:nvGrpSpPr>
        <p:grpSpPr>
          <a:xfrm>
            <a:off x="7881712" y="3617412"/>
            <a:ext cx="1824711" cy="161583"/>
            <a:chOff x="2763314" y="5008472"/>
            <a:chExt cx="1824711" cy="161583"/>
          </a:xfrm>
        </p:grpSpPr>
        <p:sp>
          <p:nvSpPr>
            <p:cNvPr id="29" name="Sig Label">
              <a:extLst>
                <a:ext uri="{FF2B5EF4-FFF2-40B4-BE49-F238E27FC236}">
                  <a16:creationId xmlns:a16="http://schemas.microsoft.com/office/drawing/2014/main" id="{64189D35-720E-4389-A9D1-3B0D654CB9A2}"/>
                </a:ext>
              </a:extLst>
            </p:cNvPr>
            <p:cNvSpPr txBox="1"/>
            <p:nvPr/>
          </p:nvSpPr>
          <p:spPr>
            <a:xfrm>
              <a:off x="2992506" y="5008472"/>
              <a:ext cx="1595519" cy="161583"/>
            </a:xfrm>
            <a:prstGeom prst="rect">
              <a:avLst/>
            </a:prstGeom>
            <a:noFill/>
          </p:spPr>
          <p:txBody>
            <a:bodyPr wrap="square" lIns="0" tIns="0" rIns="0" bIns="0" rtlCol="0">
              <a:spAutoFit/>
            </a:bodyPr>
            <a:lstStyle/>
            <a:p>
              <a:r>
                <a:rPr lang="en-US" sz="1050" b="1" dirty="0" err="1"/>
                <a:t>SBoM</a:t>
              </a:r>
              <a:r>
                <a:rPr lang="en-US" sz="1050" b="1" dirty="0"/>
                <a:t> </a:t>
              </a:r>
              <a:r>
                <a:rPr lang="en-US" sz="1050" dirty="0"/>
                <a:t>Document</a:t>
              </a:r>
            </a:p>
          </p:txBody>
        </p:sp>
        <p:pic>
          <p:nvPicPr>
            <p:cNvPr id="30" name="Sig-icon">
              <a:extLst>
                <a:ext uri="{FF2B5EF4-FFF2-40B4-BE49-F238E27FC236}">
                  <a16:creationId xmlns:a16="http://schemas.microsoft.com/office/drawing/2014/main" id="{5E0667A6-097B-4A4F-8795-046480DB6DED}"/>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9108" t="18758" b="19203"/>
            <a:stretch/>
          </p:blipFill>
          <p:spPr>
            <a:xfrm>
              <a:off x="2763314" y="5019755"/>
              <a:ext cx="190246" cy="139828"/>
            </a:xfrm>
            <a:prstGeom prst="rect">
              <a:avLst/>
            </a:prstGeom>
          </p:spPr>
        </p:pic>
      </p:grpSp>
      <p:grpSp>
        <p:nvGrpSpPr>
          <p:cNvPr id="40" name="Group 39">
            <a:extLst>
              <a:ext uri="{FF2B5EF4-FFF2-40B4-BE49-F238E27FC236}">
                <a16:creationId xmlns:a16="http://schemas.microsoft.com/office/drawing/2014/main" id="{85016FE2-ED35-4388-BA50-16A618F8B873}"/>
              </a:ext>
            </a:extLst>
          </p:cNvPr>
          <p:cNvGrpSpPr/>
          <p:nvPr/>
        </p:nvGrpSpPr>
        <p:grpSpPr>
          <a:xfrm>
            <a:off x="7884181" y="3418680"/>
            <a:ext cx="1824727" cy="194559"/>
            <a:chOff x="7226945" y="2214177"/>
            <a:chExt cx="1824727" cy="194559"/>
          </a:xfrm>
        </p:grpSpPr>
        <p:sp>
          <p:nvSpPr>
            <p:cNvPr id="25" name="Sig Label">
              <a:extLst>
                <a:ext uri="{FF2B5EF4-FFF2-40B4-BE49-F238E27FC236}">
                  <a16:creationId xmlns:a16="http://schemas.microsoft.com/office/drawing/2014/main" id="{7084D6D8-7419-41E1-BAF0-DCC0292F7DD6}"/>
                </a:ext>
              </a:extLst>
            </p:cNvPr>
            <p:cNvSpPr txBox="1"/>
            <p:nvPr/>
          </p:nvSpPr>
          <p:spPr>
            <a:xfrm>
              <a:off x="7456153" y="2230665"/>
              <a:ext cx="1595519" cy="161583"/>
            </a:xfrm>
            <a:prstGeom prst="rect">
              <a:avLst/>
            </a:prstGeom>
            <a:noFill/>
          </p:spPr>
          <p:txBody>
            <a:bodyPr wrap="square" lIns="0" tIns="0" rIns="0" bIns="0" rtlCol="0">
              <a:spAutoFit/>
            </a:bodyPr>
            <a:lstStyle/>
            <a:p>
              <a:r>
                <a:rPr lang="en-US" sz="1050" b="1" dirty="0"/>
                <a:t>ACME Rockets </a:t>
              </a:r>
              <a:r>
                <a:rPr lang="en-US" sz="1050" dirty="0"/>
                <a:t>signature</a:t>
              </a:r>
            </a:p>
          </p:txBody>
        </p:sp>
        <p:pic>
          <p:nvPicPr>
            <p:cNvPr id="26" name="Sig-icon">
              <a:extLst>
                <a:ext uri="{FF2B5EF4-FFF2-40B4-BE49-F238E27FC236}">
                  <a16:creationId xmlns:a16="http://schemas.microsoft.com/office/drawing/2014/main" id="{64279FB1-27D9-446C-89E7-3FABB02716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26945" y="2214177"/>
              <a:ext cx="194559" cy="194559"/>
            </a:xfrm>
            <a:prstGeom prst="rect">
              <a:avLst/>
            </a:prstGeom>
          </p:spPr>
        </p:pic>
      </p:grpSp>
      <p:grpSp>
        <p:nvGrpSpPr>
          <p:cNvPr id="38" name="Group 37">
            <a:extLst>
              <a:ext uri="{FF2B5EF4-FFF2-40B4-BE49-F238E27FC236}">
                <a16:creationId xmlns:a16="http://schemas.microsoft.com/office/drawing/2014/main" id="{0651353F-4814-4C68-B3F1-AE986CF8A906}"/>
              </a:ext>
            </a:extLst>
          </p:cNvPr>
          <p:cNvGrpSpPr/>
          <p:nvPr/>
        </p:nvGrpSpPr>
        <p:grpSpPr>
          <a:xfrm>
            <a:off x="7886459" y="3223571"/>
            <a:ext cx="1824727" cy="194559"/>
            <a:chOff x="7229223" y="2019068"/>
            <a:chExt cx="1824727" cy="194559"/>
          </a:xfrm>
        </p:grpSpPr>
        <p:sp>
          <p:nvSpPr>
            <p:cNvPr id="27" name="Sig Label">
              <a:extLst>
                <a:ext uri="{FF2B5EF4-FFF2-40B4-BE49-F238E27FC236}">
                  <a16:creationId xmlns:a16="http://schemas.microsoft.com/office/drawing/2014/main" id="{8FA912A0-AE8F-4131-B8DD-14D3CBBC9AC3}"/>
                </a:ext>
              </a:extLst>
            </p:cNvPr>
            <p:cNvSpPr txBox="1"/>
            <p:nvPr/>
          </p:nvSpPr>
          <p:spPr>
            <a:xfrm>
              <a:off x="7458431" y="2035556"/>
              <a:ext cx="1595519" cy="161583"/>
            </a:xfrm>
            <a:prstGeom prst="rect">
              <a:avLst/>
            </a:prstGeom>
            <a:noFill/>
          </p:spPr>
          <p:txBody>
            <a:bodyPr wrap="square" lIns="0" tIns="0" rIns="0" bIns="0" rtlCol="0">
              <a:spAutoFit/>
            </a:bodyPr>
            <a:lstStyle/>
            <a:p>
              <a:r>
                <a:rPr lang="en-US" sz="1050" b="1" dirty="0"/>
                <a:t>Docker </a:t>
              </a:r>
              <a:r>
                <a:rPr lang="en-US" sz="1050" dirty="0"/>
                <a:t>certified signature</a:t>
              </a:r>
            </a:p>
          </p:txBody>
        </p:sp>
        <p:pic>
          <p:nvPicPr>
            <p:cNvPr id="28" name="Sig-icon">
              <a:extLst>
                <a:ext uri="{FF2B5EF4-FFF2-40B4-BE49-F238E27FC236}">
                  <a16:creationId xmlns:a16="http://schemas.microsoft.com/office/drawing/2014/main" id="{6B74727C-ACCE-4EEE-B862-B446FD84134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29223" y="2019068"/>
              <a:ext cx="194559" cy="194559"/>
            </a:xfrm>
            <a:prstGeom prst="rect">
              <a:avLst/>
            </a:prstGeom>
          </p:spPr>
        </p:pic>
      </p:grpSp>
      <p:cxnSp>
        <p:nvCxnSpPr>
          <p:cNvPr id="22" name="Connector: Elbow 21">
            <a:extLst>
              <a:ext uri="{FF2B5EF4-FFF2-40B4-BE49-F238E27FC236}">
                <a16:creationId xmlns:a16="http://schemas.microsoft.com/office/drawing/2014/main" id="{594B01B2-BD24-43BD-893D-AC1F2EF9DCEE}"/>
              </a:ext>
            </a:extLst>
          </p:cNvPr>
          <p:cNvCxnSpPr>
            <a:cxnSpLocks/>
            <a:stCxn id="26" idx="1"/>
            <a:endCxn id="12" idx="0"/>
          </p:cNvCxnSpPr>
          <p:nvPr/>
        </p:nvCxnSpPr>
        <p:spPr>
          <a:xfrm rot="10800000">
            <a:off x="7730891" y="2408818"/>
            <a:ext cx="153291" cy="1107143"/>
          </a:xfrm>
          <a:prstGeom prst="bentConnector2">
            <a:avLst/>
          </a:prstGeom>
          <a:ln>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9E757046-70BD-497C-BCA1-D2C36280B36F}"/>
              </a:ext>
            </a:extLst>
          </p:cNvPr>
          <p:cNvCxnSpPr>
            <a:cxnSpLocks/>
            <a:stCxn id="28" idx="1"/>
            <a:endCxn id="12" idx="0"/>
          </p:cNvCxnSpPr>
          <p:nvPr/>
        </p:nvCxnSpPr>
        <p:spPr>
          <a:xfrm rot="10800000">
            <a:off x="7730891" y="2408817"/>
            <a:ext cx="155569" cy="912034"/>
          </a:xfrm>
          <a:prstGeom prst="bentConnector2">
            <a:avLst/>
          </a:prstGeom>
          <a:ln>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3740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down)">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wipe(left)">
                                      <p:cBhvr>
                                        <p:cTn id="21" dur="500"/>
                                        <p:tgtEl>
                                          <p:spTgt spid="38"/>
                                        </p:tgtEl>
                                      </p:cBhvr>
                                    </p:animEffect>
                                  </p:childTnLst>
                                </p:cTn>
                              </p:par>
                            </p:childTnLst>
                          </p:cTn>
                        </p:par>
                        <p:par>
                          <p:cTn id="22" fill="hold">
                            <p:stCondLst>
                              <p:cond delay="500"/>
                            </p:stCondLst>
                            <p:childTnLst>
                              <p:par>
                                <p:cTn id="23" presetID="22" presetClass="entr" presetSubtype="4" fill="hold" nodeType="after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wipe(down)">
                                      <p:cBhvr>
                                        <p:cTn id="25" dur="500"/>
                                        <p:tgtEl>
                                          <p:spTgt spid="3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wipe(left)">
                                      <p:cBhvr>
                                        <p:cTn id="30" dur="500"/>
                                        <p:tgtEl>
                                          <p:spTgt spid="40"/>
                                        </p:tgtEl>
                                      </p:cBhvr>
                                    </p:animEffect>
                                  </p:childTnLst>
                                </p:cTn>
                              </p:par>
                            </p:childTnLst>
                          </p:cTn>
                        </p:par>
                        <p:par>
                          <p:cTn id="31" fill="hold">
                            <p:stCondLst>
                              <p:cond delay="500"/>
                            </p:stCondLst>
                            <p:childTnLst>
                              <p:par>
                                <p:cTn id="32" presetID="22" presetClass="entr" presetSubtype="4" fill="hold"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down)">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left)">
                                      <p:cBhvr>
                                        <p:cTn id="39" dur="500"/>
                                        <p:tgtEl>
                                          <p:spTgt spid="20"/>
                                        </p:tgtEl>
                                      </p:cBhvr>
                                    </p:animEffect>
                                  </p:childTnLst>
                                </p:cTn>
                              </p:par>
                            </p:childTnLst>
                          </p:cTn>
                        </p:par>
                        <p:par>
                          <p:cTn id="40" fill="hold">
                            <p:stCondLst>
                              <p:cond delay="500"/>
                            </p:stCondLst>
                            <p:childTnLst>
                              <p:par>
                                <p:cTn id="41" presetID="22" presetClass="entr" presetSubtype="4" fill="hold"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down)">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left)">
                                      <p:cBhvr>
                                        <p:cTn id="48" dur="500"/>
                                        <p:tgtEl>
                                          <p:spTgt spid="9"/>
                                        </p:tgtEl>
                                      </p:cBhvr>
                                    </p:animEffect>
                                  </p:childTnLst>
                                </p:cTn>
                              </p:par>
                            </p:childTnLst>
                          </p:cTn>
                        </p:par>
                        <p:par>
                          <p:cTn id="49" fill="hold">
                            <p:stCondLst>
                              <p:cond delay="500"/>
                            </p:stCondLst>
                            <p:childTnLst>
                              <p:par>
                                <p:cTn id="50" presetID="22" presetClass="entr" presetSubtype="4" fill="hold"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107C49-4BC9-4BE1-B994-3B7051649959}"/>
              </a:ext>
            </a:extLst>
          </p:cNvPr>
          <p:cNvSpPr/>
          <p:nvPr/>
        </p:nvSpPr>
        <p:spPr>
          <a:xfrm>
            <a:off x="2676525" y="781050"/>
            <a:ext cx="9515475" cy="6076950"/>
          </a:xfrm>
          <a:prstGeom prst="rect">
            <a:avLst/>
          </a:prstGeom>
          <a:solidFill>
            <a:srgbClr val="00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boat is docked next to a body of water&#10;&#10;Description automatically generated">
            <a:extLst>
              <a:ext uri="{FF2B5EF4-FFF2-40B4-BE49-F238E27FC236}">
                <a16:creationId xmlns:a16="http://schemas.microsoft.com/office/drawing/2014/main" id="{4607CAAB-63B0-4E0D-9375-B31BF8265775}"/>
              </a:ext>
            </a:extLst>
          </p:cNvPr>
          <p:cNvPicPr>
            <a:picLocks noGrp="1" noChangeAspect="1"/>
          </p:cNvPicPr>
          <p:nvPr>
            <p:ph sz="quarter" idx="10"/>
          </p:nvPr>
        </p:nvPicPr>
        <p:blipFill>
          <a:blip r:embed="rId2"/>
          <a:stretch>
            <a:fillRect/>
          </a:stretch>
        </p:blipFill>
        <p:spPr>
          <a:xfrm>
            <a:off x="2897421" y="878679"/>
            <a:ext cx="8860934" cy="5920677"/>
          </a:xfrm>
        </p:spPr>
      </p:pic>
      <p:sp>
        <p:nvSpPr>
          <p:cNvPr id="3" name="Title 2">
            <a:extLst>
              <a:ext uri="{FF2B5EF4-FFF2-40B4-BE49-F238E27FC236}">
                <a16:creationId xmlns:a16="http://schemas.microsoft.com/office/drawing/2014/main" id="{C74448A3-C131-49A0-AC87-E79440B34B6E}"/>
              </a:ext>
            </a:extLst>
          </p:cNvPr>
          <p:cNvSpPr>
            <a:spLocks noGrp="1"/>
          </p:cNvSpPr>
          <p:nvPr>
            <p:ph type="title"/>
          </p:nvPr>
        </p:nvSpPr>
        <p:spPr/>
        <p:txBody>
          <a:bodyPr/>
          <a:lstStyle/>
          <a:p>
            <a:r>
              <a:rPr lang="en-US">
                <a:latin typeface="Arial"/>
                <a:cs typeface="Arial"/>
              </a:rPr>
              <a:t>Summary</a:t>
            </a:r>
            <a:endParaRPr lang="en-US"/>
          </a:p>
        </p:txBody>
      </p:sp>
    </p:spTree>
    <p:extLst>
      <p:ext uri="{BB962C8B-B14F-4D97-AF65-F5344CB8AC3E}">
        <p14:creationId xmlns:p14="http://schemas.microsoft.com/office/powerpoint/2010/main" val="41184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C1EE08-B176-42C9-AF6A-A65A0F61D68F}"/>
              </a:ext>
            </a:extLst>
          </p:cNvPr>
          <p:cNvSpPr>
            <a:spLocks noGrp="1"/>
          </p:cNvSpPr>
          <p:nvPr>
            <p:ph sz="quarter" idx="10"/>
          </p:nvPr>
        </p:nvSpPr>
        <p:spPr/>
        <p:txBody>
          <a:bodyPr/>
          <a:lstStyle/>
          <a:p>
            <a:r>
              <a:rPr lang="en-US" dirty="0">
                <a:hlinkClick r:id="rId2"/>
              </a:rPr>
              <a:t>github.com/</a:t>
            </a:r>
            <a:r>
              <a:rPr lang="en-US" dirty="0" err="1">
                <a:hlinkClick r:id="rId2"/>
              </a:rPr>
              <a:t>notaryproject</a:t>
            </a:r>
            <a:r>
              <a:rPr lang="en-US" dirty="0">
                <a:hlinkClick r:id="rId2"/>
              </a:rPr>
              <a:t>/</a:t>
            </a:r>
            <a:r>
              <a:rPr lang="en-US" dirty="0" err="1">
                <a:hlinkClick r:id="rId2"/>
              </a:rPr>
              <a:t>notaryproject</a:t>
            </a:r>
            <a:endParaRPr lang="en-US" dirty="0"/>
          </a:p>
          <a:p>
            <a:r>
              <a:rPr lang="en-US" dirty="0"/>
              <a:t>Weekly meetings: </a:t>
            </a:r>
          </a:p>
          <a:p>
            <a:pPr lvl="1"/>
            <a:r>
              <a:rPr lang="en-US" dirty="0"/>
              <a:t>CNCF Calendar </a:t>
            </a:r>
            <a:r>
              <a:rPr lang="en-US" dirty="0">
                <a:hlinkClick r:id="rId3"/>
              </a:rPr>
              <a:t>www.cncf.io/community/calendar/</a:t>
            </a:r>
            <a:endParaRPr lang="en-US" dirty="0"/>
          </a:p>
          <a:p>
            <a:pPr lvl="1"/>
            <a:r>
              <a:rPr lang="en-US" dirty="0"/>
              <a:t>Meeting minutes and recorded videos (link in the calendar)</a:t>
            </a:r>
          </a:p>
          <a:p>
            <a:r>
              <a:rPr lang="en-US" sz="2400" dirty="0"/>
              <a:t>Presentation:</a:t>
            </a:r>
          </a:p>
          <a:p>
            <a:pPr lvl="1"/>
            <a:r>
              <a:rPr lang="en-US" dirty="0">
                <a:hlinkClick r:id="rId4"/>
              </a:rPr>
              <a:t>github.com/</a:t>
            </a:r>
            <a:r>
              <a:rPr lang="en-US" dirty="0" err="1">
                <a:hlinkClick r:id="rId4"/>
              </a:rPr>
              <a:t>SteveLasker</a:t>
            </a:r>
            <a:r>
              <a:rPr lang="en-US" dirty="0">
                <a:hlinkClick r:id="rId4"/>
              </a:rPr>
              <a:t>/Presentations/tree/master/Notaryv2</a:t>
            </a:r>
            <a:endParaRPr lang="en-US" dirty="0"/>
          </a:p>
          <a:p>
            <a:endParaRPr lang="en-US" dirty="0"/>
          </a:p>
        </p:txBody>
      </p:sp>
      <p:sp>
        <p:nvSpPr>
          <p:cNvPr id="3" name="Title 2">
            <a:extLst>
              <a:ext uri="{FF2B5EF4-FFF2-40B4-BE49-F238E27FC236}">
                <a16:creationId xmlns:a16="http://schemas.microsoft.com/office/drawing/2014/main" id="{00F24268-241C-42F1-AF53-892E01F79D23}"/>
              </a:ext>
            </a:extLst>
          </p:cNvPr>
          <p:cNvSpPr>
            <a:spLocks noGrp="1"/>
          </p:cNvSpPr>
          <p:nvPr>
            <p:ph type="title"/>
          </p:nvPr>
        </p:nvSpPr>
        <p:spPr/>
        <p:txBody>
          <a:bodyPr/>
          <a:lstStyle/>
          <a:p>
            <a:r>
              <a:rPr lang="en-US" dirty="0"/>
              <a:t>How to find us</a:t>
            </a:r>
          </a:p>
        </p:txBody>
      </p:sp>
      <p:grpSp>
        <p:nvGrpSpPr>
          <p:cNvPr id="15" name="Group 14">
            <a:extLst>
              <a:ext uri="{FF2B5EF4-FFF2-40B4-BE49-F238E27FC236}">
                <a16:creationId xmlns:a16="http://schemas.microsoft.com/office/drawing/2014/main" id="{9A1952B6-5EAD-42B0-87AA-E6C3EFD88470}"/>
              </a:ext>
            </a:extLst>
          </p:cNvPr>
          <p:cNvGrpSpPr/>
          <p:nvPr/>
        </p:nvGrpSpPr>
        <p:grpSpPr>
          <a:xfrm>
            <a:off x="6436747" y="4114301"/>
            <a:ext cx="3313409" cy="1585049"/>
            <a:chOff x="3292953" y="3370341"/>
            <a:chExt cx="3313409" cy="1585049"/>
          </a:xfrm>
        </p:grpSpPr>
        <p:sp>
          <p:nvSpPr>
            <p:cNvPr id="4" name="TextBox 3">
              <a:extLst>
                <a:ext uri="{FF2B5EF4-FFF2-40B4-BE49-F238E27FC236}">
                  <a16:creationId xmlns:a16="http://schemas.microsoft.com/office/drawing/2014/main" id="{A6BDA574-FD7A-47BC-878C-F63DFD1B106F}"/>
                </a:ext>
              </a:extLst>
            </p:cNvPr>
            <p:cNvSpPr txBox="1"/>
            <p:nvPr/>
          </p:nvSpPr>
          <p:spPr>
            <a:xfrm>
              <a:off x="3448947" y="3370341"/>
              <a:ext cx="3157415" cy="1585049"/>
            </a:xfrm>
            <a:prstGeom prst="rect">
              <a:avLst/>
            </a:prstGeom>
            <a:noFill/>
          </p:spPr>
          <p:txBody>
            <a:bodyPr wrap="square" rtlCol="0">
              <a:spAutoFit/>
            </a:bodyPr>
            <a:lstStyle/>
            <a:p>
              <a:r>
                <a:rPr lang="en-US" b="1" dirty="0"/>
                <a:t>Justin Cormack</a:t>
              </a:r>
            </a:p>
            <a:p>
              <a:r>
                <a:rPr lang="en-US" sz="1200" dirty="0"/>
                <a:t>Engineer </a:t>
              </a:r>
            </a:p>
            <a:p>
              <a:r>
                <a:rPr lang="en-US" sz="1400" dirty="0"/>
                <a:t>Docker</a:t>
              </a:r>
            </a:p>
            <a:p>
              <a:r>
                <a:rPr lang="en-US" sz="1100" dirty="0">
                  <a:hlinkClick r:id="rId5"/>
                </a:rPr>
                <a:t>justin.cormack@docker.com</a:t>
              </a:r>
              <a:r>
                <a:rPr lang="en-US" sz="1100" dirty="0"/>
                <a:t> </a:t>
              </a:r>
            </a:p>
            <a:p>
              <a:r>
                <a:rPr lang="en-US" sz="1400" dirty="0"/>
                <a:t>@justincormack</a:t>
              </a:r>
            </a:p>
            <a:p>
              <a:r>
                <a:rPr lang="en-US" sz="1400" dirty="0">
                  <a:hlinkClick r:id="rId6"/>
                </a:rPr>
                <a:t>https://www.cloudatomiclab.com/</a:t>
              </a:r>
              <a:endParaRPr lang="en-US" sz="1400" dirty="0"/>
            </a:p>
            <a:p>
              <a:r>
                <a:rPr lang="en-US" sz="1400" dirty="0">
                  <a:hlinkClick r:id="rId7"/>
                </a:rPr>
                <a:t>github.com/</a:t>
              </a:r>
              <a:r>
                <a:rPr lang="en-US" sz="1400" dirty="0" err="1">
                  <a:hlinkClick r:id="rId7"/>
                </a:rPr>
                <a:t>justincormack</a:t>
              </a:r>
              <a:endParaRPr lang="en-US" sz="1400" dirty="0"/>
            </a:p>
          </p:txBody>
        </p:sp>
        <p:pic>
          <p:nvPicPr>
            <p:cNvPr id="5" name="Picture 2" descr="Image result for blog logo">
              <a:extLst>
                <a:ext uri="{FF2B5EF4-FFF2-40B4-BE49-F238E27FC236}">
                  <a16:creationId xmlns:a16="http://schemas.microsoft.com/office/drawing/2014/main" id="{3AF3D789-976D-419C-A659-1984755B61B4}"/>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9914" t="25719" r="20598" b="21779"/>
            <a:stretch/>
          </p:blipFill>
          <p:spPr bwMode="auto">
            <a:xfrm>
              <a:off x="3292953" y="4589176"/>
              <a:ext cx="209246" cy="9866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 result for twitter logo">
              <a:extLst>
                <a:ext uri="{FF2B5EF4-FFF2-40B4-BE49-F238E27FC236}">
                  <a16:creationId xmlns:a16="http://schemas.microsoft.com/office/drawing/2014/main" id="{A0A5F588-9107-4D3C-BA84-45A734A2C7F8}"/>
                </a:ext>
              </a:extLst>
            </p:cNvPr>
            <p:cNvPicPr>
              <a:picLocks noChangeAspect="1" noChangeArrowheads="1"/>
            </p:cNvPicPr>
            <p:nvPr/>
          </p:nvPicPr>
          <p:blipFill>
            <a:blip r:embed="rId9">
              <a:biLevel thresh="75000"/>
              <a:extLst>
                <a:ext uri="{28A0092B-C50C-407E-A947-70E740481C1C}">
                  <a14:useLocalDpi xmlns:a14="http://schemas.microsoft.com/office/drawing/2010/main" val="0"/>
                </a:ext>
              </a:extLst>
            </a:blip>
            <a:srcRect/>
            <a:stretch>
              <a:fillRect/>
            </a:stretch>
          </p:blipFill>
          <p:spPr bwMode="auto">
            <a:xfrm>
              <a:off x="3341850" y="4340083"/>
              <a:ext cx="160349" cy="1202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close up of a logo&#10;&#10;Description automatically generated">
              <a:extLst>
                <a:ext uri="{FF2B5EF4-FFF2-40B4-BE49-F238E27FC236}">
                  <a16:creationId xmlns:a16="http://schemas.microsoft.com/office/drawing/2014/main" id="{76D03ED3-0F8B-4D42-8922-F6C44511874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95694" y="4780002"/>
              <a:ext cx="106505" cy="106505"/>
            </a:xfrm>
            <a:prstGeom prst="rect">
              <a:avLst/>
            </a:prstGeom>
          </p:spPr>
        </p:pic>
        <p:pic>
          <p:nvPicPr>
            <p:cNvPr id="8" name="Picture 6" descr="Image result for email logo">
              <a:extLst>
                <a:ext uri="{FF2B5EF4-FFF2-40B4-BE49-F238E27FC236}">
                  <a16:creationId xmlns:a16="http://schemas.microsoft.com/office/drawing/2014/main" id="{96CFB5FA-73DE-4A3C-84DA-B3C4CEAD1561}"/>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4554" t="25210" r="12924" b="24405"/>
            <a:stretch/>
          </p:blipFill>
          <p:spPr bwMode="auto">
            <a:xfrm>
              <a:off x="3351050" y="4144270"/>
              <a:ext cx="151149" cy="10501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7CD54573-99E5-450D-A50E-5DE6C4B5E24F}"/>
              </a:ext>
            </a:extLst>
          </p:cNvPr>
          <p:cNvGrpSpPr/>
          <p:nvPr/>
        </p:nvGrpSpPr>
        <p:grpSpPr>
          <a:xfrm>
            <a:off x="2295822" y="4114301"/>
            <a:ext cx="3313409" cy="1615827"/>
            <a:chOff x="7834473" y="3370341"/>
            <a:chExt cx="3313409" cy="1615827"/>
          </a:xfrm>
        </p:grpSpPr>
        <p:sp>
          <p:nvSpPr>
            <p:cNvPr id="10" name="TextBox 9">
              <a:extLst>
                <a:ext uri="{FF2B5EF4-FFF2-40B4-BE49-F238E27FC236}">
                  <a16:creationId xmlns:a16="http://schemas.microsoft.com/office/drawing/2014/main" id="{CFDF1C6C-1E5D-4CB9-8259-30C1CD4BA0AC}"/>
                </a:ext>
              </a:extLst>
            </p:cNvPr>
            <p:cNvSpPr txBox="1"/>
            <p:nvPr/>
          </p:nvSpPr>
          <p:spPr>
            <a:xfrm>
              <a:off x="7990467" y="3370341"/>
              <a:ext cx="3157415" cy="1615827"/>
            </a:xfrm>
            <a:prstGeom prst="rect">
              <a:avLst/>
            </a:prstGeom>
            <a:noFill/>
          </p:spPr>
          <p:txBody>
            <a:bodyPr wrap="square" rtlCol="0">
              <a:spAutoFit/>
            </a:bodyPr>
            <a:lstStyle/>
            <a:p>
              <a:r>
                <a:rPr lang="en-US" b="1" dirty="0"/>
                <a:t>Steve Lasker</a:t>
              </a:r>
            </a:p>
            <a:p>
              <a:r>
                <a:rPr lang="en-US" sz="1200" dirty="0"/>
                <a:t>PM Architect</a:t>
              </a:r>
            </a:p>
            <a:p>
              <a:r>
                <a:rPr lang="en-US" sz="1400" dirty="0"/>
                <a:t>Azure Container Registries</a:t>
              </a:r>
            </a:p>
            <a:p>
              <a:r>
                <a:rPr lang="en-US" sz="1100" dirty="0">
                  <a:hlinkClick r:id="rId12"/>
                </a:rPr>
                <a:t>Steve.Lasker@Microsoft.com</a:t>
              </a:r>
              <a:endParaRPr lang="en-US" sz="1100" dirty="0"/>
            </a:p>
            <a:p>
              <a:r>
                <a:rPr lang="en-US" sz="1400" dirty="0"/>
                <a:t>@SteveLasker</a:t>
              </a:r>
            </a:p>
            <a:p>
              <a:r>
                <a:rPr lang="en-US" sz="1400" dirty="0" err="1">
                  <a:hlinkClick r:id="rId13"/>
                </a:rPr>
                <a:t>SteveLasker.blog</a:t>
              </a:r>
              <a:endParaRPr lang="en-US" sz="1400" dirty="0"/>
            </a:p>
            <a:p>
              <a:r>
                <a:rPr lang="en-US" sz="1400" dirty="0">
                  <a:hlinkClick r:id="rId14"/>
                </a:rPr>
                <a:t>github.com/</a:t>
              </a:r>
              <a:r>
                <a:rPr lang="en-US" sz="1400" dirty="0" err="1">
                  <a:hlinkClick r:id="rId14"/>
                </a:rPr>
                <a:t>SteveLasker</a:t>
              </a:r>
              <a:endParaRPr lang="en-US" sz="1400" dirty="0"/>
            </a:p>
          </p:txBody>
        </p:sp>
        <p:pic>
          <p:nvPicPr>
            <p:cNvPr id="11" name="Picture 2" descr="Image result for blog logo">
              <a:extLst>
                <a:ext uri="{FF2B5EF4-FFF2-40B4-BE49-F238E27FC236}">
                  <a16:creationId xmlns:a16="http://schemas.microsoft.com/office/drawing/2014/main" id="{9032BDB6-FA59-4F82-80FB-1829C67C0D2E}"/>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9914" t="25719" r="20598" b="21779"/>
            <a:stretch/>
          </p:blipFill>
          <p:spPr bwMode="auto">
            <a:xfrm>
              <a:off x="7834473" y="4589176"/>
              <a:ext cx="209246" cy="9866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Image result for twitter logo">
              <a:extLst>
                <a:ext uri="{FF2B5EF4-FFF2-40B4-BE49-F238E27FC236}">
                  <a16:creationId xmlns:a16="http://schemas.microsoft.com/office/drawing/2014/main" id="{D6C02D28-F2E7-4BFE-9D05-1C920AF9C6BC}"/>
                </a:ext>
              </a:extLst>
            </p:cNvPr>
            <p:cNvPicPr>
              <a:picLocks noChangeAspect="1" noChangeArrowheads="1"/>
            </p:cNvPicPr>
            <p:nvPr/>
          </p:nvPicPr>
          <p:blipFill>
            <a:blip r:embed="rId9">
              <a:biLevel thresh="75000"/>
              <a:extLst>
                <a:ext uri="{28A0092B-C50C-407E-A947-70E740481C1C}">
                  <a14:useLocalDpi xmlns:a14="http://schemas.microsoft.com/office/drawing/2010/main" val="0"/>
                </a:ext>
              </a:extLst>
            </a:blip>
            <a:srcRect/>
            <a:stretch>
              <a:fillRect/>
            </a:stretch>
          </p:blipFill>
          <p:spPr bwMode="auto">
            <a:xfrm>
              <a:off x="7883370" y="4340083"/>
              <a:ext cx="160349" cy="1202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close up of a logo&#10;&#10;Description automatically generated">
              <a:extLst>
                <a:ext uri="{FF2B5EF4-FFF2-40B4-BE49-F238E27FC236}">
                  <a16:creationId xmlns:a16="http://schemas.microsoft.com/office/drawing/2014/main" id="{8D35C397-63F7-490E-8B07-DD35C43F9E5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37214" y="4780002"/>
              <a:ext cx="106505" cy="106505"/>
            </a:xfrm>
            <a:prstGeom prst="rect">
              <a:avLst/>
            </a:prstGeom>
          </p:spPr>
        </p:pic>
        <p:pic>
          <p:nvPicPr>
            <p:cNvPr id="14" name="Picture 6" descr="Image result for email logo">
              <a:extLst>
                <a:ext uri="{FF2B5EF4-FFF2-40B4-BE49-F238E27FC236}">
                  <a16:creationId xmlns:a16="http://schemas.microsoft.com/office/drawing/2014/main" id="{E45C9E5B-6934-4316-B4A9-045B121DF375}"/>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4554" t="25210" r="12924" b="24405"/>
            <a:stretch/>
          </p:blipFill>
          <p:spPr bwMode="auto">
            <a:xfrm>
              <a:off x="7892570" y="4144270"/>
              <a:ext cx="151149" cy="10501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43379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A5D663-DF7F-42B2-841C-745DCB6AB6E9}"/>
              </a:ext>
            </a:extLst>
          </p:cNvPr>
          <p:cNvSpPr>
            <a:spLocks noGrp="1"/>
          </p:cNvSpPr>
          <p:nvPr>
            <p:ph sz="quarter" idx="10"/>
          </p:nvPr>
        </p:nvSpPr>
        <p:spPr>
          <a:xfrm>
            <a:off x="586596" y="1752600"/>
            <a:ext cx="11317079" cy="4878859"/>
          </a:xfrm>
        </p:spPr>
        <p:txBody>
          <a:bodyPr/>
          <a:lstStyle/>
          <a:p>
            <a:pPr marL="0" indent="0">
              <a:buNone/>
            </a:pPr>
            <a:r>
              <a:rPr lang="en-US" sz="3200" i="1"/>
              <a:t>1: A means to sign artifacts, </a:t>
            </a:r>
            <a:br>
              <a:rPr lang="en-US" sz="3200" i="1"/>
            </a:br>
            <a:r>
              <a:rPr lang="en-US" sz="3200" i="1"/>
              <a:t>	providing confidence the content you consume </a:t>
            </a:r>
            <a:br>
              <a:rPr lang="en-US" sz="3200" i="1"/>
            </a:br>
            <a:r>
              <a:rPr lang="en-US" sz="3200" i="1"/>
              <a:t>	is the content that was produced </a:t>
            </a:r>
            <a:br>
              <a:rPr lang="en-US" sz="3200" i="1"/>
            </a:br>
            <a:r>
              <a:rPr lang="en-US" sz="3200" i="1"/>
              <a:t>	from the authors you trust</a:t>
            </a:r>
          </a:p>
          <a:p>
            <a:pPr marL="0" indent="0">
              <a:buNone/>
            </a:pPr>
            <a:endParaRPr lang="en-US"/>
          </a:p>
          <a:p>
            <a:pPr marL="0" indent="0">
              <a:buNone/>
            </a:pPr>
            <a:r>
              <a:rPr lang="en-US" sz="3200" i="1"/>
              <a:t>2: Integrated into any </a:t>
            </a:r>
            <a:r>
              <a:rPr lang="en-US" sz="3200" i="1">
                <a:hlinkClick r:id="rId2"/>
              </a:rPr>
              <a:t>OCI Artifacts </a:t>
            </a:r>
            <a:r>
              <a:rPr lang="en-US" sz="3200" i="1"/>
              <a:t>conformant registry</a:t>
            </a:r>
          </a:p>
          <a:p>
            <a:pPr marL="0" indent="0">
              <a:buNone/>
            </a:pPr>
            <a:endParaRPr lang="en-US" sz="3200" i="1"/>
          </a:p>
          <a:p>
            <a:pPr marL="0" indent="0">
              <a:buNone/>
            </a:pPr>
            <a:r>
              <a:rPr lang="en-US" sz="3200" i="1"/>
              <a:t>Enabling signatures to travel with the artifacts they’ve signed, 	supporting promotion within and across </a:t>
            </a:r>
            <a:br>
              <a:rPr lang="en-US" sz="3200" i="1"/>
            </a:br>
            <a:r>
              <a:rPr lang="en-US" sz="3200" i="1"/>
              <a:t>	any OCI Artifact conformant registry</a:t>
            </a:r>
            <a:endParaRPr lang="en-US" sz="3200" i="1" dirty="0"/>
          </a:p>
        </p:txBody>
      </p:sp>
      <p:sp>
        <p:nvSpPr>
          <p:cNvPr id="3" name="Title 2">
            <a:extLst>
              <a:ext uri="{FF2B5EF4-FFF2-40B4-BE49-F238E27FC236}">
                <a16:creationId xmlns:a16="http://schemas.microsoft.com/office/drawing/2014/main" id="{682068B9-6B6E-48BF-A529-4C7D3F0D2F92}"/>
              </a:ext>
            </a:extLst>
          </p:cNvPr>
          <p:cNvSpPr>
            <a:spLocks noGrp="1"/>
          </p:cNvSpPr>
          <p:nvPr>
            <p:ph type="title"/>
          </p:nvPr>
        </p:nvSpPr>
        <p:spPr/>
        <p:txBody>
          <a:bodyPr/>
          <a:lstStyle/>
          <a:p>
            <a:r>
              <a:rPr lang="en-US"/>
              <a:t>Notary v2 – What Is It</a:t>
            </a:r>
            <a:endParaRPr lang="en-US" dirty="0"/>
          </a:p>
        </p:txBody>
      </p:sp>
    </p:spTree>
    <p:extLst>
      <p:ext uri="{BB962C8B-B14F-4D97-AF65-F5344CB8AC3E}">
        <p14:creationId xmlns:p14="http://schemas.microsoft.com/office/powerpoint/2010/main" val="3200794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C204988-0580-4138-A2CC-286CFE36E439}"/>
              </a:ext>
            </a:extLst>
          </p:cNvPr>
          <p:cNvSpPr>
            <a:spLocks noGrp="1"/>
          </p:cNvSpPr>
          <p:nvPr>
            <p:ph type="title"/>
          </p:nvPr>
        </p:nvSpPr>
        <p:spPr/>
        <p:txBody>
          <a:bodyPr/>
          <a:lstStyle/>
          <a:p>
            <a:r>
              <a:rPr lang="en-US" dirty="0"/>
              <a:t>Notary v2: End to End Scenario</a:t>
            </a:r>
          </a:p>
        </p:txBody>
      </p:sp>
      <p:sp>
        <p:nvSpPr>
          <p:cNvPr id="165" name="Rectangle 164">
            <a:extLst>
              <a:ext uri="{FF2B5EF4-FFF2-40B4-BE49-F238E27FC236}">
                <a16:creationId xmlns:a16="http://schemas.microsoft.com/office/drawing/2014/main" id="{A29067E2-331B-4519-AE36-7BC6EB6607BA}"/>
              </a:ext>
            </a:extLst>
          </p:cNvPr>
          <p:cNvSpPr/>
          <p:nvPr/>
        </p:nvSpPr>
        <p:spPr>
          <a:xfrm>
            <a:off x="4172432" y="5747319"/>
            <a:ext cx="270758" cy="196021"/>
          </a:xfrm>
          <a:prstGeom prst="rect">
            <a:avLst/>
          </a:prstGeom>
          <a:solidFill>
            <a:srgbClr val="262261"/>
          </a:solidFill>
          <a:ln>
            <a:solidFill>
              <a:srgbClr val="262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66" name="TextBox 165">
            <a:extLst>
              <a:ext uri="{FF2B5EF4-FFF2-40B4-BE49-F238E27FC236}">
                <a16:creationId xmlns:a16="http://schemas.microsoft.com/office/drawing/2014/main" id="{35FF6850-6310-4381-B71C-3C4F179737EE}"/>
              </a:ext>
            </a:extLst>
          </p:cNvPr>
          <p:cNvSpPr txBox="1"/>
          <p:nvPr/>
        </p:nvSpPr>
        <p:spPr>
          <a:xfrm>
            <a:off x="4430275" y="5716115"/>
            <a:ext cx="1826250" cy="253915"/>
          </a:xfrm>
          <a:prstGeom prst="rect">
            <a:avLst/>
          </a:prstGeom>
          <a:noFill/>
        </p:spPr>
        <p:txBody>
          <a:bodyPr wrap="square" rtlCol="0">
            <a:spAutoFit/>
          </a:bodyPr>
          <a:lstStyle/>
          <a:p>
            <a:r>
              <a:rPr lang="en-US" sz="1000" dirty="0"/>
              <a:t>Notary v2 Scope</a:t>
            </a:r>
          </a:p>
        </p:txBody>
      </p:sp>
      <p:sp>
        <p:nvSpPr>
          <p:cNvPr id="167" name="Rectangle 166">
            <a:extLst>
              <a:ext uri="{FF2B5EF4-FFF2-40B4-BE49-F238E27FC236}">
                <a16:creationId xmlns:a16="http://schemas.microsoft.com/office/drawing/2014/main" id="{5A74D842-2C1B-4AC5-BF51-2274F27CA8A7}"/>
              </a:ext>
            </a:extLst>
          </p:cNvPr>
          <p:cNvSpPr/>
          <p:nvPr/>
        </p:nvSpPr>
        <p:spPr>
          <a:xfrm>
            <a:off x="4172432" y="5989867"/>
            <a:ext cx="270758" cy="196021"/>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68" name="TextBox 167">
            <a:extLst>
              <a:ext uri="{FF2B5EF4-FFF2-40B4-BE49-F238E27FC236}">
                <a16:creationId xmlns:a16="http://schemas.microsoft.com/office/drawing/2014/main" id="{FBD76E9B-BE60-484B-9398-2E4EF2E35931}"/>
              </a:ext>
            </a:extLst>
          </p:cNvPr>
          <p:cNvSpPr txBox="1"/>
          <p:nvPr/>
        </p:nvSpPr>
        <p:spPr>
          <a:xfrm>
            <a:off x="4430275" y="5958662"/>
            <a:ext cx="2150864" cy="253915"/>
          </a:xfrm>
          <a:prstGeom prst="rect">
            <a:avLst/>
          </a:prstGeom>
          <a:noFill/>
        </p:spPr>
        <p:txBody>
          <a:bodyPr wrap="square" rtlCol="0">
            <a:spAutoFit/>
          </a:bodyPr>
          <a:lstStyle/>
          <a:p>
            <a:r>
              <a:rPr lang="en-US" sz="1000" dirty="0"/>
              <a:t>Interoperability with other projects</a:t>
            </a:r>
          </a:p>
        </p:txBody>
      </p:sp>
      <p:grpSp>
        <p:nvGrpSpPr>
          <p:cNvPr id="170" name="acme-rockets sigs">
            <a:extLst>
              <a:ext uri="{FF2B5EF4-FFF2-40B4-BE49-F238E27FC236}">
                <a16:creationId xmlns:a16="http://schemas.microsoft.com/office/drawing/2014/main" id="{312CD04B-21AE-43D8-ACD1-46F01F7A0D18}"/>
              </a:ext>
            </a:extLst>
          </p:cNvPr>
          <p:cNvGrpSpPr/>
          <p:nvPr/>
        </p:nvGrpSpPr>
        <p:grpSpPr>
          <a:xfrm>
            <a:off x="9172378" y="4113646"/>
            <a:ext cx="568356" cy="1441812"/>
            <a:chOff x="6295268" y="2499829"/>
            <a:chExt cx="414223" cy="1050806"/>
          </a:xfrm>
        </p:grpSpPr>
        <p:pic>
          <p:nvPicPr>
            <p:cNvPr id="312" name="Signature">
              <a:extLst>
                <a:ext uri="{FF2B5EF4-FFF2-40B4-BE49-F238E27FC236}">
                  <a16:creationId xmlns:a16="http://schemas.microsoft.com/office/drawing/2014/main" id="{3BB88707-16C4-40B7-8322-2EF9DE4AB8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95268" y="2499829"/>
              <a:ext cx="122744" cy="122744"/>
            </a:xfrm>
            <a:prstGeom prst="rect">
              <a:avLst/>
            </a:prstGeom>
          </p:spPr>
        </p:pic>
        <p:pic>
          <p:nvPicPr>
            <p:cNvPr id="313" name="Signature">
              <a:extLst>
                <a:ext uri="{FF2B5EF4-FFF2-40B4-BE49-F238E27FC236}">
                  <a16:creationId xmlns:a16="http://schemas.microsoft.com/office/drawing/2014/main" id="{0342356E-77F0-4519-AAB7-A454964985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86026" y="2787072"/>
              <a:ext cx="122744" cy="122744"/>
            </a:xfrm>
            <a:prstGeom prst="rect">
              <a:avLst/>
            </a:prstGeom>
          </p:spPr>
        </p:pic>
        <p:pic>
          <p:nvPicPr>
            <p:cNvPr id="314" name="Signature">
              <a:extLst>
                <a:ext uri="{FF2B5EF4-FFF2-40B4-BE49-F238E27FC236}">
                  <a16:creationId xmlns:a16="http://schemas.microsoft.com/office/drawing/2014/main" id="{0701D19E-593E-4A13-8D90-43EE7290A0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86747" y="3106552"/>
              <a:ext cx="122744" cy="122744"/>
            </a:xfrm>
            <a:prstGeom prst="rect">
              <a:avLst/>
            </a:prstGeom>
          </p:spPr>
        </p:pic>
        <p:pic>
          <p:nvPicPr>
            <p:cNvPr id="315" name="Signature">
              <a:extLst>
                <a:ext uri="{FF2B5EF4-FFF2-40B4-BE49-F238E27FC236}">
                  <a16:creationId xmlns:a16="http://schemas.microsoft.com/office/drawing/2014/main" id="{0E37341C-54C3-4F4E-88DB-070C427ACF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86002" y="3427891"/>
              <a:ext cx="122744" cy="122744"/>
            </a:xfrm>
            <a:prstGeom prst="rect">
              <a:avLst/>
            </a:prstGeom>
          </p:spPr>
        </p:pic>
      </p:grpSp>
      <p:grpSp>
        <p:nvGrpSpPr>
          <p:cNvPr id="172" name="Group 171">
            <a:extLst>
              <a:ext uri="{FF2B5EF4-FFF2-40B4-BE49-F238E27FC236}">
                <a16:creationId xmlns:a16="http://schemas.microsoft.com/office/drawing/2014/main" id="{7402544B-5E8C-4E7C-AB51-464AF83E7D2B}"/>
              </a:ext>
            </a:extLst>
          </p:cNvPr>
          <p:cNvGrpSpPr/>
          <p:nvPr/>
        </p:nvGrpSpPr>
        <p:grpSpPr>
          <a:xfrm>
            <a:off x="9955582" y="4328914"/>
            <a:ext cx="854083" cy="1337794"/>
            <a:chOff x="6795024" y="2655573"/>
            <a:chExt cx="622464" cy="974997"/>
          </a:xfrm>
        </p:grpSpPr>
        <p:sp>
          <p:nvSpPr>
            <p:cNvPr id="289" name="Oval 288">
              <a:extLst>
                <a:ext uri="{FF2B5EF4-FFF2-40B4-BE49-F238E27FC236}">
                  <a16:creationId xmlns:a16="http://schemas.microsoft.com/office/drawing/2014/main" id="{6986607D-5837-4393-9527-0DF941DC79E8}"/>
                </a:ext>
              </a:extLst>
            </p:cNvPr>
            <p:cNvSpPr/>
            <p:nvPr/>
          </p:nvSpPr>
          <p:spPr>
            <a:xfrm>
              <a:off x="6909614" y="2655573"/>
              <a:ext cx="238156" cy="2381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4</a:t>
              </a:r>
            </a:p>
          </p:txBody>
        </p:sp>
        <p:grpSp>
          <p:nvGrpSpPr>
            <p:cNvPr id="290" name="Group 289">
              <a:extLst>
                <a:ext uri="{FF2B5EF4-FFF2-40B4-BE49-F238E27FC236}">
                  <a16:creationId xmlns:a16="http://schemas.microsoft.com/office/drawing/2014/main" id="{FB265368-2A3A-4B44-B1C0-2FA581E759CA}"/>
                </a:ext>
              </a:extLst>
            </p:cNvPr>
            <p:cNvGrpSpPr/>
            <p:nvPr/>
          </p:nvGrpSpPr>
          <p:grpSpPr>
            <a:xfrm>
              <a:off x="6795024" y="3003640"/>
              <a:ext cx="622464" cy="626930"/>
              <a:chOff x="6795024" y="3003640"/>
              <a:chExt cx="622464" cy="626930"/>
            </a:xfrm>
          </p:grpSpPr>
          <p:sp>
            <p:nvSpPr>
              <p:cNvPr id="291" name="label">
                <a:extLst>
                  <a:ext uri="{FF2B5EF4-FFF2-40B4-BE49-F238E27FC236}">
                    <a16:creationId xmlns:a16="http://schemas.microsoft.com/office/drawing/2014/main" id="{036EC221-7FE0-497B-940F-8234EA13FBA3}"/>
                  </a:ext>
                </a:extLst>
              </p:cNvPr>
              <p:cNvSpPr txBox="1"/>
              <p:nvPr/>
            </p:nvSpPr>
            <p:spPr>
              <a:xfrm>
                <a:off x="6795024" y="3361397"/>
                <a:ext cx="622464" cy="269173"/>
              </a:xfrm>
              <a:prstGeom prst="rect">
                <a:avLst/>
              </a:prstGeom>
              <a:noFill/>
            </p:spPr>
            <p:txBody>
              <a:bodyPr wrap="square" rtlCol="0">
                <a:spAutoFit/>
              </a:bodyPr>
              <a:lstStyle/>
              <a:p>
                <a:pPr algn="ctr"/>
                <a:r>
                  <a:rPr lang="en-US" sz="900" dirty="0"/>
                  <a:t>Policy</a:t>
                </a:r>
                <a:br>
                  <a:rPr lang="en-US" sz="900" dirty="0"/>
                </a:br>
                <a:r>
                  <a:rPr lang="en-US" sz="900" dirty="0"/>
                  <a:t>Management</a:t>
                </a:r>
              </a:p>
            </p:txBody>
          </p:sp>
          <p:grpSp>
            <p:nvGrpSpPr>
              <p:cNvPr id="292" name="Picture 6">
                <a:extLst>
                  <a:ext uri="{FF2B5EF4-FFF2-40B4-BE49-F238E27FC236}">
                    <a16:creationId xmlns:a16="http://schemas.microsoft.com/office/drawing/2014/main" id="{759DACE0-265F-4B39-BF98-1BF7EEF7E663}"/>
                  </a:ext>
                </a:extLst>
              </p:cNvPr>
              <p:cNvGrpSpPr/>
              <p:nvPr/>
            </p:nvGrpSpPr>
            <p:grpSpPr>
              <a:xfrm>
                <a:off x="6954140" y="3003640"/>
                <a:ext cx="380737" cy="385628"/>
                <a:chOff x="6954140" y="3003640"/>
                <a:chExt cx="380737" cy="385628"/>
              </a:xfrm>
            </p:grpSpPr>
            <p:sp>
              <p:nvSpPr>
                <p:cNvPr id="293" name="Freeform: Shape 292">
                  <a:extLst>
                    <a:ext uri="{FF2B5EF4-FFF2-40B4-BE49-F238E27FC236}">
                      <a16:creationId xmlns:a16="http://schemas.microsoft.com/office/drawing/2014/main" id="{26C651BF-70D8-4DD8-9431-BB052C3CC255}"/>
                    </a:ext>
                  </a:extLst>
                </p:cNvPr>
                <p:cNvSpPr/>
                <p:nvPr/>
              </p:nvSpPr>
              <p:spPr>
                <a:xfrm>
                  <a:off x="7045859" y="3162212"/>
                  <a:ext cx="51362" cy="41171"/>
                </a:xfrm>
                <a:custGeom>
                  <a:avLst/>
                  <a:gdLst>
                    <a:gd name="connsiteX0" fmla="*/ 51363 w 51362"/>
                    <a:gd name="connsiteY0" fmla="*/ 7745 h 41171"/>
                    <a:gd name="connsiteX1" fmla="*/ 43210 w 51362"/>
                    <a:gd name="connsiteY1" fmla="*/ 0 h 41171"/>
                    <a:gd name="connsiteX2" fmla="*/ 17936 w 51362"/>
                    <a:gd name="connsiteY2" fmla="*/ 25274 h 41171"/>
                    <a:gd name="connsiteX3" fmla="*/ 8153 w 51362"/>
                    <a:gd name="connsiteY3" fmla="*/ 15490 h 41171"/>
                    <a:gd name="connsiteX4" fmla="*/ 0 w 51362"/>
                    <a:gd name="connsiteY4" fmla="*/ 23236 h 41171"/>
                    <a:gd name="connsiteX5" fmla="*/ 17936 w 51362"/>
                    <a:gd name="connsiteY5" fmla="*/ 41172 h 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362" h="41171">
                      <a:moveTo>
                        <a:pt x="51363" y="7745"/>
                      </a:moveTo>
                      <a:lnTo>
                        <a:pt x="43210" y="0"/>
                      </a:lnTo>
                      <a:lnTo>
                        <a:pt x="17936" y="25274"/>
                      </a:lnTo>
                      <a:lnTo>
                        <a:pt x="8153" y="15490"/>
                      </a:lnTo>
                      <a:lnTo>
                        <a:pt x="0" y="23236"/>
                      </a:lnTo>
                      <a:lnTo>
                        <a:pt x="17936" y="41172"/>
                      </a:lnTo>
                      <a:close/>
                    </a:path>
                  </a:pathLst>
                </a:custGeom>
                <a:noFill/>
                <a:ln w="4011" cap="flat">
                  <a:noFill/>
                  <a:prstDash val="solid"/>
                  <a:miter/>
                </a:ln>
              </p:spPr>
              <p:txBody>
                <a:bodyPr rtlCol="0" anchor="ctr"/>
                <a:lstStyle/>
                <a:p>
                  <a:endParaRPr lang="en-US" sz="2800"/>
                </a:p>
              </p:txBody>
            </p:sp>
            <p:sp>
              <p:nvSpPr>
                <p:cNvPr id="294" name="Freeform: Shape 293">
                  <a:extLst>
                    <a:ext uri="{FF2B5EF4-FFF2-40B4-BE49-F238E27FC236}">
                      <a16:creationId xmlns:a16="http://schemas.microsoft.com/office/drawing/2014/main" id="{F401F781-AF1C-415A-B6BD-83C400D86972}"/>
                    </a:ext>
                  </a:extLst>
                </p:cNvPr>
                <p:cNvSpPr/>
                <p:nvPr/>
              </p:nvSpPr>
              <p:spPr>
                <a:xfrm>
                  <a:off x="7232967" y="3287766"/>
                  <a:ext cx="74190" cy="64815"/>
                </a:xfrm>
                <a:custGeom>
                  <a:avLst/>
                  <a:gdLst>
                    <a:gd name="connsiteX0" fmla="*/ 18752 w 74190"/>
                    <a:gd name="connsiteY0" fmla="*/ 0 h 64815"/>
                    <a:gd name="connsiteX1" fmla="*/ 0 w 74190"/>
                    <a:gd name="connsiteY1" fmla="*/ 0 h 64815"/>
                    <a:gd name="connsiteX2" fmla="*/ 0 w 74190"/>
                    <a:gd name="connsiteY2" fmla="*/ 10191 h 64815"/>
                    <a:gd name="connsiteX3" fmla="*/ 0 w 74190"/>
                    <a:gd name="connsiteY3" fmla="*/ 64815 h 64815"/>
                    <a:gd name="connsiteX4" fmla="*/ 74191 w 74190"/>
                    <a:gd name="connsiteY4" fmla="*/ 64815 h 64815"/>
                    <a:gd name="connsiteX5" fmla="*/ 74191 w 74190"/>
                    <a:gd name="connsiteY5" fmla="*/ 10191 h 64815"/>
                    <a:gd name="connsiteX6" fmla="*/ 18752 w 74190"/>
                    <a:gd name="connsiteY6" fmla="*/ 10191 h 64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190" h="64815">
                      <a:moveTo>
                        <a:pt x="18752" y="0"/>
                      </a:moveTo>
                      <a:lnTo>
                        <a:pt x="0" y="0"/>
                      </a:lnTo>
                      <a:lnTo>
                        <a:pt x="0" y="10191"/>
                      </a:lnTo>
                      <a:lnTo>
                        <a:pt x="0" y="64815"/>
                      </a:lnTo>
                      <a:lnTo>
                        <a:pt x="74191" y="64815"/>
                      </a:lnTo>
                      <a:lnTo>
                        <a:pt x="74191" y="10191"/>
                      </a:lnTo>
                      <a:lnTo>
                        <a:pt x="18752" y="10191"/>
                      </a:lnTo>
                      <a:close/>
                    </a:path>
                  </a:pathLst>
                </a:custGeom>
                <a:noFill/>
                <a:ln w="4011" cap="flat">
                  <a:noFill/>
                  <a:prstDash val="solid"/>
                  <a:miter/>
                </a:ln>
              </p:spPr>
              <p:txBody>
                <a:bodyPr rtlCol="0" anchor="ctr"/>
                <a:lstStyle/>
                <a:p>
                  <a:endParaRPr lang="en-US" sz="2800"/>
                </a:p>
              </p:txBody>
            </p:sp>
            <p:sp>
              <p:nvSpPr>
                <p:cNvPr id="295" name="Freeform: Shape 294">
                  <a:extLst>
                    <a:ext uri="{FF2B5EF4-FFF2-40B4-BE49-F238E27FC236}">
                      <a16:creationId xmlns:a16="http://schemas.microsoft.com/office/drawing/2014/main" id="{19ABC5B0-7460-4A5A-9BCA-E33F873075C9}"/>
                    </a:ext>
                  </a:extLst>
                </p:cNvPr>
                <p:cNvSpPr/>
                <p:nvPr/>
              </p:nvSpPr>
              <p:spPr>
                <a:xfrm>
                  <a:off x="7008356" y="3112276"/>
                  <a:ext cx="126369" cy="145324"/>
                </a:xfrm>
                <a:custGeom>
                  <a:avLst/>
                  <a:gdLst>
                    <a:gd name="connsiteX0" fmla="*/ 30166 w 126369"/>
                    <a:gd name="connsiteY0" fmla="*/ 128611 h 145324"/>
                    <a:gd name="connsiteX1" fmla="*/ 56662 w 126369"/>
                    <a:gd name="connsiteY1" fmla="*/ 144101 h 145324"/>
                    <a:gd name="connsiteX2" fmla="*/ 63185 w 126369"/>
                    <a:gd name="connsiteY2" fmla="*/ 145324 h 145324"/>
                    <a:gd name="connsiteX3" fmla="*/ 69707 w 126369"/>
                    <a:gd name="connsiteY3" fmla="*/ 144101 h 145324"/>
                    <a:gd name="connsiteX4" fmla="*/ 96204 w 126369"/>
                    <a:gd name="connsiteY4" fmla="*/ 128611 h 145324"/>
                    <a:gd name="connsiteX5" fmla="*/ 115770 w 126369"/>
                    <a:gd name="connsiteY5" fmla="*/ 110675 h 145324"/>
                    <a:gd name="connsiteX6" fmla="*/ 126369 w 126369"/>
                    <a:gd name="connsiteY6" fmla="*/ 82548 h 145324"/>
                    <a:gd name="connsiteX7" fmla="*/ 126369 w 126369"/>
                    <a:gd name="connsiteY7" fmla="*/ 29962 h 145324"/>
                    <a:gd name="connsiteX8" fmla="*/ 114955 w 126369"/>
                    <a:gd name="connsiteY8" fmla="*/ 14879 h 145324"/>
                    <a:gd name="connsiteX9" fmla="*/ 67669 w 126369"/>
                    <a:gd name="connsiteY9" fmla="*/ 611 h 145324"/>
                    <a:gd name="connsiteX10" fmla="*/ 58700 w 126369"/>
                    <a:gd name="connsiteY10" fmla="*/ 611 h 145324"/>
                    <a:gd name="connsiteX11" fmla="*/ 11414 w 126369"/>
                    <a:gd name="connsiteY11" fmla="*/ 14879 h 145324"/>
                    <a:gd name="connsiteX12" fmla="*/ 0 w 126369"/>
                    <a:gd name="connsiteY12" fmla="*/ 29962 h 145324"/>
                    <a:gd name="connsiteX13" fmla="*/ 0 w 126369"/>
                    <a:gd name="connsiteY13" fmla="*/ 82140 h 145324"/>
                    <a:gd name="connsiteX14" fmla="*/ 10599 w 126369"/>
                    <a:gd name="connsiteY14" fmla="*/ 110267 h 145324"/>
                    <a:gd name="connsiteX15" fmla="*/ 30166 w 126369"/>
                    <a:gd name="connsiteY15" fmla="*/ 128611 h 145324"/>
                    <a:gd name="connsiteX16" fmla="*/ 24459 w 126369"/>
                    <a:gd name="connsiteY16" fmla="*/ 36484 h 145324"/>
                    <a:gd name="connsiteX17" fmla="*/ 63185 w 126369"/>
                    <a:gd name="connsiteY17" fmla="*/ 25070 h 145324"/>
                    <a:gd name="connsiteX18" fmla="*/ 101911 w 126369"/>
                    <a:gd name="connsiteY18" fmla="*/ 36484 h 145324"/>
                    <a:gd name="connsiteX19" fmla="*/ 101911 w 126369"/>
                    <a:gd name="connsiteY19" fmla="*/ 82140 h 145324"/>
                    <a:gd name="connsiteX20" fmla="*/ 96204 w 126369"/>
                    <a:gd name="connsiteY20" fmla="*/ 95184 h 145324"/>
                    <a:gd name="connsiteX21" fmla="*/ 81528 w 126369"/>
                    <a:gd name="connsiteY21" fmla="*/ 108637 h 145324"/>
                    <a:gd name="connsiteX22" fmla="*/ 62777 w 126369"/>
                    <a:gd name="connsiteY22" fmla="*/ 120051 h 145324"/>
                    <a:gd name="connsiteX23" fmla="*/ 44025 w 126369"/>
                    <a:gd name="connsiteY23" fmla="*/ 108637 h 145324"/>
                    <a:gd name="connsiteX24" fmla="*/ 29350 w 126369"/>
                    <a:gd name="connsiteY24" fmla="*/ 95184 h 145324"/>
                    <a:gd name="connsiteX25" fmla="*/ 23643 w 126369"/>
                    <a:gd name="connsiteY25" fmla="*/ 82140 h 145324"/>
                    <a:gd name="connsiteX26" fmla="*/ 23643 w 126369"/>
                    <a:gd name="connsiteY26" fmla="*/ 36484 h 14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6369" h="145324">
                      <a:moveTo>
                        <a:pt x="30166" y="128611"/>
                      </a:moveTo>
                      <a:cubicBezTo>
                        <a:pt x="42802" y="137987"/>
                        <a:pt x="55439" y="143286"/>
                        <a:pt x="56662" y="144101"/>
                      </a:cubicBezTo>
                      <a:cubicBezTo>
                        <a:pt x="58700" y="144917"/>
                        <a:pt x="60739" y="145324"/>
                        <a:pt x="63185" y="145324"/>
                      </a:cubicBezTo>
                      <a:cubicBezTo>
                        <a:pt x="65630" y="145324"/>
                        <a:pt x="67669" y="144917"/>
                        <a:pt x="69707" y="144101"/>
                      </a:cubicBezTo>
                      <a:cubicBezTo>
                        <a:pt x="70930" y="143286"/>
                        <a:pt x="83567" y="137987"/>
                        <a:pt x="96204" y="128611"/>
                      </a:cubicBezTo>
                      <a:cubicBezTo>
                        <a:pt x="104356" y="122904"/>
                        <a:pt x="110879" y="116789"/>
                        <a:pt x="115770" y="110675"/>
                      </a:cubicBezTo>
                      <a:cubicBezTo>
                        <a:pt x="123108" y="101707"/>
                        <a:pt x="126369" y="91923"/>
                        <a:pt x="126369" y="82548"/>
                      </a:cubicBezTo>
                      <a:lnTo>
                        <a:pt x="126369" y="29962"/>
                      </a:lnTo>
                      <a:cubicBezTo>
                        <a:pt x="126369" y="23032"/>
                        <a:pt x="121885" y="16917"/>
                        <a:pt x="114955" y="14879"/>
                      </a:cubicBezTo>
                      <a:lnTo>
                        <a:pt x="67669" y="611"/>
                      </a:lnTo>
                      <a:cubicBezTo>
                        <a:pt x="64815" y="-204"/>
                        <a:pt x="61554" y="-204"/>
                        <a:pt x="58700" y="611"/>
                      </a:cubicBezTo>
                      <a:lnTo>
                        <a:pt x="11414" y="14879"/>
                      </a:lnTo>
                      <a:cubicBezTo>
                        <a:pt x="4892" y="16917"/>
                        <a:pt x="0" y="23032"/>
                        <a:pt x="0" y="29962"/>
                      </a:cubicBezTo>
                      <a:lnTo>
                        <a:pt x="0" y="82140"/>
                      </a:lnTo>
                      <a:cubicBezTo>
                        <a:pt x="0" y="91516"/>
                        <a:pt x="3669" y="101299"/>
                        <a:pt x="10599" y="110267"/>
                      </a:cubicBezTo>
                      <a:cubicBezTo>
                        <a:pt x="15898" y="116382"/>
                        <a:pt x="22420" y="122496"/>
                        <a:pt x="30166" y="128611"/>
                      </a:cubicBezTo>
                      <a:close/>
                      <a:moveTo>
                        <a:pt x="24459" y="36484"/>
                      </a:moveTo>
                      <a:lnTo>
                        <a:pt x="63185" y="25070"/>
                      </a:lnTo>
                      <a:lnTo>
                        <a:pt x="101911" y="36484"/>
                      </a:lnTo>
                      <a:lnTo>
                        <a:pt x="101911" y="82140"/>
                      </a:lnTo>
                      <a:cubicBezTo>
                        <a:pt x="101911" y="86216"/>
                        <a:pt x="99872" y="90700"/>
                        <a:pt x="96204" y="95184"/>
                      </a:cubicBezTo>
                      <a:cubicBezTo>
                        <a:pt x="92942" y="99668"/>
                        <a:pt x="88051" y="104153"/>
                        <a:pt x="81528" y="108637"/>
                      </a:cubicBezTo>
                      <a:cubicBezTo>
                        <a:pt x="74191" y="113936"/>
                        <a:pt x="67261" y="117605"/>
                        <a:pt x="62777" y="120051"/>
                      </a:cubicBezTo>
                      <a:cubicBezTo>
                        <a:pt x="58700" y="118012"/>
                        <a:pt x="51363" y="113936"/>
                        <a:pt x="44025" y="108637"/>
                      </a:cubicBezTo>
                      <a:cubicBezTo>
                        <a:pt x="37911" y="104153"/>
                        <a:pt x="33019" y="99668"/>
                        <a:pt x="29350" y="95184"/>
                      </a:cubicBezTo>
                      <a:cubicBezTo>
                        <a:pt x="25681" y="90293"/>
                        <a:pt x="23643" y="86216"/>
                        <a:pt x="23643" y="82140"/>
                      </a:cubicBezTo>
                      <a:lnTo>
                        <a:pt x="23643" y="36484"/>
                      </a:lnTo>
                      <a:close/>
                    </a:path>
                  </a:pathLst>
                </a:custGeom>
                <a:noFill/>
                <a:ln w="4011" cap="flat">
                  <a:noFill/>
                  <a:prstDash val="solid"/>
                  <a:miter/>
                </a:ln>
              </p:spPr>
              <p:txBody>
                <a:bodyPr rtlCol="0" anchor="ctr"/>
                <a:lstStyle/>
                <a:p>
                  <a:endParaRPr lang="en-US" sz="2800"/>
                </a:p>
              </p:txBody>
            </p:sp>
            <p:sp>
              <p:nvSpPr>
                <p:cNvPr id="296" name="Freeform: Shape 295">
                  <a:extLst>
                    <a:ext uri="{FF2B5EF4-FFF2-40B4-BE49-F238E27FC236}">
                      <a16:creationId xmlns:a16="http://schemas.microsoft.com/office/drawing/2014/main" id="{EB06E1F7-E634-4EB1-A0F4-466394BC2429}"/>
                    </a:ext>
                  </a:extLst>
                </p:cNvPr>
                <p:cNvSpPr/>
                <p:nvPr/>
              </p:nvSpPr>
              <p:spPr>
                <a:xfrm>
                  <a:off x="6998165" y="3286135"/>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p>
                  <a:endParaRPr lang="en-US" sz="2800"/>
                </a:p>
              </p:txBody>
            </p:sp>
            <p:sp>
              <p:nvSpPr>
                <p:cNvPr id="297" name="Freeform: Shape 296">
                  <a:extLst>
                    <a:ext uri="{FF2B5EF4-FFF2-40B4-BE49-F238E27FC236}">
                      <a16:creationId xmlns:a16="http://schemas.microsoft.com/office/drawing/2014/main" id="{BF565FA3-DEE4-4C8F-8C17-07A9DA535B4D}"/>
                    </a:ext>
                  </a:extLst>
                </p:cNvPr>
                <p:cNvSpPr/>
                <p:nvPr/>
              </p:nvSpPr>
              <p:spPr>
                <a:xfrm>
                  <a:off x="6998165" y="3333014"/>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p>
                  <a:endParaRPr lang="en-US" sz="2800"/>
                </a:p>
              </p:txBody>
            </p:sp>
            <p:sp>
              <p:nvSpPr>
                <p:cNvPr id="298" name="Freeform: Shape 297">
                  <a:extLst>
                    <a:ext uri="{FF2B5EF4-FFF2-40B4-BE49-F238E27FC236}">
                      <a16:creationId xmlns:a16="http://schemas.microsoft.com/office/drawing/2014/main" id="{61D67BCA-8CF8-4DA1-8459-966F2B4E24CC}"/>
                    </a:ext>
                  </a:extLst>
                </p:cNvPr>
                <p:cNvSpPr/>
                <p:nvPr/>
              </p:nvSpPr>
              <p:spPr>
                <a:xfrm>
                  <a:off x="7023439" y="3003640"/>
                  <a:ext cx="234801" cy="247846"/>
                </a:xfrm>
                <a:custGeom>
                  <a:avLst/>
                  <a:gdLst>
                    <a:gd name="connsiteX0" fmla="*/ 0 w 234801"/>
                    <a:gd name="connsiteY0" fmla="*/ 40764 h 247846"/>
                    <a:gd name="connsiteX1" fmla="*/ 165503 w 234801"/>
                    <a:gd name="connsiteY1" fmla="*/ 40764 h 247846"/>
                    <a:gd name="connsiteX2" fmla="*/ 189961 w 234801"/>
                    <a:gd name="connsiteY2" fmla="*/ 40764 h 247846"/>
                    <a:gd name="connsiteX3" fmla="*/ 189961 w 234801"/>
                    <a:gd name="connsiteY3" fmla="*/ 65223 h 247846"/>
                    <a:gd name="connsiteX4" fmla="*/ 189961 w 234801"/>
                    <a:gd name="connsiteY4" fmla="*/ 247846 h 247846"/>
                    <a:gd name="connsiteX5" fmla="*/ 234802 w 234801"/>
                    <a:gd name="connsiteY5" fmla="*/ 228280 h 247846"/>
                    <a:gd name="connsiteX6" fmla="*/ 234802 w 234801"/>
                    <a:gd name="connsiteY6" fmla="*/ 0 h 247846"/>
                    <a:gd name="connsiteX7" fmla="*/ 0 w 234801"/>
                    <a:gd name="connsiteY7" fmla="*/ 0 h 247846"/>
                    <a:gd name="connsiteX8" fmla="*/ 0 w 234801"/>
                    <a:gd name="connsiteY8" fmla="*/ 40764 h 24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801" h="247846">
                      <a:moveTo>
                        <a:pt x="0" y="40764"/>
                      </a:moveTo>
                      <a:lnTo>
                        <a:pt x="165503" y="40764"/>
                      </a:lnTo>
                      <a:lnTo>
                        <a:pt x="189961" y="40764"/>
                      </a:lnTo>
                      <a:lnTo>
                        <a:pt x="189961" y="65223"/>
                      </a:lnTo>
                      <a:lnTo>
                        <a:pt x="189961" y="247846"/>
                      </a:lnTo>
                      <a:cubicBezTo>
                        <a:pt x="202598" y="237655"/>
                        <a:pt x="218089" y="230725"/>
                        <a:pt x="234802" y="228280"/>
                      </a:cubicBezTo>
                      <a:lnTo>
                        <a:pt x="234802" y="0"/>
                      </a:lnTo>
                      <a:lnTo>
                        <a:pt x="0" y="0"/>
                      </a:lnTo>
                      <a:lnTo>
                        <a:pt x="0" y="40764"/>
                      </a:lnTo>
                      <a:close/>
                    </a:path>
                  </a:pathLst>
                </a:custGeom>
                <a:solidFill>
                  <a:srgbClr val="A6A6A6"/>
                </a:solidFill>
                <a:ln w="4011" cap="flat">
                  <a:noFill/>
                  <a:prstDash val="solid"/>
                  <a:miter/>
                </a:ln>
              </p:spPr>
              <p:txBody>
                <a:bodyPr rtlCol="0" anchor="ctr"/>
                <a:lstStyle/>
                <a:p>
                  <a:endParaRPr lang="en-US" sz="2800"/>
                </a:p>
              </p:txBody>
            </p:sp>
            <p:sp>
              <p:nvSpPr>
                <p:cNvPr id="299" name="Freeform: Shape 298">
                  <a:extLst>
                    <a:ext uri="{FF2B5EF4-FFF2-40B4-BE49-F238E27FC236}">
                      <a16:creationId xmlns:a16="http://schemas.microsoft.com/office/drawing/2014/main" id="{E842DA54-8E3E-4A66-BF1B-9EA7BC97A9DF}"/>
                    </a:ext>
                  </a:extLst>
                </p:cNvPr>
                <p:cNvSpPr/>
                <p:nvPr/>
              </p:nvSpPr>
              <p:spPr>
                <a:xfrm>
                  <a:off x="6954140" y="3068862"/>
                  <a:ext cx="234801" cy="320406"/>
                </a:xfrm>
                <a:custGeom>
                  <a:avLst/>
                  <a:gdLst>
                    <a:gd name="connsiteX0" fmla="*/ 0 w 234801"/>
                    <a:gd name="connsiteY0" fmla="*/ 320407 h 320406"/>
                    <a:gd name="connsiteX1" fmla="*/ 234802 w 234801"/>
                    <a:gd name="connsiteY1" fmla="*/ 320407 h 320406"/>
                    <a:gd name="connsiteX2" fmla="*/ 234802 w 234801"/>
                    <a:gd name="connsiteY2" fmla="*/ 289018 h 320406"/>
                    <a:gd name="connsiteX3" fmla="*/ 226649 w 234801"/>
                    <a:gd name="connsiteY3" fmla="*/ 251923 h 320406"/>
                    <a:gd name="connsiteX4" fmla="*/ 234802 w 234801"/>
                    <a:gd name="connsiteY4" fmla="*/ 214827 h 320406"/>
                    <a:gd name="connsiteX5" fmla="*/ 234802 w 234801"/>
                    <a:gd name="connsiteY5" fmla="*/ 0 h 320406"/>
                    <a:gd name="connsiteX6" fmla="*/ 0 w 234801"/>
                    <a:gd name="connsiteY6" fmla="*/ 0 h 320406"/>
                    <a:gd name="connsiteX7" fmla="*/ 0 w 234801"/>
                    <a:gd name="connsiteY7" fmla="*/ 320407 h 320406"/>
                    <a:gd name="connsiteX8" fmla="*/ 54216 w 234801"/>
                    <a:gd name="connsiteY8" fmla="*/ 73376 h 320406"/>
                    <a:gd name="connsiteX9" fmla="*/ 65630 w 234801"/>
                    <a:gd name="connsiteY9" fmla="*/ 58293 h 320406"/>
                    <a:gd name="connsiteX10" fmla="*/ 112917 w 234801"/>
                    <a:gd name="connsiteY10" fmla="*/ 44025 h 320406"/>
                    <a:gd name="connsiteX11" fmla="*/ 121885 w 234801"/>
                    <a:gd name="connsiteY11" fmla="*/ 44025 h 320406"/>
                    <a:gd name="connsiteX12" fmla="*/ 169171 w 234801"/>
                    <a:gd name="connsiteY12" fmla="*/ 58293 h 320406"/>
                    <a:gd name="connsiteX13" fmla="*/ 180585 w 234801"/>
                    <a:gd name="connsiteY13" fmla="*/ 73376 h 320406"/>
                    <a:gd name="connsiteX14" fmla="*/ 180585 w 234801"/>
                    <a:gd name="connsiteY14" fmla="*/ 125554 h 320406"/>
                    <a:gd name="connsiteX15" fmla="*/ 169987 w 234801"/>
                    <a:gd name="connsiteY15" fmla="*/ 153681 h 320406"/>
                    <a:gd name="connsiteX16" fmla="*/ 150420 w 234801"/>
                    <a:gd name="connsiteY16" fmla="*/ 171617 h 320406"/>
                    <a:gd name="connsiteX17" fmla="*/ 123923 w 234801"/>
                    <a:gd name="connsiteY17" fmla="*/ 187108 h 320406"/>
                    <a:gd name="connsiteX18" fmla="*/ 117401 w 234801"/>
                    <a:gd name="connsiteY18" fmla="*/ 188331 h 320406"/>
                    <a:gd name="connsiteX19" fmla="*/ 110879 w 234801"/>
                    <a:gd name="connsiteY19" fmla="*/ 187108 h 320406"/>
                    <a:gd name="connsiteX20" fmla="*/ 84382 w 234801"/>
                    <a:gd name="connsiteY20" fmla="*/ 171617 h 320406"/>
                    <a:gd name="connsiteX21" fmla="*/ 64815 w 234801"/>
                    <a:gd name="connsiteY21" fmla="*/ 153681 h 320406"/>
                    <a:gd name="connsiteX22" fmla="*/ 54216 w 234801"/>
                    <a:gd name="connsiteY22" fmla="*/ 125554 h 320406"/>
                    <a:gd name="connsiteX23" fmla="*/ 54216 w 234801"/>
                    <a:gd name="connsiteY23" fmla="*/ 73376 h 320406"/>
                    <a:gd name="connsiteX24" fmla="*/ 44025 w 234801"/>
                    <a:gd name="connsiteY24" fmla="*/ 217273 h 320406"/>
                    <a:gd name="connsiteX25" fmla="*/ 190777 w 234801"/>
                    <a:gd name="connsiteY25" fmla="*/ 217273 h 320406"/>
                    <a:gd name="connsiteX26" fmla="*/ 190777 w 234801"/>
                    <a:gd name="connsiteY26" fmla="*/ 241732 h 320406"/>
                    <a:gd name="connsiteX27" fmla="*/ 44025 w 234801"/>
                    <a:gd name="connsiteY27" fmla="*/ 241732 h 320406"/>
                    <a:gd name="connsiteX28" fmla="*/ 44025 w 234801"/>
                    <a:gd name="connsiteY28" fmla="*/ 217273 h 320406"/>
                    <a:gd name="connsiteX29" fmla="*/ 44025 w 234801"/>
                    <a:gd name="connsiteY29" fmla="*/ 264152 h 320406"/>
                    <a:gd name="connsiteX30" fmla="*/ 190777 w 234801"/>
                    <a:gd name="connsiteY30" fmla="*/ 264152 h 320406"/>
                    <a:gd name="connsiteX31" fmla="*/ 190777 w 234801"/>
                    <a:gd name="connsiteY31" fmla="*/ 288611 h 320406"/>
                    <a:gd name="connsiteX32" fmla="*/ 44025 w 234801"/>
                    <a:gd name="connsiteY32" fmla="*/ 288611 h 320406"/>
                    <a:gd name="connsiteX33" fmla="*/ 44025 w 234801"/>
                    <a:gd name="connsiteY33" fmla="*/ 264152 h 320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34801" h="320406">
                      <a:moveTo>
                        <a:pt x="0" y="320407"/>
                      </a:moveTo>
                      <a:lnTo>
                        <a:pt x="234802" y="320407"/>
                      </a:lnTo>
                      <a:lnTo>
                        <a:pt x="234802" y="289018"/>
                      </a:lnTo>
                      <a:cubicBezTo>
                        <a:pt x="229503" y="277604"/>
                        <a:pt x="226649" y="264967"/>
                        <a:pt x="226649" y="251923"/>
                      </a:cubicBezTo>
                      <a:cubicBezTo>
                        <a:pt x="226649" y="238878"/>
                        <a:pt x="229503" y="225834"/>
                        <a:pt x="234802" y="214827"/>
                      </a:cubicBezTo>
                      <a:lnTo>
                        <a:pt x="234802" y="0"/>
                      </a:lnTo>
                      <a:lnTo>
                        <a:pt x="0" y="0"/>
                      </a:lnTo>
                      <a:lnTo>
                        <a:pt x="0" y="320407"/>
                      </a:lnTo>
                      <a:close/>
                      <a:moveTo>
                        <a:pt x="54216" y="73376"/>
                      </a:moveTo>
                      <a:cubicBezTo>
                        <a:pt x="54216" y="66446"/>
                        <a:pt x="58700" y="60331"/>
                        <a:pt x="65630" y="58293"/>
                      </a:cubicBezTo>
                      <a:lnTo>
                        <a:pt x="112917" y="44025"/>
                      </a:lnTo>
                      <a:cubicBezTo>
                        <a:pt x="115770" y="43210"/>
                        <a:pt x="119032" y="43210"/>
                        <a:pt x="121885" y="44025"/>
                      </a:cubicBezTo>
                      <a:lnTo>
                        <a:pt x="169171" y="58293"/>
                      </a:lnTo>
                      <a:cubicBezTo>
                        <a:pt x="175694" y="60331"/>
                        <a:pt x="180585" y="66446"/>
                        <a:pt x="180585" y="73376"/>
                      </a:cubicBezTo>
                      <a:lnTo>
                        <a:pt x="180585" y="125554"/>
                      </a:lnTo>
                      <a:cubicBezTo>
                        <a:pt x="180585" y="134930"/>
                        <a:pt x="176917" y="144713"/>
                        <a:pt x="169987" y="153681"/>
                      </a:cubicBezTo>
                      <a:cubicBezTo>
                        <a:pt x="165095" y="159796"/>
                        <a:pt x="158573" y="165910"/>
                        <a:pt x="150420" y="171617"/>
                      </a:cubicBezTo>
                      <a:cubicBezTo>
                        <a:pt x="137783" y="180993"/>
                        <a:pt x="125146" y="186292"/>
                        <a:pt x="123923" y="187108"/>
                      </a:cubicBezTo>
                      <a:cubicBezTo>
                        <a:pt x="121885" y="187923"/>
                        <a:pt x="119847" y="188331"/>
                        <a:pt x="117401" y="188331"/>
                      </a:cubicBezTo>
                      <a:cubicBezTo>
                        <a:pt x="114955" y="188331"/>
                        <a:pt x="112917" y="187923"/>
                        <a:pt x="110879" y="187108"/>
                      </a:cubicBezTo>
                      <a:cubicBezTo>
                        <a:pt x="109248" y="186292"/>
                        <a:pt x="97019" y="180585"/>
                        <a:pt x="84382" y="171617"/>
                      </a:cubicBezTo>
                      <a:cubicBezTo>
                        <a:pt x="76229" y="165910"/>
                        <a:pt x="69707" y="159796"/>
                        <a:pt x="64815" y="153681"/>
                      </a:cubicBezTo>
                      <a:cubicBezTo>
                        <a:pt x="57885" y="144713"/>
                        <a:pt x="54216" y="134930"/>
                        <a:pt x="54216" y="125554"/>
                      </a:cubicBezTo>
                      <a:lnTo>
                        <a:pt x="54216" y="73376"/>
                      </a:lnTo>
                      <a:close/>
                      <a:moveTo>
                        <a:pt x="44025" y="217273"/>
                      </a:moveTo>
                      <a:lnTo>
                        <a:pt x="190777" y="217273"/>
                      </a:lnTo>
                      <a:lnTo>
                        <a:pt x="190777" y="241732"/>
                      </a:lnTo>
                      <a:lnTo>
                        <a:pt x="44025" y="241732"/>
                      </a:lnTo>
                      <a:lnTo>
                        <a:pt x="44025" y="217273"/>
                      </a:lnTo>
                      <a:close/>
                      <a:moveTo>
                        <a:pt x="44025" y="264152"/>
                      </a:moveTo>
                      <a:lnTo>
                        <a:pt x="190777" y="264152"/>
                      </a:lnTo>
                      <a:lnTo>
                        <a:pt x="190777" y="288611"/>
                      </a:lnTo>
                      <a:lnTo>
                        <a:pt x="44025" y="288611"/>
                      </a:lnTo>
                      <a:lnTo>
                        <a:pt x="44025" y="264152"/>
                      </a:lnTo>
                      <a:close/>
                    </a:path>
                  </a:pathLst>
                </a:custGeom>
                <a:solidFill>
                  <a:srgbClr val="A6A6A6"/>
                </a:solidFill>
                <a:ln w="4011" cap="flat">
                  <a:noFill/>
                  <a:prstDash val="solid"/>
                  <a:miter/>
                </a:ln>
              </p:spPr>
              <p:txBody>
                <a:bodyPr rtlCol="0" anchor="ctr"/>
                <a:lstStyle/>
                <a:p>
                  <a:endParaRPr lang="en-US" sz="2800"/>
                </a:p>
              </p:txBody>
            </p:sp>
            <p:sp>
              <p:nvSpPr>
                <p:cNvPr id="300" name="Freeform: Shape 299">
                  <a:extLst>
                    <a:ext uri="{FF2B5EF4-FFF2-40B4-BE49-F238E27FC236}">
                      <a16:creationId xmlns:a16="http://schemas.microsoft.com/office/drawing/2014/main" id="{0E6795AA-6EFD-4844-B5FC-D501ACD8608D}"/>
                    </a:ext>
                  </a:extLst>
                </p:cNvPr>
                <p:cNvSpPr/>
                <p:nvPr/>
              </p:nvSpPr>
              <p:spPr>
                <a:xfrm>
                  <a:off x="7033222" y="3137346"/>
                  <a:ext cx="77452" cy="94980"/>
                </a:xfrm>
                <a:custGeom>
                  <a:avLst/>
                  <a:gdLst>
                    <a:gd name="connsiteX0" fmla="*/ 19567 w 77452"/>
                    <a:gd name="connsiteY0" fmla="*/ 83567 h 94980"/>
                    <a:gd name="connsiteX1" fmla="*/ 38318 w 77452"/>
                    <a:gd name="connsiteY1" fmla="*/ 94981 h 94980"/>
                    <a:gd name="connsiteX2" fmla="*/ 57070 w 77452"/>
                    <a:gd name="connsiteY2" fmla="*/ 83567 h 94980"/>
                    <a:gd name="connsiteX3" fmla="*/ 71745 w 77452"/>
                    <a:gd name="connsiteY3" fmla="*/ 70114 h 94980"/>
                    <a:gd name="connsiteX4" fmla="*/ 77452 w 77452"/>
                    <a:gd name="connsiteY4" fmla="*/ 57070 h 94980"/>
                    <a:gd name="connsiteX5" fmla="*/ 77452 w 77452"/>
                    <a:gd name="connsiteY5" fmla="*/ 11414 h 94980"/>
                    <a:gd name="connsiteX6" fmla="*/ 38726 w 77452"/>
                    <a:gd name="connsiteY6" fmla="*/ 0 h 94980"/>
                    <a:gd name="connsiteX7" fmla="*/ 0 w 77452"/>
                    <a:gd name="connsiteY7" fmla="*/ 11414 h 94980"/>
                    <a:gd name="connsiteX8" fmla="*/ 0 w 77452"/>
                    <a:gd name="connsiteY8" fmla="*/ 57070 h 94980"/>
                    <a:gd name="connsiteX9" fmla="*/ 5707 w 77452"/>
                    <a:gd name="connsiteY9" fmla="*/ 70114 h 94980"/>
                    <a:gd name="connsiteX10" fmla="*/ 19567 w 77452"/>
                    <a:gd name="connsiteY10" fmla="*/ 83567 h 94980"/>
                    <a:gd name="connsiteX11" fmla="*/ 20790 w 77452"/>
                    <a:gd name="connsiteY11" fmla="*/ 40357 h 94980"/>
                    <a:gd name="connsiteX12" fmla="*/ 30573 w 77452"/>
                    <a:gd name="connsiteY12" fmla="*/ 50140 h 94980"/>
                    <a:gd name="connsiteX13" fmla="*/ 55847 w 77452"/>
                    <a:gd name="connsiteY13" fmla="*/ 24866 h 94980"/>
                    <a:gd name="connsiteX14" fmla="*/ 63592 w 77452"/>
                    <a:gd name="connsiteY14" fmla="*/ 32611 h 94980"/>
                    <a:gd name="connsiteX15" fmla="*/ 30573 w 77452"/>
                    <a:gd name="connsiteY15" fmla="*/ 66038 h 94980"/>
                    <a:gd name="connsiteX16" fmla="*/ 12637 w 77452"/>
                    <a:gd name="connsiteY16" fmla="*/ 48102 h 94980"/>
                    <a:gd name="connsiteX17" fmla="*/ 20790 w 77452"/>
                    <a:gd name="connsiteY17" fmla="*/ 40357 h 9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452" h="94980">
                      <a:moveTo>
                        <a:pt x="19567" y="83567"/>
                      </a:moveTo>
                      <a:cubicBezTo>
                        <a:pt x="26904" y="88866"/>
                        <a:pt x="33834" y="92535"/>
                        <a:pt x="38318" y="94981"/>
                      </a:cubicBezTo>
                      <a:cubicBezTo>
                        <a:pt x="42395" y="92942"/>
                        <a:pt x="49732" y="88866"/>
                        <a:pt x="57070" y="83567"/>
                      </a:cubicBezTo>
                      <a:cubicBezTo>
                        <a:pt x="63185" y="79083"/>
                        <a:pt x="68076" y="74599"/>
                        <a:pt x="71745" y="70114"/>
                      </a:cubicBezTo>
                      <a:cubicBezTo>
                        <a:pt x="75414" y="65223"/>
                        <a:pt x="77452" y="61146"/>
                        <a:pt x="77452" y="57070"/>
                      </a:cubicBezTo>
                      <a:lnTo>
                        <a:pt x="77452" y="11414"/>
                      </a:lnTo>
                      <a:lnTo>
                        <a:pt x="38726" y="0"/>
                      </a:lnTo>
                      <a:lnTo>
                        <a:pt x="0" y="11414"/>
                      </a:lnTo>
                      <a:lnTo>
                        <a:pt x="0" y="57070"/>
                      </a:lnTo>
                      <a:cubicBezTo>
                        <a:pt x="0" y="61146"/>
                        <a:pt x="2038" y="65630"/>
                        <a:pt x="5707" y="70114"/>
                      </a:cubicBezTo>
                      <a:cubicBezTo>
                        <a:pt x="8560" y="74599"/>
                        <a:pt x="13452" y="79083"/>
                        <a:pt x="19567" y="83567"/>
                      </a:cubicBezTo>
                      <a:close/>
                      <a:moveTo>
                        <a:pt x="20790" y="40357"/>
                      </a:moveTo>
                      <a:lnTo>
                        <a:pt x="30573" y="50140"/>
                      </a:lnTo>
                      <a:lnTo>
                        <a:pt x="55847" y="24866"/>
                      </a:lnTo>
                      <a:lnTo>
                        <a:pt x="63592" y="32611"/>
                      </a:lnTo>
                      <a:lnTo>
                        <a:pt x="30573" y="66038"/>
                      </a:lnTo>
                      <a:lnTo>
                        <a:pt x="12637" y="48102"/>
                      </a:lnTo>
                      <a:lnTo>
                        <a:pt x="20790" y="40357"/>
                      </a:lnTo>
                      <a:close/>
                    </a:path>
                  </a:pathLst>
                </a:custGeom>
                <a:solidFill>
                  <a:srgbClr val="A6A6A6"/>
                </a:solidFill>
                <a:ln w="4011" cap="flat">
                  <a:noFill/>
                  <a:prstDash val="solid"/>
                  <a:miter/>
                </a:ln>
              </p:spPr>
              <p:txBody>
                <a:bodyPr rtlCol="0" anchor="ctr"/>
                <a:lstStyle/>
                <a:p>
                  <a:endParaRPr lang="en-US" sz="2800"/>
                </a:p>
              </p:txBody>
            </p:sp>
            <p:sp>
              <p:nvSpPr>
                <p:cNvPr id="301" name="Freeform: Shape 300">
                  <a:extLst>
                    <a:ext uri="{FF2B5EF4-FFF2-40B4-BE49-F238E27FC236}">
                      <a16:creationId xmlns:a16="http://schemas.microsoft.com/office/drawing/2014/main" id="{7E04D172-DEB2-43BD-9E05-E252FF2C38B3}"/>
                    </a:ext>
                  </a:extLst>
                </p:cNvPr>
                <p:cNvSpPr/>
                <p:nvPr/>
              </p:nvSpPr>
              <p:spPr>
                <a:xfrm>
                  <a:off x="7205247" y="3255562"/>
                  <a:ext cx="129630" cy="129630"/>
                </a:xfrm>
                <a:custGeom>
                  <a:avLst/>
                  <a:gdLst>
                    <a:gd name="connsiteX0" fmla="*/ 64815 w 129630"/>
                    <a:gd name="connsiteY0" fmla="*/ 0 h 129630"/>
                    <a:gd name="connsiteX1" fmla="*/ 0 w 129630"/>
                    <a:gd name="connsiteY1" fmla="*/ 64815 h 129630"/>
                    <a:gd name="connsiteX2" fmla="*/ 64815 w 129630"/>
                    <a:gd name="connsiteY2" fmla="*/ 129630 h 129630"/>
                    <a:gd name="connsiteX3" fmla="*/ 129630 w 129630"/>
                    <a:gd name="connsiteY3" fmla="*/ 64815 h 129630"/>
                    <a:gd name="connsiteX4" fmla="*/ 64815 w 129630"/>
                    <a:gd name="connsiteY4" fmla="*/ 0 h 129630"/>
                    <a:gd name="connsiteX5" fmla="*/ 101911 w 129630"/>
                    <a:gd name="connsiteY5" fmla="*/ 97019 h 129630"/>
                    <a:gd name="connsiteX6" fmla="*/ 27720 w 129630"/>
                    <a:gd name="connsiteY6" fmla="*/ 97019 h 129630"/>
                    <a:gd name="connsiteX7" fmla="*/ 27720 w 129630"/>
                    <a:gd name="connsiteY7" fmla="*/ 42395 h 129630"/>
                    <a:gd name="connsiteX8" fmla="*/ 27720 w 129630"/>
                    <a:gd name="connsiteY8" fmla="*/ 32204 h 129630"/>
                    <a:gd name="connsiteX9" fmla="*/ 46471 w 129630"/>
                    <a:gd name="connsiteY9" fmla="*/ 32204 h 129630"/>
                    <a:gd name="connsiteX10" fmla="*/ 46471 w 129630"/>
                    <a:gd name="connsiteY10" fmla="*/ 42395 h 129630"/>
                    <a:gd name="connsiteX11" fmla="*/ 101911 w 129630"/>
                    <a:gd name="connsiteY11" fmla="*/ 42395 h 129630"/>
                    <a:gd name="connsiteX12" fmla="*/ 101911 w 129630"/>
                    <a:gd name="connsiteY12" fmla="*/ 97019 h 12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9630" h="129630">
                      <a:moveTo>
                        <a:pt x="64815" y="0"/>
                      </a:moveTo>
                      <a:cubicBezTo>
                        <a:pt x="28943" y="0"/>
                        <a:pt x="0" y="29350"/>
                        <a:pt x="0" y="64815"/>
                      </a:cubicBezTo>
                      <a:cubicBezTo>
                        <a:pt x="0" y="100280"/>
                        <a:pt x="29350" y="129630"/>
                        <a:pt x="64815" y="129630"/>
                      </a:cubicBezTo>
                      <a:cubicBezTo>
                        <a:pt x="100280" y="129630"/>
                        <a:pt x="129630" y="100280"/>
                        <a:pt x="129630" y="64815"/>
                      </a:cubicBezTo>
                      <a:cubicBezTo>
                        <a:pt x="129630" y="29350"/>
                        <a:pt x="100688" y="0"/>
                        <a:pt x="64815" y="0"/>
                      </a:cubicBezTo>
                      <a:close/>
                      <a:moveTo>
                        <a:pt x="101911" y="97019"/>
                      </a:moveTo>
                      <a:lnTo>
                        <a:pt x="27720" y="97019"/>
                      </a:lnTo>
                      <a:lnTo>
                        <a:pt x="27720" y="42395"/>
                      </a:lnTo>
                      <a:lnTo>
                        <a:pt x="27720" y="32204"/>
                      </a:lnTo>
                      <a:lnTo>
                        <a:pt x="46471" y="32204"/>
                      </a:lnTo>
                      <a:lnTo>
                        <a:pt x="46471" y="42395"/>
                      </a:lnTo>
                      <a:lnTo>
                        <a:pt x="101911" y="42395"/>
                      </a:lnTo>
                      <a:lnTo>
                        <a:pt x="101911" y="97019"/>
                      </a:lnTo>
                      <a:close/>
                    </a:path>
                  </a:pathLst>
                </a:custGeom>
                <a:solidFill>
                  <a:srgbClr val="A6A6A6"/>
                </a:solidFill>
                <a:ln w="4011" cap="flat">
                  <a:noFill/>
                  <a:prstDash val="solid"/>
                  <a:miter/>
                </a:ln>
              </p:spPr>
              <p:txBody>
                <a:bodyPr rtlCol="0" anchor="ctr"/>
                <a:lstStyle/>
                <a:p>
                  <a:endParaRPr lang="en-US" sz="2800"/>
                </a:p>
              </p:txBody>
            </p:sp>
          </p:grpSp>
        </p:grpSp>
      </p:grpSp>
      <p:grpSp>
        <p:nvGrpSpPr>
          <p:cNvPr id="173" name="Group 172">
            <a:extLst>
              <a:ext uri="{FF2B5EF4-FFF2-40B4-BE49-F238E27FC236}">
                <a16:creationId xmlns:a16="http://schemas.microsoft.com/office/drawing/2014/main" id="{82C35D19-37CD-42B0-ACD8-9098B467D296}"/>
              </a:ext>
            </a:extLst>
          </p:cNvPr>
          <p:cNvGrpSpPr/>
          <p:nvPr/>
        </p:nvGrpSpPr>
        <p:grpSpPr>
          <a:xfrm>
            <a:off x="10529350" y="3292063"/>
            <a:ext cx="1090463" cy="1498820"/>
            <a:chOff x="7213192" y="1899907"/>
            <a:chExt cx="794740" cy="1092354"/>
          </a:xfrm>
        </p:grpSpPr>
        <p:grpSp>
          <p:nvGrpSpPr>
            <p:cNvPr id="253" name="Container Host">
              <a:extLst>
                <a:ext uri="{FF2B5EF4-FFF2-40B4-BE49-F238E27FC236}">
                  <a16:creationId xmlns:a16="http://schemas.microsoft.com/office/drawing/2014/main" id="{57924A27-817D-4A22-86DF-BF2EA0C137DF}"/>
                </a:ext>
              </a:extLst>
            </p:cNvPr>
            <p:cNvGrpSpPr/>
            <p:nvPr/>
          </p:nvGrpSpPr>
          <p:grpSpPr>
            <a:xfrm>
              <a:off x="7439819" y="2196903"/>
              <a:ext cx="521813" cy="521813"/>
              <a:chOff x="1882487" y="2277671"/>
              <a:chExt cx="521813" cy="521813"/>
            </a:xfrm>
          </p:grpSpPr>
          <p:sp>
            <p:nvSpPr>
              <p:cNvPr id="256" name="Freeform: Shape 255">
                <a:extLst>
                  <a:ext uri="{FF2B5EF4-FFF2-40B4-BE49-F238E27FC236}">
                    <a16:creationId xmlns:a16="http://schemas.microsoft.com/office/drawing/2014/main" id="{0A023F85-5AF5-4C05-AAD1-D0E750964272}"/>
                  </a:ext>
                </a:extLst>
              </p:cNvPr>
              <p:cNvSpPr/>
              <p:nvPr/>
            </p:nvSpPr>
            <p:spPr>
              <a:xfrm>
                <a:off x="2043088" y="2438272"/>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779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779"/>
                    </a:lnTo>
                    <a:close/>
                  </a:path>
                </a:pathLst>
              </a:custGeom>
              <a:noFill/>
              <a:ln w="5514" cap="flat">
                <a:noFill/>
                <a:prstDash val="solid"/>
                <a:miter/>
              </a:ln>
            </p:spPr>
            <p:txBody>
              <a:bodyPr rtlCol="0" anchor="ctr"/>
              <a:lstStyle/>
              <a:p>
                <a:endParaRPr lang="en-US" sz="2800"/>
              </a:p>
            </p:txBody>
          </p:sp>
          <p:sp>
            <p:nvSpPr>
              <p:cNvPr id="257" name="Freeform: Shape 256">
                <a:extLst>
                  <a:ext uri="{FF2B5EF4-FFF2-40B4-BE49-F238E27FC236}">
                    <a16:creationId xmlns:a16="http://schemas.microsoft.com/office/drawing/2014/main" id="{C16DFB6D-7537-424F-8FF6-05B740172802}"/>
                  </a:ext>
                </a:extLst>
              </p:cNvPr>
              <p:cNvSpPr/>
              <p:nvPr/>
            </p:nvSpPr>
            <p:spPr>
              <a:xfrm>
                <a:off x="2095881" y="2412154"/>
                <a:ext cx="12225" cy="51125"/>
              </a:xfrm>
              <a:custGeom>
                <a:avLst/>
                <a:gdLst>
                  <a:gd name="connsiteX0" fmla="*/ 12226 w 12225"/>
                  <a:gd name="connsiteY0" fmla="*/ 45013 h 51125"/>
                  <a:gd name="connsiteX1" fmla="*/ 12226 w 12225"/>
                  <a:gd name="connsiteY1" fmla="*/ 0 h 51125"/>
                  <a:gd name="connsiteX2" fmla="*/ 0 w 12225"/>
                  <a:gd name="connsiteY2" fmla="*/ 6113 h 51125"/>
                  <a:gd name="connsiteX3" fmla="*/ 0 w 12225"/>
                  <a:gd name="connsiteY3" fmla="*/ 45013 h 51125"/>
                  <a:gd name="connsiteX4" fmla="*/ 0 w 12225"/>
                  <a:gd name="connsiteY4" fmla="*/ 51125 h 51125"/>
                  <a:gd name="connsiteX5" fmla="*/ 9447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45013"/>
                    </a:moveTo>
                    <a:lnTo>
                      <a:pt x="12226" y="0"/>
                    </a:lnTo>
                    <a:lnTo>
                      <a:pt x="0" y="6113"/>
                    </a:lnTo>
                    <a:lnTo>
                      <a:pt x="0" y="45013"/>
                    </a:lnTo>
                    <a:lnTo>
                      <a:pt x="0" y="51125"/>
                    </a:lnTo>
                    <a:lnTo>
                      <a:pt x="9447" y="46124"/>
                    </a:lnTo>
                    <a:close/>
                  </a:path>
                </a:pathLst>
              </a:custGeom>
              <a:noFill/>
              <a:ln w="5514" cap="flat">
                <a:noFill/>
                <a:prstDash val="solid"/>
                <a:miter/>
              </a:ln>
            </p:spPr>
            <p:txBody>
              <a:bodyPr rtlCol="0" anchor="ctr"/>
              <a:lstStyle/>
              <a:p>
                <a:endParaRPr lang="en-US" sz="2800"/>
              </a:p>
            </p:txBody>
          </p:sp>
          <p:sp>
            <p:nvSpPr>
              <p:cNvPr id="258" name="Freeform: Shape 257">
                <a:extLst>
                  <a:ext uri="{FF2B5EF4-FFF2-40B4-BE49-F238E27FC236}">
                    <a16:creationId xmlns:a16="http://schemas.microsoft.com/office/drawing/2014/main" id="{B8607274-7274-4950-A032-E2829D830349}"/>
                  </a:ext>
                </a:extLst>
              </p:cNvPr>
              <p:cNvSpPr/>
              <p:nvPr/>
            </p:nvSpPr>
            <p:spPr>
              <a:xfrm>
                <a:off x="2178126" y="258831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p>
                <a:endParaRPr lang="en-US" sz="2800"/>
              </a:p>
            </p:txBody>
          </p:sp>
          <p:sp>
            <p:nvSpPr>
              <p:cNvPr id="259" name="Freeform: Shape 258">
                <a:extLst>
                  <a:ext uri="{FF2B5EF4-FFF2-40B4-BE49-F238E27FC236}">
                    <a16:creationId xmlns:a16="http://schemas.microsoft.com/office/drawing/2014/main" id="{73024C16-4BD2-4FF1-B240-2AA2E843847E}"/>
                  </a:ext>
                </a:extLst>
              </p:cNvPr>
              <p:cNvSpPr/>
              <p:nvPr/>
            </p:nvSpPr>
            <p:spPr>
              <a:xfrm>
                <a:off x="2204800" y="260165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234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234"/>
                    </a:lnTo>
                    <a:lnTo>
                      <a:pt x="0" y="45013"/>
                    </a:lnTo>
                    <a:lnTo>
                      <a:pt x="12226" y="51125"/>
                    </a:lnTo>
                    <a:close/>
                  </a:path>
                </a:pathLst>
              </a:custGeom>
              <a:noFill/>
              <a:ln w="5514" cap="flat">
                <a:noFill/>
                <a:prstDash val="solid"/>
                <a:miter/>
              </a:ln>
            </p:spPr>
            <p:txBody>
              <a:bodyPr rtlCol="0" anchor="ctr"/>
              <a:lstStyle/>
              <a:p>
                <a:endParaRPr lang="en-US" sz="2800"/>
              </a:p>
            </p:txBody>
          </p:sp>
          <p:sp>
            <p:nvSpPr>
              <p:cNvPr id="260" name="Freeform: Shape 259">
                <a:extLst>
                  <a:ext uri="{FF2B5EF4-FFF2-40B4-BE49-F238E27FC236}">
                    <a16:creationId xmlns:a16="http://schemas.microsoft.com/office/drawing/2014/main" id="{5B1243EF-8430-4A08-A34B-112F207EDEF7}"/>
                  </a:ext>
                </a:extLst>
              </p:cNvPr>
              <p:cNvSpPr/>
              <p:nvPr/>
            </p:nvSpPr>
            <p:spPr>
              <a:xfrm>
                <a:off x="2069206" y="2425491"/>
                <a:ext cx="12225" cy="51125"/>
              </a:xfrm>
              <a:custGeom>
                <a:avLst/>
                <a:gdLst>
                  <a:gd name="connsiteX0" fmla="*/ 12226 w 12225"/>
                  <a:gd name="connsiteY0" fmla="*/ 42790 h 51125"/>
                  <a:gd name="connsiteX1" fmla="*/ 12226 w 12225"/>
                  <a:gd name="connsiteY1" fmla="*/ 42234 h 51125"/>
                  <a:gd name="connsiteX2" fmla="*/ 12226 w 12225"/>
                  <a:gd name="connsiteY2" fmla="*/ 36677 h 51125"/>
                  <a:gd name="connsiteX3" fmla="*/ 12226 w 12225"/>
                  <a:gd name="connsiteY3" fmla="*/ 36121 h 51125"/>
                  <a:gd name="connsiteX4" fmla="*/ 12226 w 12225"/>
                  <a:gd name="connsiteY4" fmla="*/ 30008 h 51125"/>
                  <a:gd name="connsiteX5" fmla="*/ 12226 w 12225"/>
                  <a:gd name="connsiteY5" fmla="*/ 0 h 51125"/>
                  <a:gd name="connsiteX6" fmla="*/ 0 w 12225"/>
                  <a:gd name="connsiteY6" fmla="*/ 6113 h 51125"/>
                  <a:gd name="connsiteX7" fmla="*/ 0 w 12225"/>
                  <a:gd name="connsiteY7" fmla="*/ 28897 h 51125"/>
                  <a:gd name="connsiteX8" fmla="*/ 0 w 12225"/>
                  <a:gd name="connsiteY8" fmla="*/ 35010 h 51125"/>
                  <a:gd name="connsiteX9" fmla="*/ 0 w 12225"/>
                  <a:gd name="connsiteY9" fmla="*/ 35010 h 51125"/>
                  <a:gd name="connsiteX10" fmla="*/ 0 w 12225"/>
                  <a:gd name="connsiteY10" fmla="*/ 41123 h 51125"/>
                  <a:gd name="connsiteX11" fmla="*/ 0 w 12225"/>
                  <a:gd name="connsiteY11" fmla="*/ 41123 h 51125"/>
                  <a:gd name="connsiteX12" fmla="*/ 0 w 12225"/>
                  <a:gd name="connsiteY12" fmla="*/ 41123 h 51125"/>
                  <a:gd name="connsiteX13" fmla="*/ 0 w 12225"/>
                  <a:gd name="connsiteY13" fmla="*/ 51125 h 51125"/>
                  <a:gd name="connsiteX14" fmla="*/ 12226 w 12225"/>
                  <a:gd name="connsiteY14" fmla="*/ 450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2790"/>
                    </a:moveTo>
                    <a:lnTo>
                      <a:pt x="12226" y="42234"/>
                    </a:lnTo>
                    <a:lnTo>
                      <a:pt x="12226" y="36677"/>
                    </a:lnTo>
                    <a:lnTo>
                      <a:pt x="12226" y="36121"/>
                    </a:lnTo>
                    <a:lnTo>
                      <a:pt x="12226" y="30008"/>
                    </a:lnTo>
                    <a:lnTo>
                      <a:pt x="12226" y="0"/>
                    </a:lnTo>
                    <a:lnTo>
                      <a:pt x="0" y="6113"/>
                    </a:lnTo>
                    <a:lnTo>
                      <a:pt x="0" y="28897"/>
                    </a:lnTo>
                    <a:lnTo>
                      <a:pt x="0" y="35010"/>
                    </a:lnTo>
                    <a:lnTo>
                      <a:pt x="0" y="35010"/>
                    </a:lnTo>
                    <a:lnTo>
                      <a:pt x="0" y="41123"/>
                    </a:lnTo>
                    <a:lnTo>
                      <a:pt x="0" y="41123"/>
                    </a:lnTo>
                    <a:lnTo>
                      <a:pt x="0" y="41123"/>
                    </a:lnTo>
                    <a:lnTo>
                      <a:pt x="0" y="51125"/>
                    </a:lnTo>
                    <a:lnTo>
                      <a:pt x="12226" y="45013"/>
                    </a:lnTo>
                    <a:close/>
                  </a:path>
                </a:pathLst>
              </a:custGeom>
              <a:noFill/>
              <a:ln w="5514" cap="flat">
                <a:noFill/>
                <a:prstDash val="solid"/>
                <a:miter/>
              </a:ln>
            </p:spPr>
            <p:txBody>
              <a:bodyPr rtlCol="0" anchor="ctr"/>
              <a:lstStyle/>
              <a:p>
                <a:endParaRPr lang="en-US" sz="2800"/>
              </a:p>
            </p:txBody>
          </p:sp>
          <p:sp>
            <p:nvSpPr>
              <p:cNvPr id="261" name="Freeform: Shape 260">
                <a:extLst>
                  <a:ext uri="{FF2B5EF4-FFF2-40B4-BE49-F238E27FC236}">
                    <a16:creationId xmlns:a16="http://schemas.microsoft.com/office/drawing/2014/main" id="{ACA1DEE8-06B4-4304-849A-45A2855AF828}"/>
                  </a:ext>
                </a:extLst>
              </p:cNvPr>
              <p:cNvSpPr/>
              <p:nvPr/>
            </p:nvSpPr>
            <p:spPr>
              <a:xfrm>
                <a:off x="2230918" y="2614433"/>
                <a:ext cx="12225" cy="51125"/>
              </a:xfrm>
              <a:custGeom>
                <a:avLst/>
                <a:gdLst>
                  <a:gd name="connsiteX0" fmla="*/ 11114 w 12225"/>
                  <a:gd name="connsiteY0" fmla="*/ 50570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3896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0570"/>
                    </a:moveTo>
                    <a:lnTo>
                      <a:pt x="12226" y="51125"/>
                    </a:lnTo>
                    <a:lnTo>
                      <a:pt x="12226" y="31120"/>
                    </a:lnTo>
                    <a:lnTo>
                      <a:pt x="12226" y="30008"/>
                    </a:lnTo>
                    <a:lnTo>
                      <a:pt x="12226" y="30008"/>
                    </a:lnTo>
                    <a:lnTo>
                      <a:pt x="12226" y="23896"/>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p>
                <a:endParaRPr lang="en-US" sz="2800"/>
              </a:p>
            </p:txBody>
          </p:sp>
          <p:sp>
            <p:nvSpPr>
              <p:cNvPr id="262" name="Freeform: Shape 261">
                <a:extLst>
                  <a:ext uri="{FF2B5EF4-FFF2-40B4-BE49-F238E27FC236}">
                    <a16:creationId xmlns:a16="http://schemas.microsoft.com/office/drawing/2014/main" id="{158A3EE0-990F-443E-AA16-58C0F46FB667}"/>
                  </a:ext>
                </a:extLst>
              </p:cNvPr>
              <p:cNvSpPr/>
              <p:nvPr/>
            </p:nvSpPr>
            <p:spPr>
              <a:xfrm>
                <a:off x="2178126" y="2499400"/>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p>
                <a:endParaRPr lang="en-US" sz="2800"/>
              </a:p>
            </p:txBody>
          </p:sp>
          <p:sp>
            <p:nvSpPr>
              <p:cNvPr id="263" name="Freeform: Shape 262">
                <a:extLst>
                  <a:ext uri="{FF2B5EF4-FFF2-40B4-BE49-F238E27FC236}">
                    <a16:creationId xmlns:a16="http://schemas.microsoft.com/office/drawing/2014/main" id="{17932D08-F96A-4C75-ADE9-90A59C9A3D66}"/>
                  </a:ext>
                </a:extLst>
              </p:cNvPr>
              <p:cNvSpPr/>
              <p:nvPr/>
            </p:nvSpPr>
            <p:spPr>
              <a:xfrm>
                <a:off x="2043088" y="2614433"/>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3896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0570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3896"/>
                    </a:lnTo>
                    <a:lnTo>
                      <a:pt x="0" y="30008"/>
                    </a:lnTo>
                    <a:lnTo>
                      <a:pt x="0" y="30008"/>
                    </a:lnTo>
                    <a:lnTo>
                      <a:pt x="0" y="31120"/>
                    </a:lnTo>
                    <a:lnTo>
                      <a:pt x="0" y="51125"/>
                    </a:lnTo>
                    <a:lnTo>
                      <a:pt x="1111" y="50570"/>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p>
                <a:endParaRPr lang="en-US" sz="2800"/>
              </a:p>
            </p:txBody>
          </p:sp>
          <p:sp>
            <p:nvSpPr>
              <p:cNvPr id="264" name="Freeform: Shape 263">
                <a:extLst>
                  <a:ext uri="{FF2B5EF4-FFF2-40B4-BE49-F238E27FC236}">
                    <a16:creationId xmlns:a16="http://schemas.microsoft.com/office/drawing/2014/main" id="{0F3F608F-1EB6-4A99-998B-83994A5A7854}"/>
                  </a:ext>
                </a:extLst>
              </p:cNvPr>
              <p:cNvSpPr/>
              <p:nvPr/>
            </p:nvSpPr>
            <p:spPr>
              <a:xfrm>
                <a:off x="2069206" y="2601651"/>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234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234"/>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p>
                <a:endParaRPr lang="en-US" sz="2800"/>
              </a:p>
            </p:txBody>
          </p:sp>
          <p:sp>
            <p:nvSpPr>
              <p:cNvPr id="265" name="Freeform: Shape 264">
                <a:extLst>
                  <a:ext uri="{FF2B5EF4-FFF2-40B4-BE49-F238E27FC236}">
                    <a16:creationId xmlns:a16="http://schemas.microsoft.com/office/drawing/2014/main" id="{942D7A9B-D7F0-47B9-ACA5-B40F4FCD86D4}"/>
                  </a:ext>
                </a:extLst>
              </p:cNvPr>
              <p:cNvSpPr/>
              <p:nvPr/>
            </p:nvSpPr>
            <p:spPr>
              <a:xfrm>
                <a:off x="2043088" y="2525519"/>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p>
                <a:endParaRPr lang="en-US" sz="2800"/>
              </a:p>
            </p:txBody>
          </p:sp>
          <p:sp>
            <p:nvSpPr>
              <p:cNvPr id="266" name="Freeform: Shape 265">
                <a:extLst>
                  <a:ext uri="{FF2B5EF4-FFF2-40B4-BE49-F238E27FC236}">
                    <a16:creationId xmlns:a16="http://schemas.microsoft.com/office/drawing/2014/main" id="{C69D74D9-8B25-4DBF-9AD5-1F61C0914927}"/>
                  </a:ext>
                </a:extLst>
              </p:cNvPr>
              <p:cNvSpPr/>
              <p:nvPr/>
            </p:nvSpPr>
            <p:spPr>
              <a:xfrm>
                <a:off x="2095881" y="2588314"/>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p>
                <a:endParaRPr lang="en-US" sz="2800"/>
              </a:p>
            </p:txBody>
          </p:sp>
          <p:sp>
            <p:nvSpPr>
              <p:cNvPr id="267" name="Freeform: Shape 266">
                <a:extLst>
                  <a:ext uri="{FF2B5EF4-FFF2-40B4-BE49-F238E27FC236}">
                    <a16:creationId xmlns:a16="http://schemas.microsoft.com/office/drawing/2014/main" id="{7AC180FD-B3D5-4167-8C8B-06FE505279F7}"/>
                  </a:ext>
                </a:extLst>
              </p:cNvPr>
              <p:cNvSpPr/>
              <p:nvPr/>
            </p:nvSpPr>
            <p:spPr>
              <a:xfrm>
                <a:off x="2204800" y="242549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677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677"/>
                    </a:lnTo>
                    <a:lnTo>
                      <a:pt x="0" y="42234"/>
                    </a:lnTo>
                    <a:lnTo>
                      <a:pt x="0" y="42790"/>
                    </a:lnTo>
                    <a:lnTo>
                      <a:pt x="0" y="45013"/>
                    </a:lnTo>
                    <a:lnTo>
                      <a:pt x="12226" y="51125"/>
                    </a:lnTo>
                    <a:close/>
                  </a:path>
                </a:pathLst>
              </a:custGeom>
              <a:noFill/>
              <a:ln w="5514" cap="flat">
                <a:noFill/>
                <a:prstDash val="solid"/>
                <a:miter/>
              </a:ln>
            </p:spPr>
            <p:txBody>
              <a:bodyPr rtlCol="0" anchor="ctr"/>
              <a:lstStyle/>
              <a:p>
                <a:endParaRPr lang="en-US" sz="2800"/>
              </a:p>
            </p:txBody>
          </p:sp>
          <p:sp>
            <p:nvSpPr>
              <p:cNvPr id="268" name="Freeform: Shape 267">
                <a:extLst>
                  <a:ext uri="{FF2B5EF4-FFF2-40B4-BE49-F238E27FC236}">
                    <a16:creationId xmlns:a16="http://schemas.microsoft.com/office/drawing/2014/main" id="{41115FC2-01E6-455C-B329-A3168BF37EA7}"/>
                  </a:ext>
                </a:extLst>
              </p:cNvPr>
              <p:cNvSpPr/>
              <p:nvPr/>
            </p:nvSpPr>
            <p:spPr>
              <a:xfrm>
                <a:off x="2178126" y="241215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p>
                <a:endParaRPr lang="en-US" sz="2800"/>
              </a:p>
            </p:txBody>
          </p:sp>
          <p:sp>
            <p:nvSpPr>
              <p:cNvPr id="269" name="Freeform: Shape 268">
                <a:extLst>
                  <a:ext uri="{FF2B5EF4-FFF2-40B4-BE49-F238E27FC236}">
                    <a16:creationId xmlns:a16="http://schemas.microsoft.com/office/drawing/2014/main" id="{FDEF8DE4-B5F5-4244-ACFD-C1D739767129}"/>
                  </a:ext>
                </a:extLst>
              </p:cNvPr>
              <p:cNvSpPr/>
              <p:nvPr/>
            </p:nvSpPr>
            <p:spPr>
              <a:xfrm>
                <a:off x="2230918" y="2525519"/>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p>
                <a:endParaRPr lang="en-US" sz="2800"/>
              </a:p>
            </p:txBody>
          </p:sp>
          <p:sp>
            <p:nvSpPr>
              <p:cNvPr id="270" name="Freeform: Shape 269">
                <a:extLst>
                  <a:ext uri="{FF2B5EF4-FFF2-40B4-BE49-F238E27FC236}">
                    <a16:creationId xmlns:a16="http://schemas.microsoft.com/office/drawing/2014/main" id="{D536BC6D-A947-4A68-A959-2D4A4E0EEE76}"/>
                  </a:ext>
                </a:extLst>
              </p:cNvPr>
              <p:cNvSpPr/>
              <p:nvPr/>
            </p:nvSpPr>
            <p:spPr>
              <a:xfrm>
                <a:off x="2230918" y="2438272"/>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779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779"/>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p>
                <a:endParaRPr lang="en-US" sz="2800"/>
              </a:p>
            </p:txBody>
          </p:sp>
          <p:sp>
            <p:nvSpPr>
              <p:cNvPr id="271" name="Freeform: Shape 270">
                <a:extLst>
                  <a:ext uri="{FF2B5EF4-FFF2-40B4-BE49-F238E27FC236}">
                    <a16:creationId xmlns:a16="http://schemas.microsoft.com/office/drawing/2014/main" id="{2CAEDCCC-712D-4B1D-AAEC-05DFD7C2BAB8}"/>
                  </a:ext>
                </a:extLst>
              </p:cNvPr>
              <p:cNvSpPr/>
              <p:nvPr/>
            </p:nvSpPr>
            <p:spPr>
              <a:xfrm>
                <a:off x="2095881" y="2499400"/>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p>
                <a:endParaRPr lang="en-US" sz="2800"/>
              </a:p>
            </p:txBody>
          </p:sp>
          <p:sp>
            <p:nvSpPr>
              <p:cNvPr id="272" name="Freeform: Shape 271">
                <a:extLst>
                  <a:ext uri="{FF2B5EF4-FFF2-40B4-BE49-F238E27FC236}">
                    <a16:creationId xmlns:a16="http://schemas.microsoft.com/office/drawing/2014/main" id="{00A53348-EEAD-434B-814B-B9AC1684410A}"/>
                  </a:ext>
                </a:extLst>
              </p:cNvPr>
              <p:cNvSpPr/>
              <p:nvPr/>
            </p:nvSpPr>
            <p:spPr>
              <a:xfrm>
                <a:off x="2069206" y="2512737"/>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790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790"/>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p>
                <a:endParaRPr lang="en-US" sz="2800"/>
              </a:p>
            </p:txBody>
          </p:sp>
          <p:sp>
            <p:nvSpPr>
              <p:cNvPr id="273" name="Freeform: Shape 272">
                <a:extLst>
                  <a:ext uri="{FF2B5EF4-FFF2-40B4-BE49-F238E27FC236}">
                    <a16:creationId xmlns:a16="http://schemas.microsoft.com/office/drawing/2014/main" id="{BCAC82CA-3427-4B98-9BA4-3F518A56946D}"/>
                  </a:ext>
                </a:extLst>
              </p:cNvPr>
              <p:cNvSpPr/>
              <p:nvPr/>
            </p:nvSpPr>
            <p:spPr>
              <a:xfrm>
                <a:off x="2204800" y="2512737"/>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790"/>
                    </a:lnTo>
                    <a:lnTo>
                      <a:pt x="0" y="45013"/>
                    </a:lnTo>
                    <a:lnTo>
                      <a:pt x="12226" y="51125"/>
                    </a:lnTo>
                    <a:close/>
                  </a:path>
                </a:pathLst>
              </a:custGeom>
              <a:noFill/>
              <a:ln w="5514" cap="flat">
                <a:noFill/>
                <a:prstDash val="solid"/>
                <a:miter/>
              </a:ln>
            </p:spPr>
            <p:txBody>
              <a:bodyPr rtlCol="0" anchor="ctr"/>
              <a:lstStyle/>
              <a:p>
                <a:endParaRPr lang="en-US" sz="2800"/>
              </a:p>
            </p:txBody>
          </p:sp>
          <p:sp>
            <p:nvSpPr>
              <p:cNvPr id="274" name="Freeform: Shape 273">
                <a:extLst>
                  <a:ext uri="{FF2B5EF4-FFF2-40B4-BE49-F238E27FC236}">
                    <a16:creationId xmlns:a16="http://schemas.microsoft.com/office/drawing/2014/main" id="{8FE7CAA9-36AA-4B40-A405-84E3A5E50DAC}"/>
                  </a:ext>
                </a:extLst>
              </p:cNvPr>
              <p:cNvSpPr/>
              <p:nvPr/>
            </p:nvSpPr>
            <p:spPr>
              <a:xfrm>
                <a:off x="1882487" y="2277671"/>
                <a:ext cx="521813" cy="521813"/>
              </a:xfrm>
              <a:custGeom>
                <a:avLst/>
                <a:gdLst>
                  <a:gd name="connsiteX0" fmla="*/ 521257 w 521813"/>
                  <a:gd name="connsiteY0" fmla="*/ 487915 h 521813"/>
                  <a:gd name="connsiteX1" fmla="*/ 521257 w 521813"/>
                  <a:gd name="connsiteY1" fmla="*/ 33343 h 521813"/>
                  <a:gd name="connsiteX2" fmla="*/ 521257 w 521813"/>
                  <a:gd name="connsiteY2" fmla="*/ 0 h 521813"/>
                  <a:gd name="connsiteX3" fmla="*/ 487915 w 521813"/>
                  <a:gd name="connsiteY3" fmla="*/ 0 h 521813"/>
                  <a:gd name="connsiteX4" fmla="*/ 33343 w 521813"/>
                  <a:gd name="connsiteY4" fmla="*/ 0 h 521813"/>
                  <a:gd name="connsiteX5" fmla="*/ 0 w 521813"/>
                  <a:gd name="connsiteY5" fmla="*/ 0 h 521813"/>
                  <a:gd name="connsiteX6" fmla="*/ 0 w 521813"/>
                  <a:gd name="connsiteY6" fmla="*/ 33343 h 521813"/>
                  <a:gd name="connsiteX7" fmla="*/ 0 w 521813"/>
                  <a:gd name="connsiteY7" fmla="*/ 488471 h 521813"/>
                  <a:gd name="connsiteX8" fmla="*/ 0 w 521813"/>
                  <a:gd name="connsiteY8" fmla="*/ 521813 h 521813"/>
                  <a:gd name="connsiteX9" fmla="*/ 33343 w 521813"/>
                  <a:gd name="connsiteY9" fmla="*/ 521813 h 521813"/>
                  <a:gd name="connsiteX10" fmla="*/ 488471 w 521813"/>
                  <a:gd name="connsiteY10" fmla="*/ 521813 h 521813"/>
                  <a:gd name="connsiteX11" fmla="*/ 521813 w 521813"/>
                  <a:gd name="connsiteY11" fmla="*/ 521813 h 521813"/>
                  <a:gd name="connsiteX12" fmla="*/ 521813 w 521813"/>
                  <a:gd name="connsiteY12" fmla="*/ 487915 h 521813"/>
                  <a:gd name="connsiteX13" fmla="*/ 487915 w 521813"/>
                  <a:gd name="connsiteY13" fmla="*/ 487915 h 521813"/>
                  <a:gd name="connsiteX14" fmla="*/ 33343 w 521813"/>
                  <a:gd name="connsiteY14" fmla="*/ 487915 h 521813"/>
                  <a:gd name="connsiteX15" fmla="*/ 33343 w 521813"/>
                  <a:gd name="connsiteY15" fmla="*/ 33343 h 521813"/>
                  <a:gd name="connsiteX16" fmla="*/ 488471 w 521813"/>
                  <a:gd name="connsiteY16" fmla="*/ 33343 h 521813"/>
                  <a:gd name="connsiteX17" fmla="*/ 488471 w 521813"/>
                  <a:gd name="connsiteY17" fmla="*/ 487915 h 52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1813" h="521813">
                    <a:moveTo>
                      <a:pt x="521257" y="487915"/>
                    </a:moveTo>
                    <a:lnTo>
                      <a:pt x="521257" y="33343"/>
                    </a:lnTo>
                    <a:lnTo>
                      <a:pt x="521257" y="0"/>
                    </a:lnTo>
                    <a:lnTo>
                      <a:pt x="487915" y="0"/>
                    </a:lnTo>
                    <a:lnTo>
                      <a:pt x="33343" y="0"/>
                    </a:lnTo>
                    <a:lnTo>
                      <a:pt x="0" y="0"/>
                    </a:lnTo>
                    <a:lnTo>
                      <a:pt x="0" y="33343"/>
                    </a:lnTo>
                    <a:lnTo>
                      <a:pt x="0" y="488471"/>
                    </a:lnTo>
                    <a:lnTo>
                      <a:pt x="0" y="521813"/>
                    </a:lnTo>
                    <a:lnTo>
                      <a:pt x="33343" y="521813"/>
                    </a:lnTo>
                    <a:lnTo>
                      <a:pt x="488471" y="521813"/>
                    </a:lnTo>
                    <a:lnTo>
                      <a:pt x="521813" y="521813"/>
                    </a:lnTo>
                    <a:lnTo>
                      <a:pt x="521813" y="487915"/>
                    </a:lnTo>
                    <a:close/>
                    <a:moveTo>
                      <a:pt x="487915" y="487915"/>
                    </a:moveTo>
                    <a:lnTo>
                      <a:pt x="33343" y="487915"/>
                    </a:lnTo>
                    <a:lnTo>
                      <a:pt x="33343" y="33343"/>
                    </a:lnTo>
                    <a:lnTo>
                      <a:pt x="488471" y="33343"/>
                    </a:lnTo>
                    <a:lnTo>
                      <a:pt x="488471" y="487915"/>
                    </a:lnTo>
                    <a:close/>
                  </a:path>
                </a:pathLst>
              </a:custGeom>
              <a:solidFill>
                <a:srgbClr val="A6A6A6"/>
              </a:solidFill>
              <a:ln w="5514" cap="flat">
                <a:noFill/>
                <a:prstDash val="solid"/>
                <a:miter/>
              </a:ln>
            </p:spPr>
            <p:txBody>
              <a:bodyPr rtlCol="0" anchor="ctr"/>
              <a:lstStyle/>
              <a:p>
                <a:endParaRPr lang="en-US" sz="2800" dirty="0"/>
              </a:p>
            </p:txBody>
          </p:sp>
          <p:sp>
            <p:nvSpPr>
              <p:cNvPr id="275" name="Freeform: Shape 274">
                <a:extLst>
                  <a:ext uri="{FF2B5EF4-FFF2-40B4-BE49-F238E27FC236}">
                    <a16:creationId xmlns:a16="http://schemas.microsoft.com/office/drawing/2014/main" id="{2057B983-E56B-47E0-96A1-2931868FBBB1}"/>
                  </a:ext>
                </a:extLst>
              </p:cNvPr>
              <p:cNvSpPr/>
              <p:nvPr/>
            </p:nvSpPr>
            <p:spPr>
              <a:xfrm>
                <a:off x="2177570" y="2376588"/>
                <a:ext cx="145596" cy="50569"/>
              </a:xfrm>
              <a:custGeom>
                <a:avLst/>
                <a:gdLst>
                  <a:gd name="connsiteX0" fmla="*/ 58350 w 145596"/>
                  <a:gd name="connsiteY0" fmla="*/ 35566 h 50569"/>
                  <a:gd name="connsiteX1" fmla="*/ 64463 w 145596"/>
                  <a:gd name="connsiteY1" fmla="*/ 38900 h 50569"/>
                  <a:gd name="connsiteX2" fmla="*/ 87802 w 145596"/>
                  <a:gd name="connsiteY2" fmla="*/ 50570 h 50569"/>
                  <a:gd name="connsiteX3" fmla="*/ 145596 w 145596"/>
                  <a:gd name="connsiteY3" fmla="*/ 43901 h 50569"/>
                  <a:gd name="connsiteX4" fmla="*/ 107808 w 145596"/>
                  <a:gd name="connsiteY4" fmla="*/ 25007 h 50569"/>
                  <a:gd name="connsiteX5" fmla="*/ 58905 w 145596"/>
                  <a:gd name="connsiteY5" fmla="*/ 556 h 50569"/>
                  <a:gd name="connsiteX6" fmla="*/ 57794 w 145596"/>
                  <a:gd name="connsiteY6" fmla="*/ 0 h 50569"/>
                  <a:gd name="connsiteX7" fmla="*/ 52793 w 145596"/>
                  <a:gd name="connsiteY7" fmla="*/ 556 h 50569"/>
                  <a:gd name="connsiteX8" fmla="*/ 0 w 145596"/>
                  <a:gd name="connsiteY8" fmla="*/ 6113 h 50569"/>
                  <a:gd name="connsiteX9" fmla="*/ 52237 w 145596"/>
                  <a:gd name="connsiteY9" fmla="*/ 32787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596" h="50569">
                    <a:moveTo>
                      <a:pt x="58350" y="35566"/>
                    </a:moveTo>
                    <a:lnTo>
                      <a:pt x="64463" y="38900"/>
                    </a:lnTo>
                    <a:lnTo>
                      <a:pt x="87802" y="50570"/>
                    </a:lnTo>
                    <a:lnTo>
                      <a:pt x="145596" y="43901"/>
                    </a:lnTo>
                    <a:lnTo>
                      <a:pt x="107808" y="25007"/>
                    </a:lnTo>
                    <a:lnTo>
                      <a:pt x="58905" y="556"/>
                    </a:lnTo>
                    <a:lnTo>
                      <a:pt x="57794" y="0"/>
                    </a:lnTo>
                    <a:lnTo>
                      <a:pt x="52793" y="556"/>
                    </a:lnTo>
                    <a:lnTo>
                      <a:pt x="0" y="6113"/>
                    </a:lnTo>
                    <a:lnTo>
                      <a:pt x="52237" y="32787"/>
                    </a:lnTo>
                    <a:close/>
                  </a:path>
                </a:pathLst>
              </a:custGeom>
              <a:solidFill>
                <a:srgbClr val="A6A6A6"/>
              </a:solidFill>
              <a:ln w="5514" cap="flat">
                <a:noFill/>
                <a:prstDash val="solid"/>
                <a:miter/>
              </a:ln>
            </p:spPr>
            <p:txBody>
              <a:bodyPr rtlCol="0" anchor="ctr"/>
              <a:lstStyle/>
              <a:p>
                <a:endParaRPr lang="en-US" sz="2800"/>
              </a:p>
            </p:txBody>
          </p:sp>
          <p:sp>
            <p:nvSpPr>
              <p:cNvPr id="276" name="Freeform: Shape 275">
                <a:extLst>
                  <a:ext uri="{FF2B5EF4-FFF2-40B4-BE49-F238E27FC236}">
                    <a16:creationId xmlns:a16="http://schemas.microsoft.com/office/drawing/2014/main" id="{A12566B7-1C21-4344-9A8C-CCB417F3290C}"/>
                  </a:ext>
                </a:extLst>
              </p:cNvPr>
              <p:cNvSpPr/>
              <p:nvPr/>
            </p:nvSpPr>
            <p:spPr>
              <a:xfrm>
                <a:off x="2160899" y="256497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3 h 122256"/>
                  <a:gd name="connsiteX24" fmla="*/ 70020 w 97249"/>
                  <a:gd name="connsiteY24" fmla="*/ 76133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3 h 122256"/>
                  <a:gd name="connsiteX42" fmla="*/ 43901 w 97249"/>
                  <a:gd name="connsiteY42" fmla="*/ 78911 h 122256"/>
                  <a:gd name="connsiteX43" fmla="*/ 43901 w 97249"/>
                  <a:gd name="connsiteY43" fmla="*/ 78911 h 122256"/>
                  <a:gd name="connsiteX44" fmla="*/ 43901 w 97249"/>
                  <a:gd name="connsiteY44" fmla="*/ 72798 h 122256"/>
                  <a:gd name="connsiteX45" fmla="*/ 43901 w 97249"/>
                  <a:gd name="connsiteY45" fmla="*/ 72798 h 122256"/>
                  <a:gd name="connsiteX46" fmla="*/ 43901 w 97249"/>
                  <a:gd name="connsiteY46" fmla="*/ 66685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8911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3"/>
                    </a:moveTo>
                    <a:lnTo>
                      <a:pt x="70020" y="76133"/>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3"/>
                    </a:lnTo>
                    <a:close/>
                    <a:moveTo>
                      <a:pt x="43901" y="78911"/>
                    </a:moveTo>
                    <a:lnTo>
                      <a:pt x="43901" y="78911"/>
                    </a:lnTo>
                    <a:lnTo>
                      <a:pt x="43901" y="72798"/>
                    </a:lnTo>
                    <a:lnTo>
                      <a:pt x="43901" y="72798"/>
                    </a:lnTo>
                    <a:lnTo>
                      <a:pt x="43901" y="66685"/>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8911"/>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p>
                <a:endParaRPr lang="en-US" sz="2800"/>
              </a:p>
            </p:txBody>
          </p:sp>
          <p:sp>
            <p:nvSpPr>
              <p:cNvPr id="277" name="Freeform: Shape 276">
                <a:extLst>
                  <a:ext uri="{FF2B5EF4-FFF2-40B4-BE49-F238E27FC236}">
                    <a16:creationId xmlns:a16="http://schemas.microsoft.com/office/drawing/2014/main" id="{D25D4052-88E4-4B1A-8F9E-57FAF1D4193D}"/>
                  </a:ext>
                </a:extLst>
              </p:cNvPr>
              <p:cNvSpPr/>
              <p:nvPr/>
            </p:nvSpPr>
            <p:spPr>
              <a:xfrm>
                <a:off x="2268707" y="2607208"/>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p>
                <a:endParaRPr lang="en-US" sz="2800"/>
              </a:p>
            </p:txBody>
          </p:sp>
          <p:sp>
            <p:nvSpPr>
              <p:cNvPr id="278" name="Freeform: Shape 277">
                <a:extLst>
                  <a:ext uri="{FF2B5EF4-FFF2-40B4-BE49-F238E27FC236}">
                    <a16:creationId xmlns:a16="http://schemas.microsoft.com/office/drawing/2014/main" id="{4314B74D-453E-462F-88A7-809B3631046D}"/>
                  </a:ext>
                </a:extLst>
              </p:cNvPr>
              <p:cNvSpPr/>
              <p:nvPr/>
            </p:nvSpPr>
            <p:spPr>
              <a:xfrm>
                <a:off x="2160899" y="2476060"/>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7233 h 122256"/>
                  <a:gd name="connsiteX48" fmla="*/ 56127 w 97249"/>
                  <a:gd name="connsiteY48" fmla="*/ 43346 h 122256"/>
                  <a:gd name="connsiteX49" fmla="*/ 56127 w 97249"/>
                  <a:gd name="connsiteY49" fmla="*/ 66130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2"/>
                    </a:lnTo>
                    <a:close/>
                    <a:moveTo>
                      <a:pt x="43901" y="79467"/>
                    </a:moveTo>
                    <a:lnTo>
                      <a:pt x="43901" y="79467"/>
                    </a:lnTo>
                    <a:lnTo>
                      <a:pt x="43901" y="73354"/>
                    </a:lnTo>
                    <a:lnTo>
                      <a:pt x="43901" y="73354"/>
                    </a:lnTo>
                    <a:lnTo>
                      <a:pt x="43901" y="67241"/>
                    </a:lnTo>
                    <a:lnTo>
                      <a:pt x="43901" y="37233"/>
                    </a:lnTo>
                    <a:lnTo>
                      <a:pt x="56127" y="43346"/>
                    </a:lnTo>
                    <a:lnTo>
                      <a:pt x="56127" y="66130"/>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p>
                <a:endParaRPr lang="en-US" sz="2800"/>
              </a:p>
            </p:txBody>
          </p:sp>
          <p:sp>
            <p:nvSpPr>
              <p:cNvPr id="279" name="Freeform: Shape 278">
                <a:extLst>
                  <a:ext uri="{FF2B5EF4-FFF2-40B4-BE49-F238E27FC236}">
                    <a16:creationId xmlns:a16="http://schemas.microsoft.com/office/drawing/2014/main" id="{30A3FC26-7370-46F6-8E07-D827195F312A}"/>
                  </a:ext>
                </a:extLst>
              </p:cNvPr>
              <p:cNvSpPr/>
              <p:nvPr/>
            </p:nvSpPr>
            <p:spPr>
              <a:xfrm>
                <a:off x="2268707" y="2518294"/>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p>
                <a:endParaRPr lang="en-US" sz="2800"/>
              </a:p>
            </p:txBody>
          </p:sp>
          <p:sp>
            <p:nvSpPr>
              <p:cNvPr id="280" name="Freeform: Shape 279">
                <a:extLst>
                  <a:ext uri="{FF2B5EF4-FFF2-40B4-BE49-F238E27FC236}">
                    <a16:creationId xmlns:a16="http://schemas.microsoft.com/office/drawing/2014/main" id="{AB0FDE3B-2D5B-4251-A5FE-DB800340BC6F}"/>
                  </a:ext>
                </a:extLst>
              </p:cNvPr>
              <p:cNvSpPr/>
              <p:nvPr/>
            </p:nvSpPr>
            <p:spPr>
              <a:xfrm>
                <a:off x="2160899" y="238881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4460 h 122256"/>
                  <a:gd name="connsiteX30" fmla="*/ 82245 w 97249"/>
                  <a:gd name="connsiteY30" fmla="*/ 55015 h 122256"/>
                  <a:gd name="connsiteX31" fmla="*/ 82245 w 97249"/>
                  <a:gd name="connsiteY31" fmla="*/ 66130 h 122256"/>
                  <a:gd name="connsiteX32" fmla="*/ 82245 w 97249"/>
                  <a:gd name="connsiteY32" fmla="*/ 71687 h 122256"/>
                  <a:gd name="connsiteX33" fmla="*/ 82245 w 97249"/>
                  <a:gd name="connsiteY33" fmla="*/ 72798 h 122256"/>
                  <a:gd name="connsiteX34" fmla="*/ 82245 w 97249"/>
                  <a:gd name="connsiteY34" fmla="*/ 78355 h 122256"/>
                  <a:gd name="connsiteX35" fmla="*/ 82245 w 97249"/>
                  <a:gd name="connsiteY35" fmla="*/ 78355 h 122256"/>
                  <a:gd name="connsiteX36" fmla="*/ 82245 w 97249"/>
                  <a:gd name="connsiteY36" fmla="*/ 79467 h 122256"/>
                  <a:gd name="connsiteX37" fmla="*/ 82245 w 97249"/>
                  <a:gd name="connsiteY37" fmla="*/ 99472 h 122256"/>
                  <a:gd name="connsiteX38" fmla="*/ 81690 w 97249"/>
                  <a:gd name="connsiteY38" fmla="*/ 98917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4460"/>
                    </a:lnTo>
                    <a:lnTo>
                      <a:pt x="82245" y="55015"/>
                    </a:lnTo>
                    <a:lnTo>
                      <a:pt x="82245" y="66130"/>
                    </a:lnTo>
                    <a:lnTo>
                      <a:pt x="82245" y="71687"/>
                    </a:lnTo>
                    <a:lnTo>
                      <a:pt x="82245" y="72798"/>
                    </a:lnTo>
                    <a:lnTo>
                      <a:pt x="82245" y="78355"/>
                    </a:lnTo>
                    <a:lnTo>
                      <a:pt x="82245" y="78355"/>
                    </a:lnTo>
                    <a:lnTo>
                      <a:pt x="82245" y="79467"/>
                    </a:lnTo>
                    <a:lnTo>
                      <a:pt x="82245" y="99472"/>
                    </a:lnTo>
                    <a:lnTo>
                      <a:pt x="81690" y="98917"/>
                    </a:lnTo>
                    <a:lnTo>
                      <a:pt x="75021" y="97250"/>
                    </a:lnTo>
                    <a:lnTo>
                      <a:pt x="69464" y="94471"/>
                    </a:lnTo>
                    <a:lnTo>
                      <a:pt x="69464" y="76132"/>
                    </a:lnTo>
                    <a:close/>
                    <a:moveTo>
                      <a:pt x="43901" y="79467"/>
                    </a:moveTo>
                    <a:lnTo>
                      <a:pt x="43901" y="79467"/>
                    </a:lnTo>
                    <a:lnTo>
                      <a:pt x="43901" y="73354"/>
                    </a:lnTo>
                    <a:lnTo>
                      <a:pt x="43901" y="73354"/>
                    </a:lnTo>
                    <a:lnTo>
                      <a:pt x="43901" y="67241"/>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p>
                <a:endParaRPr lang="en-US" sz="2800"/>
              </a:p>
            </p:txBody>
          </p:sp>
          <p:sp>
            <p:nvSpPr>
              <p:cNvPr id="281" name="Freeform: Shape 280">
                <a:extLst>
                  <a:ext uri="{FF2B5EF4-FFF2-40B4-BE49-F238E27FC236}">
                    <a16:creationId xmlns:a16="http://schemas.microsoft.com/office/drawing/2014/main" id="{D16633E4-F427-47AB-A30B-E168D4C64FB7}"/>
                  </a:ext>
                </a:extLst>
              </p:cNvPr>
              <p:cNvSpPr/>
              <p:nvPr/>
            </p:nvSpPr>
            <p:spPr>
              <a:xfrm>
                <a:off x="2268707" y="2431048"/>
                <a:ext cx="70019" cy="83356"/>
              </a:xfrm>
              <a:custGeom>
                <a:avLst/>
                <a:gdLst>
                  <a:gd name="connsiteX0" fmla="*/ 1111 w 70019"/>
                  <a:gd name="connsiteY0" fmla="*/ 37788 h 83356"/>
                  <a:gd name="connsiteX1" fmla="*/ 1111 w 70019"/>
                  <a:gd name="connsiteY1" fmla="*/ 43901 h 83356"/>
                  <a:gd name="connsiteX2" fmla="*/ 1111 w 70019"/>
                  <a:gd name="connsiteY2" fmla="*/ 45013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5013"/>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p>
                <a:endParaRPr lang="en-US" sz="2800"/>
              </a:p>
            </p:txBody>
          </p:sp>
          <p:sp>
            <p:nvSpPr>
              <p:cNvPr id="282" name="Freeform: Shape 281">
                <a:extLst>
                  <a:ext uri="{FF2B5EF4-FFF2-40B4-BE49-F238E27FC236}">
                    <a16:creationId xmlns:a16="http://schemas.microsoft.com/office/drawing/2014/main" id="{D54B3FA0-ED27-49B5-A9CE-1B96334F1EE6}"/>
                  </a:ext>
                </a:extLst>
              </p:cNvPr>
              <p:cNvSpPr/>
              <p:nvPr/>
            </p:nvSpPr>
            <p:spPr>
              <a:xfrm>
                <a:off x="1962510" y="2376588"/>
                <a:ext cx="146152" cy="50569"/>
              </a:xfrm>
              <a:custGeom>
                <a:avLst/>
                <a:gdLst>
                  <a:gd name="connsiteX0" fmla="*/ 81690 w 146152"/>
                  <a:gd name="connsiteY0" fmla="*/ 38900 h 50569"/>
                  <a:gd name="connsiteX1" fmla="*/ 87802 w 146152"/>
                  <a:gd name="connsiteY1" fmla="*/ 35566 h 50569"/>
                  <a:gd name="connsiteX2" fmla="*/ 93915 w 146152"/>
                  <a:gd name="connsiteY2" fmla="*/ 32787 h 50569"/>
                  <a:gd name="connsiteX3" fmla="*/ 146152 w 146152"/>
                  <a:gd name="connsiteY3" fmla="*/ 6113 h 50569"/>
                  <a:gd name="connsiteX4" fmla="*/ 93360 w 146152"/>
                  <a:gd name="connsiteY4" fmla="*/ 556 h 50569"/>
                  <a:gd name="connsiteX5" fmla="*/ 88358 w 146152"/>
                  <a:gd name="connsiteY5" fmla="*/ 0 h 50569"/>
                  <a:gd name="connsiteX6" fmla="*/ 87247 w 146152"/>
                  <a:gd name="connsiteY6" fmla="*/ 556 h 50569"/>
                  <a:gd name="connsiteX7" fmla="*/ 38344 w 146152"/>
                  <a:gd name="connsiteY7" fmla="*/ 25007 h 50569"/>
                  <a:gd name="connsiteX8" fmla="*/ 0 w 146152"/>
                  <a:gd name="connsiteY8" fmla="*/ 43901 h 50569"/>
                  <a:gd name="connsiteX9" fmla="*/ 58350 w 146152"/>
                  <a:gd name="connsiteY9" fmla="*/ 50570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2" h="50569">
                    <a:moveTo>
                      <a:pt x="81690" y="38900"/>
                    </a:moveTo>
                    <a:lnTo>
                      <a:pt x="87802" y="35566"/>
                    </a:lnTo>
                    <a:lnTo>
                      <a:pt x="93915" y="32787"/>
                    </a:lnTo>
                    <a:lnTo>
                      <a:pt x="146152" y="6113"/>
                    </a:lnTo>
                    <a:lnTo>
                      <a:pt x="93360" y="556"/>
                    </a:lnTo>
                    <a:lnTo>
                      <a:pt x="88358" y="0"/>
                    </a:lnTo>
                    <a:lnTo>
                      <a:pt x="87247" y="556"/>
                    </a:lnTo>
                    <a:lnTo>
                      <a:pt x="38344" y="25007"/>
                    </a:lnTo>
                    <a:lnTo>
                      <a:pt x="0" y="43901"/>
                    </a:lnTo>
                    <a:lnTo>
                      <a:pt x="58350" y="50570"/>
                    </a:lnTo>
                    <a:close/>
                  </a:path>
                </a:pathLst>
              </a:custGeom>
              <a:solidFill>
                <a:srgbClr val="A6A6A6"/>
              </a:solidFill>
              <a:ln w="5514" cap="flat">
                <a:noFill/>
                <a:prstDash val="solid"/>
                <a:miter/>
              </a:ln>
            </p:spPr>
            <p:txBody>
              <a:bodyPr rtlCol="0" anchor="ctr"/>
              <a:lstStyle/>
              <a:p>
                <a:endParaRPr lang="en-US" sz="2800"/>
              </a:p>
            </p:txBody>
          </p:sp>
          <p:sp>
            <p:nvSpPr>
              <p:cNvPr id="283" name="Freeform: Shape 282">
                <a:extLst>
                  <a:ext uri="{FF2B5EF4-FFF2-40B4-BE49-F238E27FC236}">
                    <a16:creationId xmlns:a16="http://schemas.microsoft.com/office/drawing/2014/main" id="{056AD2CD-2976-49DA-9DDA-8CD366D30FDE}"/>
                  </a:ext>
                </a:extLst>
              </p:cNvPr>
              <p:cNvSpPr/>
              <p:nvPr/>
            </p:nvSpPr>
            <p:spPr>
              <a:xfrm>
                <a:off x="2028084" y="2564974"/>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3 h 122256"/>
                  <a:gd name="connsiteX26" fmla="*/ 27230 w 97249"/>
                  <a:gd name="connsiteY26" fmla="*/ 76133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3"/>
                    </a:lnTo>
                    <a:lnTo>
                      <a:pt x="27230" y="76133"/>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p>
                <a:endParaRPr lang="en-US" sz="2800"/>
              </a:p>
            </p:txBody>
          </p:sp>
          <p:sp>
            <p:nvSpPr>
              <p:cNvPr id="284" name="Freeform: Shape 283">
                <a:extLst>
                  <a:ext uri="{FF2B5EF4-FFF2-40B4-BE49-F238E27FC236}">
                    <a16:creationId xmlns:a16="http://schemas.microsoft.com/office/drawing/2014/main" id="{E6A14D74-BFBC-486A-B186-460D8183296E}"/>
                  </a:ext>
                </a:extLst>
              </p:cNvPr>
              <p:cNvSpPr/>
              <p:nvPr/>
            </p:nvSpPr>
            <p:spPr>
              <a:xfrm>
                <a:off x="1947506" y="260720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p>
                <a:endParaRPr lang="en-US" sz="2800"/>
              </a:p>
            </p:txBody>
          </p:sp>
          <p:sp>
            <p:nvSpPr>
              <p:cNvPr id="285" name="Freeform: Shape 284">
                <a:extLst>
                  <a:ext uri="{FF2B5EF4-FFF2-40B4-BE49-F238E27FC236}">
                    <a16:creationId xmlns:a16="http://schemas.microsoft.com/office/drawing/2014/main" id="{B12A7ABF-9E6C-4677-B8F7-EBBA5B1DE880}"/>
                  </a:ext>
                </a:extLst>
              </p:cNvPr>
              <p:cNvSpPr/>
              <p:nvPr/>
            </p:nvSpPr>
            <p:spPr>
              <a:xfrm>
                <a:off x="2028084" y="2476060"/>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p>
                <a:endParaRPr lang="en-US" sz="2800"/>
              </a:p>
            </p:txBody>
          </p:sp>
          <p:sp>
            <p:nvSpPr>
              <p:cNvPr id="286" name="Freeform: Shape 285">
                <a:extLst>
                  <a:ext uri="{FF2B5EF4-FFF2-40B4-BE49-F238E27FC236}">
                    <a16:creationId xmlns:a16="http://schemas.microsoft.com/office/drawing/2014/main" id="{336A5E51-DCEB-4B82-A7DC-AB1446C19D64}"/>
                  </a:ext>
                </a:extLst>
              </p:cNvPr>
              <p:cNvSpPr/>
              <p:nvPr/>
            </p:nvSpPr>
            <p:spPr>
              <a:xfrm>
                <a:off x="1947506" y="2518294"/>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p>
                <a:endParaRPr lang="en-US" sz="2800"/>
              </a:p>
            </p:txBody>
          </p:sp>
          <p:sp>
            <p:nvSpPr>
              <p:cNvPr id="287" name="Freeform: Shape 286">
                <a:extLst>
                  <a:ext uri="{FF2B5EF4-FFF2-40B4-BE49-F238E27FC236}">
                    <a16:creationId xmlns:a16="http://schemas.microsoft.com/office/drawing/2014/main" id="{D78198BF-43CE-48DF-B390-AA64257F10CA}"/>
                  </a:ext>
                </a:extLst>
              </p:cNvPr>
              <p:cNvSpPr/>
              <p:nvPr/>
            </p:nvSpPr>
            <p:spPr>
              <a:xfrm>
                <a:off x="2028084" y="2388814"/>
                <a:ext cx="97249" cy="122256"/>
              </a:xfrm>
              <a:custGeom>
                <a:avLst/>
                <a:gdLst>
                  <a:gd name="connsiteX0" fmla="*/ 22228 w 97249"/>
                  <a:gd name="connsiteY0" fmla="*/ 36677 h 122256"/>
                  <a:gd name="connsiteX1" fmla="*/ 16116 w 97249"/>
                  <a:gd name="connsiteY1" fmla="*/ 39456 h 122256"/>
                  <a:gd name="connsiteX2" fmla="*/ 0 w 97249"/>
                  <a:gd name="connsiteY2" fmla="*/ 47791 h 122256"/>
                  <a:gd name="connsiteX3" fmla="*/ 556 w 97249"/>
                  <a:gd name="connsiteY3" fmla="*/ 73910 h 122256"/>
                  <a:gd name="connsiteX4" fmla="*/ 556 w 97249"/>
                  <a:gd name="connsiteY4" fmla="*/ 79467 h 122256"/>
                  <a:gd name="connsiteX5" fmla="*/ 556 w 97249"/>
                  <a:gd name="connsiteY5" fmla="*/ 80578 h 122256"/>
                  <a:gd name="connsiteX6" fmla="*/ 556 w 97249"/>
                  <a:gd name="connsiteY6" fmla="*/ 86135 h 122256"/>
                  <a:gd name="connsiteX7" fmla="*/ 556 w 97249"/>
                  <a:gd name="connsiteY7" fmla="*/ 86135 h 122256"/>
                  <a:gd name="connsiteX8" fmla="*/ 556 w 97249"/>
                  <a:gd name="connsiteY8" fmla="*/ 87247 h 122256"/>
                  <a:gd name="connsiteX9" fmla="*/ 1111 w 97249"/>
                  <a:gd name="connsiteY9" fmla="*/ 121145 h 122256"/>
                  <a:gd name="connsiteX10" fmla="*/ 1111 w 97249"/>
                  <a:gd name="connsiteY10" fmla="*/ 122257 h 122256"/>
                  <a:gd name="connsiteX11" fmla="*/ 1111 w 97249"/>
                  <a:gd name="connsiteY11" fmla="*/ 122257 h 122256"/>
                  <a:gd name="connsiteX12" fmla="*/ 16116 w 97249"/>
                  <a:gd name="connsiteY12" fmla="*/ 115032 h 122256"/>
                  <a:gd name="connsiteX13" fmla="*/ 22228 w 97249"/>
                  <a:gd name="connsiteY13" fmla="*/ 112254 h 122256"/>
                  <a:gd name="connsiteX14" fmla="*/ 28341 w 97249"/>
                  <a:gd name="connsiteY14" fmla="*/ 109475 h 122256"/>
                  <a:gd name="connsiteX15" fmla="*/ 82245 w 97249"/>
                  <a:gd name="connsiteY15" fmla="*/ 82245 h 122256"/>
                  <a:gd name="connsiteX16" fmla="*/ 92248 w 97249"/>
                  <a:gd name="connsiteY16" fmla="*/ 77244 h 122256"/>
                  <a:gd name="connsiteX17" fmla="*/ 92248 w 97249"/>
                  <a:gd name="connsiteY17" fmla="*/ 77244 h 122256"/>
                  <a:gd name="connsiteX18" fmla="*/ 97250 w 97249"/>
                  <a:gd name="connsiteY18" fmla="*/ 75021 h 122256"/>
                  <a:gd name="connsiteX19" fmla="*/ 96138 w 97249"/>
                  <a:gd name="connsiteY19" fmla="*/ 0 h 122256"/>
                  <a:gd name="connsiteX20" fmla="*/ 96138 w 97249"/>
                  <a:gd name="connsiteY20" fmla="*/ 0 h 122256"/>
                  <a:gd name="connsiteX21" fmla="*/ 28341 w 97249"/>
                  <a:gd name="connsiteY21" fmla="*/ 33898 h 122256"/>
                  <a:gd name="connsiteX22" fmla="*/ 22228 w 97249"/>
                  <a:gd name="connsiteY22" fmla="*/ 36677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67797 w 97249"/>
                  <a:gd name="connsiteY42" fmla="*/ 68353 h 122256"/>
                  <a:gd name="connsiteX43" fmla="*/ 67797 w 97249"/>
                  <a:gd name="connsiteY43" fmla="*/ 28897 h 122256"/>
                  <a:gd name="connsiteX44" fmla="*/ 80022 w 97249"/>
                  <a:gd name="connsiteY44" fmla="*/ 22784 h 122256"/>
                  <a:gd name="connsiteX45" fmla="*/ 80022 w 97249"/>
                  <a:gd name="connsiteY45" fmla="*/ 67797 h 122256"/>
                  <a:gd name="connsiteX46" fmla="*/ 77244 w 97249"/>
                  <a:gd name="connsiteY46" fmla="*/ 68908 h 122256"/>
                  <a:gd name="connsiteX47" fmla="*/ 67797 w 97249"/>
                  <a:gd name="connsiteY47" fmla="*/ 73910 h 122256"/>
                  <a:gd name="connsiteX48" fmla="*/ 67797 w 97249"/>
                  <a:gd name="connsiteY48" fmla="*/ 68353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53348 w 97249"/>
                  <a:gd name="connsiteY58" fmla="*/ 72798 h 122256"/>
                  <a:gd name="connsiteX59" fmla="*/ 53348 w 97249"/>
                  <a:gd name="connsiteY59" fmla="*/ 72798 h 122256"/>
                  <a:gd name="connsiteX60" fmla="*/ 53348 w 97249"/>
                  <a:gd name="connsiteY60" fmla="*/ 78911 h 122256"/>
                  <a:gd name="connsiteX61" fmla="*/ 53348 w 97249"/>
                  <a:gd name="connsiteY61" fmla="*/ 78911 h 122256"/>
                  <a:gd name="connsiteX62" fmla="*/ 53348 w 97249"/>
                  <a:gd name="connsiteY62" fmla="*/ 81134 h 122256"/>
                  <a:gd name="connsiteX63" fmla="*/ 41123 w 97249"/>
                  <a:gd name="connsiteY63" fmla="*/ 87802 h 122256"/>
                  <a:gd name="connsiteX64" fmla="*/ 41123 w 97249"/>
                  <a:gd name="connsiteY64" fmla="*/ 7780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22228" y="36677"/>
                    </a:move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lnTo>
                      <a:pt x="28341" y="33898"/>
                    </a:lnTo>
                    <a:lnTo>
                      <a:pt x="22228" y="36677"/>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67797" y="68353"/>
                    </a:moveTo>
                    <a:lnTo>
                      <a:pt x="67797" y="28897"/>
                    </a:lnTo>
                    <a:lnTo>
                      <a:pt x="80022" y="22784"/>
                    </a:lnTo>
                    <a:lnTo>
                      <a:pt x="80022" y="67797"/>
                    </a:lnTo>
                    <a:lnTo>
                      <a:pt x="77244" y="68908"/>
                    </a:lnTo>
                    <a:lnTo>
                      <a:pt x="67797" y="73910"/>
                    </a:lnTo>
                    <a:lnTo>
                      <a:pt x="67797" y="68353"/>
                    </a:lnTo>
                    <a:close/>
                    <a:moveTo>
                      <a:pt x="41123" y="77800"/>
                    </a:moveTo>
                    <a:lnTo>
                      <a:pt x="41123" y="77800"/>
                    </a:lnTo>
                    <a:lnTo>
                      <a:pt x="41123" y="77800"/>
                    </a:lnTo>
                    <a:lnTo>
                      <a:pt x="41123" y="71687"/>
                    </a:lnTo>
                    <a:lnTo>
                      <a:pt x="41123" y="71687"/>
                    </a:lnTo>
                    <a:lnTo>
                      <a:pt x="41123" y="65574"/>
                    </a:lnTo>
                    <a:lnTo>
                      <a:pt x="41123" y="42790"/>
                    </a:lnTo>
                    <a:lnTo>
                      <a:pt x="53348" y="36677"/>
                    </a:lnTo>
                    <a:lnTo>
                      <a:pt x="53348" y="66685"/>
                    </a:lnTo>
                    <a:lnTo>
                      <a:pt x="53348" y="72798"/>
                    </a:lnTo>
                    <a:lnTo>
                      <a:pt x="53348" y="72798"/>
                    </a:lnTo>
                    <a:lnTo>
                      <a:pt x="53348" y="78911"/>
                    </a:lnTo>
                    <a:lnTo>
                      <a:pt x="53348" y="78911"/>
                    </a:lnTo>
                    <a:lnTo>
                      <a:pt x="53348" y="81134"/>
                    </a:lnTo>
                    <a:lnTo>
                      <a:pt x="41123" y="87802"/>
                    </a:lnTo>
                    <a:lnTo>
                      <a:pt x="41123" y="77800"/>
                    </a:lnTo>
                    <a:close/>
                  </a:path>
                </a:pathLst>
              </a:custGeom>
              <a:solidFill>
                <a:srgbClr val="A6A6A6"/>
              </a:solidFill>
              <a:ln w="5514" cap="flat">
                <a:noFill/>
                <a:prstDash val="solid"/>
                <a:miter/>
              </a:ln>
            </p:spPr>
            <p:txBody>
              <a:bodyPr rtlCol="0" anchor="ctr"/>
              <a:lstStyle/>
              <a:p>
                <a:endParaRPr lang="en-US" sz="2800"/>
              </a:p>
            </p:txBody>
          </p:sp>
          <p:sp>
            <p:nvSpPr>
              <p:cNvPr id="288" name="Freeform: Shape 287">
                <a:extLst>
                  <a:ext uri="{FF2B5EF4-FFF2-40B4-BE49-F238E27FC236}">
                    <a16:creationId xmlns:a16="http://schemas.microsoft.com/office/drawing/2014/main" id="{D224A0CD-3DB9-4136-ADA3-BED31EF1EFE1}"/>
                  </a:ext>
                </a:extLst>
              </p:cNvPr>
              <p:cNvSpPr/>
              <p:nvPr/>
            </p:nvSpPr>
            <p:spPr>
              <a:xfrm>
                <a:off x="1947506" y="243104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5013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5013"/>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p>
                <a:endParaRPr lang="en-US" sz="2800"/>
              </a:p>
            </p:txBody>
          </p:sp>
        </p:grpSp>
        <p:sp>
          <p:nvSpPr>
            <p:cNvPr id="254" name="Oval 253">
              <a:extLst>
                <a:ext uri="{FF2B5EF4-FFF2-40B4-BE49-F238E27FC236}">
                  <a16:creationId xmlns:a16="http://schemas.microsoft.com/office/drawing/2014/main" id="{17F139C3-E07A-486E-AE5C-9242E2B7602C}"/>
                </a:ext>
              </a:extLst>
            </p:cNvPr>
            <p:cNvSpPr/>
            <p:nvPr/>
          </p:nvSpPr>
          <p:spPr>
            <a:xfrm>
              <a:off x="7213192" y="1899907"/>
              <a:ext cx="238156" cy="2381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5</a:t>
              </a:r>
            </a:p>
          </p:txBody>
        </p:sp>
        <p:sp>
          <p:nvSpPr>
            <p:cNvPr id="255" name="TextBox 254">
              <a:extLst>
                <a:ext uri="{FF2B5EF4-FFF2-40B4-BE49-F238E27FC236}">
                  <a16:creationId xmlns:a16="http://schemas.microsoft.com/office/drawing/2014/main" id="{70B492EA-8169-4225-BDF4-2D26B9B48B91}"/>
                </a:ext>
              </a:extLst>
            </p:cNvPr>
            <p:cNvSpPr txBox="1"/>
            <p:nvPr/>
          </p:nvSpPr>
          <p:spPr>
            <a:xfrm>
              <a:off x="7393432" y="2678227"/>
              <a:ext cx="614500" cy="314034"/>
            </a:xfrm>
            <a:prstGeom prst="rect">
              <a:avLst/>
            </a:prstGeom>
            <a:noFill/>
          </p:spPr>
          <p:txBody>
            <a:bodyPr wrap="square" rtlCol="0">
              <a:spAutoFit/>
            </a:bodyPr>
            <a:lstStyle/>
            <a:p>
              <a:pPr algn="ctr"/>
              <a:r>
                <a:rPr lang="en-US" sz="1050" dirty="0"/>
                <a:t>Container</a:t>
              </a:r>
              <a:br>
                <a:rPr lang="en-US" sz="1050" dirty="0"/>
              </a:br>
              <a:r>
                <a:rPr lang="en-US" sz="1050" dirty="0"/>
                <a:t>Host</a:t>
              </a:r>
            </a:p>
          </p:txBody>
        </p:sp>
      </p:grpSp>
      <p:grpSp>
        <p:nvGrpSpPr>
          <p:cNvPr id="180" name="Group 179">
            <a:extLst>
              <a:ext uri="{FF2B5EF4-FFF2-40B4-BE49-F238E27FC236}">
                <a16:creationId xmlns:a16="http://schemas.microsoft.com/office/drawing/2014/main" id="{7BE1D905-DF4D-4D0A-A309-1AF06A927458}"/>
              </a:ext>
            </a:extLst>
          </p:cNvPr>
          <p:cNvGrpSpPr/>
          <p:nvPr/>
        </p:nvGrpSpPr>
        <p:grpSpPr>
          <a:xfrm>
            <a:off x="2498473" y="4142278"/>
            <a:ext cx="568356" cy="1441812"/>
            <a:chOff x="1360936" y="2499829"/>
            <a:chExt cx="414223" cy="1050806"/>
          </a:xfrm>
        </p:grpSpPr>
        <p:pic>
          <p:nvPicPr>
            <p:cNvPr id="219" name="Signature">
              <a:extLst>
                <a:ext uri="{FF2B5EF4-FFF2-40B4-BE49-F238E27FC236}">
                  <a16:creationId xmlns:a16="http://schemas.microsoft.com/office/drawing/2014/main" id="{0C749046-EC49-4422-B827-07E7D7EEF8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0936" y="2499829"/>
              <a:ext cx="122744" cy="122744"/>
            </a:xfrm>
            <a:prstGeom prst="rect">
              <a:avLst/>
            </a:prstGeom>
          </p:spPr>
        </p:pic>
        <p:pic>
          <p:nvPicPr>
            <p:cNvPr id="220" name="Signature">
              <a:extLst>
                <a:ext uri="{FF2B5EF4-FFF2-40B4-BE49-F238E27FC236}">
                  <a16:creationId xmlns:a16="http://schemas.microsoft.com/office/drawing/2014/main" id="{592E0AAD-B6E9-4842-8CE4-C899E2E5FA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1694" y="2787072"/>
              <a:ext cx="122744" cy="122744"/>
            </a:xfrm>
            <a:prstGeom prst="rect">
              <a:avLst/>
            </a:prstGeom>
          </p:spPr>
        </p:pic>
        <p:pic>
          <p:nvPicPr>
            <p:cNvPr id="221" name="Signature">
              <a:extLst>
                <a:ext uri="{FF2B5EF4-FFF2-40B4-BE49-F238E27FC236}">
                  <a16:creationId xmlns:a16="http://schemas.microsoft.com/office/drawing/2014/main" id="{FBC92341-7DD9-45C2-86C5-372C256D9E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2415" y="3106552"/>
              <a:ext cx="122744" cy="122744"/>
            </a:xfrm>
            <a:prstGeom prst="rect">
              <a:avLst/>
            </a:prstGeom>
          </p:spPr>
        </p:pic>
        <p:pic>
          <p:nvPicPr>
            <p:cNvPr id="222" name="Signature">
              <a:extLst>
                <a:ext uri="{FF2B5EF4-FFF2-40B4-BE49-F238E27FC236}">
                  <a16:creationId xmlns:a16="http://schemas.microsoft.com/office/drawing/2014/main" id="{8651F368-553C-4ADE-9D02-F12311D9A7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1670" y="3427891"/>
              <a:ext cx="122744" cy="122744"/>
            </a:xfrm>
            <a:prstGeom prst="rect">
              <a:avLst/>
            </a:prstGeom>
          </p:spPr>
        </p:pic>
      </p:grpSp>
      <p:grpSp>
        <p:nvGrpSpPr>
          <p:cNvPr id="347" name="ACME Rockets">
            <a:extLst>
              <a:ext uri="{FF2B5EF4-FFF2-40B4-BE49-F238E27FC236}">
                <a16:creationId xmlns:a16="http://schemas.microsoft.com/office/drawing/2014/main" id="{4917774C-BECF-4006-8906-055A01ABEF4D}"/>
              </a:ext>
            </a:extLst>
          </p:cNvPr>
          <p:cNvGrpSpPr/>
          <p:nvPr/>
        </p:nvGrpSpPr>
        <p:grpSpPr>
          <a:xfrm>
            <a:off x="6792056" y="2662657"/>
            <a:ext cx="5161787" cy="3540631"/>
            <a:chOff x="6792056" y="2662657"/>
            <a:chExt cx="5161787" cy="3540631"/>
          </a:xfrm>
        </p:grpSpPr>
        <p:grpSp>
          <p:nvGrpSpPr>
            <p:cNvPr id="176" name="Group 175">
              <a:extLst>
                <a:ext uri="{FF2B5EF4-FFF2-40B4-BE49-F238E27FC236}">
                  <a16:creationId xmlns:a16="http://schemas.microsoft.com/office/drawing/2014/main" id="{915F9416-6D4B-44E3-B65D-267C1D042E2B}"/>
                </a:ext>
              </a:extLst>
            </p:cNvPr>
            <p:cNvGrpSpPr/>
            <p:nvPr/>
          </p:nvGrpSpPr>
          <p:grpSpPr>
            <a:xfrm>
              <a:off x="7051460" y="3229245"/>
              <a:ext cx="1036988" cy="1216891"/>
              <a:chOff x="4678472" y="1854124"/>
              <a:chExt cx="755767" cy="886882"/>
            </a:xfrm>
          </p:grpSpPr>
          <p:sp>
            <p:nvSpPr>
              <p:cNvPr id="248" name="Oval 247">
                <a:extLst>
                  <a:ext uri="{FF2B5EF4-FFF2-40B4-BE49-F238E27FC236}">
                    <a16:creationId xmlns:a16="http://schemas.microsoft.com/office/drawing/2014/main" id="{0C300FEE-86D8-4EA2-ABD6-9A1E3CB983A1}"/>
                  </a:ext>
                </a:extLst>
              </p:cNvPr>
              <p:cNvSpPr/>
              <p:nvPr/>
            </p:nvSpPr>
            <p:spPr>
              <a:xfrm>
                <a:off x="4678472" y="2047517"/>
                <a:ext cx="238156" cy="2381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3</a:t>
                </a:r>
              </a:p>
            </p:txBody>
          </p:sp>
          <p:pic>
            <p:nvPicPr>
              <p:cNvPr id="249" name="Signature">
                <a:extLst>
                  <a:ext uri="{FF2B5EF4-FFF2-40B4-BE49-F238E27FC236}">
                    <a16:creationId xmlns:a16="http://schemas.microsoft.com/office/drawing/2014/main" id="{F26CF607-58D1-4F0C-8847-41944A7E59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65584" y="1854124"/>
                <a:ext cx="122744" cy="122744"/>
              </a:xfrm>
              <a:prstGeom prst="rect">
                <a:avLst/>
              </a:prstGeom>
            </p:spPr>
          </p:pic>
          <p:pic>
            <p:nvPicPr>
              <p:cNvPr id="250" name="Distribution">
                <a:extLst>
                  <a:ext uri="{FF2B5EF4-FFF2-40B4-BE49-F238E27FC236}">
                    <a16:creationId xmlns:a16="http://schemas.microsoft.com/office/drawing/2014/main" id="{0F535CCA-93CB-407F-8977-F08B159907A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67084" y="1972596"/>
                <a:ext cx="335450" cy="335450"/>
              </a:xfrm>
              <a:prstGeom prst="rect">
                <a:avLst/>
              </a:prstGeom>
            </p:spPr>
          </p:pic>
          <p:sp>
            <p:nvSpPr>
              <p:cNvPr id="251" name="TextBox 250">
                <a:extLst>
                  <a:ext uri="{FF2B5EF4-FFF2-40B4-BE49-F238E27FC236}">
                    <a16:creationId xmlns:a16="http://schemas.microsoft.com/office/drawing/2014/main" id="{41FF9F9D-3765-4F51-A3BE-76EFE8600207}"/>
                  </a:ext>
                </a:extLst>
              </p:cNvPr>
              <p:cNvSpPr txBox="1"/>
              <p:nvPr/>
            </p:nvSpPr>
            <p:spPr>
              <a:xfrm>
                <a:off x="4788194" y="2314816"/>
                <a:ext cx="646045" cy="426190"/>
              </a:xfrm>
              <a:prstGeom prst="rect">
                <a:avLst/>
              </a:prstGeom>
              <a:noFill/>
            </p:spPr>
            <p:txBody>
              <a:bodyPr wrap="square" rtlCol="0">
                <a:spAutoFit/>
              </a:bodyPr>
              <a:lstStyle/>
              <a:p>
                <a:pPr algn="ctr"/>
                <a:r>
                  <a:rPr lang="en-US" sz="1600" dirty="0"/>
                  <a:t>Private Registry</a:t>
                </a:r>
              </a:p>
            </p:txBody>
          </p:sp>
          <p:pic>
            <p:nvPicPr>
              <p:cNvPr id="252" name="Key">
                <a:extLst>
                  <a:ext uri="{FF2B5EF4-FFF2-40B4-BE49-F238E27FC236}">
                    <a16:creationId xmlns:a16="http://schemas.microsoft.com/office/drawing/2014/main" id="{6F9B8595-2023-4417-940B-93C860B543C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72788" y="1854124"/>
                <a:ext cx="122745" cy="122745"/>
              </a:xfrm>
              <a:prstGeom prst="rect">
                <a:avLst/>
              </a:prstGeom>
            </p:spPr>
          </p:pic>
        </p:grpSp>
        <p:sp>
          <p:nvSpPr>
            <p:cNvPr id="182" name="TextBox 181">
              <a:extLst>
                <a:ext uri="{FF2B5EF4-FFF2-40B4-BE49-F238E27FC236}">
                  <a16:creationId xmlns:a16="http://schemas.microsoft.com/office/drawing/2014/main" id="{D143720E-BAB5-4DDC-B6E1-AD27971EBE5F}"/>
                </a:ext>
              </a:extLst>
            </p:cNvPr>
            <p:cNvSpPr txBox="1"/>
            <p:nvPr/>
          </p:nvSpPr>
          <p:spPr>
            <a:xfrm>
              <a:off x="6792056" y="2693876"/>
              <a:ext cx="1753767" cy="369332"/>
            </a:xfrm>
            <a:prstGeom prst="rect">
              <a:avLst/>
            </a:prstGeom>
            <a:noFill/>
          </p:spPr>
          <p:txBody>
            <a:bodyPr wrap="square" rtlCol="0">
              <a:spAutoFit/>
            </a:bodyPr>
            <a:lstStyle/>
            <a:p>
              <a:pPr algn="ctr"/>
              <a:r>
                <a:rPr lang="en-US" b="1" dirty="0"/>
                <a:t>ACME Rockets</a:t>
              </a:r>
            </a:p>
          </p:txBody>
        </p:sp>
        <p:sp>
          <p:nvSpPr>
            <p:cNvPr id="184" name="Rectangle 183">
              <a:extLst>
                <a:ext uri="{FF2B5EF4-FFF2-40B4-BE49-F238E27FC236}">
                  <a16:creationId xmlns:a16="http://schemas.microsoft.com/office/drawing/2014/main" id="{912116B9-2D18-4C25-865E-A14D1EF08445}"/>
                </a:ext>
              </a:extLst>
            </p:cNvPr>
            <p:cNvSpPr/>
            <p:nvPr/>
          </p:nvSpPr>
          <p:spPr>
            <a:xfrm>
              <a:off x="6827750" y="2662657"/>
              <a:ext cx="5126093" cy="3540631"/>
            </a:xfrm>
            <a:prstGeom prst="rect">
              <a:avLst/>
            </a:prstGeom>
            <a:noFill/>
            <a:ln w="31750" cmpd="thickThin">
              <a:prstDash val="sysDash"/>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grpSp>
        <p:nvGrpSpPr>
          <p:cNvPr id="318" name="Group 317">
            <a:extLst>
              <a:ext uri="{FF2B5EF4-FFF2-40B4-BE49-F238E27FC236}">
                <a16:creationId xmlns:a16="http://schemas.microsoft.com/office/drawing/2014/main" id="{66C9190B-F1A5-4054-B9D2-97441D7A6631}"/>
              </a:ext>
            </a:extLst>
          </p:cNvPr>
          <p:cNvGrpSpPr/>
          <p:nvPr/>
        </p:nvGrpSpPr>
        <p:grpSpPr>
          <a:xfrm>
            <a:off x="1852554" y="4073717"/>
            <a:ext cx="1007034" cy="1583536"/>
            <a:chOff x="1852554" y="4073717"/>
            <a:chExt cx="1007034" cy="1583536"/>
          </a:xfrm>
        </p:grpSpPr>
        <p:grpSp>
          <p:nvGrpSpPr>
            <p:cNvPr id="178" name="Group 177">
              <a:extLst>
                <a:ext uri="{FF2B5EF4-FFF2-40B4-BE49-F238E27FC236}">
                  <a16:creationId xmlns:a16="http://schemas.microsoft.com/office/drawing/2014/main" id="{FB044B60-B8FC-459E-A892-57AF78E95318}"/>
                </a:ext>
              </a:extLst>
            </p:cNvPr>
            <p:cNvGrpSpPr/>
            <p:nvPr/>
          </p:nvGrpSpPr>
          <p:grpSpPr>
            <a:xfrm>
              <a:off x="1855903" y="4073717"/>
              <a:ext cx="1003685" cy="1583536"/>
              <a:chOff x="3696469" y="2602261"/>
              <a:chExt cx="731495" cy="1154096"/>
            </a:xfrm>
          </p:grpSpPr>
          <p:sp>
            <p:nvSpPr>
              <p:cNvPr id="237" name="Rectangle 236">
                <a:extLst>
                  <a:ext uri="{FF2B5EF4-FFF2-40B4-BE49-F238E27FC236}">
                    <a16:creationId xmlns:a16="http://schemas.microsoft.com/office/drawing/2014/main" id="{17B51CC2-57CB-4DC3-898C-7B928A2EA620}"/>
                  </a:ext>
                </a:extLst>
              </p:cNvPr>
              <p:cNvSpPr/>
              <p:nvPr/>
            </p:nvSpPr>
            <p:spPr>
              <a:xfrm>
                <a:off x="3995766" y="2886618"/>
                <a:ext cx="432198" cy="219425"/>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a:solidFill>
                      <a:schemeClr val="bg1">
                        <a:lumMod val="65000"/>
                      </a:schemeClr>
                    </a:solidFill>
                    <a:latin typeface="Calibri"/>
                  </a:rPr>
                  <a:t>Image</a:t>
                </a:r>
                <a:endParaRPr lang="en-US" sz="800" kern="0" dirty="0">
                  <a:solidFill>
                    <a:schemeClr val="bg1">
                      <a:lumMod val="65000"/>
                    </a:schemeClr>
                  </a:solidFill>
                  <a:latin typeface="Calibri"/>
                </a:endParaRPr>
              </a:p>
            </p:txBody>
          </p:sp>
          <p:sp>
            <p:nvSpPr>
              <p:cNvPr id="238" name="Rectangle 237">
                <a:extLst>
                  <a:ext uri="{FF2B5EF4-FFF2-40B4-BE49-F238E27FC236}">
                    <a16:creationId xmlns:a16="http://schemas.microsoft.com/office/drawing/2014/main" id="{0A9913E1-651A-4C18-A3FF-2EADD5B3D30A}"/>
                  </a:ext>
                </a:extLst>
              </p:cNvPr>
              <p:cNvSpPr/>
              <p:nvPr/>
            </p:nvSpPr>
            <p:spPr>
              <a:xfrm>
                <a:off x="3995766" y="3211775"/>
                <a:ext cx="432198" cy="219425"/>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err="1">
                    <a:solidFill>
                      <a:schemeClr val="bg1">
                        <a:lumMod val="65000"/>
                      </a:schemeClr>
                    </a:solidFill>
                    <a:latin typeface="Calibri"/>
                  </a:rPr>
                  <a:t>SBoM</a:t>
                </a:r>
                <a:endParaRPr lang="en-US" sz="800" kern="0" dirty="0">
                  <a:solidFill>
                    <a:schemeClr val="bg1">
                      <a:lumMod val="65000"/>
                    </a:schemeClr>
                  </a:solidFill>
                  <a:latin typeface="Calibri"/>
                </a:endParaRPr>
              </a:p>
            </p:txBody>
          </p:sp>
          <p:sp>
            <p:nvSpPr>
              <p:cNvPr id="239" name="Rectangle 238">
                <a:extLst>
                  <a:ext uri="{FF2B5EF4-FFF2-40B4-BE49-F238E27FC236}">
                    <a16:creationId xmlns:a16="http://schemas.microsoft.com/office/drawing/2014/main" id="{93098C31-27F0-4F2C-ACCF-CAB16E967CA2}"/>
                  </a:ext>
                </a:extLst>
              </p:cNvPr>
              <p:cNvSpPr/>
              <p:nvPr/>
            </p:nvSpPr>
            <p:spPr>
              <a:xfrm>
                <a:off x="3995766" y="3536932"/>
                <a:ext cx="432198" cy="219425"/>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err="1">
                    <a:solidFill>
                      <a:schemeClr val="bg1">
                        <a:lumMod val="65000"/>
                      </a:schemeClr>
                    </a:solidFill>
                    <a:latin typeface="Calibri"/>
                  </a:rPr>
                  <a:t>src</a:t>
                </a:r>
                <a:endParaRPr lang="en-US" sz="800" kern="0" dirty="0">
                  <a:solidFill>
                    <a:schemeClr val="bg1">
                      <a:lumMod val="65000"/>
                    </a:schemeClr>
                  </a:solidFill>
                  <a:latin typeface="Calibri"/>
                </a:endParaRPr>
              </a:p>
            </p:txBody>
          </p:sp>
          <p:sp>
            <p:nvSpPr>
              <p:cNvPr id="240" name="Rectangle 239">
                <a:extLst>
                  <a:ext uri="{FF2B5EF4-FFF2-40B4-BE49-F238E27FC236}">
                    <a16:creationId xmlns:a16="http://schemas.microsoft.com/office/drawing/2014/main" id="{D9CDC0A3-C266-406F-AEA0-E03556BC4FBF}"/>
                  </a:ext>
                </a:extLst>
              </p:cNvPr>
              <p:cNvSpPr/>
              <p:nvPr/>
            </p:nvSpPr>
            <p:spPr>
              <a:xfrm>
                <a:off x="3696469" y="2602261"/>
                <a:ext cx="432198" cy="219425"/>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a:solidFill>
                      <a:schemeClr val="bg1">
                        <a:lumMod val="65000"/>
                      </a:schemeClr>
                    </a:solidFill>
                    <a:latin typeface="Calibri"/>
                  </a:rPr>
                  <a:t>Index</a:t>
                </a:r>
                <a:endParaRPr lang="en-US" sz="800" kern="0" dirty="0">
                  <a:solidFill>
                    <a:schemeClr val="bg1">
                      <a:lumMod val="65000"/>
                    </a:schemeClr>
                  </a:solidFill>
                  <a:latin typeface="Calibri"/>
                </a:endParaRPr>
              </a:p>
            </p:txBody>
          </p:sp>
          <p:cxnSp>
            <p:nvCxnSpPr>
              <p:cNvPr id="241" name="Connector: Elbow 240">
                <a:extLst>
                  <a:ext uri="{FF2B5EF4-FFF2-40B4-BE49-F238E27FC236}">
                    <a16:creationId xmlns:a16="http://schemas.microsoft.com/office/drawing/2014/main" id="{A19ED494-962F-4C50-9C39-912719B4D99C}"/>
                  </a:ext>
                </a:extLst>
              </p:cNvPr>
              <p:cNvCxnSpPr>
                <a:stCxn id="240" idx="2"/>
                <a:endCxn id="237" idx="1"/>
              </p:cNvCxnSpPr>
              <p:nvPr/>
            </p:nvCxnSpPr>
            <p:spPr>
              <a:xfrm rot="16200000" flipH="1">
                <a:off x="3866845" y="2867409"/>
                <a:ext cx="174645" cy="83198"/>
              </a:xfrm>
              <a:prstGeom prst="bentConnector2">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2" name="Connector: Elbow 241">
                <a:extLst>
                  <a:ext uri="{FF2B5EF4-FFF2-40B4-BE49-F238E27FC236}">
                    <a16:creationId xmlns:a16="http://schemas.microsoft.com/office/drawing/2014/main" id="{BF940B1F-8003-4C16-B5FC-1495B8E61102}"/>
                  </a:ext>
                </a:extLst>
              </p:cNvPr>
              <p:cNvCxnSpPr>
                <a:cxnSpLocks/>
                <a:stCxn id="240" idx="2"/>
                <a:endCxn id="238" idx="1"/>
              </p:cNvCxnSpPr>
              <p:nvPr/>
            </p:nvCxnSpPr>
            <p:spPr>
              <a:xfrm rot="16200000" flipH="1">
                <a:off x="3704266" y="3029988"/>
                <a:ext cx="499802" cy="83198"/>
              </a:xfrm>
              <a:prstGeom prst="bentConnector2">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3" name="Connector: Elbow 242">
                <a:extLst>
                  <a:ext uri="{FF2B5EF4-FFF2-40B4-BE49-F238E27FC236}">
                    <a16:creationId xmlns:a16="http://schemas.microsoft.com/office/drawing/2014/main" id="{ED9D2951-11C1-4D0E-839C-F0CC0EEFE5DD}"/>
                  </a:ext>
                </a:extLst>
              </p:cNvPr>
              <p:cNvCxnSpPr>
                <a:cxnSpLocks/>
                <a:stCxn id="240" idx="2"/>
                <a:endCxn id="239" idx="1"/>
              </p:cNvCxnSpPr>
              <p:nvPr/>
            </p:nvCxnSpPr>
            <p:spPr>
              <a:xfrm rot="16200000" flipH="1">
                <a:off x="3541688" y="3192566"/>
                <a:ext cx="824959" cy="8319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2" name="Rectangle 301">
              <a:extLst>
                <a:ext uri="{FF2B5EF4-FFF2-40B4-BE49-F238E27FC236}">
                  <a16:creationId xmlns:a16="http://schemas.microsoft.com/office/drawing/2014/main" id="{045645B9-1C69-42A1-BCC0-C8023D3E76DA}"/>
                </a:ext>
              </a:extLst>
            </p:cNvPr>
            <p:cNvSpPr/>
            <p:nvPr/>
          </p:nvSpPr>
          <p:spPr>
            <a:xfrm>
              <a:off x="2263220" y="4463883"/>
              <a:ext cx="593019" cy="301073"/>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a:solidFill>
                    <a:schemeClr val="bg1">
                      <a:lumMod val="65000"/>
                    </a:schemeClr>
                  </a:solidFill>
                  <a:latin typeface="Calibri"/>
                </a:rPr>
                <a:t>Image</a:t>
              </a:r>
              <a:endParaRPr lang="en-US" sz="800" kern="0" dirty="0">
                <a:solidFill>
                  <a:schemeClr val="bg1">
                    <a:lumMod val="65000"/>
                  </a:schemeClr>
                </a:solidFill>
                <a:latin typeface="Calibri"/>
              </a:endParaRPr>
            </a:p>
          </p:txBody>
        </p:sp>
        <p:sp>
          <p:nvSpPr>
            <p:cNvPr id="303" name="Rectangle 302">
              <a:extLst>
                <a:ext uri="{FF2B5EF4-FFF2-40B4-BE49-F238E27FC236}">
                  <a16:creationId xmlns:a16="http://schemas.microsoft.com/office/drawing/2014/main" id="{5282B717-B15A-457B-80FB-5D667BF1E9F9}"/>
                </a:ext>
              </a:extLst>
            </p:cNvPr>
            <p:cNvSpPr/>
            <p:nvPr/>
          </p:nvSpPr>
          <p:spPr>
            <a:xfrm>
              <a:off x="2263220" y="4910032"/>
              <a:ext cx="593019" cy="301073"/>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err="1">
                  <a:solidFill>
                    <a:schemeClr val="bg1">
                      <a:lumMod val="65000"/>
                    </a:schemeClr>
                  </a:solidFill>
                  <a:latin typeface="Calibri"/>
                </a:rPr>
                <a:t>SBoM</a:t>
              </a:r>
              <a:endParaRPr lang="en-US" sz="800" kern="0" dirty="0">
                <a:solidFill>
                  <a:schemeClr val="bg1">
                    <a:lumMod val="65000"/>
                  </a:schemeClr>
                </a:solidFill>
                <a:latin typeface="Calibri"/>
              </a:endParaRPr>
            </a:p>
          </p:txBody>
        </p:sp>
        <p:sp>
          <p:nvSpPr>
            <p:cNvPr id="304" name="Rectangle 303">
              <a:extLst>
                <a:ext uri="{FF2B5EF4-FFF2-40B4-BE49-F238E27FC236}">
                  <a16:creationId xmlns:a16="http://schemas.microsoft.com/office/drawing/2014/main" id="{C285AE64-341D-4070-818E-AEB030BED046}"/>
                </a:ext>
              </a:extLst>
            </p:cNvPr>
            <p:cNvSpPr/>
            <p:nvPr/>
          </p:nvSpPr>
          <p:spPr>
            <a:xfrm>
              <a:off x="2263220" y="5356180"/>
              <a:ext cx="593019" cy="301073"/>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err="1">
                  <a:solidFill>
                    <a:schemeClr val="bg1">
                      <a:lumMod val="65000"/>
                    </a:schemeClr>
                  </a:solidFill>
                  <a:latin typeface="Calibri"/>
                </a:rPr>
                <a:t>src</a:t>
              </a:r>
              <a:endParaRPr lang="en-US" sz="800" kern="0" dirty="0">
                <a:solidFill>
                  <a:schemeClr val="bg1">
                    <a:lumMod val="65000"/>
                  </a:schemeClr>
                </a:solidFill>
                <a:latin typeface="Calibri"/>
              </a:endParaRPr>
            </a:p>
          </p:txBody>
        </p:sp>
        <p:sp>
          <p:nvSpPr>
            <p:cNvPr id="305" name="Rectangle 304">
              <a:extLst>
                <a:ext uri="{FF2B5EF4-FFF2-40B4-BE49-F238E27FC236}">
                  <a16:creationId xmlns:a16="http://schemas.microsoft.com/office/drawing/2014/main" id="{46A010D0-A4AD-4F7C-BBD7-AD5E2A19D506}"/>
                </a:ext>
              </a:extLst>
            </p:cNvPr>
            <p:cNvSpPr/>
            <p:nvPr/>
          </p:nvSpPr>
          <p:spPr>
            <a:xfrm>
              <a:off x="1852554" y="4073717"/>
              <a:ext cx="593019" cy="301073"/>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a:solidFill>
                    <a:schemeClr val="bg1">
                      <a:lumMod val="65000"/>
                    </a:schemeClr>
                  </a:solidFill>
                  <a:latin typeface="Calibri"/>
                </a:rPr>
                <a:t>Index</a:t>
              </a:r>
              <a:endParaRPr lang="en-US" sz="800" kern="0" dirty="0">
                <a:solidFill>
                  <a:schemeClr val="bg1">
                    <a:lumMod val="65000"/>
                  </a:schemeClr>
                </a:solidFill>
                <a:latin typeface="Calibri"/>
              </a:endParaRPr>
            </a:p>
          </p:txBody>
        </p:sp>
        <p:cxnSp>
          <p:nvCxnSpPr>
            <p:cNvPr id="306" name="Connector: Elbow 305">
              <a:extLst>
                <a:ext uri="{FF2B5EF4-FFF2-40B4-BE49-F238E27FC236}">
                  <a16:creationId xmlns:a16="http://schemas.microsoft.com/office/drawing/2014/main" id="{510743B8-FEDD-47F0-A397-370CE145CEF4}"/>
                </a:ext>
              </a:extLst>
            </p:cNvPr>
            <p:cNvCxnSpPr>
              <a:stCxn id="305" idx="2"/>
              <a:endCxn id="302" idx="1"/>
            </p:cNvCxnSpPr>
            <p:nvPr/>
          </p:nvCxnSpPr>
          <p:spPr>
            <a:xfrm rot="16200000" flipH="1">
              <a:off x="2086327" y="4437527"/>
              <a:ext cx="239631" cy="114156"/>
            </a:xfrm>
            <a:prstGeom prst="bentConnector2">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7" name="Connector: Elbow 306">
              <a:extLst>
                <a:ext uri="{FF2B5EF4-FFF2-40B4-BE49-F238E27FC236}">
                  <a16:creationId xmlns:a16="http://schemas.microsoft.com/office/drawing/2014/main" id="{A2EC776C-0CB4-4688-AB50-8FD9105054FF}"/>
                </a:ext>
              </a:extLst>
            </p:cNvPr>
            <p:cNvCxnSpPr>
              <a:cxnSpLocks/>
              <a:stCxn id="305" idx="2"/>
              <a:endCxn id="303" idx="1"/>
            </p:cNvCxnSpPr>
            <p:nvPr/>
          </p:nvCxnSpPr>
          <p:spPr>
            <a:xfrm rot="16200000" flipH="1">
              <a:off x="1863253" y="4660602"/>
              <a:ext cx="685779" cy="114156"/>
            </a:xfrm>
            <a:prstGeom prst="bentConnector2">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8" name="Connector: Elbow 307">
              <a:extLst>
                <a:ext uri="{FF2B5EF4-FFF2-40B4-BE49-F238E27FC236}">
                  <a16:creationId xmlns:a16="http://schemas.microsoft.com/office/drawing/2014/main" id="{8E0EB845-FA4A-47A9-BD0F-D76A913BD67A}"/>
                </a:ext>
              </a:extLst>
            </p:cNvPr>
            <p:cNvCxnSpPr>
              <a:cxnSpLocks/>
              <a:stCxn id="305" idx="2"/>
              <a:endCxn id="304" idx="1"/>
            </p:cNvCxnSpPr>
            <p:nvPr/>
          </p:nvCxnSpPr>
          <p:spPr>
            <a:xfrm rot="16200000" flipH="1">
              <a:off x="1640179" y="4883675"/>
              <a:ext cx="1131927" cy="114156"/>
            </a:xfrm>
            <a:prstGeom prst="bentConnector2">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317" name="WabbitNetworks">
            <a:extLst>
              <a:ext uri="{FF2B5EF4-FFF2-40B4-BE49-F238E27FC236}">
                <a16:creationId xmlns:a16="http://schemas.microsoft.com/office/drawing/2014/main" id="{4B2C9CDE-1357-49EE-AEC9-C872C86135AA}"/>
              </a:ext>
            </a:extLst>
          </p:cNvPr>
          <p:cNvGrpSpPr/>
          <p:nvPr/>
        </p:nvGrpSpPr>
        <p:grpSpPr>
          <a:xfrm>
            <a:off x="774892" y="2659582"/>
            <a:ext cx="2506447" cy="3543705"/>
            <a:chOff x="774892" y="2659582"/>
            <a:chExt cx="2506447" cy="3543705"/>
          </a:xfrm>
        </p:grpSpPr>
        <p:sp>
          <p:nvSpPr>
            <p:cNvPr id="162" name="TextBox 161">
              <a:extLst>
                <a:ext uri="{FF2B5EF4-FFF2-40B4-BE49-F238E27FC236}">
                  <a16:creationId xmlns:a16="http://schemas.microsoft.com/office/drawing/2014/main" id="{E4EE4531-7567-491B-B046-E0A790412ED2}"/>
                </a:ext>
              </a:extLst>
            </p:cNvPr>
            <p:cNvSpPr txBox="1"/>
            <p:nvPr/>
          </p:nvSpPr>
          <p:spPr>
            <a:xfrm>
              <a:off x="1048782" y="2720938"/>
              <a:ext cx="1753767" cy="584776"/>
            </a:xfrm>
            <a:prstGeom prst="rect">
              <a:avLst/>
            </a:prstGeom>
            <a:noFill/>
          </p:spPr>
          <p:txBody>
            <a:bodyPr wrap="square" rtlCol="0">
              <a:spAutoFit/>
            </a:bodyPr>
            <a:lstStyle/>
            <a:p>
              <a:pPr algn="ctr"/>
              <a:r>
                <a:rPr lang="en-US" sz="1600" b="1" dirty="0">
                  <a:latin typeface="Segoe UI" panose="020B0502040204020203" pitchFamily="34" charset="0"/>
                  <a:cs typeface="Segoe UI" panose="020B0502040204020203" pitchFamily="34" charset="0"/>
                </a:rPr>
                <a:t>Wabbit</a:t>
              </a:r>
              <a:br>
                <a:rPr lang="en-US" sz="1600" b="1" dirty="0">
                  <a:latin typeface="Segoe UI" panose="020B0502040204020203" pitchFamily="34" charset="0"/>
                  <a:cs typeface="Segoe UI" panose="020B0502040204020203" pitchFamily="34" charset="0"/>
                </a:rPr>
              </a:br>
              <a:r>
                <a:rPr lang="en-US" sz="1600" b="1" dirty="0">
                  <a:latin typeface="Segoe UI" panose="020B0502040204020203" pitchFamily="34" charset="0"/>
                  <a:cs typeface="Segoe UI" panose="020B0502040204020203" pitchFamily="34" charset="0"/>
                </a:rPr>
                <a:t>Networks</a:t>
              </a:r>
            </a:p>
          </p:txBody>
        </p:sp>
        <p:sp>
          <p:nvSpPr>
            <p:cNvPr id="309" name="TextBox 308">
              <a:extLst>
                <a:ext uri="{FF2B5EF4-FFF2-40B4-BE49-F238E27FC236}">
                  <a16:creationId xmlns:a16="http://schemas.microsoft.com/office/drawing/2014/main" id="{D8583168-7114-49D6-B2C3-26AF22061D8C}"/>
                </a:ext>
              </a:extLst>
            </p:cNvPr>
            <p:cNvSpPr txBox="1"/>
            <p:nvPr/>
          </p:nvSpPr>
          <p:spPr>
            <a:xfrm>
              <a:off x="1036219" y="3392211"/>
              <a:ext cx="1335354" cy="584776"/>
            </a:xfrm>
            <a:prstGeom prst="rect">
              <a:avLst/>
            </a:prstGeom>
            <a:noFill/>
          </p:spPr>
          <p:txBody>
            <a:bodyPr wrap="square" rtlCol="0">
              <a:spAutoFit/>
            </a:bodyPr>
            <a:lstStyle/>
            <a:p>
              <a:pPr algn="ctr"/>
              <a:r>
                <a:rPr lang="en-US" sz="1600" dirty="0"/>
                <a:t>Artifact Build Environment</a:t>
              </a:r>
            </a:p>
          </p:txBody>
        </p:sp>
        <p:sp>
          <p:nvSpPr>
            <p:cNvPr id="310" name="Oval 309">
              <a:extLst>
                <a:ext uri="{FF2B5EF4-FFF2-40B4-BE49-F238E27FC236}">
                  <a16:creationId xmlns:a16="http://schemas.microsoft.com/office/drawing/2014/main" id="{1AE11A6B-E64D-40B1-9693-E28BA88E0CC1}"/>
                </a:ext>
              </a:extLst>
            </p:cNvPr>
            <p:cNvSpPr/>
            <p:nvPr/>
          </p:nvSpPr>
          <p:spPr>
            <a:xfrm>
              <a:off x="2344849" y="3521660"/>
              <a:ext cx="326774" cy="32677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1</a:t>
              </a:r>
            </a:p>
          </p:txBody>
        </p:sp>
        <p:pic>
          <p:nvPicPr>
            <p:cNvPr id="311" name="pipeline">
              <a:extLst>
                <a:ext uri="{FF2B5EF4-FFF2-40B4-BE49-F238E27FC236}">
                  <a16:creationId xmlns:a16="http://schemas.microsoft.com/office/drawing/2014/main" id="{5A2114D9-92F5-4F13-BA85-0F66E13E7B1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22273" y="4209683"/>
              <a:ext cx="645613" cy="645613"/>
            </a:xfrm>
            <a:prstGeom prst="rect">
              <a:avLst/>
            </a:prstGeom>
          </p:spPr>
        </p:pic>
        <p:sp>
          <p:nvSpPr>
            <p:cNvPr id="177" name="Rectangle 176">
              <a:extLst>
                <a:ext uri="{FF2B5EF4-FFF2-40B4-BE49-F238E27FC236}">
                  <a16:creationId xmlns:a16="http://schemas.microsoft.com/office/drawing/2014/main" id="{CBD78AFB-9C9A-4FBE-B95E-37C9DF947D33}"/>
                </a:ext>
              </a:extLst>
            </p:cNvPr>
            <p:cNvSpPr/>
            <p:nvPr/>
          </p:nvSpPr>
          <p:spPr>
            <a:xfrm>
              <a:off x="774892" y="2659582"/>
              <a:ext cx="2506447" cy="3543705"/>
            </a:xfrm>
            <a:prstGeom prst="rect">
              <a:avLst/>
            </a:prstGeom>
            <a:noFill/>
            <a:ln w="19050">
              <a:prstDash val="dash"/>
              <a:extLst>
                <a:ext uri="{C807C97D-BFC1-408E-A445-0C87EB9F89A2}">
                  <ask:lineSketchStyleProps xmlns:ask="http://schemas.microsoft.com/office/drawing/2018/sketchyshapes" sd="4041759816">
                    <a:custGeom>
                      <a:avLst/>
                      <a:gdLst>
                        <a:gd name="connsiteX0" fmla="*/ 0 w 1826722"/>
                        <a:gd name="connsiteY0" fmla="*/ 0 h 2287201"/>
                        <a:gd name="connsiteX1" fmla="*/ 420146 w 1826722"/>
                        <a:gd name="connsiteY1" fmla="*/ 0 h 2287201"/>
                        <a:gd name="connsiteX2" fmla="*/ 858559 w 1826722"/>
                        <a:gd name="connsiteY2" fmla="*/ 0 h 2287201"/>
                        <a:gd name="connsiteX3" fmla="*/ 1315240 w 1826722"/>
                        <a:gd name="connsiteY3" fmla="*/ 0 h 2287201"/>
                        <a:gd name="connsiteX4" fmla="*/ 1826722 w 1826722"/>
                        <a:gd name="connsiteY4" fmla="*/ 0 h 2287201"/>
                        <a:gd name="connsiteX5" fmla="*/ 1826722 w 1826722"/>
                        <a:gd name="connsiteY5" fmla="*/ 617544 h 2287201"/>
                        <a:gd name="connsiteX6" fmla="*/ 1826722 w 1826722"/>
                        <a:gd name="connsiteY6" fmla="*/ 1143601 h 2287201"/>
                        <a:gd name="connsiteX7" fmla="*/ 1826722 w 1826722"/>
                        <a:gd name="connsiteY7" fmla="*/ 1761145 h 2287201"/>
                        <a:gd name="connsiteX8" fmla="*/ 1826722 w 1826722"/>
                        <a:gd name="connsiteY8" fmla="*/ 2287201 h 2287201"/>
                        <a:gd name="connsiteX9" fmla="*/ 1351774 w 1826722"/>
                        <a:gd name="connsiteY9" fmla="*/ 2287201 h 2287201"/>
                        <a:gd name="connsiteX10" fmla="*/ 949895 w 1826722"/>
                        <a:gd name="connsiteY10" fmla="*/ 2287201 h 2287201"/>
                        <a:gd name="connsiteX11" fmla="*/ 493215 w 1826722"/>
                        <a:gd name="connsiteY11" fmla="*/ 2287201 h 2287201"/>
                        <a:gd name="connsiteX12" fmla="*/ 0 w 1826722"/>
                        <a:gd name="connsiteY12" fmla="*/ 2287201 h 2287201"/>
                        <a:gd name="connsiteX13" fmla="*/ 0 w 1826722"/>
                        <a:gd name="connsiteY13" fmla="*/ 1715401 h 2287201"/>
                        <a:gd name="connsiteX14" fmla="*/ 0 w 1826722"/>
                        <a:gd name="connsiteY14" fmla="*/ 1189345 h 2287201"/>
                        <a:gd name="connsiteX15" fmla="*/ 0 w 1826722"/>
                        <a:gd name="connsiteY15" fmla="*/ 617544 h 2287201"/>
                        <a:gd name="connsiteX16" fmla="*/ 0 w 1826722"/>
                        <a:gd name="connsiteY16" fmla="*/ 0 h 228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6722" h="2287201" extrusionOk="0">
                          <a:moveTo>
                            <a:pt x="0" y="0"/>
                          </a:moveTo>
                          <a:cubicBezTo>
                            <a:pt x="147020" y="-40010"/>
                            <a:pt x="243272" y="7804"/>
                            <a:pt x="420146" y="0"/>
                          </a:cubicBezTo>
                          <a:cubicBezTo>
                            <a:pt x="597020" y="-7804"/>
                            <a:pt x="673021" y="48817"/>
                            <a:pt x="858559" y="0"/>
                          </a:cubicBezTo>
                          <a:cubicBezTo>
                            <a:pt x="1044097" y="-48817"/>
                            <a:pt x="1102717" y="6541"/>
                            <a:pt x="1315240" y="0"/>
                          </a:cubicBezTo>
                          <a:cubicBezTo>
                            <a:pt x="1527763" y="-6541"/>
                            <a:pt x="1672359" y="3020"/>
                            <a:pt x="1826722" y="0"/>
                          </a:cubicBezTo>
                          <a:cubicBezTo>
                            <a:pt x="1895332" y="208853"/>
                            <a:pt x="1798092" y="422089"/>
                            <a:pt x="1826722" y="617544"/>
                          </a:cubicBezTo>
                          <a:cubicBezTo>
                            <a:pt x="1855352" y="812999"/>
                            <a:pt x="1818504" y="1015957"/>
                            <a:pt x="1826722" y="1143601"/>
                          </a:cubicBezTo>
                          <a:cubicBezTo>
                            <a:pt x="1834940" y="1271245"/>
                            <a:pt x="1814435" y="1521039"/>
                            <a:pt x="1826722" y="1761145"/>
                          </a:cubicBezTo>
                          <a:cubicBezTo>
                            <a:pt x="1839009" y="2001251"/>
                            <a:pt x="1803243" y="2170613"/>
                            <a:pt x="1826722" y="2287201"/>
                          </a:cubicBezTo>
                          <a:cubicBezTo>
                            <a:pt x="1632152" y="2333024"/>
                            <a:pt x="1500485" y="2258696"/>
                            <a:pt x="1351774" y="2287201"/>
                          </a:cubicBezTo>
                          <a:cubicBezTo>
                            <a:pt x="1203063" y="2315706"/>
                            <a:pt x="1099164" y="2255328"/>
                            <a:pt x="949895" y="2287201"/>
                          </a:cubicBezTo>
                          <a:cubicBezTo>
                            <a:pt x="800626" y="2319074"/>
                            <a:pt x="615970" y="2280238"/>
                            <a:pt x="493215" y="2287201"/>
                          </a:cubicBezTo>
                          <a:cubicBezTo>
                            <a:pt x="370460" y="2294164"/>
                            <a:pt x="180981" y="2265192"/>
                            <a:pt x="0" y="2287201"/>
                          </a:cubicBezTo>
                          <a:cubicBezTo>
                            <a:pt x="-15640" y="2151787"/>
                            <a:pt x="56294" y="1907929"/>
                            <a:pt x="0" y="1715401"/>
                          </a:cubicBezTo>
                          <a:cubicBezTo>
                            <a:pt x="-56294" y="1522873"/>
                            <a:pt x="17661" y="1426596"/>
                            <a:pt x="0" y="1189345"/>
                          </a:cubicBezTo>
                          <a:cubicBezTo>
                            <a:pt x="-17661" y="952094"/>
                            <a:pt x="64649" y="808241"/>
                            <a:pt x="0" y="617544"/>
                          </a:cubicBezTo>
                          <a:cubicBezTo>
                            <a:pt x="-64649" y="426847"/>
                            <a:pt x="51165" y="231782"/>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185" name="Key">
              <a:extLst>
                <a:ext uri="{FF2B5EF4-FFF2-40B4-BE49-F238E27FC236}">
                  <a16:creationId xmlns:a16="http://schemas.microsoft.com/office/drawing/2014/main" id="{67B00D9A-5886-4773-8E3B-A2BEF4B8326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97985" y="2961310"/>
              <a:ext cx="168419" cy="168419"/>
            </a:xfrm>
            <a:prstGeom prst="rect">
              <a:avLst/>
            </a:prstGeom>
          </p:spPr>
        </p:pic>
      </p:grpSp>
      <p:grpSp>
        <p:nvGrpSpPr>
          <p:cNvPr id="186" name="ACME Consumption" hidden="1">
            <a:extLst>
              <a:ext uri="{FF2B5EF4-FFF2-40B4-BE49-F238E27FC236}">
                <a16:creationId xmlns:a16="http://schemas.microsoft.com/office/drawing/2014/main" id="{0A7763C0-1E02-4623-9162-B34A56EB3A73}"/>
              </a:ext>
            </a:extLst>
          </p:cNvPr>
          <p:cNvGrpSpPr/>
          <p:nvPr/>
        </p:nvGrpSpPr>
        <p:grpSpPr>
          <a:xfrm>
            <a:off x="8103152" y="4037142"/>
            <a:ext cx="1404503" cy="1895644"/>
            <a:chOff x="5700027" y="2602261"/>
            <a:chExt cx="1023615" cy="1381563"/>
          </a:xfrm>
        </p:grpSpPr>
        <p:sp>
          <p:nvSpPr>
            <p:cNvPr id="201" name="Rectangle 200">
              <a:extLst>
                <a:ext uri="{FF2B5EF4-FFF2-40B4-BE49-F238E27FC236}">
                  <a16:creationId xmlns:a16="http://schemas.microsoft.com/office/drawing/2014/main" id="{25F6D834-E24F-4827-92E2-8F9EA1BE488B}"/>
                </a:ext>
              </a:extLst>
            </p:cNvPr>
            <p:cNvSpPr/>
            <p:nvPr/>
          </p:nvSpPr>
          <p:spPr>
            <a:xfrm>
              <a:off x="5999324" y="2886618"/>
              <a:ext cx="432198" cy="219425"/>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a:solidFill>
                    <a:schemeClr val="bg1">
                      <a:lumMod val="65000"/>
                    </a:schemeClr>
                  </a:solidFill>
                  <a:latin typeface="Calibri"/>
                </a:rPr>
                <a:t>Image</a:t>
              </a:r>
              <a:endParaRPr lang="en-US" sz="800" kern="0" dirty="0">
                <a:solidFill>
                  <a:schemeClr val="bg1">
                    <a:lumMod val="65000"/>
                  </a:schemeClr>
                </a:solidFill>
                <a:latin typeface="Calibri"/>
              </a:endParaRPr>
            </a:p>
          </p:txBody>
        </p:sp>
        <p:sp>
          <p:nvSpPr>
            <p:cNvPr id="202" name="Rectangle 201">
              <a:extLst>
                <a:ext uri="{FF2B5EF4-FFF2-40B4-BE49-F238E27FC236}">
                  <a16:creationId xmlns:a16="http://schemas.microsoft.com/office/drawing/2014/main" id="{B3F07DBB-C671-456B-8E8D-900850E2D0E2}"/>
                </a:ext>
              </a:extLst>
            </p:cNvPr>
            <p:cNvSpPr/>
            <p:nvPr/>
          </p:nvSpPr>
          <p:spPr>
            <a:xfrm>
              <a:off x="5999324" y="3211775"/>
              <a:ext cx="432198" cy="219425"/>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err="1">
                  <a:solidFill>
                    <a:schemeClr val="bg1">
                      <a:lumMod val="65000"/>
                    </a:schemeClr>
                  </a:solidFill>
                  <a:latin typeface="Calibri"/>
                </a:rPr>
                <a:t>SBoM</a:t>
              </a:r>
              <a:endParaRPr lang="en-US" sz="800" kern="0" dirty="0">
                <a:solidFill>
                  <a:schemeClr val="bg1">
                    <a:lumMod val="65000"/>
                  </a:schemeClr>
                </a:solidFill>
                <a:latin typeface="Calibri"/>
              </a:endParaRPr>
            </a:p>
          </p:txBody>
        </p:sp>
        <p:sp>
          <p:nvSpPr>
            <p:cNvPr id="203" name="Rectangle 202">
              <a:extLst>
                <a:ext uri="{FF2B5EF4-FFF2-40B4-BE49-F238E27FC236}">
                  <a16:creationId xmlns:a16="http://schemas.microsoft.com/office/drawing/2014/main" id="{CD78F1E0-806A-43A6-B590-06B27CA00659}"/>
                </a:ext>
              </a:extLst>
            </p:cNvPr>
            <p:cNvSpPr/>
            <p:nvPr/>
          </p:nvSpPr>
          <p:spPr>
            <a:xfrm>
              <a:off x="5700027" y="2602261"/>
              <a:ext cx="432198" cy="219425"/>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a:solidFill>
                    <a:schemeClr val="bg1">
                      <a:lumMod val="65000"/>
                    </a:schemeClr>
                  </a:solidFill>
                  <a:latin typeface="Calibri"/>
                </a:rPr>
                <a:t>Index</a:t>
              </a:r>
              <a:endParaRPr lang="en-US" sz="800" kern="0" dirty="0">
                <a:solidFill>
                  <a:schemeClr val="bg1">
                    <a:lumMod val="65000"/>
                  </a:schemeClr>
                </a:solidFill>
                <a:latin typeface="Calibri"/>
              </a:endParaRPr>
            </a:p>
          </p:txBody>
        </p:sp>
        <p:cxnSp>
          <p:nvCxnSpPr>
            <p:cNvPr id="204" name="Connector: Elbow 203">
              <a:extLst>
                <a:ext uri="{FF2B5EF4-FFF2-40B4-BE49-F238E27FC236}">
                  <a16:creationId xmlns:a16="http://schemas.microsoft.com/office/drawing/2014/main" id="{90164317-8B64-4D82-B6BD-306BCF2C17E1}"/>
                </a:ext>
              </a:extLst>
            </p:cNvPr>
            <p:cNvCxnSpPr>
              <a:cxnSpLocks/>
              <a:stCxn id="203" idx="2"/>
              <a:endCxn id="201" idx="1"/>
            </p:cNvCxnSpPr>
            <p:nvPr/>
          </p:nvCxnSpPr>
          <p:spPr>
            <a:xfrm rot="16200000" flipH="1">
              <a:off x="5870403" y="2867409"/>
              <a:ext cx="174645" cy="83198"/>
            </a:xfrm>
            <a:prstGeom prst="bentConnector2">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5" name="Connector: Elbow 204">
              <a:extLst>
                <a:ext uri="{FF2B5EF4-FFF2-40B4-BE49-F238E27FC236}">
                  <a16:creationId xmlns:a16="http://schemas.microsoft.com/office/drawing/2014/main" id="{EA80D8A5-FF3C-42F8-9143-BE40081F08AB}"/>
                </a:ext>
              </a:extLst>
            </p:cNvPr>
            <p:cNvCxnSpPr>
              <a:cxnSpLocks/>
              <a:stCxn id="203" idx="2"/>
              <a:endCxn id="202" idx="1"/>
            </p:cNvCxnSpPr>
            <p:nvPr/>
          </p:nvCxnSpPr>
          <p:spPr>
            <a:xfrm rot="16200000" flipH="1">
              <a:off x="5707824" y="3029988"/>
              <a:ext cx="499802" cy="83198"/>
            </a:xfrm>
            <a:prstGeom prst="bentConnector2">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6" name="Rectangle 205">
              <a:extLst>
                <a:ext uri="{FF2B5EF4-FFF2-40B4-BE49-F238E27FC236}">
                  <a16:creationId xmlns:a16="http://schemas.microsoft.com/office/drawing/2014/main" id="{36305DD4-6EC5-4C83-B61F-A2F5D320C84D}"/>
                </a:ext>
              </a:extLst>
            </p:cNvPr>
            <p:cNvSpPr/>
            <p:nvPr/>
          </p:nvSpPr>
          <p:spPr>
            <a:xfrm>
              <a:off x="6008321" y="3534341"/>
              <a:ext cx="432198" cy="219425"/>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err="1">
                  <a:solidFill>
                    <a:schemeClr val="bg1">
                      <a:lumMod val="65000"/>
                    </a:schemeClr>
                  </a:solidFill>
                  <a:latin typeface="Calibri"/>
                </a:rPr>
                <a:t>src</a:t>
              </a:r>
              <a:endParaRPr lang="en-US" sz="800" kern="0" dirty="0">
                <a:solidFill>
                  <a:schemeClr val="bg1">
                    <a:lumMod val="65000"/>
                  </a:schemeClr>
                </a:solidFill>
                <a:latin typeface="Calibri"/>
              </a:endParaRPr>
            </a:p>
          </p:txBody>
        </p:sp>
        <p:pic>
          <p:nvPicPr>
            <p:cNvPr id="207" name="Signature">
              <a:extLst>
                <a:ext uri="{FF2B5EF4-FFF2-40B4-BE49-F238E27FC236}">
                  <a16:creationId xmlns:a16="http://schemas.microsoft.com/office/drawing/2014/main" id="{31EEEA29-B825-4BA0-8E93-2A14E62E8A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71170" y="2652229"/>
              <a:ext cx="122744" cy="122744"/>
            </a:xfrm>
            <a:prstGeom prst="rect">
              <a:avLst/>
            </a:prstGeom>
          </p:spPr>
        </p:pic>
        <p:pic>
          <p:nvPicPr>
            <p:cNvPr id="208" name="Signature">
              <a:extLst>
                <a:ext uri="{FF2B5EF4-FFF2-40B4-BE49-F238E27FC236}">
                  <a16:creationId xmlns:a16="http://schemas.microsoft.com/office/drawing/2014/main" id="{448552F6-725A-4AD8-B67A-44CA24C541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61928" y="2939472"/>
              <a:ext cx="122744" cy="122744"/>
            </a:xfrm>
            <a:prstGeom prst="rect">
              <a:avLst/>
            </a:prstGeom>
          </p:spPr>
        </p:pic>
        <p:pic>
          <p:nvPicPr>
            <p:cNvPr id="209" name="Signature">
              <a:extLst>
                <a:ext uri="{FF2B5EF4-FFF2-40B4-BE49-F238E27FC236}">
                  <a16:creationId xmlns:a16="http://schemas.microsoft.com/office/drawing/2014/main" id="{CF5995B5-CBE7-4817-9421-0147936285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62649" y="3258952"/>
              <a:ext cx="122744" cy="122744"/>
            </a:xfrm>
            <a:prstGeom prst="rect">
              <a:avLst/>
            </a:prstGeom>
          </p:spPr>
        </p:pic>
        <p:pic>
          <p:nvPicPr>
            <p:cNvPr id="210" name="Signature">
              <a:extLst>
                <a:ext uri="{FF2B5EF4-FFF2-40B4-BE49-F238E27FC236}">
                  <a16:creationId xmlns:a16="http://schemas.microsoft.com/office/drawing/2014/main" id="{C0C898D8-8BA9-4CCB-A80A-D7578590EB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61904" y="3580291"/>
              <a:ext cx="122744" cy="122744"/>
            </a:xfrm>
            <a:prstGeom prst="rect">
              <a:avLst/>
            </a:prstGeom>
          </p:spPr>
        </p:pic>
        <p:pic>
          <p:nvPicPr>
            <p:cNvPr id="211" name="Signature">
              <a:extLst>
                <a:ext uri="{FF2B5EF4-FFF2-40B4-BE49-F238E27FC236}">
                  <a16:creationId xmlns:a16="http://schemas.microsoft.com/office/drawing/2014/main" id="{78420CC9-45D9-4E86-8A92-BF1C73143B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09419" y="2652229"/>
              <a:ext cx="122744" cy="122744"/>
            </a:xfrm>
            <a:prstGeom prst="rect">
              <a:avLst/>
            </a:prstGeom>
          </p:spPr>
        </p:pic>
        <p:pic>
          <p:nvPicPr>
            <p:cNvPr id="212" name="Signature">
              <a:extLst>
                <a:ext uri="{FF2B5EF4-FFF2-40B4-BE49-F238E27FC236}">
                  <a16:creationId xmlns:a16="http://schemas.microsoft.com/office/drawing/2014/main" id="{29C625CF-8F38-42C0-B00C-EBC6BBE321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0177" y="2939472"/>
              <a:ext cx="122744" cy="122744"/>
            </a:xfrm>
            <a:prstGeom prst="rect">
              <a:avLst/>
            </a:prstGeom>
          </p:spPr>
        </p:pic>
        <p:pic>
          <p:nvPicPr>
            <p:cNvPr id="213" name="Signature">
              <a:extLst>
                <a:ext uri="{FF2B5EF4-FFF2-40B4-BE49-F238E27FC236}">
                  <a16:creationId xmlns:a16="http://schemas.microsoft.com/office/drawing/2014/main" id="{6DD6AB0B-0B7D-4127-B7B1-D508F427E9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0898" y="3258952"/>
              <a:ext cx="122744" cy="122744"/>
            </a:xfrm>
            <a:prstGeom prst="rect">
              <a:avLst/>
            </a:prstGeom>
          </p:spPr>
        </p:pic>
        <p:pic>
          <p:nvPicPr>
            <p:cNvPr id="214" name="Signature">
              <a:extLst>
                <a:ext uri="{FF2B5EF4-FFF2-40B4-BE49-F238E27FC236}">
                  <a16:creationId xmlns:a16="http://schemas.microsoft.com/office/drawing/2014/main" id="{51E4F75E-4D03-4162-B702-3B29790190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0153" y="3580291"/>
              <a:ext cx="122744" cy="122744"/>
            </a:xfrm>
            <a:prstGeom prst="rect">
              <a:avLst/>
            </a:prstGeom>
          </p:spPr>
        </p:pic>
        <p:cxnSp>
          <p:nvCxnSpPr>
            <p:cNvPr id="215" name="Connector: Elbow 214">
              <a:extLst>
                <a:ext uri="{FF2B5EF4-FFF2-40B4-BE49-F238E27FC236}">
                  <a16:creationId xmlns:a16="http://schemas.microsoft.com/office/drawing/2014/main" id="{F83E77D6-DF28-4FDE-B666-63536B6AC88C}"/>
                </a:ext>
              </a:extLst>
            </p:cNvPr>
            <p:cNvCxnSpPr>
              <a:cxnSpLocks/>
              <a:stCxn id="203" idx="2"/>
              <a:endCxn id="206" idx="1"/>
            </p:cNvCxnSpPr>
            <p:nvPr/>
          </p:nvCxnSpPr>
          <p:spPr>
            <a:xfrm rot="16200000" flipH="1">
              <a:off x="5551039" y="3186772"/>
              <a:ext cx="822368" cy="92195"/>
            </a:xfrm>
            <a:prstGeom prst="bentConnector2">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6" name="Connector: Elbow 215">
              <a:extLst>
                <a:ext uri="{FF2B5EF4-FFF2-40B4-BE49-F238E27FC236}">
                  <a16:creationId xmlns:a16="http://schemas.microsoft.com/office/drawing/2014/main" id="{048240E4-0C1C-459A-976C-DD7D68956532}"/>
                </a:ext>
              </a:extLst>
            </p:cNvPr>
            <p:cNvCxnSpPr>
              <a:cxnSpLocks/>
              <a:stCxn id="203" idx="2"/>
            </p:cNvCxnSpPr>
            <p:nvPr/>
          </p:nvCxnSpPr>
          <p:spPr>
            <a:xfrm rot="16200000" flipH="1">
              <a:off x="5375656" y="3362156"/>
              <a:ext cx="1162139" cy="81198"/>
            </a:xfrm>
            <a:prstGeom prst="bentConnector2">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88" name="Group 187">
            <a:extLst>
              <a:ext uri="{FF2B5EF4-FFF2-40B4-BE49-F238E27FC236}">
                <a16:creationId xmlns:a16="http://schemas.microsoft.com/office/drawing/2014/main" id="{268425F0-FE14-4CA7-BDDC-F33EE37DB8D5}"/>
              </a:ext>
            </a:extLst>
          </p:cNvPr>
          <p:cNvGrpSpPr/>
          <p:nvPr/>
        </p:nvGrpSpPr>
        <p:grpSpPr>
          <a:xfrm rot="20304828">
            <a:off x="2957552" y="4038627"/>
            <a:ext cx="953766" cy="256638"/>
            <a:chOff x="3096300" y="4308065"/>
            <a:chExt cx="695114" cy="187040"/>
          </a:xfrm>
        </p:grpSpPr>
        <p:sp>
          <p:nvSpPr>
            <p:cNvPr id="199" name="Arrow: Up 198">
              <a:extLst>
                <a:ext uri="{FF2B5EF4-FFF2-40B4-BE49-F238E27FC236}">
                  <a16:creationId xmlns:a16="http://schemas.microsoft.com/office/drawing/2014/main" id="{3F173362-04E0-4D41-B99A-FB6611833CF4}"/>
                </a:ext>
              </a:extLst>
            </p:cNvPr>
            <p:cNvSpPr/>
            <p:nvPr/>
          </p:nvSpPr>
          <p:spPr>
            <a:xfrm rot="5400000">
              <a:off x="3353005" y="4056695"/>
              <a:ext cx="187040" cy="689779"/>
            </a:xfrm>
            <a:prstGeom prst="upArrow">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lumMod val="65000"/>
                  </a:schemeClr>
                </a:solidFill>
              </a:endParaRPr>
            </a:p>
          </p:txBody>
        </p:sp>
        <p:sp>
          <p:nvSpPr>
            <p:cNvPr id="200" name="TextBox 199">
              <a:extLst>
                <a:ext uri="{FF2B5EF4-FFF2-40B4-BE49-F238E27FC236}">
                  <a16:creationId xmlns:a16="http://schemas.microsoft.com/office/drawing/2014/main" id="{9FF76CF1-524D-4EA2-B581-FAC647D6119A}"/>
                </a:ext>
              </a:extLst>
            </p:cNvPr>
            <p:cNvSpPr txBox="1"/>
            <p:nvPr/>
          </p:nvSpPr>
          <p:spPr>
            <a:xfrm>
              <a:off x="3096300" y="4318656"/>
              <a:ext cx="646045" cy="168232"/>
            </a:xfrm>
            <a:prstGeom prst="rect">
              <a:avLst/>
            </a:prstGeom>
            <a:noFill/>
            <a:ln>
              <a:noFill/>
            </a:ln>
          </p:spPr>
          <p:txBody>
            <a:bodyPr wrap="square" rtlCol="0">
              <a:spAutoFit/>
            </a:bodyPr>
            <a:lstStyle/>
            <a:p>
              <a:pPr algn="ctr"/>
              <a:r>
                <a:rPr lang="en-US" sz="900" dirty="0">
                  <a:solidFill>
                    <a:schemeClr val="bg1">
                      <a:lumMod val="65000"/>
                    </a:schemeClr>
                  </a:solidFill>
                </a:rPr>
                <a:t>Artifact Push</a:t>
              </a:r>
            </a:p>
          </p:txBody>
        </p:sp>
      </p:grpSp>
      <p:grpSp>
        <p:nvGrpSpPr>
          <p:cNvPr id="189" name="Group 188">
            <a:extLst>
              <a:ext uri="{FF2B5EF4-FFF2-40B4-BE49-F238E27FC236}">
                <a16:creationId xmlns:a16="http://schemas.microsoft.com/office/drawing/2014/main" id="{76D50037-AD7A-4C20-9528-9D54EA4057ED}"/>
              </a:ext>
            </a:extLst>
          </p:cNvPr>
          <p:cNvGrpSpPr/>
          <p:nvPr/>
        </p:nvGrpSpPr>
        <p:grpSpPr>
          <a:xfrm>
            <a:off x="4907353" y="3526811"/>
            <a:ext cx="2142553" cy="256638"/>
            <a:chOff x="3096300" y="4308065"/>
            <a:chExt cx="695114" cy="187040"/>
          </a:xfrm>
        </p:grpSpPr>
        <p:sp>
          <p:nvSpPr>
            <p:cNvPr id="197" name="Arrow: Up 196">
              <a:extLst>
                <a:ext uri="{FF2B5EF4-FFF2-40B4-BE49-F238E27FC236}">
                  <a16:creationId xmlns:a16="http://schemas.microsoft.com/office/drawing/2014/main" id="{2D490B72-67A9-470F-B9FB-9F4507418BA1}"/>
                </a:ext>
              </a:extLst>
            </p:cNvPr>
            <p:cNvSpPr/>
            <p:nvPr/>
          </p:nvSpPr>
          <p:spPr>
            <a:xfrm rot="5400000">
              <a:off x="3353005" y="4056695"/>
              <a:ext cx="187040" cy="689779"/>
            </a:xfrm>
            <a:prstGeom prst="upArrow">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lumMod val="65000"/>
                  </a:schemeClr>
                </a:solidFill>
              </a:endParaRPr>
            </a:p>
          </p:txBody>
        </p:sp>
        <p:sp>
          <p:nvSpPr>
            <p:cNvPr id="198" name="TextBox 197">
              <a:extLst>
                <a:ext uri="{FF2B5EF4-FFF2-40B4-BE49-F238E27FC236}">
                  <a16:creationId xmlns:a16="http://schemas.microsoft.com/office/drawing/2014/main" id="{352C4624-F873-4481-9151-C027C57B8123}"/>
                </a:ext>
              </a:extLst>
            </p:cNvPr>
            <p:cNvSpPr txBox="1"/>
            <p:nvPr/>
          </p:nvSpPr>
          <p:spPr>
            <a:xfrm>
              <a:off x="3096300" y="4310439"/>
              <a:ext cx="646045" cy="168232"/>
            </a:xfrm>
            <a:prstGeom prst="rect">
              <a:avLst/>
            </a:prstGeom>
            <a:noFill/>
            <a:ln>
              <a:noFill/>
            </a:ln>
          </p:spPr>
          <p:txBody>
            <a:bodyPr wrap="square" rtlCol="0">
              <a:spAutoFit/>
            </a:bodyPr>
            <a:lstStyle/>
            <a:p>
              <a:pPr algn="ctr"/>
              <a:r>
                <a:rPr lang="en-US" sz="900" dirty="0">
                  <a:solidFill>
                    <a:schemeClr val="bg1">
                      <a:lumMod val="65000"/>
                    </a:schemeClr>
                  </a:solidFill>
                </a:rPr>
                <a:t>Artifact Import</a:t>
              </a:r>
            </a:p>
          </p:txBody>
        </p:sp>
      </p:grpSp>
      <p:grpSp>
        <p:nvGrpSpPr>
          <p:cNvPr id="190" name="Group 189">
            <a:extLst>
              <a:ext uri="{FF2B5EF4-FFF2-40B4-BE49-F238E27FC236}">
                <a16:creationId xmlns:a16="http://schemas.microsoft.com/office/drawing/2014/main" id="{DD20EF69-7EAE-4EDB-AA7A-0B3F50CE0952}"/>
              </a:ext>
            </a:extLst>
          </p:cNvPr>
          <p:cNvGrpSpPr/>
          <p:nvPr/>
        </p:nvGrpSpPr>
        <p:grpSpPr>
          <a:xfrm rot="643906">
            <a:off x="7960990" y="3749227"/>
            <a:ext cx="2815083" cy="256638"/>
            <a:chOff x="3096300" y="4308065"/>
            <a:chExt cx="695114" cy="187040"/>
          </a:xfrm>
        </p:grpSpPr>
        <p:sp>
          <p:nvSpPr>
            <p:cNvPr id="195" name="Arrow: Up 194">
              <a:extLst>
                <a:ext uri="{FF2B5EF4-FFF2-40B4-BE49-F238E27FC236}">
                  <a16:creationId xmlns:a16="http://schemas.microsoft.com/office/drawing/2014/main" id="{BCEDBF75-58E7-4FBF-9593-5FA32D9F6044}"/>
                </a:ext>
              </a:extLst>
            </p:cNvPr>
            <p:cNvSpPr/>
            <p:nvPr/>
          </p:nvSpPr>
          <p:spPr>
            <a:xfrm rot="5400000">
              <a:off x="3353005" y="4056695"/>
              <a:ext cx="187040" cy="689779"/>
            </a:xfrm>
            <a:prstGeom prst="upArrow">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lumMod val="65000"/>
                  </a:schemeClr>
                </a:solidFill>
              </a:endParaRPr>
            </a:p>
          </p:txBody>
        </p:sp>
        <p:sp>
          <p:nvSpPr>
            <p:cNvPr id="196" name="TextBox 195">
              <a:extLst>
                <a:ext uri="{FF2B5EF4-FFF2-40B4-BE49-F238E27FC236}">
                  <a16:creationId xmlns:a16="http://schemas.microsoft.com/office/drawing/2014/main" id="{8A157C9B-494D-4B43-9AFA-E94A0AAA1F8A}"/>
                </a:ext>
              </a:extLst>
            </p:cNvPr>
            <p:cNvSpPr txBox="1"/>
            <p:nvPr/>
          </p:nvSpPr>
          <p:spPr>
            <a:xfrm>
              <a:off x="3096300" y="4318656"/>
              <a:ext cx="646045" cy="168232"/>
            </a:xfrm>
            <a:prstGeom prst="rect">
              <a:avLst/>
            </a:prstGeom>
            <a:noFill/>
            <a:ln>
              <a:noFill/>
            </a:ln>
          </p:spPr>
          <p:txBody>
            <a:bodyPr wrap="square" rtlCol="0">
              <a:spAutoFit/>
            </a:bodyPr>
            <a:lstStyle/>
            <a:p>
              <a:pPr algn="ctr"/>
              <a:r>
                <a:rPr lang="en-US" sz="900" dirty="0">
                  <a:solidFill>
                    <a:schemeClr val="bg1">
                      <a:lumMod val="65000"/>
                    </a:schemeClr>
                  </a:solidFill>
                </a:rPr>
                <a:t>Artifact Deployment</a:t>
              </a:r>
            </a:p>
          </p:txBody>
        </p:sp>
      </p:grpSp>
      <p:grpSp>
        <p:nvGrpSpPr>
          <p:cNvPr id="324" name="Docker Hub">
            <a:extLst>
              <a:ext uri="{FF2B5EF4-FFF2-40B4-BE49-F238E27FC236}">
                <a16:creationId xmlns:a16="http://schemas.microsoft.com/office/drawing/2014/main" id="{7D1B6022-619A-458C-9DA2-60A67945A340}"/>
              </a:ext>
            </a:extLst>
          </p:cNvPr>
          <p:cNvGrpSpPr/>
          <p:nvPr/>
        </p:nvGrpSpPr>
        <p:grpSpPr>
          <a:xfrm>
            <a:off x="3707647" y="2665634"/>
            <a:ext cx="2919568" cy="3042477"/>
            <a:chOff x="3707647" y="2665634"/>
            <a:chExt cx="2919568" cy="3042477"/>
          </a:xfrm>
        </p:grpSpPr>
        <p:sp>
          <p:nvSpPr>
            <p:cNvPr id="163" name="Oval 162">
              <a:extLst>
                <a:ext uri="{FF2B5EF4-FFF2-40B4-BE49-F238E27FC236}">
                  <a16:creationId xmlns:a16="http://schemas.microsoft.com/office/drawing/2014/main" id="{DD3EA9D2-92FC-48F4-98B4-B0311A78D72D}"/>
                </a:ext>
              </a:extLst>
            </p:cNvPr>
            <p:cNvSpPr/>
            <p:nvPr/>
          </p:nvSpPr>
          <p:spPr>
            <a:xfrm>
              <a:off x="3975346" y="3494598"/>
              <a:ext cx="326774" cy="32677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2</a:t>
              </a:r>
            </a:p>
          </p:txBody>
        </p:sp>
        <p:sp>
          <p:nvSpPr>
            <p:cNvPr id="164" name="TextBox 163">
              <a:extLst>
                <a:ext uri="{FF2B5EF4-FFF2-40B4-BE49-F238E27FC236}">
                  <a16:creationId xmlns:a16="http://schemas.microsoft.com/office/drawing/2014/main" id="{184BC20B-68AA-47D3-A9AB-523EA6C30296}"/>
                </a:ext>
              </a:extLst>
            </p:cNvPr>
            <p:cNvSpPr txBox="1"/>
            <p:nvPr/>
          </p:nvSpPr>
          <p:spPr>
            <a:xfrm>
              <a:off x="4141313" y="3861361"/>
              <a:ext cx="886439" cy="584776"/>
            </a:xfrm>
            <a:prstGeom prst="rect">
              <a:avLst/>
            </a:prstGeom>
            <a:noFill/>
          </p:spPr>
          <p:txBody>
            <a:bodyPr wrap="square" rtlCol="0">
              <a:spAutoFit/>
            </a:bodyPr>
            <a:lstStyle/>
            <a:p>
              <a:pPr algn="ctr"/>
              <a:r>
                <a:rPr lang="en-US" sz="1600" dirty="0"/>
                <a:t>Public Registry</a:t>
              </a:r>
            </a:p>
          </p:txBody>
        </p:sp>
        <p:pic>
          <p:nvPicPr>
            <p:cNvPr id="169" name="Signature">
              <a:extLst>
                <a:ext uri="{FF2B5EF4-FFF2-40B4-BE49-F238E27FC236}">
                  <a16:creationId xmlns:a16="http://schemas.microsoft.com/office/drawing/2014/main" id="{B0EF4F7E-5AEA-40E6-B393-8F2C063A69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59129" y="3229244"/>
              <a:ext cx="168417" cy="168417"/>
            </a:xfrm>
            <a:prstGeom prst="rect">
              <a:avLst/>
            </a:prstGeom>
          </p:spPr>
        </p:pic>
        <p:pic>
          <p:nvPicPr>
            <p:cNvPr id="174" name="Distribution">
              <a:extLst>
                <a:ext uri="{FF2B5EF4-FFF2-40B4-BE49-F238E27FC236}">
                  <a16:creationId xmlns:a16="http://schemas.microsoft.com/office/drawing/2014/main" id="{9BC9A2C9-7434-4219-B327-46495B275D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86573" y="3391799"/>
              <a:ext cx="460271" cy="460271"/>
            </a:xfrm>
            <a:prstGeom prst="rect">
              <a:avLst/>
            </a:prstGeom>
          </p:spPr>
        </p:pic>
        <p:pic>
          <p:nvPicPr>
            <p:cNvPr id="175" name="Key">
              <a:extLst>
                <a:ext uri="{FF2B5EF4-FFF2-40B4-BE49-F238E27FC236}">
                  <a16:creationId xmlns:a16="http://schemas.microsoft.com/office/drawing/2014/main" id="{6662B582-CC1A-44FE-84E3-C41EBBE3E22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96076" y="3229245"/>
              <a:ext cx="168419" cy="168419"/>
            </a:xfrm>
            <a:prstGeom prst="rect">
              <a:avLst/>
            </a:prstGeom>
          </p:spPr>
        </p:pic>
        <p:sp>
          <p:nvSpPr>
            <p:cNvPr id="181" name="Docker Hub">
              <a:extLst>
                <a:ext uri="{FF2B5EF4-FFF2-40B4-BE49-F238E27FC236}">
                  <a16:creationId xmlns:a16="http://schemas.microsoft.com/office/drawing/2014/main" id="{98F0F637-CE79-4FD7-B4F7-2FEFBFA7C78D}"/>
                </a:ext>
              </a:extLst>
            </p:cNvPr>
            <p:cNvSpPr txBox="1"/>
            <p:nvPr/>
          </p:nvSpPr>
          <p:spPr>
            <a:xfrm>
              <a:off x="3707647" y="2693876"/>
              <a:ext cx="1753767" cy="369332"/>
            </a:xfrm>
            <a:prstGeom prst="rect">
              <a:avLst/>
            </a:prstGeom>
            <a:noFill/>
          </p:spPr>
          <p:txBody>
            <a:bodyPr wrap="square" rtlCol="0">
              <a:spAutoFit/>
            </a:bodyPr>
            <a:lstStyle/>
            <a:p>
              <a:pPr algn="ctr"/>
              <a:r>
                <a:rPr lang="en-US" b="1" dirty="0"/>
                <a:t>Docker Hub</a:t>
              </a:r>
            </a:p>
          </p:txBody>
        </p:sp>
        <p:sp>
          <p:nvSpPr>
            <p:cNvPr id="192" name="Rectangle 191">
              <a:extLst>
                <a:ext uri="{FF2B5EF4-FFF2-40B4-BE49-F238E27FC236}">
                  <a16:creationId xmlns:a16="http://schemas.microsoft.com/office/drawing/2014/main" id="{30074805-62AB-468A-A734-3094EF69AA71}"/>
                </a:ext>
              </a:extLst>
            </p:cNvPr>
            <p:cNvSpPr/>
            <p:nvPr/>
          </p:nvSpPr>
          <p:spPr>
            <a:xfrm>
              <a:off x="3887692" y="2665634"/>
              <a:ext cx="2739523" cy="3042477"/>
            </a:xfrm>
            <a:prstGeom prst="rect">
              <a:avLst/>
            </a:prstGeom>
            <a:noFill/>
            <a:ln w="19050">
              <a:prstDash val="dash"/>
              <a:extLst>
                <a:ext uri="{C807C97D-BFC1-408E-A445-0C87EB9F89A2}">
                  <ask:lineSketchStyleProps xmlns:ask="http://schemas.microsoft.com/office/drawing/2018/sketchyshapes" sd="4041759816">
                    <a:custGeom>
                      <a:avLst/>
                      <a:gdLst>
                        <a:gd name="connsiteX0" fmla="*/ 0 w 1826722"/>
                        <a:gd name="connsiteY0" fmla="*/ 0 h 2287201"/>
                        <a:gd name="connsiteX1" fmla="*/ 420146 w 1826722"/>
                        <a:gd name="connsiteY1" fmla="*/ 0 h 2287201"/>
                        <a:gd name="connsiteX2" fmla="*/ 858559 w 1826722"/>
                        <a:gd name="connsiteY2" fmla="*/ 0 h 2287201"/>
                        <a:gd name="connsiteX3" fmla="*/ 1315240 w 1826722"/>
                        <a:gd name="connsiteY3" fmla="*/ 0 h 2287201"/>
                        <a:gd name="connsiteX4" fmla="*/ 1826722 w 1826722"/>
                        <a:gd name="connsiteY4" fmla="*/ 0 h 2287201"/>
                        <a:gd name="connsiteX5" fmla="*/ 1826722 w 1826722"/>
                        <a:gd name="connsiteY5" fmla="*/ 617544 h 2287201"/>
                        <a:gd name="connsiteX6" fmla="*/ 1826722 w 1826722"/>
                        <a:gd name="connsiteY6" fmla="*/ 1143601 h 2287201"/>
                        <a:gd name="connsiteX7" fmla="*/ 1826722 w 1826722"/>
                        <a:gd name="connsiteY7" fmla="*/ 1761145 h 2287201"/>
                        <a:gd name="connsiteX8" fmla="*/ 1826722 w 1826722"/>
                        <a:gd name="connsiteY8" fmla="*/ 2287201 h 2287201"/>
                        <a:gd name="connsiteX9" fmla="*/ 1351774 w 1826722"/>
                        <a:gd name="connsiteY9" fmla="*/ 2287201 h 2287201"/>
                        <a:gd name="connsiteX10" fmla="*/ 949895 w 1826722"/>
                        <a:gd name="connsiteY10" fmla="*/ 2287201 h 2287201"/>
                        <a:gd name="connsiteX11" fmla="*/ 493215 w 1826722"/>
                        <a:gd name="connsiteY11" fmla="*/ 2287201 h 2287201"/>
                        <a:gd name="connsiteX12" fmla="*/ 0 w 1826722"/>
                        <a:gd name="connsiteY12" fmla="*/ 2287201 h 2287201"/>
                        <a:gd name="connsiteX13" fmla="*/ 0 w 1826722"/>
                        <a:gd name="connsiteY13" fmla="*/ 1715401 h 2287201"/>
                        <a:gd name="connsiteX14" fmla="*/ 0 w 1826722"/>
                        <a:gd name="connsiteY14" fmla="*/ 1189345 h 2287201"/>
                        <a:gd name="connsiteX15" fmla="*/ 0 w 1826722"/>
                        <a:gd name="connsiteY15" fmla="*/ 617544 h 2287201"/>
                        <a:gd name="connsiteX16" fmla="*/ 0 w 1826722"/>
                        <a:gd name="connsiteY16" fmla="*/ 0 h 228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6722" h="2287201" extrusionOk="0">
                          <a:moveTo>
                            <a:pt x="0" y="0"/>
                          </a:moveTo>
                          <a:cubicBezTo>
                            <a:pt x="147020" y="-40010"/>
                            <a:pt x="243272" y="7804"/>
                            <a:pt x="420146" y="0"/>
                          </a:cubicBezTo>
                          <a:cubicBezTo>
                            <a:pt x="597020" y="-7804"/>
                            <a:pt x="673021" y="48817"/>
                            <a:pt x="858559" y="0"/>
                          </a:cubicBezTo>
                          <a:cubicBezTo>
                            <a:pt x="1044097" y="-48817"/>
                            <a:pt x="1102717" y="6541"/>
                            <a:pt x="1315240" y="0"/>
                          </a:cubicBezTo>
                          <a:cubicBezTo>
                            <a:pt x="1527763" y="-6541"/>
                            <a:pt x="1672359" y="3020"/>
                            <a:pt x="1826722" y="0"/>
                          </a:cubicBezTo>
                          <a:cubicBezTo>
                            <a:pt x="1895332" y="208853"/>
                            <a:pt x="1798092" y="422089"/>
                            <a:pt x="1826722" y="617544"/>
                          </a:cubicBezTo>
                          <a:cubicBezTo>
                            <a:pt x="1855352" y="812999"/>
                            <a:pt x="1818504" y="1015957"/>
                            <a:pt x="1826722" y="1143601"/>
                          </a:cubicBezTo>
                          <a:cubicBezTo>
                            <a:pt x="1834940" y="1271245"/>
                            <a:pt x="1814435" y="1521039"/>
                            <a:pt x="1826722" y="1761145"/>
                          </a:cubicBezTo>
                          <a:cubicBezTo>
                            <a:pt x="1839009" y="2001251"/>
                            <a:pt x="1803243" y="2170613"/>
                            <a:pt x="1826722" y="2287201"/>
                          </a:cubicBezTo>
                          <a:cubicBezTo>
                            <a:pt x="1632152" y="2333024"/>
                            <a:pt x="1500485" y="2258696"/>
                            <a:pt x="1351774" y="2287201"/>
                          </a:cubicBezTo>
                          <a:cubicBezTo>
                            <a:pt x="1203063" y="2315706"/>
                            <a:pt x="1099164" y="2255328"/>
                            <a:pt x="949895" y="2287201"/>
                          </a:cubicBezTo>
                          <a:cubicBezTo>
                            <a:pt x="800626" y="2319074"/>
                            <a:pt x="615970" y="2280238"/>
                            <a:pt x="493215" y="2287201"/>
                          </a:cubicBezTo>
                          <a:cubicBezTo>
                            <a:pt x="370460" y="2294164"/>
                            <a:pt x="180981" y="2265192"/>
                            <a:pt x="0" y="2287201"/>
                          </a:cubicBezTo>
                          <a:cubicBezTo>
                            <a:pt x="-15640" y="2151787"/>
                            <a:pt x="56294" y="1907929"/>
                            <a:pt x="0" y="1715401"/>
                          </a:cubicBezTo>
                          <a:cubicBezTo>
                            <a:pt x="-56294" y="1522873"/>
                            <a:pt x="17661" y="1426596"/>
                            <a:pt x="0" y="1189345"/>
                          </a:cubicBezTo>
                          <a:cubicBezTo>
                            <a:pt x="-17661" y="952094"/>
                            <a:pt x="64649" y="808241"/>
                            <a:pt x="0" y="617544"/>
                          </a:cubicBezTo>
                          <a:cubicBezTo>
                            <a:pt x="-64649" y="426847"/>
                            <a:pt x="51165" y="231782"/>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grpSp>
        <p:nvGrpSpPr>
          <p:cNvPr id="323" name="Group 322">
            <a:extLst>
              <a:ext uri="{FF2B5EF4-FFF2-40B4-BE49-F238E27FC236}">
                <a16:creationId xmlns:a16="http://schemas.microsoft.com/office/drawing/2014/main" id="{3D43192C-2186-4D6C-BA1E-67173650BC34}"/>
              </a:ext>
            </a:extLst>
          </p:cNvPr>
          <p:cNvGrpSpPr/>
          <p:nvPr/>
        </p:nvGrpSpPr>
        <p:grpSpPr>
          <a:xfrm>
            <a:off x="5920647" y="4107177"/>
            <a:ext cx="568356" cy="1441812"/>
            <a:chOff x="5920647" y="4107177"/>
            <a:chExt cx="568356" cy="1441812"/>
          </a:xfrm>
        </p:grpSpPr>
        <p:pic>
          <p:nvPicPr>
            <p:cNvPr id="319" name="Signature">
              <a:extLst>
                <a:ext uri="{FF2B5EF4-FFF2-40B4-BE49-F238E27FC236}">
                  <a16:creationId xmlns:a16="http://schemas.microsoft.com/office/drawing/2014/main" id="{8802D1A0-59AD-4077-85DD-466B465E5A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20647" y="4107177"/>
              <a:ext cx="168417" cy="168417"/>
            </a:xfrm>
            <a:prstGeom prst="rect">
              <a:avLst/>
            </a:prstGeom>
          </p:spPr>
        </p:pic>
        <p:pic>
          <p:nvPicPr>
            <p:cNvPr id="320" name="Signature">
              <a:extLst>
                <a:ext uri="{FF2B5EF4-FFF2-40B4-BE49-F238E27FC236}">
                  <a16:creationId xmlns:a16="http://schemas.microsoft.com/office/drawing/2014/main" id="{0CA7F6E7-3A4E-43B7-83C4-19BD65BE3E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19597" y="4501304"/>
              <a:ext cx="168417" cy="168417"/>
            </a:xfrm>
            <a:prstGeom prst="rect">
              <a:avLst/>
            </a:prstGeom>
          </p:spPr>
        </p:pic>
        <p:pic>
          <p:nvPicPr>
            <p:cNvPr id="321" name="Signature">
              <a:extLst>
                <a:ext uri="{FF2B5EF4-FFF2-40B4-BE49-F238E27FC236}">
                  <a16:creationId xmlns:a16="http://schemas.microsoft.com/office/drawing/2014/main" id="{8FA048F4-F37E-43F7-A9C4-12962A9697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0586" y="4939662"/>
              <a:ext cx="168417" cy="168417"/>
            </a:xfrm>
            <a:prstGeom prst="rect">
              <a:avLst/>
            </a:prstGeom>
          </p:spPr>
        </p:pic>
        <p:pic>
          <p:nvPicPr>
            <p:cNvPr id="322" name="Signature">
              <a:extLst>
                <a:ext uri="{FF2B5EF4-FFF2-40B4-BE49-F238E27FC236}">
                  <a16:creationId xmlns:a16="http://schemas.microsoft.com/office/drawing/2014/main" id="{C0DD23A8-9FDA-45F7-ACA3-39F9164048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19564" y="5380572"/>
              <a:ext cx="168417" cy="168417"/>
            </a:xfrm>
            <a:prstGeom prst="rect">
              <a:avLst/>
            </a:prstGeom>
          </p:spPr>
        </p:pic>
      </p:grpSp>
      <p:grpSp>
        <p:nvGrpSpPr>
          <p:cNvPr id="346" name="Group 345">
            <a:extLst>
              <a:ext uri="{FF2B5EF4-FFF2-40B4-BE49-F238E27FC236}">
                <a16:creationId xmlns:a16="http://schemas.microsoft.com/office/drawing/2014/main" id="{9CAF9140-4D27-4AE6-B227-404B3B9C5A56}"/>
              </a:ext>
            </a:extLst>
          </p:cNvPr>
          <p:cNvGrpSpPr/>
          <p:nvPr/>
        </p:nvGrpSpPr>
        <p:grpSpPr>
          <a:xfrm>
            <a:off x="1852554" y="4074546"/>
            <a:ext cx="1214275" cy="1583536"/>
            <a:chOff x="2004954" y="4226117"/>
            <a:chExt cx="1214275" cy="1583536"/>
          </a:xfrm>
        </p:grpSpPr>
        <p:grpSp>
          <p:nvGrpSpPr>
            <p:cNvPr id="325" name="Group 324">
              <a:extLst>
                <a:ext uri="{FF2B5EF4-FFF2-40B4-BE49-F238E27FC236}">
                  <a16:creationId xmlns:a16="http://schemas.microsoft.com/office/drawing/2014/main" id="{36D4A7A6-8B18-4B0E-B4E9-E2A7DD0F8984}"/>
                </a:ext>
              </a:extLst>
            </p:cNvPr>
            <p:cNvGrpSpPr/>
            <p:nvPr/>
          </p:nvGrpSpPr>
          <p:grpSpPr>
            <a:xfrm>
              <a:off x="2650873" y="4294678"/>
              <a:ext cx="568356" cy="1441812"/>
              <a:chOff x="1360936" y="2499829"/>
              <a:chExt cx="414223" cy="1050806"/>
            </a:xfrm>
          </p:grpSpPr>
          <p:pic>
            <p:nvPicPr>
              <p:cNvPr id="326" name="Signature">
                <a:extLst>
                  <a:ext uri="{FF2B5EF4-FFF2-40B4-BE49-F238E27FC236}">
                    <a16:creationId xmlns:a16="http://schemas.microsoft.com/office/drawing/2014/main" id="{60DD26D6-C222-491E-A1E0-DC678C2968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0936" y="2499829"/>
                <a:ext cx="122744" cy="122744"/>
              </a:xfrm>
              <a:prstGeom prst="rect">
                <a:avLst/>
              </a:prstGeom>
            </p:spPr>
          </p:pic>
          <p:pic>
            <p:nvPicPr>
              <p:cNvPr id="327" name="Signature">
                <a:extLst>
                  <a:ext uri="{FF2B5EF4-FFF2-40B4-BE49-F238E27FC236}">
                    <a16:creationId xmlns:a16="http://schemas.microsoft.com/office/drawing/2014/main" id="{15944A4A-3CDF-48B2-B616-6DD4D0FED1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1694" y="2787072"/>
                <a:ext cx="122744" cy="122744"/>
              </a:xfrm>
              <a:prstGeom prst="rect">
                <a:avLst/>
              </a:prstGeom>
            </p:spPr>
          </p:pic>
          <p:pic>
            <p:nvPicPr>
              <p:cNvPr id="328" name="Signature">
                <a:extLst>
                  <a:ext uri="{FF2B5EF4-FFF2-40B4-BE49-F238E27FC236}">
                    <a16:creationId xmlns:a16="http://schemas.microsoft.com/office/drawing/2014/main" id="{9DC734CC-034B-402D-A89B-A8799723A1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2415" y="3106552"/>
                <a:ext cx="122744" cy="122744"/>
              </a:xfrm>
              <a:prstGeom prst="rect">
                <a:avLst/>
              </a:prstGeom>
            </p:spPr>
          </p:pic>
          <p:pic>
            <p:nvPicPr>
              <p:cNvPr id="329" name="Signature">
                <a:extLst>
                  <a:ext uri="{FF2B5EF4-FFF2-40B4-BE49-F238E27FC236}">
                    <a16:creationId xmlns:a16="http://schemas.microsoft.com/office/drawing/2014/main" id="{F9368F49-B816-4DD0-9C03-0BB94CA0C7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1670" y="3427891"/>
                <a:ext cx="122744" cy="122744"/>
              </a:xfrm>
              <a:prstGeom prst="rect">
                <a:avLst/>
              </a:prstGeom>
            </p:spPr>
          </p:pic>
        </p:grpSp>
        <p:grpSp>
          <p:nvGrpSpPr>
            <p:cNvPr id="330" name="Group 329">
              <a:extLst>
                <a:ext uri="{FF2B5EF4-FFF2-40B4-BE49-F238E27FC236}">
                  <a16:creationId xmlns:a16="http://schemas.microsoft.com/office/drawing/2014/main" id="{0F05C336-0BEA-4DC4-A60D-A0D8147B6619}"/>
                </a:ext>
              </a:extLst>
            </p:cNvPr>
            <p:cNvGrpSpPr/>
            <p:nvPr/>
          </p:nvGrpSpPr>
          <p:grpSpPr>
            <a:xfrm>
              <a:off x="2004954" y="4226117"/>
              <a:ext cx="1007034" cy="1583536"/>
              <a:chOff x="1852554" y="4073717"/>
              <a:chExt cx="1007034" cy="1583536"/>
            </a:xfrm>
          </p:grpSpPr>
          <p:grpSp>
            <p:nvGrpSpPr>
              <p:cNvPr id="331" name="Group 330">
                <a:extLst>
                  <a:ext uri="{FF2B5EF4-FFF2-40B4-BE49-F238E27FC236}">
                    <a16:creationId xmlns:a16="http://schemas.microsoft.com/office/drawing/2014/main" id="{75B5EE83-6331-4354-80C4-CE176DCA0833}"/>
                  </a:ext>
                </a:extLst>
              </p:cNvPr>
              <p:cNvGrpSpPr/>
              <p:nvPr/>
            </p:nvGrpSpPr>
            <p:grpSpPr>
              <a:xfrm>
                <a:off x="1855903" y="4073717"/>
                <a:ext cx="1003685" cy="1583536"/>
                <a:chOff x="3696469" y="2602261"/>
                <a:chExt cx="731495" cy="1154096"/>
              </a:xfrm>
            </p:grpSpPr>
            <p:sp>
              <p:nvSpPr>
                <p:cNvPr id="339" name="Rectangle 338">
                  <a:extLst>
                    <a:ext uri="{FF2B5EF4-FFF2-40B4-BE49-F238E27FC236}">
                      <a16:creationId xmlns:a16="http://schemas.microsoft.com/office/drawing/2014/main" id="{D469FA5A-7808-494A-A825-AF6ACC1A7E13}"/>
                    </a:ext>
                  </a:extLst>
                </p:cNvPr>
                <p:cNvSpPr/>
                <p:nvPr/>
              </p:nvSpPr>
              <p:spPr>
                <a:xfrm>
                  <a:off x="3995766" y="2886618"/>
                  <a:ext cx="432198" cy="219425"/>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a:solidFill>
                        <a:schemeClr val="bg1">
                          <a:lumMod val="65000"/>
                        </a:schemeClr>
                      </a:solidFill>
                      <a:latin typeface="Calibri"/>
                    </a:rPr>
                    <a:t>Image</a:t>
                  </a:r>
                  <a:endParaRPr lang="en-US" sz="800" kern="0" dirty="0">
                    <a:solidFill>
                      <a:schemeClr val="bg1">
                        <a:lumMod val="65000"/>
                      </a:schemeClr>
                    </a:solidFill>
                    <a:latin typeface="Calibri"/>
                  </a:endParaRPr>
                </a:p>
              </p:txBody>
            </p:sp>
            <p:sp>
              <p:nvSpPr>
                <p:cNvPr id="340" name="Rectangle 339">
                  <a:extLst>
                    <a:ext uri="{FF2B5EF4-FFF2-40B4-BE49-F238E27FC236}">
                      <a16:creationId xmlns:a16="http://schemas.microsoft.com/office/drawing/2014/main" id="{6F8B1C4C-49BC-429E-BBCE-EB9B5B00993B}"/>
                    </a:ext>
                  </a:extLst>
                </p:cNvPr>
                <p:cNvSpPr/>
                <p:nvPr/>
              </p:nvSpPr>
              <p:spPr>
                <a:xfrm>
                  <a:off x="3995766" y="3211775"/>
                  <a:ext cx="432198" cy="219425"/>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err="1">
                      <a:solidFill>
                        <a:schemeClr val="bg1">
                          <a:lumMod val="65000"/>
                        </a:schemeClr>
                      </a:solidFill>
                      <a:latin typeface="Calibri"/>
                    </a:rPr>
                    <a:t>SBoM</a:t>
                  </a:r>
                  <a:endParaRPr lang="en-US" sz="800" kern="0" dirty="0">
                    <a:solidFill>
                      <a:schemeClr val="bg1">
                        <a:lumMod val="65000"/>
                      </a:schemeClr>
                    </a:solidFill>
                    <a:latin typeface="Calibri"/>
                  </a:endParaRPr>
                </a:p>
              </p:txBody>
            </p:sp>
            <p:sp>
              <p:nvSpPr>
                <p:cNvPr id="341" name="Rectangle 340">
                  <a:extLst>
                    <a:ext uri="{FF2B5EF4-FFF2-40B4-BE49-F238E27FC236}">
                      <a16:creationId xmlns:a16="http://schemas.microsoft.com/office/drawing/2014/main" id="{52B92461-157F-432B-9063-63EAA32DE27C}"/>
                    </a:ext>
                  </a:extLst>
                </p:cNvPr>
                <p:cNvSpPr/>
                <p:nvPr/>
              </p:nvSpPr>
              <p:spPr>
                <a:xfrm>
                  <a:off x="3995766" y="3536932"/>
                  <a:ext cx="432198" cy="219425"/>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err="1">
                      <a:solidFill>
                        <a:schemeClr val="bg1">
                          <a:lumMod val="65000"/>
                        </a:schemeClr>
                      </a:solidFill>
                      <a:latin typeface="Calibri"/>
                    </a:rPr>
                    <a:t>src</a:t>
                  </a:r>
                  <a:endParaRPr lang="en-US" sz="800" kern="0" dirty="0">
                    <a:solidFill>
                      <a:schemeClr val="bg1">
                        <a:lumMod val="65000"/>
                      </a:schemeClr>
                    </a:solidFill>
                    <a:latin typeface="Calibri"/>
                  </a:endParaRPr>
                </a:p>
              </p:txBody>
            </p:sp>
            <p:sp>
              <p:nvSpPr>
                <p:cNvPr id="342" name="Rectangle 341">
                  <a:extLst>
                    <a:ext uri="{FF2B5EF4-FFF2-40B4-BE49-F238E27FC236}">
                      <a16:creationId xmlns:a16="http://schemas.microsoft.com/office/drawing/2014/main" id="{71C6AB7E-23B1-441C-AB6C-C03DF567401B}"/>
                    </a:ext>
                  </a:extLst>
                </p:cNvPr>
                <p:cNvSpPr/>
                <p:nvPr/>
              </p:nvSpPr>
              <p:spPr>
                <a:xfrm>
                  <a:off x="3696469" y="2602261"/>
                  <a:ext cx="432198" cy="219425"/>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a:solidFill>
                        <a:schemeClr val="bg1">
                          <a:lumMod val="65000"/>
                        </a:schemeClr>
                      </a:solidFill>
                      <a:latin typeface="Calibri"/>
                    </a:rPr>
                    <a:t>Index</a:t>
                  </a:r>
                  <a:endParaRPr lang="en-US" sz="800" kern="0" dirty="0">
                    <a:solidFill>
                      <a:schemeClr val="bg1">
                        <a:lumMod val="65000"/>
                      </a:schemeClr>
                    </a:solidFill>
                    <a:latin typeface="Calibri"/>
                  </a:endParaRPr>
                </a:p>
              </p:txBody>
            </p:sp>
            <p:cxnSp>
              <p:nvCxnSpPr>
                <p:cNvPr id="343" name="Connector: Elbow 342">
                  <a:extLst>
                    <a:ext uri="{FF2B5EF4-FFF2-40B4-BE49-F238E27FC236}">
                      <a16:creationId xmlns:a16="http://schemas.microsoft.com/office/drawing/2014/main" id="{3D896658-DEE0-4233-84CE-542809B65697}"/>
                    </a:ext>
                  </a:extLst>
                </p:cNvPr>
                <p:cNvCxnSpPr>
                  <a:stCxn id="342" idx="2"/>
                  <a:endCxn id="339" idx="1"/>
                </p:cNvCxnSpPr>
                <p:nvPr/>
              </p:nvCxnSpPr>
              <p:spPr>
                <a:xfrm rot="16200000" flipH="1">
                  <a:off x="3866845" y="2867409"/>
                  <a:ext cx="174645" cy="83198"/>
                </a:xfrm>
                <a:prstGeom prst="bentConnector2">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4" name="Connector: Elbow 343">
                  <a:extLst>
                    <a:ext uri="{FF2B5EF4-FFF2-40B4-BE49-F238E27FC236}">
                      <a16:creationId xmlns:a16="http://schemas.microsoft.com/office/drawing/2014/main" id="{E8368DE4-AC19-4958-A98E-77BA659F8C73}"/>
                    </a:ext>
                  </a:extLst>
                </p:cNvPr>
                <p:cNvCxnSpPr>
                  <a:cxnSpLocks/>
                  <a:stCxn id="342" idx="2"/>
                  <a:endCxn id="340" idx="1"/>
                </p:cNvCxnSpPr>
                <p:nvPr/>
              </p:nvCxnSpPr>
              <p:spPr>
                <a:xfrm rot="16200000" flipH="1">
                  <a:off x="3704266" y="3029988"/>
                  <a:ext cx="499802" cy="83198"/>
                </a:xfrm>
                <a:prstGeom prst="bentConnector2">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5" name="Connector: Elbow 344">
                  <a:extLst>
                    <a:ext uri="{FF2B5EF4-FFF2-40B4-BE49-F238E27FC236}">
                      <a16:creationId xmlns:a16="http://schemas.microsoft.com/office/drawing/2014/main" id="{D8769C58-25B7-4527-9CDB-8149ACE6C18F}"/>
                    </a:ext>
                  </a:extLst>
                </p:cNvPr>
                <p:cNvCxnSpPr>
                  <a:cxnSpLocks/>
                  <a:stCxn id="342" idx="2"/>
                  <a:endCxn id="341" idx="1"/>
                </p:cNvCxnSpPr>
                <p:nvPr/>
              </p:nvCxnSpPr>
              <p:spPr>
                <a:xfrm rot="16200000" flipH="1">
                  <a:off x="3541688" y="3192566"/>
                  <a:ext cx="824959" cy="8319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2" name="Rectangle 331">
                <a:extLst>
                  <a:ext uri="{FF2B5EF4-FFF2-40B4-BE49-F238E27FC236}">
                    <a16:creationId xmlns:a16="http://schemas.microsoft.com/office/drawing/2014/main" id="{A845DBA1-C294-4550-87FD-DA48CB6564F7}"/>
                  </a:ext>
                </a:extLst>
              </p:cNvPr>
              <p:cNvSpPr/>
              <p:nvPr/>
            </p:nvSpPr>
            <p:spPr>
              <a:xfrm>
                <a:off x="2263220" y="4463883"/>
                <a:ext cx="593019" cy="301073"/>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a:solidFill>
                      <a:schemeClr val="bg1">
                        <a:lumMod val="65000"/>
                      </a:schemeClr>
                    </a:solidFill>
                    <a:latin typeface="Calibri"/>
                  </a:rPr>
                  <a:t>Image</a:t>
                </a:r>
                <a:endParaRPr lang="en-US" sz="800" kern="0" dirty="0">
                  <a:solidFill>
                    <a:schemeClr val="bg1">
                      <a:lumMod val="65000"/>
                    </a:schemeClr>
                  </a:solidFill>
                  <a:latin typeface="Calibri"/>
                </a:endParaRPr>
              </a:p>
            </p:txBody>
          </p:sp>
          <p:sp>
            <p:nvSpPr>
              <p:cNvPr id="333" name="Rectangle 332">
                <a:extLst>
                  <a:ext uri="{FF2B5EF4-FFF2-40B4-BE49-F238E27FC236}">
                    <a16:creationId xmlns:a16="http://schemas.microsoft.com/office/drawing/2014/main" id="{9BE44275-9A48-49AB-9920-6E2F68E69616}"/>
                  </a:ext>
                </a:extLst>
              </p:cNvPr>
              <p:cNvSpPr/>
              <p:nvPr/>
            </p:nvSpPr>
            <p:spPr>
              <a:xfrm>
                <a:off x="2263220" y="4910032"/>
                <a:ext cx="593019" cy="301073"/>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err="1">
                    <a:solidFill>
                      <a:schemeClr val="bg1">
                        <a:lumMod val="65000"/>
                      </a:schemeClr>
                    </a:solidFill>
                    <a:latin typeface="Calibri"/>
                  </a:rPr>
                  <a:t>SBoM</a:t>
                </a:r>
                <a:endParaRPr lang="en-US" sz="800" kern="0" dirty="0">
                  <a:solidFill>
                    <a:schemeClr val="bg1">
                      <a:lumMod val="65000"/>
                    </a:schemeClr>
                  </a:solidFill>
                  <a:latin typeface="Calibri"/>
                </a:endParaRPr>
              </a:p>
            </p:txBody>
          </p:sp>
          <p:sp>
            <p:nvSpPr>
              <p:cNvPr id="334" name="Rectangle 333">
                <a:extLst>
                  <a:ext uri="{FF2B5EF4-FFF2-40B4-BE49-F238E27FC236}">
                    <a16:creationId xmlns:a16="http://schemas.microsoft.com/office/drawing/2014/main" id="{598B6027-82E5-4E7A-AFF8-87910209F3FA}"/>
                  </a:ext>
                </a:extLst>
              </p:cNvPr>
              <p:cNvSpPr/>
              <p:nvPr/>
            </p:nvSpPr>
            <p:spPr>
              <a:xfrm>
                <a:off x="2263220" y="5356180"/>
                <a:ext cx="593019" cy="301073"/>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err="1">
                    <a:solidFill>
                      <a:schemeClr val="bg1">
                        <a:lumMod val="65000"/>
                      </a:schemeClr>
                    </a:solidFill>
                    <a:latin typeface="Calibri"/>
                  </a:rPr>
                  <a:t>src</a:t>
                </a:r>
                <a:endParaRPr lang="en-US" sz="800" kern="0" dirty="0">
                  <a:solidFill>
                    <a:schemeClr val="bg1">
                      <a:lumMod val="65000"/>
                    </a:schemeClr>
                  </a:solidFill>
                  <a:latin typeface="Calibri"/>
                </a:endParaRPr>
              </a:p>
            </p:txBody>
          </p:sp>
          <p:sp>
            <p:nvSpPr>
              <p:cNvPr id="335" name="Rectangle 334">
                <a:extLst>
                  <a:ext uri="{FF2B5EF4-FFF2-40B4-BE49-F238E27FC236}">
                    <a16:creationId xmlns:a16="http://schemas.microsoft.com/office/drawing/2014/main" id="{34145FCF-F8B0-4E2B-A1EC-5DC0D12781FC}"/>
                  </a:ext>
                </a:extLst>
              </p:cNvPr>
              <p:cNvSpPr/>
              <p:nvPr/>
            </p:nvSpPr>
            <p:spPr>
              <a:xfrm>
                <a:off x="1852554" y="4073717"/>
                <a:ext cx="593019" cy="301073"/>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a:solidFill>
                      <a:schemeClr val="bg1">
                        <a:lumMod val="65000"/>
                      </a:schemeClr>
                    </a:solidFill>
                    <a:latin typeface="Calibri"/>
                  </a:rPr>
                  <a:t>Index</a:t>
                </a:r>
                <a:endParaRPr lang="en-US" sz="800" kern="0" dirty="0">
                  <a:solidFill>
                    <a:schemeClr val="bg1">
                      <a:lumMod val="65000"/>
                    </a:schemeClr>
                  </a:solidFill>
                  <a:latin typeface="Calibri"/>
                </a:endParaRPr>
              </a:p>
            </p:txBody>
          </p:sp>
          <p:cxnSp>
            <p:nvCxnSpPr>
              <p:cNvPr id="336" name="Connector: Elbow 335">
                <a:extLst>
                  <a:ext uri="{FF2B5EF4-FFF2-40B4-BE49-F238E27FC236}">
                    <a16:creationId xmlns:a16="http://schemas.microsoft.com/office/drawing/2014/main" id="{8FB6D49F-39A1-4577-A7B5-5EEA063E40AC}"/>
                  </a:ext>
                </a:extLst>
              </p:cNvPr>
              <p:cNvCxnSpPr>
                <a:stCxn id="335" idx="2"/>
                <a:endCxn id="332" idx="1"/>
              </p:cNvCxnSpPr>
              <p:nvPr/>
            </p:nvCxnSpPr>
            <p:spPr>
              <a:xfrm rot="16200000" flipH="1">
                <a:off x="2086327" y="4437527"/>
                <a:ext cx="239631" cy="114156"/>
              </a:xfrm>
              <a:prstGeom prst="bentConnector2">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7" name="Connector: Elbow 336">
                <a:extLst>
                  <a:ext uri="{FF2B5EF4-FFF2-40B4-BE49-F238E27FC236}">
                    <a16:creationId xmlns:a16="http://schemas.microsoft.com/office/drawing/2014/main" id="{58AA56FA-1B71-4B67-8497-132FFDF237EE}"/>
                  </a:ext>
                </a:extLst>
              </p:cNvPr>
              <p:cNvCxnSpPr>
                <a:cxnSpLocks/>
                <a:stCxn id="335" idx="2"/>
                <a:endCxn id="333" idx="1"/>
              </p:cNvCxnSpPr>
              <p:nvPr/>
            </p:nvCxnSpPr>
            <p:spPr>
              <a:xfrm rot="16200000" flipH="1">
                <a:off x="1863253" y="4660602"/>
                <a:ext cx="685779" cy="114156"/>
              </a:xfrm>
              <a:prstGeom prst="bentConnector2">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8" name="Connector: Elbow 337">
                <a:extLst>
                  <a:ext uri="{FF2B5EF4-FFF2-40B4-BE49-F238E27FC236}">
                    <a16:creationId xmlns:a16="http://schemas.microsoft.com/office/drawing/2014/main" id="{4278B4C6-BA65-4103-A7D6-BB039F0A21E3}"/>
                  </a:ext>
                </a:extLst>
              </p:cNvPr>
              <p:cNvCxnSpPr>
                <a:cxnSpLocks/>
                <a:stCxn id="335" idx="2"/>
                <a:endCxn id="334" idx="1"/>
              </p:cNvCxnSpPr>
              <p:nvPr/>
            </p:nvCxnSpPr>
            <p:spPr>
              <a:xfrm rot="16200000" flipH="1">
                <a:off x="1640179" y="4883675"/>
                <a:ext cx="1131927" cy="114156"/>
              </a:xfrm>
              <a:prstGeom prst="bentConnector2">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70" name="Deploy-Artifact">
            <a:extLst>
              <a:ext uri="{FF2B5EF4-FFF2-40B4-BE49-F238E27FC236}">
                <a16:creationId xmlns:a16="http://schemas.microsoft.com/office/drawing/2014/main" id="{6CFCB484-DEA9-4D50-A7D2-532199850AA8}"/>
              </a:ext>
            </a:extLst>
          </p:cNvPr>
          <p:cNvGrpSpPr/>
          <p:nvPr/>
        </p:nvGrpSpPr>
        <p:grpSpPr>
          <a:xfrm>
            <a:off x="8511074" y="5782250"/>
            <a:ext cx="1169241" cy="301073"/>
            <a:chOff x="5742252" y="3714778"/>
            <a:chExt cx="852154" cy="219425"/>
          </a:xfrm>
        </p:grpSpPr>
        <p:sp>
          <p:nvSpPr>
            <p:cNvPr id="371" name="Rectangle 370">
              <a:extLst>
                <a:ext uri="{FF2B5EF4-FFF2-40B4-BE49-F238E27FC236}">
                  <a16:creationId xmlns:a16="http://schemas.microsoft.com/office/drawing/2014/main" id="{2223E7D2-2BDF-4C64-90CC-083F7290C69B}"/>
                </a:ext>
              </a:extLst>
            </p:cNvPr>
            <p:cNvSpPr/>
            <p:nvPr/>
          </p:nvSpPr>
          <p:spPr>
            <a:xfrm>
              <a:off x="5742252" y="3714778"/>
              <a:ext cx="432198" cy="219425"/>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a:solidFill>
                    <a:schemeClr val="bg1">
                      <a:lumMod val="65000"/>
                    </a:schemeClr>
                  </a:solidFill>
                  <a:latin typeface="Calibri"/>
                </a:rPr>
                <a:t>deploy</a:t>
              </a:r>
              <a:endParaRPr lang="en-US" sz="800" kern="0" dirty="0">
                <a:solidFill>
                  <a:schemeClr val="bg1">
                    <a:lumMod val="65000"/>
                  </a:schemeClr>
                </a:solidFill>
                <a:latin typeface="Calibri"/>
              </a:endParaRPr>
            </a:p>
          </p:txBody>
        </p:sp>
        <p:pic>
          <p:nvPicPr>
            <p:cNvPr id="372" name="Signature">
              <a:extLst>
                <a:ext uri="{FF2B5EF4-FFF2-40B4-BE49-F238E27FC236}">
                  <a16:creationId xmlns:a16="http://schemas.microsoft.com/office/drawing/2014/main" id="{93934B49-C9E0-4088-9348-F0B77575FA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71662" y="3760728"/>
              <a:ext cx="122744" cy="122744"/>
            </a:xfrm>
            <a:prstGeom prst="rect">
              <a:avLst/>
            </a:prstGeom>
          </p:spPr>
        </p:pic>
      </p:grpSp>
      <p:grpSp>
        <p:nvGrpSpPr>
          <p:cNvPr id="374" name="Group 373">
            <a:extLst>
              <a:ext uri="{FF2B5EF4-FFF2-40B4-BE49-F238E27FC236}">
                <a16:creationId xmlns:a16="http://schemas.microsoft.com/office/drawing/2014/main" id="{B8D8528A-37D8-4B46-9CA0-A95373BB4E1A}"/>
              </a:ext>
            </a:extLst>
          </p:cNvPr>
          <p:cNvGrpSpPr/>
          <p:nvPr/>
        </p:nvGrpSpPr>
        <p:grpSpPr>
          <a:xfrm>
            <a:off x="8519657" y="4431459"/>
            <a:ext cx="821150" cy="301073"/>
            <a:chOff x="7566959" y="3008647"/>
            <a:chExt cx="598460" cy="219425"/>
          </a:xfrm>
        </p:grpSpPr>
        <p:sp>
          <p:nvSpPr>
            <p:cNvPr id="375" name="Rectangle 374">
              <a:extLst>
                <a:ext uri="{FF2B5EF4-FFF2-40B4-BE49-F238E27FC236}">
                  <a16:creationId xmlns:a16="http://schemas.microsoft.com/office/drawing/2014/main" id="{D56608A8-2A27-4025-9150-B287E1A422C2}"/>
                </a:ext>
              </a:extLst>
            </p:cNvPr>
            <p:cNvSpPr/>
            <p:nvPr/>
          </p:nvSpPr>
          <p:spPr>
            <a:xfrm>
              <a:off x="7566959" y="3008647"/>
              <a:ext cx="432198" cy="219425"/>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a:solidFill>
                    <a:schemeClr val="bg1">
                      <a:lumMod val="65000"/>
                    </a:schemeClr>
                  </a:solidFill>
                  <a:latin typeface="Calibri"/>
                </a:rPr>
                <a:t>Image</a:t>
              </a:r>
              <a:endParaRPr lang="en-US" sz="800" kern="0" dirty="0">
                <a:solidFill>
                  <a:schemeClr val="bg1">
                    <a:lumMod val="65000"/>
                  </a:schemeClr>
                </a:solidFill>
                <a:latin typeface="Calibri"/>
              </a:endParaRPr>
            </a:p>
          </p:txBody>
        </p:sp>
        <p:pic>
          <p:nvPicPr>
            <p:cNvPr id="376" name="Signature">
              <a:extLst>
                <a:ext uri="{FF2B5EF4-FFF2-40B4-BE49-F238E27FC236}">
                  <a16:creationId xmlns:a16="http://schemas.microsoft.com/office/drawing/2014/main" id="{8A59323A-0CA7-4337-9A02-3314DEFE9A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42675" y="3064757"/>
              <a:ext cx="122744" cy="122744"/>
            </a:xfrm>
            <a:prstGeom prst="rect">
              <a:avLst/>
            </a:prstGeom>
          </p:spPr>
        </p:pic>
      </p:grpSp>
      <p:grpSp>
        <p:nvGrpSpPr>
          <p:cNvPr id="382" name="Group 381">
            <a:extLst>
              <a:ext uri="{FF2B5EF4-FFF2-40B4-BE49-F238E27FC236}">
                <a16:creationId xmlns:a16="http://schemas.microsoft.com/office/drawing/2014/main" id="{95984F73-82D3-4D28-A4F8-08924EB3F400}"/>
              </a:ext>
            </a:extLst>
          </p:cNvPr>
          <p:cNvGrpSpPr/>
          <p:nvPr/>
        </p:nvGrpSpPr>
        <p:grpSpPr>
          <a:xfrm>
            <a:off x="5075315" y="4038184"/>
            <a:ext cx="1418375" cy="1583536"/>
            <a:chOff x="5075315" y="4038184"/>
            <a:chExt cx="1418375" cy="1583536"/>
          </a:xfrm>
        </p:grpSpPr>
        <p:grpSp>
          <p:nvGrpSpPr>
            <p:cNvPr id="348" name="Group 347">
              <a:extLst>
                <a:ext uri="{FF2B5EF4-FFF2-40B4-BE49-F238E27FC236}">
                  <a16:creationId xmlns:a16="http://schemas.microsoft.com/office/drawing/2014/main" id="{89469459-C72C-45A9-82D0-D28CBFDFE88A}"/>
                </a:ext>
              </a:extLst>
            </p:cNvPr>
            <p:cNvGrpSpPr/>
            <p:nvPr/>
          </p:nvGrpSpPr>
          <p:grpSpPr>
            <a:xfrm>
              <a:off x="5075315" y="4038184"/>
              <a:ext cx="1214275" cy="1583536"/>
              <a:chOff x="2004954" y="4226117"/>
              <a:chExt cx="1214275" cy="1583536"/>
            </a:xfrm>
          </p:grpSpPr>
          <p:grpSp>
            <p:nvGrpSpPr>
              <p:cNvPr id="349" name="Group 348">
                <a:extLst>
                  <a:ext uri="{FF2B5EF4-FFF2-40B4-BE49-F238E27FC236}">
                    <a16:creationId xmlns:a16="http://schemas.microsoft.com/office/drawing/2014/main" id="{DACA73D3-D064-4FD9-8D69-C2A39B766D54}"/>
                  </a:ext>
                </a:extLst>
              </p:cNvPr>
              <p:cNvGrpSpPr/>
              <p:nvPr/>
            </p:nvGrpSpPr>
            <p:grpSpPr>
              <a:xfrm>
                <a:off x="2650873" y="4294678"/>
                <a:ext cx="568356" cy="1441812"/>
                <a:chOff x="1360936" y="2499829"/>
                <a:chExt cx="414223" cy="1050806"/>
              </a:xfrm>
            </p:grpSpPr>
            <p:pic>
              <p:nvPicPr>
                <p:cNvPr id="366" name="Signature">
                  <a:extLst>
                    <a:ext uri="{FF2B5EF4-FFF2-40B4-BE49-F238E27FC236}">
                      <a16:creationId xmlns:a16="http://schemas.microsoft.com/office/drawing/2014/main" id="{178782B1-7CF8-4979-BBE6-B62EAA43E1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0936" y="2499829"/>
                  <a:ext cx="122744" cy="122744"/>
                </a:xfrm>
                <a:prstGeom prst="rect">
                  <a:avLst/>
                </a:prstGeom>
              </p:spPr>
            </p:pic>
            <p:pic>
              <p:nvPicPr>
                <p:cNvPr id="367" name="Signature">
                  <a:extLst>
                    <a:ext uri="{FF2B5EF4-FFF2-40B4-BE49-F238E27FC236}">
                      <a16:creationId xmlns:a16="http://schemas.microsoft.com/office/drawing/2014/main" id="{156C04E7-4218-4FB2-A3D5-6361F72AC5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1694" y="2787072"/>
                  <a:ext cx="122744" cy="122744"/>
                </a:xfrm>
                <a:prstGeom prst="rect">
                  <a:avLst/>
                </a:prstGeom>
              </p:spPr>
            </p:pic>
            <p:pic>
              <p:nvPicPr>
                <p:cNvPr id="368" name="Signature">
                  <a:extLst>
                    <a:ext uri="{FF2B5EF4-FFF2-40B4-BE49-F238E27FC236}">
                      <a16:creationId xmlns:a16="http://schemas.microsoft.com/office/drawing/2014/main" id="{5AB08B85-B635-41F1-916E-CE9B566B96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2415" y="3106552"/>
                  <a:ext cx="122744" cy="122744"/>
                </a:xfrm>
                <a:prstGeom prst="rect">
                  <a:avLst/>
                </a:prstGeom>
              </p:spPr>
            </p:pic>
            <p:pic>
              <p:nvPicPr>
                <p:cNvPr id="369" name="Signature">
                  <a:extLst>
                    <a:ext uri="{FF2B5EF4-FFF2-40B4-BE49-F238E27FC236}">
                      <a16:creationId xmlns:a16="http://schemas.microsoft.com/office/drawing/2014/main" id="{0885F739-C9B7-4213-8847-8ED25F86AD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1670" y="3427891"/>
                  <a:ext cx="122744" cy="122744"/>
                </a:xfrm>
                <a:prstGeom prst="rect">
                  <a:avLst/>
                </a:prstGeom>
              </p:spPr>
            </p:pic>
          </p:grpSp>
          <p:grpSp>
            <p:nvGrpSpPr>
              <p:cNvPr id="350" name="Group 349">
                <a:extLst>
                  <a:ext uri="{FF2B5EF4-FFF2-40B4-BE49-F238E27FC236}">
                    <a16:creationId xmlns:a16="http://schemas.microsoft.com/office/drawing/2014/main" id="{E2E692FE-D4BE-4CF7-999F-0EDCFCD82AFD}"/>
                  </a:ext>
                </a:extLst>
              </p:cNvPr>
              <p:cNvGrpSpPr/>
              <p:nvPr/>
            </p:nvGrpSpPr>
            <p:grpSpPr>
              <a:xfrm>
                <a:off x="2004954" y="4226117"/>
                <a:ext cx="1007034" cy="1583536"/>
                <a:chOff x="1852554" y="4073717"/>
                <a:chExt cx="1007034" cy="1583536"/>
              </a:xfrm>
            </p:grpSpPr>
            <p:grpSp>
              <p:nvGrpSpPr>
                <p:cNvPr id="351" name="Group 350">
                  <a:extLst>
                    <a:ext uri="{FF2B5EF4-FFF2-40B4-BE49-F238E27FC236}">
                      <a16:creationId xmlns:a16="http://schemas.microsoft.com/office/drawing/2014/main" id="{23CCF0F8-8818-4781-B2F2-E25169285623}"/>
                    </a:ext>
                  </a:extLst>
                </p:cNvPr>
                <p:cNvGrpSpPr/>
                <p:nvPr/>
              </p:nvGrpSpPr>
              <p:grpSpPr>
                <a:xfrm>
                  <a:off x="1855903" y="4073717"/>
                  <a:ext cx="1003685" cy="1583536"/>
                  <a:chOff x="3696469" y="2602261"/>
                  <a:chExt cx="731495" cy="1154096"/>
                </a:xfrm>
              </p:grpSpPr>
              <p:sp>
                <p:nvSpPr>
                  <p:cNvPr id="359" name="Rectangle 358">
                    <a:extLst>
                      <a:ext uri="{FF2B5EF4-FFF2-40B4-BE49-F238E27FC236}">
                        <a16:creationId xmlns:a16="http://schemas.microsoft.com/office/drawing/2014/main" id="{FF646C9B-8F19-4A3A-A202-0E9984CAA813}"/>
                      </a:ext>
                    </a:extLst>
                  </p:cNvPr>
                  <p:cNvSpPr/>
                  <p:nvPr/>
                </p:nvSpPr>
                <p:spPr>
                  <a:xfrm>
                    <a:off x="3995766" y="2886618"/>
                    <a:ext cx="432198" cy="219425"/>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a:solidFill>
                          <a:schemeClr val="bg1">
                            <a:lumMod val="65000"/>
                          </a:schemeClr>
                        </a:solidFill>
                        <a:latin typeface="Calibri"/>
                      </a:rPr>
                      <a:t>Image</a:t>
                    </a:r>
                    <a:endParaRPr lang="en-US" sz="800" kern="0" dirty="0">
                      <a:solidFill>
                        <a:schemeClr val="bg1">
                          <a:lumMod val="65000"/>
                        </a:schemeClr>
                      </a:solidFill>
                      <a:latin typeface="Calibri"/>
                    </a:endParaRPr>
                  </a:p>
                </p:txBody>
              </p:sp>
              <p:sp>
                <p:nvSpPr>
                  <p:cNvPr id="360" name="Rectangle 359">
                    <a:extLst>
                      <a:ext uri="{FF2B5EF4-FFF2-40B4-BE49-F238E27FC236}">
                        <a16:creationId xmlns:a16="http://schemas.microsoft.com/office/drawing/2014/main" id="{56CBBBFA-D5A6-453A-884A-41646605E5A0}"/>
                      </a:ext>
                    </a:extLst>
                  </p:cNvPr>
                  <p:cNvSpPr/>
                  <p:nvPr/>
                </p:nvSpPr>
                <p:spPr>
                  <a:xfrm>
                    <a:off x="3995766" y="3211775"/>
                    <a:ext cx="432198" cy="219425"/>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err="1">
                        <a:solidFill>
                          <a:schemeClr val="bg1">
                            <a:lumMod val="65000"/>
                          </a:schemeClr>
                        </a:solidFill>
                        <a:latin typeface="Calibri"/>
                      </a:rPr>
                      <a:t>SBoM</a:t>
                    </a:r>
                    <a:endParaRPr lang="en-US" sz="800" kern="0" dirty="0">
                      <a:solidFill>
                        <a:schemeClr val="bg1">
                          <a:lumMod val="65000"/>
                        </a:schemeClr>
                      </a:solidFill>
                      <a:latin typeface="Calibri"/>
                    </a:endParaRPr>
                  </a:p>
                </p:txBody>
              </p:sp>
              <p:sp>
                <p:nvSpPr>
                  <p:cNvPr id="361" name="Rectangle 360">
                    <a:extLst>
                      <a:ext uri="{FF2B5EF4-FFF2-40B4-BE49-F238E27FC236}">
                        <a16:creationId xmlns:a16="http://schemas.microsoft.com/office/drawing/2014/main" id="{3F932DE4-B3BF-44DA-A2E0-247FBCD45C37}"/>
                      </a:ext>
                    </a:extLst>
                  </p:cNvPr>
                  <p:cNvSpPr/>
                  <p:nvPr/>
                </p:nvSpPr>
                <p:spPr>
                  <a:xfrm>
                    <a:off x="3995766" y="3536932"/>
                    <a:ext cx="432198" cy="219425"/>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err="1">
                        <a:solidFill>
                          <a:schemeClr val="bg1">
                            <a:lumMod val="65000"/>
                          </a:schemeClr>
                        </a:solidFill>
                        <a:latin typeface="Calibri"/>
                      </a:rPr>
                      <a:t>src</a:t>
                    </a:r>
                    <a:endParaRPr lang="en-US" sz="800" kern="0" dirty="0">
                      <a:solidFill>
                        <a:schemeClr val="bg1">
                          <a:lumMod val="65000"/>
                        </a:schemeClr>
                      </a:solidFill>
                      <a:latin typeface="Calibri"/>
                    </a:endParaRPr>
                  </a:p>
                </p:txBody>
              </p:sp>
              <p:sp>
                <p:nvSpPr>
                  <p:cNvPr id="362" name="Rectangle 361">
                    <a:extLst>
                      <a:ext uri="{FF2B5EF4-FFF2-40B4-BE49-F238E27FC236}">
                        <a16:creationId xmlns:a16="http://schemas.microsoft.com/office/drawing/2014/main" id="{6AC3DC1E-9F8B-4C58-8D7B-521D3D5E525B}"/>
                      </a:ext>
                    </a:extLst>
                  </p:cNvPr>
                  <p:cNvSpPr/>
                  <p:nvPr/>
                </p:nvSpPr>
                <p:spPr>
                  <a:xfrm>
                    <a:off x="3696469" y="2602261"/>
                    <a:ext cx="432198" cy="219425"/>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a:solidFill>
                          <a:schemeClr val="bg1">
                            <a:lumMod val="65000"/>
                          </a:schemeClr>
                        </a:solidFill>
                        <a:latin typeface="Calibri"/>
                      </a:rPr>
                      <a:t>Index</a:t>
                    </a:r>
                    <a:endParaRPr lang="en-US" sz="800" kern="0" dirty="0">
                      <a:solidFill>
                        <a:schemeClr val="bg1">
                          <a:lumMod val="65000"/>
                        </a:schemeClr>
                      </a:solidFill>
                      <a:latin typeface="Calibri"/>
                    </a:endParaRPr>
                  </a:p>
                </p:txBody>
              </p:sp>
              <p:cxnSp>
                <p:nvCxnSpPr>
                  <p:cNvPr id="363" name="Connector: Elbow 362">
                    <a:extLst>
                      <a:ext uri="{FF2B5EF4-FFF2-40B4-BE49-F238E27FC236}">
                        <a16:creationId xmlns:a16="http://schemas.microsoft.com/office/drawing/2014/main" id="{E8AB8F13-C8F7-4101-9A7D-C1EF9E0228EB}"/>
                      </a:ext>
                    </a:extLst>
                  </p:cNvPr>
                  <p:cNvCxnSpPr>
                    <a:stCxn id="362" idx="2"/>
                    <a:endCxn id="359" idx="1"/>
                  </p:cNvCxnSpPr>
                  <p:nvPr/>
                </p:nvCxnSpPr>
                <p:spPr>
                  <a:xfrm rot="16200000" flipH="1">
                    <a:off x="3866845" y="2867409"/>
                    <a:ext cx="174645" cy="83198"/>
                  </a:xfrm>
                  <a:prstGeom prst="bentConnector2">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4" name="Connector: Elbow 363">
                    <a:extLst>
                      <a:ext uri="{FF2B5EF4-FFF2-40B4-BE49-F238E27FC236}">
                        <a16:creationId xmlns:a16="http://schemas.microsoft.com/office/drawing/2014/main" id="{FE432324-F45A-43B8-B99B-B46FA4F872CB}"/>
                      </a:ext>
                    </a:extLst>
                  </p:cNvPr>
                  <p:cNvCxnSpPr>
                    <a:cxnSpLocks/>
                    <a:stCxn id="362" idx="2"/>
                    <a:endCxn id="360" idx="1"/>
                  </p:cNvCxnSpPr>
                  <p:nvPr/>
                </p:nvCxnSpPr>
                <p:spPr>
                  <a:xfrm rot="16200000" flipH="1">
                    <a:off x="3704266" y="3029988"/>
                    <a:ext cx="499802" cy="83198"/>
                  </a:xfrm>
                  <a:prstGeom prst="bentConnector2">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5" name="Connector: Elbow 364">
                    <a:extLst>
                      <a:ext uri="{FF2B5EF4-FFF2-40B4-BE49-F238E27FC236}">
                        <a16:creationId xmlns:a16="http://schemas.microsoft.com/office/drawing/2014/main" id="{C87BEDE4-548E-4E83-AC3A-108E792DB279}"/>
                      </a:ext>
                    </a:extLst>
                  </p:cNvPr>
                  <p:cNvCxnSpPr>
                    <a:cxnSpLocks/>
                    <a:stCxn id="362" idx="2"/>
                    <a:endCxn id="361" idx="1"/>
                  </p:cNvCxnSpPr>
                  <p:nvPr/>
                </p:nvCxnSpPr>
                <p:spPr>
                  <a:xfrm rot="16200000" flipH="1">
                    <a:off x="3541688" y="3192566"/>
                    <a:ext cx="824959" cy="8319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2" name="Rectangle 351">
                  <a:extLst>
                    <a:ext uri="{FF2B5EF4-FFF2-40B4-BE49-F238E27FC236}">
                      <a16:creationId xmlns:a16="http://schemas.microsoft.com/office/drawing/2014/main" id="{57EB7782-4D25-4AFF-86E8-849C8A04AB29}"/>
                    </a:ext>
                  </a:extLst>
                </p:cNvPr>
                <p:cNvSpPr/>
                <p:nvPr/>
              </p:nvSpPr>
              <p:spPr>
                <a:xfrm>
                  <a:off x="2263220" y="4463883"/>
                  <a:ext cx="593019" cy="301073"/>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a:solidFill>
                        <a:schemeClr val="bg1">
                          <a:lumMod val="65000"/>
                        </a:schemeClr>
                      </a:solidFill>
                      <a:latin typeface="Calibri"/>
                    </a:rPr>
                    <a:t>Image</a:t>
                  </a:r>
                  <a:endParaRPr lang="en-US" sz="800" kern="0" dirty="0">
                    <a:solidFill>
                      <a:schemeClr val="bg1">
                        <a:lumMod val="65000"/>
                      </a:schemeClr>
                    </a:solidFill>
                    <a:latin typeface="Calibri"/>
                  </a:endParaRPr>
                </a:p>
              </p:txBody>
            </p:sp>
            <p:sp>
              <p:nvSpPr>
                <p:cNvPr id="353" name="Rectangle 352">
                  <a:extLst>
                    <a:ext uri="{FF2B5EF4-FFF2-40B4-BE49-F238E27FC236}">
                      <a16:creationId xmlns:a16="http://schemas.microsoft.com/office/drawing/2014/main" id="{8B5FCC19-FEBC-403E-A82F-2A24B18A6D71}"/>
                    </a:ext>
                  </a:extLst>
                </p:cNvPr>
                <p:cNvSpPr/>
                <p:nvPr/>
              </p:nvSpPr>
              <p:spPr>
                <a:xfrm>
                  <a:off x="2263220" y="4910032"/>
                  <a:ext cx="593019" cy="301073"/>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err="1">
                      <a:solidFill>
                        <a:schemeClr val="bg1">
                          <a:lumMod val="65000"/>
                        </a:schemeClr>
                      </a:solidFill>
                      <a:latin typeface="Calibri"/>
                    </a:rPr>
                    <a:t>SBoM</a:t>
                  </a:r>
                  <a:endParaRPr lang="en-US" sz="800" kern="0" dirty="0">
                    <a:solidFill>
                      <a:schemeClr val="bg1">
                        <a:lumMod val="65000"/>
                      </a:schemeClr>
                    </a:solidFill>
                    <a:latin typeface="Calibri"/>
                  </a:endParaRPr>
                </a:p>
              </p:txBody>
            </p:sp>
            <p:sp>
              <p:nvSpPr>
                <p:cNvPr id="354" name="Rectangle 353">
                  <a:extLst>
                    <a:ext uri="{FF2B5EF4-FFF2-40B4-BE49-F238E27FC236}">
                      <a16:creationId xmlns:a16="http://schemas.microsoft.com/office/drawing/2014/main" id="{012F58EF-0345-4722-A401-8745701D68D2}"/>
                    </a:ext>
                  </a:extLst>
                </p:cNvPr>
                <p:cNvSpPr/>
                <p:nvPr/>
              </p:nvSpPr>
              <p:spPr>
                <a:xfrm>
                  <a:off x="2263220" y="5356180"/>
                  <a:ext cx="593019" cy="301073"/>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err="1">
                      <a:solidFill>
                        <a:schemeClr val="bg1">
                          <a:lumMod val="65000"/>
                        </a:schemeClr>
                      </a:solidFill>
                      <a:latin typeface="Calibri"/>
                    </a:rPr>
                    <a:t>src</a:t>
                  </a:r>
                  <a:endParaRPr lang="en-US" sz="800" kern="0" dirty="0">
                    <a:solidFill>
                      <a:schemeClr val="bg1">
                        <a:lumMod val="65000"/>
                      </a:schemeClr>
                    </a:solidFill>
                    <a:latin typeface="Calibri"/>
                  </a:endParaRPr>
                </a:p>
              </p:txBody>
            </p:sp>
            <p:sp>
              <p:nvSpPr>
                <p:cNvPr id="355" name="Rectangle 354">
                  <a:extLst>
                    <a:ext uri="{FF2B5EF4-FFF2-40B4-BE49-F238E27FC236}">
                      <a16:creationId xmlns:a16="http://schemas.microsoft.com/office/drawing/2014/main" id="{C7631C05-C3E8-4647-9681-F722A06F1BB9}"/>
                    </a:ext>
                  </a:extLst>
                </p:cNvPr>
                <p:cNvSpPr/>
                <p:nvPr/>
              </p:nvSpPr>
              <p:spPr>
                <a:xfrm>
                  <a:off x="1852554" y="4073717"/>
                  <a:ext cx="593019" cy="301073"/>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a:solidFill>
                        <a:schemeClr val="bg1">
                          <a:lumMod val="65000"/>
                        </a:schemeClr>
                      </a:solidFill>
                      <a:latin typeface="Calibri"/>
                    </a:rPr>
                    <a:t>Index</a:t>
                  </a:r>
                  <a:endParaRPr lang="en-US" sz="800" kern="0" dirty="0">
                    <a:solidFill>
                      <a:schemeClr val="bg1">
                        <a:lumMod val="65000"/>
                      </a:schemeClr>
                    </a:solidFill>
                    <a:latin typeface="Calibri"/>
                  </a:endParaRPr>
                </a:p>
              </p:txBody>
            </p:sp>
            <p:cxnSp>
              <p:nvCxnSpPr>
                <p:cNvPr id="356" name="Connector: Elbow 355">
                  <a:extLst>
                    <a:ext uri="{FF2B5EF4-FFF2-40B4-BE49-F238E27FC236}">
                      <a16:creationId xmlns:a16="http://schemas.microsoft.com/office/drawing/2014/main" id="{5F4AD2D9-DFF6-4BF0-A8F3-ED7F0A32C6DC}"/>
                    </a:ext>
                  </a:extLst>
                </p:cNvPr>
                <p:cNvCxnSpPr>
                  <a:stCxn id="355" idx="2"/>
                  <a:endCxn id="352" idx="1"/>
                </p:cNvCxnSpPr>
                <p:nvPr/>
              </p:nvCxnSpPr>
              <p:spPr>
                <a:xfrm rot="16200000" flipH="1">
                  <a:off x="2086327" y="4437527"/>
                  <a:ext cx="239631" cy="114156"/>
                </a:xfrm>
                <a:prstGeom prst="bentConnector2">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7" name="Connector: Elbow 356">
                  <a:extLst>
                    <a:ext uri="{FF2B5EF4-FFF2-40B4-BE49-F238E27FC236}">
                      <a16:creationId xmlns:a16="http://schemas.microsoft.com/office/drawing/2014/main" id="{C098315C-D4E9-4686-BEFF-11361647E17B}"/>
                    </a:ext>
                  </a:extLst>
                </p:cNvPr>
                <p:cNvCxnSpPr>
                  <a:cxnSpLocks/>
                  <a:stCxn id="355" idx="2"/>
                  <a:endCxn id="353" idx="1"/>
                </p:cNvCxnSpPr>
                <p:nvPr/>
              </p:nvCxnSpPr>
              <p:spPr>
                <a:xfrm rot="16200000" flipH="1">
                  <a:off x="1863253" y="4660602"/>
                  <a:ext cx="685779" cy="114156"/>
                </a:xfrm>
                <a:prstGeom prst="bentConnector2">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8" name="Connector: Elbow 357">
                  <a:extLst>
                    <a:ext uri="{FF2B5EF4-FFF2-40B4-BE49-F238E27FC236}">
                      <a16:creationId xmlns:a16="http://schemas.microsoft.com/office/drawing/2014/main" id="{997842C7-C15F-42E9-8F76-DC5945DED251}"/>
                    </a:ext>
                  </a:extLst>
                </p:cNvPr>
                <p:cNvCxnSpPr>
                  <a:cxnSpLocks/>
                  <a:stCxn id="355" idx="2"/>
                  <a:endCxn id="354" idx="1"/>
                </p:cNvCxnSpPr>
                <p:nvPr/>
              </p:nvCxnSpPr>
              <p:spPr>
                <a:xfrm rot="16200000" flipH="1">
                  <a:off x="1640179" y="4883675"/>
                  <a:ext cx="1131927" cy="114156"/>
                </a:xfrm>
                <a:prstGeom prst="bentConnector2">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77" name="Group 376">
              <a:extLst>
                <a:ext uri="{FF2B5EF4-FFF2-40B4-BE49-F238E27FC236}">
                  <a16:creationId xmlns:a16="http://schemas.microsoft.com/office/drawing/2014/main" id="{3151EBF8-6581-4759-8B81-78F15363AFCF}"/>
                </a:ext>
              </a:extLst>
            </p:cNvPr>
            <p:cNvGrpSpPr/>
            <p:nvPr/>
          </p:nvGrpSpPr>
          <p:grpSpPr>
            <a:xfrm>
              <a:off x="5925334" y="4109793"/>
              <a:ext cx="568356" cy="1441812"/>
              <a:chOff x="5920647" y="4107177"/>
              <a:chExt cx="568356" cy="1441812"/>
            </a:xfrm>
          </p:grpSpPr>
          <p:pic>
            <p:nvPicPr>
              <p:cNvPr id="378" name="Signature">
                <a:extLst>
                  <a:ext uri="{FF2B5EF4-FFF2-40B4-BE49-F238E27FC236}">
                    <a16:creationId xmlns:a16="http://schemas.microsoft.com/office/drawing/2014/main" id="{D07BC252-4256-47F3-85AC-C5F1236DEE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20647" y="4107177"/>
                <a:ext cx="168417" cy="168417"/>
              </a:xfrm>
              <a:prstGeom prst="rect">
                <a:avLst/>
              </a:prstGeom>
            </p:spPr>
          </p:pic>
          <p:pic>
            <p:nvPicPr>
              <p:cNvPr id="379" name="Signature">
                <a:extLst>
                  <a:ext uri="{FF2B5EF4-FFF2-40B4-BE49-F238E27FC236}">
                    <a16:creationId xmlns:a16="http://schemas.microsoft.com/office/drawing/2014/main" id="{8CDAA90C-B6A6-415A-A8E9-8D2E2E50A0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19597" y="4501304"/>
                <a:ext cx="168417" cy="168417"/>
              </a:xfrm>
              <a:prstGeom prst="rect">
                <a:avLst/>
              </a:prstGeom>
            </p:spPr>
          </p:pic>
          <p:pic>
            <p:nvPicPr>
              <p:cNvPr id="380" name="Signature">
                <a:extLst>
                  <a:ext uri="{FF2B5EF4-FFF2-40B4-BE49-F238E27FC236}">
                    <a16:creationId xmlns:a16="http://schemas.microsoft.com/office/drawing/2014/main" id="{F09D6090-63C6-4ABF-A155-C2FBCC918C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0586" y="4939662"/>
                <a:ext cx="168417" cy="168417"/>
              </a:xfrm>
              <a:prstGeom prst="rect">
                <a:avLst/>
              </a:prstGeom>
            </p:spPr>
          </p:pic>
          <p:pic>
            <p:nvPicPr>
              <p:cNvPr id="381" name="Signature">
                <a:extLst>
                  <a:ext uri="{FF2B5EF4-FFF2-40B4-BE49-F238E27FC236}">
                    <a16:creationId xmlns:a16="http://schemas.microsoft.com/office/drawing/2014/main" id="{2A7CD331-0775-43C6-8910-E6F33917EC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19564" y="5380572"/>
                <a:ext cx="168417" cy="168417"/>
              </a:xfrm>
              <a:prstGeom prst="rect">
                <a:avLst/>
              </a:prstGeom>
            </p:spPr>
          </p:pic>
        </p:grpSp>
      </p:grpSp>
    </p:spTree>
    <p:extLst>
      <p:ext uri="{BB962C8B-B14F-4D97-AF65-F5344CB8AC3E}">
        <p14:creationId xmlns:p14="http://schemas.microsoft.com/office/powerpoint/2010/main" val="82415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
                                        </p:tgtEl>
                                        <p:attrNameLst>
                                          <p:attrName>style.visibility</p:attrName>
                                        </p:attrNameLst>
                                      </p:cBhvr>
                                      <p:to>
                                        <p:strVal val="visible"/>
                                      </p:to>
                                    </p:set>
                                    <p:animEffect transition="in" filter="fade">
                                      <p:cBhvr>
                                        <p:cTn id="7" dur="500"/>
                                        <p:tgtEl>
                                          <p:spTgt spid="3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18"/>
                                        </p:tgtEl>
                                        <p:attrNameLst>
                                          <p:attrName>style.visibility</p:attrName>
                                        </p:attrNameLst>
                                      </p:cBhvr>
                                      <p:to>
                                        <p:strVal val="visible"/>
                                      </p:to>
                                    </p:set>
                                    <p:animEffect transition="in" filter="wipe(up)">
                                      <p:cBhvr>
                                        <p:cTn id="12" dur="500"/>
                                        <p:tgtEl>
                                          <p:spTgt spid="3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80"/>
                                        </p:tgtEl>
                                        <p:attrNameLst>
                                          <p:attrName>style.visibility</p:attrName>
                                        </p:attrNameLst>
                                      </p:cBhvr>
                                      <p:to>
                                        <p:strVal val="visible"/>
                                      </p:to>
                                    </p:set>
                                    <p:animEffect transition="in" filter="wipe(up)">
                                      <p:cBhvr>
                                        <p:cTn id="17" dur="500"/>
                                        <p:tgtEl>
                                          <p:spTgt spid="18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7"/>
                                        </p:tgtEl>
                                        <p:attrNameLst>
                                          <p:attrName>style.visibility</p:attrName>
                                        </p:attrNameLst>
                                      </p:cBhvr>
                                      <p:to>
                                        <p:strVal val="visible"/>
                                      </p:to>
                                    </p:set>
                                    <p:animEffect transition="in" filter="fade">
                                      <p:cBhvr>
                                        <p:cTn id="22" dur="500"/>
                                        <p:tgtEl>
                                          <p:spTgt spid="34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24"/>
                                        </p:tgtEl>
                                        <p:attrNameLst>
                                          <p:attrName>style.visibility</p:attrName>
                                        </p:attrNameLst>
                                      </p:cBhvr>
                                      <p:to>
                                        <p:strVal val="visible"/>
                                      </p:to>
                                    </p:set>
                                    <p:animEffect transition="in" filter="fade">
                                      <p:cBhvr>
                                        <p:cTn id="27" dur="500"/>
                                        <p:tgtEl>
                                          <p:spTgt spid="3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8"/>
                                        </p:tgtEl>
                                        <p:attrNameLst>
                                          <p:attrName>style.visibility</p:attrName>
                                        </p:attrNameLst>
                                      </p:cBhvr>
                                      <p:to>
                                        <p:strVal val="visible"/>
                                      </p:to>
                                    </p:set>
                                    <p:animEffect transition="in" filter="wipe(left)">
                                      <p:cBhvr>
                                        <p:cTn id="32" dur="500"/>
                                        <p:tgtEl>
                                          <p:spTgt spid="188"/>
                                        </p:tgtEl>
                                      </p:cBhvr>
                                    </p:animEffec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346"/>
                                        </p:tgtEl>
                                        <p:attrNameLst>
                                          <p:attrName>style.visibility</p:attrName>
                                        </p:attrNameLst>
                                      </p:cBhvr>
                                      <p:to>
                                        <p:strVal val="visible"/>
                                      </p:to>
                                    </p:set>
                                    <p:animEffect transition="in" filter="fade">
                                      <p:cBhvr>
                                        <p:cTn id="36" dur="500"/>
                                        <p:tgtEl>
                                          <p:spTgt spid="346"/>
                                        </p:tgtEl>
                                      </p:cBhvr>
                                    </p:animEffect>
                                  </p:childTnLst>
                                </p:cTn>
                              </p:par>
                              <p:par>
                                <p:cTn id="37" presetID="42" presetClass="path" presetSubtype="0" accel="50000" decel="50000" fill="hold" nodeType="withEffect">
                                  <p:stCondLst>
                                    <p:cond delay="0"/>
                                  </p:stCondLst>
                                  <p:childTnLst>
                                    <p:animMotion origin="layout" path="M -2.70833E-6 -7.40741E-7 L 0.26511 -0.00509 " pathEditMode="relative" rAng="0" ptsTypes="AA">
                                      <p:cBhvr>
                                        <p:cTn id="38" dur="2000" fill="hold"/>
                                        <p:tgtEl>
                                          <p:spTgt spid="346"/>
                                        </p:tgtEl>
                                        <p:attrNameLst>
                                          <p:attrName>ppt_x</p:attrName>
                                          <p:attrName>ppt_y</p:attrName>
                                        </p:attrNameLst>
                                      </p:cBhvr>
                                      <p:rCtr x="13255" y="-255"/>
                                    </p:animMotion>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323"/>
                                        </p:tgtEl>
                                        <p:attrNameLst>
                                          <p:attrName>style.visibility</p:attrName>
                                        </p:attrNameLst>
                                      </p:cBhvr>
                                      <p:to>
                                        <p:strVal val="visible"/>
                                      </p:to>
                                    </p:set>
                                    <p:animEffect transition="in" filter="wipe(up)">
                                      <p:cBhvr>
                                        <p:cTn id="43" dur="500"/>
                                        <p:tgtEl>
                                          <p:spTgt spid="32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89"/>
                                        </p:tgtEl>
                                        <p:attrNameLst>
                                          <p:attrName>style.visibility</p:attrName>
                                        </p:attrNameLst>
                                      </p:cBhvr>
                                      <p:to>
                                        <p:strVal val="visible"/>
                                      </p:to>
                                    </p:set>
                                    <p:animEffect transition="in" filter="wipe(left)">
                                      <p:cBhvr>
                                        <p:cTn id="48" dur="500"/>
                                        <p:tgtEl>
                                          <p:spTgt spid="189"/>
                                        </p:tgtEl>
                                      </p:cBhvr>
                                    </p:animEffec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382"/>
                                        </p:tgtEl>
                                        <p:attrNameLst>
                                          <p:attrName>style.visibility</p:attrName>
                                        </p:attrNameLst>
                                      </p:cBhvr>
                                      <p:to>
                                        <p:strVal val="visible"/>
                                      </p:to>
                                    </p:set>
                                    <p:animEffect transition="in" filter="fade">
                                      <p:cBhvr>
                                        <p:cTn id="52" dur="500"/>
                                        <p:tgtEl>
                                          <p:spTgt spid="382"/>
                                        </p:tgtEl>
                                      </p:cBhvr>
                                    </p:animEffect>
                                  </p:childTnLst>
                                </p:cTn>
                              </p:par>
                              <p:par>
                                <p:cTn id="53" presetID="42" presetClass="path" presetSubtype="0" accel="50000" decel="50000" fill="hold" nodeType="withEffect">
                                  <p:stCondLst>
                                    <p:cond delay="0"/>
                                  </p:stCondLst>
                                  <p:childTnLst>
                                    <p:animMotion origin="layout" path="M 8.33333E-7 3.33333E-6 L 0.24857 0.00069 " pathEditMode="relative" rAng="0" ptsTypes="AA">
                                      <p:cBhvr>
                                        <p:cTn id="54" dur="2000" fill="hold"/>
                                        <p:tgtEl>
                                          <p:spTgt spid="382"/>
                                        </p:tgtEl>
                                        <p:attrNameLst>
                                          <p:attrName>ppt_x</p:attrName>
                                          <p:attrName>ppt_y</p:attrName>
                                        </p:attrNameLst>
                                      </p:cBhvr>
                                      <p:rCtr x="12422" y="23"/>
                                    </p:animMotion>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170"/>
                                        </p:tgtEl>
                                        <p:attrNameLst>
                                          <p:attrName>style.visibility</p:attrName>
                                        </p:attrNameLst>
                                      </p:cBhvr>
                                      <p:to>
                                        <p:strVal val="visible"/>
                                      </p:to>
                                    </p:set>
                                    <p:animEffect transition="in" filter="wipe(up)">
                                      <p:cBhvr>
                                        <p:cTn id="59" dur="500"/>
                                        <p:tgtEl>
                                          <p:spTgt spid="170"/>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70"/>
                                        </p:tgtEl>
                                        <p:attrNameLst>
                                          <p:attrName>style.visibility</p:attrName>
                                        </p:attrNameLst>
                                      </p:cBhvr>
                                      <p:to>
                                        <p:strVal val="visible"/>
                                      </p:to>
                                    </p:set>
                                    <p:animEffect transition="in" filter="fade">
                                      <p:cBhvr>
                                        <p:cTn id="64" dur="500"/>
                                        <p:tgtEl>
                                          <p:spTgt spid="370"/>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73"/>
                                        </p:tgtEl>
                                        <p:attrNameLst>
                                          <p:attrName>style.visibility</p:attrName>
                                        </p:attrNameLst>
                                      </p:cBhvr>
                                      <p:to>
                                        <p:strVal val="visible"/>
                                      </p:to>
                                    </p:set>
                                    <p:animEffect transition="in" filter="fade">
                                      <p:cBhvr>
                                        <p:cTn id="69" dur="500"/>
                                        <p:tgtEl>
                                          <p:spTgt spid="173"/>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172"/>
                                        </p:tgtEl>
                                        <p:attrNameLst>
                                          <p:attrName>style.visibility</p:attrName>
                                        </p:attrNameLst>
                                      </p:cBhvr>
                                      <p:to>
                                        <p:strVal val="visible"/>
                                      </p:to>
                                    </p:set>
                                    <p:animEffect transition="in" filter="fade">
                                      <p:cBhvr>
                                        <p:cTn id="74" dur="500"/>
                                        <p:tgtEl>
                                          <p:spTgt spid="172"/>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190"/>
                                        </p:tgtEl>
                                        <p:attrNameLst>
                                          <p:attrName>style.visibility</p:attrName>
                                        </p:attrNameLst>
                                      </p:cBhvr>
                                      <p:to>
                                        <p:strVal val="visible"/>
                                      </p:to>
                                    </p:set>
                                    <p:animEffect transition="in" filter="wipe(left)">
                                      <p:cBhvr>
                                        <p:cTn id="79" dur="500"/>
                                        <p:tgtEl>
                                          <p:spTgt spid="190"/>
                                        </p:tgtEl>
                                      </p:cBhvr>
                                    </p:animEffect>
                                  </p:childTnLst>
                                </p:cTn>
                              </p:par>
                            </p:childTnLst>
                          </p:cTn>
                        </p:par>
                        <p:par>
                          <p:cTn id="80" fill="hold">
                            <p:stCondLst>
                              <p:cond delay="500"/>
                            </p:stCondLst>
                            <p:childTnLst>
                              <p:par>
                                <p:cTn id="81" presetID="37" presetClass="path" presetSubtype="0" accel="50000" decel="50000" fill="hold" nodeType="afterEffect">
                                  <p:stCondLst>
                                    <p:cond delay="0"/>
                                  </p:stCondLst>
                                  <p:childTnLst>
                                    <p:animMotion origin="layout" path="M -3.54167E-6 -0.00116 C 0.02526 0.00995 0.0444 -0.14838 0.06224 -0.18912 C 0.07969 -0.22963 0.09154 -0.23519 0.10573 -0.24445 C 0.12813 -0.25764 0.16993 -0.26227 0.19245 -0.27524 " pathEditMode="relative" rAng="0" ptsTypes="AAAA">
                                      <p:cBhvr>
                                        <p:cTn id="82" dur="2000" fill="hold"/>
                                        <p:tgtEl>
                                          <p:spTgt spid="370"/>
                                        </p:tgtEl>
                                        <p:attrNameLst>
                                          <p:attrName>ppt_x</p:attrName>
                                          <p:attrName>ppt_y</p:attrName>
                                        </p:attrNameLst>
                                      </p:cBhvr>
                                      <p:rCtr x="9622" y="-13681"/>
                                    </p:animMotion>
                                  </p:childTnLst>
                                </p:cTn>
                              </p:par>
                              <p:par>
                                <p:cTn id="83" presetID="10" presetClass="exit" presetSubtype="0" fill="hold" nodeType="withEffect">
                                  <p:stCondLst>
                                    <p:cond delay="1600"/>
                                  </p:stCondLst>
                                  <p:childTnLst>
                                    <p:animEffect transition="out" filter="fade">
                                      <p:cBhvr>
                                        <p:cTn id="84" dur="500"/>
                                        <p:tgtEl>
                                          <p:spTgt spid="370"/>
                                        </p:tgtEl>
                                      </p:cBhvr>
                                    </p:animEffect>
                                    <p:set>
                                      <p:cBhvr>
                                        <p:cTn id="85" dur="1" fill="hold">
                                          <p:stCondLst>
                                            <p:cond delay="499"/>
                                          </p:stCondLst>
                                        </p:cTn>
                                        <p:tgtEl>
                                          <p:spTgt spid="370"/>
                                        </p:tgtEl>
                                        <p:attrNameLst>
                                          <p:attrName>style.visibility</p:attrName>
                                        </p:attrNameLst>
                                      </p:cBhvr>
                                      <p:to>
                                        <p:strVal val="hidden"/>
                                      </p:to>
                                    </p:set>
                                  </p:childTnLst>
                                </p:cTn>
                              </p:par>
                            </p:childTnLst>
                          </p:cTn>
                        </p:par>
                        <p:par>
                          <p:cTn id="86" fill="hold">
                            <p:stCondLst>
                              <p:cond delay="2600"/>
                            </p:stCondLst>
                            <p:childTnLst>
                              <p:par>
                                <p:cTn id="87" presetID="10" presetClass="entr" presetSubtype="0" fill="hold" nodeType="afterEffect">
                                  <p:stCondLst>
                                    <p:cond delay="0"/>
                                  </p:stCondLst>
                                  <p:childTnLst>
                                    <p:set>
                                      <p:cBhvr>
                                        <p:cTn id="88" dur="1" fill="hold">
                                          <p:stCondLst>
                                            <p:cond delay="0"/>
                                          </p:stCondLst>
                                        </p:cTn>
                                        <p:tgtEl>
                                          <p:spTgt spid="374"/>
                                        </p:tgtEl>
                                        <p:attrNameLst>
                                          <p:attrName>style.visibility</p:attrName>
                                        </p:attrNameLst>
                                      </p:cBhvr>
                                      <p:to>
                                        <p:strVal val="visible"/>
                                      </p:to>
                                    </p:set>
                                    <p:animEffect transition="in" filter="fade">
                                      <p:cBhvr>
                                        <p:cTn id="89" dur="500"/>
                                        <p:tgtEl>
                                          <p:spTgt spid="374"/>
                                        </p:tgtEl>
                                      </p:cBhvr>
                                    </p:animEffect>
                                  </p:childTnLst>
                                </p:cTn>
                              </p:par>
                              <p:par>
                                <p:cTn id="90" presetID="42" presetClass="path" presetSubtype="0" accel="50000" decel="50000" fill="hold" nodeType="withEffect">
                                  <p:stCondLst>
                                    <p:cond delay="0"/>
                                  </p:stCondLst>
                                  <p:childTnLst>
                                    <p:animMotion origin="layout" path="M -1.875E-6 4.44444E-6 L 0.20274 0.05578 " pathEditMode="relative" rAng="0" ptsTypes="AA">
                                      <p:cBhvr>
                                        <p:cTn id="91" dur="2000" fill="hold"/>
                                        <p:tgtEl>
                                          <p:spTgt spid="374"/>
                                        </p:tgtEl>
                                        <p:attrNameLst>
                                          <p:attrName>ppt_x</p:attrName>
                                          <p:attrName>ppt_y</p:attrName>
                                        </p:attrNameLst>
                                      </p:cBhvr>
                                      <p:rCtr x="10130" y="27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C53CF54-CDC3-47ED-B713-048560CDB247}"/>
              </a:ext>
            </a:extLst>
          </p:cNvPr>
          <p:cNvSpPr>
            <a:spLocks noGrp="1"/>
          </p:cNvSpPr>
          <p:nvPr>
            <p:ph sz="quarter" idx="10"/>
          </p:nvPr>
        </p:nvSpPr>
        <p:spPr>
          <a:xfrm>
            <a:off x="587375" y="990599"/>
            <a:ext cx="11315700" cy="5640389"/>
          </a:xfrm>
        </p:spPr>
        <p:txBody>
          <a:bodyPr>
            <a:normAutofit/>
          </a:bodyPr>
          <a:lstStyle/>
          <a:p>
            <a:r>
              <a:rPr lang="en-US" sz="2000" dirty="0"/>
              <a:t>Registry-native</a:t>
            </a:r>
          </a:p>
          <a:p>
            <a:pPr lvl="1"/>
            <a:r>
              <a:rPr lang="en-US" sz="1600" dirty="0"/>
              <a:t>Signatures and artifacts co-located for easier &amp; secure management</a:t>
            </a:r>
          </a:p>
          <a:p>
            <a:r>
              <a:rPr lang="en-US" sz="2000" dirty="0"/>
              <a:t>Secure</a:t>
            </a:r>
          </a:p>
          <a:p>
            <a:pPr lvl="1"/>
            <a:r>
              <a:rPr lang="en-US" sz="1600" dirty="0"/>
              <a:t>Attesting to its authenticity and/or certification</a:t>
            </a:r>
          </a:p>
          <a:p>
            <a:pPr lvl="1"/>
            <a:r>
              <a:rPr lang="en-US" sz="1600" dirty="0"/>
              <a:t>Ephemeral clients – for build and deploy</a:t>
            </a:r>
          </a:p>
          <a:p>
            <a:pPr lvl="1"/>
            <a:r>
              <a:rPr lang="en-US" sz="1600" dirty="0"/>
              <a:t>No trust on first use, no implicit permissions on rotated keys, secure private keys and PKI</a:t>
            </a:r>
          </a:p>
          <a:p>
            <a:r>
              <a:rPr lang="en-US" sz="2000" dirty="0"/>
              <a:t>Portable</a:t>
            </a:r>
          </a:p>
          <a:p>
            <a:pPr lvl="1"/>
            <a:r>
              <a:rPr lang="en-US" sz="1600" dirty="0"/>
              <a:t>Artifacts move within and across registries supporting provenance, validation and trust</a:t>
            </a:r>
          </a:p>
          <a:p>
            <a:pPr lvl="1"/>
            <a:r>
              <a:rPr lang="en-US" sz="1600" dirty="0"/>
              <a:t>Must not change the tag or digest, just to be signed</a:t>
            </a:r>
          </a:p>
          <a:p>
            <a:pPr lvl="1"/>
            <a:r>
              <a:rPr lang="en-US" sz="1600" dirty="0"/>
              <a:t>Multiple signatures, enabling originating vendor, aggregator certification, customer validation</a:t>
            </a:r>
          </a:p>
          <a:p>
            <a:r>
              <a:rPr lang="en-US" sz="2000" dirty="0"/>
              <a:t>Multi-tenant</a:t>
            </a:r>
          </a:p>
          <a:p>
            <a:pPr lvl="1"/>
            <a:r>
              <a:rPr lang="en-US" sz="1600" dirty="0"/>
              <a:t>Enable cloud providers and enterprises to easily support managed services at scale</a:t>
            </a:r>
          </a:p>
          <a:p>
            <a:pPr lvl="1"/>
            <a:r>
              <a:rPr lang="en-US" sz="1600" dirty="0"/>
              <a:t>Keys secured by vendor/cloud providers key vault offering (pluggable)</a:t>
            </a:r>
          </a:p>
          <a:p>
            <a:r>
              <a:rPr lang="en-US" sz="2000" dirty="0"/>
              <a:t>Offline &amp; Air-gapped</a:t>
            </a:r>
          </a:p>
          <a:p>
            <a:pPr lvl="1"/>
            <a:r>
              <a:rPr lang="en-US" sz="1600" dirty="0"/>
              <a:t>Artifacts can be signed offline</a:t>
            </a:r>
          </a:p>
          <a:p>
            <a:pPr lvl="1"/>
            <a:r>
              <a:rPr lang="en-US" sz="1600" dirty="0"/>
              <a:t>Artifacts and signatures can be moved into air-gapped environments</a:t>
            </a:r>
          </a:p>
          <a:p>
            <a:r>
              <a:rPr lang="en-US" sz="2000" dirty="0"/>
              <a:t>Usable</a:t>
            </a:r>
          </a:p>
          <a:p>
            <a:pPr lvl="1"/>
            <a:r>
              <a:rPr lang="en-US" sz="1600" dirty="0"/>
              <a:t>Simple commands to integrate with toolchains, supporting key hierarchies</a:t>
            </a:r>
          </a:p>
          <a:p>
            <a:pPr lvl="1"/>
            <a:endParaRPr lang="en-US" sz="1600" dirty="0"/>
          </a:p>
          <a:p>
            <a:endParaRPr lang="en-US" sz="2000" dirty="0"/>
          </a:p>
        </p:txBody>
      </p:sp>
      <p:sp>
        <p:nvSpPr>
          <p:cNvPr id="2" name="Title 1"/>
          <p:cNvSpPr>
            <a:spLocks noGrp="1"/>
          </p:cNvSpPr>
          <p:nvPr>
            <p:ph type="title"/>
          </p:nvPr>
        </p:nvSpPr>
        <p:spPr>
          <a:xfrm>
            <a:off x="586596" y="0"/>
            <a:ext cx="10332686" cy="1152267"/>
          </a:xfrm>
        </p:spPr>
        <p:txBody>
          <a:bodyPr/>
          <a:lstStyle/>
          <a:p>
            <a:r>
              <a:rPr lang="en-US" dirty="0"/>
              <a:t>Notary v2: Requirements</a:t>
            </a:r>
          </a:p>
        </p:txBody>
      </p:sp>
      <p:sp>
        <p:nvSpPr>
          <p:cNvPr id="7" name="TextBox 6">
            <a:extLst>
              <a:ext uri="{FF2B5EF4-FFF2-40B4-BE49-F238E27FC236}">
                <a16:creationId xmlns:a16="http://schemas.microsoft.com/office/drawing/2014/main" id="{69B009C5-2A41-47B7-B474-82EB0B8F4152}"/>
              </a:ext>
            </a:extLst>
          </p:cNvPr>
          <p:cNvSpPr txBox="1"/>
          <p:nvPr/>
        </p:nvSpPr>
        <p:spPr>
          <a:xfrm rot="178027">
            <a:off x="6858000" y="570496"/>
            <a:ext cx="5440680" cy="1723549"/>
          </a:xfrm>
          <a:prstGeom prst="rect">
            <a:avLst/>
          </a:prstGeom>
          <a:solidFill>
            <a:schemeClr val="accent4">
              <a:lumMod val="60000"/>
              <a:lumOff val="40000"/>
            </a:schemeClr>
          </a:solidFill>
        </p:spPr>
        <p:txBody>
          <a:bodyPr wrap="square">
            <a:spAutoFit/>
          </a:bodyPr>
          <a:lstStyle/>
          <a:p>
            <a:r>
              <a:rPr lang="en-US" b="1" dirty="0"/>
              <a:t>Notary v1 does not meet these requirements</a:t>
            </a:r>
          </a:p>
          <a:p>
            <a:r>
              <a:rPr lang="en-US" dirty="0"/>
              <a:t>Notary v2 intends to</a:t>
            </a:r>
          </a:p>
          <a:p>
            <a:r>
              <a:rPr lang="en-US" dirty="0"/>
              <a:t>Notary v2 does not commit to backwards compatibility. </a:t>
            </a:r>
          </a:p>
          <a:p>
            <a:pPr marL="974725"/>
            <a:r>
              <a:rPr lang="en-US" dirty="0"/>
              <a:t>Just not enough usage. </a:t>
            </a:r>
            <a:br>
              <a:rPr lang="en-US" dirty="0"/>
            </a:br>
            <a:r>
              <a:rPr lang="en-US" sz="1600" dirty="0"/>
              <a:t>Singing w/Notary v2 should be super simple, </a:t>
            </a:r>
            <a:br>
              <a:rPr lang="en-US" sz="1600" dirty="0"/>
            </a:br>
            <a:r>
              <a:rPr lang="en-US" sz="1600" i="1" dirty="0"/>
              <a:t>or we failed</a:t>
            </a:r>
          </a:p>
        </p:txBody>
      </p:sp>
    </p:spTree>
    <p:extLst>
      <p:ext uri="{BB962C8B-B14F-4D97-AF65-F5344CB8AC3E}">
        <p14:creationId xmlns:p14="http://schemas.microsoft.com/office/powerpoint/2010/main" val="2358321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fade">
                                      <p:cBhvr>
                                        <p:cTn id="11" dur="500"/>
                                        <p:tgtEl>
                                          <p:spTgt spid="8">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fade">
                                      <p:cBhvr>
                                        <p:cTn id="16" dur="500"/>
                                        <p:tgtEl>
                                          <p:spTgt spid="8">
                                            <p:txEl>
                                              <p:pRg st="2" end="2"/>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fade">
                                      <p:cBhvr>
                                        <p:cTn id="20" dur="500"/>
                                        <p:tgtEl>
                                          <p:spTgt spid="8">
                                            <p:txEl>
                                              <p:pRg st="3" end="3"/>
                                            </p:txEl>
                                          </p:spTgt>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8">
                                            <p:txEl>
                                              <p:pRg st="4" end="4"/>
                                            </p:txEl>
                                          </p:spTgt>
                                        </p:tgtEl>
                                        <p:attrNameLst>
                                          <p:attrName>style.visibility</p:attrName>
                                        </p:attrNameLst>
                                      </p:cBhvr>
                                      <p:to>
                                        <p:strVal val="visible"/>
                                      </p:to>
                                    </p:set>
                                    <p:animEffect transition="in" filter="fade">
                                      <p:cBhvr>
                                        <p:cTn id="24" dur="500"/>
                                        <p:tgtEl>
                                          <p:spTgt spid="8">
                                            <p:txEl>
                                              <p:pRg st="4" end="4"/>
                                            </p:txEl>
                                          </p:spTgt>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Effect transition="in" filter="fade">
                                      <p:cBhvr>
                                        <p:cTn id="28" dur="500"/>
                                        <p:tgtEl>
                                          <p:spTgt spid="8">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8">
                                            <p:txEl>
                                              <p:pRg st="6" end="6"/>
                                            </p:txEl>
                                          </p:spTgt>
                                        </p:tgtEl>
                                        <p:attrNameLst>
                                          <p:attrName>style.visibility</p:attrName>
                                        </p:attrNameLst>
                                      </p:cBhvr>
                                      <p:to>
                                        <p:strVal val="visible"/>
                                      </p:to>
                                    </p:set>
                                    <p:animEffect transition="in" filter="fade">
                                      <p:cBhvr>
                                        <p:cTn id="33" dur="500"/>
                                        <p:tgtEl>
                                          <p:spTgt spid="8">
                                            <p:txEl>
                                              <p:pRg st="6" end="6"/>
                                            </p:txEl>
                                          </p:spTgt>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8">
                                            <p:txEl>
                                              <p:pRg st="7" end="7"/>
                                            </p:txEl>
                                          </p:spTgt>
                                        </p:tgtEl>
                                        <p:attrNameLst>
                                          <p:attrName>style.visibility</p:attrName>
                                        </p:attrNameLst>
                                      </p:cBhvr>
                                      <p:to>
                                        <p:strVal val="visible"/>
                                      </p:to>
                                    </p:set>
                                    <p:animEffect transition="in" filter="fade">
                                      <p:cBhvr>
                                        <p:cTn id="37" dur="500"/>
                                        <p:tgtEl>
                                          <p:spTgt spid="8">
                                            <p:txEl>
                                              <p:pRg st="7" end="7"/>
                                            </p:txEl>
                                          </p:spTgt>
                                        </p:tgtEl>
                                      </p:cBhvr>
                                    </p:animEffect>
                                  </p:childTnLst>
                                </p:cTn>
                              </p:par>
                            </p:childTnLst>
                          </p:cTn>
                        </p:par>
                        <p:par>
                          <p:cTn id="38" fill="hold">
                            <p:stCondLst>
                              <p:cond delay="1000"/>
                            </p:stCondLst>
                            <p:childTnLst>
                              <p:par>
                                <p:cTn id="39" presetID="10" presetClass="entr" presetSubtype="0" fill="hold" nodeType="afterEffect">
                                  <p:stCondLst>
                                    <p:cond delay="0"/>
                                  </p:stCondLst>
                                  <p:childTnLst>
                                    <p:set>
                                      <p:cBhvr>
                                        <p:cTn id="40" dur="1" fill="hold">
                                          <p:stCondLst>
                                            <p:cond delay="0"/>
                                          </p:stCondLst>
                                        </p:cTn>
                                        <p:tgtEl>
                                          <p:spTgt spid="8">
                                            <p:txEl>
                                              <p:pRg st="8" end="8"/>
                                            </p:txEl>
                                          </p:spTgt>
                                        </p:tgtEl>
                                        <p:attrNameLst>
                                          <p:attrName>style.visibility</p:attrName>
                                        </p:attrNameLst>
                                      </p:cBhvr>
                                      <p:to>
                                        <p:strVal val="visible"/>
                                      </p:to>
                                    </p:set>
                                    <p:animEffect transition="in" filter="fade">
                                      <p:cBhvr>
                                        <p:cTn id="41" dur="500"/>
                                        <p:tgtEl>
                                          <p:spTgt spid="8">
                                            <p:txEl>
                                              <p:pRg st="8" end="8"/>
                                            </p:txEl>
                                          </p:spTgt>
                                        </p:tgtEl>
                                      </p:cBhvr>
                                    </p:animEffect>
                                  </p:childTnLst>
                                </p:cTn>
                              </p:par>
                            </p:childTnLst>
                          </p:cTn>
                        </p:par>
                        <p:par>
                          <p:cTn id="42" fill="hold">
                            <p:stCondLst>
                              <p:cond delay="1500"/>
                            </p:stCondLst>
                            <p:childTnLst>
                              <p:par>
                                <p:cTn id="43" presetID="10" presetClass="entr" presetSubtype="0" fill="hold" nodeType="afterEffect">
                                  <p:stCondLst>
                                    <p:cond delay="0"/>
                                  </p:stCondLst>
                                  <p:childTnLst>
                                    <p:set>
                                      <p:cBhvr>
                                        <p:cTn id="44" dur="1" fill="hold">
                                          <p:stCondLst>
                                            <p:cond delay="0"/>
                                          </p:stCondLst>
                                        </p:cTn>
                                        <p:tgtEl>
                                          <p:spTgt spid="8">
                                            <p:txEl>
                                              <p:pRg st="9" end="9"/>
                                            </p:txEl>
                                          </p:spTgt>
                                        </p:tgtEl>
                                        <p:attrNameLst>
                                          <p:attrName>style.visibility</p:attrName>
                                        </p:attrNameLst>
                                      </p:cBhvr>
                                      <p:to>
                                        <p:strVal val="visible"/>
                                      </p:to>
                                    </p:set>
                                    <p:animEffect transition="in" filter="fade">
                                      <p:cBhvr>
                                        <p:cTn id="45" dur="500"/>
                                        <p:tgtEl>
                                          <p:spTgt spid="8">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8">
                                            <p:txEl>
                                              <p:pRg st="10" end="10"/>
                                            </p:txEl>
                                          </p:spTgt>
                                        </p:tgtEl>
                                        <p:attrNameLst>
                                          <p:attrName>style.visibility</p:attrName>
                                        </p:attrNameLst>
                                      </p:cBhvr>
                                      <p:to>
                                        <p:strVal val="visible"/>
                                      </p:to>
                                    </p:set>
                                    <p:animEffect transition="in" filter="fade">
                                      <p:cBhvr>
                                        <p:cTn id="50" dur="500"/>
                                        <p:tgtEl>
                                          <p:spTgt spid="8">
                                            <p:txEl>
                                              <p:pRg st="10" end="10"/>
                                            </p:txEl>
                                          </p:spTgt>
                                        </p:tgtEl>
                                      </p:cBhvr>
                                    </p:animEffect>
                                  </p:childTnLst>
                                </p:cTn>
                              </p:par>
                            </p:childTnLst>
                          </p:cTn>
                        </p:par>
                        <p:par>
                          <p:cTn id="51" fill="hold">
                            <p:stCondLst>
                              <p:cond delay="500"/>
                            </p:stCondLst>
                            <p:childTnLst>
                              <p:par>
                                <p:cTn id="52" presetID="10" presetClass="entr" presetSubtype="0" fill="hold" nodeType="afterEffect">
                                  <p:stCondLst>
                                    <p:cond delay="0"/>
                                  </p:stCondLst>
                                  <p:childTnLst>
                                    <p:set>
                                      <p:cBhvr>
                                        <p:cTn id="53" dur="1" fill="hold">
                                          <p:stCondLst>
                                            <p:cond delay="0"/>
                                          </p:stCondLst>
                                        </p:cTn>
                                        <p:tgtEl>
                                          <p:spTgt spid="8">
                                            <p:txEl>
                                              <p:pRg st="11" end="11"/>
                                            </p:txEl>
                                          </p:spTgt>
                                        </p:tgtEl>
                                        <p:attrNameLst>
                                          <p:attrName>style.visibility</p:attrName>
                                        </p:attrNameLst>
                                      </p:cBhvr>
                                      <p:to>
                                        <p:strVal val="visible"/>
                                      </p:to>
                                    </p:set>
                                    <p:animEffect transition="in" filter="fade">
                                      <p:cBhvr>
                                        <p:cTn id="54" dur="500"/>
                                        <p:tgtEl>
                                          <p:spTgt spid="8">
                                            <p:txEl>
                                              <p:pRg st="11" end="11"/>
                                            </p:txEl>
                                          </p:spTgt>
                                        </p:tgtEl>
                                      </p:cBhvr>
                                    </p:animEffect>
                                  </p:childTnLst>
                                </p:cTn>
                              </p:par>
                            </p:childTnLst>
                          </p:cTn>
                        </p:par>
                        <p:par>
                          <p:cTn id="55" fill="hold">
                            <p:stCondLst>
                              <p:cond delay="1000"/>
                            </p:stCondLst>
                            <p:childTnLst>
                              <p:par>
                                <p:cTn id="56" presetID="10" presetClass="entr" presetSubtype="0" fill="hold" nodeType="afterEffect">
                                  <p:stCondLst>
                                    <p:cond delay="0"/>
                                  </p:stCondLst>
                                  <p:childTnLst>
                                    <p:set>
                                      <p:cBhvr>
                                        <p:cTn id="57" dur="1" fill="hold">
                                          <p:stCondLst>
                                            <p:cond delay="0"/>
                                          </p:stCondLst>
                                        </p:cTn>
                                        <p:tgtEl>
                                          <p:spTgt spid="8">
                                            <p:txEl>
                                              <p:pRg st="12" end="12"/>
                                            </p:txEl>
                                          </p:spTgt>
                                        </p:tgtEl>
                                        <p:attrNameLst>
                                          <p:attrName>style.visibility</p:attrName>
                                        </p:attrNameLst>
                                      </p:cBhvr>
                                      <p:to>
                                        <p:strVal val="visible"/>
                                      </p:to>
                                    </p:set>
                                    <p:animEffect transition="in" filter="fade">
                                      <p:cBhvr>
                                        <p:cTn id="58" dur="500"/>
                                        <p:tgtEl>
                                          <p:spTgt spid="8">
                                            <p:txEl>
                                              <p:pRg st="12" end="1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8">
                                            <p:txEl>
                                              <p:pRg st="13" end="13"/>
                                            </p:txEl>
                                          </p:spTgt>
                                        </p:tgtEl>
                                        <p:attrNameLst>
                                          <p:attrName>style.visibility</p:attrName>
                                        </p:attrNameLst>
                                      </p:cBhvr>
                                      <p:to>
                                        <p:strVal val="visible"/>
                                      </p:to>
                                    </p:set>
                                    <p:animEffect transition="in" filter="fade">
                                      <p:cBhvr>
                                        <p:cTn id="63" dur="500"/>
                                        <p:tgtEl>
                                          <p:spTgt spid="8">
                                            <p:txEl>
                                              <p:pRg st="13" end="13"/>
                                            </p:txEl>
                                          </p:spTgt>
                                        </p:tgtEl>
                                      </p:cBhvr>
                                    </p:animEffect>
                                  </p:childTnLst>
                                </p:cTn>
                              </p:par>
                            </p:childTnLst>
                          </p:cTn>
                        </p:par>
                        <p:par>
                          <p:cTn id="64" fill="hold">
                            <p:stCondLst>
                              <p:cond delay="500"/>
                            </p:stCondLst>
                            <p:childTnLst>
                              <p:par>
                                <p:cTn id="65" presetID="10" presetClass="entr" presetSubtype="0" fill="hold" nodeType="afterEffect">
                                  <p:stCondLst>
                                    <p:cond delay="0"/>
                                  </p:stCondLst>
                                  <p:childTnLst>
                                    <p:set>
                                      <p:cBhvr>
                                        <p:cTn id="66" dur="1" fill="hold">
                                          <p:stCondLst>
                                            <p:cond delay="0"/>
                                          </p:stCondLst>
                                        </p:cTn>
                                        <p:tgtEl>
                                          <p:spTgt spid="8">
                                            <p:txEl>
                                              <p:pRg st="14" end="14"/>
                                            </p:txEl>
                                          </p:spTgt>
                                        </p:tgtEl>
                                        <p:attrNameLst>
                                          <p:attrName>style.visibility</p:attrName>
                                        </p:attrNameLst>
                                      </p:cBhvr>
                                      <p:to>
                                        <p:strVal val="visible"/>
                                      </p:to>
                                    </p:set>
                                    <p:animEffect transition="in" filter="fade">
                                      <p:cBhvr>
                                        <p:cTn id="67" dur="500"/>
                                        <p:tgtEl>
                                          <p:spTgt spid="8">
                                            <p:txEl>
                                              <p:pRg st="14" end="14"/>
                                            </p:txEl>
                                          </p:spTgt>
                                        </p:tgtEl>
                                      </p:cBhvr>
                                    </p:animEffect>
                                  </p:childTnLst>
                                </p:cTn>
                              </p:par>
                            </p:childTnLst>
                          </p:cTn>
                        </p:par>
                        <p:par>
                          <p:cTn id="68" fill="hold">
                            <p:stCondLst>
                              <p:cond delay="1000"/>
                            </p:stCondLst>
                            <p:childTnLst>
                              <p:par>
                                <p:cTn id="69" presetID="10" presetClass="entr" presetSubtype="0" fill="hold" nodeType="afterEffect">
                                  <p:stCondLst>
                                    <p:cond delay="0"/>
                                  </p:stCondLst>
                                  <p:childTnLst>
                                    <p:set>
                                      <p:cBhvr>
                                        <p:cTn id="70" dur="1" fill="hold">
                                          <p:stCondLst>
                                            <p:cond delay="0"/>
                                          </p:stCondLst>
                                        </p:cTn>
                                        <p:tgtEl>
                                          <p:spTgt spid="8">
                                            <p:txEl>
                                              <p:pRg st="15" end="15"/>
                                            </p:txEl>
                                          </p:spTgt>
                                        </p:tgtEl>
                                        <p:attrNameLst>
                                          <p:attrName>style.visibility</p:attrName>
                                        </p:attrNameLst>
                                      </p:cBhvr>
                                      <p:to>
                                        <p:strVal val="visible"/>
                                      </p:to>
                                    </p:set>
                                    <p:animEffect transition="in" filter="fade">
                                      <p:cBhvr>
                                        <p:cTn id="71" dur="500"/>
                                        <p:tgtEl>
                                          <p:spTgt spid="8">
                                            <p:txEl>
                                              <p:pRg st="15" end="15"/>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8">
                                            <p:txEl>
                                              <p:pRg st="16" end="16"/>
                                            </p:txEl>
                                          </p:spTgt>
                                        </p:tgtEl>
                                        <p:attrNameLst>
                                          <p:attrName>style.visibility</p:attrName>
                                        </p:attrNameLst>
                                      </p:cBhvr>
                                      <p:to>
                                        <p:strVal val="visible"/>
                                      </p:to>
                                    </p:set>
                                    <p:animEffect transition="in" filter="fade">
                                      <p:cBhvr>
                                        <p:cTn id="76" dur="500"/>
                                        <p:tgtEl>
                                          <p:spTgt spid="8">
                                            <p:txEl>
                                              <p:pRg st="16" end="16"/>
                                            </p:txEl>
                                          </p:spTgt>
                                        </p:tgtEl>
                                      </p:cBhvr>
                                    </p:animEffect>
                                  </p:childTnLst>
                                </p:cTn>
                              </p:par>
                            </p:childTnLst>
                          </p:cTn>
                        </p:par>
                        <p:par>
                          <p:cTn id="77" fill="hold">
                            <p:stCondLst>
                              <p:cond delay="500"/>
                            </p:stCondLst>
                            <p:childTnLst>
                              <p:par>
                                <p:cTn id="78" presetID="10" presetClass="entr" presetSubtype="0" fill="hold" nodeType="afterEffect">
                                  <p:stCondLst>
                                    <p:cond delay="0"/>
                                  </p:stCondLst>
                                  <p:childTnLst>
                                    <p:set>
                                      <p:cBhvr>
                                        <p:cTn id="79" dur="1" fill="hold">
                                          <p:stCondLst>
                                            <p:cond delay="0"/>
                                          </p:stCondLst>
                                        </p:cTn>
                                        <p:tgtEl>
                                          <p:spTgt spid="8">
                                            <p:txEl>
                                              <p:pRg st="17" end="17"/>
                                            </p:txEl>
                                          </p:spTgt>
                                        </p:tgtEl>
                                        <p:attrNameLst>
                                          <p:attrName>style.visibility</p:attrName>
                                        </p:attrNameLst>
                                      </p:cBhvr>
                                      <p:to>
                                        <p:strVal val="visible"/>
                                      </p:to>
                                    </p:set>
                                    <p:animEffect transition="in" filter="fade">
                                      <p:cBhvr>
                                        <p:cTn id="80" dur="500"/>
                                        <p:tgtEl>
                                          <p:spTgt spid="8">
                                            <p:txEl>
                                              <p:pRg st="17" end="17"/>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 presetClass="entr" presetSubtype="3" fill="hold" grpId="0" nodeType="clickEffect">
                                  <p:stCondLst>
                                    <p:cond delay="0"/>
                                  </p:stCondLst>
                                  <p:childTnLst>
                                    <p:set>
                                      <p:cBhvr>
                                        <p:cTn id="84" dur="1" fill="hold">
                                          <p:stCondLst>
                                            <p:cond delay="0"/>
                                          </p:stCondLst>
                                        </p:cTn>
                                        <p:tgtEl>
                                          <p:spTgt spid="7"/>
                                        </p:tgtEl>
                                        <p:attrNameLst>
                                          <p:attrName>style.visibility</p:attrName>
                                        </p:attrNameLst>
                                      </p:cBhvr>
                                      <p:to>
                                        <p:strVal val="visible"/>
                                      </p:to>
                                    </p:set>
                                    <p:anim calcmode="lin" valueType="num">
                                      <p:cBhvr additive="base">
                                        <p:cTn id="85" dur="500" fill="hold"/>
                                        <p:tgtEl>
                                          <p:spTgt spid="7"/>
                                        </p:tgtEl>
                                        <p:attrNameLst>
                                          <p:attrName>ppt_x</p:attrName>
                                        </p:attrNameLst>
                                      </p:cBhvr>
                                      <p:tavLst>
                                        <p:tav tm="0">
                                          <p:val>
                                            <p:strVal val="1+#ppt_w/2"/>
                                          </p:val>
                                        </p:tav>
                                        <p:tav tm="100000">
                                          <p:val>
                                            <p:strVal val="#ppt_x"/>
                                          </p:val>
                                        </p:tav>
                                      </p:tavLst>
                                    </p:anim>
                                    <p:anim calcmode="lin" valueType="num">
                                      <p:cBhvr additive="base">
                                        <p:cTn id="86"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345BDB-DCF1-43BE-A801-585034DB04B5}"/>
              </a:ext>
            </a:extLst>
          </p:cNvPr>
          <p:cNvSpPr>
            <a:spLocks noGrp="1"/>
          </p:cNvSpPr>
          <p:nvPr>
            <p:ph sz="quarter" idx="10"/>
          </p:nvPr>
        </p:nvSpPr>
        <p:spPr>
          <a:xfrm>
            <a:off x="586596" y="3048000"/>
            <a:ext cx="11317079" cy="3583459"/>
          </a:xfrm>
        </p:spPr>
        <p:txBody>
          <a:bodyPr/>
          <a:lstStyle/>
          <a:p>
            <a:pPr algn="l">
              <a:buFont typeface="+mj-lt"/>
              <a:buAutoNum type="arabicPeriod"/>
            </a:pPr>
            <a:r>
              <a:rPr lang="en-US" b="0" i="0" u="none" strike="noStrike" dirty="0">
                <a:solidFill>
                  <a:srgbClr val="24292E"/>
                </a:solidFill>
                <a:effectLst/>
                <a:latin typeface="-apple-system"/>
                <a:hlinkClick r:id="rId2"/>
              </a:rPr>
              <a:t>Definition of a Notary v2 Signature</a:t>
            </a:r>
            <a:endParaRPr lang="en-US" b="0" i="0" dirty="0">
              <a:solidFill>
                <a:srgbClr val="24292E"/>
              </a:solidFill>
              <a:effectLst/>
              <a:latin typeface="-apple-system"/>
            </a:endParaRPr>
          </a:p>
          <a:p>
            <a:pPr algn="l">
              <a:buFont typeface="+mj-lt"/>
              <a:buAutoNum type="arabicPeriod"/>
            </a:pPr>
            <a:r>
              <a:rPr lang="en-US" b="0" i="0" u="none" strike="noStrike" dirty="0">
                <a:solidFill>
                  <a:srgbClr val="24292E"/>
                </a:solidFill>
                <a:effectLst/>
                <a:latin typeface="-apple-system"/>
                <a:hlinkClick r:id="rId3"/>
              </a:rPr>
              <a:t>Registry Persistence, Discovery and Retrieval</a:t>
            </a:r>
            <a:endParaRPr lang="en-US" b="0" i="0" dirty="0">
              <a:solidFill>
                <a:srgbClr val="24292E"/>
              </a:solidFill>
              <a:effectLst/>
              <a:latin typeface="-apple-system"/>
            </a:endParaRPr>
          </a:p>
          <a:p>
            <a:pPr algn="l">
              <a:buFont typeface="+mj-lt"/>
              <a:buAutoNum type="arabicPeriod"/>
            </a:pPr>
            <a:r>
              <a:rPr lang="en-US" b="0" i="0" u="none" strike="noStrike" dirty="0">
                <a:solidFill>
                  <a:srgbClr val="24292E"/>
                </a:solidFill>
                <a:effectLst/>
                <a:latin typeface="-apple-system"/>
                <a:hlinkClick r:id="rId4"/>
              </a:rPr>
              <a:t>Key Management</a:t>
            </a:r>
            <a:endParaRPr lang="en-US" b="0" i="0" dirty="0">
              <a:solidFill>
                <a:srgbClr val="24292E"/>
              </a:solidFill>
              <a:effectLst/>
              <a:latin typeface="-apple-system"/>
            </a:endParaRPr>
          </a:p>
          <a:p>
            <a:pPr marL="0" indent="0">
              <a:buNone/>
            </a:pPr>
            <a:endParaRPr lang="en-US" dirty="0"/>
          </a:p>
        </p:txBody>
      </p:sp>
      <p:sp>
        <p:nvSpPr>
          <p:cNvPr id="3" name="Title 2">
            <a:extLst>
              <a:ext uri="{FF2B5EF4-FFF2-40B4-BE49-F238E27FC236}">
                <a16:creationId xmlns:a16="http://schemas.microsoft.com/office/drawing/2014/main" id="{5C28E7C3-2C9B-46F7-93A7-CDD047B7A972}"/>
              </a:ext>
            </a:extLst>
          </p:cNvPr>
          <p:cNvSpPr>
            <a:spLocks noGrp="1"/>
          </p:cNvSpPr>
          <p:nvPr>
            <p:ph type="title"/>
          </p:nvPr>
        </p:nvSpPr>
        <p:spPr/>
        <p:txBody>
          <a:bodyPr/>
          <a:lstStyle/>
          <a:p>
            <a:r>
              <a:rPr lang="en-US" dirty="0"/>
              <a:t>Areas of Focus</a:t>
            </a:r>
          </a:p>
        </p:txBody>
      </p:sp>
    </p:spTree>
    <p:extLst>
      <p:ext uri="{BB962C8B-B14F-4D97-AF65-F5344CB8AC3E}">
        <p14:creationId xmlns:p14="http://schemas.microsoft.com/office/powerpoint/2010/main" val="1278697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596B00-46DD-4F12-BBB0-E082D31F0607}"/>
              </a:ext>
            </a:extLst>
          </p:cNvPr>
          <p:cNvSpPr>
            <a:spLocks noGrp="1"/>
          </p:cNvSpPr>
          <p:nvPr>
            <p:ph type="title"/>
          </p:nvPr>
        </p:nvSpPr>
        <p:spPr/>
        <p:txBody>
          <a:bodyPr/>
          <a:lstStyle/>
          <a:p>
            <a:r>
              <a:rPr lang="en-US" dirty="0"/>
              <a:t>Breaking down the pieces</a:t>
            </a:r>
          </a:p>
        </p:txBody>
      </p:sp>
      <p:grpSp>
        <p:nvGrpSpPr>
          <p:cNvPr id="6" name="Group 5">
            <a:extLst>
              <a:ext uri="{FF2B5EF4-FFF2-40B4-BE49-F238E27FC236}">
                <a16:creationId xmlns:a16="http://schemas.microsoft.com/office/drawing/2014/main" id="{193CA3E5-CD5F-46CE-9641-780FB2ABD8E0}"/>
              </a:ext>
            </a:extLst>
          </p:cNvPr>
          <p:cNvGrpSpPr/>
          <p:nvPr/>
        </p:nvGrpSpPr>
        <p:grpSpPr>
          <a:xfrm>
            <a:off x="5601097" y="960338"/>
            <a:ext cx="4549297" cy="5071954"/>
            <a:chOff x="4549293" y="1114165"/>
            <a:chExt cx="2316484" cy="2582619"/>
          </a:xfrm>
        </p:grpSpPr>
        <p:grpSp>
          <p:nvGrpSpPr>
            <p:cNvPr id="7" name="Group 6">
              <a:extLst>
                <a:ext uri="{FF2B5EF4-FFF2-40B4-BE49-F238E27FC236}">
                  <a16:creationId xmlns:a16="http://schemas.microsoft.com/office/drawing/2014/main" id="{6349A81C-8608-44B5-9DEF-FA9658F4DEFC}"/>
                </a:ext>
              </a:extLst>
            </p:cNvPr>
            <p:cNvGrpSpPr/>
            <p:nvPr/>
          </p:nvGrpSpPr>
          <p:grpSpPr>
            <a:xfrm>
              <a:off x="4863561" y="2307314"/>
              <a:ext cx="1010034" cy="721217"/>
              <a:chOff x="5308157" y="2060309"/>
              <a:chExt cx="1010034" cy="721217"/>
            </a:xfrm>
          </p:grpSpPr>
          <p:pic>
            <p:nvPicPr>
              <p:cNvPr id="8" name="x_Picture 1">
                <a:extLst>
                  <a:ext uri="{FF2B5EF4-FFF2-40B4-BE49-F238E27FC236}">
                    <a16:creationId xmlns:a16="http://schemas.microsoft.com/office/drawing/2014/main" id="{2ACE8957-97B8-4E6D-B77C-1A64F19FCEA1}"/>
                  </a:ext>
                </a:extLst>
              </p:cNvPr>
              <p:cNvPicPr/>
              <p:nvPr/>
            </p:nvPicPr>
            <p:blipFill rotWithShape="1">
              <a:blip r:embed="rId2">
                <a:extLst>
                  <a:ext uri="{28A0092B-C50C-407E-A947-70E740481C1C}">
                    <a14:useLocalDpi xmlns:a14="http://schemas.microsoft.com/office/drawing/2010/main" val="0"/>
                  </a:ext>
                </a:extLst>
              </a:blip>
              <a:srcRect l="6386" t="10178" r="77161" b="71938"/>
              <a:stretch/>
            </p:blipFill>
            <p:spPr bwMode="auto">
              <a:xfrm>
                <a:off x="5591106" y="2060309"/>
                <a:ext cx="444137" cy="503753"/>
              </a:xfrm>
              <a:prstGeom prst="rect">
                <a:avLst/>
              </a:prstGeom>
              <a:noFill/>
              <a:ln>
                <a:noFill/>
              </a:ln>
              <a:extLst>
                <a:ext uri="{53640926-AAD7-44D8-BBD7-CCE9431645EC}">
                  <a14:shadowObscured xmlns:a14="http://schemas.microsoft.com/office/drawing/2010/main"/>
                </a:ext>
              </a:extLst>
            </p:spPr>
          </p:pic>
          <p:sp>
            <p:nvSpPr>
              <p:cNvPr id="9" name="label">
                <a:extLst>
                  <a:ext uri="{FF2B5EF4-FFF2-40B4-BE49-F238E27FC236}">
                    <a16:creationId xmlns:a16="http://schemas.microsoft.com/office/drawing/2014/main" id="{4E1997AE-1D99-4FFC-8D73-C5DFF17E256E}"/>
                  </a:ext>
                </a:extLst>
              </p:cNvPr>
              <p:cNvSpPr txBox="1"/>
              <p:nvPr/>
            </p:nvSpPr>
            <p:spPr>
              <a:xfrm>
                <a:off x="5308157" y="2577792"/>
                <a:ext cx="1010034" cy="203734"/>
              </a:xfrm>
              <a:prstGeom prst="rect">
                <a:avLst/>
              </a:prstGeom>
              <a:noFill/>
            </p:spPr>
            <p:txBody>
              <a:bodyPr wrap="square" rtlCol="0">
                <a:spAutoFit/>
              </a:bodyPr>
              <a:lstStyle/>
              <a:p>
                <a:pPr algn="ctr"/>
                <a:r>
                  <a:rPr lang="en-US" sz="2000" dirty="0"/>
                  <a:t>Artifact</a:t>
                </a:r>
              </a:p>
            </p:txBody>
          </p:sp>
        </p:grpSp>
        <p:grpSp>
          <p:nvGrpSpPr>
            <p:cNvPr id="10" name="Signature">
              <a:extLst>
                <a:ext uri="{FF2B5EF4-FFF2-40B4-BE49-F238E27FC236}">
                  <a16:creationId xmlns:a16="http://schemas.microsoft.com/office/drawing/2014/main" id="{48C799DF-686E-461E-8ECE-3F74080EA5C0}"/>
                </a:ext>
              </a:extLst>
            </p:cNvPr>
            <p:cNvGrpSpPr/>
            <p:nvPr/>
          </p:nvGrpSpPr>
          <p:grpSpPr>
            <a:xfrm>
              <a:off x="5486254" y="2360024"/>
              <a:ext cx="1010034" cy="665881"/>
              <a:chOff x="10144411" y="3029273"/>
              <a:chExt cx="1010034" cy="665881"/>
            </a:xfrm>
          </p:grpSpPr>
          <p:sp>
            <p:nvSpPr>
              <p:cNvPr id="11" name="label">
                <a:extLst>
                  <a:ext uri="{FF2B5EF4-FFF2-40B4-BE49-F238E27FC236}">
                    <a16:creationId xmlns:a16="http://schemas.microsoft.com/office/drawing/2014/main" id="{9A3CF46E-1ECE-498A-9628-A88C799B6FF6}"/>
                  </a:ext>
                </a:extLst>
              </p:cNvPr>
              <p:cNvSpPr txBox="1"/>
              <p:nvPr/>
            </p:nvSpPr>
            <p:spPr>
              <a:xfrm>
                <a:off x="10144411" y="3491420"/>
                <a:ext cx="1010034" cy="203734"/>
              </a:xfrm>
              <a:prstGeom prst="rect">
                <a:avLst/>
              </a:prstGeom>
              <a:noFill/>
            </p:spPr>
            <p:txBody>
              <a:bodyPr wrap="square" rtlCol="0">
                <a:spAutoFit/>
              </a:bodyPr>
              <a:lstStyle/>
              <a:p>
                <a:pPr algn="ctr"/>
                <a:r>
                  <a:rPr lang="en-US" sz="2000" dirty="0"/>
                  <a:t>Signature</a:t>
                </a:r>
              </a:p>
            </p:txBody>
          </p:sp>
          <p:pic>
            <p:nvPicPr>
              <p:cNvPr id="12" name="Signature">
                <a:extLst>
                  <a:ext uri="{FF2B5EF4-FFF2-40B4-BE49-F238E27FC236}">
                    <a16:creationId xmlns:a16="http://schemas.microsoft.com/office/drawing/2014/main" id="{972814E3-E77D-457C-B0C9-CD4DE47C87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43396" y="3029273"/>
                <a:ext cx="412064" cy="412064"/>
              </a:xfrm>
              <a:prstGeom prst="rect">
                <a:avLst/>
              </a:prstGeom>
            </p:spPr>
          </p:pic>
        </p:grpSp>
        <p:grpSp>
          <p:nvGrpSpPr>
            <p:cNvPr id="13" name="Group 12">
              <a:extLst>
                <a:ext uri="{FF2B5EF4-FFF2-40B4-BE49-F238E27FC236}">
                  <a16:creationId xmlns:a16="http://schemas.microsoft.com/office/drawing/2014/main" id="{FC06FA50-7467-48A2-BE5B-7C9A904EE6D2}"/>
                </a:ext>
              </a:extLst>
            </p:cNvPr>
            <p:cNvGrpSpPr>
              <a:grpSpLocks noChangeAspect="1"/>
            </p:cNvGrpSpPr>
            <p:nvPr/>
          </p:nvGrpSpPr>
          <p:grpSpPr>
            <a:xfrm>
              <a:off x="4633138" y="1114165"/>
              <a:ext cx="2003882" cy="887856"/>
              <a:chOff x="1499608" y="125108"/>
              <a:chExt cx="5090683" cy="2255516"/>
            </a:xfrm>
          </p:grpSpPr>
          <p:pic>
            <p:nvPicPr>
              <p:cNvPr id="14" name="Distribution">
                <a:extLst>
                  <a:ext uri="{FF2B5EF4-FFF2-40B4-BE49-F238E27FC236}">
                    <a16:creationId xmlns:a16="http://schemas.microsoft.com/office/drawing/2014/main" id="{1FC0D1F3-2CCA-4F25-9489-8DBFBADCA56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92513" y="125108"/>
                <a:ext cx="904874" cy="904875"/>
              </a:xfrm>
              <a:prstGeom prst="rect">
                <a:avLst/>
              </a:prstGeom>
            </p:spPr>
          </p:pic>
          <p:sp>
            <p:nvSpPr>
              <p:cNvPr id="15" name="TextBox 14">
                <a:extLst>
                  <a:ext uri="{FF2B5EF4-FFF2-40B4-BE49-F238E27FC236}">
                    <a16:creationId xmlns:a16="http://schemas.microsoft.com/office/drawing/2014/main" id="{671FB7CD-9308-4C1A-A288-BC9B52CBE728}"/>
                  </a:ext>
                </a:extLst>
              </p:cNvPr>
              <p:cNvSpPr txBox="1"/>
              <p:nvPr/>
            </p:nvSpPr>
            <p:spPr>
              <a:xfrm>
                <a:off x="1499608" y="1066798"/>
                <a:ext cx="5090683" cy="1313826"/>
              </a:xfrm>
              <a:prstGeom prst="rect">
                <a:avLst/>
              </a:prstGeom>
              <a:noFill/>
            </p:spPr>
            <p:txBody>
              <a:bodyPr wrap="square" rtlCol="0">
                <a:spAutoFit/>
              </a:bodyPr>
              <a:lstStyle/>
              <a:p>
                <a:pPr algn="ctr"/>
                <a:r>
                  <a:rPr lang="en-US" sz="2000" dirty="0"/>
                  <a:t>Registry</a:t>
                </a:r>
                <a:br>
                  <a:rPr lang="en-US" sz="2000" dirty="0"/>
                </a:br>
                <a:r>
                  <a:rPr lang="en-US" sz="2000" dirty="0"/>
                  <a:t>OCI Artifact enabled</a:t>
                </a:r>
                <a:br>
                  <a:rPr lang="en-US" sz="2000" dirty="0"/>
                </a:br>
                <a:r>
                  <a:rPr lang="en-US" sz="2000" dirty="0"/>
                  <a:t>OCI distribution-spec compliant</a:t>
                </a:r>
              </a:p>
            </p:txBody>
          </p:sp>
        </p:grpSp>
        <p:cxnSp>
          <p:nvCxnSpPr>
            <p:cNvPr id="16" name="Straight Arrow Connector 15">
              <a:extLst>
                <a:ext uri="{FF2B5EF4-FFF2-40B4-BE49-F238E27FC236}">
                  <a16:creationId xmlns:a16="http://schemas.microsoft.com/office/drawing/2014/main" id="{E9FF7D7B-DA35-4000-842E-3E543D440A02}"/>
                </a:ext>
              </a:extLst>
            </p:cNvPr>
            <p:cNvCxnSpPr>
              <a:cxnSpLocks/>
            </p:cNvCxnSpPr>
            <p:nvPr/>
          </p:nvCxnSpPr>
          <p:spPr>
            <a:xfrm flipV="1">
              <a:off x="5368578" y="1977203"/>
              <a:ext cx="0" cy="2609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6B62F9B-086C-4BA2-82C4-B5EE0EA42A4B}"/>
                </a:ext>
              </a:extLst>
            </p:cNvPr>
            <p:cNvCxnSpPr>
              <a:cxnSpLocks/>
            </p:cNvCxnSpPr>
            <p:nvPr/>
          </p:nvCxnSpPr>
          <p:spPr>
            <a:xfrm flipV="1">
              <a:off x="5999723" y="1977202"/>
              <a:ext cx="0" cy="2609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993F8B0D-6665-4E9A-ADEF-8EE3581880D8}"/>
                </a:ext>
              </a:extLst>
            </p:cNvPr>
            <p:cNvSpPr/>
            <p:nvPr/>
          </p:nvSpPr>
          <p:spPr>
            <a:xfrm>
              <a:off x="4723794" y="2562806"/>
              <a:ext cx="195105" cy="177370"/>
            </a:xfrm>
            <a:prstGeom prst="ellipse">
              <a:avLst/>
            </a:prstGeom>
            <a:solidFill>
              <a:srgbClr val="0070C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2</a:t>
              </a:r>
            </a:p>
          </p:txBody>
        </p:sp>
        <p:sp>
          <p:nvSpPr>
            <p:cNvPr id="19" name="Oval 18">
              <a:extLst>
                <a:ext uri="{FF2B5EF4-FFF2-40B4-BE49-F238E27FC236}">
                  <a16:creationId xmlns:a16="http://schemas.microsoft.com/office/drawing/2014/main" id="{0350ECFA-39EF-48CB-B090-7FFB8E7381D5}"/>
                </a:ext>
              </a:extLst>
            </p:cNvPr>
            <p:cNvSpPr/>
            <p:nvPr/>
          </p:nvSpPr>
          <p:spPr>
            <a:xfrm>
              <a:off x="5044119" y="1301141"/>
              <a:ext cx="177368" cy="177370"/>
            </a:xfrm>
            <a:prstGeom prst="ellipse">
              <a:avLst/>
            </a:prstGeom>
            <a:solidFill>
              <a:srgbClr val="0070C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5</a:t>
              </a:r>
            </a:p>
          </p:txBody>
        </p:sp>
        <p:sp>
          <p:nvSpPr>
            <p:cNvPr id="20" name="Oval 19">
              <a:extLst>
                <a:ext uri="{FF2B5EF4-FFF2-40B4-BE49-F238E27FC236}">
                  <a16:creationId xmlns:a16="http://schemas.microsoft.com/office/drawing/2014/main" id="{AB8F6BDB-5282-4ACA-B054-6D40801C214C}"/>
                </a:ext>
              </a:extLst>
            </p:cNvPr>
            <p:cNvSpPr/>
            <p:nvPr/>
          </p:nvSpPr>
          <p:spPr>
            <a:xfrm>
              <a:off x="6284119" y="2551455"/>
              <a:ext cx="177368" cy="177370"/>
            </a:xfrm>
            <a:prstGeom prst="ellipse">
              <a:avLst/>
            </a:prstGeom>
            <a:solidFill>
              <a:srgbClr val="0070C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3</a:t>
              </a:r>
            </a:p>
          </p:txBody>
        </p:sp>
        <p:grpSp>
          <p:nvGrpSpPr>
            <p:cNvPr id="21" name="Group 20">
              <a:extLst>
                <a:ext uri="{FF2B5EF4-FFF2-40B4-BE49-F238E27FC236}">
                  <a16:creationId xmlns:a16="http://schemas.microsoft.com/office/drawing/2014/main" id="{270AC5E3-EA47-4CF8-91D1-9F5EB1750B64}"/>
                </a:ext>
              </a:extLst>
            </p:cNvPr>
            <p:cNvGrpSpPr/>
            <p:nvPr/>
          </p:nvGrpSpPr>
          <p:grpSpPr>
            <a:xfrm>
              <a:off x="4549293" y="3076199"/>
              <a:ext cx="2316484" cy="620585"/>
              <a:chOff x="5113173" y="3115178"/>
              <a:chExt cx="2316484" cy="620585"/>
            </a:xfrm>
          </p:grpSpPr>
          <p:grpSp>
            <p:nvGrpSpPr>
              <p:cNvPr id="22" name="Signature">
                <a:extLst>
                  <a:ext uri="{FF2B5EF4-FFF2-40B4-BE49-F238E27FC236}">
                    <a16:creationId xmlns:a16="http://schemas.microsoft.com/office/drawing/2014/main" id="{AA8A39AF-9BC7-433D-906E-4187D20E3BC3}"/>
                  </a:ext>
                </a:extLst>
              </p:cNvPr>
              <p:cNvGrpSpPr/>
              <p:nvPr/>
            </p:nvGrpSpPr>
            <p:grpSpPr>
              <a:xfrm>
                <a:off x="5146510" y="3115178"/>
                <a:ext cx="1010034" cy="620585"/>
                <a:chOff x="9296027" y="2773687"/>
                <a:chExt cx="1010034" cy="620585"/>
              </a:xfrm>
            </p:grpSpPr>
            <p:sp>
              <p:nvSpPr>
                <p:cNvPr id="28" name="label">
                  <a:extLst>
                    <a:ext uri="{FF2B5EF4-FFF2-40B4-BE49-F238E27FC236}">
                      <a16:creationId xmlns:a16="http://schemas.microsoft.com/office/drawing/2014/main" id="{00974948-1016-4CA2-8671-B3CC0F3642FF}"/>
                    </a:ext>
                  </a:extLst>
                </p:cNvPr>
                <p:cNvSpPr txBox="1"/>
                <p:nvPr/>
              </p:nvSpPr>
              <p:spPr>
                <a:xfrm>
                  <a:off x="9296027" y="3190537"/>
                  <a:ext cx="1010034" cy="203735"/>
                </a:xfrm>
                <a:prstGeom prst="rect">
                  <a:avLst/>
                </a:prstGeom>
                <a:noFill/>
              </p:spPr>
              <p:txBody>
                <a:bodyPr wrap="square" rtlCol="0">
                  <a:spAutoFit/>
                </a:bodyPr>
                <a:lstStyle/>
                <a:p>
                  <a:pPr algn="ctr"/>
                  <a:r>
                    <a:rPr lang="en-US" sz="2000" dirty="0"/>
                    <a:t>nv2 client</a:t>
                  </a:r>
                </a:p>
              </p:txBody>
            </p:sp>
            <p:pic>
              <p:nvPicPr>
                <p:cNvPr id="29" name="Signature">
                  <a:extLst>
                    <a:ext uri="{FF2B5EF4-FFF2-40B4-BE49-F238E27FC236}">
                      <a16:creationId xmlns:a16="http://schemas.microsoft.com/office/drawing/2014/main" id="{0A8CE164-6EA4-4A12-A7B0-ADB217F3553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9616378" y="2773687"/>
                  <a:ext cx="369332" cy="369332"/>
                </a:xfrm>
                <a:prstGeom prst="rect">
                  <a:avLst/>
                </a:prstGeom>
              </p:spPr>
            </p:pic>
          </p:grpSp>
          <p:grpSp>
            <p:nvGrpSpPr>
              <p:cNvPr id="23" name="Group 22">
                <a:extLst>
                  <a:ext uri="{FF2B5EF4-FFF2-40B4-BE49-F238E27FC236}">
                    <a16:creationId xmlns:a16="http://schemas.microsoft.com/office/drawing/2014/main" id="{9A0DE8CC-F554-4562-BDF8-75E729E51DC6}"/>
                  </a:ext>
                </a:extLst>
              </p:cNvPr>
              <p:cNvGrpSpPr/>
              <p:nvPr/>
            </p:nvGrpSpPr>
            <p:grpSpPr>
              <a:xfrm>
                <a:off x="6330939" y="3171907"/>
                <a:ext cx="1010034" cy="563856"/>
                <a:chOff x="5644885" y="2808603"/>
                <a:chExt cx="1010034" cy="563856"/>
              </a:xfrm>
            </p:grpSpPr>
            <p:pic>
              <p:nvPicPr>
                <p:cNvPr id="26" name="Picture 2">
                  <a:extLst>
                    <a:ext uri="{FF2B5EF4-FFF2-40B4-BE49-F238E27FC236}">
                      <a16:creationId xmlns:a16="http://schemas.microsoft.com/office/drawing/2014/main" id="{528365DE-CFA3-4FFA-B9AC-A621016A777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8430" y="2808603"/>
                  <a:ext cx="702945" cy="255872"/>
                </a:xfrm>
                <a:prstGeom prst="rect">
                  <a:avLst/>
                </a:prstGeom>
                <a:noFill/>
                <a:extLst>
                  <a:ext uri="{909E8E84-426E-40DD-AFC4-6F175D3DCCD1}">
                    <a14:hiddenFill xmlns:a14="http://schemas.microsoft.com/office/drawing/2010/main">
                      <a:solidFill>
                        <a:srgbClr val="FFFFFF"/>
                      </a:solidFill>
                    </a14:hiddenFill>
                  </a:ext>
                </a:extLst>
              </p:spPr>
            </p:pic>
            <p:sp>
              <p:nvSpPr>
                <p:cNvPr id="27" name="label">
                  <a:extLst>
                    <a:ext uri="{FF2B5EF4-FFF2-40B4-BE49-F238E27FC236}">
                      <a16:creationId xmlns:a16="http://schemas.microsoft.com/office/drawing/2014/main" id="{A304269C-27BC-41FC-8699-DBC641B5BDF5}"/>
                    </a:ext>
                  </a:extLst>
                </p:cNvPr>
                <p:cNvSpPr txBox="1"/>
                <p:nvPr/>
              </p:nvSpPr>
              <p:spPr>
                <a:xfrm>
                  <a:off x="5644885" y="3168724"/>
                  <a:ext cx="1010034" cy="203735"/>
                </a:xfrm>
                <a:prstGeom prst="rect">
                  <a:avLst/>
                </a:prstGeom>
                <a:noFill/>
              </p:spPr>
              <p:txBody>
                <a:bodyPr wrap="square" rtlCol="0">
                  <a:spAutoFit/>
                </a:bodyPr>
                <a:lstStyle/>
                <a:p>
                  <a:pPr algn="ctr"/>
                  <a:r>
                    <a:rPr lang="en-US" sz="2000" dirty="0"/>
                    <a:t>ORAS client</a:t>
                  </a:r>
                </a:p>
              </p:txBody>
            </p:sp>
          </p:grpSp>
          <p:sp>
            <p:nvSpPr>
              <p:cNvPr id="24" name="Oval 23">
                <a:extLst>
                  <a:ext uri="{FF2B5EF4-FFF2-40B4-BE49-F238E27FC236}">
                    <a16:creationId xmlns:a16="http://schemas.microsoft.com/office/drawing/2014/main" id="{A1499C61-DD28-423D-A09C-ED7C3A3DDF47}"/>
                  </a:ext>
                </a:extLst>
              </p:cNvPr>
              <p:cNvSpPr/>
              <p:nvPr/>
            </p:nvSpPr>
            <p:spPr>
              <a:xfrm>
                <a:off x="5113173" y="3391219"/>
                <a:ext cx="177368" cy="177370"/>
              </a:xfrm>
              <a:prstGeom prst="ellipse">
                <a:avLst/>
              </a:prstGeom>
              <a:solidFill>
                <a:srgbClr val="0070C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1</a:t>
                </a:r>
              </a:p>
            </p:txBody>
          </p:sp>
          <p:sp>
            <p:nvSpPr>
              <p:cNvPr id="25" name="Oval 24">
                <a:extLst>
                  <a:ext uri="{FF2B5EF4-FFF2-40B4-BE49-F238E27FC236}">
                    <a16:creationId xmlns:a16="http://schemas.microsoft.com/office/drawing/2014/main" id="{EC370012-A088-4B38-9E70-0B76C57ABF13}"/>
                  </a:ext>
                </a:extLst>
              </p:cNvPr>
              <p:cNvSpPr/>
              <p:nvPr/>
            </p:nvSpPr>
            <p:spPr>
              <a:xfrm>
                <a:off x="7252289" y="3391219"/>
                <a:ext cx="177368" cy="177370"/>
              </a:xfrm>
              <a:prstGeom prst="ellipse">
                <a:avLst/>
              </a:prstGeom>
              <a:solidFill>
                <a:srgbClr val="0070C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4</a:t>
                </a:r>
              </a:p>
            </p:txBody>
          </p:sp>
        </p:grpSp>
      </p:grpSp>
    </p:spTree>
    <p:extLst>
      <p:ext uri="{BB962C8B-B14F-4D97-AF65-F5344CB8AC3E}">
        <p14:creationId xmlns:p14="http://schemas.microsoft.com/office/powerpoint/2010/main" val="2904245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Graphic 29">
            <a:extLst>
              <a:ext uri="{FF2B5EF4-FFF2-40B4-BE49-F238E27FC236}">
                <a16:creationId xmlns:a16="http://schemas.microsoft.com/office/drawing/2014/main" id="{3714388B-7712-4151-BCBB-21F25BF9DE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86457" y="1207594"/>
            <a:ext cx="6561851" cy="2134487"/>
          </a:xfrm>
          <a:prstGeom prst="rect">
            <a:avLst/>
          </a:prstGeom>
        </p:spPr>
      </p:pic>
      <p:grpSp>
        <p:nvGrpSpPr>
          <p:cNvPr id="50" name="Group 49">
            <a:extLst>
              <a:ext uri="{FF2B5EF4-FFF2-40B4-BE49-F238E27FC236}">
                <a16:creationId xmlns:a16="http://schemas.microsoft.com/office/drawing/2014/main" id="{59A59B10-9D94-4C5B-8BF0-95928DCE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51" name="Group 50">
              <a:extLst>
                <a:ext uri="{FF2B5EF4-FFF2-40B4-BE49-F238E27FC236}">
                  <a16:creationId xmlns:a16="http://schemas.microsoft.com/office/drawing/2014/main" id="{354E31B9-72DD-4DE4-B3E3-4395530BEC1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55" name="Freeform: Shape 54">
                <a:extLst>
                  <a:ext uri="{FF2B5EF4-FFF2-40B4-BE49-F238E27FC236}">
                    <a16:creationId xmlns:a16="http://schemas.microsoft.com/office/drawing/2014/main" id="{68738192-1FEA-49E1-BFF3-6D1C324A5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F3C51644-0F34-453B-92B8-9FF33932E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52" name="Group 51">
              <a:extLst>
                <a:ext uri="{FF2B5EF4-FFF2-40B4-BE49-F238E27FC236}">
                  <a16:creationId xmlns:a16="http://schemas.microsoft.com/office/drawing/2014/main" id="{8ADB9AB8-2EB4-4B5E-9A1E-84F2E44D918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53" name="Freeform: Shape 52">
                <a:extLst>
                  <a:ext uri="{FF2B5EF4-FFF2-40B4-BE49-F238E27FC236}">
                    <a16:creationId xmlns:a16="http://schemas.microsoft.com/office/drawing/2014/main" id="{95F439B0-E080-4B01-85AF-D226A85BA4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Shape 53">
                <a:extLst>
                  <a:ext uri="{FF2B5EF4-FFF2-40B4-BE49-F238E27FC236}">
                    <a16:creationId xmlns:a16="http://schemas.microsoft.com/office/drawing/2014/main" id="{EDEC643B-AA3F-4913-B411-1458BCEF26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4">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4" name="Title 3">
            <a:extLst>
              <a:ext uri="{FF2B5EF4-FFF2-40B4-BE49-F238E27FC236}">
                <a16:creationId xmlns:a16="http://schemas.microsoft.com/office/drawing/2014/main" id="{728C1197-5F6D-46B7-B893-5BA6DA801A36}"/>
              </a:ext>
            </a:extLst>
          </p:cNvPr>
          <p:cNvSpPr>
            <a:spLocks noGrp="1"/>
          </p:cNvSpPr>
          <p:nvPr>
            <p:ph type="title"/>
          </p:nvPr>
        </p:nvSpPr>
        <p:spPr>
          <a:xfrm>
            <a:off x="838199" y="1120676"/>
            <a:ext cx="5257801" cy="2308324"/>
          </a:xfrm>
        </p:spPr>
        <p:txBody>
          <a:bodyPr vert="horz" lIns="91440" tIns="45720" rIns="91440" bIns="45720" rtlCol="0" anchor="b">
            <a:normAutofit/>
          </a:bodyPr>
          <a:lstStyle/>
          <a:p>
            <a:pPr defTabSz="914400"/>
            <a:r>
              <a:rPr lang="en-US" sz="7200" kern="1200" dirty="0">
                <a:solidFill>
                  <a:schemeClr val="bg1"/>
                </a:solidFill>
                <a:latin typeface="+mj-lt"/>
                <a:ea typeface="+mj-ea"/>
                <a:cs typeface="+mj-cs"/>
              </a:rPr>
              <a:t>Demo Time</a:t>
            </a:r>
            <a:endParaRPr lang="en-US" sz="7200" kern="1200">
              <a:solidFill>
                <a:schemeClr val="bg1"/>
              </a:solidFill>
              <a:latin typeface="+mj-lt"/>
              <a:ea typeface="+mj-ea"/>
              <a:cs typeface="+mj-cs"/>
            </a:endParaRPr>
          </a:p>
        </p:txBody>
      </p:sp>
      <p:sp>
        <p:nvSpPr>
          <p:cNvPr id="5" name="Text Placeholder 4">
            <a:extLst>
              <a:ext uri="{FF2B5EF4-FFF2-40B4-BE49-F238E27FC236}">
                <a16:creationId xmlns:a16="http://schemas.microsoft.com/office/drawing/2014/main" id="{42D9E2A0-FA78-4C4B-B159-FEDFA095EC4F}"/>
              </a:ext>
            </a:extLst>
          </p:cNvPr>
          <p:cNvSpPr>
            <a:spLocks noGrp="1"/>
          </p:cNvSpPr>
          <p:nvPr>
            <p:ph type="body" idx="1"/>
          </p:nvPr>
        </p:nvSpPr>
        <p:spPr>
          <a:xfrm>
            <a:off x="835024" y="3809999"/>
            <a:ext cx="7025753" cy="1012778"/>
          </a:xfrm>
        </p:spPr>
        <p:txBody>
          <a:bodyPr vert="horz" lIns="91440" tIns="45720" rIns="91440" bIns="45720" rtlCol="0">
            <a:normAutofit/>
          </a:bodyPr>
          <a:lstStyle/>
          <a:p>
            <a:pPr defTabSz="914400">
              <a:spcBef>
                <a:spcPts val="1000"/>
              </a:spcBef>
            </a:pPr>
            <a:r>
              <a:rPr lang="en-US" kern="1200">
                <a:solidFill>
                  <a:schemeClr val="bg1"/>
                </a:solidFill>
                <a:latin typeface="+mn-lt"/>
                <a:ea typeface="+mn-ea"/>
                <a:cs typeface="+mn-cs"/>
              </a:rPr>
              <a:t>Target e2e experience for Notary v2</a:t>
            </a:r>
          </a:p>
        </p:txBody>
      </p:sp>
    </p:spTree>
    <p:extLst>
      <p:ext uri="{BB962C8B-B14F-4D97-AF65-F5344CB8AC3E}">
        <p14:creationId xmlns:p14="http://schemas.microsoft.com/office/powerpoint/2010/main" val="85116598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6B522F-406F-47A5-BB1E-C08DCEF3541B}"/>
              </a:ext>
            </a:extLst>
          </p:cNvPr>
          <p:cNvSpPr>
            <a:spLocks noGrp="1"/>
          </p:cNvSpPr>
          <p:nvPr>
            <p:ph sz="quarter" idx="10"/>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net-monitor:v1 digest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sha256:48575dfb9ef2ebb9d67c6ed3cfbd784d635fcfae8ec820235ffa24968b3474dc</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err="1">
                <a:ln>
                  <a:noFill/>
                </a:ln>
                <a:solidFill>
                  <a:srgbClr val="0451A5"/>
                </a:solidFill>
                <a:effectLst/>
                <a:uLnTx/>
                <a:uFillTx/>
                <a:latin typeface="Consolas" panose="020B0609020204030204" pitchFamily="49" charset="0"/>
                <a:ea typeface="+mn-ea"/>
                <a:cs typeface="+mn-cs"/>
              </a:rPr>
              <a:t>schemaVersion</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2</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err="1">
                <a:ln>
                  <a:noFill/>
                </a:ln>
                <a:solidFill>
                  <a:srgbClr val="0451A5"/>
                </a:solidFill>
                <a:effectLst/>
                <a:uLnTx/>
                <a:uFillTx/>
                <a:latin typeface="Consolas" panose="020B0609020204030204" pitchFamily="49" charset="0"/>
                <a:ea typeface="+mn-ea"/>
                <a:cs typeface="+mn-cs"/>
              </a:rPr>
              <a:t>mediaType</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"application/vnd.docker.distribution.manifest.v2+json"</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"config"</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err="1">
                <a:ln>
                  <a:noFill/>
                </a:ln>
                <a:solidFill>
                  <a:srgbClr val="0451A5"/>
                </a:solidFill>
                <a:effectLst/>
                <a:uLnTx/>
                <a:uFillTx/>
                <a:latin typeface="Consolas" panose="020B0609020204030204" pitchFamily="49" charset="0"/>
                <a:ea typeface="+mn-ea"/>
                <a:cs typeface="+mn-cs"/>
              </a:rPr>
              <a:t>mediaType</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"application/vnd.docker.container.image.v1+json"</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"size"</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945</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"digest"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"sha256:697dfd50271f73fc0c579cc5286fecf5d789fd4f21cb4576a1456ade99c546d9"</a:t>
            </a:r>
            <a:endPar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"layers"</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err="1">
                <a:ln>
                  <a:noFill/>
                </a:ln>
                <a:solidFill>
                  <a:srgbClr val="0451A5"/>
                </a:solidFill>
                <a:effectLst/>
                <a:uLnTx/>
                <a:uFillTx/>
                <a:latin typeface="Consolas" panose="020B0609020204030204" pitchFamily="49" charset="0"/>
                <a:ea typeface="+mn-ea"/>
                <a:cs typeface="+mn-cs"/>
              </a:rPr>
              <a:t>mediaType</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"application/</a:t>
            </a:r>
            <a:r>
              <a:rPr kumimoji="0" lang="en-US" sz="16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vnd.docker.image.rootfs.diff.tar.gzip</a:t>
            </a:r>
            <a:r>
              <a:rPr kumimoji="0" lang="en-US" sz="16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"size"</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2811657</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"digest"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"sha256:ba3557a56b150f9b813f9d02274d62914fd8fce120dd374d9ee17b87cf1d277d"</a:t>
            </a:r>
            <a:endPar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p:txBody>
      </p:sp>
      <p:sp>
        <p:nvSpPr>
          <p:cNvPr id="3" name="Title 2">
            <a:extLst>
              <a:ext uri="{FF2B5EF4-FFF2-40B4-BE49-F238E27FC236}">
                <a16:creationId xmlns:a16="http://schemas.microsoft.com/office/drawing/2014/main" id="{9BAAEC0C-393B-47B9-A9D3-805821ACEC9D}"/>
              </a:ext>
            </a:extLst>
          </p:cNvPr>
          <p:cNvSpPr>
            <a:spLocks noGrp="1"/>
          </p:cNvSpPr>
          <p:nvPr>
            <p:ph type="title"/>
          </p:nvPr>
        </p:nvSpPr>
        <p:spPr/>
        <p:txBody>
          <a:bodyPr/>
          <a:lstStyle/>
          <a:p>
            <a:r>
              <a:rPr lang="en-US" dirty="0"/>
              <a:t>OCI Manifest – Signed by Notary v2</a:t>
            </a:r>
          </a:p>
        </p:txBody>
      </p:sp>
    </p:spTree>
    <p:extLst>
      <p:ext uri="{BB962C8B-B14F-4D97-AF65-F5344CB8AC3E}">
        <p14:creationId xmlns:p14="http://schemas.microsoft.com/office/powerpoint/2010/main" val="1241140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020169-2EFA-4039-A83C-8C2BFC23380F}"/>
              </a:ext>
            </a:extLst>
          </p:cNvPr>
          <p:cNvSpPr>
            <a:spLocks noGrp="1"/>
          </p:cNvSpPr>
          <p:nvPr>
            <p:ph sz="quarter" idx="10"/>
          </p:nvPr>
        </p:nvSpPr>
        <p:spPr/>
        <p:txBody>
          <a:bodyPr/>
          <a:lstStyle/>
          <a:p>
            <a:r>
              <a:rPr lang="en-US" dirty="0">
                <a:hlinkClick r:id="rId2"/>
              </a:rPr>
              <a:t>nv2/docs/signature at prototype-1 · </a:t>
            </a:r>
            <a:r>
              <a:rPr lang="en-US" dirty="0" err="1">
                <a:hlinkClick r:id="rId2"/>
              </a:rPr>
              <a:t>notaryproject</a:t>
            </a:r>
            <a:r>
              <a:rPr lang="en-US" dirty="0">
                <a:hlinkClick r:id="rId2"/>
              </a:rPr>
              <a:t>/nv2 (github.com)</a:t>
            </a:r>
            <a:endParaRPr lang="en-US" dirty="0"/>
          </a:p>
          <a:p>
            <a:endParaRPr lang="en-US" dirty="0"/>
          </a:p>
        </p:txBody>
      </p:sp>
      <p:sp>
        <p:nvSpPr>
          <p:cNvPr id="3" name="Title 2">
            <a:extLst>
              <a:ext uri="{FF2B5EF4-FFF2-40B4-BE49-F238E27FC236}">
                <a16:creationId xmlns:a16="http://schemas.microsoft.com/office/drawing/2014/main" id="{F74385B7-9253-4FBB-A267-F10DE7B591C7}"/>
              </a:ext>
            </a:extLst>
          </p:cNvPr>
          <p:cNvSpPr>
            <a:spLocks noGrp="1"/>
          </p:cNvSpPr>
          <p:nvPr>
            <p:ph type="title"/>
          </p:nvPr>
        </p:nvSpPr>
        <p:spPr/>
        <p:txBody>
          <a:bodyPr/>
          <a:lstStyle/>
          <a:p>
            <a:r>
              <a:rPr lang="en-US" dirty="0"/>
              <a:t>Notary v2 Signature Specification</a:t>
            </a:r>
          </a:p>
        </p:txBody>
      </p:sp>
      <p:sp>
        <p:nvSpPr>
          <p:cNvPr id="6" name="TextBox 5">
            <a:extLst>
              <a:ext uri="{FF2B5EF4-FFF2-40B4-BE49-F238E27FC236}">
                <a16:creationId xmlns:a16="http://schemas.microsoft.com/office/drawing/2014/main" id="{BA127379-4AD1-471E-9770-AF0C8360C9A5}"/>
              </a:ext>
            </a:extLst>
          </p:cNvPr>
          <p:cNvSpPr txBox="1"/>
          <p:nvPr/>
        </p:nvSpPr>
        <p:spPr>
          <a:xfrm>
            <a:off x="496390" y="1835466"/>
            <a:ext cx="11695610" cy="4026359"/>
          </a:xfrm>
          <a:prstGeom prst="rect">
            <a:avLst/>
          </a:prstGeom>
          <a:noFill/>
        </p:spPr>
        <p:txBody>
          <a:bodyPr wrap="square">
            <a:spAutoFit/>
          </a:bodyPr>
          <a:lstStyle/>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1800" dirty="0" err="1">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mediaType</a:t>
            </a:r>
            <a:r>
              <a:rPr lang="en-US" sz="1800" dirty="0">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 "application/vnd.docker.distribution.manifest.v2+json",</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    "digest": "sha256:c4516b8a311e85f1f2a60573abf4c6b740ca3ade4127e29b05616848de487d34",</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    "size": 528,</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    "references":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        "registry.wabbit-networks.io/net-monitor:v1",</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        "registry.wabbit-networks.io/</a:t>
            </a:r>
            <a:r>
              <a:rPr lang="en-US" sz="1800" dirty="0" err="1">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net-monitor:latest</a:t>
            </a:r>
            <a:r>
              <a:rPr lang="en-US" sz="1800" dirty="0">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    "exp": 1628587119,</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1800" dirty="0" err="1">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iat</a:t>
            </a:r>
            <a:r>
              <a:rPr lang="en-US" sz="1800" dirty="0">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 1597051119,</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1800" dirty="0" err="1">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nbf</a:t>
            </a:r>
            <a:r>
              <a:rPr lang="en-US" sz="1800" dirty="0">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 1597051119</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3610586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1479F3A9-71F4-BD47-9A17-6F4619C5634D}" vid="{2B07143B-CE63-1844-B53E-9D0EDAD8FD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5969</TotalTime>
  <Words>1351</Words>
  <Application>Microsoft Office PowerPoint</Application>
  <PresentationFormat>Widescreen</PresentationFormat>
  <Paragraphs>222</Paragraphs>
  <Slides>14</Slides>
  <Notes>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Arial</vt:lpstr>
      <vt:lpstr>Calibri</vt:lpstr>
      <vt:lpstr>Calibri Light</vt:lpstr>
      <vt:lpstr>Consolas</vt:lpstr>
      <vt:lpstr>Segoe UI</vt:lpstr>
      <vt:lpstr>Office Theme</vt:lpstr>
      <vt:lpstr>PowerPoint Presentation</vt:lpstr>
      <vt:lpstr>Notary v2 – What Is It</vt:lpstr>
      <vt:lpstr>Notary v2: End to End Scenario</vt:lpstr>
      <vt:lpstr>Notary v2: Requirements</vt:lpstr>
      <vt:lpstr>Areas of Focus</vt:lpstr>
      <vt:lpstr>Breaking down the pieces</vt:lpstr>
      <vt:lpstr>Demo Time</vt:lpstr>
      <vt:lpstr>OCI Manifest – Signed by Notary v2</vt:lpstr>
      <vt:lpstr>Notary v2 Signature Specification</vt:lpstr>
      <vt:lpstr>Signature</vt:lpstr>
      <vt:lpstr>Signature</vt:lpstr>
      <vt:lpstr>Prototype Roadmap</vt:lpstr>
      <vt:lpstr>Summary</vt:lpstr>
      <vt:lpstr>How to find 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Contini</dc:creator>
  <cp:lastModifiedBy>Steve Lasker</cp:lastModifiedBy>
  <cp:revision>26</cp:revision>
  <dcterms:created xsi:type="dcterms:W3CDTF">2020-06-01T17:37:55Z</dcterms:created>
  <dcterms:modified xsi:type="dcterms:W3CDTF">2021-03-03T16:50:51Z</dcterms:modified>
</cp:coreProperties>
</file>