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8"/>
  </p:notesMasterIdLst>
  <p:handoutMasterIdLst>
    <p:handoutMasterId r:id="rId29"/>
  </p:handoutMasterIdLst>
  <p:sldIdLst>
    <p:sldId id="256" r:id="rId3"/>
    <p:sldId id="411" r:id="rId4"/>
    <p:sldId id="472" r:id="rId5"/>
    <p:sldId id="413" r:id="rId6"/>
    <p:sldId id="414" r:id="rId7"/>
    <p:sldId id="465" r:id="rId8"/>
    <p:sldId id="464" r:id="rId9"/>
    <p:sldId id="467" r:id="rId10"/>
    <p:sldId id="466" r:id="rId11"/>
    <p:sldId id="480" r:id="rId12"/>
    <p:sldId id="484" r:id="rId13"/>
    <p:sldId id="485" r:id="rId14"/>
    <p:sldId id="486" r:id="rId15"/>
    <p:sldId id="491" r:id="rId16"/>
    <p:sldId id="492" r:id="rId17"/>
    <p:sldId id="487" r:id="rId18"/>
    <p:sldId id="493" r:id="rId19"/>
    <p:sldId id="494" r:id="rId20"/>
    <p:sldId id="1482" r:id="rId21"/>
    <p:sldId id="1484" r:id="rId22"/>
    <p:sldId id="1485" r:id="rId23"/>
    <p:sldId id="1486" r:id="rId24"/>
    <p:sldId id="1483" r:id="rId25"/>
    <p:sldId id="495" r:id="rId26"/>
    <p:sldId id="4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99C6"/>
    <a:srgbClr val="F2F2F2"/>
    <a:srgbClr val="26226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71" autoAdjust="0"/>
    <p:restoredTop sz="86455" autoAdjust="0"/>
  </p:normalViewPr>
  <p:slideViewPr>
    <p:cSldViewPr snapToGrid="0">
      <p:cViewPr>
        <p:scale>
          <a:sx n="100" d="100"/>
          <a:sy n="100" d="100"/>
        </p:scale>
        <p:origin x="72" y="-108"/>
      </p:cViewPr>
      <p:guideLst/>
    </p:cSldViewPr>
  </p:slideViewPr>
  <p:outlineViewPr>
    <p:cViewPr>
      <p:scale>
        <a:sx n="33" d="100"/>
        <a:sy n="33" d="100"/>
      </p:scale>
      <p:origin x="0" y="-64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96"/>
    </p:cViewPr>
  </p:sorterViewPr>
  <p:notesViewPr>
    <p:cSldViewPr snapToGrid="0">
      <p:cViewPr varScale="1">
        <p:scale>
          <a:sx n="84" d="100"/>
          <a:sy n="84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2C4673-253F-49E9-A46D-733B2AA77E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99CE5-AC94-4B06-9C82-F5DC72CF8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AAA2F-1E50-40BC-A6BC-59D9CCC35F1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48F97-291A-49FF-83D6-1F2766B20B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971A0-C85B-4EDD-AE22-6D2C5BE2C7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FC11-61FB-4137-984F-DC93E62BE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8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8/16/2021 9:29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11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8/16/2021 9:16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56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8DC1B7-FBAB-4AB9-AE3D-53187A7007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2175" y="1527143"/>
            <a:ext cx="5463103" cy="1780626"/>
          </a:xfrm>
        </p:spPr>
        <p:txBody>
          <a:bodyPr anchor="b"/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5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104F8D-46FD-46EF-9DE5-F4213DE4EAD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2175" y="4258467"/>
            <a:ext cx="8308509" cy="16097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7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speakers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170EF11-29F0-4489-BA49-3E78626A8C0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52175" y="3428119"/>
            <a:ext cx="8308509" cy="65368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1800" i="1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41211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3E8F2E-BA49-4886-9FC5-5D35DB514A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596" y="1317798"/>
            <a:ext cx="11317079" cy="53136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7291D-237A-47EB-B516-5985C31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96" y="0"/>
            <a:ext cx="10332686" cy="1152267"/>
          </a:xfrm>
        </p:spPr>
        <p:txBody>
          <a:bodyPr>
            <a:normAutofit/>
          </a:bodyPr>
          <a:lstStyle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438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-Title and Content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24E6-FD35-5344-B096-6402F008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06CC-9800-2A4A-937F-7050F558C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5D2C-F9B1-D246-9639-851B83E5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C286-2EAD-1943-B258-A40FB6B7C067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AE7EA-1E3A-D94D-B1D2-0CE4354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EC4F-CD4A-074B-AF66-EC8A7F79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29C-CEE5-4293-AB57-42A8840D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EDB76-A9D3-4868-BB08-9A579F5C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47693-4016-442A-88BC-6174498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6728-6E31-4E7A-A1A2-4FF96B42253B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9726-FAA1-40A7-A34A-7AC9B23A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09911-B423-46F4-A996-2CA797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9492-0856-490C-9EE8-30014572C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8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720D2-91CE-044F-A8ED-BD107AF7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144B-E297-7342-91F4-A0B0E786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2342E-CED4-0948-9028-835746FB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0C286-2EAD-1943-B258-A40FB6B7C067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D762-EA8D-C74D-9BAD-4C8B0B22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BDC2-4FB1-2043-805D-6668956B4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6E8E-37A2-B04F-97EF-9BA25096D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7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jpg"/><Relationship Id="rId7" Type="http://schemas.openxmlformats.org/officeDocument/2006/relationships/image" Target="../media/image29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1.svg"/><Relationship Id="rId7" Type="http://schemas.openxmlformats.org/officeDocument/2006/relationships/image" Target="../media/image29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29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31.svg"/><Relationship Id="rId10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4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29.svg"/><Relationship Id="rId4" Type="http://schemas.openxmlformats.org/officeDocument/2006/relationships/image" Target="../media/image33.sv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5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1.sv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29.svg"/><Relationship Id="rId4" Type="http://schemas.openxmlformats.org/officeDocument/2006/relationships/image" Target="../media/image33.svg"/><Relationship Id="rId9" Type="http://schemas.openxmlformats.org/officeDocument/2006/relationships/image" Target="../media/image28.png"/><Relationship Id="rId14" Type="http://schemas.openxmlformats.org/officeDocument/2006/relationships/image" Target="../media/image5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9.svg"/><Relationship Id="rId7" Type="http://schemas.openxmlformats.org/officeDocument/2006/relationships/image" Target="../media/image46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5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4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45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png"/><Relationship Id="rId11" Type="http://schemas.openxmlformats.org/officeDocument/2006/relationships/image" Target="../media/image30.png"/><Relationship Id="rId5" Type="http://schemas.openxmlformats.org/officeDocument/2006/relationships/image" Target="../media/image54.png"/><Relationship Id="rId15" Type="http://schemas.openxmlformats.org/officeDocument/2006/relationships/image" Target="../media/image58.png"/><Relationship Id="rId10" Type="http://schemas.openxmlformats.org/officeDocument/2006/relationships/image" Target="../media/image29.svg"/><Relationship Id="rId4" Type="http://schemas.openxmlformats.org/officeDocument/2006/relationships/image" Target="../media/image53.emf"/><Relationship Id="rId9" Type="http://schemas.openxmlformats.org/officeDocument/2006/relationships/image" Target="../media/image28.png"/><Relationship Id="rId14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3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image" Target="../media/image65.pn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31.svg"/><Relationship Id="rId5" Type="http://schemas.openxmlformats.org/officeDocument/2006/relationships/image" Target="../media/image62.png"/><Relationship Id="rId10" Type="http://schemas.openxmlformats.org/officeDocument/2006/relationships/image" Target="../media/image30.png"/><Relationship Id="rId4" Type="http://schemas.openxmlformats.org/officeDocument/2006/relationships/image" Target="../media/image61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4.svg"/><Relationship Id="rId18" Type="http://schemas.openxmlformats.org/officeDocument/2006/relationships/image" Target="../media/image78.png"/><Relationship Id="rId26" Type="http://schemas.openxmlformats.org/officeDocument/2006/relationships/image" Target="../media/image85.png"/><Relationship Id="rId3" Type="http://schemas.openxmlformats.org/officeDocument/2006/relationships/image" Target="../media/image68.png"/><Relationship Id="rId21" Type="http://schemas.openxmlformats.org/officeDocument/2006/relationships/image" Target="../media/image81.png"/><Relationship Id="rId7" Type="http://schemas.openxmlformats.org/officeDocument/2006/relationships/image" Target="../media/image53.emf"/><Relationship Id="rId12" Type="http://schemas.openxmlformats.org/officeDocument/2006/relationships/image" Target="../media/image73.png"/><Relationship Id="rId17" Type="http://schemas.openxmlformats.org/officeDocument/2006/relationships/image" Target="../media/image77.emf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6.emf"/><Relationship Id="rId20" Type="http://schemas.openxmlformats.org/officeDocument/2006/relationships/image" Target="../media/image80.sv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0.gif"/><Relationship Id="rId11" Type="http://schemas.openxmlformats.org/officeDocument/2006/relationships/image" Target="../media/image72.png"/><Relationship Id="rId24" Type="http://schemas.openxmlformats.org/officeDocument/2006/relationships/image" Target="../media/image84.svg"/><Relationship Id="rId32" Type="http://schemas.openxmlformats.org/officeDocument/2006/relationships/image" Target="../media/image88.png"/><Relationship Id="rId5" Type="http://schemas.openxmlformats.org/officeDocument/2006/relationships/image" Target="../media/image52.png"/><Relationship Id="rId15" Type="http://schemas.openxmlformats.org/officeDocument/2006/relationships/image" Target="../media/image75.emf"/><Relationship Id="rId23" Type="http://schemas.openxmlformats.org/officeDocument/2006/relationships/image" Target="../media/image83.png"/><Relationship Id="rId28" Type="http://schemas.openxmlformats.org/officeDocument/2006/relationships/image" Target="../media/image55.png"/><Relationship Id="rId10" Type="http://schemas.openxmlformats.org/officeDocument/2006/relationships/image" Target="../media/image71.emf"/><Relationship Id="rId19" Type="http://schemas.openxmlformats.org/officeDocument/2006/relationships/image" Target="../media/image79.png"/><Relationship Id="rId31" Type="http://schemas.openxmlformats.org/officeDocument/2006/relationships/image" Target="../media/image87.png"/><Relationship Id="rId4" Type="http://schemas.openxmlformats.org/officeDocument/2006/relationships/image" Target="../media/image69.png"/><Relationship Id="rId9" Type="http://schemas.openxmlformats.org/officeDocument/2006/relationships/image" Target="../media/image57.svg"/><Relationship Id="rId14" Type="http://schemas.openxmlformats.org/officeDocument/2006/relationships/image" Target="../media/image66.png"/><Relationship Id="rId22" Type="http://schemas.openxmlformats.org/officeDocument/2006/relationships/image" Target="../media/image82.svg"/><Relationship Id="rId27" Type="http://schemas.microsoft.com/office/2007/relationships/hdphoto" Target="../media/hdphoto1.wdp"/><Relationship Id="rId30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evelasker" TargetMode="External"/><Relationship Id="rId13" Type="http://schemas.openxmlformats.org/officeDocument/2006/relationships/image" Target="../media/image4.png"/><Relationship Id="rId3" Type="http://schemas.openxmlformats.org/officeDocument/2006/relationships/hyperlink" Target="https://github.com/deislabs/oras/blob/reference-types/docs/artifact-manifest.md" TargetMode="External"/><Relationship Id="rId7" Type="http://schemas.openxmlformats.org/officeDocument/2006/relationships/hyperlink" Target="https://stevelasker.blog/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github.com/opencontainers/artifacts/pull/29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Steve.Lasker@Microsoft.com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github.com/notaryproject/notaryproject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notaryproject/distribution/blob/prototype-2/docs/reference-types.md" TargetMode="External"/><Relationship Id="rId9" Type="http://schemas.openxmlformats.org/officeDocument/2006/relationships/hyperlink" Target="https://github.com/stevelasker/presentation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sf/wg-vulnerability-disclosures/blob/main/docs/standards/CVRF-CSAF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svg"/><Relationship Id="rId5" Type="http://schemas.openxmlformats.org/officeDocument/2006/relationships/image" Target="../media/image31.sv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474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648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860477" y="4097586"/>
            <a:ext cx="45952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continues</a:t>
            </a:r>
            <a:br>
              <a:rPr lang="en-US" sz="2400" i="1" dirty="0"/>
            </a:br>
            <a:r>
              <a:rPr lang="en-US" sz="2400" i="1" dirty="0"/>
              <a:t>Adding support for Reference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 / Architect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242243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2294286" y="2310146"/>
            <a:ext cx="906991" cy="838821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7F8AA276-1271-488A-94DA-ED09890606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22839" y="2217880"/>
            <a:ext cx="904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28C1197-5F6D-46B7-B893-5BA6DA80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5257801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 Time</a:t>
            </a: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E2A0-FA78-4C4B-B159-FEDFA095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Push, Discover, Pull Supply Chain Reference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E1174-B720-4B17-8525-4F8174E6ADAE}"/>
              </a:ext>
            </a:extLst>
          </p:cNvPr>
          <p:cNvGrpSpPr/>
          <p:nvPr/>
        </p:nvGrpSpPr>
        <p:grpSpPr>
          <a:xfrm>
            <a:off x="7991758" y="400832"/>
            <a:ext cx="3594911" cy="4623711"/>
            <a:chOff x="7944133" y="1839107"/>
            <a:chExt cx="3594911" cy="4623711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A5D881A-C23F-41D8-AC59-9C3360F30DA9}"/>
                </a:ext>
              </a:extLst>
            </p:cNvPr>
            <p:cNvSpPr/>
            <p:nvPr/>
          </p:nvSpPr>
          <p:spPr>
            <a:xfrm rot="10800000">
              <a:off x="8060319" y="28860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Net-monitor">
              <a:extLst>
                <a:ext uri="{FF2B5EF4-FFF2-40B4-BE49-F238E27FC236}">
                  <a16:creationId xmlns:a16="http://schemas.microsoft.com/office/drawing/2014/main" id="{959505EB-6EF0-44CC-9B76-824305A569C1}"/>
                </a:ext>
              </a:extLst>
            </p:cNvPr>
            <p:cNvGrpSpPr/>
            <p:nvPr/>
          </p:nvGrpSpPr>
          <p:grpSpPr>
            <a:xfrm>
              <a:off x="7944133" y="1839107"/>
              <a:ext cx="2550619" cy="1147598"/>
              <a:chOff x="8600004" y="1385294"/>
              <a:chExt cx="2550619" cy="1147598"/>
            </a:xfrm>
          </p:grpSpPr>
          <p:sp>
            <p:nvSpPr>
              <p:cNvPr id="15" name="artifact-border">
                <a:extLst>
                  <a:ext uri="{FF2B5EF4-FFF2-40B4-BE49-F238E27FC236}">
                    <a16:creationId xmlns:a16="http://schemas.microsoft.com/office/drawing/2014/main" id="{1EB055B3-05F0-4850-9957-8761E980413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E7FC148-70FB-44D6-82DD-21921CAFEA15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17" name="artifact-name">
                  <a:extLst>
                    <a:ext uri="{FF2B5EF4-FFF2-40B4-BE49-F238E27FC236}">
                      <a16:creationId xmlns:a16="http://schemas.microsoft.com/office/drawing/2014/main" id="{721E565E-05AD-43C1-81BF-FFBE603A3790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18" name="artifact-mask">
                  <a:extLst>
                    <a:ext uri="{FF2B5EF4-FFF2-40B4-BE49-F238E27FC236}">
                      <a16:creationId xmlns:a16="http://schemas.microsoft.com/office/drawing/2014/main" id="{78D53B25-F26F-4266-AE40-E262BE277862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19" name="Container Image">
                  <a:extLst>
                    <a:ext uri="{FF2B5EF4-FFF2-40B4-BE49-F238E27FC236}">
                      <a16:creationId xmlns:a16="http://schemas.microsoft.com/office/drawing/2014/main" id="{7934C0C8-2A84-4919-B430-F4D9A0B587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0DE0510B-A060-49F4-B34E-AB7D04C3FD49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Sig Label">
                  <a:extLst>
                    <a:ext uri="{FF2B5EF4-FFF2-40B4-BE49-F238E27FC236}">
                      <a16:creationId xmlns:a16="http://schemas.microsoft.com/office/drawing/2014/main" id="{B9652292-3107-472D-8B93-137E51EBFF43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2" name="Sig Label">
                  <a:extLst>
                    <a:ext uri="{FF2B5EF4-FFF2-40B4-BE49-F238E27FC236}">
                      <a16:creationId xmlns:a16="http://schemas.microsoft.com/office/drawing/2014/main" id="{492416E1-9CB3-4632-9E74-8149C8DB2B2B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18C681C6-E281-49E8-A26D-1742EE756E52}"/>
                    </a:ext>
                  </a:extLst>
                </p:cNvPr>
                <p:cNvCxnSpPr>
                  <a:cxnSpLocks/>
                  <a:stCxn id="21" idx="1"/>
                  <a:endCxn id="19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nector: Elbow 23">
                  <a:extLst>
                    <a:ext uri="{FF2B5EF4-FFF2-40B4-BE49-F238E27FC236}">
                      <a16:creationId xmlns:a16="http://schemas.microsoft.com/office/drawing/2014/main" id="{BFB075AA-F780-4E8A-9BC8-D2B639BB089B}"/>
                    </a:ext>
                  </a:extLst>
                </p:cNvPr>
                <p:cNvCxnSpPr>
                  <a:cxnSpLocks/>
                  <a:stCxn id="22" idx="1"/>
                  <a:endCxn id="19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Sig Label">
                  <a:extLst>
                    <a:ext uri="{FF2B5EF4-FFF2-40B4-BE49-F238E27FC236}">
                      <a16:creationId xmlns:a16="http://schemas.microsoft.com/office/drawing/2014/main" id="{3CA0AAB1-C663-478A-BEFE-6737F2C2B136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6" name="Connector: Elbow 25">
                  <a:extLst>
                    <a:ext uri="{FF2B5EF4-FFF2-40B4-BE49-F238E27FC236}">
                      <a16:creationId xmlns:a16="http://schemas.microsoft.com/office/drawing/2014/main" id="{6E0426B7-C933-43FB-B57E-5FD821173C93}"/>
                    </a:ext>
                  </a:extLst>
                </p:cNvPr>
                <p:cNvCxnSpPr>
                  <a:cxnSpLocks/>
                  <a:stCxn id="25" idx="1"/>
                  <a:endCxn id="19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Sig Label">
                  <a:extLst>
                    <a:ext uri="{FF2B5EF4-FFF2-40B4-BE49-F238E27FC236}">
                      <a16:creationId xmlns:a16="http://schemas.microsoft.com/office/drawing/2014/main" id="{D2A849DB-0994-4265-8179-25409D3B6A2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28" name="Wabbit-Networks Sig">
              <a:extLst>
                <a:ext uri="{FF2B5EF4-FFF2-40B4-BE49-F238E27FC236}">
                  <a16:creationId xmlns:a16="http://schemas.microsoft.com/office/drawing/2014/main" id="{BF426688-BB84-4466-86F8-54F75A6E67AE}"/>
                </a:ext>
              </a:extLst>
            </p:cNvPr>
            <p:cNvGrpSpPr/>
            <p:nvPr/>
          </p:nvGrpSpPr>
          <p:grpSpPr>
            <a:xfrm>
              <a:off x="8504189" y="3099403"/>
              <a:ext cx="2658324" cy="1046006"/>
              <a:chOff x="9460153" y="3826108"/>
              <a:chExt cx="2658324" cy="1046006"/>
            </a:xfrm>
          </p:grpSpPr>
          <p:sp>
            <p:nvSpPr>
              <p:cNvPr id="29" name="artifact-border">
                <a:extLst>
                  <a:ext uri="{FF2B5EF4-FFF2-40B4-BE49-F238E27FC236}">
                    <a16:creationId xmlns:a16="http://schemas.microsoft.com/office/drawing/2014/main" id="{B69396E3-056B-4F21-8AEB-0539481F3EC7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31" name="Container Image">
                <a:extLst>
                  <a:ext uri="{FF2B5EF4-FFF2-40B4-BE49-F238E27FC236}">
                    <a16:creationId xmlns:a16="http://schemas.microsoft.com/office/drawing/2014/main" id="{DF237FB6-2148-4887-9718-9EB96CCCCC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BE521D59-6BDC-4E88-8FC0-5971B648A1E3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1DC53E22-000B-4B4D-82B7-994E29D3D5D6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34" name="Sig Label">
                <a:extLst>
                  <a:ext uri="{FF2B5EF4-FFF2-40B4-BE49-F238E27FC236}">
                    <a16:creationId xmlns:a16="http://schemas.microsoft.com/office/drawing/2014/main" id="{3CC361BB-BD75-4104-A5AD-38F2619273C5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421D1A2F-5A47-4F1C-BFF9-81792074F222}"/>
                  </a:ext>
                </a:extLst>
              </p:cNvPr>
              <p:cNvCxnSpPr>
                <a:cxnSpLocks/>
                <a:stCxn id="34" idx="1"/>
                <a:endCxn id="39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Sig Label">
                <a:extLst>
                  <a:ext uri="{FF2B5EF4-FFF2-40B4-BE49-F238E27FC236}">
                    <a16:creationId xmlns:a16="http://schemas.microsoft.com/office/drawing/2014/main" id="{7B2612A9-7BA5-4C81-A5F7-4AF599A1BC5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20A1FBCD-008F-43F6-9D24-377178695907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90D9EF8-6D60-4387-8357-F8A2823D8E7A}"/>
                </a:ext>
              </a:extLst>
            </p:cNvPr>
            <p:cNvCxnSpPr>
              <a:cxnSpLocks/>
              <a:stCxn id="36" idx="1"/>
              <a:endCxn id="13" idx="0"/>
            </p:cNvCxnSpPr>
            <p:nvPr/>
          </p:nvCxnSpPr>
          <p:spPr>
            <a:xfrm rot="10800000">
              <a:off x="8113087" y="2976996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9C83E121-ECA9-45FC-965E-0C8DAD6C0D5A}"/>
                </a:ext>
              </a:extLst>
            </p:cNvPr>
            <p:cNvSpPr/>
            <p:nvPr/>
          </p:nvSpPr>
          <p:spPr>
            <a:xfrm rot="10800000">
              <a:off x="8689509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3BC8A49-392C-4B42-958E-6DC8B7485651}"/>
                </a:ext>
              </a:extLst>
            </p:cNvPr>
            <p:cNvSpPr/>
            <p:nvPr/>
          </p:nvSpPr>
          <p:spPr>
            <a:xfrm rot="10800000">
              <a:off x="8594257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72D72F8-8B88-4468-800C-9D1588F12F3B}"/>
                </a:ext>
              </a:extLst>
            </p:cNvPr>
            <p:cNvSpPr/>
            <p:nvPr/>
          </p:nvSpPr>
          <p:spPr>
            <a:xfrm rot="10800000">
              <a:off x="8596586" y="52346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Wabbit-Networks Sig">
              <a:extLst>
                <a:ext uri="{FF2B5EF4-FFF2-40B4-BE49-F238E27FC236}">
                  <a16:creationId xmlns:a16="http://schemas.microsoft.com/office/drawing/2014/main" id="{FA73D9DA-FA6C-4D04-87E2-F887978BE8FA}"/>
                </a:ext>
              </a:extLst>
            </p:cNvPr>
            <p:cNvGrpSpPr/>
            <p:nvPr/>
          </p:nvGrpSpPr>
          <p:grpSpPr>
            <a:xfrm>
              <a:off x="8501006" y="4258107"/>
              <a:ext cx="2658324" cy="1046006"/>
              <a:chOff x="9460153" y="3826108"/>
              <a:chExt cx="2658324" cy="1046006"/>
            </a:xfrm>
          </p:grpSpPr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BC97A3EB-F297-40DD-ADA0-62B65A35FF90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33F7C4B3-C872-43F3-A999-20869D215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110E65F6-0B3F-4C5F-985D-BD6629C16ED9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05175426-F43C-45BE-8822-DCB25678D77C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47" name="Sig Label">
                <a:extLst>
                  <a:ext uri="{FF2B5EF4-FFF2-40B4-BE49-F238E27FC236}">
                    <a16:creationId xmlns:a16="http://schemas.microsoft.com/office/drawing/2014/main" id="{4CB2EEC4-2253-4DD8-9A55-62638CF75A13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49" name="Connector: Elbow 48">
                <a:extLst>
                  <a:ext uri="{FF2B5EF4-FFF2-40B4-BE49-F238E27FC236}">
                    <a16:creationId xmlns:a16="http://schemas.microsoft.com/office/drawing/2014/main" id="{D9696969-C225-4375-9B9C-5704BAFBEC86}"/>
                  </a:ext>
                </a:extLst>
              </p:cNvPr>
              <p:cNvCxnSpPr>
                <a:cxnSpLocks/>
                <a:stCxn id="47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Sig Label">
                <a:extLst>
                  <a:ext uri="{FF2B5EF4-FFF2-40B4-BE49-F238E27FC236}">
                    <a16:creationId xmlns:a16="http://schemas.microsoft.com/office/drawing/2014/main" id="{15C3519C-E552-4BFE-B973-F17C5614095D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58" name="Sig Label">
                <a:extLst>
                  <a:ext uri="{FF2B5EF4-FFF2-40B4-BE49-F238E27FC236}">
                    <a16:creationId xmlns:a16="http://schemas.microsoft.com/office/drawing/2014/main" id="{DFC41790-CDF1-4075-A41C-E1708231FD85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782A99B-9FD0-4644-BA69-3F4D88309E5D}"/>
                </a:ext>
              </a:extLst>
            </p:cNvPr>
            <p:cNvCxnSpPr>
              <a:cxnSpLocks/>
              <a:stCxn id="57" idx="1"/>
              <a:endCxn id="13" idx="0"/>
            </p:cNvCxnSpPr>
            <p:nvPr/>
          </p:nvCxnSpPr>
          <p:spPr>
            <a:xfrm rot="10800000">
              <a:off x="8113088" y="2976996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Wabbit-Networks Sig">
              <a:extLst>
                <a:ext uri="{FF2B5EF4-FFF2-40B4-BE49-F238E27FC236}">
                  <a16:creationId xmlns:a16="http://schemas.microsoft.com/office/drawing/2014/main" id="{F97080ED-8DEA-4E51-8736-0EF5A8195DC1}"/>
                </a:ext>
              </a:extLst>
            </p:cNvPr>
            <p:cNvGrpSpPr/>
            <p:nvPr/>
          </p:nvGrpSpPr>
          <p:grpSpPr>
            <a:xfrm>
              <a:off x="8895626" y="5416812"/>
              <a:ext cx="2643418" cy="1046006"/>
              <a:chOff x="9460153" y="3826108"/>
              <a:chExt cx="2643418" cy="1046006"/>
            </a:xfrm>
          </p:grpSpPr>
          <p:sp>
            <p:nvSpPr>
              <p:cNvPr id="61" name="artifact-border">
                <a:extLst>
                  <a:ext uri="{FF2B5EF4-FFF2-40B4-BE49-F238E27FC236}">
                    <a16:creationId xmlns:a16="http://schemas.microsoft.com/office/drawing/2014/main" id="{0DB3CCF5-5476-43D3-B8C3-A7E399EA595D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62" name="Container Image">
                <a:extLst>
                  <a:ext uri="{FF2B5EF4-FFF2-40B4-BE49-F238E27FC236}">
                    <a16:creationId xmlns:a16="http://schemas.microsoft.com/office/drawing/2014/main" id="{620F67F2-2592-401C-A349-B504B27E0D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14EC6685-37E6-4C82-80F0-1E7BAF33EFA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tifact-name">
                <a:extLst>
                  <a:ext uri="{FF2B5EF4-FFF2-40B4-BE49-F238E27FC236}">
                    <a16:creationId xmlns:a16="http://schemas.microsoft.com/office/drawing/2014/main" id="{75CE703E-7DD0-4ECB-85FD-50D1D156DE86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65" name="Sig Label">
                <a:extLst>
                  <a:ext uri="{FF2B5EF4-FFF2-40B4-BE49-F238E27FC236}">
                    <a16:creationId xmlns:a16="http://schemas.microsoft.com/office/drawing/2014/main" id="{BB0F8820-3F88-4978-A7EA-2F223215925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66" name="Connector: Elbow 65">
                <a:extLst>
                  <a:ext uri="{FF2B5EF4-FFF2-40B4-BE49-F238E27FC236}">
                    <a16:creationId xmlns:a16="http://schemas.microsoft.com/office/drawing/2014/main" id="{490D2030-AF33-452C-A333-0A41FB9DF597}"/>
                  </a:ext>
                </a:extLst>
              </p:cNvPr>
              <p:cNvCxnSpPr>
                <a:cxnSpLocks/>
                <a:stCxn id="65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Sig Label">
                <a:extLst>
                  <a:ext uri="{FF2B5EF4-FFF2-40B4-BE49-F238E27FC236}">
                    <a16:creationId xmlns:a16="http://schemas.microsoft.com/office/drawing/2014/main" id="{226300D6-5A47-465D-921C-0EA9B41D907C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68" name="Sig Label">
                <a:extLst>
                  <a:ext uri="{FF2B5EF4-FFF2-40B4-BE49-F238E27FC236}">
                    <a16:creationId xmlns:a16="http://schemas.microsoft.com/office/drawing/2014/main" id="{489EB96A-923B-4C06-B2E7-DC6EF1AB25CC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0AA80473-8054-430E-B303-58FFAF22660E}"/>
                </a:ext>
              </a:extLst>
            </p:cNvPr>
            <p:cNvCxnSpPr>
              <a:cxnSpLocks/>
              <a:stCxn id="67" idx="1"/>
              <a:endCxn id="41" idx="0"/>
            </p:cNvCxnSpPr>
            <p:nvPr/>
          </p:nvCxnSpPr>
          <p:spPr>
            <a:xfrm rot="10800000">
              <a:off x="8649354" y="5325595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80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helm">
            <a:extLst>
              <a:ext uri="{FF2B5EF4-FFF2-40B4-BE49-F238E27FC236}">
                <a16:creationId xmlns:a16="http://schemas.microsoft.com/office/drawing/2014/main" id="{71EA8A5B-1B40-4C8C-B741-5A19CC9E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373" y="2249117"/>
            <a:ext cx="222236" cy="231419"/>
          </a:xfrm>
          <a:prstGeom prst="rect">
            <a:avLst/>
          </a:prstGeom>
        </p:spPr>
      </p:pic>
      <p:pic>
        <p:nvPicPr>
          <p:cNvPr id="109" name="cnab" descr="A close up of a sign&#10;&#10;Description automatically generated">
            <a:extLst>
              <a:ext uri="{FF2B5EF4-FFF2-40B4-BE49-F238E27FC236}">
                <a16:creationId xmlns:a16="http://schemas.microsoft.com/office/drawing/2014/main" id="{81E7F7E8-6A8A-49FA-93DA-067F37A44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186" y="2581045"/>
            <a:ext cx="334414" cy="33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69D9C-6476-47CC-A199-546C9F9A4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5504"/>
            <a:ext cx="10306050" cy="5067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4" name="Portal-tag-listing">
            <a:extLst>
              <a:ext uri="{FF2B5EF4-FFF2-40B4-BE49-F238E27FC236}">
                <a16:creationId xmlns:a16="http://schemas.microsoft.com/office/drawing/2014/main" id="{A5B4D0AB-6E05-4B25-831D-81C7E4E845D0}"/>
              </a:ext>
            </a:extLst>
          </p:cNvPr>
          <p:cNvGrpSpPr/>
          <p:nvPr/>
        </p:nvGrpSpPr>
        <p:grpSpPr>
          <a:xfrm>
            <a:off x="2877523" y="1270983"/>
            <a:ext cx="7234183" cy="5952777"/>
            <a:chOff x="4636654" y="609659"/>
            <a:chExt cx="7234183" cy="5952777"/>
          </a:xfrm>
        </p:grpSpPr>
        <p:pic>
          <p:nvPicPr>
            <p:cNvPr id="11" name="portal-tag-listing">
              <a:extLst>
                <a:ext uri="{FF2B5EF4-FFF2-40B4-BE49-F238E27FC236}">
                  <a16:creationId xmlns:a16="http://schemas.microsoft.com/office/drawing/2014/main" id="{30543C5C-39E3-4EB2-9B83-421A3F9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36654" y="609659"/>
              <a:ext cx="7234183" cy="595277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53" name="white-out">
              <a:extLst>
                <a:ext uri="{FF2B5EF4-FFF2-40B4-BE49-F238E27FC236}">
                  <a16:creationId xmlns:a16="http://schemas.microsoft.com/office/drawing/2014/main" id="{FA7549CA-B1A1-4A28-BB81-2AE9E7F70D1A}"/>
                </a:ext>
              </a:extLst>
            </p:cNvPr>
            <p:cNvSpPr/>
            <p:nvPr/>
          </p:nvSpPr>
          <p:spPr>
            <a:xfrm>
              <a:off x="4777740" y="2458448"/>
              <a:ext cx="7067814" cy="3850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id-lines">
              <a:extLst>
                <a:ext uri="{FF2B5EF4-FFF2-40B4-BE49-F238E27FC236}">
                  <a16:creationId xmlns:a16="http://schemas.microsoft.com/office/drawing/2014/main" id="{6EBDDF76-EAC9-4AA2-9627-63246A9520D0}"/>
                </a:ext>
              </a:extLst>
            </p:cNvPr>
            <p:cNvGrpSpPr/>
            <p:nvPr/>
          </p:nvGrpSpPr>
          <p:grpSpPr>
            <a:xfrm>
              <a:off x="4892805" y="2458448"/>
              <a:ext cx="6786195" cy="2678174"/>
              <a:chOff x="4892805" y="2458448"/>
              <a:chExt cx="6786195" cy="2678174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894D301-44EF-419E-B6F3-98ACE387D768}"/>
                  </a:ext>
                </a:extLst>
              </p:cNvPr>
              <p:cNvGrpSpPr/>
              <p:nvPr/>
            </p:nvGrpSpPr>
            <p:grpSpPr>
              <a:xfrm>
                <a:off x="11535580" y="2458448"/>
                <a:ext cx="143420" cy="2636561"/>
                <a:chOff x="11535580" y="2458448"/>
                <a:chExt cx="143420" cy="2636561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5E9448-3838-4B85-BEC6-64095B4E7728}"/>
                    </a:ext>
                  </a:extLst>
                </p:cNvPr>
                <p:cNvSpPr txBox="1"/>
                <p:nvPr/>
              </p:nvSpPr>
              <p:spPr>
                <a:xfrm>
                  <a:off x="11537936" y="245844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3D247D-AA70-4908-8425-6062B55BF124}"/>
                    </a:ext>
                  </a:extLst>
                </p:cNvPr>
                <p:cNvSpPr txBox="1"/>
                <p:nvPr/>
              </p:nvSpPr>
              <p:spPr>
                <a:xfrm>
                  <a:off x="11537936" y="26759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E734B2-F10C-446D-9767-D7D806E90933}"/>
                    </a:ext>
                  </a:extLst>
                </p:cNvPr>
                <p:cNvSpPr txBox="1"/>
                <p:nvPr/>
              </p:nvSpPr>
              <p:spPr>
                <a:xfrm>
                  <a:off x="11537936" y="28934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E5DB37-EF78-4746-A5BF-9B288E327E26}"/>
                    </a:ext>
                  </a:extLst>
                </p:cNvPr>
                <p:cNvSpPr txBox="1"/>
                <p:nvPr/>
              </p:nvSpPr>
              <p:spPr>
                <a:xfrm>
                  <a:off x="11537936" y="31109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8A5F0C1-A0F1-4D06-8338-223E85C41109}"/>
                    </a:ext>
                  </a:extLst>
                </p:cNvPr>
                <p:cNvSpPr txBox="1"/>
                <p:nvPr/>
              </p:nvSpPr>
              <p:spPr>
                <a:xfrm>
                  <a:off x="11537936" y="33284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CC7FE4D-1720-4FD8-9CA8-E28D61EACC1D}"/>
                    </a:ext>
                  </a:extLst>
                </p:cNvPr>
                <p:cNvSpPr txBox="1"/>
                <p:nvPr/>
              </p:nvSpPr>
              <p:spPr>
                <a:xfrm>
                  <a:off x="11537936" y="35458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E46BF9F-4796-47A6-904C-0952CEEA73A3}"/>
                    </a:ext>
                  </a:extLst>
                </p:cNvPr>
                <p:cNvSpPr txBox="1"/>
                <p:nvPr/>
              </p:nvSpPr>
              <p:spPr>
                <a:xfrm>
                  <a:off x="11537936" y="376337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C2825F6-D88F-495A-9089-0F298A4F03D0}"/>
                    </a:ext>
                  </a:extLst>
                </p:cNvPr>
                <p:cNvSpPr txBox="1"/>
                <p:nvPr/>
              </p:nvSpPr>
              <p:spPr>
                <a:xfrm>
                  <a:off x="11535580" y="3978836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DE016B6-E2BD-47A7-9AFF-D09BE824B977}"/>
                    </a:ext>
                  </a:extLst>
                </p:cNvPr>
                <p:cNvSpPr txBox="1"/>
                <p:nvPr/>
              </p:nvSpPr>
              <p:spPr>
                <a:xfrm>
                  <a:off x="11535580" y="4196324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74FE9C-01B6-4C6E-8742-A6A8A84D9B83}"/>
                    </a:ext>
                  </a:extLst>
                </p:cNvPr>
                <p:cNvSpPr txBox="1"/>
                <p:nvPr/>
              </p:nvSpPr>
              <p:spPr>
                <a:xfrm>
                  <a:off x="11535580" y="4413812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407F5EB7-E972-43D7-9F7F-DE0A38F3BCFC}"/>
                    </a:ext>
                  </a:extLst>
                </p:cNvPr>
                <p:cNvSpPr txBox="1"/>
                <p:nvPr/>
              </p:nvSpPr>
              <p:spPr>
                <a:xfrm>
                  <a:off x="11535580" y="4631300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05D072-5A19-4C9E-AF52-73B7279AD491}"/>
                    </a:ext>
                  </a:extLst>
                </p:cNvPr>
                <p:cNvSpPr txBox="1"/>
                <p:nvPr/>
              </p:nvSpPr>
              <p:spPr>
                <a:xfrm>
                  <a:off x="11535580" y="4848788"/>
                  <a:ext cx="1410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A6A61EF-F11F-4EB1-A8A1-0B822215EF7E}"/>
                  </a:ext>
                </a:extLst>
              </p:cNvPr>
              <p:cNvGrpSpPr/>
              <p:nvPr/>
            </p:nvGrpSpPr>
            <p:grpSpPr>
              <a:xfrm>
                <a:off x="4892805" y="2526415"/>
                <a:ext cx="6777489" cy="2610207"/>
                <a:chOff x="4892805" y="2526415"/>
                <a:chExt cx="6777489" cy="261020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65BCBD-2B2C-4D47-957E-4D4ED05C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0471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2B9E6E35-4682-4A36-B7F8-153191B05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2650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05D4D1B-B2A2-4B5F-A8E1-643986CFE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4829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9E141E6F-EE93-4FAA-A27E-5C3DD3AD3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7008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91433DC8-15C6-4A2B-A5DC-66782CBE9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49187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DDF6712-06CB-44D6-8A2D-563C3BAA5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2805" y="51366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B526E4A-F22E-4F9C-9394-D2B9E1AD7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52641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60F0CFA-BB35-476F-A0EE-F4660F1C8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744299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8EDAFB3-A380-48EB-A616-B8B87B9568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2962183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5614AAE-6C54-455B-96E3-B1305B75D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180067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2BCC398-7389-4203-B284-6B54AF65E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397951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876008D-E190-4357-8158-DC26454812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615835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FC0C1F4-4D25-4E6B-A5B7-92324CBFC5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5161" y="3833722"/>
                  <a:ext cx="6775133" cy="0"/>
                </a:xfrm>
                <a:prstGeom prst="line">
                  <a:avLst/>
                </a:prstGeom>
                <a:ln w="12700">
                  <a:solidFill>
                    <a:srgbClr val="F1EF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D9F4377-0D79-428D-8DE2-89EB57C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seen?</a:t>
            </a:r>
          </a:p>
        </p:txBody>
      </p:sp>
      <p:grpSp>
        <p:nvGrpSpPr>
          <p:cNvPr id="94" name="all-artifacts-tagged">
            <a:extLst>
              <a:ext uri="{FF2B5EF4-FFF2-40B4-BE49-F238E27FC236}">
                <a16:creationId xmlns:a16="http://schemas.microsoft.com/office/drawing/2014/main" id="{B338A045-6395-464D-A8F8-70687F84BF5F}"/>
              </a:ext>
            </a:extLst>
          </p:cNvPr>
          <p:cNvGrpSpPr/>
          <p:nvPr/>
        </p:nvGrpSpPr>
        <p:grpSpPr>
          <a:xfrm>
            <a:off x="3651629" y="3204482"/>
            <a:ext cx="1728124" cy="2605336"/>
            <a:chOff x="5034627" y="2540777"/>
            <a:chExt cx="6147374" cy="260533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9F7F0-523E-45FD-9FE9-1A46428F65E8}"/>
                </a:ext>
              </a:extLst>
            </p:cNvPr>
            <p:cNvSpPr txBox="1"/>
            <p:nvPr/>
          </p:nvSpPr>
          <p:spPr>
            <a:xfrm>
              <a:off x="5034627" y="254077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09ABEB-B783-4B12-87AE-59195B5232D7}"/>
                </a:ext>
              </a:extLst>
            </p:cNvPr>
            <p:cNvSpPr txBox="1"/>
            <p:nvPr/>
          </p:nvSpPr>
          <p:spPr>
            <a:xfrm>
              <a:off x="5039388" y="2758040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</a:t>
              </a:r>
              <a:endParaRPr 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85932C-3D6E-480A-B5E3-78F185038B28}"/>
                </a:ext>
              </a:extLst>
            </p:cNvPr>
            <p:cNvSpPr txBox="1"/>
            <p:nvPr/>
          </p:nvSpPr>
          <p:spPr>
            <a:xfrm>
              <a:off x="5044149" y="2975303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latest-signature-acme-rockets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DC96F4-994A-4D94-B57E-5AB56955C40C}"/>
                </a:ext>
              </a:extLst>
            </p:cNvPr>
            <p:cNvSpPr txBox="1"/>
            <p:nvPr/>
          </p:nvSpPr>
          <p:spPr>
            <a:xfrm>
              <a:off x="5048910" y="3192566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latest-signature-wabbit-networks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22D85D-37D9-4DCE-84ED-92FD3085E61E}"/>
                </a:ext>
              </a:extLst>
            </p:cNvPr>
            <p:cNvSpPr txBox="1"/>
            <p:nvPr/>
          </p:nvSpPr>
          <p:spPr>
            <a:xfrm>
              <a:off x="5053673" y="3409829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30ED0-EA13-478E-B3B1-532B07F31C71}"/>
                </a:ext>
              </a:extLst>
            </p:cNvPr>
            <p:cNvSpPr txBox="1"/>
            <p:nvPr/>
          </p:nvSpPr>
          <p:spPr>
            <a:xfrm>
              <a:off x="5048910" y="3844355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ca4na-signature-acme-rockets</a:t>
              </a:r>
              <a:endParaRPr lang="en-US" sz="8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F3A982-68A9-48D6-852B-5157004CEAAB}"/>
                </a:ext>
              </a:extLst>
            </p:cNvPr>
            <p:cNvSpPr txBox="1"/>
            <p:nvPr/>
          </p:nvSpPr>
          <p:spPr>
            <a:xfrm>
              <a:off x="5053673" y="4061618"/>
              <a:ext cx="612832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ca4na-signature-wabbit-networks</a:t>
              </a:r>
              <a:endParaRPr lang="en-US" sz="8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30227DF-1933-4C05-AF79-1EF7C5C1AF62}"/>
                </a:ext>
              </a:extLst>
            </p:cNvPr>
            <p:cNvSpPr txBox="1"/>
            <p:nvPr/>
          </p:nvSpPr>
          <p:spPr>
            <a:xfrm>
              <a:off x="5053673" y="3627092"/>
              <a:ext cx="612832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ca4na-signature</a:t>
              </a:r>
              <a:endParaRPr lang="en-US" sz="8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D1C368-E4BB-4278-8E08-1CF1DBDCA238}"/>
                </a:ext>
              </a:extLst>
            </p:cNvPr>
            <p:cNvSpPr txBox="1"/>
            <p:nvPr/>
          </p:nvSpPr>
          <p:spPr>
            <a:xfrm>
              <a:off x="5053673" y="4278881"/>
              <a:ext cx="612832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8A98FBC-5904-4013-AFE9-44F55FEDF834}"/>
                </a:ext>
              </a:extLst>
            </p:cNvPr>
            <p:cNvSpPr txBox="1"/>
            <p:nvPr/>
          </p:nvSpPr>
          <p:spPr>
            <a:xfrm>
              <a:off x="5053671" y="4496144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</a:t>
              </a:r>
              <a:endParaRPr lang="en-US" sz="8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FE524ED-3735-41A5-A3AB-3CDAD8814501}"/>
                </a:ext>
              </a:extLst>
            </p:cNvPr>
            <p:cNvSpPr txBox="1"/>
            <p:nvPr/>
          </p:nvSpPr>
          <p:spPr>
            <a:xfrm>
              <a:off x="5053671" y="4713407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ca4nb-signature-acme-rockets</a:t>
              </a:r>
              <a:endParaRPr lang="en-US" sz="8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B121CD-D65E-41C6-874D-1960D0C9535A}"/>
                </a:ext>
              </a:extLst>
            </p:cNvPr>
            <p:cNvSpPr txBox="1"/>
            <p:nvPr/>
          </p:nvSpPr>
          <p:spPr>
            <a:xfrm>
              <a:off x="5053671" y="4930669"/>
              <a:ext cx="612832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ca4nb-wabbit-networks</a:t>
              </a:r>
              <a:endParaRPr lang="en-US" sz="800" dirty="0"/>
            </a:p>
          </p:txBody>
        </p:sp>
      </p:grpSp>
      <p:grpSp>
        <p:nvGrpSpPr>
          <p:cNvPr id="102" name="image-artifacts-tagged">
            <a:extLst>
              <a:ext uri="{FF2B5EF4-FFF2-40B4-BE49-F238E27FC236}">
                <a16:creationId xmlns:a16="http://schemas.microsoft.com/office/drawing/2014/main" id="{4C257528-1D96-4D6C-8BA1-DF892FC8FA8D}"/>
              </a:ext>
            </a:extLst>
          </p:cNvPr>
          <p:cNvGrpSpPr/>
          <p:nvPr/>
        </p:nvGrpSpPr>
        <p:grpSpPr>
          <a:xfrm>
            <a:off x="3653191" y="3203080"/>
            <a:ext cx="816407" cy="2605833"/>
            <a:chOff x="5037672" y="2541756"/>
            <a:chExt cx="816407" cy="260583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F6C8CAF-2E14-4058-BE27-5B808EF29A95}"/>
                </a:ext>
              </a:extLst>
            </p:cNvPr>
            <p:cNvSpPr txBox="1"/>
            <p:nvPr/>
          </p:nvSpPr>
          <p:spPr>
            <a:xfrm>
              <a:off x="5037672" y="254175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latest</a:t>
              </a:r>
              <a:endParaRPr lang="en-US" sz="8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72F7B13-D108-409D-9FBE-FD22D1E33A43}"/>
                </a:ext>
              </a:extLst>
            </p:cNvPr>
            <p:cNvSpPr txBox="1"/>
            <p:nvPr/>
          </p:nvSpPr>
          <p:spPr>
            <a:xfrm>
              <a:off x="5037672" y="275906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ca4na</a:t>
              </a:r>
              <a:endParaRPr lang="en-US" sz="8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936261-9951-4D88-9044-10DA1C2109C1}"/>
                </a:ext>
              </a:extLst>
            </p:cNvPr>
            <p:cNvSpPr txBox="1"/>
            <p:nvPr/>
          </p:nvSpPr>
          <p:spPr>
            <a:xfrm>
              <a:off x="5037672" y="297637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ca4nb</a:t>
              </a:r>
              <a:endParaRPr 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07FFAF-16E5-4C34-9548-24709DF035BF}"/>
                </a:ext>
              </a:extLst>
            </p:cNvPr>
            <p:cNvSpPr txBox="1"/>
            <p:nvPr/>
          </p:nvSpPr>
          <p:spPr>
            <a:xfrm>
              <a:off x="5037672" y="319368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ca4nc</a:t>
              </a:r>
              <a:endParaRPr 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FDB94-453C-4373-B690-112EC35AC900}"/>
                </a:ext>
              </a:extLst>
            </p:cNvPr>
            <p:cNvSpPr txBox="1"/>
            <p:nvPr/>
          </p:nvSpPr>
          <p:spPr>
            <a:xfrm>
              <a:off x="5037672" y="341098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ca4nd</a:t>
              </a:r>
              <a:endParaRPr lang="en-US" sz="8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03AB0E-4247-40EB-929F-F10F5FD8B254}"/>
                </a:ext>
              </a:extLst>
            </p:cNvPr>
            <p:cNvSpPr txBox="1"/>
            <p:nvPr/>
          </p:nvSpPr>
          <p:spPr>
            <a:xfrm>
              <a:off x="5037672" y="362829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ca4ne</a:t>
              </a:r>
              <a:endParaRPr lang="en-US" sz="8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C4238A-D742-4641-8F5B-97526975461B}"/>
                </a:ext>
              </a:extLst>
            </p:cNvPr>
            <p:cNvSpPr txBox="1"/>
            <p:nvPr/>
          </p:nvSpPr>
          <p:spPr>
            <a:xfrm>
              <a:off x="5037672" y="3845604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D835C2B-B93E-4BFF-A4D8-BE17E15C7B41}"/>
                </a:ext>
              </a:extLst>
            </p:cNvPr>
            <p:cNvSpPr txBox="1"/>
            <p:nvPr/>
          </p:nvSpPr>
          <p:spPr>
            <a:xfrm>
              <a:off x="5037672" y="4062912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ca4ng</a:t>
              </a:r>
              <a:endParaRPr lang="en-US" sz="8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F499E34-31A8-460F-A8C6-DC2F5DC20AB1}"/>
                </a:ext>
              </a:extLst>
            </p:cNvPr>
            <p:cNvSpPr txBox="1"/>
            <p:nvPr/>
          </p:nvSpPr>
          <p:spPr>
            <a:xfrm>
              <a:off x="5037672" y="4280220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ca4nh</a:t>
              </a:r>
              <a:endParaRPr lang="en-US" sz="8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6D68EEB-5574-4574-AD3A-6F6CBA2EA7B8}"/>
                </a:ext>
              </a:extLst>
            </p:cNvPr>
            <p:cNvSpPr txBox="1"/>
            <p:nvPr/>
          </p:nvSpPr>
          <p:spPr>
            <a:xfrm>
              <a:off x="5037672" y="4497528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ca4nj</a:t>
              </a:r>
              <a:endParaRPr lang="en-US" sz="8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E4EEBD5-7A4B-4855-837B-3ECA47AC110D}"/>
                </a:ext>
              </a:extLst>
            </p:cNvPr>
            <p:cNvSpPr txBox="1"/>
            <p:nvPr/>
          </p:nvSpPr>
          <p:spPr>
            <a:xfrm>
              <a:off x="5037672" y="4714836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ca4nk</a:t>
              </a:r>
              <a:endParaRPr lang="en-US" sz="8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D3546-DB66-4BB4-BEEB-BCECE213F216}"/>
                </a:ext>
              </a:extLst>
            </p:cNvPr>
            <p:cNvSpPr txBox="1"/>
            <p:nvPr/>
          </p:nvSpPr>
          <p:spPr>
            <a:xfrm>
              <a:off x="5037672" y="4932145"/>
              <a:ext cx="81640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i="0" u="none" strike="noStrike" dirty="0">
                  <a:solidFill>
                    <a:srgbClr val="0F64AE"/>
                  </a:solidFill>
                  <a:effectLst/>
                  <a:latin typeface="az_ea_font"/>
                </a:rPr>
                <a:t>ca4nm</a:t>
              </a:r>
              <a:endParaRPr lang="en-US" sz="800" dirty="0"/>
            </a:p>
          </p:txBody>
        </p:sp>
      </p:grpSp>
      <p:grpSp>
        <p:nvGrpSpPr>
          <p:cNvPr id="150" name="all-artiffacts-tagged-attributes">
            <a:extLst>
              <a:ext uri="{FF2B5EF4-FFF2-40B4-BE49-F238E27FC236}">
                <a16:creationId xmlns:a16="http://schemas.microsoft.com/office/drawing/2014/main" id="{90347892-1DFD-4C36-8400-CD7E31A98C1A}"/>
              </a:ext>
            </a:extLst>
          </p:cNvPr>
          <p:cNvGrpSpPr/>
          <p:nvPr/>
        </p:nvGrpSpPr>
        <p:grpSpPr>
          <a:xfrm>
            <a:off x="3451165" y="3189558"/>
            <a:ext cx="229448" cy="2586180"/>
            <a:chOff x="6093542" y="2528234"/>
            <a:chExt cx="229448" cy="2586180"/>
          </a:xfrm>
        </p:grpSpPr>
        <p:pic>
          <p:nvPicPr>
            <p:cNvPr id="108" name="Container Image">
              <a:extLst>
                <a:ext uri="{FF2B5EF4-FFF2-40B4-BE49-F238E27FC236}">
                  <a16:creationId xmlns:a16="http://schemas.microsoft.com/office/drawing/2014/main" id="{B4014ECC-5641-4052-BC63-C91F4C4F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2528234"/>
              <a:ext cx="229448" cy="229448"/>
            </a:xfrm>
            <a:prstGeom prst="rect">
              <a:avLst/>
            </a:prstGeom>
          </p:spPr>
        </p:pic>
        <p:pic>
          <p:nvPicPr>
            <p:cNvPr id="111" name="Signature">
              <a:extLst>
                <a:ext uri="{FF2B5EF4-FFF2-40B4-BE49-F238E27FC236}">
                  <a16:creationId xmlns:a16="http://schemas.microsoft.com/office/drawing/2014/main" id="{B5E52DDC-309A-474F-9F31-9E2E8644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2816335"/>
              <a:ext cx="139184" cy="139184"/>
            </a:xfrm>
            <a:prstGeom prst="rect">
              <a:avLst/>
            </a:prstGeom>
          </p:spPr>
        </p:pic>
        <p:pic>
          <p:nvPicPr>
            <p:cNvPr id="112" name="Signature">
              <a:extLst>
                <a:ext uri="{FF2B5EF4-FFF2-40B4-BE49-F238E27FC236}">
                  <a16:creationId xmlns:a16="http://schemas.microsoft.com/office/drawing/2014/main" id="{D5AB2CD2-3782-48BA-8CE3-705C298E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014172"/>
              <a:ext cx="139184" cy="139184"/>
            </a:xfrm>
            <a:prstGeom prst="rect">
              <a:avLst/>
            </a:prstGeom>
          </p:spPr>
        </p:pic>
        <p:pic>
          <p:nvPicPr>
            <p:cNvPr id="113" name="Signature">
              <a:extLst>
                <a:ext uri="{FF2B5EF4-FFF2-40B4-BE49-F238E27FC236}">
                  <a16:creationId xmlns:a16="http://schemas.microsoft.com/office/drawing/2014/main" id="{AE0DFDC7-9B46-42F3-9298-C3727EC23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212009"/>
              <a:ext cx="139184" cy="139184"/>
            </a:xfrm>
            <a:prstGeom prst="rect">
              <a:avLst/>
            </a:prstGeom>
          </p:spPr>
        </p:pic>
        <p:pic>
          <p:nvPicPr>
            <p:cNvPr id="114" name="Container Image">
              <a:extLst>
                <a:ext uri="{FF2B5EF4-FFF2-40B4-BE49-F238E27FC236}">
                  <a16:creationId xmlns:a16="http://schemas.microsoft.com/office/drawing/2014/main" id="{DC6C5AE9-E04F-4472-95DF-73AFA870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3409846"/>
              <a:ext cx="229448" cy="229448"/>
            </a:xfrm>
            <a:prstGeom prst="rect">
              <a:avLst/>
            </a:prstGeom>
          </p:spPr>
        </p:pic>
        <p:pic>
          <p:nvPicPr>
            <p:cNvPr id="115" name="Signature">
              <a:extLst>
                <a:ext uri="{FF2B5EF4-FFF2-40B4-BE49-F238E27FC236}">
                  <a16:creationId xmlns:a16="http://schemas.microsoft.com/office/drawing/2014/main" id="{48C639C4-ACB8-403B-99AA-073650AB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672547"/>
              <a:ext cx="139184" cy="139184"/>
            </a:xfrm>
            <a:prstGeom prst="rect">
              <a:avLst/>
            </a:prstGeom>
          </p:spPr>
        </p:pic>
        <p:pic>
          <p:nvPicPr>
            <p:cNvPr id="116" name="Signature">
              <a:extLst>
                <a:ext uri="{FF2B5EF4-FFF2-40B4-BE49-F238E27FC236}">
                  <a16:creationId xmlns:a16="http://schemas.microsoft.com/office/drawing/2014/main" id="{FCDC19C1-B94B-4475-8BE6-DEFC127F0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3895784"/>
              <a:ext cx="139184" cy="139184"/>
            </a:xfrm>
            <a:prstGeom prst="rect">
              <a:avLst/>
            </a:prstGeom>
          </p:spPr>
        </p:pic>
        <p:pic>
          <p:nvPicPr>
            <p:cNvPr id="117" name="Signature">
              <a:extLst>
                <a:ext uri="{FF2B5EF4-FFF2-40B4-BE49-F238E27FC236}">
                  <a16:creationId xmlns:a16="http://schemas.microsoft.com/office/drawing/2014/main" id="{8113CF4B-FDBE-4565-8C26-9B2EBAD6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093621"/>
              <a:ext cx="139184" cy="139184"/>
            </a:xfrm>
            <a:prstGeom prst="rect">
              <a:avLst/>
            </a:prstGeom>
          </p:spPr>
        </p:pic>
        <p:pic>
          <p:nvPicPr>
            <p:cNvPr id="118" name="Container Image">
              <a:extLst>
                <a:ext uri="{FF2B5EF4-FFF2-40B4-BE49-F238E27FC236}">
                  <a16:creationId xmlns:a16="http://schemas.microsoft.com/office/drawing/2014/main" id="{F81E8219-20FC-4152-90C7-AE6B3971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093542" y="4266058"/>
              <a:ext cx="229448" cy="229448"/>
            </a:xfrm>
            <a:prstGeom prst="rect">
              <a:avLst/>
            </a:prstGeom>
          </p:spPr>
        </p:pic>
        <p:pic>
          <p:nvPicPr>
            <p:cNvPr id="119" name="Signature">
              <a:extLst>
                <a:ext uri="{FF2B5EF4-FFF2-40B4-BE49-F238E27FC236}">
                  <a16:creationId xmlns:a16="http://schemas.microsoft.com/office/drawing/2014/main" id="{FE81D021-EB40-47B4-BE3B-74879BCCC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579559"/>
              <a:ext cx="139184" cy="139184"/>
            </a:xfrm>
            <a:prstGeom prst="rect">
              <a:avLst/>
            </a:prstGeom>
          </p:spPr>
        </p:pic>
        <p:pic>
          <p:nvPicPr>
            <p:cNvPr id="120" name="Signature">
              <a:extLst>
                <a:ext uri="{FF2B5EF4-FFF2-40B4-BE49-F238E27FC236}">
                  <a16:creationId xmlns:a16="http://schemas.microsoft.com/office/drawing/2014/main" id="{E9014C21-62D5-4087-ABB3-EA3A48A1E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777396"/>
              <a:ext cx="139184" cy="139184"/>
            </a:xfrm>
            <a:prstGeom prst="rect">
              <a:avLst/>
            </a:prstGeom>
          </p:spPr>
        </p:pic>
        <p:pic>
          <p:nvPicPr>
            <p:cNvPr id="121" name="Signature">
              <a:extLst>
                <a:ext uri="{FF2B5EF4-FFF2-40B4-BE49-F238E27FC236}">
                  <a16:creationId xmlns:a16="http://schemas.microsoft.com/office/drawing/2014/main" id="{D95DF49A-240C-42C4-9D4D-9930B6F3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38674" y="4975230"/>
              <a:ext cx="139184" cy="139184"/>
            </a:xfrm>
            <a:prstGeom prst="rect">
              <a:avLst/>
            </a:prstGeom>
          </p:spPr>
        </p:pic>
      </p:grpSp>
      <p:grpSp>
        <p:nvGrpSpPr>
          <p:cNvPr id="149" name="artifact-attributes">
            <a:extLst>
              <a:ext uri="{FF2B5EF4-FFF2-40B4-BE49-F238E27FC236}">
                <a16:creationId xmlns:a16="http://schemas.microsoft.com/office/drawing/2014/main" id="{60F6AA5C-7045-4A65-BCB7-53B647E745F8}"/>
              </a:ext>
            </a:extLst>
          </p:cNvPr>
          <p:cNvGrpSpPr/>
          <p:nvPr/>
        </p:nvGrpSpPr>
        <p:grpSpPr>
          <a:xfrm>
            <a:off x="3257028" y="3189389"/>
            <a:ext cx="425446" cy="2623533"/>
            <a:chOff x="4889159" y="2528065"/>
            <a:chExt cx="425446" cy="2623533"/>
          </a:xfrm>
        </p:grpSpPr>
        <p:pic>
          <p:nvPicPr>
            <p:cNvPr id="122" name="Container Image">
              <a:extLst>
                <a:ext uri="{FF2B5EF4-FFF2-40B4-BE49-F238E27FC236}">
                  <a16:creationId xmlns:a16="http://schemas.microsoft.com/office/drawing/2014/main" id="{7893E085-E5FB-4B4A-B4EA-49BAF928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5157" y="2528065"/>
              <a:ext cx="229448" cy="229448"/>
            </a:xfrm>
            <a:prstGeom prst="rect">
              <a:avLst/>
            </a:prstGeom>
          </p:spPr>
        </p:pic>
        <p:pic>
          <p:nvPicPr>
            <p:cNvPr id="123" name="Signature">
              <a:extLst>
                <a:ext uri="{FF2B5EF4-FFF2-40B4-BE49-F238E27FC236}">
                  <a16:creationId xmlns:a16="http://schemas.microsoft.com/office/drawing/2014/main" id="{7C9919F6-C655-47BB-878F-6B86B295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11544" y="2579177"/>
              <a:ext cx="139184" cy="139184"/>
            </a:xfrm>
            <a:prstGeom prst="rect">
              <a:avLst/>
            </a:prstGeom>
          </p:spPr>
        </p:pic>
        <p:pic>
          <p:nvPicPr>
            <p:cNvPr id="127" name="Container Image">
              <a:extLst>
                <a:ext uri="{FF2B5EF4-FFF2-40B4-BE49-F238E27FC236}">
                  <a16:creationId xmlns:a16="http://schemas.microsoft.com/office/drawing/2014/main" id="{32E594EF-FD53-4BC9-9171-B87015087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3122" y="2745709"/>
              <a:ext cx="229448" cy="229448"/>
            </a:xfrm>
            <a:prstGeom prst="rect">
              <a:avLst/>
            </a:prstGeom>
          </p:spPr>
        </p:pic>
        <p:pic>
          <p:nvPicPr>
            <p:cNvPr id="128" name="Signature">
              <a:extLst>
                <a:ext uri="{FF2B5EF4-FFF2-40B4-BE49-F238E27FC236}">
                  <a16:creationId xmlns:a16="http://schemas.microsoft.com/office/drawing/2014/main" id="{E4E57CC7-45E0-442A-863D-0F4FCD573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9509" y="2796821"/>
              <a:ext cx="139184" cy="139184"/>
            </a:xfrm>
            <a:prstGeom prst="rect">
              <a:avLst/>
            </a:prstGeom>
          </p:spPr>
        </p:pic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53260202-37F0-4D23-B221-AA93FD33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81087" y="2963353"/>
              <a:ext cx="229448" cy="229448"/>
            </a:xfrm>
            <a:prstGeom prst="rect">
              <a:avLst/>
            </a:prstGeom>
          </p:spPr>
        </p:pic>
        <p:pic>
          <p:nvPicPr>
            <p:cNvPr id="130" name="Signature">
              <a:extLst>
                <a:ext uri="{FF2B5EF4-FFF2-40B4-BE49-F238E27FC236}">
                  <a16:creationId xmlns:a16="http://schemas.microsoft.com/office/drawing/2014/main" id="{1D55C23B-9D9A-4A2A-8E86-6F8289298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7474" y="3014465"/>
              <a:ext cx="139184" cy="139184"/>
            </a:xfrm>
            <a:prstGeom prst="rect">
              <a:avLst/>
            </a:prstGeom>
          </p:spPr>
        </p:pic>
        <p:pic>
          <p:nvPicPr>
            <p:cNvPr id="131" name="Container Image">
              <a:extLst>
                <a:ext uri="{FF2B5EF4-FFF2-40B4-BE49-F238E27FC236}">
                  <a16:creationId xmlns:a16="http://schemas.microsoft.com/office/drawing/2014/main" id="{3767553E-D5B4-4073-94C8-D808D06F3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9052" y="3180997"/>
              <a:ext cx="229448" cy="229448"/>
            </a:xfrm>
            <a:prstGeom prst="rect">
              <a:avLst/>
            </a:prstGeom>
          </p:spPr>
        </p:pic>
        <p:pic>
          <p:nvPicPr>
            <p:cNvPr id="132" name="Signature">
              <a:extLst>
                <a:ext uri="{FF2B5EF4-FFF2-40B4-BE49-F238E27FC236}">
                  <a16:creationId xmlns:a16="http://schemas.microsoft.com/office/drawing/2014/main" id="{D3775A65-247C-49EE-BBF6-160074AFE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5439" y="3232109"/>
              <a:ext cx="139184" cy="139184"/>
            </a:xfrm>
            <a:prstGeom prst="rect">
              <a:avLst/>
            </a:prstGeom>
          </p:spPr>
        </p:pic>
        <p:pic>
          <p:nvPicPr>
            <p:cNvPr id="133" name="Container Image">
              <a:extLst>
                <a:ext uri="{FF2B5EF4-FFF2-40B4-BE49-F238E27FC236}">
                  <a16:creationId xmlns:a16="http://schemas.microsoft.com/office/drawing/2014/main" id="{06597110-1968-4F80-92C0-F14A5FD5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7017" y="3398641"/>
              <a:ext cx="229448" cy="229448"/>
            </a:xfrm>
            <a:prstGeom prst="rect">
              <a:avLst/>
            </a:prstGeom>
          </p:spPr>
        </p:pic>
        <p:pic>
          <p:nvPicPr>
            <p:cNvPr id="134" name="Signature">
              <a:extLst>
                <a:ext uri="{FF2B5EF4-FFF2-40B4-BE49-F238E27FC236}">
                  <a16:creationId xmlns:a16="http://schemas.microsoft.com/office/drawing/2014/main" id="{F2D44ED3-8099-4EF6-ABC8-A7DAD172F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3404" y="3449753"/>
              <a:ext cx="139184" cy="139184"/>
            </a:xfrm>
            <a:prstGeom prst="rect">
              <a:avLst/>
            </a:prstGeom>
          </p:spPr>
        </p:pic>
        <p:pic>
          <p:nvPicPr>
            <p:cNvPr id="135" name="Container Image">
              <a:extLst>
                <a:ext uri="{FF2B5EF4-FFF2-40B4-BE49-F238E27FC236}">
                  <a16:creationId xmlns:a16="http://schemas.microsoft.com/office/drawing/2014/main" id="{BD8B5F6B-FE81-47A8-B25F-448EFAEA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4982" y="3616285"/>
              <a:ext cx="229448" cy="229448"/>
            </a:xfrm>
            <a:prstGeom prst="rect">
              <a:avLst/>
            </a:prstGeom>
          </p:spPr>
        </p:pic>
        <p:pic>
          <p:nvPicPr>
            <p:cNvPr id="136" name="Signature">
              <a:extLst>
                <a:ext uri="{FF2B5EF4-FFF2-40B4-BE49-F238E27FC236}">
                  <a16:creationId xmlns:a16="http://schemas.microsoft.com/office/drawing/2014/main" id="{85AE096D-8723-4FD3-A4FD-E3C0C1EF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1369" y="3667397"/>
              <a:ext cx="139184" cy="139184"/>
            </a:xfrm>
            <a:prstGeom prst="rect">
              <a:avLst/>
            </a:prstGeom>
          </p:spPr>
        </p:pic>
        <p:pic>
          <p:nvPicPr>
            <p:cNvPr id="137" name="Container Image">
              <a:extLst>
                <a:ext uri="{FF2B5EF4-FFF2-40B4-BE49-F238E27FC236}">
                  <a16:creationId xmlns:a16="http://schemas.microsoft.com/office/drawing/2014/main" id="{CA0B7CD8-B3D5-4561-97CD-F9549529B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2947" y="3833929"/>
              <a:ext cx="229448" cy="229448"/>
            </a:xfrm>
            <a:prstGeom prst="rect">
              <a:avLst/>
            </a:prstGeom>
          </p:spPr>
        </p:pic>
        <p:pic>
          <p:nvPicPr>
            <p:cNvPr id="138" name="Signature">
              <a:extLst>
                <a:ext uri="{FF2B5EF4-FFF2-40B4-BE49-F238E27FC236}">
                  <a16:creationId xmlns:a16="http://schemas.microsoft.com/office/drawing/2014/main" id="{250C5D7B-7208-4909-84D5-F3E60D02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334" y="3885041"/>
              <a:ext cx="139184" cy="139184"/>
            </a:xfrm>
            <a:prstGeom prst="rect">
              <a:avLst/>
            </a:prstGeom>
          </p:spPr>
        </p:pic>
        <p:pic>
          <p:nvPicPr>
            <p:cNvPr id="139" name="Container Image">
              <a:extLst>
                <a:ext uri="{FF2B5EF4-FFF2-40B4-BE49-F238E27FC236}">
                  <a16:creationId xmlns:a16="http://schemas.microsoft.com/office/drawing/2014/main" id="{52D11CBD-DC3B-4E66-9E42-68AACDE03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70912" y="4051573"/>
              <a:ext cx="229448" cy="229448"/>
            </a:xfrm>
            <a:prstGeom prst="rect">
              <a:avLst/>
            </a:prstGeom>
          </p:spPr>
        </p:pic>
        <p:pic>
          <p:nvPicPr>
            <p:cNvPr id="140" name="Signature">
              <a:extLst>
                <a:ext uri="{FF2B5EF4-FFF2-40B4-BE49-F238E27FC236}">
                  <a16:creationId xmlns:a16="http://schemas.microsoft.com/office/drawing/2014/main" id="{58A0FA4F-9415-47CC-AD20-985B689B2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299" y="4102685"/>
              <a:ext cx="139184" cy="139184"/>
            </a:xfrm>
            <a:prstGeom prst="rect">
              <a:avLst/>
            </a:prstGeom>
          </p:spPr>
        </p:pic>
        <p:pic>
          <p:nvPicPr>
            <p:cNvPr id="141" name="Container Image">
              <a:extLst>
                <a:ext uri="{FF2B5EF4-FFF2-40B4-BE49-F238E27FC236}">
                  <a16:creationId xmlns:a16="http://schemas.microsoft.com/office/drawing/2014/main" id="{97740CE8-E61B-4204-852C-4CA689A5B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8877" y="4269217"/>
              <a:ext cx="229448" cy="229448"/>
            </a:xfrm>
            <a:prstGeom prst="rect">
              <a:avLst/>
            </a:prstGeom>
          </p:spPr>
        </p:pic>
        <p:pic>
          <p:nvPicPr>
            <p:cNvPr id="142" name="Signature">
              <a:extLst>
                <a:ext uri="{FF2B5EF4-FFF2-40B4-BE49-F238E27FC236}">
                  <a16:creationId xmlns:a16="http://schemas.microsoft.com/office/drawing/2014/main" id="{ADCC7160-0929-4E05-88A7-8FCEC3B9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5264" y="4320329"/>
              <a:ext cx="139184" cy="139184"/>
            </a:xfrm>
            <a:prstGeom prst="rect">
              <a:avLst/>
            </a:prstGeom>
          </p:spPr>
        </p:pic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C9C33733-9AC3-4B0F-852D-82AB55B3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6842" y="4486861"/>
              <a:ext cx="229448" cy="229448"/>
            </a:xfrm>
            <a:prstGeom prst="rect">
              <a:avLst/>
            </a:prstGeom>
          </p:spPr>
        </p:pic>
        <p:pic>
          <p:nvPicPr>
            <p:cNvPr id="144" name="Signature">
              <a:extLst>
                <a:ext uri="{FF2B5EF4-FFF2-40B4-BE49-F238E27FC236}">
                  <a16:creationId xmlns:a16="http://schemas.microsoft.com/office/drawing/2014/main" id="{82E0E1AE-17AC-40CA-8B2A-6C4981C90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3229" y="4537973"/>
              <a:ext cx="139184" cy="139184"/>
            </a:xfrm>
            <a:prstGeom prst="rect">
              <a:avLst/>
            </a:prstGeom>
          </p:spPr>
        </p:pic>
        <p:pic>
          <p:nvPicPr>
            <p:cNvPr id="145" name="Container Image">
              <a:extLst>
                <a:ext uri="{FF2B5EF4-FFF2-40B4-BE49-F238E27FC236}">
                  <a16:creationId xmlns:a16="http://schemas.microsoft.com/office/drawing/2014/main" id="{CAAA6611-6EF9-4EF1-8542-5C815AD6F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4807" y="4704505"/>
              <a:ext cx="229448" cy="229448"/>
            </a:xfrm>
            <a:prstGeom prst="rect">
              <a:avLst/>
            </a:prstGeom>
          </p:spPr>
        </p:pic>
        <p:pic>
          <p:nvPicPr>
            <p:cNvPr id="146" name="Signature">
              <a:extLst>
                <a:ext uri="{FF2B5EF4-FFF2-40B4-BE49-F238E27FC236}">
                  <a16:creationId xmlns:a16="http://schemas.microsoft.com/office/drawing/2014/main" id="{5425E7B1-831B-4A8C-91F2-28F3788D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1194" y="4755617"/>
              <a:ext cx="139184" cy="139184"/>
            </a:xfrm>
            <a:prstGeom prst="rect">
              <a:avLst/>
            </a:prstGeom>
          </p:spPr>
        </p:pic>
        <p:pic>
          <p:nvPicPr>
            <p:cNvPr id="147" name="Container Image">
              <a:extLst>
                <a:ext uri="{FF2B5EF4-FFF2-40B4-BE49-F238E27FC236}">
                  <a16:creationId xmlns:a16="http://schemas.microsoft.com/office/drawing/2014/main" id="{8E891CCD-E08A-4550-AA55-4C02E557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062772" y="4922150"/>
              <a:ext cx="229448" cy="229448"/>
            </a:xfrm>
            <a:prstGeom prst="rect">
              <a:avLst/>
            </a:prstGeom>
          </p:spPr>
        </p:pic>
        <p:pic>
          <p:nvPicPr>
            <p:cNvPr id="148" name="Signature">
              <a:extLst>
                <a:ext uri="{FF2B5EF4-FFF2-40B4-BE49-F238E27FC236}">
                  <a16:creationId xmlns:a16="http://schemas.microsoft.com/office/drawing/2014/main" id="{48B4CAC3-D05A-48D4-A11D-40CD199F5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89159" y="4973262"/>
              <a:ext cx="139184" cy="139184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20A087-3D81-491F-A714-9D75A8B5C892}"/>
              </a:ext>
            </a:extLst>
          </p:cNvPr>
          <p:cNvGrpSpPr/>
          <p:nvPr/>
        </p:nvGrpSpPr>
        <p:grpSpPr>
          <a:xfrm>
            <a:off x="3121319" y="3223650"/>
            <a:ext cx="157164" cy="156349"/>
            <a:chOff x="10972799" y="2790825"/>
            <a:chExt cx="157164" cy="15634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639830A-58DF-44B2-82C4-106EAD6FB1B5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248AE82-584B-4828-844F-BDE21FF4B26F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01FE6C5-EEAD-44FD-B353-504680F5A5D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09FFC54-125D-40E9-9956-3755DEBD6F2E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8EA8AA8-9F1C-45C0-8A4D-580B31811CC2}"/>
              </a:ext>
            </a:extLst>
          </p:cNvPr>
          <p:cNvGrpSpPr/>
          <p:nvPr/>
        </p:nvGrpSpPr>
        <p:grpSpPr>
          <a:xfrm>
            <a:off x="3128297" y="3436577"/>
            <a:ext cx="157164" cy="156349"/>
            <a:chOff x="10972799" y="2790825"/>
            <a:chExt cx="157164" cy="156349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5E65DA4-A0EC-4B27-86CD-E1F2AF28796A}"/>
                </a:ext>
              </a:extLst>
            </p:cNvPr>
            <p:cNvSpPr txBox="1"/>
            <p:nvPr/>
          </p:nvSpPr>
          <p:spPr>
            <a:xfrm>
              <a:off x="10972799" y="2790825"/>
              <a:ext cx="45719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/>
                <a:t>S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6FF760C-CF43-473E-A28B-42BC602766B4}"/>
                </a:ext>
              </a:extLst>
            </p:cNvPr>
            <p:cNvSpPr txBox="1"/>
            <p:nvPr/>
          </p:nvSpPr>
          <p:spPr>
            <a:xfrm>
              <a:off x="11001512" y="2815462"/>
              <a:ext cx="61932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652EED3-3E83-4FED-B4C3-4C994995D4F7}"/>
                </a:ext>
              </a:extLst>
            </p:cNvPr>
            <p:cNvSpPr txBox="1"/>
            <p:nvPr/>
          </p:nvSpPr>
          <p:spPr>
            <a:xfrm>
              <a:off x="11032150" y="2832130"/>
              <a:ext cx="92910" cy="9233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600" dirty="0"/>
                <a:t>o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7751E1C-3B08-41B5-95F7-35BDABD512D1}"/>
                </a:ext>
              </a:extLst>
            </p:cNvPr>
            <p:cNvSpPr txBox="1"/>
            <p:nvPr/>
          </p:nvSpPr>
          <p:spPr>
            <a:xfrm>
              <a:off x="11048819" y="2870230"/>
              <a:ext cx="81144" cy="769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500" dirty="0"/>
                <a:t>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0404FDF-9B97-4D3E-82B3-98025C281A68}"/>
              </a:ext>
            </a:extLst>
          </p:cNvPr>
          <p:cNvGrpSpPr/>
          <p:nvPr/>
        </p:nvGrpSpPr>
        <p:grpSpPr>
          <a:xfrm>
            <a:off x="2980200" y="3252017"/>
            <a:ext cx="268359" cy="2525123"/>
            <a:chOff x="2980200" y="3252017"/>
            <a:chExt cx="268359" cy="2525123"/>
          </a:xfrm>
        </p:grpSpPr>
        <p:pic>
          <p:nvPicPr>
            <p:cNvPr id="102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2054B4-C6E3-462C-A996-E045ABF11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25201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4F7FF1D-6708-4040-BB1A-BC7643BCE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200" y="3469230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4E397D30-2A5F-4438-9613-CF913AC050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686443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0CC41DBE-A46D-4F0B-B28C-9B389A62C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3903656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78CBDB36-4A20-4FEC-86D7-FCB055B32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120869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A5B8BEF7-43A1-4E54-A514-02975E050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33808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6FDC977C-00FC-424B-9817-C932A2215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555295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6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DEF3ADA8-5B1A-4584-AB68-BED4EA4C6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772508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C2D1A8EC-792C-4BDE-B94A-BE176A18B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4989721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5F6F69AC-8919-4728-9558-6F3CA1AF68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206934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2A452BB6-AAB7-4462-BECA-681D370A57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424147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69 PNG and SVG attribute icons for free download | UIHere">
              <a:extLst>
                <a:ext uri="{FF2B5EF4-FFF2-40B4-BE49-F238E27FC236}">
                  <a16:creationId xmlns:a16="http://schemas.microsoft.com/office/drawing/2014/main" id="{B31849DA-21A9-43C3-9F87-1F58C4B16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2781" y="5641362"/>
              <a:ext cx="135778" cy="135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973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531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Artifacts &amp;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993A-3554-4697-926B-E1BC599B3585}"/>
              </a:ext>
            </a:extLst>
          </p:cNvPr>
          <p:cNvGrpSpPr/>
          <p:nvPr/>
        </p:nvGrpSpPr>
        <p:grpSpPr>
          <a:xfrm>
            <a:off x="2875822" y="2028261"/>
            <a:ext cx="2414935" cy="953064"/>
            <a:chOff x="8515042" y="119466"/>
            <a:chExt cx="2414935" cy="953064"/>
          </a:xfrm>
        </p:grpSpPr>
        <p:grpSp>
          <p:nvGrpSpPr>
            <p:cNvPr id="36" name="mysql-container">
              <a:extLst>
                <a:ext uri="{FF2B5EF4-FFF2-40B4-BE49-F238E27FC236}">
                  <a16:creationId xmlns:a16="http://schemas.microsoft.com/office/drawing/2014/main" id="{A388268D-E1CF-4A4A-94C0-930B09A97E6F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41" name="artifact-border">
                <a:extLst>
                  <a:ext uri="{FF2B5EF4-FFF2-40B4-BE49-F238E27FC236}">
                    <a16:creationId xmlns:a16="http://schemas.microsoft.com/office/drawing/2014/main" id="{EB5B864A-E319-477F-AF95-B8D72C2E1903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artifact-border">
                <a:extLst>
                  <a:ext uri="{FF2B5EF4-FFF2-40B4-BE49-F238E27FC236}">
                    <a16:creationId xmlns:a16="http://schemas.microsoft.com/office/drawing/2014/main" id="{F483EE7F-25BC-461F-BA7D-057FB4FC7DA3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tifact-border">
                <a:extLst>
                  <a:ext uri="{FF2B5EF4-FFF2-40B4-BE49-F238E27FC236}">
                    <a16:creationId xmlns:a16="http://schemas.microsoft.com/office/drawing/2014/main" id="{09063E0A-B890-429A-B480-3E537D6D645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4" name="Container Image">
                <a:extLst>
                  <a:ext uri="{FF2B5EF4-FFF2-40B4-BE49-F238E27FC236}">
                    <a16:creationId xmlns:a16="http://schemas.microsoft.com/office/drawing/2014/main" id="{0FE765A9-5F40-4A71-BD7F-2AC99578E4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3BC699D-E180-45BA-B0F0-CBA4F2BF614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tifact-name">
                <a:extLst>
                  <a:ext uri="{FF2B5EF4-FFF2-40B4-BE49-F238E27FC236}">
                    <a16:creationId xmlns:a16="http://schemas.microsoft.com/office/drawing/2014/main" id="{37574669-D56E-4CA9-8633-036FB0656FA7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37" name="Sig Label">
              <a:extLst>
                <a:ext uri="{FF2B5EF4-FFF2-40B4-BE49-F238E27FC236}">
                  <a16:creationId xmlns:a16="http://schemas.microsoft.com/office/drawing/2014/main" id="{4B289B6F-304B-40C5-B322-69F0F5D148AE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38" name="Sig Label">
              <a:extLst>
                <a:ext uri="{FF2B5EF4-FFF2-40B4-BE49-F238E27FC236}">
                  <a16:creationId xmlns:a16="http://schemas.microsoft.com/office/drawing/2014/main" id="{BF705FF9-1774-45BF-BC58-4197CD7269A2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D3342589-2A5A-4065-91B8-6AC15D9E41AB}"/>
                </a:ext>
              </a:extLst>
            </p:cNvPr>
            <p:cNvCxnSpPr>
              <a:cxnSpLocks/>
              <a:stCxn id="37" idx="1"/>
              <a:endCxn id="44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1B6EF27-DE9E-4A09-AFB8-D3C7A2C8C898}"/>
                </a:ext>
              </a:extLst>
            </p:cNvPr>
            <p:cNvCxnSpPr>
              <a:cxnSpLocks/>
              <a:stCxn id="38" idx="1"/>
              <a:endCxn id="44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52B803-9417-4BD1-9CBC-536B9F919B07}"/>
              </a:ext>
            </a:extLst>
          </p:cNvPr>
          <p:cNvGrpSpPr/>
          <p:nvPr/>
        </p:nvGrpSpPr>
        <p:grpSpPr>
          <a:xfrm>
            <a:off x="2827055" y="2965613"/>
            <a:ext cx="2312965" cy="910255"/>
            <a:chOff x="8466275" y="1044639"/>
            <a:chExt cx="2312965" cy="910255"/>
          </a:xfrm>
        </p:grpSpPr>
        <p:grpSp>
          <p:nvGrpSpPr>
            <p:cNvPr id="48" name="mysql-container">
              <a:extLst>
                <a:ext uri="{FF2B5EF4-FFF2-40B4-BE49-F238E27FC236}">
                  <a16:creationId xmlns:a16="http://schemas.microsoft.com/office/drawing/2014/main" id="{2B3BC7D2-995D-4B67-8205-CC85D1B695AB}"/>
                </a:ext>
              </a:extLst>
            </p:cNvPr>
            <p:cNvGrpSpPr/>
            <p:nvPr/>
          </p:nvGrpSpPr>
          <p:grpSpPr>
            <a:xfrm>
              <a:off x="8466275" y="1044639"/>
              <a:ext cx="2312965" cy="910255"/>
              <a:chOff x="8625012" y="2418261"/>
              <a:chExt cx="2312965" cy="910255"/>
            </a:xfrm>
          </p:grpSpPr>
          <p:sp>
            <p:nvSpPr>
              <p:cNvPr id="53" name="artifact-border">
                <a:extLst>
                  <a:ext uri="{FF2B5EF4-FFF2-40B4-BE49-F238E27FC236}">
                    <a16:creationId xmlns:a16="http://schemas.microsoft.com/office/drawing/2014/main" id="{66CF6DFE-E19A-493F-842E-42FD0EB0CF47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4" name="Container Image">
                <a:extLst>
                  <a:ext uri="{FF2B5EF4-FFF2-40B4-BE49-F238E27FC236}">
                    <a16:creationId xmlns:a16="http://schemas.microsoft.com/office/drawing/2014/main" id="{B5EBC821-87BD-4651-A95A-E74763EB2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2663" r="2663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EDA59B7B-C0EE-4A1F-90C0-306D3CFCA470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rtifact-name">
                <a:extLst>
                  <a:ext uri="{FF2B5EF4-FFF2-40B4-BE49-F238E27FC236}">
                    <a16:creationId xmlns:a16="http://schemas.microsoft.com/office/drawing/2014/main" id="{3C84405E-CC60-4E93-B481-7F02C45ECE2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endParaRPr lang="en-US" sz="14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</p:grpSp>
        <p:sp>
          <p:nvSpPr>
            <p:cNvPr id="49" name="Sig Label">
              <a:extLst>
                <a:ext uri="{FF2B5EF4-FFF2-40B4-BE49-F238E27FC236}">
                  <a16:creationId xmlns:a16="http://schemas.microsoft.com/office/drawing/2014/main" id="{47101C33-C785-40BA-A2CB-AB420047B9E3}"/>
                </a:ext>
              </a:extLst>
            </p:cNvPr>
            <p:cNvSpPr txBox="1"/>
            <p:nvPr/>
          </p:nvSpPr>
          <p:spPr>
            <a:xfrm>
              <a:off x="8951780" y="1510783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50" name="Sig Label">
              <a:extLst>
                <a:ext uri="{FF2B5EF4-FFF2-40B4-BE49-F238E27FC236}">
                  <a16:creationId xmlns:a16="http://schemas.microsoft.com/office/drawing/2014/main" id="{3D0B07D0-D919-4374-93E9-044C1950BAA3}"/>
                </a:ext>
              </a:extLst>
            </p:cNvPr>
            <p:cNvSpPr txBox="1"/>
            <p:nvPr/>
          </p:nvSpPr>
          <p:spPr>
            <a:xfrm>
              <a:off x="8943590" y="1739336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-document (blob)</a:t>
              </a:r>
              <a:endParaRPr lang="en-US" sz="1050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67B0BE4F-F541-4D21-AA99-7C603C479C62}"/>
                </a:ext>
              </a:extLst>
            </p:cNvPr>
            <p:cNvCxnSpPr>
              <a:cxnSpLocks/>
              <a:stCxn id="49" idx="1"/>
              <a:endCxn id="54" idx="2"/>
            </p:cNvCxnSpPr>
            <p:nvPr/>
          </p:nvCxnSpPr>
          <p:spPr>
            <a:xfrm rot="10800000">
              <a:off x="8657006" y="1426355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8C41438C-261D-4351-B455-C8E16F5261AB}"/>
                </a:ext>
              </a:extLst>
            </p:cNvPr>
            <p:cNvCxnSpPr>
              <a:cxnSpLocks/>
              <a:stCxn id="50" idx="1"/>
              <a:endCxn id="54" idx="2"/>
            </p:cNvCxnSpPr>
            <p:nvPr/>
          </p:nvCxnSpPr>
          <p:spPr>
            <a:xfrm rot="10800000">
              <a:off x="8657006" y="1426356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A7BBFED-4013-4B87-8FF7-1D2F42119FF5}"/>
              </a:ext>
            </a:extLst>
          </p:cNvPr>
          <p:cNvGrpSpPr/>
          <p:nvPr/>
        </p:nvGrpSpPr>
        <p:grpSpPr>
          <a:xfrm>
            <a:off x="113719" y="1801351"/>
            <a:ext cx="2511690" cy="1083879"/>
            <a:chOff x="5546190" y="669311"/>
            <a:chExt cx="2511690" cy="1083879"/>
          </a:xfrm>
        </p:grpSpPr>
        <p:sp>
          <p:nvSpPr>
            <p:cNvPr id="58" name="artifact-border">
              <a:extLst>
                <a:ext uri="{FF2B5EF4-FFF2-40B4-BE49-F238E27FC236}">
                  <a16:creationId xmlns:a16="http://schemas.microsoft.com/office/drawing/2014/main" id="{E240943C-D203-475D-932C-9D091D504290}"/>
                </a:ext>
              </a:extLst>
            </p:cNvPr>
            <p:cNvSpPr/>
            <p:nvPr/>
          </p:nvSpPr>
          <p:spPr>
            <a:xfrm>
              <a:off x="5643131" y="737395"/>
              <a:ext cx="2361030" cy="101579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artifact-name">
              <a:extLst>
                <a:ext uri="{FF2B5EF4-FFF2-40B4-BE49-F238E27FC236}">
                  <a16:creationId xmlns:a16="http://schemas.microsoft.com/office/drawing/2014/main" id="{1F3C6C2C-F6B4-4425-86E3-499BB1611F81}"/>
                </a:ext>
              </a:extLst>
            </p:cNvPr>
            <p:cNvSpPr txBox="1"/>
            <p:nvPr/>
          </p:nvSpPr>
          <p:spPr>
            <a:xfrm>
              <a:off x="6100293" y="690266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net-monitor:</a:t>
              </a:r>
              <a:r>
                <a:rPr lang="en-US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v1</a:t>
              </a:r>
              <a:endParaRPr lang="en-US" sz="1800" spc="0" baseline="0" dirty="0">
                <a:solidFill>
                  <a:srgbClr val="000000"/>
                </a:solidFill>
                <a:latin typeface="Consolas"/>
                <a:sym typeface="Consolas"/>
                <a:rtl val="0"/>
              </a:endParaRPr>
            </a:p>
          </p:txBody>
        </p:sp>
        <p:sp>
          <p:nvSpPr>
            <p:cNvPr id="60" name="artifact-mask">
              <a:extLst>
                <a:ext uri="{FF2B5EF4-FFF2-40B4-BE49-F238E27FC236}">
                  <a16:creationId xmlns:a16="http://schemas.microsoft.com/office/drawing/2014/main" id="{C50DB455-AD12-4A99-9A50-3B4B999631F1}"/>
                </a:ext>
              </a:extLst>
            </p:cNvPr>
            <p:cNvSpPr/>
            <p:nvPr/>
          </p:nvSpPr>
          <p:spPr>
            <a:xfrm>
              <a:off x="5546190" y="669311"/>
              <a:ext cx="657236" cy="400050"/>
            </a:xfrm>
            <a:custGeom>
              <a:avLst/>
              <a:gdLst>
                <a:gd name="connsiteX0" fmla="*/ 488999 w 609601"/>
                <a:gd name="connsiteY0" fmla="*/ -72 h 400050"/>
                <a:gd name="connsiteX1" fmla="*/ 604633 w 609601"/>
                <a:gd name="connsiteY1" fmla="*/ 89882 h 400050"/>
                <a:gd name="connsiteX2" fmla="*/ 609396 w 609601"/>
                <a:gd name="connsiteY2" fmla="*/ 331331 h 400050"/>
                <a:gd name="connsiteX3" fmla="*/ 101808 w 609601"/>
                <a:gd name="connsiteY3" fmla="*/ 399978 h 400050"/>
                <a:gd name="connsiteX4" fmla="*/ 272 w 609601"/>
                <a:gd name="connsiteY4" fmla="*/ 324226 h 400050"/>
                <a:gd name="connsiteX5" fmla="*/ 272 w 609601"/>
                <a:gd name="connsiteY5" fmla="*/ 68575 h 400050"/>
                <a:gd name="connsiteX6" fmla="*/ 488999 w 609601"/>
                <a:gd name="connsiteY6" fmla="*/ -72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1" h="400050">
                  <a:moveTo>
                    <a:pt x="488999" y="-72"/>
                  </a:moveTo>
                  <a:lnTo>
                    <a:pt x="604633" y="89882"/>
                  </a:lnTo>
                  <a:cubicBezTo>
                    <a:pt x="606253" y="170368"/>
                    <a:pt x="607776" y="250845"/>
                    <a:pt x="609396" y="331331"/>
                  </a:cubicBezTo>
                  <a:lnTo>
                    <a:pt x="101808" y="399978"/>
                  </a:lnTo>
                  <a:lnTo>
                    <a:pt x="272" y="324226"/>
                  </a:lnTo>
                  <a:cubicBezTo>
                    <a:pt x="-1347" y="242168"/>
                    <a:pt x="1796" y="150642"/>
                    <a:pt x="272" y="68575"/>
                  </a:cubicBezTo>
                  <a:lnTo>
                    <a:pt x="488999" y="-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1" name="Container Image">
              <a:extLst>
                <a:ext uri="{FF2B5EF4-FFF2-40B4-BE49-F238E27FC236}">
                  <a16:creationId xmlns:a16="http://schemas.microsoft.com/office/drawing/2014/main" id="{226456D4-F310-48A0-809F-DC42BD04A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5673" b="15673"/>
            <a:stretch/>
          </p:blipFill>
          <p:spPr>
            <a:xfrm>
              <a:off x="5566994" y="669311"/>
              <a:ext cx="590498" cy="405396"/>
            </a:xfrm>
            <a:prstGeom prst="rect">
              <a:avLst/>
            </a:prstGeom>
          </p:spPr>
        </p:pic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93275A7E-F84F-4191-981A-DC9712654A5A}"/>
                </a:ext>
              </a:extLst>
            </p:cNvPr>
            <p:cNvSpPr/>
            <p:nvPr/>
          </p:nvSpPr>
          <p:spPr>
            <a:xfrm rot="10800000">
              <a:off x="5647183" y="984342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ig Label">
              <a:extLst>
                <a:ext uri="{FF2B5EF4-FFF2-40B4-BE49-F238E27FC236}">
                  <a16:creationId xmlns:a16="http://schemas.microsoft.com/office/drawing/2014/main" id="{9EDFBA93-67E2-46D7-B49A-14F5D583ACFB}"/>
                </a:ext>
              </a:extLst>
            </p:cNvPr>
            <p:cNvSpPr txBox="1"/>
            <p:nvPr/>
          </p:nvSpPr>
          <p:spPr>
            <a:xfrm>
              <a:off x="6006422" y="1292032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layer1 (blob)</a:t>
              </a:r>
              <a:endParaRPr lang="en-US" sz="1050" dirty="0"/>
            </a:p>
          </p:txBody>
        </p:sp>
        <p:sp>
          <p:nvSpPr>
            <p:cNvPr id="64" name="Sig Label">
              <a:extLst>
                <a:ext uri="{FF2B5EF4-FFF2-40B4-BE49-F238E27FC236}">
                  <a16:creationId xmlns:a16="http://schemas.microsoft.com/office/drawing/2014/main" id="{DC07F829-F479-4EC8-A89B-F2EC276366D1}"/>
                </a:ext>
              </a:extLst>
            </p:cNvPr>
            <p:cNvSpPr txBox="1"/>
            <p:nvPr/>
          </p:nvSpPr>
          <p:spPr>
            <a:xfrm>
              <a:off x="5998232" y="1501535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layer2 (blob)</a:t>
              </a:r>
              <a:endParaRPr lang="en-US" sz="1050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6C23C785-6475-4311-A768-A177D0B65CCA}"/>
                </a:ext>
              </a:extLst>
            </p:cNvPr>
            <p:cNvCxnSpPr>
              <a:cxnSpLocks/>
              <a:stCxn id="63" idx="1"/>
              <a:endCxn id="61" idx="2"/>
            </p:cNvCxnSpPr>
            <p:nvPr/>
          </p:nvCxnSpPr>
          <p:spPr>
            <a:xfrm rot="10800000">
              <a:off x="5862244" y="1074708"/>
              <a:ext cx="144179" cy="298117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EFC7F689-E09D-4CA9-8313-01C0890CD395}"/>
                </a:ext>
              </a:extLst>
            </p:cNvPr>
            <p:cNvCxnSpPr>
              <a:cxnSpLocks/>
              <a:stCxn id="64" idx="1"/>
              <a:endCxn id="61" idx="2"/>
            </p:cNvCxnSpPr>
            <p:nvPr/>
          </p:nvCxnSpPr>
          <p:spPr>
            <a:xfrm rot="10800000">
              <a:off x="5862244" y="1074707"/>
              <a:ext cx="135989" cy="5076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Sig Label">
              <a:extLst>
                <a:ext uri="{FF2B5EF4-FFF2-40B4-BE49-F238E27FC236}">
                  <a16:creationId xmlns:a16="http://schemas.microsoft.com/office/drawing/2014/main" id="{5B5D1A2D-7E18-462B-829A-4DB2C7251AE7}"/>
                </a:ext>
              </a:extLst>
            </p:cNvPr>
            <p:cNvSpPr txBox="1"/>
            <p:nvPr/>
          </p:nvSpPr>
          <p:spPr>
            <a:xfrm>
              <a:off x="5998232" y="1091540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C6867C17-D593-4409-BC38-BAFA1054831F}"/>
                </a:ext>
              </a:extLst>
            </p:cNvPr>
            <p:cNvCxnSpPr>
              <a:cxnSpLocks/>
              <a:stCxn id="67" idx="1"/>
              <a:endCxn id="61" idx="2"/>
            </p:cNvCxnSpPr>
            <p:nvPr/>
          </p:nvCxnSpPr>
          <p:spPr>
            <a:xfrm rot="10800000">
              <a:off x="5862244" y="1074708"/>
              <a:ext cx="135989" cy="976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380D476-ED0C-4245-9329-59528CE1C7CC}"/>
              </a:ext>
            </a:extLst>
          </p:cNvPr>
          <p:cNvGrpSpPr/>
          <p:nvPr/>
        </p:nvGrpSpPr>
        <p:grpSpPr>
          <a:xfrm>
            <a:off x="2830394" y="3955949"/>
            <a:ext cx="2312965" cy="910255"/>
            <a:chOff x="8469614" y="2047154"/>
            <a:chExt cx="2312965" cy="910255"/>
          </a:xfrm>
        </p:grpSpPr>
        <p:grpSp>
          <p:nvGrpSpPr>
            <p:cNvPr id="70" name="mysql-container">
              <a:extLst>
                <a:ext uri="{FF2B5EF4-FFF2-40B4-BE49-F238E27FC236}">
                  <a16:creationId xmlns:a16="http://schemas.microsoft.com/office/drawing/2014/main" id="{FE4F1004-2F1C-4CA0-AC43-D70F9A83948E}"/>
                </a:ext>
              </a:extLst>
            </p:cNvPr>
            <p:cNvGrpSpPr/>
            <p:nvPr/>
          </p:nvGrpSpPr>
          <p:grpSpPr>
            <a:xfrm>
              <a:off x="8469614" y="2047154"/>
              <a:ext cx="2312965" cy="910255"/>
              <a:chOff x="8625012" y="2418261"/>
              <a:chExt cx="2312965" cy="910255"/>
            </a:xfrm>
          </p:grpSpPr>
          <p:sp>
            <p:nvSpPr>
              <p:cNvPr id="75" name="artifact-border">
                <a:extLst>
                  <a:ext uri="{FF2B5EF4-FFF2-40B4-BE49-F238E27FC236}">
                    <a16:creationId xmlns:a16="http://schemas.microsoft.com/office/drawing/2014/main" id="{50999AB2-8013-4668-A449-EE911E498EEB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6" name="Container Image">
                <a:extLst>
                  <a:ext uri="{FF2B5EF4-FFF2-40B4-BE49-F238E27FC236}">
                    <a16:creationId xmlns:a16="http://schemas.microsoft.com/office/drawing/2014/main" id="{2ADFDF13-D984-4C79-999C-3EF445B42B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196" r="1196"/>
              <a:stretch/>
            </p:blipFill>
            <p:spPr>
              <a:xfrm>
                <a:off x="8625012" y="2418261"/>
                <a:ext cx="381460" cy="381716"/>
              </a:xfrm>
              <a:prstGeom prst="rect">
                <a:avLst/>
              </a:prstGeom>
            </p:spPr>
          </p:pic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6A22332C-5A4F-4E05-ABD6-DD04F5EA496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rtifact-name">
                <a:extLst>
                  <a:ext uri="{FF2B5EF4-FFF2-40B4-BE49-F238E27FC236}">
                    <a16:creationId xmlns:a16="http://schemas.microsoft.com/office/drawing/2014/main" id="{285DC896-BA27-4CCD-AD83-18CAEF0358D4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YAAT</a:t>
                </a:r>
              </a:p>
            </p:txBody>
          </p:sp>
        </p:grpSp>
        <p:sp>
          <p:nvSpPr>
            <p:cNvPr id="71" name="Sig Label">
              <a:extLst>
                <a:ext uri="{FF2B5EF4-FFF2-40B4-BE49-F238E27FC236}">
                  <a16:creationId xmlns:a16="http://schemas.microsoft.com/office/drawing/2014/main" id="{362C330B-6BE5-4765-A1A8-E2F6E526820A}"/>
                </a:ext>
              </a:extLst>
            </p:cNvPr>
            <p:cNvSpPr txBox="1"/>
            <p:nvPr/>
          </p:nvSpPr>
          <p:spPr>
            <a:xfrm>
              <a:off x="8955119" y="2513298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72" name="Sig Label">
              <a:extLst>
                <a:ext uri="{FF2B5EF4-FFF2-40B4-BE49-F238E27FC236}">
                  <a16:creationId xmlns:a16="http://schemas.microsoft.com/office/drawing/2014/main" id="{B7DE6109-02AA-40DB-A998-670A2D94DD91}"/>
                </a:ext>
              </a:extLst>
            </p:cNvPr>
            <p:cNvSpPr txBox="1"/>
            <p:nvPr/>
          </p:nvSpPr>
          <p:spPr>
            <a:xfrm>
              <a:off x="8946929" y="274185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content (blob)</a:t>
              </a:r>
              <a:endParaRPr lang="en-US" sz="1050" dirty="0"/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6F39624-1FFE-4AAB-9921-B7D058DB72A1}"/>
                </a:ext>
              </a:extLst>
            </p:cNvPr>
            <p:cNvCxnSpPr>
              <a:cxnSpLocks/>
              <a:stCxn id="71" idx="1"/>
              <a:endCxn id="76" idx="2"/>
            </p:cNvCxnSpPr>
            <p:nvPr/>
          </p:nvCxnSpPr>
          <p:spPr>
            <a:xfrm rot="10800000">
              <a:off x="8660345" y="2428870"/>
              <a:ext cx="294775" cy="165220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DE4A23EA-101B-4E84-9268-80742F718618}"/>
                </a:ext>
              </a:extLst>
            </p:cNvPr>
            <p:cNvCxnSpPr>
              <a:cxnSpLocks/>
              <a:stCxn id="72" idx="1"/>
              <a:endCxn id="76" idx="2"/>
            </p:cNvCxnSpPr>
            <p:nvPr/>
          </p:nvCxnSpPr>
          <p:spPr>
            <a:xfrm rot="10800000">
              <a:off x="8660345" y="2428871"/>
              <a:ext cx="286585" cy="39377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11ACA98-46EE-48FA-8CEE-F2D3E156DEA2}"/>
              </a:ext>
            </a:extLst>
          </p:cNvPr>
          <p:cNvGrpSpPr/>
          <p:nvPr/>
        </p:nvGrpSpPr>
        <p:grpSpPr>
          <a:xfrm>
            <a:off x="5365075" y="3349526"/>
            <a:ext cx="1561513" cy="434886"/>
            <a:chOff x="3096300" y="4215196"/>
            <a:chExt cx="695114" cy="434886"/>
          </a:xfrm>
        </p:grpSpPr>
        <p:sp>
          <p:nvSpPr>
            <p:cNvPr id="174" name="Arrow: Up 173">
              <a:extLst>
                <a:ext uri="{FF2B5EF4-FFF2-40B4-BE49-F238E27FC236}">
                  <a16:creationId xmlns:a16="http://schemas.microsoft.com/office/drawing/2014/main" id="{F5D4AA12-24F1-4B9D-BD28-3D351C611ED9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03ECF61-9777-49EF-8E4B-ECBE66C2A194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A030-FF4F-4986-A642-D1067DB0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reference graph enables deep, shallow of filtered copying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DFE9A-3E73-4DAF-AFF5-30E827F121AB}"/>
              </a:ext>
            </a:extLst>
          </p:cNvPr>
          <p:cNvSpPr/>
          <p:nvPr/>
        </p:nvSpPr>
        <p:spPr>
          <a:xfrm>
            <a:off x="947818" y="284734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160422-ECE7-43E2-9B21-CB423E80D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24" y="2678457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524D93-0327-4707-9757-57CC848D8F96}"/>
              </a:ext>
            </a:extLst>
          </p:cNvPr>
          <p:cNvSpPr/>
          <p:nvPr/>
        </p:nvSpPr>
        <p:spPr>
          <a:xfrm>
            <a:off x="7139508" y="2845794"/>
            <a:ext cx="4148138" cy="1401847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369DD5-0A7A-4248-AA5E-159DE1BF9075}"/>
              </a:ext>
            </a:extLst>
          </p:cNvPr>
          <p:cNvSpPr/>
          <p:nvPr/>
        </p:nvSpPr>
        <p:spPr>
          <a:xfrm>
            <a:off x="7053659" y="251166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641CA-F59A-4028-8C62-B5817E827817}"/>
              </a:ext>
            </a:extLst>
          </p:cNvPr>
          <p:cNvSpPr txBox="1"/>
          <p:nvPr/>
        </p:nvSpPr>
        <p:spPr>
          <a:xfrm>
            <a:off x="7373642" y="2702385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03A3DE-729C-423C-942D-6337AE0DE333}"/>
              </a:ext>
            </a:extLst>
          </p:cNvPr>
          <p:cNvGrpSpPr/>
          <p:nvPr/>
        </p:nvGrpSpPr>
        <p:grpSpPr>
          <a:xfrm>
            <a:off x="7118077" y="2564007"/>
            <a:ext cx="335450" cy="453922"/>
            <a:chOff x="4316847" y="1020491"/>
            <a:chExt cx="335450" cy="453922"/>
          </a:xfrm>
        </p:grpSpPr>
        <p:pic>
          <p:nvPicPr>
            <p:cNvPr id="16" name="Signature">
              <a:extLst>
                <a:ext uri="{FF2B5EF4-FFF2-40B4-BE49-F238E27FC236}">
                  <a16:creationId xmlns:a16="http://schemas.microsoft.com/office/drawing/2014/main" id="{6978884E-B7F5-48E5-B843-8D660AB01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7" name="Distribution">
              <a:extLst>
                <a:ext uri="{FF2B5EF4-FFF2-40B4-BE49-F238E27FC236}">
                  <a16:creationId xmlns:a16="http://schemas.microsoft.com/office/drawing/2014/main" id="{5C9F6871-A7A8-4C77-A440-51212A06F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8" name="Key">
              <a:extLst>
                <a:ext uri="{FF2B5EF4-FFF2-40B4-BE49-F238E27FC236}">
                  <a16:creationId xmlns:a16="http://schemas.microsoft.com/office/drawing/2014/main" id="{CC4A4200-B1EE-4F6A-93F6-836798EEF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30" name="Net-monitor">
            <a:extLst>
              <a:ext uri="{FF2B5EF4-FFF2-40B4-BE49-F238E27FC236}">
                <a16:creationId xmlns:a16="http://schemas.microsoft.com/office/drawing/2014/main" id="{C1A9ABDE-D17F-43FB-883C-42893F1033FB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31" name="artifact-border">
              <a:extLst>
                <a:ext uri="{FF2B5EF4-FFF2-40B4-BE49-F238E27FC236}">
                  <a16:creationId xmlns:a16="http://schemas.microsoft.com/office/drawing/2014/main" id="{597A4602-84FA-4D6D-89FB-A08D070DFD3A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D4E363-FEFE-4590-A9A1-F105EDC3DD65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33" name="artifact-name">
                <a:extLst>
                  <a:ext uri="{FF2B5EF4-FFF2-40B4-BE49-F238E27FC236}">
                    <a16:creationId xmlns:a16="http://schemas.microsoft.com/office/drawing/2014/main" id="{DC59FAF7-18CF-4DB7-9973-C3D801455900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34" name="artifact-mask">
                <a:extLst>
                  <a:ext uri="{FF2B5EF4-FFF2-40B4-BE49-F238E27FC236}">
                    <a16:creationId xmlns:a16="http://schemas.microsoft.com/office/drawing/2014/main" id="{81C81EA4-D9ED-4B7F-A628-E6222534E55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5" name="Container Image">
                <a:extLst>
                  <a:ext uri="{FF2B5EF4-FFF2-40B4-BE49-F238E27FC236}">
                    <a16:creationId xmlns:a16="http://schemas.microsoft.com/office/drawing/2014/main" id="{86DD97D6-21E0-44F4-AE7A-AF46309000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4399F365-6D5E-4FC0-A49B-27A53C640723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Sig Label">
                <a:extLst>
                  <a:ext uri="{FF2B5EF4-FFF2-40B4-BE49-F238E27FC236}">
                    <a16:creationId xmlns:a16="http://schemas.microsoft.com/office/drawing/2014/main" id="{0E8C2A8A-4591-405C-AECE-FEB06A54260A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38" name="Sig Label">
                <a:extLst>
                  <a:ext uri="{FF2B5EF4-FFF2-40B4-BE49-F238E27FC236}">
                    <a16:creationId xmlns:a16="http://schemas.microsoft.com/office/drawing/2014/main" id="{2E0C39E8-F46B-44DC-AEE4-026453D581D8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30C5717-A903-40BD-AF30-663E578FA25F}"/>
                  </a:ext>
                </a:extLst>
              </p:cNvPr>
              <p:cNvCxnSpPr>
                <a:cxnSpLocks/>
                <a:stCxn id="37" idx="1"/>
                <a:endCxn id="3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CD525543-E050-409A-85E9-36711CA0F37D}"/>
                  </a:ext>
                </a:extLst>
              </p:cNvPr>
              <p:cNvCxnSpPr>
                <a:cxnSpLocks/>
                <a:stCxn id="38" idx="1"/>
                <a:endCxn id="3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Sig Label">
                <a:extLst>
                  <a:ext uri="{FF2B5EF4-FFF2-40B4-BE49-F238E27FC236}">
                    <a16:creationId xmlns:a16="http://schemas.microsoft.com/office/drawing/2014/main" id="{806B5C91-2150-49B1-B18C-4042E95DF11B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A63F8B28-826E-408C-8A11-BB63F6DA1CC4}"/>
                  </a:ext>
                </a:extLst>
              </p:cNvPr>
              <p:cNvCxnSpPr>
                <a:cxnSpLocks/>
                <a:stCxn id="41" idx="1"/>
                <a:endCxn id="3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Sig Label">
                <a:extLst>
                  <a:ext uri="{FF2B5EF4-FFF2-40B4-BE49-F238E27FC236}">
                    <a16:creationId xmlns:a16="http://schemas.microsoft.com/office/drawing/2014/main" id="{39AF201C-0930-4341-A47C-B3B3C72609F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156" name="Net-monitor">
            <a:extLst>
              <a:ext uri="{FF2B5EF4-FFF2-40B4-BE49-F238E27FC236}">
                <a16:creationId xmlns:a16="http://schemas.microsoft.com/office/drawing/2014/main" id="{148AE50D-3701-4F47-9DE0-471F0253DF11}"/>
              </a:ext>
            </a:extLst>
          </p:cNvPr>
          <p:cNvGrpSpPr/>
          <p:nvPr/>
        </p:nvGrpSpPr>
        <p:grpSpPr>
          <a:xfrm>
            <a:off x="1241710" y="3035535"/>
            <a:ext cx="2550619" cy="1147598"/>
            <a:chOff x="8600004" y="1385294"/>
            <a:chExt cx="2550619" cy="1147598"/>
          </a:xfrm>
        </p:grpSpPr>
        <p:sp>
          <p:nvSpPr>
            <p:cNvPr id="157" name="artifact-border">
              <a:extLst>
                <a:ext uri="{FF2B5EF4-FFF2-40B4-BE49-F238E27FC236}">
                  <a16:creationId xmlns:a16="http://schemas.microsoft.com/office/drawing/2014/main" id="{82BDC0EF-5645-4056-ACBD-F102FB28BB2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E683D9CF-E6B5-4964-9DD6-4D68206BE1AF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159" name="artifact-name">
                <a:extLst>
                  <a:ext uri="{FF2B5EF4-FFF2-40B4-BE49-F238E27FC236}">
                    <a16:creationId xmlns:a16="http://schemas.microsoft.com/office/drawing/2014/main" id="{A66BCD3B-DC4F-4460-8C1E-99B872307F22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160" name="artifact-mask">
                <a:extLst>
                  <a:ext uri="{FF2B5EF4-FFF2-40B4-BE49-F238E27FC236}">
                    <a16:creationId xmlns:a16="http://schemas.microsoft.com/office/drawing/2014/main" id="{F04EA623-400C-4839-A20A-7E320FA53E87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61" name="Container Image">
                <a:extLst>
                  <a:ext uri="{FF2B5EF4-FFF2-40B4-BE49-F238E27FC236}">
                    <a16:creationId xmlns:a16="http://schemas.microsoft.com/office/drawing/2014/main" id="{9F9C79B8-4C61-4907-BEC4-8854E8000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162" name="Isosceles Triangle 161">
                <a:extLst>
                  <a:ext uri="{FF2B5EF4-FFF2-40B4-BE49-F238E27FC236}">
                    <a16:creationId xmlns:a16="http://schemas.microsoft.com/office/drawing/2014/main" id="{C0F5CCE0-EEBA-4226-ADF0-FCA50F59A1A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Sig Label">
                <a:extLst>
                  <a:ext uri="{FF2B5EF4-FFF2-40B4-BE49-F238E27FC236}">
                    <a16:creationId xmlns:a16="http://schemas.microsoft.com/office/drawing/2014/main" id="{C8E4E40A-DFCE-4128-8A03-C85764324C89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64" name="Sig Label">
                <a:extLst>
                  <a:ext uri="{FF2B5EF4-FFF2-40B4-BE49-F238E27FC236}">
                    <a16:creationId xmlns:a16="http://schemas.microsoft.com/office/drawing/2014/main" id="{4D345474-07E9-4EF1-A206-453D20C25983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AD002759-61DB-4956-AD7E-8E8458774937}"/>
                  </a:ext>
                </a:extLst>
              </p:cNvPr>
              <p:cNvCxnSpPr>
                <a:cxnSpLocks/>
                <a:stCxn id="163" idx="1"/>
                <a:endCxn id="161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ctor: Elbow 165">
                <a:extLst>
                  <a:ext uri="{FF2B5EF4-FFF2-40B4-BE49-F238E27FC236}">
                    <a16:creationId xmlns:a16="http://schemas.microsoft.com/office/drawing/2014/main" id="{A1F17BAE-7F2A-40AE-999F-AAF15FF5FA49}"/>
                  </a:ext>
                </a:extLst>
              </p:cNvPr>
              <p:cNvCxnSpPr>
                <a:cxnSpLocks/>
                <a:stCxn id="164" idx="1"/>
                <a:endCxn id="161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Sig Label">
                <a:extLst>
                  <a:ext uri="{FF2B5EF4-FFF2-40B4-BE49-F238E27FC236}">
                    <a16:creationId xmlns:a16="http://schemas.microsoft.com/office/drawing/2014/main" id="{A3B76AB2-7761-42CA-A120-A06A3A46406D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68" name="Connector: Elbow 167">
                <a:extLst>
                  <a:ext uri="{FF2B5EF4-FFF2-40B4-BE49-F238E27FC236}">
                    <a16:creationId xmlns:a16="http://schemas.microsoft.com/office/drawing/2014/main" id="{A48EAA10-2478-4A77-A9C5-AB794052B81F}"/>
                  </a:ext>
                </a:extLst>
              </p:cNvPr>
              <p:cNvCxnSpPr>
                <a:cxnSpLocks/>
                <a:stCxn id="167" idx="1"/>
                <a:endCxn id="161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Sig Label">
                <a:extLst>
                  <a:ext uri="{FF2B5EF4-FFF2-40B4-BE49-F238E27FC236}">
                    <a16:creationId xmlns:a16="http://schemas.microsoft.com/office/drawing/2014/main" id="{3FFDD508-C46C-4C0A-9981-E94159E9DB21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6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51458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3466-F2E5-4D5A-8B07-6D5EF03D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Copying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E13DE-989B-4F45-A4E7-C48EA62668F5}"/>
              </a:ext>
            </a:extLst>
          </p:cNvPr>
          <p:cNvSpPr/>
          <p:nvPr/>
        </p:nvSpPr>
        <p:spPr>
          <a:xfrm>
            <a:off x="926387" y="1645897"/>
            <a:ext cx="4148138" cy="4994592"/>
          </a:xfrm>
          <a:prstGeom prst="rect">
            <a:avLst/>
          </a:prstGeom>
          <a:noFill/>
          <a:ln w="38100">
            <a:solidFill>
              <a:srgbClr val="459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6E2D9-84BF-4E70-9C7F-E012C8A76AF9}"/>
              </a:ext>
            </a:extLst>
          </p:cNvPr>
          <p:cNvGrpSpPr/>
          <p:nvPr/>
        </p:nvGrpSpPr>
        <p:grpSpPr>
          <a:xfrm>
            <a:off x="5221635" y="2141807"/>
            <a:ext cx="1561513" cy="434886"/>
            <a:chOff x="3096300" y="4215196"/>
            <a:chExt cx="695114" cy="434886"/>
          </a:xfrm>
        </p:grpSpPr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37782DDF-0D13-4A03-842E-D26CD96157D5}"/>
                </a:ext>
              </a:extLst>
            </p:cNvPr>
            <p:cNvSpPr/>
            <p:nvPr/>
          </p:nvSpPr>
          <p:spPr>
            <a:xfrm rot="5400000">
              <a:off x="3229082" y="4087749"/>
              <a:ext cx="434886" cy="689779"/>
            </a:xfrm>
            <a:prstGeom prst="upArrow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5D0E6F-61FD-408E-B330-98F7730BA996}"/>
                </a:ext>
              </a:extLst>
            </p:cNvPr>
            <p:cNvSpPr txBox="1"/>
            <p:nvPr/>
          </p:nvSpPr>
          <p:spPr>
            <a:xfrm>
              <a:off x="3096300" y="4310439"/>
              <a:ext cx="64604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Artifact Copy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1A090EE-AE9B-4C18-8F1C-28D29649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93" y="1477010"/>
            <a:ext cx="1743075" cy="438148"/>
          </a:xfrm>
          <a:custGeom>
            <a:avLst/>
            <a:gdLst>
              <a:gd name="connsiteX0" fmla="*/ -83 w 1743075"/>
              <a:gd name="connsiteY0" fmla="*/ -16 h 438148"/>
              <a:gd name="connsiteX1" fmla="*/ 1742992 w 1743075"/>
              <a:gd name="connsiteY1" fmla="*/ -16 h 438148"/>
              <a:gd name="connsiteX2" fmla="*/ 1742992 w 1743075"/>
              <a:gd name="connsiteY2" fmla="*/ 438133 h 438148"/>
              <a:gd name="connsiteX3" fmla="*/ -83 w 1743075"/>
              <a:gd name="connsiteY3" fmla="*/ 438133 h 4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075" h="438148">
                <a:moveTo>
                  <a:pt x="-83" y="-16"/>
                </a:moveTo>
                <a:lnTo>
                  <a:pt x="1742992" y="-16"/>
                </a:lnTo>
                <a:lnTo>
                  <a:pt x="1742992" y="438133"/>
                </a:lnTo>
                <a:lnTo>
                  <a:pt x="-83" y="438133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07CAFFF-F1B4-4B03-9F9F-647E215687C1}"/>
              </a:ext>
            </a:extLst>
          </p:cNvPr>
          <p:cNvSpPr/>
          <p:nvPr/>
        </p:nvSpPr>
        <p:spPr>
          <a:xfrm>
            <a:off x="7118077" y="1644347"/>
            <a:ext cx="4148138" cy="4994592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BF9D6E1-9D22-46E5-9964-38682BF9141A}"/>
              </a:ext>
            </a:extLst>
          </p:cNvPr>
          <p:cNvSpPr/>
          <p:nvPr/>
        </p:nvSpPr>
        <p:spPr>
          <a:xfrm>
            <a:off x="7032228" y="1310213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082F71-AB9E-4186-AB98-1F51FB1933AA}"/>
              </a:ext>
            </a:extLst>
          </p:cNvPr>
          <p:cNvSpPr txBox="1"/>
          <p:nvPr/>
        </p:nvSpPr>
        <p:spPr>
          <a:xfrm>
            <a:off x="7352211" y="1500938"/>
            <a:ext cx="11065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A04CD4-7DCE-4D33-8097-A82E0355BF36}"/>
              </a:ext>
            </a:extLst>
          </p:cNvPr>
          <p:cNvGrpSpPr/>
          <p:nvPr/>
        </p:nvGrpSpPr>
        <p:grpSpPr>
          <a:xfrm>
            <a:off x="7096646" y="1362560"/>
            <a:ext cx="335450" cy="453922"/>
            <a:chOff x="4316847" y="1020491"/>
            <a:chExt cx="335450" cy="453922"/>
          </a:xfrm>
        </p:grpSpPr>
        <p:pic>
          <p:nvPicPr>
            <p:cNvPr id="27" name="Signature">
              <a:extLst>
                <a:ext uri="{FF2B5EF4-FFF2-40B4-BE49-F238E27FC236}">
                  <a16:creationId xmlns:a16="http://schemas.microsoft.com/office/drawing/2014/main" id="{8970164E-17D4-4CDA-9E70-7026F2A8E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28" name="Distribution">
              <a:extLst>
                <a:ext uri="{FF2B5EF4-FFF2-40B4-BE49-F238E27FC236}">
                  <a16:creationId xmlns:a16="http://schemas.microsoft.com/office/drawing/2014/main" id="{1F21F8A7-A5DF-468D-8393-F0A39584D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29" name="Key">
              <a:extLst>
                <a:ext uri="{FF2B5EF4-FFF2-40B4-BE49-F238E27FC236}">
                  <a16:creationId xmlns:a16="http://schemas.microsoft.com/office/drawing/2014/main" id="{1B87FB44-E089-4F0B-9563-6F4585F09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363D62F-9A87-48E4-B9EC-8B53C44F86BE}"/>
              </a:ext>
            </a:extLst>
          </p:cNvPr>
          <p:cNvGrpSpPr/>
          <p:nvPr/>
        </p:nvGrpSpPr>
        <p:grpSpPr>
          <a:xfrm>
            <a:off x="1143306" y="1947819"/>
            <a:ext cx="3594911" cy="4623711"/>
            <a:chOff x="1143306" y="1949578"/>
            <a:chExt cx="3594911" cy="4623711"/>
          </a:xfrm>
        </p:grpSpPr>
        <p:sp>
          <p:nvSpPr>
            <p:cNvPr id="163" name="Isosceles Triangle 162">
              <a:extLst>
                <a:ext uri="{FF2B5EF4-FFF2-40B4-BE49-F238E27FC236}">
                  <a16:creationId xmlns:a16="http://schemas.microsoft.com/office/drawing/2014/main" id="{BFCB1B5B-B46B-4995-AC7E-13BA34997A77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Net-monitor">
              <a:extLst>
                <a:ext uri="{FF2B5EF4-FFF2-40B4-BE49-F238E27FC236}">
                  <a16:creationId xmlns:a16="http://schemas.microsoft.com/office/drawing/2014/main" id="{6899AC23-D512-4E92-988B-0B4EA36F6DE2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198" name="artifact-border">
                <a:extLst>
                  <a:ext uri="{FF2B5EF4-FFF2-40B4-BE49-F238E27FC236}">
                    <a16:creationId xmlns:a16="http://schemas.microsoft.com/office/drawing/2014/main" id="{5EC2E4A3-9C6C-4931-A68C-DDD94C33CCFF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54447D77-DB94-47AB-98B7-151CBD06664A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200" name="artifact-name">
                  <a:extLst>
                    <a:ext uri="{FF2B5EF4-FFF2-40B4-BE49-F238E27FC236}">
                      <a16:creationId xmlns:a16="http://schemas.microsoft.com/office/drawing/2014/main" id="{0EC5A381-925A-4CE4-B56D-6ED8D50EE466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201" name="artifact-mask">
                  <a:extLst>
                    <a:ext uri="{FF2B5EF4-FFF2-40B4-BE49-F238E27FC236}">
                      <a16:creationId xmlns:a16="http://schemas.microsoft.com/office/drawing/2014/main" id="{3AD79A25-F777-4043-8754-D1B3BCA4B92F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202" name="Container Image">
                  <a:extLst>
                    <a:ext uri="{FF2B5EF4-FFF2-40B4-BE49-F238E27FC236}">
                      <a16:creationId xmlns:a16="http://schemas.microsoft.com/office/drawing/2014/main" id="{75F0B5EE-02B3-4377-9AE1-915D50B96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203" name="Isosceles Triangle 202">
                  <a:extLst>
                    <a:ext uri="{FF2B5EF4-FFF2-40B4-BE49-F238E27FC236}">
                      <a16:creationId xmlns:a16="http://schemas.microsoft.com/office/drawing/2014/main" id="{FFE7B8AE-E01A-46F4-9FBD-3E7A07B3B743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Sig Label">
                  <a:extLst>
                    <a:ext uri="{FF2B5EF4-FFF2-40B4-BE49-F238E27FC236}">
                      <a16:creationId xmlns:a16="http://schemas.microsoft.com/office/drawing/2014/main" id="{AA17B7F2-B7F4-4C59-9931-21BA5411DC45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205" name="Sig Label">
                  <a:extLst>
                    <a:ext uri="{FF2B5EF4-FFF2-40B4-BE49-F238E27FC236}">
                      <a16:creationId xmlns:a16="http://schemas.microsoft.com/office/drawing/2014/main" id="{FD4C4843-F6B9-4F56-92EF-89ED95775DD1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206" name="Connector: Elbow 205">
                  <a:extLst>
                    <a:ext uri="{FF2B5EF4-FFF2-40B4-BE49-F238E27FC236}">
                      <a16:creationId xmlns:a16="http://schemas.microsoft.com/office/drawing/2014/main" id="{E5FE1799-F3BF-4414-A7C3-A9011E5D146B}"/>
                    </a:ext>
                  </a:extLst>
                </p:cNvPr>
                <p:cNvCxnSpPr>
                  <a:cxnSpLocks/>
                  <a:stCxn id="204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Connector: Elbow 206">
                  <a:extLst>
                    <a:ext uri="{FF2B5EF4-FFF2-40B4-BE49-F238E27FC236}">
                      <a16:creationId xmlns:a16="http://schemas.microsoft.com/office/drawing/2014/main" id="{10A83356-21C2-4132-A99E-4ECFCB3FD61B}"/>
                    </a:ext>
                  </a:extLst>
                </p:cNvPr>
                <p:cNvCxnSpPr>
                  <a:cxnSpLocks/>
                  <a:stCxn id="205" idx="1"/>
                  <a:endCxn id="202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Sig Label">
                  <a:extLst>
                    <a:ext uri="{FF2B5EF4-FFF2-40B4-BE49-F238E27FC236}">
                      <a16:creationId xmlns:a16="http://schemas.microsoft.com/office/drawing/2014/main" id="{2BACDD04-B5DE-45F5-BDFE-783C9B24D48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209" name="Connector: Elbow 208">
                  <a:extLst>
                    <a:ext uri="{FF2B5EF4-FFF2-40B4-BE49-F238E27FC236}">
                      <a16:creationId xmlns:a16="http://schemas.microsoft.com/office/drawing/2014/main" id="{1D960108-387C-4620-9512-B309A811188B}"/>
                    </a:ext>
                  </a:extLst>
                </p:cNvPr>
                <p:cNvCxnSpPr>
                  <a:cxnSpLocks/>
                  <a:stCxn id="208" idx="1"/>
                  <a:endCxn id="202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Sig Label">
                  <a:extLst>
                    <a:ext uri="{FF2B5EF4-FFF2-40B4-BE49-F238E27FC236}">
                      <a16:creationId xmlns:a16="http://schemas.microsoft.com/office/drawing/2014/main" id="{98F8A0B7-527C-44FA-AC0D-9BBBC40B8971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165" name="Wabbit-Networks Sig">
              <a:extLst>
                <a:ext uri="{FF2B5EF4-FFF2-40B4-BE49-F238E27FC236}">
                  <a16:creationId xmlns:a16="http://schemas.microsoft.com/office/drawing/2014/main" id="{D8BEEA29-C3C7-4CFB-9870-FB544061DAD7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190" name="artifact-border">
                <a:extLst>
                  <a:ext uri="{FF2B5EF4-FFF2-40B4-BE49-F238E27FC236}">
                    <a16:creationId xmlns:a16="http://schemas.microsoft.com/office/drawing/2014/main" id="{B68AA0DA-03B8-4033-9BE1-D55B245B3B4F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91" name="Container Image">
                <a:extLst>
                  <a:ext uri="{FF2B5EF4-FFF2-40B4-BE49-F238E27FC236}">
                    <a16:creationId xmlns:a16="http://schemas.microsoft.com/office/drawing/2014/main" id="{0CA4056A-70E9-4267-91C9-60CB5C6228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92" name="Isosceles Triangle 191">
                <a:extLst>
                  <a:ext uri="{FF2B5EF4-FFF2-40B4-BE49-F238E27FC236}">
                    <a16:creationId xmlns:a16="http://schemas.microsoft.com/office/drawing/2014/main" id="{5F038F92-E138-48B5-8E86-135C38D8CCC6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tifact-name">
                <a:extLst>
                  <a:ext uri="{FF2B5EF4-FFF2-40B4-BE49-F238E27FC236}">
                    <a16:creationId xmlns:a16="http://schemas.microsoft.com/office/drawing/2014/main" id="{90843E06-1817-481F-B0BA-1681F19E3990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94" name="Sig Label">
                <a:extLst>
                  <a:ext uri="{FF2B5EF4-FFF2-40B4-BE49-F238E27FC236}">
                    <a16:creationId xmlns:a16="http://schemas.microsoft.com/office/drawing/2014/main" id="{F3CD6DF0-0C6A-409F-9EAE-84D49BFB419F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95" name="Connector: Elbow 194">
                <a:extLst>
                  <a:ext uri="{FF2B5EF4-FFF2-40B4-BE49-F238E27FC236}">
                    <a16:creationId xmlns:a16="http://schemas.microsoft.com/office/drawing/2014/main" id="{74980B68-E4EB-4263-B364-36969348185E}"/>
                  </a:ext>
                </a:extLst>
              </p:cNvPr>
              <p:cNvCxnSpPr>
                <a:cxnSpLocks/>
                <a:stCxn id="194" idx="1"/>
                <a:endCxn id="167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Sig Label">
                <a:extLst>
                  <a:ext uri="{FF2B5EF4-FFF2-40B4-BE49-F238E27FC236}">
                    <a16:creationId xmlns:a16="http://schemas.microsoft.com/office/drawing/2014/main" id="{2C32C5CF-FEF4-4057-9DB9-C4E1FC587FC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97" name="Sig Label">
                <a:extLst>
                  <a:ext uri="{FF2B5EF4-FFF2-40B4-BE49-F238E27FC236}">
                    <a16:creationId xmlns:a16="http://schemas.microsoft.com/office/drawing/2014/main" id="{CE1B895E-AD98-40A0-A3D0-7E5622A8D9FC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FC5182DB-6D5E-43EF-99C7-9CEDA95E4D5C}"/>
                </a:ext>
              </a:extLst>
            </p:cNvPr>
            <p:cNvCxnSpPr>
              <a:cxnSpLocks/>
              <a:stCxn id="196" idx="1"/>
              <a:endCxn id="163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EE1FD484-5F8E-4F3A-B1E0-92E9AE46252A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Isosceles Triangle 167">
              <a:extLst>
                <a:ext uri="{FF2B5EF4-FFF2-40B4-BE49-F238E27FC236}">
                  <a16:creationId xmlns:a16="http://schemas.microsoft.com/office/drawing/2014/main" id="{8F4D3481-AEE8-4146-B858-E428D8E84990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5788EE43-167C-46A2-83E9-6D75168FD8E5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Wabbit-Networks Sig">
              <a:extLst>
                <a:ext uri="{FF2B5EF4-FFF2-40B4-BE49-F238E27FC236}">
                  <a16:creationId xmlns:a16="http://schemas.microsoft.com/office/drawing/2014/main" id="{07B3354B-9312-485C-AAF9-AEC36E97915F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182" name="artifact-border">
                <a:extLst>
                  <a:ext uri="{FF2B5EF4-FFF2-40B4-BE49-F238E27FC236}">
                    <a16:creationId xmlns:a16="http://schemas.microsoft.com/office/drawing/2014/main" id="{788CB743-4873-4B89-9F15-ECC22B41C8FC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83" name="Container Image">
                <a:extLst>
                  <a:ext uri="{FF2B5EF4-FFF2-40B4-BE49-F238E27FC236}">
                    <a16:creationId xmlns:a16="http://schemas.microsoft.com/office/drawing/2014/main" id="{172CF01A-FC0E-4FFC-BAE6-712EDEC8F8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84" name="Isosceles Triangle 183">
                <a:extLst>
                  <a:ext uri="{FF2B5EF4-FFF2-40B4-BE49-F238E27FC236}">
                    <a16:creationId xmlns:a16="http://schemas.microsoft.com/office/drawing/2014/main" id="{8ED0ACB7-C879-4E44-B9EB-FDF16B50B3E4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tifact-name">
                <a:extLst>
                  <a:ext uri="{FF2B5EF4-FFF2-40B4-BE49-F238E27FC236}">
                    <a16:creationId xmlns:a16="http://schemas.microsoft.com/office/drawing/2014/main" id="{AF843D44-F654-4A1B-B75B-34B7DB2639BF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186" name="Sig Label">
                <a:extLst>
                  <a:ext uri="{FF2B5EF4-FFF2-40B4-BE49-F238E27FC236}">
                    <a16:creationId xmlns:a16="http://schemas.microsoft.com/office/drawing/2014/main" id="{2D3B95EC-F3FE-4F11-9229-248AA5C5396B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187" name="Connector: Elbow 186">
                <a:extLst>
                  <a:ext uri="{FF2B5EF4-FFF2-40B4-BE49-F238E27FC236}">
                    <a16:creationId xmlns:a16="http://schemas.microsoft.com/office/drawing/2014/main" id="{704D939A-E911-4998-A1F3-E719A242CAC4}"/>
                  </a:ext>
                </a:extLst>
              </p:cNvPr>
              <p:cNvCxnSpPr>
                <a:cxnSpLocks/>
                <a:stCxn id="186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Sig Label">
                <a:extLst>
                  <a:ext uri="{FF2B5EF4-FFF2-40B4-BE49-F238E27FC236}">
                    <a16:creationId xmlns:a16="http://schemas.microsoft.com/office/drawing/2014/main" id="{9D45575C-A733-4D20-8C98-5F505D3F1158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9" name="Sig Label">
                <a:extLst>
                  <a:ext uri="{FF2B5EF4-FFF2-40B4-BE49-F238E27FC236}">
                    <a16:creationId xmlns:a16="http://schemas.microsoft.com/office/drawing/2014/main" id="{D8E1771E-7FC5-4547-AAAC-2AD8BABCB042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E3697292-0AF4-4DFA-ADF4-27A8E066C9C4}"/>
                </a:ext>
              </a:extLst>
            </p:cNvPr>
            <p:cNvCxnSpPr>
              <a:cxnSpLocks/>
              <a:stCxn id="188" idx="1"/>
              <a:endCxn id="163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Wabbit-Networks Sig">
              <a:extLst>
                <a:ext uri="{FF2B5EF4-FFF2-40B4-BE49-F238E27FC236}">
                  <a16:creationId xmlns:a16="http://schemas.microsoft.com/office/drawing/2014/main" id="{7519DF72-BAA5-4B68-8EF6-C7C052C63FF3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174" name="artifact-border">
                <a:extLst>
                  <a:ext uri="{FF2B5EF4-FFF2-40B4-BE49-F238E27FC236}">
                    <a16:creationId xmlns:a16="http://schemas.microsoft.com/office/drawing/2014/main" id="{6100975A-BA46-4E6B-A646-2C2B8B8F6C63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75" name="Container Image">
                <a:extLst>
                  <a:ext uri="{FF2B5EF4-FFF2-40B4-BE49-F238E27FC236}">
                    <a16:creationId xmlns:a16="http://schemas.microsoft.com/office/drawing/2014/main" id="{411FBD63-9D3F-4C4B-8CD9-3C7C07085E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A449E0F4-D4FF-4AE3-9A72-BDA0C9743975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tifact-name">
                <a:extLst>
                  <a:ext uri="{FF2B5EF4-FFF2-40B4-BE49-F238E27FC236}">
                    <a16:creationId xmlns:a16="http://schemas.microsoft.com/office/drawing/2014/main" id="{E84BF0B9-E27E-4CCF-B2BC-DB6468B8B735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78" name="Sig Label">
                <a:extLst>
                  <a:ext uri="{FF2B5EF4-FFF2-40B4-BE49-F238E27FC236}">
                    <a16:creationId xmlns:a16="http://schemas.microsoft.com/office/drawing/2014/main" id="{7E576732-0ED2-4D4E-A962-65FCDC1E88E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79" name="Connector: Elbow 178">
                <a:extLst>
                  <a:ext uri="{FF2B5EF4-FFF2-40B4-BE49-F238E27FC236}">
                    <a16:creationId xmlns:a16="http://schemas.microsoft.com/office/drawing/2014/main" id="{4F01FAB3-37BD-4318-8A11-48DCEFE8EB78}"/>
                  </a:ext>
                </a:extLst>
              </p:cNvPr>
              <p:cNvCxnSpPr>
                <a:cxnSpLocks/>
                <a:stCxn id="178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Sig Label">
                <a:extLst>
                  <a:ext uri="{FF2B5EF4-FFF2-40B4-BE49-F238E27FC236}">
                    <a16:creationId xmlns:a16="http://schemas.microsoft.com/office/drawing/2014/main" id="{0F091F44-3213-43CA-9F88-519D1A1BB441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81" name="Sig Label">
                <a:extLst>
                  <a:ext uri="{FF2B5EF4-FFF2-40B4-BE49-F238E27FC236}">
                    <a16:creationId xmlns:a16="http://schemas.microsoft.com/office/drawing/2014/main" id="{ECE4DAF3-58D3-459D-A4BB-0AAFE2A69BE4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73" name="Connector: Elbow 172">
              <a:extLst>
                <a:ext uri="{FF2B5EF4-FFF2-40B4-BE49-F238E27FC236}">
                  <a16:creationId xmlns:a16="http://schemas.microsoft.com/office/drawing/2014/main" id="{B6B33A72-A2E1-4393-B02D-A6BA0902F0E5}"/>
                </a:ext>
              </a:extLst>
            </p:cNvPr>
            <p:cNvCxnSpPr>
              <a:cxnSpLocks/>
              <a:stCxn id="180" idx="1"/>
              <a:endCxn id="169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531B00F-3E58-4776-9100-091BF483CC53}"/>
              </a:ext>
            </a:extLst>
          </p:cNvPr>
          <p:cNvGrpSpPr/>
          <p:nvPr/>
        </p:nvGrpSpPr>
        <p:grpSpPr>
          <a:xfrm>
            <a:off x="1143306" y="1949578"/>
            <a:ext cx="3594911" cy="4623711"/>
            <a:chOff x="1143306" y="1949578"/>
            <a:chExt cx="3594911" cy="4623711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551CBA87-5A4D-4FBA-923D-FFF799CE9751}"/>
                </a:ext>
              </a:extLst>
            </p:cNvPr>
            <p:cNvSpPr/>
            <p:nvPr/>
          </p:nvSpPr>
          <p:spPr>
            <a:xfrm rot="10800000">
              <a:off x="1259492" y="29964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Net-monitor">
              <a:extLst>
                <a:ext uri="{FF2B5EF4-FFF2-40B4-BE49-F238E27FC236}">
                  <a16:creationId xmlns:a16="http://schemas.microsoft.com/office/drawing/2014/main" id="{FBF31E24-ACF5-4BD5-BF31-E6FCF2CE928E}"/>
                </a:ext>
              </a:extLst>
            </p:cNvPr>
            <p:cNvGrpSpPr/>
            <p:nvPr/>
          </p:nvGrpSpPr>
          <p:grpSpPr>
            <a:xfrm>
              <a:off x="1143306" y="1949578"/>
              <a:ext cx="2550619" cy="1147598"/>
              <a:chOff x="8600004" y="1385294"/>
              <a:chExt cx="2550619" cy="1147598"/>
            </a:xfrm>
          </p:grpSpPr>
          <p:sp>
            <p:nvSpPr>
              <p:cNvPr id="60" name="artifact-border">
                <a:extLst>
                  <a:ext uri="{FF2B5EF4-FFF2-40B4-BE49-F238E27FC236}">
                    <a16:creationId xmlns:a16="http://schemas.microsoft.com/office/drawing/2014/main" id="{F97C879B-6E32-4948-B073-64B55354643A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8E8A627-9DCC-4946-AF81-4C13D0AE2446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62" name="artifact-name">
                  <a:extLst>
                    <a:ext uri="{FF2B5EF4-FFF2-40B4-BE49-F238E27FC236}">
                      <a16:creationId xmlns:a16="http://schemas.microsoft.com/office/drawing/2014/main" id="{5FC9BC61-1E5C-4AF4-BCE0-700B3E7E98A5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63" name="artifact-mask">
                  <a:extLst>
                    <a:ext uri="{FF2B5EF4-FFF2-40B4-BE49-F238E27FC236}">
                      <a16:creationId xmlns:a16="http://schemas.microsoft.com/office/drawing/2014/main" id="{F12D7949-899D-4007-AFC9-FB91A3792703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64" name="Container Image">
                  <a:extLst>
                    <a:ext uri="{FF2B5EF4-FFF2-40B4-BE49-F238E27FC236}">
                      <a16:creationId xmlns:a16="http://schemas.microsoft.com/office/drawing/2014/main" id="{2B205340-AB76-4718-8085-863F56B7B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57AE3AE1-877C-4993-AE60-7031D891D43A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Sig Label">
                  <a:extLst>
                    <a:ext uri="{FF2B5EF4-FFF2-40B4-BE49-F238E27FC236}">
                      <a16:creationId xmlns:a16="http://schemas.microsoft.com/office/drawing/2014/main" id="{1576C31D-3537-46A1-A1C8-2D1504311E6E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67" name="Sig Label">
                  <a:extLst>
                    <a:ext uri="{FF2B5EF4-FFF2-40B4-BE49-F238E27FC236}">
                      <a16:creationId xmlns:a16="http://schemas.microsoft.com/office/drawing/2014/main" id="{75EE1657-DD1B-4AF7-921F-6511904165EF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68" name="Connector: Elbow 67">
                  <a:extLst>
                    <a:ext uri="{FF2B5EF4-FFF2-40B4-BE49-F238E27FC236}">
                      <a16:creationId xmlns:a16="http://schemas.microsoft.com/office/drawing/2014/main" id="{FC381D36-496B-414F-B695-B4E184ED778C}"/>
                    </a:ext>
                  </a:extLst>
                </p:cNvPr>
                <p:cNvCxnSpPr>
                  <a:cxnSpLocks/>
                  <a:stCxn id="66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Elbow 68">
                  <a:extLst>
                    <a:ext uri="{FF2B5EF4-FFF2-40B4-BE49-F238E27FC236}">
                      <a16:creationId xmlns:a16="http://schemas.microsoft.com/office/drawing/2014/main" id="{B0FE0B30-058C-4A42-B05C-0429609ADAE9}"/>
                    </a:ext>
                  </a:extLst>
                </p:cNvPr>
                <p:cNvCxnSpPr>
                  <a:cxnSpLocks/>
                  <a:stCxn id="67" idx="1"/>
                  <a:endCxn id="64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Sig Label">
                  <a:extLst>
                    <a:ext uri="{FF2B5EF4-FFF2-40B4-BE49-F238E27FC236}">
                      <a16:creationId xmlns:a16="http://schemas.microsoft.com/office/drawing/2014/main" id="{4529E18C-1D7E-4E29-8602-497E3DD1E8D0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71" name="Connector: Elbow 70">
                  <a:extLst>
                    <a:ext uri="{FF2B5EF4-FFF2-40B4-BE49-F238E27FC236}">
                      <a16:creationId xmlns:a16="http://schemas.microsoft.com/office/drawing/2014/main" id="{E3BCE744-7AF1-453D-B76B-81D57349B3C4}"/>
                    </a:ext>
                  </a:extLst>
                </p:cNvPr>
                <p:cNvCxnSpPr>
                  <a:cxnSpLocks/>
                  <a:stCxn id="70" idx="1"/>
                  <a:endCxn id="64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Sig Label">
                  <a:extLst>
                    <a:ext uri="{FF2B5EF4-FFF2-40B4-BE49-F238E27FC236}">
                      <a16:creationId xmlns:a16="http://schemas.microsoft.com/office/drawing/2014/main" id="{3FE0C9A6-3095-4502-B382-34FDD4B6E37F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73" name="Wabbit-Networks Sig">
              <a:extLst>
                <a:ext uri="{FF2B5EF4-FFF2-40B4-BE49-F238E27FC236}">
                  <a16:creationId xmlns:a16="http://schemas.microsoft.com/office/drawing/2014/main" id="{DE693E91-930E-41EE-B36D-927C65DFEAC6}"/>
                </a:ext>
              </a:extLst>
            </p:cNvPr>
            <p:cNvGrpSpPr/>
            <p:nvPr/>
          </p:nvGrpSpPr>
          <p:grpSpPr>
            <a:xfrm>
              <a:off x="1703362" y="3209874"/>
              <a:ext cx="2658324" cy="1046006"/>
              <a:chOff x="9460153" y="3826108"/>
              <a:chExt cx="2658324" cy="1046006"/>
            </a:xfrm>
          </p:grpSpPr>
          <p:sp>
            <p:nvSpPr>
              <p:cNvPr id="74" name="artifact-border">
                <a:extLst>
                  <a:ext uri="{FF2B5EF4-FFF2-40B4-BE49-F238E27FC236}">
                    <a16:creationId xmlns:a16="http://schemas.microsoft.com/office/drawing/2014/main" id="{429823EE-9E41-4B4E-9923-433CCAC3D57B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75" name="Container Image">
                <a:extLst>
                  <a:ext uri="{FF2B5EF4-FFF2-40B4-BE49-F238E27FC236}">
                    <a16:creationId xmlns:a16="http://schemas.microsoft.com/office/drawing/2014/main" id="{3FBE74B6-60E7-4051-826A-3089BD9C6F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E08970AF-4AE0-43E1-B56B-42CB41D81098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rtifact-name">
                <a:extLst>
                  <a:ext uri="{FF2B5EF4-FFF2-40B4-BE49-F238E27FC236}">
                    <a16:creationId xmlns:a16="http://schemas.microsoft.com/office/drawing/2014/main" id="{80852CFD-D152-43BC-93FF-57AE5F550A0E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78" name="Sig Label">
                <a:extLst>
                  <a:ext uri="{FF2B5EF4-FFF2-40B4-BE49-F238E27FC236}">
                    <a16:creationId xmlns:a16="http://schemas.microsoft.com/office/drawing/2014/main" id="{E61E100D-3CEB-4A36-A22A-2872C3C9BBD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79" name="Connector: Elbow 78">
                <a:extLst>
                  <a:ext uri="{FF2B5EF4-FFF2-40B4-BE49-F238E27FC236}">
                    <a16:creationId xmlns:a16="http://schemas.microsoft.com/office/drawing/2014/main" id="{658FBFB3-B685-4B86-A36A-064E96E06236}"/>
                  </a:ext>
                </a:extLst>
              </p:cNvPr>
              <p:cNvCxnSpPr>
                <a:cxnSpLocks/>
                <a:stCxn id="78" idx="1"/>
                <a:endCxn id="83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Sig Label">
                <a:extLst>
                  <a:ext uri="{FF2B5EF4-FFF2-40B4-BE49-F238E27FC236}">
                    <a16:creationId xmlns:a16="http://schemas.microsoft.com/office/drawing/2014/main" id="{BEAA67B8-B340-4B6E-8C04-25FF60C0AA9A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81" name="Sig Label">
                <a:extLst>
                  <a:ext uri="{FF2B5EF4-FFF2-40B4-BE49-F238E27FC236}">
                    <a16:creationId xmlns:a16="http://schemas.microsoft.com/office/drawing/2014/main" id="{A37884DB-4988-4E5E-8754-987EF865586D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390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15E7938-3FFE-4F57-A056-FD11A9852D51}"/>
                </a:ext>
              </a:extLst>
            </p:cNvPr>
            <p:cNvCxnSpPr>
              <a:cxnSpLocks/>
              <a:stCxn id="80" idx="1"/>
              <a:endCxn id="58" idx="0"/>
            </p:cNvCxnSpPr>
            <p:nvPr/>
          </p:nvCxnSpPr>
          <p:spPr>
            <a:xfrm rot="10800000">
              <a:off x="1312260" y="3087467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555EBF9-A616-4161-BD1A-0A7513FA7B88}"/>
                </a:ext>
              </a:extLst>
            </p:cNvPr>
            <p:cNvSpPr/>
            <p:nvPr/>
          </p:nvSpPr>
          <p:spPr>
            <a:xfrm rot="10800000">
              <a:off x="1888682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8F849D8-878D-4039-94DA-1A92EFCD319B}"/>
                </a:ext>
              </a:extLst>
            </p:cNvPr>
            <p:cNvSpPr/>
            <p:nvPr/>
          </p:nvSpPr>
          <p:spPr>
            <a:xfrm rot="10800000">
              <a:off x="1793430" y="3254889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E5201BA2-38CD-48E2-94F6-6962166A2BEB}"/>
                </a:ext>
              </a:extLst>
            </p:cNvPr>
            <p:cNvSpPr/>
            <p:nvPr/>
          </p:nvSpPr>
          <p:spPr>
            <a:xfrm rot="10800000">
              <a:off x="1795759" y="5345086"/>
              <a:ext cx="105537" cy="9098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Wabbit-Networks Sig">
              <a:extLst>
                <a:ext uri="{FF2B5EF4-FFF2-40B4-BE49-F238E27FC236}">
                  <a16:creationId xmlns:a16="http://schemas.microsoft.com/office/drawing/2014/main" id="{715D7AE3-6EC9-4F05-AA71-9305B3EEA137}"/>
                </a:ext>
              </a:extLst>
            </p:cNvPr>
            <p:cNvGrpSpPr/>
            <p:nvPr/>
          </p:nvGrpSpPr>
          <p:grpSpPr>
            <a:xfrm>
              <a:off x="1700179" y="4368578"/>
              <a:ext cx="2658324" cy="1046006"/>
              <a:chOff x="9460153" y="3826108"/>
              <a:chExt cx="2658324" cy="1046006"/>
            </a:xfrm>
          </p:grpSpPr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6BD23DA4-1D0F-48A9-970C-344E4599195E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63744CF2-7FFC-43F2-84AD-9B5E18B8FE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42687B14-6BB5-440C-93C0-D9D7D72D423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40AA453D-FE47-47D8-97B9-D0D9F75B6B38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995B33AC-82C6-474E-B7F2-728FDB0B69C7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B1BAF28F-B4D7-4FE1-8DD0-D5909DE3C671}"/>
                  </a:ext>
                </a:extLst>
              </p:cNvPr>
              <p:cNvCxnSpPr>
                <a:cxnSpLocks/>
                <a:stCxn id="9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CBCA65B9-7FB6-44D0-A743-2E714C284D87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94" name="Sig Label">
                <a:extLst>
                  <a:ext uri="{FF2B5EF4-FFF2-40B4-BE49-F238E27FC236}">
                    <a16:creationId xmlns:a16="http://schemas.microsoft.com/office/drawing/2014/main" id="{B9AB4031-5849-46DD-92DA-CE7CC9265D68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23708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2F43D09B-0167-4D72-B8F6-25A3567DA4E4}"/>
                </a:ext>
              </a:extLst>
            </p:cNvPr>
            <p:cNvCxnSpPr>
              <a:cxnSpLocks/>
              <a:stCxn id="93" idx="1"/>
              <a:endCxn id="58" idx="0"/>
            </p:cNvCxnSpPr>
            <p:nvPr/>
          </p:nvCxnSpPr>
          <p:spPr>
            <a:xfrm rot="10800000">
              <a:off x="1312261" y="3087467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Wabbit-Networks Sig">
              <a:extLst>
                <a:ext uri="{FF2B5EF4-FFF2-40B4-BE49-F238E27FC236}">
                  <a16:creationId xmlns:a16="http://schemas.microsoft.com/office/drawing/2014/main" id="{02D16CC7-AAF5-44CA-B4C6-05F2091DDFA2}"/>
                </a:ext>
              </a:extLst>
            </p:cNvPr>
            <p:cNvGrpSpPr/>
            <p:nvPr/>
          </p:nvGrpSpPr>
          <p:grpSpPr>
            <a:xfrm>
              <a:off x="2094799" y="5527283"/>
              <a:ext cx="2643418" cy="1046006"/>
              <a:chOff x="9460153" y="3826108"/>
              <a:chExt cx="2643418" cy="1046006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037B74F9-EB83-476A-B315-FBB30D0EB158}"/>
                  </a:ext>
                </a:extLst>
              </p:cNvPr>
              <p:cNvSpPr/>
              <p:nvPr/>
            </p:nvSpPr>
            <p:spPr>
              <a:xfrm>
                <a:off x="9536289" y="3894191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98" name="Container Image">
                <a:extLst>
                  <a:ext uri="{FF2B5EF4-FFF2-40B4-BE49-F238E27FC236}">
                    <a16:creationId xmlns:a16="http://schemas.microsoft.com/office/drawing/2014/main" id="{D7121843-0F21-4C31-A874-865BC0820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674A31AD-8A88-4581-A83C-6F13E109B78A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rtifact-name">
                <a:extLst>
                  <a:ext uri="{FF2B5EF4-FFF2-40B4-BE49-F238E27FC236}">
                    <a16:creationId xmlns:a16="http://schemas.microsoft.com/office/drawing/2014/main" id="{A2C25563-1109-4307-B467-D2B7B6FE5429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101" name="Sig Label">
                <a:extLst>
                  <a:ext uri="{FF2B5EF4-FFF2-40B4-BE49-F238E27FC236}">
                    <a16:creationId xmlns:a16="http://schemas.microsoft.com/office/drawing/2014/main" id="{371F790F-DA69-4758-BB7A-F24B38703D86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102" name="Connector: Elbow 101">
                <a:extLst>
                  <a:ext uri="{FF2B5EF4-FFF2-40B4-BE49-F238E27FC236}">
                    <a16:creationId xmlns:a16="http://schemas.microsoft.com/office/drawing/2014/main" id="{B95404E6-3FCA-457B-ABD9-BDE84031B939}"/>
                  </a:ext>
                </a:extLst>
              </p:cNvPr>
              <p:cNvCxnSpPr>
                <a:cxnSpLocks/>
                <a:stCxn id="101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Sig Label">
                <a:extLst>
                  <a:ext uri="{FF2B5EF4-FFF2-40B4-BE49-F238E27FC236}">
                    <a16:creationId xmlns:a16="http://schemas.microsoft.com/office/drawing/2014/main" id="{6DC1C7F7-5061-4277-9B3E-244ACDCA908B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104" name="Sig Label">
                <a:extLst>
                  <a:ext uri="{FF2B5EF4-FFF2-40B4-BE49-F238E27FC236}">
                    <a16:creationId xmlns:a16="http://schemas.microsoft.com/office/drawing/2014/main" id="{19E0C112-3B99-4703-A81F-9AFDF1D32F56}"/>
                  </a:ext>
                </a:extLst>
              </p:cNvPr>
              <p:cNvSpPr txBox="1"/>
              <p:nvPr/>
            </p:nvSpPr>
            <p:spPr>
              <a:xfrm>
                <a:off x="9807830" y="4065101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oci.artifact.manifest.v1-rc1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E224E128-D15E-46AF-883E-36BF3726EDC8}"/>
                </a:ext>
              </a:extLst>
            </p:cNvPr>
            <p:cNvCxnSpPr>
              <a:cxnSpLocks/>
              <a:stCxn id="103" idx="1"/>
              <a:endCxn id="85" idx="0"/>
            </p:cNvCxnSpPr>
            <p:nvPr/>
          </p:nvCxnSpPr>
          <p:spPr>
            <a:xfrm rot="10800000">
              <a:off x="1848527" y="5436066"/>
              <a:ext cx="787706" cy="100851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34F5EF-CC7D-4A35-ADE4-1E4DE276DFD0}"/>
              </a:ext>
            </a:extLst>
          </p:cNvPr>
          <p:cNvSpPr/>
          <p:nvPr/>
        </p:nvSpPr>
        <p:spPr>
          <a:xfrm>
            <a:off x="6926589" y="842682"/>
            <a:ext cx="4513550" cy="5916706"/>
          </a:xfrm>
          <a:prstGeom prst="rect">
            <a:avLst/>
          </a:prstGeom>
          <a:noFill/>
          <a:ln w="76200">
            <a:solidFill>
              <a:srgbClr val="399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3" name="Graphic 212">
            <a:extLst>
              <a:ext uri="{FF2B5EF4-FFF2-40B4-BE49-F238E27FC236}">
                <a16:creationId xmlns:a16="http://schemas.microsoft.com/office/drawing/2014/main" id="{111D9BA6-02B6-4842-BEED-F72DCFF28D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26589" y="410593"/>
            <a:ext cx="476250" cy="476250"/>
          </a:xfrm>
          <a:prstGeom prst="rect">
            <a:avLst/>
          </a:prstGeom>
        </p:spPr>
      </p:pic>
      <p:sp>
        <p:nvSpPr>
          <p:cNvPr id="215" name="Graphic 27">
            <a:extLst>
              <a:ext uri="{FF2B5EF4-FFF2-40B4-BE49-F238E27FC236}">
                <a16:creationId xmlns:a16="http://schemas.microsoft.com/office/drawing/2014/main" id="{5B241015-EBBE-4E38-AB0D-45CE1B580D3C}"/>
              </a:ext>
            </a:extLst>
          </p:cNvPr>
          <p:cNvSpPr/>
          <p:nvPr/>
        </p:nvSpPr>
        <p:spPr>
          <a:xfrm>
            <a:off x="10590650" y="989159"/>
            <a:ext cx="675565" cy="525565"/>
          </a:xfrm>
          <a:custGeom>
            <a:avLst/>
            <a:gdLst>
              <a:gd name="connsiteX0" fmla="*/ 800982 w 944903"/>
              <a:gd name="connsiteY0" fmla="*/ 232647 h 698098"/>
              <a:gd name="connsiteX1" fmla="*/ 800982 w 944903"/>
              <a:gd name="connsiteY1" fmla="*/ 463989 h 698098"/>
              <a:gd name="connsiteX2" fmla="*/ 943776 w 944903"/>
              <a:gd name="connsiteY2" fmla="*/ 409710 h 698098"/>
              <a:gd name="connsiteX3" fmla="*/ 943776 w 944903"/>
              <a:gd name="connsiteY3" fmla="*/ 284052 h 698098"/>
              <a:gd name="connsiteX4" fmla="*/ 743865 w 944903"/>
              <a:gd name="connsiteY4" fmla="*/ 432557 h 698098"/>
              <a:gd name="connsiteX5" fmla="*/ 735297 w 944903"/>
              <a:gd name="connsiteY5" fmla="*/ 429701 h 698098"/>
              <a:gd name="connsiteX6" fmla="*/ 735297 w 944903"/>
              <a:gd name="connsiteY6" fmla="*/ 266917 h 698098"/>
              <a:gd name="connsiteX7" fmla="*/ 743865 w 944903"/>
              <a:gd name="connsiteY7" fmla="*/ 264061 h 698098"/>
              <a:gd name="connsiteX8" fmla="*/ 752433 w 944903"/>
              <a:gd name="connsiteY8" fmla="*/ 261205 h 698098"/>
              <a:gd name="connsiteX9" fmla="*/ 763856 w 944903"/>
              <a:gd name="connsiteY9" fmla="*/ 258349 h 698098"/>
              <a:gd name="connsiteX10" fmla="*/ 763856 w 944903"/>
              <a:gd name="connsiteY10" fmla="*/ 438269 h 698098"/>
              <a:gd name="connsiteX11" fmla="*/ 752433 w 944903"/>
              <a:gd name="connsiteY11" fmla="*/ 432557 h 698098"/>
              <a:gd name="connsiteX12" fmla="*/ 709595 w 944903"/>
              <a:gd name="connsiteY12" fmla="*/ 421133 h 698098"/>
              <a:gd name="connsiteX13" fmla="*/ 701027 w 944903"/>
              <a:gd name="connsiteY13" fmla="*/ 418278 h 698098"/>
              <a:gd name="connsiteX14" fmla="*/ 701027 w 944903"/>
              <a:gd name="connsiteY14" fmla="*/ 278340 h 698098"/>
              <a:gd name="connsiteX15" fmla="*/ 723944 w 944903"/>
              <a:gd name="connsiteY15" fmla="*/ 272629 h 698098"/>
              <a:gd name="connsiteX16" fmla="*/ 723944 w 944903"/>
              <a:gd name="connsiteY16" fmla="*/ 426845 h 698098"/>
              <a:gd name="connsiteX17" fmla="*/ 715289 w 944903"/>
              <a:gd name="connsiteY17" fmla="*/ 423989 h 698098"/>
              <a:gd name="connsiteX18" fmla="*/ 681036 w 944903"/>
              <a:gd name="connsiteY18" fmla="*/ 409710 h 698098"/>
              <a:gd name="connsiteX19" fmla="*/ 675324 w 944903"/>
              <a:gd name="connsiteY19" fmla="*/ 409710 h 698098"/>
              <a:gd name="connsiteX20" fmla="*/ 675324 w 944903"/>
              <a:gd name="connsiteY20" fmla="*/ 284052 h 698098"/>
              <a:gd name="connsiteX21" fmla="*/ 692459 w 944903"/>
              <a:gd name="connsiteY21" fmla="*/ 278340 h 698098"/>
              <a:gd name="connsiteX22" fmla="*/ 692459 w 944903"/>
              <a:gd name="connsiteY22" fmla="*/ 415422 h 698098"/>
              <a:gd name="connsiteX23" fmla="*/ 669613 w 944903"/>
              <a:gd name="connsiteY23" fmla="*/ 269773 h 698098"/>
              <a:gd name="connsiteX24" fmla="*/ 669613 w 944903"/>
              <a:gd name="connsiteY24" fmla="*/ 421133 h 698098"/>
              <a:gd name="connsiteX25" fmla="*/ 778135 w 944903"/>
              <a:gd name="connsiteY25" fmla="*/ 463989 h 698098"/>
              <a:gd name="connsiteX26" fmla="*/ 778135 w 944903"/>
              <a:gd name="connsiteY26" fmla="*/ 232647 h 698098"/>
              <a:gd name="connsiteX27" fmla="*/ 626775 w 944903"/>
              <a:gd name="connsiteY27" fmla="*/ 1322 h 698098"/>
              <a:gd name="connsiteX28" fmla="*/ 626775 w 944903"/>
              <a:gd name="connsiteY28" fmla="*/ 235503 h 698098"/>
              <a:gd name="connsiteX29" fmla="*/ 772424 w 944903"/>
              <a:gd name="connsiteY29" fmla="*/ 178385 h 698098"/>
              <a:gd name="connsiteX30" fmla="*/ 772424 w 944903"/>
              <a:gd name="connsiteY30" fmla="*/ 49872 h 698098"/>
              <a:gd name="connsiteX31" fmla="*/ 626775 w 944903"/>
              <a:gd name="connsiteY31" fmla="*/ 463989 h 698098"/>
              <a:gd name="connsiteX32" fmla="*/ 626775 w 944903"/>
              <a:gd name="connsiteY32" fmla="*/ 698169 h 698098"/>
              <a:gd name="connsiteX33" fmla="*/ 772424 w 944903"/>
              <a:gd name="connsiteY33" fmla="*/ 641052 h 698098"/>
              <a:gd name="connsiteX34" fmla="*/ 772424 w 944903"/>
              <a:gd name="connsiteY34" fmla="*/ 515394 h 698098"/>
              <a:gd name="connsiteX35" fmla="*/ 569657 w 944903"/>
              <a:gd name="connsiteY35" fmla="*/ 198376 h 698098"/>
              <a:gd name="connsiteX36" fmla="*/ 561090 w 944903"/>
              <a:gd name="connsiteY36" fmla="*/ 195521 h 698098"/>
              <a:gd name="connsiteX37" fmla="*/ 561090 w 944903"/>
              <a:gd name="connsiteY37" fmla="*/ 35592 h 698098"/>
              <a:gd name="connsiteX38" fmla="*/ 569657 w 944903"/>
              <a:gd name="connsiteY38" fmla="*/ 32737 h 698098"/>
              <a:gd name="connsiteX39" fmla="*/ 578225 w 944903"/>
              <a:gd name="connsiteY39" fmla="*/ 29881 h 698098"/>
              <a:gd name="connsiteX40" fmla="*/ 589648 w 944903"/>
              <a:gd name="connsiteY40" fmla="*/ 27025 h 698098"/>
              <a:gd name="connsiteX41" fmla="*/ 589648 w 944903"/>
              <a:gd name="connsiteY41" fmla="*/ 206944 h 698098"/>
              <a:gd name="connsiteX42" fmla="*/ 578225 w 944903"/>
              <a:gd name="connsiteY42" fmla="*/ 204053 h 698098"/>
              <a:gd name="connsiteX43" fmla="*/ 535475 w 944903"/>
              <a:gd name="connsiteY43" fmla="*/ 189809 h 698098"/>
              <a:gd name="connsiteX44" fmla="*/ 526907 w 944903"/>
              <a:gd name="connsiteY44" fmla="*/ 186953 h 698098"/>
              <a:gd name="connsiteX45" fmla="*/ 526907 w 944903"/>
              <a:gd name="connsiteY45" fmla="*/ 44160 h 698098"/>
              <a:gd name="connsiteX46" fmla="*/ 549825 w 944903"/>
              <a:gd name="connsiteY46" fmla="*/ 38448 h 698098"/>
              <a:gd name="connsiteX47" fmla="*/ 549825 w 944903"/>
              <a:gd name="connsiteY47" fmla="*/ 192665 h 698098"/>
              <a:gd name="connsiteX48" fmla="*/ 541257 w 944903"/>
              <a:gd name="connsiteY48" fmla="*/ 189809 h 698098"/>
              <a:gd name="connsiteX49" fmla="*/ 506916 w 944903"/>
              <a:gd name="connsiteY49" fmla="*/ 181241 h 698098"/>
              <a:gd name="connsiteX50" fmla="*/ 501205 w 944903"/>
              <a:gd name="connsiteY50" fmla="*/ 178385 h 698098"/>
              <a:gd name="connsiteX51" fmla="*/ 501205 w 944903"/>
              <a:gd name="connsiteY51" fmla="*/ 52728 h 698098"/>
              <a:gd name="connsiteX52" fmla="*/ 518340 w 944903"/>
              <a:gd name="connsiteY52" fmla="*/ 47016 h 698098"/>
              <a:gd name="connsiteX53" fmla="*/ 518340 w 944903"/>
              <a:gd name="connsiteY53" fmla="*/ 184097 h 698098"/>
              <a:gd name="connsiteX54" fmla="*/ 495493 w 944903"/>
              <a:gd name="connsiteY54" fmla="*/ 38448 h 698098"/>
              <a:gd name="connsiteX55" fmla="*/ 495493 w 944903"/>
              <a:gd name="connsiteY55" fmla="*/ 189809 h 698098"/>
              <a:gd name="connsiteX56" fmla="*/ 604016 w 944903"/>
              <a:gd name="connsiteY56" fmla="*/ 232647 h 698098"/>
              <a:gd name="connsiteX57" fmla="*/ 604016 w 944903"/>
              <a:gd name="connsiteY57" fmla="*/ 1322 h 698098"/>
              <a:gd name="connsiteX58" fmla="*/ 569745 w 944903"/>
              <a:gd name="connsiteY58" fmla="*/ 663899 h 698098"/>
              <a:gd name="connsiteX59" fmla="*/ 561178 w 944903"/>
              <a:gd name="connsiteY59" fmla="*/ 661043 h 698098"/>
              <a:gd name="connsiteX60" fmla="*/ 561178 w 944903"/>
              <a:gd name="connsiteY60" fmla="*/ 501115 h 698098"/>
              <a:gd name="connsiteX61" fmla="*/ 569745 w 944903"/>
              <a:gd name="connsiteY61" fmla="*/ 498259 h 698098"/>
              <a:gd name="connsiteX62" fmla="*/ 578313 w 944903"/>
              <a:gd name="connsiteY62" fmla="*/ 495403 h 698098"/>
              <a:gd name="connsiteX63" fmla="*/ 589736 w 944903"/>
              <a:gd name="connsiteY63" fmla="*/ 492548 h 698098"/>
              <a:gd name="connsiteX64" fmla="*/ 589736 w 944903"/>
              <a:gd name="connsiteY64" fmla="*/ 672467 h 698098"/>
              <a:gd name="connsiteX65" fmla="*/ 578313 w 944903"/>
              <a:gd name="connsiteY65" fmla="*/ 669611 h 698098"/>
              <a:gd name="connsiteX66" fmla="*/ 535475 w 944903"/>
              <a:gd name="connsiteY66" fmla="*/ 652476 h 698098"/>
              <a:gd name="connsiteX67" fmla="*/ 526907 w 944903"/>
              <a:gd name="connsiteY67" fmla="*/ 649620 h 698098"/>
              <a:gd name="connsiteX68" fmla="*/ 526907 w 944903"/>
              <a:gd name="connsiteY68" fmla="*/ 506827 h 698098"/>
              <a:gd name="connsiteX69" fmla="*/ 549825 w 944903"/>
              <a:gd name="connsiteY69" fmla="*/ 501115 h 698098"/>
              <a:gd name="connsiteX70" fmla="*/ 549825 w 944903"/>
              <a:gd name="connsiteY70" fmla="*/ 655349 h 698098"/>
              <a:gd name="connsiteX71" fmla="*/ 541257 w 944903"/>
              <a:gd name="connsiteY71" fmla="*/ 652493 h 698098"/>
              <a:gd name="connsiteX72" fmla="*/ 506916 w 944903"/>
              <a:gd name="connsiteY72" fmla="*/ 643908 h 698098"/>
              <a:gd name="connsiteX73" fmla="*/ 501205 w 944903"/>
              <a:gd name="connsiteY73" fmla="*/ 641052 h 698098"/>
              <a:gd name="connsiteX74" fmla="*/ 501205 w 944903"/>
              <a:gd name="connsiteY74" fmla="*/ 515394 h 698098"/>
              <a:gd name="connsiteX75" fmla="*/ 518340 w 944903"/>
              <a:gd name="connsiteY75" fmla="*/ 509683 h 698098"/>
              <a:gd name="connsiteX76" fmla="*/ 518340 w 944903"/>
              <a:gd name="connsiteY76" fmla="*/ 646764 h 698098"/>
              <a:gd name="connsiteX77" fmla="*/ 495493 w 944903"/>
              <a:gd name="connsiteY77" fmla="*/ 503971 h 698098"/>
              <a:gd name="connsiteX78" fmla="*/ 495493 w 944903"/>
              <a:gd name="connsiteY78" fmla="*/ 655349 h 698098"/>
              <a:gd name="connsiteX79" fmla="*/ 604016 w 944903"/>
              <a:gd name="connsiteY79" fmla="*/ 695331 h 698098"/>
              <a:gd name="connsiteX80" fmla="*/ 604016 w 944903"/>
              <a:gd name="connsiteY80" fmla="*/ 463989 h 698098"/>
              <a:gd name="connsiteX81" fmla="*/ 469702 w 944903"/>
              <a:gd name="connsiteY81" fmla="*/ 232647 h 698098"/>
              <a:gd name="connsiteX82" fmla="*/ 469702 w 944903"/>
              <a:gd name="connsiteY82" fmla="*/ 463989 h 698098"/>
              <a:gd name="connsiteX83" fmla="*/ 612495 w 944903"/>
              <a:gd name="connsiteY83" fmla="*/ 409710 h 698098"/>
              <a:gd name="connsiteX84" fmla="*/ 612495 w 944903"/>
              <a:gd name="connsiteY84" fmla="*/ 284052 h 698098"/>
              <a:gd name="connsiteX85" fmla="*/ 412567 w 944903"/>
              <a:gd name="connsiteY85" fmla="*/ 432557 h 698098"/>
              <a:gd name="connsiteX86" fmla="*/ 403999 w 944903"/>
              <a:gd name="connsiteY86" fmla="*/ 429701 h 698098"/>
              <a:gd name="connsiteX87" fmla="*/ 403999 w 944903"/>
              <a:gd name="connsiteY87" fmla="*/ 266917 h 698098"/>
              <a:gd name="connsiteX88" fmla="*/ 412567 w 944903"/>
              <a:gd name="connsiteY88" fmla="*/ 264061 h 698098"/>
              <a:gd name="connsiteX89" fmla="*/ 421135 w 944903"/>
              <a:gd name="connsiteY89" fmla="*/ 261205 h 698098"/>
              <a:gd name="connsiteX90" fmla="*/ 432558 w 944903"/>
              <a:gd name="connsiteY90" fmla="*/ 258349 h 698098"/>
              <a:gd name="connsiteX91" fmla="*/ 432558 w 944903"/>
              <a:gd name="connsiteY91" fmla="*/ 438269 h 698098"/>
              <a:gd name="connsiteX92" fmla="*/ 421135 w 944903"/>
              <a:gd name="connsiteY92" fmla="*/ 435413 h 698098"/>
              <a:gd name="connsiteX93" fmla="*/ 378297 w 944903"/>
              <a:gd name="connsiteY93" fmla="*/ 421133 h 698098"/>
              <a:gd name="connsiteX94" fmla="*/ 369764 w 944903"/>
              <a:gd name="connsiteY94" fmla="*/ 418278 h 698098"/>
              <a:gd name="connsiteX95" fmla="*/ 369764 w 944903"/>
              <a:gd name="connsiteY95" fmla="*/ 278340 h 698098"/>
              <a:gd name="connsiteX96" fmla="*/ 392682 w 944903"/>
              <a:gd name="connsiteY96" fmla="*/ 272629 h 698098"/>
              <a:gd name="connsiteX97" fmla="*/ 392682 w 944903"/>
              <a:gd name="connsiteY97" fmla="*/ 426845 h 698098"/>
              <a:gd name="connsiteX98" fmla="*/ 384114 w 944903"/>
              <a:gd name="connsiteY98" fmla="*/ 423989 h 698098"/>
              <a:gd name="connsiteX99" fmla="*/ 349738 w 944903"/>
              <a:gd name="connsiteY99" fmla="*/ 409710 h 698098"/>
              <a:gd name="connsiteX100" fmla="*/ 344026 w 944903"/>
              <a:gd name="connsiteY100" fmla="*/ 409710 h 698098"/>
              <a:gd name="connsiteX101" fmla="*/ 344026 w 944903"/>
              <a:gd name="connsiteY101" fmla="*/ 284052 h 698098"/>
              <a:gd name="connsiteX102" fmla="*/ 361161 w 944903"/>
              <a:gd name="connsiteY102" fmla="*/ 278340 h 698098"/>
              <a:gd name="connsiteX103" fmla="*/ 361161 w 944903"/>
              <a:gd name="connsiteY103" fmla="*/ 415422 h 698098"/>
              <a:gd name="connsiteX104" fmla="*/ 338314 w 944903"/>
              <a:gd name="connsiteY104" fmla="*/ 269773 h 698098"/>
              <a:gd name="connsiteX105" fmla="*/ 338314 w 944903"/>
              <a:gd name="connsiteY105" fmla="*/ 421133 h 698098"/>
              <a:gd name="connsiteX106" fmla="*/ 446837 w 944903"/>
              <a:gd name="connsiteY106" fmla="*/ 463989 h 698098"/>
              <a:gd name="connsiteX107" fmla="*/ 446837 w 944903"/>
              <a:gd name="connsiteY107" fmla="*/ 232647 h 698098"/>
              <a:gd name="connsiteX108" fmla="*/ 289765 w 944903"/>
              <a:gd name="connsiteY108" fmla="*/ 1322 h 698098"/>
              <a:gd name="connsiteX109" fmla="*/ 289765 w 944903"/>
              <a:gd name="connsiteY109" fmla="*/ 235503 h 698098"/>
              <a:gd name="connsiteX110" fmla="*/ 435414 w 944903"/>
              <a:gd name="connsiteY110" fmla="*/ 178385 h 698098"/>
              <a:gd name="connsiteX111" fmla="*/ 435414 w 944903"/>
              <a:gd name="connsiteY111" fmla="*/ 49872 h 698098"/>
              <a:gd name="connsiteX112" fmla="*/ 289765 w 944903"/>
              <a:gd name="connsiteY112" fmla="*/ 463989 h 698098"/>
              <a:gd name="connsiteX113" fmla="*/ 289765 w 944903"/>
              <a:gd name="connsiteY113" fmla="*/ 698169 h 698098"/>
              <a:gd name="connsiteX114" fmla="*/ 435414 w 944903"/>
              <a:gd name="connsiteY114" fmla="*/ 641052 h 698098"/>
              <a:gd name="connsiteX115" fmla="*/ 435414 w 944903"/>
              <a:gd name="connsiteY115" fmla="*/ 515394 h 698098"/>
              <a:gd name="connsiteX116" fmla="*/ 232647 w 944903"/>
              <a:gd name="connsiteY116" fmla="*/ 198376 h 698098"/>
              <a:gd name="connsiteX117" fmla="*/ 224080 w 944903"/>
              <a:gd name="connsiteY117" fmla="*/ 195521 h 698098"/>
              <a:gd name="connsiteX118" fmla="*/ 224080 w 944903"/>
              <a:gd name="connsiteY118" fmla="*/ 35592 h 698098"/>
              <a:gd name="connsiteX119" fmla="*/ 232647 w 944903"/>
              <a:gd name="connsiteY119" fmla="*/ 32737 h 698098"/>
              <a:gd name="connsiteX120" fmla="*/ 241215 w 944903"/>
              <a:gd name="connsiteY120" fmla="*/ 29881 h 698098"/>
              <a:gd name="connsiteX121" fmla="*/ 252638 w 944903"/>
              <a:gd name="connsiteY121" fmla="*/ 27025 h 698098"/>
              <a:gd name="connsiteX122" fmla="*/ 252638 w 944903"/>
              <a:gd name="connsiteY122" fmla="*/ 206944 h 698098"/>
              <a:gd name="connsiteX123" fmla="*/ 241215 w 944903"/>
              <a:gd name="connsiteY123" fmla="*/ 201232 h 698098"/>
              <a:gd name="connsiteX124" fmla="*/ 198377 w 944903"/>
              <a:gd name="connsiteY124" fmla="*/ 189809 h 698098"/>
              <a:gd name="connsiteX125" fmla="*/ 189809 w 944903"/>
              <a:gd name="connsiteY125" fmla="*/ 186953 h 698098"/>
              <a:gd name="connsiteX126" fmla="*/ 189809 w 944903"/>
              <a:gd name="connsiteY126" fmla="*/ 44160 h 698098"/>
              <a:gd name="connsiteX127" fmla="*/ 212727 w 944903"/>
              <a:gd name="connsiteY127" fmla="*/ 38448 h 698098"/>
              <a:gd name="connsiteX128" fmla="*/ 212727 w 944903"/>
              <a:gd name="connsiteY128" fmla="*/ 192665 h 698098"/>
              <a:gd name="connsiteX129" fmla="*/ 207015 w 944903"/>
              <a:gd name="connsiteY129" fmla="*/ 192665 h 698098"/>
              <a:gd name="connsiteX130" fmla="*/ 169818 w 944903"/>
              <a:gd name="connsiteY130" fmla="*/ 181241 h 698098"/>
              <a:gd name="connsiteX131" fmla="*/ 164107 w 944903"/>
              <a:gd name="connsiteY131" fmla="*/ 178385 h 698098"/>
              <a:gd name="connsiteX132" fmla="*/ 164107 w 944903"/>
              <a:gd name="connsiteY132" fmla="*/ 52728 h 698098"/>
              <a:gd name="connsiteX133" fmla="*/ 181242 w 944903"/>
              <a:gd name="connsiteY133" fmla="*/ 47016 h 698098"/>
              <a:gd name="connsiteX134" fmla="*/ 181242 w 944903"/>
              <a:gd name="connsiteY134" fmla="*/ 184097 h 698098"/>
              <a:gd name="connsiteX135" fmla="*/ 158395 w 944903"/>
              <a:gd name="connsiteY135" fmla="*/ 38448 h 698098"/>
              <a:gd name="connsiteX136" fmla="*/ 158395 w 944903"/>
              <a:gd name="connsiteY136" fmla="*/ 189809 h 698098"/>
              <a:gd name="connsiteX137" fmla="*/ 266918 w 944903"/>
              <a:gd name="connsiteY137" fmla="*/ 232647 h 698098"/>
              <a:gd name="connsiteX138" fmla="*/ 266918 w 944903"/>
              <a:gd name="connsiteY138" fmla="*/ 1322 h 698098"/>
              <a:gd name="connsiteX139" fmla="*/ 232647 w 944903"/>
              <a:gd name="connsiteY139" fmla="*/ 663899 h 698098"/>
              <a:gd name="connsiteX140" fmla="*/ 224080 w 944903"/>
              <a:gd name="connsiteY140" fmla="*/ 661043 h 698098"/>
              <a:gd name="connsiteX141" fmla="*/ 224080 w 944903"/>
              <a:gd name="connsiteY141" fmla="*/ 501115 h 698098"/>
              <a:gd name="connsiteX142" fmla="*/ 232647 w 944903"/>
              <a:gd name="connsiteY142" fmla="*/ 498259 h 698098"/>
              <a:gd name="connsiteX143" fmla="*/ 241215 w 944903"/>
              <a:gd name="connsiteY143" fmla="*/ 495403 h 698098"/>
              <a:gd name="connsiteX144" fmla="*/ 252638 w 944903"/>
              <a:gd name="connsiteY144" fmla="*/ 492548 h 698098"/>
              <a:gd name="connsiteX145" fmla="*/ 252638 w 944903"/>
              <a:gd name="connsiteY145" fmla="*/ 672467 h 698098"/>
              <a:gd name="connsiteX146" fmla="*/ 241215 w 944903"/>
              <a:gd name="connsiteY146" fmla="*/ 669611 h 698098"/>
              <a:gd name="connsiteX147" fmla="*/ 198377 w 944903"/>
              <a:gd name="connsiteY147" fmla="*/ 652476 h 698098"/>
              <a:gd name="connsiteX148" fmla="*/ 189809 w 944903"/>
              <a:gd name="connsiteY148" fmla="*/ 649620 h 698098"/>
              <a:gd name="connsiteX149" fmla="*/ 189809 w 944903"/>
              <a:gd name="connsiteY149" fmla="*/ 506827 h 698098"/>
              <a:gd name="connsiteX150" fmla="*/ 212727 w 944903"/>
              <a:gd name="connsiteY150" fmla="*/ 501115 h 698098"/>
              <a:gd name="connsiteX151" fmla="*/ 212727 w 944903"/>
              <a:gd name="connsiteY151" fmla="*/ 655349 h 698098"/>
              <a:gd name="connsiteX152" fmla="*/ 204053 w 944903"/>
              <a:gd name="connsiteY152" fmla="*/ 652476 h 698098"/>
              <a:gd name="connsiteX153" fmla="*/ 169818 w 944903"/>
              <a:gd name="connsiteY153" fmla="*/ 643908 h 698098"/>
              <a:gd name="connsiteX154" fmla="*/ 164107 w 944903"/>
              <a:gd name="connsiteY154" fmla="*/ 641052 h 698098"/>
              <a:gd name="connsiteX155" fmla="*/ 164107 w 944903"/>
              <a:gd name="connsiteY155" fmla="*/ 515394 h 698098"/>
              <a:gd name="connsiteX156" fmla="*/ 181242 w 944903"/>
              <a:gd name="connsiteY156" fmla="*/ 509683 h 698098"/>
              <a:gd name="connsiteX157" fmla="*/ 181242 w 944903"/>
              <a:gd name="connsiteY157" fmla="*/ 646764 h 698098"/>
              <a:gd name="connsiteX158" fmla="*/ 158395 w 944903"/>
              <a:gd name="connsiteY158" fmla="*/ 503971 h 698098"/>
              <a:gd name="connsiteX159" fmla="*/ 158395 w 944903"/>
              <a:gd name="connsiteY159" fmla="*/ 655349 h 698098"/>
              <a:gd name="connsiteX160" fmla="*/ 266918 w 944903"/>
              <a:gd name="connsiteY160" fmla="*/ 695331 h 698098"/>
              <a:gd name="connsiteX161" fmla="*/ 266918 w 944903"/>
              <a:gd name="connsiteY161" fmla="*/ 463989 h 698098"/>
              <a:gd name="connsiteX162" fmla="*/ 135477 w 944903"/>
              <a:gd name="connsiteY162" fmla="*/ 232647 h 698098"/>
              <a:gd name="connsiteX163" fmla="*/ 135477 w 944903"/>
              <a:gd name="connsiteY163" fmla="*/ 463989 h 698098"/>
              <a:gd name="connsiteX164" fmla="*/ 278271 w 944903"/>
              <a:gd name="connsiteY164" fmla="*/ 409710 h 698098"/>
              <a:gd name="connsiteX165" fmla="*/ 278271 w 944903"/>
              <a:gd name="connsiteY165" fmla="*/ 284052 h 698098"/>
              <a:gd name="connsiteX166" fmla="*/ 75539 w 944903"/>
              <a:gd name="connsiteY166" fmla="*/ 432557 h 698098"/>
              <a:gd name="connsiteX167" fmla="*/ 66972 w 944903"/>
              <a:gd name="connsiteY167" fmla="*/ 426845 h 698098"/>
              <a:gd name="connsiteX168" fmla="*/ 66972 w 944903"/>
              <a:gd name="connsiteY168" fmla="*/ 266917 h 698098"/>
              <a:gd name="connsiteX169" fmla="*/ 75539 w 944903"/>
              <a:gd name="connsiteY169" fmla="*/ 266917 h 698098"/>
              <a:gd name="connsiteX170" fmla="*/ 84178 w 944903"/>
              <a:gd name="connsiteY170" fmla="*/ 263991 h 698098"/>
              <a:gd name="connsiteX171" fmla="*/ 95601 w 944903"/>
              <a:gd name="connsiteY171" fmla="*/ 258279 h 698098"/>
              <a:gd name="connsiteX172" fmla="*/ 95601 w 944903"/>
              <a:gd name="connsiteY172" fmla="*/ 438269 h 698098"/>
              <a:gd name="connsiteX173" fmla="*/ 84178 w 944903"/>
              <a:gd name="connsiteY173" fmla="*/ 435413 h 698098"/>
              <a:gd name="connsiteX174" fmla="*/ 41269 w 944903"/>
              <a:gd name="connsiteY174" fmla="*/ 421133 h 698098"/>
              <a:gd name="connsiteX175" fmla="*/ 32701 w 944903"/>
              <a:gd name="connsiteY175" fmla="*/ 418278 h 698098"/>
              <a:gd name="connsiteX176" fmla="*/ 32701 w 944903"/>
              <a:gd name="connsiteY176" fmla="*/ 278340 h 698098"/>
              <a:gd name="connsiteX177" fmla="*/ 55619 w 944903"/>
              <a:gd name="connsiteY177" fmla="*/ 272629 h 698098"/>
              <a:gd name="connsiteX178" fmla="*/ 55619 w 944903"/>
              <a:gd name="connsiteY178" fmla="*/ 426845 h 698098"/>
              <a:gd name="connsiteX179" fmla="*/ 47051 w 944903"/>
              <a:gd name="connsiteY179" fmla="*/ 423989 h 698098"/>
              <a:gd name="connsiteX180" fmla="*/ 12710 w 944903"/>
              <a:gd name="connsiteY180" fmla="*/ 409710 h 698098"/>
              <a:gd name="connsiteX181" fmla="*/ 7034 w 944903"/>
              <a:gd name="connsiteY181" fmla="*/ 409710 h 698098"/>
              <a:gd name="connsiteX182" fmla="*/ 7034 w 944903"/>
              <a:gd name="connsiteY182" fmla="*/ 284052 h 698098"/>
              <a:gd name="connsiteX183" fmla="*/ 24240 w 944903"/>
              <a:gd name="connsiteY183" fmla="*/ 278340 h 698098"/>
              <a:gd name="connsiteX184" fmla="*/ 24240 w 944903"/>
              <a:gd name="connsiteY184" fmla="*/ 415422 h 698098"/>
              <a:gd name="connsiteX185" fmla="*/ 1322 w 944903"/>
              <a:gd name="connsiteY185" fmla="*/ 269773 h 698098"/>
              <a:gd name="connsiteX186" fmla="*/ 1322 w 944903"/>
              <a:gd name="connsiteY186" fmla="*/ 421133 h 698098"/>
              <a:gd name="connsiteX187" fmla="*/ 109845 w 944903"/>
              <a:gd name="connsiteY187" fmla="*/ 463989 h 698098"/>
              <a:gd name="connsiteX188" fmla="*/ 109845 w 944903"/>
              <a:gd name="connsiteY188" fmla="*/ 232647 h 6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944903" h="698098">
                <a:moveTo>
                  <a:pt x="800982" y="232647"/>
                </a:moveTo>
                <a:lnTo>
                  <a:pt x="800982" y="463989"/>
                </a:lnTo>
                <a:lnTo>
                  <a:pt x="943776" y="409710"/>
                </a:lnTo>
                <a:lnTo>
                  <a:pt x="943776" y="284052"/>
                </a:lnTo>
                <a:close/>
                <a:moveTo>
                  <a:pt x="743865" y="432557"/>
                </a:moveTo>
                <a:lnTo>
                  <a:pt x="735297" y="429701"/>
                </a:lnTo>
                <a:lnTo>
                  <a:pt x="735297" y="266917"/>
                </a:lnTo>
                <a:lnTo>
                  <a:pt x="743865" y="264061"/>
                </a:lnTo>
                <a:lnTo>
                  <a:pt x="752433" y="261205"/>
                </a:lnTo>
                <a:lnTo>
                  <a:pt x="763856" y="258349"/>
                </a:lnTo>
                <a:lnTo>
                  <a:pt x="763856" y="438269"/>
                </a:lnTo>
                <a:lnTo>
                  <a:pt x="752433" y="432557"/>
                </a:lnTo>
                <a:close/>
                <a:moveTo>
                  <a:pt x="709595" y="421133"/>
                </a:moveTo>
                <a:lnTo>
                  <a:pt x="701027" y="418278"/>
                </a:lnTo>
                <a:lnTo>
                  <a:pt x="701027" y="278340"/>
                </a:lnTo>
                <a:lnTo>
                  <a:pt x="723944" y="272629"/>
                </a:lnTo>
                <a:lnTo>
                  <a:pt x="723944" y="426845"/>
                </a:lnTo>
                <a:lnTo>
                  <a:pt x="715289" y="423989"/>
                </a:lnTo>
                <a:close/>
                <a:moveTo>
                  <a:pt x="681036" y="409710"/>
                </a:moveTo>
                <a:lnTo>
                  <a:pt x="675324" y="409710"/>
                </a:lnTo>
                <a:lnTo>
                  <a:pt x="675324" y="284052"/>
                </a:lnTo>
                <a:lnTo>
                  <a:pt x="692459" y="278340"/>
                </a:lnTo>
                <a:lnTo>
                  <a:pt x="692459" y="415422"/>
                </a:lnTo>
                <a:close/>
                <a:moveTo>
                  <a:pt x="669613" y="269773"/>
                </a:moveTo>
                <a:lnTo>
                  <a:pt x="669613" y="421133"/>
                </a:lnTo>
                <a:lnTo>
                  <a:pt x="778135" y="463989"/>
                </a:lnTo>
                <a:lnTo>
                  <a:pt x="778135" y="232647"/>
                </a:lnTo>
                <a:close/>
                <a:moveTo>
                  <a:pt x="626775" y="1322"/>
                </a:moveTo>
                <a:lnTo>
                  <a:pt x="626775" y="235503"/>
                </a:lnTo>
                <a:lnTo>
                  <a:pt x="772424" y="178385"/>
                </a:lnTo>
                <a:lnTo>
                  <a:pt x="772424" y="49872"/>
                </a:lnTo>
                <a:close/>
                <a:moveTo>
                  <a:pt x="626775" y="463989"/>
                </a:moveTo>
                <a:lnTo>
                  <a:pt x="626775" y="698169"/>
                </a:lnTo>
                <a:lnTo>
                  <a:pt x="772424" y="641052"/>
                </a:lnTo>
                <a:lnTo>
                  <a:pt x="772424" y="515394"/>
                </a:lnTo>
                <a:close/>
                <a:moveTo>
                  <a:pt x="569657" y="198376"/>
                </a:moveTo>
                <a:lnTo>
                  <a:pt x="561090" y="195521"/>
                </a:lnTo>
                <a:lnTo>
                  <a:pt x="561090" y="35592"/>
                </a:lnTo>
                <a:lnTo>
                  <a:pt x="569657" y="32737"/>
                </a:lnTo>
                <a:lnTo>
                  <a:pt x="578225" y="29881"/>
                </a:lnTo>
                <a:lnTo>
                  <a:pt x="589648" y="27025"/>
                </a:lnTo>
                <a:lnTo>
                  <a:pt x="589648" y="206944"/>
                </a:lnTo>
                <a:lnTo>
                  <a:pt x="578225" y="204053"/>
                </a:lnTo>
                <a:close/>
                <a:moveTo>
                  <a:pt x="535475" y="189809"/>
                </a:moveTo>
                <a:lnTo>
                  <a:pt x="526907" y="186953"/>
                </a:lnTo>
                <a:lnTo>
                  <a:pt x="526907" y="44160"/>
                </a:lnTo>
                <a:lnTo>
                  <a:pt x="549825" y="38448"/>
                </a:lnTo>
                <a:lnTo>
                  <a:pt x="549825" y="192665"/>
                </a:lnTo>
                <a:lnTo>
                  <a:pt x="541257" y="189809"/>
                </a:lnTo>
                <a:close/>
                <a:moveTo>
                  <a:pt x="506916" y="181241"/>
                </a:moveTo>
                <a:lnTo>
                  <a:pt x="501205" y="178385"/>
                </a:lnTo>
                <a:lnTo>
                  <a:pt x="501205" y="52728"/>
                </a:lnTo>
                <a:lnTo>
                  <a:pt x="518340" y="47016"/>
                </a:lnTo>
                <a:lnTo>
                  <a:pt x="518340" y="184097"/>
                </a:lnTo>
                <a:close/>
                <a:moveTo>
                  <a:pt x="495493" y="38448"/>
                </a:moveTo>
                <a:lnTo>
                  <a:pt x="495493" y="189809"/>
                </a:lnTo>
                <a:lnTo>
                  <a:pt x="604016" y="232647"/>
                </a:lnTo>
                <a:lnTo>
                  <a:pt x="604016" y="1322"/>
                </a:lnTo>
                <a:close/>
                <a:moveTo>
                  <a:pt x="569745" y="663899"/>
                </a:moveTo>
                <a:lnTo>
                  <a:pt x="561178" y="661043"/>
                </a:lnTo>
                <a:lnTo>
                  <a:pt x="561178" y="501115"/>
                </a:lnTo>
                <a:lnTo>
                  <a:pt x="569745" y="498259"/>
                </a:lnTo>
                <a:lnTo>
                  <a:pt x="578313" y="495403"/>
                </a:lnTo>
                <a:lnTo>
                  <a:pt x="589736" y="492548"/>
                </a:lnTo>
                <a:lnTo>
                  <a:pt x="589736" y="672467"/>
                </a:lnTo>
                <a:lnTo>
                  <a:pt x="578313" y="669611"/>
                </a:lnTo>
                <a:close/>
                <a:moveTo>
                  <a:pt x="535475" y="652476"/>
                </a:moveTo>
                <a:lnTo>
                  <a:pt x="526907" y="649620"/>
                </a:lnTo>
                <a:lnTo>
                  <a:pt x="526907" y="506827"/>
                </a:lnTo>
                <a:lnTo>
                  <a:pt x="549825" y="501115"/>
                </a:lnTo>
                <a:lnTo>
                  <a:pt x="549825" y="655349"/>
                </a:lnTo>
                <a:lnTo>
                  <a:pt x="541257" y="652493"/>
                </a:lnTo>
                <a:close/>
                <a:moveTo>
                  <a:pt x="506916" y="643908"/>
                </a:moveTo>
                <a:lnTo>
                  <a:pt x="501205" y="641052"/>
                </a:lnTo>
                <a:lnTo>
                  <a:pt x="501205" y="515394"/>
                </a:lnTo>
                <a:lnTo>
                  <a:pt x="518340" y="509683"/>
                </a:lnTo>
                <a:lnTo>
                  <a:pt x="518340" y="646764"/>
                </a:lnTo>
                <a:close/>
                <a:moveTo>
                  <a:pt x="495493" y="503971"/>
                </a:moveTo>
                <a:lnTo>
                  <a:pt x="495493" y="655349"/>
                </a:lnTo>
                <a:lnTo>
                  <a:pt x="604016" y="695331"/>
                </a:lnTo>
                <a:lnTo>
                  <a:pt x="604016" y="463989"/>
                </a:lnTo>
                <a:close/>
                <a:moveTo>
                  <a:pt x="469702" y="232647"/>
                </a:moveTo>
                <a:lnTo>
                  <a:pt x="469702" y="463989"/>
                </a:lnTo>
                <a:lnTo>
                  <a:pt x="612495" y="409710"/>
                </a:lnTo>
                <a:lnTo>
                  <a:pt x="612495" y="284052"/>
                </a:lnTo>
                <a:close/>
                <a:moveTo>
                  <a:pt x="412567" y="432557"/>
                </a:moveTo>
                <a:lnTo>
                  <a:pt x="403999" y="429701"/>
                </a:lnTo>
                <a:lnTo>
                  <a:pt x="403999" y="266917"/>
                </a:lnTo>
                <a:lnTo>
                  <a:pt x="412567" y="264061"/>
                </a:lnTo>
                <a:lnTo>
                  <a:pt x="421135" y="261205"/>
                </a:lnTo>
                <a:lnTo>
                  <a:pt x="432558" y="258349"/>
                </a:lnTo>
                <a:lnTo>
                  <a:pt x="432558" y="438269"/>
                </a:lnTo>
                <a:lnTo>
                  <a:pt x="421135" y="435413"/>
                </a:lnTo>
                <a:close/>
                <a:moveTo>
                  <a:pt x="378297" y="421133"/>
                </a:moveTo>
                <a:lnTo>
                  <a:pt x="369764" y="418278"/>
                </a:lnTo>
                <a:lnTo>
                  <a:pt x="369764" y="278340"/>
                </a:lnTo>
                <a:lnTo>
                  <a:pt x="392682" y="272629"/>
                </a:lnTo>
                <a:lnTo>
                  <a:pt x="392682" y="426845"/>
                </a:lnTo>
                <a:lnTo>
                  <a:pt x="384114" y="423989"/>
                </a:lnTo>
                <a:close/>
                <a:moveTo>
                  <a:pt x="349738" y="409710"/>
                </a:moveTo>
                <a:lnTo>
                  <a:pt x="344026" y="409710"/>
                </a:lnTo>
                <a:lnTo>
                  <a:pt x="344026" y="284052"/>
                </a:lnTo>
                <a:lnTo>
                  <a:pt x="361161" y="278340"/>
                </a:lnTo>
                <a:lnTo>
                  <a:pt x="361161" y="415422"/>
                </a:lnTo>
                <a:close/>
                <a:moveTo>
                  <a:pt x="338314" y="269773"/>
                </a:moveTo>
                <a:lnTo>
                  <a:pt x="338314" y="421133"/>
                </a:lnTo>
                <a:lnTo>
                  <a:pt x="446837" y="463989"/>
                </a:lnTo>
                <a:lnTo>
                  <a:pt x="446837" y="232647"/>
                </a:lnTo>
                <a:close/>
                <a:moveTo>
                  <a:pt x="289765" y="1322"/>
                </a:moveTo>
                <a:lnTo>
                  <a:pt x="289765" y="235503"/>
                </a:lnTo>
                <a:lnTo>
                  <a:pt x="435414" y="178385"/>
                </a:lnTo>
                <a:lnTo>
                  <a:pt x="435414" y="49872"/>
                </a:lnTo>
                <a:close/>
                <a:moveTo>
                  <a:pt x="289765" y="463989"/>
                </a:moveTo>
                <a:lnTo>
                  <a:pt x="289765" y="698169"/>
                </a:lnTo>
                <a:lnTo>
                  <a:pt x="435414" y="641052"/>
                </a:lnTo>
                <a:lnTo>
                  <a:pt x="435414" y="515394"/>
                </a:lnTo>
                <a:close/>
                <a:moveTo>
                  <a:pt x="232647" y="198376"/>
                </a:moveTo>
                <a:lnTo>
                  <a:pt x="224080" y="195521"/>
                </a:lnTo>
                <a:lnTo>
                  <a:pt x="224080" y="35592"/>
                </a:lnTo>
                <a:lnTo>
                  <a:pt x="232647" y="32737"/>
                </a:lnTo>
                <a:lnTo>
                  <a:pt x="241215" y="29881"/>
                </a:lnTo>
                <a:lnTo>
                  <a:pt x="252638" y="27025"/>
                </a:lnTo>
                <a:lnTo>
                  <a:pt x="252638" y="206944"/>
                </a:lnTo>
                <a:lnTo>
                  <a:pt x="241215" y="201232"/>
                </a:lnTo>
                <a:close/>
                <a:moveTo>
                  <a:pt x="198377" y="189809"/>
                </a:moveTo>
                <a:lnTo>
                  <a:pt x="189809" y="186953"/>
                </a:lnTo>
                <a:lnTo>
                  <a:pt x="189809" y="44160"/>
                </a:lnTo>
                <a:lnTo>
                  <a:pt x="212727" y="38448"/>
                </a:lnTo>
                <a:lnTo>
                  <a:pt x="212727" y="192665"/>
                </a:lnTo>
                <a:lnTo>
                  <a:pt x="207015" y="192665"/>
                </a:lnTo>
                <a:close/>
                <a:moveTo>
                  <a:pt x="169818" y="181241"/>
                </a:moveTo>
                <a:lnTo>
                  <a:pt x="164107" y="178385"/>
                </a:lnTo>
                <a:lnTo>
                  <a:pt x="164107" y="52728"/>
                </a:lnTo>
                <a:lnTo>
                  <a:pt x="181242" y="47016"/>
                </a:lnTo>
                <a:lnTo>
                  <a:pt x="181242" y="184097"/>
                </a:lnTo>
                <a:close/>
                <a:moveTo>
                  <a:pt x="158395" y="38448"/>
                </a:moveTo>
                <a:lnTo>
                  <a:pt x="158395" y="189809"/>
                </a:lnTo>
                <a:lnTo>
                  <a:pt x="266918" y="232647"/>
                </a:lnTo>
                <a:lnTo>
                  <a:pt x="266918" y="1322"/>
                </a:lnTo>
                <a:close/>
                <a:moveTo>
                  <a:pt x="232647" y="663899"/>
                </a:moveTo>
                <a:lnTo>
                  <a:pt x="224080" y="661043"/>
                </a:lnTo>
                <a:lnTo>
                  <a:pt x="224080" y="501115"/>
                </a:lnTo>
                <a:lnTo>
                  <a:pt x="232647" y="498259"/>
                </a:lnTo>
                <a:lnTo>
                  <a:pt x="241215" y="495403"/>
                </a:lnTo>
                <a:lnTo>
                  <a:pt x="252638" y="492548"/>
                </a:lnTo>
                <a:lnTo>
                  <a:pt x="252638" y="672467"/>
                </a:lnTo>
                <a:lnTo>
                  <a:pt x="241215" y="669611"/>
                </a:lnTo>
                <a:close/>
                <a:moveTo>
                  <a:pt x="198377" y="652476"/>
                </a:moveTo>
                <a:lnTo>
                  <a:pt x="189809" y="649620"/>
                </a:lnTo>
                <a:lnTo>
                  <a:pt x="189809" y="506827"/>
                </a:lnTo>
                <a:lnTo>
                  <a:pt x="212727" y="501115"/>
                </a:lnTo>
                <a:lnTo>
                  <a:pt x="212727" y="655349"/>
                </a:lnTo>
                <a:lnTo>
                  <a:pt x="204053" y="652476"/>
                </a:lnTo>
                <a:close/>
                <a:moveTo>
                  <a:pt x="169818" y="643908"/>
                </a:moveTo>
                <a:lnTo>
                  <a:pt x="164107" y="641052"/>
                </a:lnTo>
                <a:lnTo>
                  <a:pt x="164107" y="515394"/>
                </a:lnTo>
                <a:lnTo>
                  <a:pt x="181242" y="509683"/>
                </a:lnTo>
                <a:lnTo>
                  <a:pt x="181242" y="646764"/>
                </a:lnTo>
                <a:close/>
                <a:moveTo>
                  <a:pt x="158395" y="503971"/>
                </a:moveTo>
                <a:lnTo>
                  <a:pt x="158395" y="655349"/>
                </a:lnTo>
                <a:lnTo>
                  <a:pt x="266918" y="695331"/>
                </a:lnTo>
                <a:lnTo>
                  <a:pt x="266918" y="463989"/>
                </a:lnTo>
                <a:close/>
                <a:moveTo>
                  <a:pt x="135477" y="232647"/>
                </a:moveTo>
                <a:lnTo>
                  <a:pt x="135477" y="463989"/>
                </a:lnTo>
                <a:lnTo>
                  <a:pt x="278271" y="409710"/>
                </a:lnTo>
                <a:lnTo>
                  <a:pt x="278271" y="284052"/>
                </a:lnTo>
                <a:close/>
                <a:moveTo>
                  <a:pt x="75539" y="432557"/>
                </a:moveTo>
                <a:lnTo>
                  <a:pt x="66972" y="426845"/>
                </a:lnTo>
                <a:lnTo>
                  <a:pt x="66972" y="266917"/>
                </a:lnTo>
                <a:lnTo>
                  <a:pt x="75539" y="266917"/>
                </a:lnTo>
                <a:lnTo>
                  <a:pt x="84178" y="263991"/>
                </a:lnTo>
                <a:lnTo>
                  <a:pt x="95601" y="258279"/>
                </a:lnTo>
                <a:lnTo>
                  <a:pt x="95601" y="438269"/>
                </a:lnTo>
                <a:lnTo>
                  <a:pt x="84178" y="435413"/>
                </a:lnTo>
                <a:close/>
                <a:moveTo>
                  <a:pt x="41269" y="421133"/>
                </a:moveTo>
                <a:lnTo>
                  <a:pt x="32701" y="418278"/>
                </a:lnTo>
                <a:lnTo>
                  <a:pt x="32701" y="278340"/>
                </a:lnTo>
                <a:lnTo>
                  <a:pt x="55619" y="272629"/>
                </a:lnTo>
                <a:lnTo>
                  <a:pt x="55619" y="426845"/>
                </a:lnTo>
                <a:lnTo>
                  <a:pt x="47051" y="423989"/>
                </a:lnTo>
                <a:close/>
                <a:moveTo>
                  <a:pt x="12710" y="409710"/>
                </a:moveTo>
                <a:lnTo>
                  <a:pt x="7034" y="409710"/>
                </a:lnTo>
                <a:lnTo>
                  <a:pt x="7034" y="284052"/>
                </a:lnTo>
                <a:lnTo>
                  <a:pt x="24240" y="278340"/>
                </a:lnTo>
                <a:lnTo>
                  <a:pt x="24240" y="415422"/>
                </a:lnTo>
                <a:close/>
                <a:moveTo>
                  <a:pt x="1322" y="269773"/>
                </a:moveTo>
                <a:lnTo>
                  <a:pt x="1322" y="421133"/>
                </a:lnTo>
                <a:lnTo>
                  <a:pt x="109845" y="463989"/>
                </a:lnTo>
                <a:lnTo>
                  <a:pt x="109845" y="232647"/>
                </a:lnTo>
                <a:close/>
              </a:path>
            </a:pathLst>
          </a:custGeom>
          <a:solidFill>
            <a:srgbClr val="68217A">
              <a:lumMod val="60000"/>
              <a:lumOff val="4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5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68EFD2-EBC4-4896-86AC-5323D2632FFE}"/>
              </a:ext>
            </a:extLst>
          </p:cNvPr>
          <p:cNvSpPr txBox="1"/>
          <p:nvPr/>
        </p:nvSpPr>
        <p:spPr>
          <a:xfrm>
            <a:off x="515284" y="512205"/>
            <a:ext cx="643602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A9A112-57E2-40F8-B704-01FFAF74DB41}"/>
              </a:ext>
            </a:extLst>
          </p:cNvPr>
          <p:cNvSpPr txBox="1"/>
          <p:nvPr/>
        </p:nvSpPr>
        <p:spPr>
          <a:xfrm>
            <a:off x="522438" y="524600"/>
            <a:ext cx="6428868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--include-references org.cncf.notary.v2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oci</a:t>
            </a:r>
            <a:r>
              <a:rPr lang="en-US" dirty="0">
                <a:solidFill>
                  <a:schemeClr val="bg1"/>
                </a:solidFill>
              </a:rPr>
              <a:t>-reg copy \</a:t>
            </a:r>
          </a:p>
          <a:p>
            <a:r>
              <a:rPr lang="en-US" dirty="0">
                <a:solidFill>
                  <a:schemeClr val="bg1"/>
                </a:solidFill>
              </a:rPr>
              <a:t> --source docker.io/</a:t>
            </a:r>
            <a:r>
              <a:rPr lang="en-US" dirty="0" err="1">
                <a:solidFill>
                  <a:schemeClr val="bg1"/>
                </a:solidFill>
              </a:rPr>
              <a:t>wabbitnetworks</a:t>
            </a:r>
            <a:r>
              <a:rPr lang="en-US" dirty="0">
                <a:solidFill>
                  <a:schemeClr val="bg1"/>
                </a:solidFill>
              </a:rPr>
              <a:t>/net-monitor \</a:t>
            </a:r>
          </a:p>
          <a:p>
            <a:r>
              <a:rPr lang="en-US" dirty="0">
                <a:solidFill>
                  <a:schemeClr val="bg1"/>
                </a:solidFill>
              </a:rPr>
              <a:t>  --target registry.acme-rockets.io/base-artifacts/net-monitor:v1 \</a:t>
            </a:r>
          </a:p>
          <a:p>
            <a:r>
              <a:rPr lang="en-US" dirty="0">
                <a:solidFill>
                  <a:srgbClr val="92D050"/>
                </a:solidFill>
              </a:rPr>
              <a:t>  --copy-references disabled</a:t>
            </a:r>
          </a:p>
        </p:txBody>
      </p:sp>
    </p:spTree>
    <p:extLst>
      <p:ext uri="{BB962C8B-B14F-4D97-AF65-F5344CB8AC3E}">
        <p14:creationId xmlns:p14="http://schemas.microsoft.com/office/powerpoint/2010/main" val="273472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51354 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5" grpId="0" animBg="1"/>
      <p:bldP spid="118" grpId="0" animBg="1"/>
      <p:bldP spid="1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726-D44C-46D5-BB69-E3B4460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Reference Artifacts</a:t>
            </a:r>
          </a:p>
        </p:txBody>
      </p:sp>
      <p:grpSp>
        <p:nvGrpSpPr>
          <p:cNvPr id="3" name="Net-monitor">
            <a:extLst>
              <a:ext uri="{FF2B5EF4-FFF2-40B4-BE49-F238E27FC236}">
                <a16:creationId xmlns:a16="http://schemas.microsoft.com/office/drawing/2014/main" id="{A8C17196-3A95-406B-BAFE-339B736CDC81}"/>
              </a:ext>
            </a:extLst>
          </p:cNvPr>
          <p:cNvGrpSpPr/>
          <p:nvPr/>
        </p:nvGrpSpPr>
        <p:grpSpPr>
          <a:xfrm>
            <a:off x="8600004" y="1385294"/>
            <a:ext cx="2550619" cy="999869"/>
            <a:chOff x="8600004" y="1385294"/>
            <a:chExt cx="2550619" cy="999869"/>
          </a:xfrm>
        </p:grpSpPr>
        <p:sp>
          <p:nvSpPr>
            <p:cNvPr id="111" name="artifact-border">
              <a:extLst>
                <a:ext uri="{FF2B5EF4-FFF2-40B4-BE49-F238E27FC236}">
                  <a16:creationId xmlns:a16="http://schemas.microsoft.com/office/drawing/2014/main" id="{809C5643-B88F-4C13-B3B9-F12EA45E5067}"/>
                </a:ext>
              </a:extLst>
            </p:cNvPr>
            <p:cNvSpPr/>
            <p:nvPr/>
          </p:nvSpPr>
          <p:spPr>
            <a:xfrm>
              <a:off x="8696945" y="1453378"/>
              <a:ext cx="2453678" cy="931785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D3AC26-6CA2-4A73-B3E5-217B829C00A5}"/>
                </a:ext>
              </a:extLst>
            </p:cNvPr>
            <p:cNvGrpSpPr/>
            <p:nvPr/>
          </p:nvGrpSpPr>
          <p:grpSpPr>
            <a:xfrm>
              <a:off x="8600004" y="1385294"/>
              <a:ext cx="2511690" cy="993807"/>
              <a:chOff x="6919893" y="798303"/>
              <a:chExt cx="2511690" cy="993807"/>
            </a:xfrm>
          </p:grpSpPr>
          <p:sp>
            <p:nvSpPr>
              <p:cNvPr id="5" name="artifact-name">
                <a:extLst>
                  <a:ext uri="{FF2B5EF4-FFF2-40B4-BE49-F238E27FC236}">
                    <a16:creationId xmlns:a16="http://schemas.microsoft.com/office/drawing/2014/main" id="{56C9A4AF-BBC5-41B3-A12E-E42FE992FCBF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6" name="artifact-mask">
                <a:extLst>
                  <a:ext uri="{FF2B5EF4-FFF2-40B4-BE49-F238E27FC236}">
                    <a16:creationId xmlns:a16="http://schemas.microsoft.com/office/drawing/2014/main" id="{479ABD3A-D434-45CC-B41E-C81CA2448621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" name="Container Image">
                <a:extLst>
                  <a:ext uri="{FF2B5EF4-FFF2-40B4-BE49-F238E27FC236}">
                    <a16:creationId xmlns:a16="http://schemas.microsoft.com/office/drawing/2014/main" id="{F250BCF3-8F78-4878-9E19-C94A0EABB0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CF2E412-8562-4CA8-B174-A8BF3878DED5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ig Label">
                <a:extLst>
                  <a:ext uri="{FF2B5EF4-FFF2-40B4-BE49-F238E27FC236}">
                    <a16:creationId xmlns:a16="http://schemas.microsoft.com/office/drawing/2014/main" id="{CEE12BAD-64C9-4A81-9EB4-F0F21E595B6E}"/>
                  </a:ext>
                </a:extLst>
              </p:cNvPr>
              <p:cNvSpPr txBox="1"/>
              <p:nvPr/>
            </p:nvSpPr>
            <p:spPr>
              <a:xfrm>
                <a:off x="7380125" y="1421024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10" name="Sig Label">
                <a:extLst>
                  <a:ext uri="{FF2B5EF4-FFF2-40B4-BE49-F238E27FC236}">
                    <a16:creationId xmlns:a16="http://schemas.microsoft.com/office/drawing/2014/main" id="{2EBE38CF-D434-4E69-802C-66E8F6AA1D35}"/>
                  </a:ext>
                </a:extLst>
              </p:cNvPr>
              <p:cNvSpPr txBox="1"/>
              <p:nvPr/>
            </p:nvSpPr>
            <p:spPr>
              <a:xfrm>
                <a:off x="7371935" y="163052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9B74A159-59FC-4414-A62C-BC8AF9752007}"/>
                  </a:ext>
                </a:extLst>
              </p:cNvPr>
              <p:cNvCxnSpPr>
                <a:cxnSpLocks/>
                <a:stCxn id="9" idx="1"/>
                <a:endCxn id="7" idx="2"/>
              </p:cNvCxnSpPr>
              <p:nvPr/>
            </p:nvCxnSpPr>
            <p:spPr>
              <a:xfrm rot="10800000">
                <a:off x="7235947" y="1203700"/>
                <a:ext cx="144179" cy="298117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493FEE1D-6051-4D02-92F6-4FCCA1EBA48D}"/>
                  </a:ext>
                </a:extLst>
              </p:cNvPr>
              <p:cNvCxnSpPr>
                <a:cxnSpLocks/>
                <a:stCxn id="10" idx="1"/>
                <a:endCxn id="7" idx="2"/>
              </p:cNvCxnSpPr>
              <p:nvPr/>
            </p:nvCxnSpPr>
            <p:spPr>
              <a:xfrm rot="10800000">
                <a:off x="7235947" y="1203699"/>
                <a:ext cx="135989" cy="507620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Sig Label">
                <a:extLst>
                  <a:ext uri="{FF2B5EF4-FFF2-40B4-BE49-F238E27FC236}">
                    <a16:creationId xmlns:a16="http://schemas.microsoft.com/office/drawing/2014/main" id="{28429866-346B-44E5-B73D-DBF7F7CA6AA8}"/>
                  </a:ext>
                </a:extLst>
              </p:cNvPr>
              <p:cNvSpPr txBox="1"/>
              <p:nvPr/>
            </p:nvSpPr>
            <p:spPr>
              <a:xfrm>
                <a:off x="7371935" y="1220532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C3A3A879-29D8-44CD-9F8D-B5F08B529FC1}"/>
                  </a:ext>
                </a:extLst>
              </p:cNvPr>
              <p:cNvCxnSpPr>
                <a:cxnSpLocks/>
                <a:stCxn id="13" idx="1"/>
                <a:endCxn id="7" idx="2"/>
              </p:cNvCxnSpPr>
              <p:nvPr/>
            </p:nvCxnSpPr>
            <p:spPr>
              <a:xfrm rot="10800000">
                <a:off x="7235947" y="1203700"/>
                <a:ext cx="135989" cy="97625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1C2AF0-8262-40B6-BDE0-AF1908118EBE}"/>
              </a:ext>
            </a:extLst>
          </p:cNvPr>
          <p:cNvCxnSpPr>
            <a:cxnSpLocks/>
            <a:stCxn id="121" idx="1"/>
            <a:endCxn id="8" idx="0"/>
          </p:cNvCxnSpPr>
          <p:nvPr/>
        </p:nvCxnSpPr>
        <p:spPr>
          <a:xfrm rot="10800000">
            <a:off x="8753766" y="1791306"/>
            <a:ext cx="406295" cy="84351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7920B13-96FA-4B48-82AF-57C880914292}"/>
              </a:ext>
            </a:extLst>
          </p:cNvPr>
          <p:cNvCxnSpPr>
            <a:cxnSpLocks/>
            <a:stCxn id="155" idx="0"/>
            <a:endCxn id="7" idx="1"/>
          </p:cNvCxnSpPr>
          <p:nvPr/>
        </p:nvCxnSpPr>
        <p:spPr>
          <a:xfrm rot="5400000" flipH="1" flipV="1">
            <a:off x="6939540" y="796951"/>
            <a:ext cx="890226" cy="2472309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03E2A94-835A-402D-9FDC-22DB914C527C}"/>
              </a:ext>
            </a:extLst>
          </p:cNvPr>
          <p:cNvCxnSpPr>
            <a:cxnSpLocks/>
            <a:stCxn id="143" idx="1"/>
            <a:endCxn id="8" idx="0"/>
          </p:cNvCxnSpPr>
          <p:nvPr/>
        </p:nvCxnSpPr>
        <p:spPr>
          <a:xfrm rot="10800000">
            <a:off x="8753765" y="1791306"/>
            <a:ext cx="419832" cy="241317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806A6E-8BC5-4E5A-B8DA-1DC3E548E0BF}"/>
              </a:ext>
            </a:extLst>
          </p:cNvPr>
          <p:cNvCxnSpPr>
            <a:cxnSpLocks/>
            <a:stCxn id="129" idx="1"/>
            <a:endCxn id="8" idx="0"/>
          </p:cNvCxnSpPr>
          <p:nvPr/>
        </p:nvCxnSpPr>
        <p:spPr>
          <a:xfrm rot="10800000">
            <a:off x="8753766" y="1791306"/>
            <a:ext cx="414437" cy="1602747"/>
          </a:xfrm>
          <a:prstGeom prst="bentConnector2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 hidden="1">
            <a:extLst>
              <a:ext uri="{FF2B5EF4-FFF2-40B4-BE49-F238E27FC236}">
                <a16:creationId xmlns:a16="http://schemas.microsoft.com/office/drawing/2014/main" id="{2A6D37EE-A8EC-4D27-B278-2D906CBAC291}"/>
              </a:ext>
            </a:extLst>
          </p:cNvPr>
          <p:cNvGrpSpPr/>
          <p:nvPr/>
        </p:nvGrpSpPr>
        <p:grpSpPr>
          <a:xfrm>
            <a:off x="5245184" y="3015093"/>
            <a:ext cx="2414935" cy="953064"/>
            <a:chOff x="8515042" y="119466"/>
            <a:chExt cx="2414935" cy="953064"/>
          </a:xfrm>
        </p:grpSpPr>
        <p:grpSp>
          <p:nvGrpSpPr>
            <p:cNvPr id="80" name="mysql-container">
              <a:extLst>
                <a:ext uri="{FF2B5EF4-FFF2-40B4-BE49-F238E27FC236}">
                  <a16:creationId xmlns:a16="http://schemas.microsoft.com/office/drawing/2014/main" id="{5A2342F4-75F4-4AD2-BF40-740A96C68F18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85" name="artifact-border">
                <a:extLst>
                  <a:ext uri="{FF2B5EF4-FFF2-40B4-BE49-F238E27FC236}">
                    <a16:creationId xmlns:a16="http://schemas.microsoft.com/office/drawing/2014/main" id="{FC7D4DFE-FE0D-4ABB-844C-71D06763DA76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artifact-border">
                <a:extLst>
                  <a:ext uri="{FF2B5EF4-FFF2-40B4-BE49-F238E27FC236}">
                    <a16:creationId xmlns:a16="http://schemas.microsoft.com/office/drawing/2014/main" id="{21754954-53C6-4DB3-985A-DB6344B39DA2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artifact-border">
                <a:extLst>
                  <a:ext uri="{FF2B5EF4-FFF2-40B4-BE49-F238E27FC236}">
                    <a16:creationId xmlns:a16="http://schemas.microsoft.com/office/drawing/2014/main" id="{BEAD76DF-3A04-4F3F-8185-11B10128ADE3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8" name="Container Image">
                <a:extLst>
                  <a:ext uri="{FF2B5EF4-FFF2-40B4-BE49-F238E27FC236}">
                    <a16:creationId xmlns:a16="http://schemas.microsoft.com/office/drawing/2014/main" id="{7D542381-BE42-420E-A59A-A3D96FDF5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B57869C5-1E39-4DE8-9C94-1C7CD3322CD5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rtifact-name">
                <a:extLst>
                  <a:ext uri="{FF2B5EF4-FFF2-40B4-BE49-F238E27FC236}">
                    <a16:creationId xmlns:a16="http://schemas.microsoft.com/office/drawing/2014/main" id="{68EDDBA2-548C-44FC-B3CF-BF59F1EE7EEF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81" name="Sig Label">
              <a:extLst>
                <a:ext uri="{FF2B5EF4-FFF2-40B4-BE49-F238E27FC236}">
                  <a16:creationId xmlns:a16="http://schemas.microsoft.com/office/drawing/2014/main" id="{7EDF97D6-7EE5-450E-8EBF-1721FE7E80EF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82" name="Sig Label">
              <a:extLst>
                <a:ext uri="{FF2B5EF4-FFF2-40B4-BE49-F238E27FC236}">
                  <a16:creationId xmlns:a16="http://schemas.microsoft.com/office/drawing/2014/main" id="{EDD7870A-D3D5-446C-B880-79FB59DE1E69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111A1125-6B16-4CEC-B37B-6A2BA8666ECA}"/>
                </a:ext>
              </a:extLst>
            </p:cNvPr>
            <p:cNvCxnSpPr>
              <a:cxnSpLocks/>
              <a:stCxn id="81" idx="1"/>
              <a:endCxn id="88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6B2A56BD-DB16-4022-AEDF-75A0F711B5FB}"/>
                </a:ext>
              </a:extLst>
            </p:cNvPr>
            <p:cNvCxnSpPr>
              <a:cxnSpLocks/>
              <a:stCxn id="82" idx="1"/>
              <a:endCxn id="88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 hidden="1">
            <a:extLst>
              <a:ext uri="{FF2B5EF4-FFF2-40B4-BE49-F238E27FC236}">
                <a16:creationId xmlns:a16="http://schemas.microsoft.com/office/drawing/2014/main" id="{22246E08-50B4-40BA-99C8-03967F0F11DE}"/>
              </a:ext>
            </a:extLst>
          </p:cNvPr>
          <p:cNvGrpSpPr/>
          <p:nvPr/>
        </p:nvGrpSpPr>
        <p:grpSpPr>
          <a:xfrm>
            <a:off x="5244082" y="4020122"/>
            <a:ext cx="2414935" cy="953064"/>
            <a:chOff x="8515042" y="119466"/>
            <a:chExt cx="2414935" cy="953064"/>
          </a:xfrm>
        </p:grpSpPr>
        <p:grpSp>
          <p:nvGrpSpPr>
            <p:cNvPr id="92" name="mysql-container">
              <a:extLst>
                <a:ext uri="{FF2B5EF4-FFF2-40B4-BE49-F238E27FC236}">
                  <a16:creationId xmlns:a16="http://schemas.microsoft.com/office/drawing/2014/main" id="{6FA73119-DEBF-4F14-9319-9ECA8B26D9D7}"/>
                </a:ext>
              </a:extLst>
            </p:cNvPr>
            <p:cNvGrpSpPr/>
            <p:nvPr/>
          </p:nvGrpSpPr>
          <p:grpSpPr>
            <a:xfrm>
              <a:off x="8515042" y="119466"/>
              <a:ext cx="2414935" cy="953064"/>
              <a:chOff x="8671090" y="2471246"/>
              <a:chExt cx="2414935" cy="953064"/>
            </a:xfrm>
          </p:grpSpPr>
          <p:sp>
            <p:nvSpPr>
              <p:cNvPr id="97" name="artifact-border">
                <a:extLst>
                  <a:ext uri="{FF2B5EF4-FFF2-40B4-BE49-F238E27FC236}">
                    <a16:creationId xmlns:a16="http://schemas.microsoft.com/office/drawing/2014/main" id="{22570975-6163-4FE0-BF2E-25DC863D7F42}"/>
                  </a:ext>
                </a:extLst>
              </p:cNvPr>
              <p:cNvSpPr/>
              <p:nvPr/>
            </p:nvSpPr>
            <p:spPr>
              <a:xfrm>
                <a:off x="8895274" y="2635123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artifact-border">
                <a:extLst>
                  <a:ext uri="{FF2B5EF4-FFF2-40B4-BE49-F238E27FC236}">
                    <a16:creationId xmlns:a16="http://schemas.microsoft.com/office/drawing/2014/main" id="{DD13748C-FD3D-4B4D-9D2C-7E4786E623BD}"/>
                  </a:ext>
                </a:extLst>
              </p:cNvPr>
              <p:cNvSpPr/>
              <p:nvPr/>
            </p:nvSpPr>
            <p:spPr>
              <a:xfrm>
                <a:off x="8821250" y="2587226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artifact-border">
                <a:extLst>
                  <a:ext uri="{FF2B5EF4-FFF2-40B4-BE49-F238E27FC236}">
                    <a16:creationId xmlns:a16="http://schemas.microsoft.com/office/drawing/2014/main" id="{822ED51F-2BBB-4518-99A6-5D67F1CEAD6C}"/>
                  </a:ext>
                </a:extLst>
              </p:cNvPr>
              <p:cNvSpPr/>
              <p:nvPr/>
            </p:nvSpPr>
            <p:spPr>
              <a:xfrm>
                <a:off x="8747226" y="2539329"/>
                <a:ext cx="2190751" cy="789187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00" name="Container Image">
                <a:extLst>
                  <a:ext uri="{FF2B5EF4-FFF2-40B4-BE49-F238E27FC236}">
                    <a16:creationId xmlns:a16="http://schemas.microsoft.com/office/drawing/2014/main" id="{F164CB01-D881-48BE-AB81-C1DCF1D6B2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595" r="1595"/>
              <a:stretch/>
            </p:blipFill>
            <p:spPr>
              <a:xfrm>
                <a:off x="8671090" y="2471246"/>
                <a:ext cx="381460" cy="381716"/>
              </a:xfrm>
              <a:prstGeom prst="rect">
                <a:avLst/>
              </a:prstGeom>
            </p:spPr>
          </p:pic>
          <p:sp>
            <p:nvSpPr>
              <p:cNvPr id="101" name="Isosceles Triangle 100">
                <a:extLst>
                  <a:ext uri="{FF2B5EF4-FFF2-40B4-BE49-F238E27FC236}">
                    <a16:creationId xmlns:a16="http://schemas.microsoft.com/office/drawing/2014/main" id="{49FB4110-D4B3-4F13-9FE4-C3623F23F51A}"/>
                  </a:ext>
                </a:extLst>
              </p:cNvPr>
              <p:cNvSpPr/>
              <p:nvPr/>
            </p:nvSpPr>
            <p:spPr>
              <a:xfrm rot="10800000">
                <a:off x="8751278" y="2786276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tifact-name">
                <a:extLst>
                  <a:ext uri="{FF2B5EF4-FFF2-40B4-BE49-F238E27FC236}">
                    <a16:creationId xmlns:a16="http://schemas.microsoft.com/office/drawing/2014/main" id="{40A7CBDD-9B09-40C1-A175-AA90B1911993}"/>
                  </a:ext>
                </a:extLst>
              </p:cNvPr>
              <p:cNvSpPr txBox="1"/>
              <p:nvPr/>
            </p:nvSpPr>
            <p:spPr>
              <a:xfrm>
                <a:off x="8928178" y="2492200"/>
                <a:ext cx="20730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notary v2 signature</a:t>
                </a:r>
              </a:p>
            </p:txBody>
          </p:sp>
        </p:grpSp>
        <p:sp>
          <p:nvSpPr>
            <p:cNvPr id="93" name="Sig Label">
              <a:extLst>
                <a:ext uri="{FF2B5EF4-FFF2-40B4-BE49-F238E27FC236}">
                  <a16:creationId xmlns:a16="http://schemas.microsoft.com/office/drawing/2014/main" id="{C2EF8CD0-ECBE-491B-8821-5DDA201F3DC3}"/>
                </a:ext>
              </a:extLst>
            </p:cNvPr>
            <p:cNvSpPr txBox="1"/>
            <p:nvPr/>
          </p:nvSpPr>
          <p:spPr>
            <a:xfrm>
              <a:off x="8954469" y="532625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94" name="Sig Label">
              <a:extLst>
                <a:ext uri="{FF2B5EF4-FFF2-40B4-BE49-F238E27FC236}">
                  <a16:creationId xmlns:a16="http://schemas.microsoft.com/office/drawing/2014/main" id="{992E3A0B-B1FC-4B39-A518-661E9203F0ED}"/>
                </a:ext>
              </a:extLst>
            </p:cNvPr>
            <p:cNvSpPr txBox="1"/>
            <p:nvPr/>
          </p:nvSpPr>
          <p:spPr>
            <a:xfrm>
              <a:off x="8946279" y="761178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E38EB8-B97A-4821-B625-B28E7DD2FA88}"/>
                </a:ext>
              </a:extLst>
            </p:cNvPr>
            <p:cNvCxnSpPr>
              <a:cxnSpLocks/>
              <a:stCxn id="93" idx="1"/>
              <a:endCxn id="100" idx="2"/>
            </p:cNvCxnSpPr>
            <p:nvPr/>
          </p:nvCxnSpPr>
          <p:spPr>
            <a:xfrm rot="10800000">
              <a:off x="8705773" y="501183"/>
              <a:ext cx="248697" cy="11223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E29F7CD7-446B-4ED7-A754-4968C3278267}"/>
                </a:ext>
              </a:extLst>
            </p:cNvPr>
            <p:cNvCxnSpPr>
              <a:cxnSpLocks/>
              <a:stCxn id="94" idx="1"/>
              <a:endCxn id="100" idx="2"/>
            </p:cNvCxnSpPr>
            <p:nvPr/>
          </p:nvCxnSpPr>
          <p:spPr>
            <a:xfrm rot="10800000">
              <a:off x="8705773" y="501182"/>
              <a:ext cx="240507" cy="34078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Wabbit-Networks Sig">
            <a:extLst>
              <a:ext uri="{FF2B5EF4-FFF2-40B4-BE49-F238E27FC236}">
                <a16:creationId xmlns:a16="http://schemas.microsoft.com/office/drawing/2014/main" id="{113DA923-D2CF-4F81-B466-AE854DE9315C}"/>
              </a:ext>
            </a:extLst>
          </p:cNvPr>
          <p:cNvGrpSpPr/>
          <p:nvPr/>
        </p:nvGrpSpPr>
        <p:grpSpPr>
          <a:xfrm>
            <a:off x="9160060" y="2474929"/>
            <a:ext cx="2365357" cy="714770"/>
            <a:chOff x="9460153" y="3826108"/>
            <a:chExt cx="2365357" cy="714770"/>
          </a:xfrm>
        </p:grpSpPr>
        <p:sp>
          <p:nvSpPr>
            <p:cNvPr id="120" name="artifact-border">
              <a:extLst>
                <a:ext uri="{FF2B5EF4-FFF2-40B4-BE49-F238E27FC236}">
                  <a16:creationId xmlns:a16="http://schemas.microsoft.com/office/drawing/2014/main" id="{556090B8-E203-46C7-9334-1A62962D8A5A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1" name="Container Image">
              <a:extLst>
                <a:ext uri="{FF2B5EF4-FFF2-40B4-BE49-F238E27FC236}">
                  <a16:creationId xmlns:a16="http://schemas.microsoft.com/office/drawing/2014/main" id="{B0788C06-0074-43C9-B7CA-1B6CE195F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FC92FB35-3B4B-4BB6-9928-71B84A56FB74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tifact-name">
              <a:extLst>
                <a:ext uri="{FF2B5EF4-FFF2-40B4-BE49-F238E27FC236}">
                  <a16:creationId xmlns:a16="http://schemas.microsoft.com/office/drawing/2014/main" id="{6A3EF5DE-79AF-44F1-8C95-6A357D2FD27E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9E0D4A8F-4319-44EB-BF54-2AE581E6DEEB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EC4E5D38-6819-4B59-A064-88693DEE5A22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11C67534-B01C-43A7-B081-E2C364B55EB2}"/>
                </a:ext>
              </a:extLst>
            </p:cNvPr>
            <p:cNvCxnSpPr>
              <a:cxnSpLocks/>
              <a:stCxn id="114" idx="1"/>
              <a:endCxn id="121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1BE4D7-9930-435D-B68E-ED35DDD0AEBC}"/>
                </a:ext>
              </a:extLst>
            </p:cNvPr>
            <p:cNvCxnSpPr>
              <a:cxnSpLocks/>
              <a:stCxn id="115" idx="1"/>
              <a:endCxn id="121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Docker Sig">
            <a:extLst>
              <a:ext uri="{FF2B5EF4-FFF2-40B4-BE49-F238E27FC236}">
                <a16:creationId xmlns:a16="http://schemas.microsoft.com/office/drawing/2014/main" id="{8BA816EE-1ED2-4B7D-9DD2-59FE27EABEB6}"/>
              </a:ext>
            </a:extLst>
          </p:cNvPr>
          <p:cNvGrpSpPr/>
          <p:nvPr/>
        </p:nvGrpSpPr>
        <p:grpSpPr>
          <a:xfrm>
            <a:off x="9168202" y="3237013"/>
            <a:ext cx="2266887" cy="747196"/>
            <a:chOff x="9460153" y="3826108"/>
            <a:chExt cx="2266887" cy="747196"/>
          </a:xfrm>
        </p:grpSpPr>
        <p:sp>
          <p:nvSpPr>
            <p:cNvPr id="128" name="artifact-border">
              <a:extLst>
                <a:ext uri="{FF2B5EF4-FFF2-40B4-BE49-F238E27FC236}">
                  <a16:creationId xmlns:a16="http://schemas.microsoft.com/office/drawing/2014/main" id="{471CDBC8-4897-4647-9C82-81EA1903064A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29" name="Container Image">
              <a:extLst>
                <a:ext uri="{FF2B5EF4-FFF2-40B4-BE49-F238E27FC236}">
                  <a16:creationId xmlns:a16="http://schemas.microsoft.com/office/drawing/2014/main" id="{3DBD29A4-E7D3-45FD-AF62-E0B5E62A8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ECDD9C0A-7893-47A7-8AEE-C4C399DEECFB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tifact-name">
              <a:extLst>
                <a:ext uri="{FF2B5EF4-FFF2-40B4-BE49-F238E27FC236}">
                  <a16:creationId xmlns:a16="http://schemas.microsoft.com/office/drawing/2014/main" id="{C2CCC1D1-704D-4F5C-909B-8226D0661F5B}"/>
                </a:ext>
              </a:extLst>
            </p:cNvPr>
            <p:cNvSpPr txBox="1"/>
            <p:nvPr/>
          </p:nvSpPr>
          <p:spPr>
            <a:xfrm>
              <a:off x="9717241" y="3847062"/>
              <a:ext cx="13644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Docker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32" name="Sig Label">
              <a:extLst>
                <a:ext uri="{FF2B5EF4-FFF2-40B4-BE49-F238E27FC236}">
                  <a16:creationId xmlns:a16="http://schemas.microsoft.com/office/drawing/2014/main" id="{A7485657-F1D2-446A-8872-0D21D95BBD11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33" name="Sig Label">
              <a:extLst>
                <a:ext uri="{FF2B5EF4-FFF2-40B4-BE49-F238E27FC236}">
                  <a16:creationId xmlns:a16="http://schemas.microsoft.com/office/drawing/2014/main" id="{4A7C7A15-8BB8-478D-848A-79C04A3BC447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DE235B21-84B0-40AA-A0C3-8CD613E939B7}"/>
                </a:ext>
              </a:extLst>
            </p:cNvPr>
            <p:cNvCxnSpPr>
              <a:cxnSpLocks/>
              <a:stCxn id="132" idx="1"/>
              <a:endCxn id="129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EBA4355D-B1B4-4E8C-BF53-0AEB36AE9874}"/>
                </a:ext>
              </a:extLst>
            </p:cNvPr>
            <p:cNvCxnSpPr>
              <a:cxnSpLocks/>
              <a:stCxn id="133" idx="1"/>
              <a:endCxn id="129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CME Sig">
            <a:extLst>
              <a:ext uri="{FF2B5EF4-FFF2-40B4-BE49-F238E27FC236}">
                <a16:creationId xmlns:a16="http://schemas.microsoft.com/office/drawing/2014/main" id="{EAB42007-12EB-41BE-AAB9-BC522AA6FB7A}"/>
              </a:ext>
            </a:extLst>
          </p:cNvPr>
          <p:cNvGrpSpPr/>
          <p:nvPr/>
        </p:nvGrpSpPr>
        <p:grpSpPr>
          <a:xfrm>
            <a:off x="9173597" y="4047443"/>
            <a:ext cx="2266887" cy="747196"/>
            <a:chOff x="9460153" y="3826108"/>
            <a:chExt cx="2266887" cy="747196"/>
          </a:xfrm>
        </p:grpSpPr>
        <p:sp>
          <p:nvSpPr>
            <p:cNvPr id="142" name="artifact-border">
              <a:extLst>
                <a:ext uri="{FF2B5EF4-FFF2-40B4-BE49-F238E27FC236}">
                  <a16:creationId xmlns:a16="http://schemas.microsoft.com/office/drawing/2014/main" id="{FC8E95D4-14C5-431A-92DD-1751C3A65654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43" name="Container Image">
              <a:extLst>
                <a:ext uri="{FF2B5EF4-FFF2-40B4-BE49-F238E27FC236}">
                  <a16:creationId xmlns:a16="http://schemas.microsoft.com/office/drawing/2014/main" id="{7902A7D3-839A-4684-82B2-63C6F788F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986A5187-D970-404B-B936-BE882C5033F0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tifact-name">
              <a:extLst>
                <a:ext uri="{FF2B5EF4-FFF2-40B4-BE49-F238E27FC236}">
                  <a16:creationId xmlns:a16="http://schemas.microsoft.com/office/drawing/2014/main" id="{C229A0E4-9656-4D47-B7FB-EE3734A03E72}"/>
                </a:ext>
              </a:extLst>
            </p:cNvPr>
            <p:cNvSpPr txBox="1"/>
            <p:nvPr/>
          </p:nvSpPr>
          <p:spPr>
            <a:xfrm>
              <a:off x="9717241" y="3847062"/>
              <a:ext cx="18069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ACME Rockets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46" name="Sig Label">
              <a:extLst>
                <a:ext uri="{FF2B5EF4-FFF2-40B4-BE49-F238E27FC236}">
                  <a16:creationId xmlns:a16="http://schemas.microsoft.com/office/drawing/2014/main" id="{CCCBC773-D213-44FF-AEFD-7A8BFCCB51D5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47" name="Sig Label">
              <a:extLst>
                <a:ext uri="{FF2B5EF4-FFF2-40B4-BE49-F238E27FC236}">
                  <a16:creationId xmlns:a16="http://schemas.microsoft.com/office/drawing/2014/main" id="{397EC3C6-28DD-423C-8635-D5148CBCE8BE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4DD26366-55C7-415B-AC99-000C41561BF2}"/>
                </a:ext>
              </a:extLst>
            </p:cNvPr>
            <p:cNvCxnSpPr>
              <a:cxnSpLocks/>
              <a:stCxn id="146" idx="1"/>
              <a:endCxn id="143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473C064A-2021-4DE7-A29F-8ABBE29A9C14}"/>
                </a:ext>
              </a:extLst>
            </p:cNvPr>
            <p:cNvCxnSpPr>
              <a:cxnSpLocks/>
              <a:stCxn id="147" idx="1"/>
              <a:endCxn id="143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7DDD069-2D1B-4170-BBF9-4B5769D1B267}"/>
              </a:ext>
            </a:extLst>
          </p:cNvPr>
          <p:cNvGrpSpPr/>
          <p:nvPr/>
        </p:nvGrpSpPr>
        <p:grpSpPr>
          <a:xfrm>
            <a:off x="5991566" y="2478218"/>
            <a:ext cx="2266887" cy="747196"/>
            <a:chOff x="9460153" y="3826108"/>
            <a:chExt cx="2266887" cy="747196"/>
          </a:xfrm>
        </p:grpSpPr>
        <p:sp>
          <p:nvSpPr>
            <p:cNvPr id="154" name="artifact-border">
              <a:extLst>
                <a:ext uri="{FF2B5EF4-FFF2-40B4-BE49-F238E27FC236}">
                  <a16:creationId xmlns:a16="http://schemas.microsoft.com/office/drawing/2014/main" id="{030DC30E-CBDE-449F-B9EC-4DFC5D7970B8}"/>
                </a:ext>
              </a:extLst>
            </p:cNvPr>
            <p:cNvSpPr/>
            <p:nvPr/>
          </p:nvSpPr>
          <p:spPr>
            <a:xfrm>
              <a:off x="9536289" y="3894191"/>
              <a:ext cx="2190751" cy="67911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55" name="Container Image">
              <a:extLst>
                <a:ext uri="{FF2B5EF4-FFF2-40B4-BE49-F238E27FC236}">
                  <a16:creationId xmlns:a16="http://schemas.microsoft.com/office/drawing/2014/main" id="{BB7C16AB-2265-49B0-9B46-48AFF30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34" r="34"/>
            <a:stretch/>
          </p:blipFill>
          <p:spPr>
            <a:xfrm>
              <a:off x="9460153" y="3826108"/>
              <a:ext cx="313866" cy="314077"/>
            </a:xfrm>
            <a:prstGeom prst="rect">
              <a:avLst/>
            </a:prstGeom>
          </p:spPr>
        </p:pic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577A7077-0E16-43AF-B851-EC68A05F236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tifact-name">
              <a:extLst>
                <a:ext uri="{FF2B5EF4-FFF2-40B4-BE49-F238E27FC236}">
                  <a16:creationId xmlns:a16="http://schemas.microsoft.com/office/drawing/2014/main" id="{24F970AC-03C1-4B46-BDC5-65FDD14C0F86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58" name="Sig Label">
              <a:extLst>
                <a:ext uri="{FF2B5EF4-FFF2-40B4-BE49-F238E27FC236}">
                  <a16:creationId xmlns:a16="http://schemas.microsoft.com/office/drawing/2014/main" id="{1B5B1727-36D0-4B0B-ABFC-AA5D11A8508E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59" name="Sig Label">
              <a:extLst>
                <a:ext uri="{FF2B5EF4-FFF2-40B4-BE49-F238E27FC236}">
                  <a16:creationId xmlns:a16="http://schemas.microsoft.com/office/drawing/2014/main" id="{863346B2-587D-40EE-89FB-C184B7567AC9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5E0EA70B-7ED4-44C8-8430-66B8AA358ECD}"/>
                </a:ext>
              </a:extLst>
            </p:cNvPr>
            <p:cNvCxnSpPr>
              <a:cxnSpLocks/>
              <a:stCxn id="158" idx="1"/>
              <a:endCxn id="155" idx="2"/>
            </p:cNvCxnSpPr>
            <p:nvPr/>
          </p:nvCxnSpPr>
          <p:spPr>
            <a:xfrm rot="10800000">
              <a:off x="9617086" y="4140186"/>
              <a:ext cx="282494" cy="40533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Elbow 160">
              <a:extLst>
                <a:ext uri="{FF2B5EF4-FFF2-40B4-BE49-F238E27FC236}">
                  <a16:creationId xmlns:a16="http://schemas.microsoft.com/office/drawing/2014/main" id="{F5FE52A6-8FD2-467C-85C7-F174D19BC316}"/>
                </a:ext>
              </a:extLst>
            </p:cNvPr>
            <p:cNvCxnSpPr>
              <a:cxnSpLocks/>
              <a:stCxn id="159" idx="1"/>
              <a:endCxn id="155" idx="2"/>
            </p:cNvCxnSpPr>
            <p:nvPr/>
          </p:nvCxnSpPr>
          <p:spPr>
            <a:xfrm rot="10800000">
              <a:off x="9617086" y="4140185"/>
              <a:ext cx="274304" cy="269086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53019B-99F1-401C-9C28-46A434AF0426}"/>
              </a:ext>
            </a:extLst>
          </p:cNvPr>
          <p:cNvGrpSpPr/>
          <p:nvPr/>
        </p:nvGrpSpPr>
        <p:grpSpPr>
          <a:xfrm>
            <a:off x="6331834" y="3269439"/>
            <a:ext cx="2365357" cy="714770"/>
            <a:chOff x="9460153" y="3826108"/>
            <a:chExt cx="2365357" cy="714770"/>
          </a:xfrm>
        </p:grpSpPr>
        <p:sp>
          <p:nvSpPr>
            <p:cNvPr id="168" name="artifact-border">
              <a:extLst>
                <a:ext uri="{FF2B5EF4-FFF2-40B4-BE49-F238E27FC236}">
                  <a16:creationId xmlns:a16="http://schemas.microsoft.com/office/drawing/2014/main" id="{A6A9E84C-AC0A-430B-808C-739527C5655C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69" name="Container Image">
              <a:extLst>
                <a:ext uri="{FF2B5EF4-FFF2-40B4-BE49-F238E27FC236}">
                  <a16:creationId xmlns:a16="http://schemas.microsoft.com/office/drawing/2014/main" id="{AE5E92E8-77F3-4ADB-A379-EADE61F4D8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491F7906-EC12-423E-B4D6-E19806E0C2E1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tifact-name">
              <a:extLst>
                <a:ext uri="{FF2B5EF4-FFF2-40B4-BE49-F238E27FC236}">
                  <a16:creationId xmlns:a16="http://schemas.microsoft.com/office/drawing/2014/main" id="{1F498105-501F-40D8-8E8E-7E8A79C9DA11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172" name="Sig Label">
              <a:extLst>
                <a:ext uri="{FF2B5EF4-FFF2-40B4-BE49-F238E27FC236}">
                  <a16:creationId xmlns:a16="http://schemas.microsoft.com/office/drawing/2014/main" id="{D07ACD6D-C887-478B-A5F2-6F8F22CAB377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73" name="Sig Label">
              <a:extLst>
                <a:ext uri="{FF2B5EF4-FFF2-40B4-BE49-F238E27FC236}">
                  <a16:creationId xmlns:a16="http://schemas.microsoft.com/office/drawing/2014/main" id="{081C9002-1DC2-4EBF-8D01-5B2904E0E67D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74" name="Connector: Elbow 173">
              <a:extLst>
                <a:ext uri="{FF2B5EF4-FFF2-40B4-BE49-F238E27FC236}">
                  <a16:creationId xmlns:a16="http://schemas.microsoft.com/office/drawing/2014/main" id="{05261795-DDAE-420A-A0F4-A7B6D20BB020}"/>
                </a:ext>
              </a:extLst>
            </p:cNvPr>
            <p:cNvCxnSpPr>
              <a:cxnSpLocks/>
              <a:stCxn id="172" idx="1"/>
              <a:endCxn id="169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79BD8AEA-76C7-4B58-8AF3-BFD061E31344}"/>
                </a:ext>
              </a:extLst>
            </p:cNvPr>
            <p:cNvCxnSpPr>
              <a:cxnSpLocks/>
              <a:stCxn id="173" idx="1"/>
              <a:endCxn id="169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7A6BE76-7C92-466E-BC87-5A3E86BC1957}"/>
              </a:ext>
            </a:extLst>
          </p:cNvPr>
          <p:cNvCxnSpPr>
            <a:cxnSpLocks/>
            <a:stCxn id="169" idx="1"/>
            <a:endCxn id="155" idx="1"/>
          </p:cNvCxnSpPr>
          <p:nvPr/>
        </p:nvCxnSpPr>
        <p:spPr>
          <a:xfrm rot="10800000">
            <a:off x="5991566" y="2635258"/>
            <a:ext cx="340268" cy="794075"/>
          </a:xfrm>
          <a:prstGeom prst="bentConnector3">
            <a:avLst>
              <a:gd name="adj1" fmla="val 167182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F7E2AAB-EFF8-4258-B05C-442BD97BE770}"/>
              </a:ext>
            </a:extLst>
          </p:cNvPr>
          <p:cNvGrpSpPr/>
          <p:nvPr/>
        </p:nvGrpSpPr>
        <p:grpSpPr>
          <a:xfrm>
            <a:off x="6345248" y="4057559"/>
            <a:ext cx="2266887" cy="714770"/>
            <a:chOff x="9460153" y="3826108"/>
            <a:chExt cx="2266887" cy="714770"/>
          </a:xfrm>
        </p:grpSpPr>
        <p:sp>
          <p:nvSpPr>
            <p:cNvPr id="187" name="artifact-border">
              <a:extLst>
                <a:ext uri="{FF2B5EF4-FFF2-40B4-BE49-F238E27FC236}">
                  <a16:creationId xmlns:a16="http://schemas.microsoft.com/office/drawing/2014/main" id="{9C123AE2-B856-4552-B423-57324E7337DE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88" name="Container Image">
              <a:extLst>
                <a:ext uri="{FF2B5EF4-FFF2-40B4-BE49-F238E27FC236}">
                  <a16:creationId xmlns:a16="http://schemas.microsoft.com/office/drawing/2014/main" id="{90B68FF3-485D-4DB8-94E1-DBEE1AD95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33" r="33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E7E041EE-C5B1-4947-95AB-A1818C6AFC0A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tifact-name">
              <a:extLst>
                <a:ext uri="{FF2B5EF4-FFF2-40B4-BE49-F238E27FC236}">
                  <a16:creationId xmlns:a16="http://schemas.microsoft.com/office/drawing/2014/main" id="{C9631F37-6912-4FD1-9A79-C9EACDD3AFBE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YAAT Artifact</a:t>
              </a:r>
            </a:p>
          </p:txBody>
        </p:sp>
        <p:sp>
          <p:nvSpPr>
            <p:cNvPr id="191" name="Sig Label">
              <a:extLst>
                <a:ext uri="{FF2B5EF4-FFF2-40B4-BE49-F238E27FC236}">
                  <a16:creationId xmlns:a16="http://schemas.microsoft.com/office/drawing/2014/main" id="{1798C5CB-1417-41BF-85FC-A3171DFDD182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192" name="Sig Label">
              <a:extLst>
                <a:ext uri="{FF2B5EF4-FFF2-40B4-BE49-F238E27FC236}">
                  <a16:creationId xmlns:a16="http://schemas.microsoft.com/office/drawing/2014/main" id="{92ADC3E1-719B-45DE-8611-A3A1FB4AB0BA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193" name="Connector: Elbow 192">
              <a:extLst>
                <a:ext uri="{FF2B5EF4-FFF2-40B4-BE49-F238E27FC236}">
                  <a16:creationId xmlns:a16="http://schemas.microsoft.com/office/drawing/2014/main" id="{2526F38D-F361-41DB-B138-413BF3C8A8CF}"/>
                </a:ext>
              </a:extLst>
            </p:cNvPr>
            <p:cNvCxnSpPr>
              <a:cxnSpLocks/>
              <a:stCxn id="191" idx="1"/>
              <a:endCxn id="188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:a16="http://schemas.microsoft.com/office/drawing/2014/main" id="{FACA7DAE-729A-4BD9-A5A4-845ED450E00F}"/>
                </a:ext>
              </a:extLst>
            </p:cNvPr>
            <p:cNvCxnSpPr>
              <a:cxnSpLocks/>
              <a:stCxn id="192" idx="1"/>
              <a:endCxn id="188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E31768F5-7CDC-45AD-8CE7-D63E18144B56}"/>
              </a:ext>
            </a:extLst>
          </p:cNvPr>
          <p:cNvCxnSpPr>
            <a:cxnSpLocks/>
            <a:stCxn id="188" idx="1"/>
            <a:endCxn id="155" idx="1"/>
          </p:cNvCxnSpPr>
          <p:nvPr/>
        </p:nvCxnSpPr>
        <p:spPr>
          <a:xfrm rot="10800000">
            <a:off x="5991566" y="2635258"/>
            <a:ext cx="353682" cy="1582195"/>
          </a:xfrm>
          <a:prstGeom prst="bentConnector3">
            <a:avLst>
              <a:gd name="adj1" fmla="val 164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9BF9092-2146-4498-BD47-00DD85EDA861}"/>
              </a:ext>
            </a:extLst>
          </p:cNvPr>
          <p:cNvGrpSpPr/>
          <p:nvPr/>
        </p:nvGrpSpPr>
        <p:grpSpPr>
          <a:xfrm>
            <a:off x="6794703" y="4894221"/>
            <a:ext cx="2365357" cy="714770"/>
            <a:chOff x="9460153" y="3826108"/>
            <a:chExt cx="2365357" cy="714770"/>
          </a:xfrm>
        </p:grpSpPr>
        <p:sp>
          <p:nvSpPr>
            <p:cNvPr id="199" name="artifact-border">
              <a:extLst>
                <a:ext uri="{FF2B5EF4-FFF2-40B4-BE49-F238E27FC236}">
                  <a16:creationId xmlns:a16="http://schemas.microsoft.com/office/drawing/2014/main" id="{E8E48FBA-CD76-47B0-AD81-782A8C93E663}"/>
                </a:ext>
              </a:extLst>
            </p:cNvPr>
            <p:cNvSpPr/>
            <p:nvPr/>
          </p:nvSpPr>
          <p:spPr>
            <a:xfrm>
              <a:off x="9536289" y="3894191"/>
              <a:ext cx="2190751" cy="646687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00" name="Container Image">
              <a:extLst>
                <a:ext uri="{FF2B5EF4-FFF2-40B4-BE49-F238E27FC236}">
                  <a16:creationId xmlns:a16="http://schemas.microsoft.com/office/drawing/2014/main" id="{0EDEC163-001C-4976-9398-ED63BDE08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C23F6CC6-E30D-4206-BCE2-52BF59BB2849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artifact-name">
              <a:extLst>
                <a:ext uri="{FF2B5EF4-FFF2-40B4-BE49-F238E27FC236}">
                  <a16:creationId xmlns:a16="http://schemas.microsoft.com/office/drawing/2014/main" id="{6F4785F6-3691-41D6-B7D7-AE905539DD4F}"/>
                </a:ext>
              </a:extLst>
            </p:cNvPr>
            <p:cNvSpPr txBox="1"/>
            <p:nvPr/>
          </p:nvSpPr>
          <p:spPr>
            <a:xfrm>
              <a:off x="9717241" y="3847062"/>
              <a:ext cx="21082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 Networks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signature</a:t>
              </a:r>
            </a:p>
          </p:txBody>
        </p:sp>
        <p:sp>
          <p:nvSpPr>
            <p:cNvPr id="203" name="Sig Label">
              <a:extLst>
                <a:ext uri="{FF2B5EF4-FFF2-40B4-BE49-F238E27FC236}">
                  <a16:creationId xmlns:a16="http://schemas.microsoft.com/office/drawing/2014/main" id="{82A3B40D-8018-46C7-8FF7-30AD47C9A21A}"/>
                </a:ext>
              </a:extLst>
            </p:cNvPr>
            <p:cNvSpPr txBox="1"/>
            <p:nvPr/>
          </p:nvSpPr>
          <p:spPr>
            <a:xfrm>
              <a:off x="9899580" y="4099926"/>
              <a:ext cx="110651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config (blob)</a:t>
              </a:r>
              <a:endParaRPr lang="en-US" sz="1050" dirty="0"/>
            </a:p>
          </p:txBody>
        </p:sp>
        <p:sp>
          <p:nvSpPr>
            <p:cNvPr id="204" name="Sig Label">
              <a:extLst>
                <a:ext uri="{FF2B5EF4-FFF2-40B4-BE49-F238E27FC236}">
                  <a16:creationId xmlns:a16="http://schemas.microsoft.com/office/drawing/2014/main" id="{A5FC3C77-56C4-4E57-92E5-C20FF0A2EDF1}"/>
                </a:ext>
              </a:extLst>
            </p:cNvPr>
            <p:cNvSpPr txBox="1"/>
            <p:nvPr/>
          </p:nvSpPr>
          <p:spPr>
            <a:xfrm>
              <a:off x="9891390" y="4328479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(blob)</a:t>
              </a:r>
              <a:endParaRPr lang="en-US" sz="1050" dirty="0"/>
            </a:p>
          </p:txBody>
        </p:sp>
        <p:cxnSp>
          <p:nvCxnSpPr>
            <p:cNvPr id="205" name="Connector: Elbow 204">
              <a:extLst>
                <a:ext uri="{FF2B5EF4-FFF2-40B4-BE49-F238E27FC236}">
                  <a16:creationId xmlns:a16="http://schemas.microsoft.com/office/drawing/2014/main" id="{617AB554-4D60-41A3-9215-FEE1E7CDC52F}"/>
                </a:ext>
              </a:extLst>
            </p:cNvPr>
            <p:cNvCxnSpPr>
              <a:cxnSpLocks/>
              <a:stCxn id="203" idx="1"/>
              <a:endCxn id="200" idx="2"/>
            </p:cNvCxnSpPr>
            <p:nvPr/>
          </p:nvCxnSpPr>
          <p:spPr>
            <a:xfrm rot="10800000">
              <a:off x="9619940" y="4145894"/>
              <a:ext cx="279641" cy="34825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ctor: Elbow 205">
              <a:extLst>
                <a:ext uri="{FF2B5EF4-FFF2-40B4-BE49-F238E27FC236}">
                  <a16:creationId xmlns:a16="http://schemas.microsoft.com/office/drawing/2014/main" id="{08B18E27-7562-416F-ABD2-1AB81A72D898}"/>
                </a:ext>
              </a:extLst>
            </p:cNvPr>
            <p:cNvCxnSpPr>
              <a:cxnSpLocks/>
              <a:stCxn id="204" idx="1"/>
              <a:endCxn id="200" idx="2"/>
            </p:cNvCxnSpPr>
            <p:nvPr/>
          </p:nvCxnSpPr>
          <p:spPr>
            <a:xfrm rot="10800000">
              <a:off x="9619940" y="4145893"/>
              <a:ext cx="271451" cy="263378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5FDBBF1-1A75-43D4-B067-D45D98BE4CC1}"/>
              </a:ext>
            </a:extLst>
          </p:cNvPr>
          <p:cNvCxnSpPr>
            <a:cxnSpLocks/>
            <a:stCxn id="200" idx="1"/>
            <a:endCxn id="213" idx="0"/>
          </p:cNvCxnSpPr>
          <p:nvPr/>
        </p:nvCxnSpPr>
        <p:spPr>
          <a:xfrm rot="10800000">
            <a:off x="6322419" y="4292508"/>
            <a:ext cx="472285" cy="761606"/>
          </a:xfrm>
          <a:prstGeom prst="bentConnector3">
            <a:avLst>
              <a:gd name="adj1" fmla="val 14994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AEBE9E88-D528-40E4-A861-A4305CB3FE27}"/>
              </a:ext>
            </a:extLst>
          </p:cNvPr>
          <p:cNvSpPr/>
          <p:nvPr/>
        </p:nvSpPr>
        <p:spPr>
          <a:xfrm rot="10800000">
            <a:off x="5985943" y="261335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Isosceles Triangle 212">
            <a:extLst>
              <a:ext uri="{FF2B5EF4-FFF2-40B4-BE49-F238E27FC236}">
                <a16:creationId xmlns:a16="http://schemas.microsoft.com/office/drawing/2014/main" id="{CCBDF15E-F067-43B5-9D84-29B513B40CD1}"/>
              </a:ext>
            </a:extLst>
          </p:cNvPr>
          <p:cNvSpPr/>
          <p:nvPr/>
        </p:nvSpPr>
        <p:spPr>
          <a:xfrm rot="16200000">
            <a:off x="6315139" y="42470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6F2801E-C19A-413A-AE37-D6D9C56DAA13}"/>
              </a:ext>
            </a:extLst>
          </p:cNvPr>
          <p:cNvSpPr/>
          <p:nvPr/>
        </p:nvSpPr>
        <p:spPr>
          <a:xfrm>
            <a:off x="6863359" y="1444439"/>
            <a:ext cx="1443267" cy="6126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F92B3-5187-4771-AF50-9EAC0060F392}"/>
              </a:ext>
            </a:extLst>
          </p:cNvPr>
          <p:cNvSpPr txBox="1"/>
          <p:nvPr/>
        </p:nvSpPr>
        <p:spPr>
          <a:xfrm>
            <a:off x="8083644" y="6179399"/>
            <a:ext cx="16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Ref count -1</a:t>
            </a:r>
          </a:p>
        </p:txBody>
      </p:sp>
    </p:spTree>
    <p:extLst>
      <p:ext uri="{BB962C8B-B14F-4D97-AF65-F5344CB8AC3E}">
        <p14:creationId xmlns:p14="http://schemas.microsoft.com/office/powerpoint/2010/main" val="401436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2B8B-8771-4F14-8AAF-305EF81A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8B88-9BDD-40CE-9C0D-5F8898417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2EE973-3763-459B-9677-70B913E4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Development Through Consumption</a:t>
            </a:r>
            <a:br>
              <a:rPr lang="en-US" dirty="0"/>
            </a:br>
            <a:r>
              <a:rPr lang="en-US" sz="2000" dirty="0"/>
              <a:t>The CDC of a secure software supply chain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95A9B7-AB4B-4FD0-9151-5C6F60C4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</a:t>
            </a:r>
            <a:r>
              <a:rPr lang="en-US" dirty="0"/>
              <a:t>: The creation of content, binaries, services &amp; applications </a:t>
            </a:r>
          </a:p>
          <a:p>
            <a:r>
              <a:rPr lang="en-US" b="1" dirty="0"/>
              <a:t>Distribution</a:t>
            </a:r>
            <a:r>
              <a:rPr lang="en-US" dirty="0"/>
              <a:t>: of built content, distributed across registries from the point of creation to the point of consumption</a:t>
            </a:r>
          </a:p>
          <a:p>
            <a:r>
              <a:rPr lang="en-US" b="1" dirty="0"/>
              <a:t>Consumption</a:t>
            </a:r>
            <a:r>
              <a:rPr lang="en-US" dirty="0"/>
              <a:t>: of built content, which is verified before it’s applied</a:t>
            </a:r>
          </a:p>
        </p:txBody>
      </p:sp>
    </p:spTree>
    <p:extLst>
      <p:ext uri="{BB962C8B-B14F-4D97-AF65-F5344CB8AC3E}">
        <p14:creationId xmlns:p14="http://schemas.microsoft.com/office/powerpoint/2010/main" val="384993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ounded Rectangle 12">
            <a:extLst>
              <a:ext uri="{FF2B5EF4-FFF2-40B4-BE49-F238E27FC236}">
                <a16:creationId xmlns:a16="http://schemas.microsoft.com/office/drawing/2014/main" id="{56244002-ED75-4A69-8688-FD39626D0A88}"/>
              </a:ext>
            </a:extLst>
          </p:cNvPr>
          <p:cNvSpPr/>
          <p:nvPr/>
        </p:nvSpPr>
        <p:spPr>
          <a:xfrm>
            <a:off x="5410324" y="3500576"/>
            <a:ext cx="1568622" cy="1039703"/>
          </a:xfrm>
          <a:prstGeom prst="roundRect">
            <a:avLst>
              <a:gd name="adj" fmla="val 5783"/>
            </a:avLst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83" name="Rounded Rectangle 12">
            <a:extLst>
              <a:ext uri="{FF2B5EF4-FFF2-40B4-BE49-F238E27FC236}">
                <a16:creationId xmlns:a16="http://schemas.microsoft.com/office/drawing/2014/main" id="{9B1D5B7E-71C1-4434-AC78-D1ED98F28EBD}"/>
              </a:ext>
            </a:extLst>
          </p:cNvPr>
          <p:cNvSpPr/>
          <p:nvPr/>
        </p:nvSpPr>
        <p:spPr>
          <a:xfrm>
            <a:off x="4579218" y="1692974"/>
            <a:ext cx="2448632" cy="1443973"/>
          </a:xfrm>
          <a:prstGeom prst="roundRect">
            <a:avLst>
              <a:gd name="adj" fmla="val 5783"/>
            </a:avLst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BCAD1-318B-4B8C-BAD5-2E770C745774}"/>
              </a:ext>
            </a:extLst>
          </p:cNvPr>
          <p:cNvSpPr/>
          <p:nvPr/>
        </p:nvSpPr>
        <p:spPr bwMode="auto">
          <a:xfrm>
            <a:off x="2767759" y="5327850"/>
            <a:ext cx="2035503" cy="123904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4B482B-10B2-4D5C-9A9C-E149692448D2}"/>
              </a:ext>
            </a:extLst>
          </p:cNvPr>
          <p:cNvGrpSpPr/>
          <p:nvPr/>
        </p:nvGrpSpPr>
        <p:grpSpPr>
          <a:xfrm>
            <a:off x="175596" y="4914144"/>
            <a:ext cx="2568846" cy="1778593"/>
            <a:chOff x="173917" y="4914564"/>
            <a:chExt cx="2569574" cy="1779099"/>
          </a:xfrm>
        </p:grpSpPr>
        <p:grpSp>
          <p:nvGrpSpPr>
            <p:cNvPr id="137" name="Group 136"/>
            <p:cNvGrpSpPr/>
            <p:nvPr/>
          </p:nvGrpSpPr>
          <p:grpSpPr>
            <a:xfrm>
              <a:off x="173917" y="4942033"/>
              <a:ext cx="2569574" cy="1751630"/>
              <a:chOff x="252964" y="4780912"/>
              <a:chExt cx="2621099" cy="1786754"/>
            </a:xfrm>
          </p:grpSpPr>
          <p:sp>
            <p:nvSpPr>
              <p:cNvPr id="138" name="Rounded Rectangle 11"/>
              <p:cNvSpPr/>
              <p:nvPr/>
            </p:nvSpPr>
            <p:spPr>
              <a:xfrm>
                <a:off x="300269" y="4780912"/>
                <a:ext cx="2573794" cy="178675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481">
                  <a:defRPr/>
                </a:pPr>
                <a:endParaRPr lang="en-US" sz="1077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1756065" y="5902498"/>
                <a:ext cx="658373" cy="378242"/>
                <a:chOff x="2195243" y="5902498"/>
                <a:chExt cx="658373" cy="378242"/>
              </a:xfrm>
            </p:grpSpPr>
            <p:sp>
              <p:nvSpPr>
                <p:cNvPr id="151" name="Rectangle 30"/>
                <p:cNvSpPr>
                  <a:spLocks noChangeArrowheads="1"/>
                </p:cNvSpPr>
                <p:nvPr/>
              </p:nvSpPr>
              <p:spPr bwMode="auto">
                <a:xfrm>
                  <a:off x="2273989" y="5902498"/>
                  <a:ext cx="509916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2" name="Oval 31"/>
                <p:cNvSpPr>
                  <a:spLocks noChangeArrowheads="1"/>
                </p:cNvSpPr>
                <p:nvPr/>
              </p:nvSpPr>
              <p:spPr bwMode="auto">
                <a:xfrm>
                  <a:off x="2524429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3" name="Rectangle 32"/>
                <p:cNvSpPr>
                  <a:spLocks noChangeArrowheads="1"/>
                </p:cNvSpPr>
                <p:nvPr/>
              </p:nvSpPr>
              <p:spPr bwMode="auto">
                <a:xfrm>
                  <a:off x="2292062" y="5929607"/>
                  <a:ext cx="475061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4" name="Freeform 33"/>
                <p:cNvSpPr>
                  <a:spLocks/>
                </p:cNvSpPr>
                <p:nvPr/>
              </p:nvSpPr>
              <p:spPr bwMode="auto">
                <a:xfrm>
                  <a:off x="2195243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7 w 449"/>
                    <a:gd name="T5" fmla="*/ 18 h 18"/>
                    <a:gd name="T6" fmla="*/ 433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8" y="18"/>
                        <a:pt x="17" y="18"/>
                      </a:cubicBezTo>
                      <a:cubicBezTo>
                        <a:pt x="433" y="18"/>
                        <a:pt x="433" y="18"/>
                        <a:pt x="433" y="18"/>
                      </a:cubicBezTo>
                      <a:cubicBezTo>
                        <a:pt x="442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5" name="Freeform 38"/>
                <p:cNvSpPr>
                  <a:spLocks/>
                </p:cNvSpPr>
                <p:nvPr/>
              </p:nvSpPr>
              <p:spPr bwMode="auto">
                <a:xfrm>
                  <a:off x="2440519" y="6016100"/>
                  <a:ext cx="171693" cy="153621"/>
                </a:xfrm>
                <a:custGeom>
                  <a:avLst/>
                  <a:gdLst>
                    <a:gd name="T0" fmla="*/ 99 w 117"/>
                    <a:gd name="T1" fmla="*/ 40 h 105"/>
                    <a:gd name="T2" fmla="*/ 114 w 117"/>
                    <a:gd name="T3" fmla="*/ 14 h 105"/>
                    <a:gd name="T4" fmla="*/ 89 w 117"/>
                    <a:gd name="T5" fmla="*/ 1 h 105"/>
                    <a:gd name="T6" fmla="*/ 63 w 117"/>
                    <a:gd name="T7" fmla="*/ 7 h 105"/>
                    <a:gd name="T8" fmla="*/ 40 w 117"/>
                    <a:gd name="T9" fmla="*/ 1 h 105"/>
                    <a:gd name="T10" fmla="*/ 12 w 117"/>
                    <a:gd name="T11" fmla="*/ 18 h 105"/>
                    <a:gd name="T12" fmla="*/ 20 w 117"/>
                    <a:gd name="T13" fmla="*/ 87 h 105"/>
                    <a:gd name="T14" fmla="*/ 42 w 117"/>
                    <a:gd name="T15" fmla="*/ 105 h 105"/>
                    <a:gd name="T16" fmla="*/ 64 w 117"/>
                    <a:gd name="T17" fmla="*/ 99 h 105"/>
                    <a:gd name="T18" fmla="*/ 87 w 117"/>
                    <a:gd name="T19" fmla="*/ 104 h 105"/>
                    <a:gd name="T20" fmla="*/ 108 w 117"/>
                    <a:gd name="T21" fmla="*/ 88 h 105"/>
                    <a:gd name="T22" fmla="*/ 117 w 117"/>
                    <a:gd name="T23" fmla="*/ 68 h 105"/>
                    <a:gd name="T24" fmla="*/ 99 w 117"/>
                    <a:gd name="T25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05">
                      <a:moveTo>
                        <a:pt x="99" y="40"/>
                      </a:moveTo>
                      <a:cubicBezTo>
                        <a:pt x="99" y="23"/>
                        <a:pt x="113" y="15"/>
                        <a:pt x="114" y="14"/>
                      </a:cubicBezTo>
                      <a:cubicBezTo>
                        <a:pt x="106" y="3"/>
                        <a:pt x="93" y="1"/>
                        <a:pt x="89" y="1"/>
                      </a:cubicBezTo>
                      <a:cubicBezTo>
                        <a:pt x="78" y="0"/>
                        <a:pt x="68" y="7"/>
                        <a:pt x="63" y="7"/>
                      </a:cubicBezTo>
                      <a:cubicBezTo>
                        <a:pt x="57" y="7"/>
                        <a:pt x="49" y="1"/>
                        <a:pt x="40" y="1"/>
                      </a:cubicBezTo>
                      <a:cubicBezTo>
                        <a:pt x="28" y="1"/>
                        <a:pt x="18" y="8"/>
                        <a:pt x="12" y="18"/>
                      </a:cubicBezTo>
                      <a:cubicBezTo>
                        <a:pt x="0" y="39"/>
                        <a:pt x="9" y="70"/>
                        <a:pt x="20" y="87"/>
                      </a:cubicBezTo>
                      <a:cubicBezTo>
                        <a:pt x="26" y="96"/>
                        <a:pt x="33" y="105"/>
                        <a:pt x="42" y="105"/>
                      </a:cubicBezTo>
                      <a:cubicBezTo>
                        <a:pt x="51" y="104"/>
                        <a:pt x="54" y="99"/>
                        <a:pt x="64" y="99"/>
                      </a:cubicBezTo>
                      <a:cubicBezTo>
                        <a:pt x="75" y="99"/>
                        <a:pt x="78" y="105"/>
                        <a:pt x="87" y="104"/>
                      </a:cubicBezTo>
                      <a:cubicBezTo>
                        <a:pt x="96" y="104"/>
                        <a:pt x="102" y="96"/>
                        <a:pt x="108" y="88"/>
                      </a:cubicBezTo>
                      <a:cubicBezTo>
                        <a:pt x="115" y="78"/>
                        <a:pt x="117" y="69"/>
                        <a:pt x="117" y="68"/>
                      </a:cubicBezTo>
                      <a:cubicBezTo>
                        <a:pt x="117" y="68"/>
                        <a:pt x="99" y="61"/>
                        <a:pt x="99" y="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6" name="Freeform 39"/>
                <p:cNvSpPr>
                  <a:spLocks/>
                </p:cNvSpPr>
                <p:nvPr/>
              </p:nvSpPr>
              <p:spPr bwMode="auto">
                <a:xfrm>
                  <a:off x="2530884" y="5968335"/>
                  <a:ext cx="42600" cy="47765"/>
                </a:xfrm>
                <a:custGeom>
                  <a:avLst/>
                  <a:gdLst>
                    <a:gd name="T0" fmla="*/ 21 w 29"/>
                    <a:gd name="T1" fmla="*/ 22 h 32"/>
                    <a:gd name="T2" fmla="*/ 28 w 29"/>
                    <a:gd name="T3" fmla="*/ 0 h 32"/>
                    <a:gd name="T4" fmla="*/ 8 w 29"/>
                    <a:gd name="T5" fmla="*/ 10 h 32"/>
                    <a:gd name="T6" fmla="*/ 1 w 29"/>
                    <a:gd name="T7" fmla="*/ 31 h 32"/>
                    <a:gd name="T8" fmla="*/ 21 w 29"/>
                    <a:gd name="T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1" y="22"/>
                      </a:moveTo>
                      <a:cubicBezTo>
                        <a:pt x="26" y="16"/>
                        <a:pt x="29" y="8"/>
                        <a:pt x="28" y="0"/>
                      </a:cubicBezTo>
                      <a:cubicBezTo>
                        <a:pt x="21" y="0"/>
                        <a:pt x="13" y="4"/>
                        <a:pt x="8" y="10"/>
                      </a:cubicBezTo>
                      <a:cubicBezTo>
                        <a:pt x="3" y="15"/>
                        <a:pt x="0" y="23"/>
                        <a:pt x="1" y="31"/>
                      </a:cubicBezTo>
                      <a:cubicBezTo>
                        <a:pt x="8" y="32"/>
                        <a:pt x="16" y="27"/>
                        <a:pt x="21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606413" y="5902498"/>
                <a:ext cx="658373" cy="378242"/>
                <a:chOff x="1392286" y="5902498"/>
                <a:chExt cx="658373" cy="378242"/>
              </a:xfrm>
            </p:grpSpPr>
            <p:sp>
              <p:nvSpPr>
                <p:cNvPr id="143" name="Rectangle 34"/>
                <p:cNvSpPr>
                  <a:spLocks noChangeArrowheads="1"/>
                </p:cNvSpPr>
                <p:nvPr/>
              </p:nvSpPr>
              <p:spPr bwMode="auto">
                <a:xfrm>
                  <a:off x="1469742" y="5902498"/>
                  <a:ext cx="511207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4" name="Oval 35"/>
                <p:cNvSpPr>
                  <a:spLocks noChangeArrowheads="1"/>
                </p:cNvSpPr>
                <p:nvPr/>
              </p:nvSpPr>
              <p:spPr bwMode="auto">
                <a:xfrm>
                  <a:off x="1721472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5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7815" y="5929607"/>
                  <a:ext cx="476352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6" name="Freeform 37"/>
                <p:cNvSpPr>
                  <a:spLocks/>
                </p:cNvSpPr>
                <p:nvPr/>
              </p:nvSpPr>
              <p:spPr bwMode="auto">
                <a:xfrm>
                  <a:off x="1392286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6 w 449"/>
                    <a:gd name="T5" fmla="*/ 18 h 18"/>
                    <a:gd name="T6" fmla="*/ 432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7" y="18"/>
                        <a:pt x="16" y="18"/>
                      </a:cubicBezTo>
                      <a:cubicBezTo>
                        <a:pt x="432" y="18"/>
                        <a:pt x="432" y="18"/>
                        <a:pt x="432" y="18"/>
                      </a:cubicBezTo>
                      <a:cubicBezTo>
                        <a:pt x="441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1711145" y="5988990"/>
                  <a:ext cx="98110" cy="86493"/>
                </a:xfrm>
                <a:custGeom>
                  <a:avLst/>
                  <a:gdLst>
                    <a:gd name="T0" fmla="*/ 0 w 76"/>
                    <a:gd name="T1" fmla="*/ 67 h 67"/>
                    <a:gd name="T2" fmla="*/ 76 w 76"/>
                    <a:gd name="T3" fmla="*/ 67 h 67"/>
                    <a:gd name="T4" fmla="*/ 76 w 76"/>
                    <a:gd name="T5" fmla="*/ 0 h 67"/>
                    <a:gd name="T6" fmla="*/ 0 w 76"/>
                    <a:gd name="T7" fmla="*/ 11 h 67"/>
                    <a:gd name="T8" fmla="*/ 0 w 7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7">
                      <a:moveTo>
                        <a:pt x="0" y="67"/>
                      </a:moveTo>
                      <a:lnTo>
                        <a:pt x="76" y="67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1633689" y="6003191"/>
                  <a:ext cx="73582" cy="72292"/>
                </a:xfrm>
                <a:custGeom>
                  <a:avLst/>
                  <a:gdLst>
                    <a:gd name="T0" fmla="*/ 57 w 57"/>
                    <a:gd name="T1" fmla="*/ 56 h 56"/>
                    <a:gd name="T2" fmla="*/ 57 w 57"/>
                    <a:gd name="T3" fmla="*/ 0 h 56"/>
                    <a:gd name="T4" fmla="*/ 0 w 57"/>
                    <a:gd name="T5" fmla="*/ 8 h 56"/>
                    <a:gd name="T6" fmla="*/ 0 w 57"/>
                    <a:gd name="T7" fmla="*/ 56 h 56"/>
                    <a:gd name="T8" fmla="*/ 57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57" y="56"/>
                      </a:moveTo>
                      <a:lnTo>
                        <a:pt x="57" y="0"/>
                      </a:lnTo>
                      <a:lnTo>
                        <a:pt x="0" y="8"/>
                      </a:lnTo>
                      <a:lnTo>
                        <a:pt x="0" y="56"/>
                      </a:lnTo>
                      <a:lnTo>
                        <a:pt x="57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1633689" y="6078064"/>
                  <a:ext cx="73582" cy="73583"/>
                </a:xfrm>
                <a:custGeom>
                  <a:avLst/>
                  <a:gdLst>
                    <a:gd name="T0" fmla="*/ 57 w 57"/>
                    <a:gd name="T1" fmla="*/ 0 h 57"/>
                    <a:gd name="T2" fmla="*/ 0 w 57"/>
                    <a:gd name="T3" fmla="*/ 0 h 57"/>
                    <a:gd name="T4" fmla="*/ 0 w 57"/>
                    <a:gd name="T5" fmla="*/ 49 h 57"/>
                    <a:gd name="T6" fmla="*/ 57 w 57"/>
                    <a:gd name="T7" fmla="*/ 57 h 57"/>
                    <a:gd name="T8" fmla="*/ 57 w 5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57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57" y="57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1711145" y="6078064"/>
                  <a:ext cx="98110" cy="87783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7 h 68"/>
                    <a:gd name="T4" fmla="*/ 76 w 76"/>
                    <a:gd name="T5" fmla="*/ 68 h 68"/>
                    <a:gd name="T6" fmla="*/ 76 w 76"/>
                    <a:gd name="T7" fmla="*/ 0 h 68"/>
                    <a:gd name="T8" fmla="*/ 0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lnTo>
                        <a:pt x="0" y="57"/>
                      </a:lnTo>
                      <a:lnTo>
                        <a:pt x="76" y="68"/>
                      </a:lnTo>
                      <a:lnTo>
                        <a:pt x="7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252964" y="4876684"/>
                <a:ext cx="967141" cy="390626"/>
              </a:xfrm>
              <a:prstGeom prst="rect">
                <a:avLst/>
              </a:prstGeom>
            </p:spPr>
            <p:txBody>
              <a:bodyPr vert="horz" wrap="square" lIns="89568" tIns="89568" rIns="89568" bIns="89568" rtlCol="0" anchor="t">
                <a:noAutofit/>
              </a:bodyPr>
              <a:lstStyle/>
              <a:p>
                <a:pPr marL="228547" indent="-228547" algn="ctr" defTabSz="878481">
                  <a:defRPr/>
                </a:pPr>
                <a:endParaRPr lang="en-US" sz="1961" b="1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207764" y="4914564"/>
              <a:ext cx="1097365" cy="292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96136">
                <a:defRPr/>
              </a:pPr>
              <a:r>
                <a:rPr lang="en-US" sz="1273" i="1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Inner-Loop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</a:t>
            </a:r>
          </a:p>
        </p:txBody>
      </p:sp>
      <p:grpSp>
        <p:nvGrpSpPr>
          <p:cNvPr id="130" name="Build/CI"/>
          <p:cNvGrpSpPr/>
          <p:nvPr/>
        </p:nvGrpSpPr>
        <p:grpSpPr>
          <a:xfrm>
            <a:off x="2650172" y="1640071"/>
            <a:ext cx="1454120" cy="1496876"/>
            <a:chOff x="2777875" y="1412218"/>
            <a:chExt cx="1483698" cy="1527326"/>
          </a:xfrm>
        </p:grpSpPr>
        <p:sp>
          <p:nvSpPr>
            <p:cNvPr id="131" name="Rounded Rectangle 12"/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481">
                <a:defRPr/>
              </a:pPr>
              <a:endParaRPr lang="en-US" sz="1077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algn="ctr" defTabSz="87848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28547" indent="-228547" algn="ctr" defTabSz="87848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28547" indent="-228547" algn="ctr" defTabSz="87848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algn="ctr" defTabSz="878481">
                <a:defRPr/>
              </a:pPr>
              <a:endParaRPr lang="en-US" sz="1961" b="1" kern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2" name="AutoShape 21"/>
          <p:cNvSpPr>
            <a:spLocks noChangeAspect="1" noChangeArrowheads="1" noTextEdit="1"/>
          </p:cNvSpPr>
          <p:nvPr/>
        </p:nvSpPr>
        <p:spPr bwMode="auto">
          <a:xfrm>
            <a:off x="391912" y="5306877"/>
            <a:ext cx="2190046" cy="141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17" tIns="44807" rIns="89617" bIns="44807" numCol="1" anchor="t" anchorCtr="0" compatLnSpc="1">
            <a:prstTxWarp prst="textNoShape">
              <a:avLst/>
            </a:prstTxWarp>
          </a:bodyPr>
          <a:lstStyle/>
          <a:p>
            <a:pPr defTabSz="896136">
              <a:defRPr/>
            </a:pPr>
            <a:endParaRPr lang="en-US" sz="17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65" name="Straight Arrow Connector 164"/>
          <p:cNvCxnSpPr>
            <a:cxnSpLocks/>
          </p:cNvCxnSpPr>
          <p:nvPr/>
        </p:nvCxnSpPr>
        <p:spPr>
          <a:xfrm flipH="1">
            <a:off x="4081584" y="2824342"/>
            <a:ext cx="474925" cy="0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206" name="Group 205"/>
          <p:cNvGrpSpPr/>
          <p:nvPr/>
        </p:nvGrpSpPr>
        <p:grpSpPr>
          <a:xfrm>
            <a:off x="808241" y="5267828"/>
            <a:ext cx="1321015" cy="878633"/>
            <a:chOff x="1883426" y="5104140"/>
            <a:chExt cx="1347886" cy="896507"/>
          </a:xfrm>
        </p:grpSpPr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208" name="Rectangle 207"/>
            <p:cNvSpPr/>
            <p:nvPr/>
          </p:nvSpPr>
          <p:spPr>
            <a:xfrm>
              <a:off x="1883426" y="5483571"/>
              <a:ext cx="268240" cy="1385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6136">
                <a:defRPr/>
              </a:pPr>
              <a:r>
                <a:rPr lang="en-US" sz="882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379447" y="5104140"/>
              <a:ext cx="199544" cy="1385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6136">
                <a:defRPr/>
              </a:pPr>
              <a:r>
                <a:rPr lang="en-US" sz="882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817502" y="5483571"/>
              <a:ext cx="413810" cy="1385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6136">
                <a:defRPr/>
              </a:pPr>
              <a:r>
                <a:rPr lang="en-US" sz="882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308915" y="5862143"/>
              <a:ext cx="341843" cy="1385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6136">
                <a:defRPr/>
              </a:pPr>
              <a:r>
                <a:rPr lang="en-US" sz="882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228" name="SCC"/>
          <p:cNvGrpSpPr/>
          <p:nvPr/>
        </p:nvGrpSpPr>
        <p:grpSpPr>
          <a:xfrm>
            <a:off x="524215" y="1668312"/>
            <a:ext cx="1454120" cy="1468636"/>
            <a:chOff x="608671" y="1428750"/>
            <a:chExt cx="1483698" cy="1498510"/>
          </a:xfrm>
        </p:grpSpPr>
        <p:sp>
          <p:nvSpPr>
            <p:cNvPr id="229" name="Rounded Rectangle 11"/>
            <p:cNvSpPr/>
            <p:nvPr/>
          </p:nvSpPr>
          <p:spPr>
            <a:xfrm>
              <a:off x="608671" y="1461030"/>
              <a:ext cx="1483698" cy="1466230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481">
                <a:defRPr/>
              </a:pPr>
              <a:endParaRPr lang="en-US" sz="1077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algn="ctr" defTabSz="87848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algn="ctr" defTabSz="878481">
                <a:defRPr/>
              </a:pPr>
              <a:r>
                <a:rPr lang="en-US" sz="107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algn="ctr" defTabSz="878481">
                <a:defRPr/>
              </a:pPr>
              <a:endParaRPr lang="en-US" sz="1961" b="1" kern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478" y="2532713"/>
              <a:ext cx="360364" cy="358071"/>
            </a:xfrm>
            <a:prstGeom prst="rect">
              <a:avLst/>
            </a:prstGeom>
          </p:spPr>
        </p:pic>
      </p:grp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0C24CDF7-E1B5-4889-AB49-B6D4D52C8BEA}"/>
              </a:ext>
            </a:extLst>
          </p:cNvPr>
          <p:cNvSpPr txBox="1"/>
          <p:nvPr/>
        </p:nvSpPr>
        <p:spPr>
          <a:xfrm>
            <a:off x="-14059" y="1549930"/>
            <a:ext cx="2698602" cy="1783335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defTabSz="914554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OS &amp; Framework Patching</a:t>
            </a:r>
          </a:p>
          <a:p>
            <a:pPr defTabSz="914554">
              <a:lnSpc>
                <a:spcPct val="90000"/>
              </a:lnSpc>
              <a:spcAft>
                <a:spcPts val="600"/>
              </a:spcAft>
            </a:pPr>
            <a:r>
              <a:rPr lang="en-US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What happens when developers stop making code changes?</a:t>
            </a:r>
          </a:p>
        </p:txBody>
      </p:sp>
      <p:pic>
        <p:nvPicPr>
          <p:cNvPr id="199" name="Secure-registry" descr="Image result for azure security center logo">
            <a:extLst>
              <a:ext uri="{FF2B5EF4-FFF2-40B4-BE49-F238E27FC236}">
                <a16:creationId xmlns:a16="http://schemas.microsoft.com/office/drawing/2014/main" id="{3BFCFA0E-7D30-4990-88D6-79922697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84" y="3668464"/>
            <a:ext cx="283648" cy="3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Quarantine" descr="Related image">
            <a:extLst>
              <a:ext uri="{FF2B5EF4-FFF2-40B4-BE49-F238E27FC236}">
                <a16:creationId xmlns:a16="http://schemas.microsoft.com/office/drawing/2014/main" id="{D63626C6-45CE-4580-801A-AC26FF84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452" y="3696650"/>
            <a:ext cx="318494" cy="31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EF5EBAD-8C16-4FEC-8825-5ACE47689214}"/>
              </a:ext>
            </a:extLst>
          </p:cNvPr>
          <p:cNvGrpSpPr/>
          <p:nvPr/>
        </p:nvGrpSpPr>
        <p:grpSpPr>
          <a:xfrm>
            <a:off x="5010400" y="1982783"/>
            <a:ext cx="1597807" cy="1011976"/>
            <a:chOff x="7786496" y="1876637"/>
            <a:chExt cx="1066668" cy="675577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158B014-53C0-418B-B131-ACA35273EF00}"/>
                </a:ext>
              </a:extLst>
            </p:cNvPr>
            <p:cNvSpPr/>
            <p:nvPr/>
          </p:nvSpPr>
          <p:spPr>
            <a:xfrm>
              <a:off x="7786496" y="2305655"/>
              <a:ext cx="1066668" cy="2465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6136">
                <a:defRPr/>
              </a:pPr>
              <a:r>
                <a:rPr lang="en-US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Registry</a:t>
              </a:r>
            </a:p>
          </p:txBody>
        </p:sp>
        <p:pic>
          <p:nvPicPr>
            <p:cNvPr id="190" name="Picture 237">
              <a:extLst>
                <a:ext uri="{FF2B5EF4-FFF2-40B4-BE49-F238E27FC236}">
                  <a16:creationId xmlns:a16="http://schemas.microsoft.com/office/drawing/2014/main" id="{AFF0EC99-0462-4476-A1AE-8F043FD1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018755" y="1876637"/>
              <a:ext cx="493971" cy="493971"/>
            </a:xfrm>
            <a:prstGeom prst="rect">
              <a:avLst/>
            </a:prstGeom>
          </p:spPr>
        </p:pic>
      </p:grpSp>
      <p:sp>
        <p:nvSpPr>
          <p:cNvPr id="191" name="Speech Bubble: Rectangle 190">
            <a:extLst>
              <a:ext uri="{FF2B5EF4-FFF2-40B4-BE49-F238E27FC236}">
                <a16:creationId xmlns:a16="http://schemas.microsoft.com/office/drawing/2014/main" id="{F33C77CE-359F-41FA-80BC-9273FE440969}"/>
              </a:ext>
            </a:extLst>
          </p:cNvPr>
          <p:cNvSpPr/>
          <p:nvPr/>
        </p:nvSpPr>
        <p:spPr>
          <a:xfrm>
            <a:off x="5895489" y="715090"/>
            <a:ext cx="2104741" cy="1132486"/>
          </a:xfrm>
          <a:prstGeom prst="wedgeRectCallout">
            <a:avLst>
              <a:gd name="adj1" fmla="val -67132"/>
              <a:gd name="adj2" fmla="val 61746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388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Containers</a:t>
            </a:r>
          </a:p>
          <a:p>
            <a:pPr defTabSz="914388">
              <a:defRPr/>
            </a:pPr>
            <a:r>
              <a:rPr lang="en-US" sz="1200" i="1" kern="0" dirty="0">
                <a:solidFill>
                  <a:prstClr val="white"/>
                </a:solidFill>
                <a:latin typeface="Calibri" panose="020F0502020204030204"/>
              </a:rPr>
              <a:t>Deployment Templates (Helm, </a:t>
            </a:r>
            <a:r>
              <a:rPr lang="en-US" sz="1200" i="1" strike="sngStrike" kern="0" dirty="0" err="1">
                <a:solidFill>
                  <a:prstClr val="white"/>
                </a:solidFill>
                <a:latin typeface="Calibri" panose="020F0502020204030204"/>
              </a:rPr>
              <a:t>GitOps</a:t>
            </a:r>
            <a:r>
              <a:rPr lang="en-US" sz="1200" i="1" strike="sngStrike" kern="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en-US" sz="1200" i="1" kern="0" dirty="0" err="1">
                <a:solidFill>
                  <a:prstClr val="white"/>
                </a:solidFill>
                <a:latin typeface="Calibri" panose="020F0502020204030204"/>
              </a:rPr>
              <a:t>RegOps</a:t>
            </a:r>
            <a:endParaRPr lang="en-US" sz="1200" i="1" kern="0" dirty="0">
              <a:solidFill>
                <a:prstClr val="white"/>
              </a:solidFill>
              <a:latin typeface="Calibri" panose="020F0502020204030204"/>
            </a:endParaRPr>
          </a:p>
          <a:p>
            <a:pPr defTabSz="914388">
              <a:defRPr/>
            </a:pPr>
            <a:r>
              <a:rPr lang="en-US" sz="1200" i="1" kern="0" dirty="0" err="1">
                <a:solidFill>
                  <a:prstClr val="white"/>
                </a:solidFill>
                <a:latin typeface="Calibri" panose="020F0502020204030204"/>
              </a:rPr>
              <a:t>SBoM</a:t>
            </a:r>
            <a:endParaRPr lang="en-US" sz="1200" i="1" kern="0" dirty="0">
              <a:solidFill>
                <a:prstClr val="white"/>
              </a:solidFill>
              <a:latin typeface="Calibri" panose="020F0502020204030204"/>
            </a:endParaRPr>
          </a:p>
          <a:p>
            <a:pPr defTabSz="914388">
              <a:defRPr/>
            </a:pPr>
            <a:r>
              <a:rPr lang="en-US" sz="1200" i="1" kern="0" dirty="0">
                <a:solidFill>
                  <a:prstClr val="white"/>
                </a:solidFill>
                <a:latin typeface="Calibri" panose="020F0502020204030204"/>
              </a:rPr>
              <a:t>Security Scan Results</a:t>
            </a:r>
          </a:p>
          <a:p>
            <a:pPr defTabSz="914388">
              <a:defRPr/>
            </a:pPr>
            <a:r>
              <a:rPr lang="en-US" sz="1200" i="1" kern="0" dirty="0">
                <a:solidFill>
                  <a:prstClr val="white"/>
                </a:solidFill>
                <a:latin typeface="Calibri" panose="020F0502020204030204"/>
              </a:rPr>
              <a:t>Signatures</a:t>
            </a:r>
            <a:endParaRPr lang="en-US" sz="1200" i="1" kern="0" dirty="0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7107983-ED9B-4F1F-97EF-5FA661774641}"/>
              </a:ext>
            </a:extLst>
          </p:cNvPr>
          <p:cNvGrpSpPr/>
          <p:nvPr/>
        </p:nvGrpSpPr>
        <p:grpSpPr>
          <a:xfrm>
            <a:off x="8385870" y="21343"/>
            <a:ext cx="3594911" cy="4518936"/>
            <a:chOff x="7944133" y="1839107"/>
            <a:chExt cx="3594911" cy="4518936"/>
          </a:xfrm>
        </p:grpSpPr>
        <p:sp>
          <p:nvSpPr>
            <p:cNvPr id="267" name="Isosceles Triangle 266">
              <a:extLst>
                <a:ext uri="{FF2B5EF4-FFF2-40B4-BE49-F238E27FC236}">
                  <a16:creationId xmlns:a16="http://schemas.microsoft.com/office/drawing/2014/main" id="{16030C5E-4CBC-44E4-8864-5D13A13DC0D1}"/>
                </a:ext>
              </a:extLst>
            </p:cNvPr>
            <p:cNvSpPr/>
            <p:nvPr/>
          </p:nvSpPr>
          <p:spPr>
            <a:xfrm rot="10800000">
              <a:off x="8060319" y="28860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Net-monitor">
              <a:extLst>
                <a:ext uri="{FF2B5EF4-FFF2-40B4-BE49-F238E27FC236}">
                  <a16:creationId xmlns:a16="http://schemas.microsoft.com/office/drawing/2014/main" id="{B00EB496-6638-4437-9FE1-A2CBE28CABAB}"/>
                </a:ext>
              </a:extLst>
            </p:cNvPr>
            <p:cNvGrpSpPr/>
            <p:nvPr/>
          </p:nvGrpSpPr>
          <p:grpSpPr>
            <a:xfrm>
              <a:off x="7944133" y="1839107"/>
              <a:ext cx="2550619" cy="1147598"/>
              <a:chOff x="8600004" y="1385294"/>
              <a:chExt cx="2550619" cy="1147598"/>
            </a:xfrm>
          </p:grpSpPr>
          <p:sp>
            <p:nvSpPr>
              <p:cNvPr id="302" name="artifact-border">
                <a:extLst>
                  <a:ext uri="{FF2B5EF4-FFF2-40B4-BE49-F238E27FC236}">
                    <a16:creationId xmlns:a16="http://schemas.microsoft.com/office/drawing/2014/main" id="{6EC2DADE-B652-4BEF-AD96-37DADAB89EEA}"/>
                  </a:ext>
                </a:extLst>
              </p:cNvPr>
              <p:cNvSpPr/>
              <p:nvPr/>
            </p:nvSpPr>
            <p:spPr>
              <a:xfrm>
                <a:off x="8696945" y="1453378"/>
                <a:ext cx="2453678" cy="1079514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0C87EAC0-1CDC-4929-8C93-668606242F59}"/>
                  </a:ext>
                </a:extLst>
              </p:cNvPr>
              <p:cNvGrpSpPr/>
              <p:nvPr/>
            </p:nvGrpSpPr>
            <p:grpSpPr>
              <a:xfrm>
                <a:off x="8600004" y="1385294"/>
                <a:ext cx="2526662" cy="1103013"/>
                <a:chOff x="6919893" y="798303"/>
                <a:chExt cx="2526662" cy="1103013"/>
              </a:xfrm>
            </p:grpSpPr>
            <p:sp>
              <p:nvSpPr>
                <p:cNvPr id="304" name="artifact-name">
                  <a:extLst>
                    <a:ext uri="{FF2B5EF4-FFF2-40B4-BE49-F238E27FC236}">
                      <a16:creationId xmlns:a16="http://schemas.microsoft.com/office/drawing/2014/main" id="{B91AD7B2-FC67-4A94-8CD0-688B2E112CED}"/>
                    </a:ext>
                  </a:extLst>
                </p:cNvPr>
                <p:cNvSpPr txBox="1"/>
                <p:nvPr/>
              </p:nvSpPr>
              <p:spPr>
                <a:xfrm>
                  <a:off x="7473996" y="819258"/>
                  <a:ext cx="19575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spc="0" baseline="0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net-monitor:</a:t>
                  </a:r>
                  <a:r>
                    <a:rPr lang="en-US" dirty="0">
                      <a:solidFill>
                        <a:srgbClr val="000000"/>
                      </a:solidFill>
                      <a:latin typeface="Consolas"/>
                      <a:sym typeface="Consolas"/>
                      <a:rtl val="0"/>
                    </a:rPr>
                    <a:t>v1</a:t>
                  </a:r>
                  <a:endPara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endParaRPr>
                </a:p>
              </p:txBody>
            </p:sp>
            <p:sp>
              <p:nvSpPr>
                <p:cNvPr id="305" name="artifact-mask">
                  <a:extLst>
                    <a:ext uri="{FF2B5EF4-FFF2-40B4-BE49-F238E27FC236}">
                      <a16:creationId xmlns:a16="http://schemas.microsoft.com/office/drawing/2014/main" id="{29E9A165-6913-4E0A-AF98-20A325C5F24F}"/>
                    </a:ext>
                  </a:extLst>
                </p:cNvPr>
                <p:cNvSpPr/>
                <p:nvPr/>
              </p:nvSpPr>
              <p:spPr>
                <a:xfrm>
                  <a:off x="6919893" y="798303"/>
                  <a:ext cx="657236" cy="400050"/>
                </a:xfrm>
                <a:custGeom>
                  <a:avLst/>
                  <a:gdLst>
                    <a:gd name="connsiteX0" fmla="*/ 488999 w 609601"/>
                    <a:gd name="connsiteY0" fmla="*/ -72 h 400050"/>
                    <a:gd name="connsiteX1" fmla="*/ 604633 w 609601"/>
                    <a:gd name="connsiteY1" fmla="*/ 89882 h 400050"/>
                    <a:gd name="connsiteX2" fmla="*/ 609396 w 609601"/>
                    <a:gd name="connsiteY2" fmla="*/ 331331 h 400050"/>
                    <a:gd name="connsiteX3" fmla="*/ 101808 w 609601"/>
                    <a:gd name="connsiteY3" fmla="*/ 399978 h 400050"/>
                    <a:gd name="connsiteX4" fmla="*/ 272 w 609601"/>
                    <a:gd name="connsiteY4" fmla="*/ 324226 h 400050"/>
                    <a:gd name="connsiteX5" fmla="*/ 272 w 609601"/>
                    <a:gd name="connsiteY5" fmla="*/ 68575 h 400050"/>
                    <a:gd name="connsiteX6" fmla="*/ 488999 w 609601"/>
                    <a:gd name="connsiteY6" fmla="*/ -72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601" h="400050">
                      <a:moveTo>
                        <a:pt x="488999" y="-72"/>
                      </a:moveTo>
                      <a:lnTo>
                        <a:pt x="604633" y="89882"/>
                      </a:lnTo>
                      <a:cubicBezTo>
                        <a:pt x="606253" y="170368"/>
                        <a:pt x="607776" y="250845"/>
                        <a:pt x="609396" y="331331"/>
                      </a:cubicBezTo>
                      <a:lnTo>
                        <a:pt x="101808" y="399978"/>
                      </a:lnTo>
                      <a:lnTo>
                        <a:pt x="272" y="324226"/>
                      </a:lnTo>
                      <a:cubicBezTo>
                        <a:pt x="-1347" y="242168"/>
                        <a:pt x="1796" y="150642"/>
                        <a:pt x="272" y="68575"/>
                      </a:cubicBezTo>
                      <a:lnTo>
                        <a:pt x="488999" y="-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306" name="Container Image">
                  <a:extLst>
                    <a:ext uri="{FF2B5EF4-FFF2-40B4-BE49-F238E27FC236}">
                      <a16:creationId xmlns:a16="http://schemas.microsoft.com/office/drawing/2014/main" id="{00B75790-1CD2-4440-83A9-94CAB9851A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 t="15673" b="15673"/>
                <a:stretch/>
              </p:blipFill>
              <p:spPr>
                <a:xfrm>
                  <a:off x="6940697" y="798303"/>
                  <a:ext cx="590498" cy="405396"/>
                </a:xfrm>
                <a:prstGeom prst="rect">
                  <a:avLst/>
                </a:prstGeom>
              </p:spPr>
            </p:pic>
            <p:sp>
              <p:nvSpPr>
                <p:cNvPr id="307" name="Isosceles Triangle 306">
                  <a:extLst>
                    <a:ext uri="{FF2B5EF4-FFF2-40B4-BE49-F238E27FC236}">
                      <a16:creationId xmlns:a16="http://schemas.microsoft.com/office/drawing/2014/main" id="{B89EBCCA-46D6-49D5-95F1-8EF8972CB0E7}"/>
                    </a:ext>
                  </a:extLst>
                </p:cNvPr>
                <p:cNvSpPr/>
                <p:nvPr/>
              </p:nvSpPr>
              <p:spPr>
                <a:xfrm rot="10800000">
                  <a:off x="7020886" y="1113334"/>
                  <a:ext cx="105537" cy="90980"/>
                </a:xfrm>
                <a:prstGeom prst="triangl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Sig Label">
                  <a:extLst>
                    <a:ext uri="{FF2B5EF4-FFF2-40B4-BE49-F238E27FC236}">
                      <a16:creationId xmlns:a16="http://schemas.microsoft.com/office/drawing/2014/main" id="{D541DC77-B243-42D6-8C37-8E96F5999D06}"/>
                    </a:ext>
                  </a:extLst>
                </p:cNvPr>
                <p:cNvSpPr txBox="1"/>
                <p:nvPr/>
              </p:nvSpPr>
              <p:spPr>
                <a:xfrm>
                  <a:off x="7380125" y="1530230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layer1 (blob)</a:t>
                  </a:r>
                  <a:endParaRPr lang="en-US" sz="1050" dirty="0"/>
                </a:p>
              </p:txBody>
            </p:sp>
            <p:sp>
              <p:nvSpPr>
                <p:cNvPr id="309" name="Sig Label">
                  <a:extLst>
                    <a:ext uri="{FF2B5EF4-FFF2-40B4-BE49-F238E27FC236}">
                      <a16:creationId xmlns:a16="http://schemas.microsoft.com/office/drawing/2014/main" id="{D8798BF3-89CB-4943-82F4-2C65EBD6B840}"/>
                    </a:ext>
                  </a:extLst>
                </p:cNvPr>
                <p:cNvSpPr txBox="1"/>
                <p:nvPr/>
              </p:nvSpPr>
              <p:spPr>
                <a:xfrm>
                  <a:off x="7371935" y="1739733"/>
                  <a:ext cx="1595520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layer2 (blob)</a:t>
                  </a:r>
                  <a:endParaRPr lang="en-US" sz="1050" dirty="0"/>
                </a:p>
              </p:txBody>
            </p:sp>
            <p:cxnSp>
              <p:nvCxnSpPr>
                <p:cNvPr id="310" name="Connector: Elbow 309">
                  <a:extLst>
                    <a:ext uri="{FF2B5EF4-FFF2-40B4-BE49-F238E27FC236}">
                      <a16:creationId xmlns:a16="http://schemas.microsoft.com/office/drawing/2014/main" id="{A698CA79-B246-4282-9C5D-FAF536D4D6AB}"/>
                    </a:ext>
                  </a:extLst>
                </p:cNvPr>
                <p:cNvCxnSpPr>
                  <a:cxnSpLocks/>
                  <a:stCxn id="308" idx="1"/>
                  <a:endCxn id="306" idx="2"/>
                </p:cNvCxnSpPr>
                <p:nvPr/>
              </p:nvCxnSpPr>
              <p:spPr>
                <a:xfrm rot="10800000">
                  <a:off x="7235947" y="1203700"/>
                  <a:ext cx="144179" cy="407323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Connector: Elbow 310">
                  <a:extLst>
                    <a:ext uri="{FF2B5EF4-FFF2-40B4-BE49-F238E27FC236}">
                      <a16:creationId xmlns:a16="http://schemas.microsoft.com/office/drawing/2014/main" id="{1716B99E-7BC8-4220-88BA-16116EE78309}"/>
                    </a:ext>
                  </a:extLst>
                </p:cNvPr>
                <p:cNvCxnSpPr>
                  <a:cxnSpLocks/>
                  <a:stCxn id="309" idx="1"/>
                  <a:endCxn id="306" idx="2"/>
                </p:cNvCxnSpPr>
                <p:nvPr/>
              </p:nvCxnSpPr>
              <p:spPr>
                <a:xfrm rot="10800000">
                  <a:off x="7235947" y="1203699"/>
                  <a:ext cx="135989" cy="616826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" name="Sig Label">
                  <a:extLst>
                    <a:ext uri="{FF2B5EF4-FFF2-40B4-BE49-F238E27FC236}">
                      <a16:creationId xmlns:a16="http://schemas.microsoft.com/office/drawing/2014/main" id="{E3881170-55F5-42DE-B3EB-63BA59DF6792}"/>
                    </a:ext>
                  </a:extLst>
                </p:cNvPr>
                <p:cNvSpPr txBox="1"/>
                <p:nvPr/>
              </p:nvSpPr>
              <p:spPr>
                <a:xfrm>
                  <a:off x="7371935" y="1329738"/>
                  <a:ext cx="1106512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/>
                    <a:t>config (blob)</a:t>
                  </a:r>
                  <a:endParaRPr lang="en-US" sz="1050" dirty="0"/>
                </a:p>
              </p:txBody>
            </p:sp>
            <p:cxnSp>
              <p:nvCxnSpPr>
                <p:cNvPr id="313" name="Connector: Elbow 312">
                  <a:extLst>
                    <a:ext uri="{FF2B5EF4-FFF2-40B4-BE49-F238E27FC236}">
                      <a16:creationId xmlns:a16="http://schemas.microsoft.com/office/drawing/2014/main" id="{330D48C6-9822-4D32-B73E-7732CEFEA616}"/>
                    </a:ext>
                  </a:extLst>
                </p:cNvPr>
                <p:cNvCxnSpPr>
                  <a:cxnSpLocks/>
                  <a:stCxn id="312" idx="1"/>
                  <a:endCxn id="306" idx="2"/>
                </p:cNvCxnSpPr>
                <p:nvPr/>
              </p:nvCxnSpPr>
              <p:spPr>
                <a:xfrm rot="10800000">
                  <a:off x="7235947" y="1203700"/>
                  <a:ext cx="135989" cy="206831"/>
                </a:xfrm>
                <a:prstGeom prst="bentConnector2">
                  <a:avLst/>
                </a:prstGeom>
                <a:ln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4" name="Sig Label">
                  <a:extLst>
                    <a:ext uri="{FF2B5EF4-FFF2-40B4-BE49-F238E27FC236}">
                      <a16:creationId xmlns:a16="http://schemas.microsoft.com/office/drawing/2014/main" id="{7AA5BFA2-DAC4-4C62-ACA2-0922BAB96507}"/>
                    </a:ext>
                  </a:extLst>
                </p:cNvPr>
                <p:cNvSpPr txBox="1"/>
                <p:nvPr/>
              </p:nvSpPr>
              <p:spPr>
                <a:xfrm>
                  <a:off x="7587757" y="1121778"/>
                  <a:ext cx="185879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050" b="1" dirty="0" err="1">
                      <a:solidFill>
                        <a:srgbClr val="FF0000"/>
                      </a:solidFill>
                    </a:rPr>
                    <a:t>mediaType</a:t>
                  </a:r>
                  <a:r>
                    <a:rPr lang="en-US" sz="1050" b="1" dirty="0"/>
                    <a:t>: </a:t>
                  </a:r>
                  <a:r>
                    <a:rPr lang="en-US" sz="1050" b="1" dirty="0" err="1">
                      <a:solidFill>
                        <a:srgbClr val="C00000"/>
                      </a:solidFill>
                    </a:rPr>
                    <a:t>oci.image.manifest</a:t>
                  </a:r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</p:grpSp>
        <p:grpSp>
          <p:nvGrpSpPr>
            <p:cNvPr id="269" name="Wabbit-Networks Sig">
              <a:extLst>
                <a:ext uri="{FF2B5EF4-FFF2-40B4-BE49-F238E27FC236}">
                  <a16:creationId xmlns:a16="http://schemas.microsoft.com/office/drawing/2014/main" id="{B8DAA210-7BA0-40D0-88B9-A9426F97C4FD}"/>
                </a:ext>
              </a:extLst>
            </p:cNvPr>
            <p:cNvGrpSpPr/>
            <p:nvPr/>
          </p:nvGrpSpPr>
          <p:grpSpPr>
            <a:xfrm>
              <a:off x="8504189" y="3099403"/>
              <a:ext cx="2719552" cy="1080935"/>
              <a:chOff x="9460153" y="3826108"/>
              <a:chExt cx="2719552" cy="1080935"/>
            </a:xfrm>
          </p:grpSpPr>
          <p:sp>
            <p:nvSpPr>
              <p:cNvPr id="294" name="artifact-border">
                <a:extLst>
                  <a:ext uri="{FF2B5EF4-FFF2-40B4-BE49-F238E27FC236}">
                    <a16:creationId xmlns:a16="http://schemas.microsoft.com/office/drawing/2014/main" id="{F0870192-B611-4B8E-8CF9-9BF95FCF72FB}"/>
                  </a:ext>
                </a:extLst>
              </p:cNvPr>
              <p:cNvSpPr/>
              <p:nvPr/>
            </p:nvSpPr>
            <p:spPr>
              <a:xfrm>
                <a:off x="9597517" y="3929120"/>
                <a:ext cx="2582188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95" name="Container Image">
                <a:extLst>
                  <a:ext uri="{FF2B5EF4-FFF2-40B4-BE49-F238E27FC236}">
                    <a16:creationId xmlns:a16="http://schemas.microsoft.com/office/drawing/2014/main" id="{8E5912D0-48F3-42F6-8D52-73A8062817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296" name="Isosceles Triangle 295">
                <a:extLst>
                  <a:ext uri="{FF2B5EF4-FFF2-40B4-BE49-F238E27FC236}">
                    <a16:creationId xmlns:a16="http://schemas.microsoft.com/office/drawing/2014/main" id="{8D3E5BEB-109E-43FB-9E49-0B6C9B6B4232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artifact-name">
                <a:extLst>
                  <a:ext uri="{FF2B5EF4-FFF2-40B4-BE49-F238E27FC236}">
                    <a16:creationId xmlns:a16="http://schemas.microsoft.com/office/drawing/2014/main" id="{680E6FBB-1489-4C9F-A10C-B5D3CFE6383C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298" name="Sig Label">
                <a:extLst>
                  <a:ext uri="{FF2B5EF4-FFF2-40B4-BE49-F238E27FC236}">
                    <a16:creationId xmlns:a16="http://schemas.microsoft.com/office/drawing/2014/main" id="{26929BF0-F9A9-4867-BF16-F54E2114AE35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299" name="Connector: Elbow 298">
                <a:extLst>
                  <a:ext uri="{FF2B5EF4-FFF2-40B4-BE49-F238E27FC236}">
                    <a16:creationId xmlns:a16="http://schemas.microsoft.com/office/drawing/2014/main" id="{E42A3B06-21AB-40E7-8D6C-722D1FF7A906}"/>
                  </a:ext>
                </a:extLst>
              </p:cNvPr>
              <p:cNvCxnSpPr>
                <a:cxnSpLocks/>
                <a:stCxn id="298" idx="1"/>
                <a:endCxn id="271" idx="0"/>
              </p:cNvCxnSpPr>
              <p:nvPr/>
            </p:nvCxnSpPr>
            <p:spPr>
              <a:xfrm rot="10800000">
                <a:off x="9698241" y="3962103"/>
                <a:ext cx="302690" cy="5589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Sig Label">
                <a:extLst>
                  <a:ext uri="{FF2B5EF4-FFF2-40B4-BE49-F238E27FC236}">
                    <a16:creationId xmlns:a16="http://schemas.microsoft.com/office/drawing/2014/main" id="{049C41FD-13C1-44A1-AAB9-B5BC29522296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301" name="Sig Label">
                <a:extLst>
                  <a:ext uri="{FF2B5EF4-FFF2-40B4-BE49-F238E27FC236}">
                    <a16:creationId xmlns:a16="http://schemas.microsoft.com/office/drawing/2014/main" id="{0A18AB24-394D-4A93-B556-1F394F604119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32896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cncf.oras.artifact.manifest.v1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270" name="Connector: Elbow 269">
              <a:extLst>
                <a:ext uri="{FF2B5EF4-FFF2-40B4-BE49-F238E27FC236}">
                  <a16:creationId xmlns:a16="http://schemas.microsoft.com/office/drawing/2014/main" id="{577D4FFF-4192-4970-8154-0F3040C98828}"/>
                </a:ext>
              </a:extLst>
            </p:cNvPr>
            <p:cNvCxnSpPr>
              <a:cxnSpLocks/>
              <a:stCxn id="300" idx="1"/>
              <a:endCxn id="267" idx="0"/>
            </p:cNvCxnSpPr>
            <p:nvPr/>
          </p:nvCxnSpPr>
          <p:spPr>
            <a:xfrm rot="10800000">
              <a:off x="8113087" y="2976996"/>
              <a:ext cx="932536" cy="1039703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Isosceles Triangle 270">
              <a:extLst>
                <a:ext uri="{FF2B5EF4-FFF2-40B4-BE49-F238E27FC236}">
                  <a16:creationId xmlns:a16="http://schemas.microsoft.com/office/drawing/2014/main" id="{0BCAD9C4-B8E6-436D-9A49-00160FA93782}"/>
                </a:ext>
              </a:extLst>
            </p:cNvPr>
            <p:cNvSpPr/>
            <p:nvPr/>
          </p:nvSpPr>
          <p:spPr>
            <a:xfrm rot="10800000">
              <a:off x="8689509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Isosceles Triangle 271">
              <a:extLst>
                <a:ext uri="{FF2B5EF4-FFF2-40B4-BE49-F238E27FC236}">
                  <a16:creationId xmlns:a16="http://schemas.microsoft.com/office/drawing/2014/main" id="{8D43B73F-8C1A-4988-9E8D-A31C221465C2}"/>
                </a:ext>
              </a:extLst>
            </p:cNvPr>
            <p:cNvSpPr/>
            <p:nvPr/>
          </p:nvSpPr>
          <p:spPr>
            <a:xfrm rot="10800000">
              <a:off x="8594257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Isosceles Triangle 272">
              <a:extLst>
                <a:ext uri="{FF2B5EF4-FFF2-40B4-BE49-F238E27FC236}">
                  <a16:creationId xmlns:a16="http://schemas.microsoft.com/office/drawing/2014/main" id="{A7CD946D-D356-4C88-850A-3A4A632A90AD}"/>
                </a:ext>
              </a:extLst>
            </p:cNvPr>
            <p:cNvSpPr/>
            <p:nvPr/>
          </p:nvSpPr>
          <p:spPr>
            <a:xfrm rot="10800000">
              <a:off x="8596586" y="52346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4" name="Wabbit-Networks Sig">
              <a:extLst>
                <a:ext uri="{FF2B5EF4-FFF2-40B4-BE49-F238E27FC236}">
                  <a16:creationId xmlns:a16="http://schemas.microsoft.com/office/drawing/2014/main" id="{BB610C9F-E425-48F5-AEC5-E9F9B0D6FD4C}"/>
                </a:ext>
              </a:extLst>
            </p:cNvPr>
            <p:cNvGrpSpPr/>
            <p:nvPr/>
          </p:nvGrpSpPr>
          <p:grpSpPr>
            <a:xfrm>
              <a:off x="8501006" y="4258107"/>
              <a:ext cx="2734460" cy="1046006"/>
              <a:chOff x="9460153" y="3826108"/>
              <a:chExt cx="2734460" cy="1046006"/>
            </a:xfrm>
          </p:grpSpPr>
          <p:sp>
            <p:nvSpPr>
              <p:cNvPr id="286" name="artifact-border">
                <a:extLst>
                  <a:ext uri="{FF2B5EF4-FFF2-40B4-BE49-F238E27FC236}">
                    <a16:creationId xmlns:a16="http://schemas.microsoft.com/office/drawing/2014/main" id="{27B05E45-203D-4544-A7B2-11C11106B7D4}"/>
                  </a:ext>
                </a:extLst>
              </p:cNvPr>
              <p:cNvSpPr/>
              <p:nvPr/>
            </p:nvSpPr>
            <p:spPr>
              <a:xfrm>
                <a:off x="9536288" y="3894191"/>
                <a:ext cx="2657237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87" name="Container Image">
                <a:extLst>
                  <a:ext uri="{FF2B5EF4-FFF2-40B4-BE49-F238E27FC236}">
                    <a16:creationId xmlns:a16="http://schemas.microsoft.com/office/drawing/2014/main" id="{2B3B28FD-3941-43F0-A8C4-AAA589FA7C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l="33" r="33"/>
              <a:stretch/>
            </p:blipFill>
            <p:spPr>
              <a:xfrm>
                <a:off x="9460153" y="3826108"/>
                <a:ext cx="319571" cy="319785"/>
              </a:xfrm>
              <a:prstGeom prst="rect">
                <a:avLst/>
              </a:prstGeom>
            </p:spPr>
          </p:pic>
          <p:sp>
            <p:nvSpPr>
              <p:cNvPr id="288" name="Isosceles Triangle 287">
                <a:extLst>
                  <a:ext uri="{FF2B5EF4-FFF2-40B4-BE49-F238E27FC236}">
                    <a16:creationId xmlns:a16="http://schemas.microsoft.com/office/drawing/2014/main" id="{803A36F5-E800-48EB-97B0-50E5946C3351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artifact-name">
                <a:extLst>
                  <a:ext uri="{FF2B5EF4-FFF2-40B4-BE49-F238E27FC236}">
                    <a16:creationId xmlns:a16="http://schemas.microsoft.com/office/drawing/2014/main" id="{03E3FC51-1746-4DE8-A564-BD1127D84A1C}"/>
                  </a:ext>
                </a:extLst>
              </p:cNvPr>
              <p:cNvSpPr txBox="1"/>
              <p:nvPr/>
            </p:nvSpPr>
            <p:spPr>
              <a:xfrm>
                <a:off x="9717241" y="3847062"/>
                <a:ext cx="114326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 err="1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SBoM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 Document</a:t>
                </a:r>
              </a:p>
            </p:txBody>
          </p:sp>
          <p:sp>
            <p:nvSpPr>
              <p:cNvPr id="290" name="Sig Label">
                <a:extLst>
                  <a:ext uri="{FF2B5EF4-FFF2-40B4-BE49-F238E27FC236}">
                    <a16:creationId xmlns:a16="http://schemas.microsoft.com/office/drawing/2014/main" id="{3104ED93-E828-4667-8CE8-E6A89D3F6601}"/>
                  </a:ext>
                </a:extLst>
              </p:cNvPr>
              <p:cNvSpPr txBox="1"/>
              <p:nvPr/>
            </p:nvSpPr>
            <p:spPr>
              <a:xfrm>
                <a:off x="10000931" y="444024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/>
                  <a:t>sbom</a:t>
                </a:r>
                <a:r>
                  <a:rPr lang="en-US" sz="1050" b="1" dirty="0"/>
                  <a:t> [blobs]</a:t>
                </a:r>
                <a:endParaRPr lang="en-US" sz="1050" dirty="0"/>
              </a:p>
            </p:txBody>
          </p:sp>
          <p:cxnSp>
            <p:nvCxnSpPr>
              <p:cNvPr id="291" name="Connector: Elbow 290">
                <a:extLst>
                  <a:ext uri="{FF2B5EF4-FFF2-40B4-BE49-F238E27FC236}">
                    <a16:creationId xmlns:a16="http://schemas.microsoft.com/office/drawing/2014/main" id="{E46BF0F6-9D4B-42F0-BFD3-40EA2E8F87C0}"/>
                  </a:ext>
                </a:extLst>
              </p:cNvPr>
              <p:cNvCxnSpPr>
                <a:cxnSpLocks/>
                <a:stCxn id="290" idx="1"/>
              </p:cNvCxnSpPr>
              <p:nvPr/>
            </p:nvCxnSpPr>
            <p:spPr>
              <a:xfrm rot="10800000">
                <a:off x="9698241" y="3848003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2" name="Sig Label">
                <a:extLst>
                  <a:ext uri="{FF2B5EF4-FFF2-40B4-BE49-F238E27FC236}">
                    <a16:creationId xmlns:a16="http://schemas.microsoft.com/office/drawing/2014/main" id="{BF6ABE6D-9429-4B26-A27A-CB83CF4BBA34}"/>
                  </a:ext>
                </a:extLst>
              </p:cNvPr>
              <p:cNvSpPr txBox="1"/>
              <p:nvPr/>
            </p:nvSpPr>
            <p:spPr>
              <a:xfrm>
                <a:off x="10001587" y="4662611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293" name="Sig Label">
                <a:extLst>
                  <a:ext uri="{FF2B5EF4-FFF2-40B4-BE49-F238E27FC236}">
                    <a16:creationId xmlns:a16="http://schemas.microsoft.com/office/drawing/2014/main" id="{30EF34B5-6501-4120-B45E-3D2275A6F183}"/>
                  </a:ext>
                </a:extLst>
              </p:cNvPr>
              <p:cNvSpPr txBox="1"/>
              <p:nvPr/>
            </p:nvSpPr>
            <p:spPr>
              <a:xfrm>
                <a:off x="9807829" y="4065101"/>
                <a:ext cx="2386784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cncf.oras.artifact.manifest.v1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example.sbom.v0</a:t>
                </a:r>
              </a:p>
            </p:txBody>
          </p:sp>
        </p:grpSp>
        <p:cxnSp>
          <p:nvCxnSpPr>
            <p:cNvPr id="275" name="Connector: Elbow 274">
              <a:extLst>
                <a:ext uri="{FF2B5EF4-FFF2-40B4-BE49-F238E27FC236}">
                  <a16:creationId xmlns:a16="http://schemas.microsoft.com/office/drawing/2014/main" id="{23917136-4A28-431E-8CE6-6A3AE3E9E4BC}"/>
                </a:ext>
              </a:extLst>
            </p:cNvPr>
            <p:cNvCxnSpPr>
              <a:cxnSpLocks/>
              <a:stCxn id="292" idx="1"/>
              <a:endCxn id="267" idx="0"/>
            </p:cNvCxnSpPr>
            <p:nvPr/>
          </p:nvCxnSpPr>
          <p:spPr>
            <a:xfrm rot="10800000">
              <a:off x="8113088" y="2976996"/>
              <a:ext cx="929353" cy="219840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Wabbit-Networks Sig">
              <a:extLst>
                <a:ext uri="{FF2B5EF4-FFF2-40B4-BE49-F238E27FC236}">
                  <a16:creationId xmlns:a16="http://schemas.microsoft.com/office/drawing/2014/main" id="{29646C2C-E8F4-44A1-9EF9-CB6A8205C1B2}"/>
                </a:ext>
              </a:extLst>
            </p:cNvPr>
            <p:cNvGrpSpPr/>
            <p:nvPr/>
          </p:nvGrpSpPr>
          <p:grpSpPr>
            <a:xfrm>
              <a:off x="8895626" y="5312037"/>
              <a:ext cx="2643418" cy="1046006"/>
              <a:chOff x="9460153" y="3721333"/>
              <a:chExt cx="2643418" cy="1046006"/>
            </a:xfrm>
          </p:grpSpPr>
          <p:sp>
            <p:nvSpPr>
              <p:cNvPr id="278" name="artifact-border">
                <a:extLst>
                  <a:ext uri="{FF2B5EF4-FFF2-40B4-BE49-F238E27FC236}">
                    <a16:creationId xmlns:a16="http://schemas.microsoft.com/office/drawing/2014/main" id="{678CC2FF-C5BD-44AF-B333-D7A317025940}"/>
                  </a:ext>
                </a:extLst>
              </p:cNvPr>
              <p:cNvSpPr/>
              <p:nvPr/>
            </p:nvSpPr>
            <p:spPr>
              <a:xfrm>
                <a:off x="9536289" y="3789416"/>
                <a:ext cx="2567282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279" name="Container Image">
                <a:extLst>
                  <a:ext uri="{FF2B5EF4-FFF2-40B4-BE49-F238E27FC236}">
                    <a16:creationId xmlns:a16="http://schemas.microsoft.com/office/drawing/2014/main" id="{368275EE-0367-4F74-A1CC-58429EDC95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460153" y="3721333"/>
                <a:ext cx="319571" cy="319785"/>
              </a:xfrm>
              <a:prstGeom prst="rect">
                <a:avLst/>
              </a:prstGeom>
            </p:spPr>
          </p:pic>
          <p:sp>
            <p:nvSpPr>
              <p:cNvPr id="280" name="Isosceles Triangle 279">
                <a:extLst>
                  <a:ext uri="{FF2B5EF4-FFF2-40B4-BE49-F238E27FC236}">
                    <a16:creationId xmlns:a16="http://schemas.microsoft.com/office/drawing/2014/main" id="{08EF18DD-86D3-4CF8-9121-A0DE94418BBD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artifact-name">
                <a:extLst>
                  <a:ext uri="{FF2B5EF4-FFF2-40B4-BE49-F238E27FC236}">
                    <a16:creationId xmlns:a16="http://schemas.microsoft.com/office/drawing/2014/main" id="{74C879DE-B779-4D66-B2FC-2755AA8B4F8B}"/>
                  </a:ext>
                </a:extLst>
              </p:cNvPr>
              <p:cNvSpPr txBox="1"/>
              <p:nvPr/>
            </p:nvSpPr>
            <p:spPr>
              <a:xfrm>
                <a:off x="9717241" y="3742287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282" name="Sig Label">
                <a:extLst>
                  <a:ext uri="{FF2B5EF4-FFF2-40B4-BE49-F238E27FC236}">
                    <a16:creationId xmlns:a16="http://schemas.microsoft.com/office/drawing/2014/main" id="{9D59CFC6-6BD6-44A4-AA76-1AD618D637E3}"/>
                  </a:ext>
                </a:extLst>
              </p:cNvPr>
              <p:cNvSpPr txBox="1"/>
              <p:nvPr/>
            </p:nvSpPr>
            <p:spPr>
              <a:xfrm>
                <a:off x="10000931" y="4335468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283" name="Connector: Elbow 282">
                <a:extLst>
                  <a:ext uri="{FF2B5EF4-FFF2-40B4-BE49-F238E27FC236}">
                    <a16:creationId xmlns:a16="http://schemas.microsoft.com/office/drawing/2014/main" id="{8B8D420E-6776-4F95-AEED-582235879BB3}"/>
                  </a:ext>
                </a:extLst>
              </p:cNvPr>
              <p:cNvCxnSpPr>
                <a:cxnSpLocks/>
                <a:stCxn id="282" idx="1"/>
              </p:cNvCxnSpPr>
              <p:nvPr/>
            </p:nvCxnSpPr>
            <p:spPr>
              <a:xfrm rot="10800000">
                <a:off x="9698241" y="3743228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Sig Label">
                <a:extLst>
                  <a:ext uri="{FF2B5EF4-FFF2-40B4-BE49-F238E27FC236}">
                    <a16:creationId xmlns:a16="http://schemas.microsoft.com/office/drawing/2014/main" id="{2E545BFA-906D-417C-A09A-AC56D1E5F581}"/>
                  </a:ext>
                </a:extLst>
              </p:cNvPr>
              <p:cNvSpPr txBox="1"/>
              <p:nvPr/>
            </p:nvSpPr>
            <p:spPr>
              <a:xfrm>
                <a:off x="10001587" y="4557836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285" name="Sig Label">
                <a:extLst>
                  <a:ext uri="{FF2B5EF4-FFF2-40B4-BE49-F238E27FC236}">
                    <a16:creationId xmlns:a16="http://schemas.microsoft.com/office/drawing/2014/main" id="{71B9BF42-219F-4744-B673-81B1B5EBE792}"/>
                  </a:ext>
                </a:extLst>
              </p:cNvPr>
              <p:cNvSpPr txBox="1"/>
              <p:nvPr/>
            </p:nvSpPr>
            <p:spPr>
              <a:xfrm>
                <a:off x="9807830" y="3960326"/>
                <a:ext cx="2241618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oci.artifact.manifest.v1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277" name="Connector: Elbow 276">
              <a:extLst>
                <a:ext uri="{FF2B5EF4-FFF2-40B4-BE49-F238E27FC236}">
                  <a16:creationId xmlns:a16="http://schemas.microsoft.com/office/drawing/2014/main" id="{9DFD34AF-F1C9-4C19-AB33-C10D958F097F}"/>
                </a:ext>
              </a:extLst>
            </p:cNvPr>
            <p:cNvCxnSpPr>
              <a:cxnSpLocks/>
              <a:stCxn id="284" idx="1"/>
              <a:endCxn id="273" idx="0"/>
            </p:cNvCxnSpPr>
            <p:nvPr/>
          </p:nvCxnSpPr>
          <p:spPr>
            <a:xfrm rot="10800000">
              <a:off x="8649354" y="5325596"/>
              <a:ext cx="787706" cy="903737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345B13A6-AE55-4714-A608-2310AFF266A0}"/>
              </a:ext>
            </a:extLst>
          </p:cNvPr>
          <p:cNvCxnSpPr>
            <a:cxnSpLocks/>
            <a:stCxn id="131" idx="3"/>
            <a:endCxn id="183" idx="1"/>
          </p:cNvCxnSpPr>
          <p:nvPr/>
        </p:nvCxnSpPr>
        <p:spPr>
          <a:xfrm>
            <a:off x="4104292" y="2412429"/>
            <a:ext cx="474926" cy="2532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5B08A066-CDEE-4A32-A5F2-2A0F06371F41}"/>
              </a:ext>
            </a:extLst>
          </p:cNvPr>
          <p:cNvCxnSpPr>
            <a:cxnSpLocks/>
            <a:endCxn id="131" idx="1"/>
          </p:cNvCxnSpPr>
          <p:nvPr/>
        </p:nvCxnSpPr>
        <p:spPr>
          <a:xfrm flipV="1">
            <a:off x="1950250" y="2412429"/>
            <a:ext cx="699922" cy="7226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7D07599D-C33D-435D-8E73-E6CA157E763C}"/>
              </a:ext>
            </a:extLst>
          </p:cNvPr>
          <p:cNvCxnSpPr>
            <a:cxnSpLocks/>
            <a:stCxn id="138" idx="0"/>
            <a:endCxn id="229" idx="2"/>
          </p:cNvCxnSpPr>
          <p:nvPr/>
        </p:nvCxnSpPr>
        <p:spPr>
          <a:xfrm flipH="1" flipV="1">
            <a:off x="1251275" y="3136948"/>
            <a:ext cx="231925" cy="1804657"/>
          </a:xfrm>
          <a:prstGeom prst="straightConnector1">
            <a:avLst/>
          </a:prstGeom>
          <a:noFill/>
          <a:ln w="76200" cap="flat" cmpd="sng" algn="ctr">
            <a:solidFill>
              <a:srgbClr val="0070C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165F908B-1D86-4DC0-9A59-4DC26C4C5695}"/>
              </a:ext>
            </a:extLst>
          </p:cNvPr>
          <p:cNvCxnSpPr>
            <a:cxnSpLocks/>
            <a:stCxn id="183" idx="2"/>
            <a:endCxn id="138" idx="3"/>
          </p:cNvCxnSpPr>
          <p:nvPr/>
        </p:nvCxnSpPr>
        <p:spPr>
          <a:xfrm flipH="1">
            <a:off x="2744442" y="3136947"/>
            <a:ext cx="3059092" cy="2680224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pic>
        <p:nvPicPr>
          <p:cNvPr id="320" name="Container Image">
            <a:extLst>
              <a:ext uri="{FF2B5EF4-FFF2-40B4-BE49-F238E27FC236}">
                <a16:creationId xmlns:a16="http://schemas.microsoft.com/office/drawing/2014/main" id="{DE27CDFA-FD13-4B8D-A9B4-05BDB5E0D3A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34" r="34"/>
          <a:stretch/>
        </p:blipFill>
        <p:spPr>
          <a:xfrm>
            <a:off x="3883796" y="1912786"/>
            <a:ext cx="313866" cy="314077"/>
          </a:xfrm>
          <a:prstGeom prst="rect">
            <a:avLst/>
          </a:prstGeom>
        </p:spPr>
      </p:pic>
      <p:sp>
        <p:nvSpPr>
          <p:cNvPr id="321" name="Speech Bubble: Rectangle 320">
            <a:extLst>
              <a:ext uri="{FF2B5EF4-FFF2-40B4-BE49-F238E27FC236}">
                <a16:creationId xmlns:a16="http://schemas.microsoft.com/office/drawing/2014/main" id="{3A90E3D8-AC39-40A3-BB3A-CF76A92211AE}"/>
              </a:ext>
            </a:extLst>
          </p:cNvPr>
          <p:cNvSpPr/>
          <p:nvPr/>
        </p:nvSpPr>
        <p:spPr>
          <a:xfrm>
            <a:off x="2092921" y="3421822"/>
            <a:ext cx="2104741" cy="647035"/>
          </a:xfrm>
          <a:prstGeom prst="wedgeRectCallout">
            <a:avLst>
              <a:gd name="adj1" fmla="val -13757"/>
              <a:gd name="adj2" fmla="val -92051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388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Content &amp; Binaries Created</a:t>
            </a:r>
          </a:p>
          <a:p>
            <a:pPr defTabSz="914388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Content is Signed</a:t>
            </a:r>
          </a:p>
          <a:p>
            <a:pPr defTabSz="914388">
              <a:defRPr/>
            </a:pPr>
            <a:r>
              <a:rPr lang="en-US" sz="1200" i="1" kern="0" dirty="0" err="1">
                <a:solidFill>
                  <a:prstClr val="white"/>
                </a:solidFill>
                <a:latin typeface="Calibri" panose="020F0502020204030204"/>
              </a:rPr>
              <a:t>SBoM</a:t>
            </a:r>
            <a:r>
              <a:rPr lang="en-US" sz="1200" i="1" kern="0" dirty="0">
                <a:solidFill>
                  <a:prstClr val="white"/>
                </a:solidFill>
                <a:latin typeface="Calibri" panose="020F0502020204030204"/>
              </a:rPr>
              <a:t> Created &amp; Signed</a:t>
            </a:r>
            <a:endParaRPr lang="en-US" sz="1200" i="1" kern="0" dirty="0">
              <a:solidFill>
                <a:srgbClr val="FFC000"/>
              </a:solidFill>
              <a:latin typeface="Calibri" panose="020F0502020204030204"/>
            </a:endParaRPr>
          </a:p>
        </p:txBody>
      </p:sp>
      <p:sp>
        <p:nvSpPr>
          <p:cNvPr id="322" name="Speech Bubble: Rectangle 321">
            <a:extLst>
              <a:ext uri="{FF2B5EF4-FFF2-40B4-BE49-F238E27FC236}">
                <a16:creationId xmlns:a16="http://schemas.microsoft.com/office/drawing/2014/main" id="{C9A326A4-58B0-4B8B-9694-09EFAA31F8F3}"/>
              </a:ext>
            </a:extLst>
          </p:cNvPr>
          <p:cNvSpPr/>
          <p:nvPr/>
        </p:nvSpPr>
        <p:spPr>
          <a:xfrm>
            <a:off x="5047775" y="4781690"/>
            <a:ext cx="2104741" cy="774236"/>
          </a:xfrm>
          <a:prstGeom prst="wedgeRectCallout">
            <a:avLst>
              <a:gd name="adj1" fmla="val -13757"/>
              <a:gd name="adj2" fmla="val -92051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388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Asynchronous process security scans, and generates a scan result which is signed and pushed to the registry</a:t>
            </a:r>
            <a:endParaRPr lang="en-US" sz="1200" i="1" kern="0" dirty="0">
              <a:solidFill>
                <a:srgbClr val="FFC000"/>
              </a:solidFill>
              <a:latin typeface="Calibri" panose="020F0502020204030204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5C42C50-68F9-4040-8CA6-EC9E66744A1C}"/>
              </a:ext>
            </a:extLst>
          </p:cNvPr>
          <p:cNvGrpSpPr/>
          <p:nvPr/>
        </p:nvGrpSpPr>
        <p:grpSpPr>
          <a:xfrm>
            <a:off x="8554824" y="1159232"/>
            <a:ext cx="3684357" cy="5543044"/>
            <a:chOff x="7891165" y="279778"/>
            <a:chExt cx="3684357" cy="5543044"/>
          </a:xfrm>
        </p:grpSpPr>
        <p:sp>
          <p:nvSpPr>
            <p:cNvPr id="357" name="Isosceles Triangle 356">
              <a:extLst>
                <a:ext uri="{FF2B5EF4-FFF2-40B4-BE49-F238E27FC236}">
                  <a16:creationId xmlns:a16="http://schemas.microsoft.com/office/drawing/2014/main" id="{4D97EE25-C27F-4891-8193-160D9E3D7213}"/>
                </a:ext>
              </a:extLst>
            </p:cNvPr>
            <p:cNvSpPr/>
            <p:nvPr/>
          </p:nvSpPr>
          <p:spPr>
            <a:xfrm rot="10800000">
              <a:off x="8584377" y="3414433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Isosceles Triangle 331">
              <a:extLst>
                <a:ext uri="{FF2B5EF4-FFF2-40B4-BE49-F238E27FC236}">
                  <a16:creationId xmlns:a16="http://schemas.microsoft.com/office/drawing/2014/main" id="{3E68615E-8CDC-48B4-8472-CF5C42CC91DB}"/>
                </a:ext>
              </a:extLst>
            </p:cNvPr>
            <p:cNvSpPr/>
            <p:nvPr/>
          </p:nvSpPr>
          <p:spPr>
            <a:xfrm rot="10800000">
              <a:off x="8689509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Isosceles Triangle 332">
              <a:extLst>
                <a:ext uri="{FF2B5EF4-FFF2-40B4-BE49-F238E27FC236}">
                  <a16:creationId xmlns:a16="http://schemas.microsoft.com/office/drawing/2014/main" id="{7ACF05DE-7D0B-480D-8A71-062CE4979FA1}"/>
                </a:ext>
              </a:extLst>
            </p:cNvPr>
            <p:cNvSpPr/>
            <p:nvPr/>
          </p:nvSpPr>
          <p:spPr>
            <a:xfrm rot="10800000">
              <a:off x="8594257" y="314441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Isosceles Triangle 333">
              <a:extLst>
                <a:ext uri="{FF2B5EF4-FFF2-40B4-BE49-F238E27FC236}">
                  <a16:creationId xmlns:a16="http://schemas.microsoft.com/office/drawing/2014/main" id="{0970119D-2433-45A2-9ABE-8FD6B37100B8}"/>
                </a:ext>
              </a:extLst>
            </p:cNvPr>
            <p:cNvSpPr/>
            <p:nvPr/>
          </p:nvSpPr>
          <p:spPr>
            <a:xfrm rot="10800000">
              <a:off x="8596586" y="5234615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5" name="Wabbit-Networks Sig">
              <a:extLst>
                <a:ext uri="{FF2B5EF4-FFF2-40B4-BE49-F238E27FC236}">
                  <a16:creationId xmlns:a16="http://schemas.microsoft.com/office/drawing/2014/main" id="{344F19C6-6BE5-4ADE-8C9E-D27A6015D543}"/>
                </a:ext>
              </a:extLst>
            </p:cNvPr>
            <p:cNvGrpSpPr/>
            <p:nvPr/>
          </p:nvGrpSpPr>
          <p:grpSpPr>
            <a:xfrm>
              <a:off x="8313155" y="3718247"/>
              <a:ext cx="3214560" cy="1025052"/>
              <a:chOff x="9272302" y="3286248"/>
              <a:chExt cx="3214560" cy="1025052"/>
            </a:xfrm>
          </p:grpSpPr>
          <p:sp>
            <p:nvSpPr>
              <p:cNvPr id="347" name="artifact-border">
                <a:extLst>
                  <a:ext uri="{FF2B5EF4-FFF2-40B4-BE49-F238E27FC236}">
                    <a16:creationId xmlns:a16="http://schemas.microsoft.com/office/drawing/2014/main" id="{DBE39B5C-A8B9-42E1-950A-20AA4FEBB418}"/>
                  </a:ext>
                </a:extLst>
              </p:cNvPr>
              <p:cNvSpPr/>
              <p:nvPr/>
            </p:nvSpPr>
            <p:spPr>
              <a:xfrm>
                <a:off x="9311766" y="3333377"/>
                <a:ext cx="3175096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348" name="Container Image">
                <a:extLst>
                  <a:ext uri="{FF2B5EF4-FFF2-40B4-BE49-F238E27FC236}">
                    <a16:creationId xmlns:a16="http://schemas.microsoft.com/office/drawing/2014/main" id="{8B758AD1-912E-47ED-80B8-9AD4A97714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450" b="11450"/>
              <a:stretch/>
            </p:blipFill>
            <p:spPr>
              <a:xfrm>
                <a:off x="9272302" y="3301991"/>
                <a:ext cx="246228" cy="246392"/>
              </a:xfrm>
              <a:prstGeom prst="rect">
                <a:avLst/>
              </a:prstGeom>
            </p:spPr>
          </p:pic>
          <p:sp>
            <p:nvSpPr>
              <p:cNvPr id="349" name="Isosceles Triangle 348">
                <a:extLst>
                  <a:ext uri="{FF2B5EF4-FFF2-40B4-BE49-F238E27FC236}">
                    <a16:creationId xmlns:a16="http://schemas.microsoft.com/office/drawing/2014/main" id="{332ABE51-9DFA-4538-9DC2-2B2FFA9A1537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artifact-name">
                <a:extLst>
                  <a:ext uri="{FF2B5EF4-FFF2-40B4-BE49-F238E27FC236}">
                    <a16:creationId xmlns:a16="http://schemas.microsoft.com/office/drawing/2014/main" id="{537A0AF4-F96E-4C2D-ABEF-2F7FCCCC57B0}"/>
                  </a:ext>
                </a:extLst>
              </p:cNvPr>
              <p:cNvSpPr txBox="1"/>
              <p:nvPr/>
            </p:nvSpPr>
            <p:spPr>
              <a:xfrm>
                <a:off x="9492718" y="3286248"/>
                <a:ext cx="16594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Security Scan Result</a:t>
                </a:r>
              </a:p>
            </p:txBody>
          </p:sp>
          <p:sp>
            <p:nvSpPr>
              <p:cNvPr id="351" name="Sig Label">
                <a:extLst>
                  <a:ext uri="{FF2B5EF4-FFF2-40B4-BE49-F238E27FC236}">
                    <a16:creationId xmlns:a16="http://schemas.microsoft.com/office/drawing/2014/main" id="{742A9F16-AF78-4F89-AF64-65FF7B08F54B}"/>
                  </a:ext>
                </a:extLst>
              </p:cNvPr>
              <p:cNvSpPr txBox="1"/>
              <p:nvPr/>
            </p:nvSpPr>
            <p:spPr>
              <a:xfrm>
                <a:off x="9776408" y="3879429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scan-result [blobs]</a:t>
                </a:r>
                <a:endParaRPr lang="en-US" sz="1050" dirty="0"/>
              </a:p>
            </p:txBody>
          </p:sp>
          <p:cxnSp>
            <p:nvCxnSpPr>
              <p:cNvPr id="352" name="Connector: Elbow 351">
                <a:extLst>
                  <a:ext uri="{FF2B5EF4-FFF2-40B4-BE49-F238E27FC236}">
                    <a16:creationId xmlns:a16="http://schemas.microsoft.com/office/drawing/2014/main" id="{746631E3-1C4A-4016-98C2-91E8CF29BAFD}"/>
                  </a:ext>
                </a:extLst>
              </p:cNvPr>
              <p:cNvCxnSpPr>
                <a:cxnSpLocks/>
                <a:stCxn id="351" idx="1"/>
              </p:cNvCxnSpPr>
              <p:nvPr/>
            </p:nvCxnSpPr>
            <p:spPr>
              <a:xfrm rot="10800000">
                <a:off x="9473718" y="3287189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Sig Label">
                <a:extLst>
                  <a:ext uri="{FF2B5EF4-FFF2-40B4-BE49-F238E27FC236}">
                    <a16:creationId xmlns:a16="http://schemas.microsoft.com/office/drawing/2014/main" id="{7D7BC34D-5951-4755-A5C6-B29057605BB4}"/>
                  </a:ext>
                </a:extLst>
              </p:cNvPr>
              <p:cNvSpPr txBox="1"/>
              <p:nvPr/>
            </p:nvSpPr>
            <p:spPr>
              <a:xfrm>
                <a:off x="9777064" y="4101797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354" name="Sig Label">
                <a:extLst>
                  <a:ext uri="{FF2B5EF4-FFF2-40B4-BE49-F238E27FC236}">
                    <a16:creationId xmlns:a16="http://schemas.microsoft.com/office/drawing/2014/main" id="{519291D6-A3B4-4EE9-AA06-0956AA499D43}"/>
                  </a:ext>
                </a:extLst>
              </p:cNvPr>
              <p:cNvSpPr txBox="1"/>
              <p:nvPr/>
            </p:nvSpPr>
            <p:spPr>
              <a:xfrm>
                <a:off x="9583306" y="3504287"/>
                <a:ext cx="2842596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cncf.oras.artifact.manifest.v1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azure.securitycenter.scan-result.v1</a:t>
                </a:r>
              </a:p>
            </p:txBody>
          </p:sp>
        </p:grpSp>
        <p:cxnSp>
          <p:nvCxnSpPr>
            <p:cNvPr id="336" name="Connector: Elbow 335">
              <a:extLst>
                <a:ext uri="{FF2B5EF4-FFF2-40B4-BE49-F238E27FC236}">
                  <a16:creationId xmlns:a16="http://schemas.microsoft.com/office/drawing/2014/main" id="{E7131074-24E6-4514-9E61-B546B8DEB553}"/>
                </a:ext>
              </a:extLst>
            </p:cNvPr>
            <p:cNvCxnSpPr>
              <a:cxnSpLocks/>
              <a:stCxn id="353" idx="1"/>
              <a:endCxn id="267" idx="0"/>
            </p:cNvCxnSpPr>
            <p:nvPr/>
          </p:nvCxnSpPr>
          <p:spPr>
            <a:xfrm rot="10800000">
              <a:off x="7891165" y="279778"/>
              <a:ext cx="926752" cy="4334811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" name="Wabbit-Networks Sig">
              <a:extLst>
                <a:ext uri="{FF2B5EF4-FFF2-40B4-BE49-F238E27FC236}">
                  <a16:creationId xmlns:a16="http://schemas.microsoft.com/office/drawing/2014/main" id="{CF8132D1-335B-49BC-AE2C-EB43C13A9022}"/>
                </a:ext>
              </a:extLst>
            </p:cNvPr>
            <p:cNvGrpSpPr/>
            <p:nvPr/>
          </p:nvGrpSpPr>
          <p:grpSpPr>
            <a:xfrm>
              <a:off x="8718910" y="4787753"/>
              <a:ext cx="2856612" cy="1035069"/>
              <a:chOff x="9283437" y="3197049"/>
              <a:chExt cx="2856612" cy="1035069"/>
            </a:xfrm>
          </p:grpSpPr>
          <p:sp>
            <p:nvSpPr>
              <p:cNvPr id="339" name="artifact-border">
                <a:extLst>
                  <a:ext uri="{FF2B5EF4-FFF2-40B4-BE49-F238E27FC236}">
                    <a16:creationId xmlns:a16="http://schemas.microsoft.com/office/drawing/2014/main" id="{5F0679C1-D3CD-4E76-BB5C-E39C69A08469}"/>
                  </a:ext>
                </a:extLst>
              </p:cNvPr>
              <p:cNvSpPr/>
              <p:nvPr/>
            </p:nvSpPr>
            <p:spPr>
              <a:xfrm>
                <a:off x="9359573" y="3246082"/>
                <a:ext cx="2780476" cy="977923"/>
              </a:xfrm>
              <a:custGeom>
                <a:avLst/>
                <a:gdLst>
                  <a:gd name="connsiteX0" fmla="*/ -206 w 2114550"/>
                  <a:gd name="connsiteY0" fmla="*/ -72 h 1076325"/>
                  <a:gd name="connsiteX1" fmla="*/ 2114344 w 2114550"/>
                  <a:gd name="connsiteY1" fmla="*/ -72 h 1076325"/>
                  <a:gd name="connsiteX2" fmla="*/ 2114344 w 2114550"/>
                  <a:gd name="connsiteY2" fmla="*/ 1076253 h 1076325"/>
                  <a:gd name="connsiteX3" fmla="*/ -206 w 2114550"/>
                  <a:gd name="connsiteY3" fmla="*/ 1076253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14550" h="1076325">
                    <a:moveTo>
                      <a:pt x="-206" y="-72"/>
                    </a:moveTo>
                    <a:lnTo>
                      <a:pt x="2114344" y="-72"/>
                    </a:lnTo>
                    <a:lnTo>
                      <a:pt x="2114344" y="1076253"/>
                    </a:lnTo>
                    <a:lnTo>
                      <a:pt x="-206" y="107625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26226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340" name="Container Image">
                <a:extLst>
                  <a:ext uri="{FF2B5EF4-FFF2-40B4-BE49-F238E27FC236}">
                    <a16:creationId xmlns:a16="http://schemas.microsoft.com/office/drawing/2014/main" id="{A228784B-7F61-4C48-BB4B-804B9FABA3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 l="1595" r="1595"/>
              <a:stretch/>
            </p:blipFill>
            <p:spPr>
              <a:xfrm>
                <a:off x="9283437" y="3197049"/>
                <a:ext cx="319571" cy="319785"/>
              </a:xfrm>
              <a:prstGeom prst="rect">
                <a:avLst/>
              </a:prstGeom>
            </p:spPr>
          </p:pic>
          <p:sp>
            <p:nvSpPr>
              <p:cNvPr id="341" name="Isosceles Triangle 340">
                <a:extLst>
                  <a:ext uri="{FF2B5EF4-FFF2-40B4-BE49-F238E27FC236}">
                    <a16:creationId xmlns:a16="http://schemas.microsoft.com/office/drawing/2014/main" id="{72E971BA-DF49-4C58-B196-0B919196A867}"/>
                  </a:ext>
                </a:extLst>
              </p:cNvPr>
              <p:cNvSpPr/>
              <p:nvPr/>
            </p:nvSpPr>
            <p:spPr>
              <a:xfrm rot="10800000">
                <a:off x="9540341" y="4141138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artifact-name">
                <a:extLst>
                  <a:ext uri="{FF2B5EF4-FFF2-40B4-BE49-F238E27FC236}">
                    <a16:creationId xmlns:a16="http://schemas.microsoft.com/office/drawing/2014/main" id="{1A0E3964-1405-4410-89F5-673EE9D41B51}"/>
                  </a:ext>
                </a:extLst>
              </p:cNvPr>
              <p:cNvSpPr txBox="1"/>
              <p:nvPr/>
            </p:nvSpPr>
            <p:spPr>
              <a:xfrm>
                <a:off x="9540525" y="3198953"/>
                <a:ext cx="202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05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wabbit-networks </a:t>
                </a:r>
                <a:r>
                  <a:rPr lang="en-US" sz="105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signature</a:t>
                </a:r>
              </a:p>
            </p:txBody>
          </p:sp>
          <p:sp>
            <p:nvSpPr>
              <p:cNvPr id="343" name="Sig Label">
                <a:extLst>
                  <a:ext uri="{FF2B5EF4-FFF2-40B4-BE49-F238E27FC236}">
                    <a16:creationId xmlns:a16="http://schemas.microsoft.com/office/drawing/2014/main" id="{FA6681C6-3147-43CE-BA44-988FD66F9B57}"/>
                  </a:ext>
                </a:extLst>
              </p:cNvPr>
              <p:cNvSpPr txBox="1"/>
              <p:nvPr/>
            </p:nvSpPr>
            <p:spPr>
              <a:xfrm>
                <a:off x="9824215" y="3792134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signature [blobs]</a:t>
                </a:r>
                <a:endParaRPr lang="en-US" sz="1050" dirty="0"/>
              </a:p>
            </p:txBody>
          </p:sp>
          <p:cxnSp>
            <p:nvCxnSpPr>
              <p:cNvPr id="344" name="Connector: Elbow 343">
                <a:extLst>
                  <a:ext uri="{FF2B5EF4-FFF2-40B4-BE49-F238E27FC236}">
                    <a16:creationId xmlns:a16="http://schemas.microsoft.com/office/drawing/2014/main" id="{52469086-45AB-456B-89DF-DE155E18E90B}"/>
                  </a:ext>
                </a:extLst>
              </p:cNvPr>
              <p:cNvCxnSpPr>
                <a:cxnSpLocks/>
                <a:stCxn id="343" idx="1"/>
              </p:cNvCxnSpPr>
              <p:nvPr/>
            </p:nvCxnSpPr>
            <p:spPr>
              <a:xfrm rot="10800000">
                <a:off x="9521525" y="3199894"/>
                <a:ext cx="302690" cy="673032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Sig Label">
                <a:extLst>
                  <a:ext uri="{FF2B5EF4-FFF2-40B4-BE49-F238E27FC236}">
                    <a16:creationId xmlns:a16="http://schemas.microsoft.com/office/drawing/2014/main" id="{BCF3C38E-BD3F-4057-A94E-C63573E2E742}"/>
                  </a:ext>
                </a:extLst>
              </p:cNvPr>
              <p:cNvSpPr txBox="1"/>
              <p:nvPr/>
            </p:nvSpPr>
            <p:spPr>
              <a:xfrm>
                <a:off x="9824871" y="4014502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reference (</a:t>
                </a:r>
                <a:r>
                  <a:rPr lang="en-US" sz="1050" b="1" dirty="0" err="1"/>
                  <a:t>subjectManifest</a:t>
                </a:r>
                <a:r>
                  <a:rPr lang="en-US" sz="1050" b="1" dirty="0"/>
                  <a:t>)</a:t>
                </a:r>
                <a:endParaRPr lang="en-US" sz="1050" dirty="0"/>
              </a:p>
            </p:txBody>
          </p:sp>
          <p:sp>
            <p:nvSpPr>
              <p:cNvPr id="346" name="Sig Label">
                <a:extLst>
                  <a:ext uri="{FF2B5EF4-FFF2-40B4-BE49-F238E27FC236}">
                    <a16:creationId xmlns:a16="http://schemas.microsoft.com/office/drawing/2014/main" id="{E8A7AD76-632F-437C-8FE3-AD5E9BB759EE}"/>
                  </a:ext>
                </a:extLst>
              </p:cNvPr>
              <p:cNvSpPr txBox="1"/>
              <p:nvPr/>
            </p:nvSpPr>
            <p:spPr>
              <a:xfrm>
                <a:off x="9631113" y="3416992"/>
                <a:ext cx="2447975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mediaType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cncf.oras.artifact.manifest.v1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referenceType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</a:t>
                </a:r>
                <a:r>
                  <a:rPr kumimoji="0" 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cncf.notary.v2</a:t>
                </a:r>
              </a:p>
            </p:txBody>
          </p:sp>
        </p:grpSp>
        <p:cxnSp>
          <p:nvCxnSpPr>
            <p:cNvPr id="338" name="Connector: Elbow 337">
              <a:extLst>
                <a:ext uri="{FF2B5EF4-FFF2-40B4-BE49-F238E27FC236}">
                  <a16:creationId xmlns:a16="http://schemas.microsoft.com/office/drawing/2014/main" id="{BDE18EE5-47C4-4A26-AADB-83AF276D6B39}"/>
                </a:ext>
              </a:extLst>
            </p:cNvPr>
            <p:cNvCxnSpPr>
              <a:cxnSpLocks/>
              <a:stCxn id="345" idx="1"/>
            </p:cNvCxnSpPr>
            <p:nvPr/>
          </p:nvCxnSpPr>
          <p:spPr>
            <a:xfrm rot="10800000">
              <a:off x="8472638" y="4772736"/>
              <a:ext cx="787706" cy="913262"/>
            </a:xfrm>
            <a:prstGeom prst="bentConnector2">
              <a:avLst/>
            </a:prstGeom>
            <a:ln w="1905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6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OCI Artifacts</a:t>
            </a:r>
            <a:b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Enabling the Supply Chain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E240812B-CCB3-49ED-BF17-20B18AC53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907" y="4228432"/>
            <a:ext cx="8154186" cy="26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223A-A3D2-421E-B4BB-FA926247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75A3DDD-ACDB-477C-B45D-A14F4344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en-US" dirty="0"/>
              <a:t>Distribution may source from:</a:t>
            </a:r>
          </a:p>
          <a:p>
            <a:pPr lvl="1"/>
            <a:r>
              <a:rPr lang="en-US" dirty="0"/>
              <a:t>Public Aggregator Registries (Docker Hub, Quay, ECR)</a:t>
            </a:r>
          </a:p>
          <a:p>
            <a:pPr lvl="1"/>
            <a:r>
              <a:rPr lang="en-US" dirty="0"/>
              <a:t>Public Software Registries (MCR, NVIDIA, Oracle, …)</a:t>
            </a:r>
          </a:p>
          <a:p>
            <a:pPr lvl="1"/>
            <a:r>
              <a:rPr lang="en-US" dirty="0"/>
              <a:t>Private Registries (owned by companies with internal distribution)</a:t>
            </a:r>
          </a:p>
          <a:p>
            <a:r>
              <a:rPr lang="en-US" dirty="0"/>
              <a:t>Distribution to:</a:t>
            </a:r>
          </a:p>
          <a:p>
            <a:pPr lvl="1"/>
            <a:r>
              <a:rPr lang="en-US" dirty="0"/>
              <a:t>Public Aggregators may acquire content from software registries</a:t>
            </a:r>
          </a:p>
          <a:p>
            <a:pPr lvl="1"/>
            <a:r>
              <a:rPr lang="en-US" dirty="0"/>
              <a:t>Private registries consume content from all upstream sources, incorporating into their secured environment</a:t>
            </a:r>
          </a:p>
          <a:p>
            <a:r>
              <a:rPr lang="en-US" dirty="0"/>
              <a:t>As content is imported into privately maintained registries, content is:</a:t>
            </a:r>
          </a:p>
          <a:p>
            <a:pPr lvl="1"/>
            <a:r>
              <a:rPr lang="en-US" dirty="0"/>
              <a:t>Security scanned, to the policies of the company, with scan results attached</a:t>
            </a:r>
          </a:p>
          <a:p>
            <a:pPr lvl="1"/>
            <a:r>
              <a:rPr lang="en-US" dirty="0"/>
              <a:t>Signed, to attest to the scanning applied at the time of consumption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03F99-4D45-46A1-AC14-B9B64D5C2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853"/>
          <a:stretch/>
        </p:blipFill>
        <p:spPr>
          <a:xfrm>
            <a:off x="11078525" y="3727316"/>
            <a:ext cx="923734" cy="243286"/>
          </a:xfrm>
          <a:prstGeom prst="rect">
            <a:avLst/>
          </a:prstGeom>
        </p:spPr>
      </p:pic>
      <p:pic>
        <p:nvPicPr>
          <p:cNvPr id="4" name="MCR">
            <a:extLst>
              <a:ext uri="{FF2B5EF4-FFF2-40B4-BE49-F238E27FC236}">
                <a16:creationId xmlns:a16="http://schemas.microsoft.com/office/drawing/2014/main" id="{1C66FC07-A30C-46AC-A0D6-A8EC2928E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802" y="2542616"/>
            <a:ext cx="411181" cy="3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Quay" descr="Image result for quay registry icon">
            <a:extLst>
              <a:ext uri="{FF2B5EF4-FFF2-40B4-BE49-F238E27FC236}">
                <a16:creationId xmlns:a16="http://schemas.microsoft.com/office/drawing/2014/main" id="{C0E20C6C-1766-45BA-A174-6A4BB80A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038" y="1539234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A9F3A5F-34C4-4382-BF99-801659C003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16" y="1777944"/>
            <a:ext cx="379243" cy="379243"/>
          </a:xfrm>
          <a:prstGeom prst="rect">
            <a:avLst/>
          </a:prstGeom>
        </p:spPr>
      </p:pic>
      <p:pic>
        <p:nvPicPr>
          <p:cNvPr id="7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7F9BEA81-F6BC-47DC-BBE0-F9EEEDCA5A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11334826" y="2908148"/>
            <a:ext cx="411132" cy="408810"/>
          </a:xfrm>
          <a:prstGeom prst="rect">
            <a:avLst/>
          </a:prstGeom>
        </p:spPr>
      </p:pic>
      <p:pic>
        <p:nvPicPr>
          <p:cNvPr id="8" name="gcr" descr="Image result for google container registry logo">
            <a:extLst>
              <a:ext uri="{FF2B5EF4-FFF2-40B4-BE49-F238E27FC236}">
                <a16:creationId xmlns:a16="http://schemas.microsoft.com/office/drawing/2014/main" id="{89B84E42-6921-47E1-BC86-49417883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103" y="1007468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B1C55-24C7-4D22-B2B8-30E13A1A6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6271" y="2172490"/>
            <a:ext cx="469933" cy="354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713E0C-AF7A-4D4D-8A8D-497F7C50A0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7196" y="3328964"/>
            <a:ext cx="966392" cy="272572"/>
          </a:xfrm>
          <a:prstGeom prst="rect">
            <a:avLst/>
          </a:prstGeom>
        </p:spPr>
      </p:pic>
      <p:pic>
        <p:nvPicPr>
          <p:cNvPr id="11" name="Docker Hub" descr="Image result for docker hub logo">
            <a:extLst>
              <a:ext uri="{FF2B5EF4-FFF2-40B4-BE49-F238E27FC236}">
                <a16:creationId xmlns:a16="http://schemas.microsoft.com/office/drawing/2014/main" id="{E9785BDF-3447-4094-AE39-99F432607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5"/>
          <a:stretch/>
        </p:blipFill>
        <p:spPr bwMode="auto">
          <a:xfrm>
            <a:off x="10039350" y="687745"/>
            <a:ext cx="536135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F3F6FF0-1479-40BF-8945-F2CDF26B06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289" y="2599830"/>
            <a:ext cx="411132" cy="32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8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A71B3EEA-EBC7-4EB0-8657-D0E91D05C6B3}"/>
              </a:ext>
            </a:extLst>
          </p:cNvPr>
          <p:cNvSpPr/>
          <p:nvPr/>
        </p:nvSpPr>
        <p:spPr>
          <a:xfrm>
            <a:off x="1663588" y="2238375"/>
            <a:ext cx="889112" cy="644303"/>
          </a:xfrm>
          <a:prstGeom prst="roundRect">
            <a:avLst>
              <a:gd name="adj" fmla="val 5783"/>
            </a:avLst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C93FED6A-1CC2-4EB4-A199-8B49308273B7}"/>
              </a:ext>
            </a:extLst>
          </p:cNvPr>
          <p:cNvSpPr/>
          <p:nvPr/>
        </p:nvSpPr>
        <p:spPr>
          <a:xfrm>
            <a:off x="1676665" y="2966860"/>
            <a:ext cx="889112" cy="644303"/>
          </a:xfrm>
          <a:prstGeom prst="roundRect">
            <a:avLst>
              <a:gd name="adj" fmla="val 5783"/>
            </a:avLst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258840A-CDDA-4AB5-952B-77CA345AD8BF}"/>
              </a:ext>
            </a:extLst>
          </p:cNvPr>
          <p:cNvSpPr/>
          <p:nvPr/>
        </p:nvSpPr>
        <p:spPr>
          <a:xfrm>
            <a:off x="937914" y="3700709"/>
            <a:ext cx="889112" cy="644303"/>
          </a:xfrm>
          <a:prstGeom prst="roundRect">
            <a:avLst>
              <a:gd name="adj" fmla="val 5783"/>
            </a:avLst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70F90340-92CF-4A38-A808-7009A579994B}"/>
              </a:ext>
            </a:extLst>
          </p:cNvPr>
          <p:cNvSpPr/>
          <p:nvPr/>
        </p:nvSpPr>
        <p:spPr>
          <a:xfrm>
            <a:off x="1689742" y="4423829"/>
            <a:ext cx="889112" cy="644303"/>
          </a:xfrm>
          <a:prstGeom prst="roundRect">
            <a:avLst>
              <a:gd name="adj" fmla="val 5783"/>
            </a:avLst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78481">
              <a:defRPr/>
            </a:pPr>
            <a:r>
              <a:rPr lang="en-US" sz="1400" b="1" kern="0" dirty="0" err="1">
                <a:solidFill>
                  <a:schemeClr val="bg1"/>
                </a:solidFill>
                <a:latin typeface="Segoe UI"/>
              </a:rPr>
              <a:t>ecr</a:t>
            </a:r>
            <a:endParaRPr lang="en-US" sz="1400" b="1" kern="0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48844A2-7819-4F08-A834-EE144D53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9E37F-07C2-472E-9C35-21A58C5B0C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853"/>
          <a:stretch/>
        </p:blipFill>
        <p:spPr>
          <a:xfrm>
            <a:off x="62755" y="5529712"/>
            <a:ext cx="923734" cy="243286"/>
          </a:xfrm>
          <a:prstGeom prst="rect">
            <a:avLst/>
          </a:prstGeom>
        </p:spPr>
      </p:pic>
      <p:pic>
        <p:nvPicPr>
          <p:cNvPr id="5" name="MCR">
            <a:extLst>
              <a:ext uri="{FF2B5EF4-FFF2-40B4-BE49-F238E27FC236}">
                <a16:creationId xmlns:a16="http://schemas.microsoft.com/office/drawing/2014/main" id="{BFFA601A-4142-482B-8904-98BA82199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32" y="4345012"/>
            <a:ext cx="411181" cy="37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Quay" descr="Image result for quay registry icon">
            <a:extLst>
              <a:ext uri="{FF2B5EF4-FFF2-40B4-BE49-F238E27FC236}">
                <a16:creationId xmlns:a16="http://schemas.microsoft.com/office/drawing/2014/main" id="{F92B974F-2B65-4803-B880-9CEA17874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91" y="3945976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F8C7B393-8832-44A9-9A49-54963E04AB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319056" y="4710544"/>
            <a:ext cx="411132" cy="408810"/>
          </a:xfrm>
          <a:prstGeom prst="rect">
            <a:avLst/>
          </a:prstGeom>
        </p:spPr>
      </p:pic>
      <p:pic>
        <p:nvPicPr>
          <p:cNvPr id="9" name="gcr" descr="Image result for google container registry logo">
            <a:extLst>
              <a:ext uri="{FF2B5EF4-FFF2-40B4-BE49-F238E27FC236}">
                <a16:creationId xmlns:a16="http://schemas.microsoft.com/office/drawing/2014/main" id="{3DF47046-3C2B-48E4-8504-8AD6687B6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10" y="302589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B5471-6A3C-4B8F-90CB-421F443FDA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26" y="5131360"/>
            <a:ext cx="966392" cy="272572"/>
          </a:xfrm>
          <a:prstGeom prst="rect">
            <a:avLst/>
          </a:prstGeom>
        </p:spPr>
      </p:pic>
      <p:pic>
        <p:nvPicPr>
          <p:cNvPr id="12" name="Docker Hub" descr="Image result for docker hub logo">
            <a:extLst>
              <a:ext uri="{FF2B5EF4-FFF2-40B4-BE49-F238E27FC236}">
                <a16:creationId xmlns:a16="http://schemas.microsoft.com/office/drawing/2014/main" id="{57683114-1431-4D0B-B0BB-5CD8EFBE2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5"/>
          <a:stretch/>
        </p:blipFill>
        <p:spPr bwMode="auto">
          <a:xfrm>
            <a:off x="1886010" y="2341592"/>
            <a:ext cx="536135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C8B9295E-0200-42A7-AA10-6BCBB5E310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74" y="3675370"/>
            <a:ext cx="411132" cy="320662"/>
          </a:xfrm>
          <a:prstGeom prst="rect">
            <a:avLst/>
          </a:prstGeom>
        </p:spPr>
      </p:pic>
      <p:sp>
        <p:nvSpPr>
          <p:cNvPr id="19" name="Rounded Rectangle 12">
            <a:extLst>
              <a:ext uri="{FF2B5EF4-FFF2-40B4-BE49-F238E27FC236}">
                <a16:creationId xmlns:a16="http://schemas.microsoft.com/office/drawing/2014/main" id="{171EFA04-5702-40B3-B8FD-0E0A4EA631C9}"/>
              </a:ext>
            </a:extLst>
          </p:cNvPr>
          <p:cNvSpPr/>
          <p:nvPr/>
        </p:nvSpPr>
        <p:spPr>
          <a:xfrm>
            <a:off x="4404367" y="2744277"/>
            <a:ext cx="889112" cy="644303"/>
          </a:xfrm>
          <a:prstGeom prst="roundRect">
            <a:avLst>
              <a:gd name="adj" fmla="val 5783"/>
            </a:avLst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F34369B0-742D-488D-B46D-51C3CA5115EA}"/>
              </a:ext>
            </a:extLst>
          </p:cNvPr>
          <p:cNvSpPr/>
          <p:nvPr/>
        </p:nvSpPr>
        <p:spPr>
          <a:xfrm>
            <a:off x="6611746" y="2785860"/>
            <a:ext cx="889112" cy="644303"/>
          </a:xfrm>
          <a:prstGeom prst="roundRect">
            <a:avLst>
              <a:gd name="adj" fmla="val 5783"/>
            </a:avLst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1" name="Rounded Rectangle 12">
            <a:extLst>
              <a:ext uri="{FF2B5EF4-FFF2-40B4-BE49-F238E27FC236}">
                <a16:creationId xmlns:a16="http://schemas.microsoft.com/office/drawing/2014/main" id="{6069D7E1-A696-4DC8-8F19-D25A43EAC3B2}"/>
              </a:ext>
            </a:extLst>
          </p:cNvPr>
          <p:cNvSpPr/>
          <p:nvPr/>
        </p:nvSpPr>
        <p:spPr>
          <a:xfrm>
            <a:off x="8819125" y="2788746"/>
            <a:ext cx="889112" cy="644303"/>
          </a:xfrm>
          <a:prstGeom prst="roundRect">
            <a:avLst>
              <a:gd name="adj" fmla="val 5783"/>
            </a:avLst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0C452-4EBE-4ED4-8DE2-6D274BE257C9}"/>
              </a:ext>
            </a:extLst>
          </p:cNvPr>
          <p:cNvSpPr txBox="1"/>
          <p:nvPr/>
        </p:nvSpPr>
        <p:spPr>
          <a:xfrm>
            <a:off x="4404367" y="3469421"/>
            <a:ext cx="91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Internal</a:t>
            </a:r>
            <a:br>
              <a:rPr lang="en-US" dirty="0"/>
            </a:br>
            <a:r>
              <a:rPr lang="en-US" dirty="0"/>
              <a:t>Library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9776B7-1B19-45D3-8222-1D0E3305B749}"/>
              </a:ext>
            </a:extLst>
          </p:cNvPr>
          <p:cNvSpPr txBox="1"/>
          <p:nvPr/>
        </p:nvSpPr>
        <p:spPr>
          <a:xfrm>
            <a:off x="6651475" y="3469421"/>
            <a:ext cx="77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</a:t>
            </a:r>
            <a:br>
              <a:rPr lang="en-US" dirty="0"/>
            </a:br>
            <a:r>
              <a:rPr lang="en-US" dirty="0"/>
              <a:t>Teams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555FBF-9680-4382-A8B9-B774BF48EF3A}"/>
              </a:ext>
            </a:extLst>
          </p:cNvPr>
          <p:cNvSpPr txBox="1"/>
          <p:nvPr/>
        </p:nvSpPr>
        <p:spPr>
          <a:xfrm>
            <a:off x="8547720" y="3469421"/>
            <a:ext cx="14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Prod</a:t>
            </a:r>
            <a:br>
              <a:rPr lang="en-US" dirty="0"/>
            </a:br>
            <a:r>
              <a:rPr lang="en-US" dirty="0"/>
              <a:t>Environments</a:t>
            </a:r>
          </a:p>
        </p:txBody>
      </p:sp>
      <p:pic>
        <p:nvPicPr>
          <p:cNvPr id="25" name="Container Image">
            <a:extLst>
              <a:ext uri="{FF2B5EF4-FFF2-40B4-BE49-F238E27FC236}">
                <a16:creationId xmlns:a16="http://schemas.microsoft.com/office/drawing/2014/main" id="{F2B902FD-5CB8-4E79-91EC-A148338BD58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595" r="1595"/>
          <a:stretch/>
        </p:blipFill>
        <p:spPr>
          <a:xfrm>
            <a:off x="5344169" y="4122384"/>
            <a:ext cx="319571" cy="319785"/>
          </a:xfrm>
          <a:prstGeom prst="rect">
            <a:avLst/>
          </a:prstGeom>
        </p:spPr>
      </p:pic>
      <p:pic>
        <p:nvPicPr>
          <p:cNvPr id="26" name="Container Image">
            <a:extLst>
              <a:ext uri="{FF2B5EF4-FFF2-40B4-BE49-F238E27FC236}">
                <a16:creationId xmlns:a16="http://schemas.microsoft.com/office/drawing/2014/main" id="{46227DD6-21E8-4401-969E-677A72AB11E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/>
        </p:blipFill>
        <p:spPr>
          <a:xfrm>
            <a:off x="5017947" y="4156165"/>
            <a:ext cx="246228" cy="246392"/>
          </a:xfrm>
          <a:prstGeom prst="rect">
            <a:avLst/>
          </a:prstGeom>
        </p:spPr>
      </p:pic>
      <p:pic>
        <p:nvPicPr>
          <p:cNvPr id="27" name="Container Image">
            <a:extLst>
              <a:ext uri="{FF2B5EF4-FFF2-40B4-BE49-F238E27FC236}">
                <a16:creationId xmlns:a16="http://schemas.microsoft.com/office/drawing/2014/main" id="{1552AF61-1EC6-4D67-9605-84F96E975A4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595" r="1595"/>
          <a:stretch/>
        </p:blipFill>
        <p:spPr>
          <a:xfrm>
            <a:off x="7351267" y="4122384"/>
            <a:ext cx="319571" cy="319785"/>
          </a:xfrm>
          <a:prstGeom prst="rect">
            <a:avLst/>
          </a:prstGeom>
        </p:spPr>
      </p:pic>
      <p:pic>
        <p:nvPicPr>
          <p:cNvPr id="28" name="Container Image">
            <a:extLst>
              <a:ext uri="{FF2B5EF4-FFF2-40B4-BE49-F238E27FC236}">
                <a16:creationId xmlns:a16="http://schemas.microsoft.com/office/drawing/2014/main" id="{88B1775B-B86E-44AC-A6DA-3A8266C141D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/>
        </p:blipFill>
        <p:spPr>
          <a:xfrm>
            <a:off x="7025045" y="4156165"/>
            <a:ext cx="246228" cy="246392"/>
          </a:xfrm>
          <a:prstGeom prst="rect">
            <a:avLst/>
          </a:prstGeom>
        </p:spPr>
      </p:pic>
      <p:pic>
        <p:nvPicPr>
          <p:cNvPr id="29" name="Container Image">
            <a:extLst>
              <a:ext uri="{FF2B5EF4-FFF2-40B4-BE49-F238E27FC236}">
                <a16:creationId xmlns:a16="http://schemas.microsoft.com/office/drawing/2014/main" id="{A8F43265-C6D7-4EBC-9A33-13B413D1ACB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595" r="1595"/>
          <a:stretch/>
        </p:blipFill>
        <p:spPr>
          <a:xfrm>
            <a:off x="9706375" y="4122384"/>
            <a:ext cx="319571" cy="319785"/>
          </a:xfrm>
          <a:prstGeom prst="rect">
            <a:avLst/>
          </a:prstGeom>
        </p:spPr>
      </p:pic>
      <p:pic>
        <p:nvPicPr>
          <p:cNvPr id="30" name="Container Image">
            <a:extLst>
              <a:ext uri="{FF2B5EF4-FFF2-40B4-BE49-F238E27FC236}">
                <a16:creationId xmlns:a16="http://schemas.microsoft.com/office/drawing/2014/main" id="{70A13FDB-EE66-45CF-AD1E-A945ECC981E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/>
        </p:blipFill>
        <p:spPr>
          <a:xfrm>
            <a:off x="9380153" y="4156165"/>
            <a:ext cx="246228" cy="246392"/>
          </a:xfrm>
          <a:prstGeom prst="rect">
            <a:avLst/>
          </a:prstGeom>
        </p:spPr>
      </p:pic>
      <p:pic>
        <p:nvPicPr>
          <p:cNvPr id="31" name="Container Image">
            <a:extLst>
              <a:ext uri="{FF2B5EF4-FFF2-40B4-BE49-F238E27FC236}">
                <a16:creationId xmlns:a16="http://schemas.microsoft.com/office/drawing/2014/main" id="{235CC5DD-31BA-4520-83A3-32FDE859877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595" r="1595"/>
          <a:stretch/>
        </p:blipFill>
        <p:spPr>
          <a:xfrm>
            <a:off x="9706375" y="4482582"/>
            <a:ext cx="319571" cy="319785"/>
          </a:xfrm>
          <a:prstGeom prst="rect">
            <a:avLst/>
          </a:prstGeom>
        </p:spPr>
      </p:pic>
      <p:pic>
        <p:nvPicPr>
          <p:cNvPr id="32" name="Container Image">
            <a:extLst>
              <a:ext uri="{FF2B5EF4-FFF2-40B4-BE49-F238E27FC236}">
                <a16:creationId xmlns:a16="http://schemas.microsoft.com/office/drawing/2014/main" id="{CC65A609-248F-4E34-A66B-5873D6B5B27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/>
        </p:blipFill>
        <p:spPr>
          <a:xfrm>
            <a:off x="9380153" y="4516363"/>
            <a:ext cx="246228" cy="246392"/>
          </a:xfrm>
          <a:prstGeom prst="rect">
            <a:avLst/>
          </a:prstGeom>
        </p:spPr>
      </p:pic>
      <p:pic>
        <p:nvPicPr>
          <p:cNvPr id="33" name="Container Image">
            <a:extLst>
              <a:ext uri="{FF2B5EF4-FFF2-40B4-BE49-F238E27FC236}">
                <a16:creationId xmlns:a16="http://schemas.microsoft.com/office/drawing/2014/main" id="{975346EB-B5AB-405D-9A95-FD1370A0461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595" r="1595"/>
          <a:stretch/>
        </p:blipFill>
        <p:spPr>
          <a:xfrm>
            <a:off x="9706375" y="4842780"/>
            <a:ext cx="319571" cy="319785"/>
          </a:xfrm>
          <a:prstGeom prst="rect">
            <a:avLst/>
          </a:prstGeom>
        </p:spPr>
      </p:pic>
      <p:pic>
        <p:nvPicPr>
          <p:cNvPr id="34" name="Container Image">
            <a:extLst>
              <a:ext uri="{FF2B5EF4-FFF2-40B4-BE49-F238E27FC236}">
                <a16:creationId xmlns:a16="http://schemas.microsoft.com/office/drawing/2014/main" id="{D85F3B2C-C7BC-438E-BC38-277B21607DD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/>
        </p:blipFill>
        <p:spPr>
          <a:xfrm>
            <a:off x="9380153" y="4876561"/>
            <a:ext cx="246228" cy="246392"/>
          </a:xfrm>
          <a:prstGeom prst="rect">
            <a:avLst/>
          </a:prstGeom>
        </p:spPr>
      </p:pic>
      <p:pic>
        <p:nvPicPr>
          <p:cNvPr id="35" name="Container Image">
            <a:extLst>
              <a:ext uri="{FF2B5EF4-FFF2-40B4-BE49-F238E27FC236}">
                <a16:creationId xmlns:a16="http://schemas.microsoft.com/office/drawing/2014/main" id="{7C271BA2-DF33-46A3-BB31-CD7C288F70A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595" r="1595"/>
          <a:stretch/>
        </p:blipFill>
        <p:spPr>
          <a:xfrm>
            <a:off x="9706375" y="5202978"/>
            <a:ext cx="319571" cy="319785"/>
          </a:xfrm>
          <a:prstGeom prst="rect">
            <a:avLst/>
          </a:prstGeom>
        </p:spPr>
      </p:pic>
      <p:pic>
        <p:nvPicPr>
          <p:cNvPr id="36" name="Container Image">
            <a:extLst>
              <a:ext uri="{FF2B5EF4-FFF2-40B4-BE49-F238E27FC236}">
                <a16:creationId xmlns:a16="http://schemas.microsoft.com/office/drawing/2014/main" id="{BA421E94-651A-49C7-B8E6-1283296F4F2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/>
        </p:blipFill>
        <p:spPr>
          <a:xfrm>
            <a:off x="9380153" y="5236759"/>
            <a:ext cx="246228" cy="246392"/>
          </a:xfrm>
          <a:prstGeom prst="rect">
            <a:avLst/>
          </a:prstGeom>
        </p:spPr>
      </p:pic>
      <p:pic>
        <p:nvPicPr>
          <p:cNvPr id="39" name="Container Image">
            <a:extLst>
              <a:ext uri="{FF2B5EF4-FFF2-40B4-BE49-F238E27FC236}">
                <a16:creationId xmlns:a16="http://schemas.microsoft.com/office/drawing/2014/main" id="{B29C342B-9C1D-4FAB-9727-E2A9D409527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595" r="1595"/>
          <a:stretch/>
        </p:blipFill>
        <p:spPr>
          <a:xfrm>
            <a:off x="5344169" y="4430371"/>
            <a:ext cx="319571" cy="319785"/>
          </a:xfrm>
          <a:prstGeom prst="rect">
            <a:avLst/>
          </a:prstGeom>
        </p:spPr>
      </p:pic>
      <p:pic>
        <p:nvPicPr>
          <p:cNvPr id="40" name="Container Image">
            <a:extLst>
              <a:ext uri="{FF2B5EF4-FFF2-40B4-BE49-F238E27FC236}">
                <a16:creationId xmlns:a16="http://schemas.microsoft.com/office/drawing/2014/main" id="{40529F52-FB98-42B3-B53A-1B8CAB567F8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/>
        </p:blipFill>
        <p:spPr>
          <a:xfrm>
            <a:off x="5017947" y="4464152"/>
            <a:ext cx="246228" cy="246392"/>
          </a:xfrm>
          <a:prstGeom prst="rect">
            <a:avLst/>
          </a:prstGeom>
        </p:spPr>
      </p:pic>
      <p:pic>
        <p:nvPicPr>
          <p:cNvPr id="41" name="Container Image">
            <a:extLst>
              <a:ext uri="{FF2B5EF4-FFF2-40B4-BE49-F238E27FC236}">
                <a16:creationId xmlns:a16="http://schemas.microsoft.com/office/drawing/2014/main" id="{E9FFD9B0-0040-426C-9DB2-2EC8BD19A5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595" r="1595"/>
          <a:stretch/>
        </p:blipFill>
        <p:spPr>
          <a:xfrm>
            <a:off x="7348030" y="4436922"/>
            <a:ext cx="319571" cy="319785"/>
          </a:xfrm>
          <a:prstGeom prst="rect">
            <a:avLst/>
          </a:prstGeom>
        </p:spPr>
      </p:pic>
      <p:pic>
        <p:nvPicPr>
          <p:cNvPr id="42" name="Container Image">
            <a:extLst>
              <a:ext uri="{FF2B5EF4-FFF2-40B4-BE49-F238E27FC236}">
                <a16:creationId xmlns:a16="http://schemas.microsoft.com/office/drawing/2014/main" id="{FD1C2855-7B2E-4ADB-90E0-6DDA289503A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/>
        </p:blipFill>
        <p:spPr>
          <a:xfrm>
            <a:off x="7021808" y="4470703"/>
            <a:ext cx="246228" cy="246392"/>
          </a:xfrm>
          <a:prstGeom prst="rect">
            <a:avLst/>
          </a:prstGeom>
        </p:spPr>
      </p:pic>
      <p:pic>
        <p:nvPicPr>
          <p:cNvPr id="43" name="Container Image">
            <a:extLst>
              <a:ext uri="{FF2B5EF4-FFF2-40B4-BE49-F238E27FC236}">
                <a16:creationId xmlns:a16="http://schemas.microsoft.com/office/drawing/2014/main" id="{657511E2-3859-4589-B379-03E435D9D7D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595" r="1595"/>
          <a:stretch/>
        </p:blipFill>
        <p:spPr>
          <a:xfrm>
            <a:off x="7348030" y="4765380"/>
            <a:ext cx="319571" cy="319785"/>
          </a:xfrm>
          <a:prstGeom prst="rect">
            <a:avLst/>
          </a:prstGeom>
        </p:spPr>
      </p:pic>
      <p:pic>
        <p:nvPicPr>
          <p:cNvPr id="44" name="Container Image">
            <a:extLst>
              <a:ext uri="{FF2B5EF4-FFF2-40B4-BE49-F238E27FC236}">
                <a16:creationId xmlns:a16="http://schemas.microsoft.com/office/drawing/2014/main" id="{B804657E-3224-41A0-AAF0-AE654C36D5F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0" b="11450"/>
          <a:stretch/>
        </p:blipFill>
        <p:spPr>
          <a:xfrm>
            <a:off x="7021808" y="4799161"/>
            <a:ext cx="246228" cy="2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1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5335-081C-436F-BD42-0E651591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67570-7031-4AA3-BC4F-F3AD4ECA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content is consumed, it’s:</a:t>
            </a:r>
          </a:p>
          <a:p>
            <a:pPr lvl="1"/>
            <a:r>
              <a:rPr lang="en-US" dirty="0"/>
              <a:t>Validated for integrity</a:t>
            </a:r>
          </a:p>
          <a:p>
            <a:pPr lvl="1"/>
            <a:r>
              <a:rPr lang="en-US" dirty="0"/>
              <a:t>Validated for adherence to security policies</a:t>
            </a:r>
          </a:p>
          <a:p>
            <a:r>
              <a:rPr lang="en-US" dirty="0"/>
              <a:t>Validation is done at:</a:t>
            </a:r>
          </a:p>
          <a:p>
            <a:pPr lvl="1"/>
            <a:r>
              <a:rPr lang="en-US" dirty="0"/>
              <a:t>The point of import</a:t>
            </a:r>
          </a:p>
          <a:p>
            <a:pPr lvl="2"/>
            <a:r>
              <a:rPr lang="en-US" dirty="0"/>
              <a:t>(Evaluate SBOM and Signatures)</a:t>
            </a:r>
          </a:p>
          <a:p>
            <a:pPr lvl="1"/>
            <a:r>
              <a:rPr lang="en-US" dirty="0"/>
              <a:t>The point of consumption in a development environment (build time)</a:t>
            </a:r>
          </a:p>
          <a:p>
            <a:pPr lvl="2"/>
            <a:r>
              <a:rPr lang="en-US" dirty="0"/>
              <a:t>(Evaluate SBOM and Signatures)</a:t>
            </a:r>
          </a:p>
          <a:p>
            <a:pPr lvl="1"/>
            <a:r>
              <a:rPr lang="en-US" dirty="0"/>
              <a:t>The point of deployment. Should the deployment proceed?</a:t>
            </a:r>
          </a:p>
          <a:p>
            <a:pPr lvl="2"/>
            <a:r>
              <a:rPr lang="en-US" dirty="0"/>
              <a:t>(Evaluate SBOM and Signatures)</a:t>
            </a:r>
          </a:p>
          <a:p>
            <a:pPr lvl="1"/>
            <a:r>
              <a:rPr lang="en-US" dirty="0"/>
              <a:t>Instancing: is the integrity of the content, intact? </a:t>
            </a:r>
          </a:p>
          <a:p>
            <a:pPr lvl="2"/>
            <a:r>
              <a:rPr lang="en-US" dirty="0"/>
              <a:t>SBOMs haven’t changed, but has the content be tampered with? Is the environment scoped signature available and intact?</a:t>
            </a:r>
          </a:p>
        </p:txBody>
      </p:sp>
    </p:spTree>
    <p:extLst>
      <p:ext uri="{BB962C8B-B14F-4D97-AF65-F5344CB8AC3E}">
        <p14:creationId xmlns:p14="http://schemas.microsoft.com/office/powerpoint/2010/main" val="1772083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ent Arrow 14"/>
          <p:cNvSpPr/>
          <p:nvPr/>
        </p:nvSpPr>
        <p:spPr>
          <a:xfrm rot="10800000">
            <a:off x="2784128" y="3058081"/>
            <a:ext cx="5730335" cy="3060342"/>
          </a:xfrm>
          <a:prstGeom prst="bentArrow">
            <a:avLst>
              <a:gd name="adj1" fmla="val 4873"/>
              <a:gd name="adj2" fmla="val 8600"/>
              <a:gd name="adj3" fmla="val 13322"/>
              <a:gd name="adj4" fmla="val 294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BCAD1-318B-4B8C-BAD5-2E770C745774}"/>
              </a:ext>
            </a:extLst>
          </p:cNvPr>
          <p:cNvSpPr/>
          <p:nvPr/>
        </p:nvSpPr>
        <p:spPr bwMode="auto">
          <a:xfrm>
            <a:off x="2767759" y="5327850"/>
            <a:ext cx="2035503" cy="1239047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Right Arrow 5"/>
          <p:cNvSpPr/>
          <p:nvPr/>
        </p:nvSpPr>
        <p:spPr>
          <a:xfrm rot="16200000">
            <a:off x="298046" y="3549514"/>
            <a:ext cx="1875931" cy="92522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4B482B-10B2-4D5C-9A9C-E149692448D2}"/>
              </a:ext>
            </a:extLst>
          </p:cNvPr>
          <p:cNvGrpSpPr/>
          <p:nvPr/>
        </p:nvGrpSpPr>
        <p:grpSpPr>
          <a:xfrm>
            <a:off x="175596" y="4914144"/>
            <a:ext cx="2568846" cy="1778593"/>
            <a:chOff x="173917" y="4914564"/>
            <a:chExt cx="2569574" cy="1779099"/>
          </a:xfrm>
        </p:grpSpPr>
        <p:grpSp>
          <p:nvGrpSpPr>
            <p:cNvPr id="137" name="Group 136"/>
            <p:cNvGrpSpPr/>
            <p:nvPr/>
          </p:nvGrpSpPr>
          <p:grpSpPr>
            <a:xfrm>
              <a:off x="173917" y="4942033"/>
              <a:ext cx="2569574" cy="1751630"/>
              <a:chOff x="252964" y="4780912"/>
              <a:chExt cx="2621099" cy="1786754"/>
            </a:xfrm>
          </p:grpSpPr>
          <p:sp>
            <p:nvSpPr>
              <p:cNvPr id="138" name="Rounded Rectangle 11"/>
              <p:cNvSpPr/>
              <p:nvPr/>
            </p:nvSpPr>
            <p:spPr>
              <a:xfrm>
                <a:off x="300269" y="4780912"/>
                <a:ext cx="2573794" cy="178675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481">
                  <a:defRPr/>
                </a:pPr>
                <a:endParaRPr lang="en-US" sz="1077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1756065" y="5902498"/>
                <a:ext cx="658373" cy="378242"/>
                <a:chOff x="2195243" y="5902498"/>
                <a:chExt cx="658373" cy="378242"/>
              </a:xfrm>
            </p:grpSpPr>
            <p:sp>
              <p:nvSpPr>
                <p:cNvPr id="151" name="Rectangle 30"/>
                <p:cNvSpPr>
                  <a:spLocks noChangeArrowheads="1"/>
                </p:cNvSpPr>
                <p:nvPr/>
              </p:nvSpPr>
              <p:spPr bwMode="auto">
                <a:xfrm>
                  <a:off x="2273989" y="5902498"/>
                  <a:ext cx="509916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2" name="Oval 31"/>
                <p:cNvSpPr>
                  <a:spLocks noChangeArrowheads="1"/>
                </p:cNvSpPr>
                <p:nvPr/>
              </p:nvSpPr>
              <p:spPr bwMode="auto">
                <a:xfrm>
                  <a:off x="2524429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3" name="Rectangle 32"/>
                <p:cNvSpPr>
                  <a:spLocks noChangeArrowheads="1"/>
                </p:cNvSpPr>
                <p:nvPr/>
              </p:nvSpPr>
              <p:spPr bwMode="auto">
                <a:xfrm>
                  <a:off x="2292062" y="5929607"/>
                  <a:ext cx="475061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4" name="Freeform 33"/>
                <p:cNvSpPr>
                  <a:spLocks/>
                </p:cNvSpPr>
                <p:nvPr/>
              </p:nvSpPr>
              <p:spPr bwMode="auto">
                <a:xfrm>
                  <a:off x="2195243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7 w 449"/>
                    <a:gd name="T5" fmla="*/ 18 h 18"/>
                    <a:gd name="T6" fmla="*/ 433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8" y="18"/>
                        <a:pt x="17" y="18"/>
                      </a:cubicBezTo>
                      <a:cubicBezTo>
                        <a:pt x="433" y="18"/>
                        <a:pt x="433" y="18"/>
                        <a:pt x="433" y="18"/>
                      </a:cubicBezTo>
                      <a:cubicBezTo>
                        <a:pt x="442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5" name="Freeform 38"/>
                <p:cNvSpPr>
                  <a:spLocks/>
                </p:cNvSpPr>
                <p:nvPr/>
              </p:nvSpPr>
              <p:spPr bwMode="auto">
                <a:xfrm>
                  <a:off x="2440519" y="6016100"/>
                  <a:ext cx="171693" cy="153621"/>
                </a:xfrm>
                <a:custGeom>
                  <a:avLst/>
                  <a:gdLst>
                    <a:gd name="T0" fmla="*/ 99 w 117"/>
                    <a:gd name="T1" fmla="*/ 40 h 105"/>
                    <a:gd name="T2" fmla="*/ 114 w 117"/>
                    <a:gd name="T3" fmla="*/ 14 h 105"/>
                    <a:gd name="T4" fmla="*/ 89 w 117"/>
                    <a:gd name="T5" fmla="*/ 1 h 105"/>
                    <a:gd name="T6" fmla="*/ 63 w 117"/>
                    <a:gd name="T7" fmla="*/ 7 h 105"/>
                    <a:gd name="T8" fmla="*/ 40 w 117"/>
                    <a:gd name="T9" fmla="*/ 1 h 105"/>
                    <a:gd name="T10" fmla="*/ 12 w 117"/>
                    <a:gd name="T11" fmla="*/ 18 h 105"/>
                    <a:gd name="T12" fmla="*/ 20 w 117"/>
                    <a:gd name="T13" fmla="*/ 87 h 105"/>
                    <a:gd name="T14" fmla="*/ 42 w 117"/>
                    <a:gd name="T15" fmla="*/ 105 h 105"/>
                    <a:gd name="T16" fmla="*/ 64 w 117"/>
                    <a:gd name="T17" fmla="*/ 99 h 105"/>
                    <a:gd name="T18" fmla="*/ 87 w 117"/>
                    <a:gd name="T19" fmla="*/ 104 h 105"/>
                    <a:gd name="T20" fmla="*/ 108 w 117"/>
                    <a:gd name="T21" fmla="*/ 88 h 105"/>
                    <a:gd name="T22" fmla="*/ 117 w 117"/>
                    <a:gd name="T23" fmla="*/ 68 h 105"/>
                    <a:gd name="T24" fmla="*/ 99 w 117"/>
                    <a:gd name="T25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05">
                      <a:moveTo>
                        <a:pt x="99" y="40"/>
                      </a:moveTo>
                      <a:cubicBezTo>
                        <a:pt x="99" y="23"/>
                        <a:pt x="113" y="15"/>
                        <a:pt x="114" y="14"/>
                      </a:cubicBezTo>
                      <a:cubicBezTo>
                        <a:pt x="106" y="3"/>
                        <a:pt x="93" y="1"/>
                        <a:pt x="89" y="1"/>
                      </a:cubicBezTo>
                      <a:cubicBezTo>
                        <a:pt x="78" y="0"/>
                        <a:pt x="68" y="7"/>
                        <a:pt x="63" y="7"/>
                      </a:cubicBezTo>
                      <a:cubicBezTo>
                        <a:pt x="57" y="7"/>
                        <a:pt x="49" y="1"/>
                        <a:pt x="40" y="1"/>
                      </a:cubicBezTo>
                      <a:cubicBezTo>
                        <a:pt x="28" y="1"/>
                        <a:pt x="18" y="8"/>
                        <a:pt x="12" y="18"/>
                      </a:cubicBezTo>
                      <a:cubicBezTo>
                        <a:pt x="0" y="39"/>
                        <a:pt x="9" y="70"/>
                        <a:pt x="20" y="87"/>
                      </a:cubicBezTo>
                      <a:cubicBezTo>
                        <a:pt x="26" y="96"/>
                        <a:pt x="33" y="105"/>
                        <a:pt x="42" y="105"/>
                      </a:cubicBezTo>
                      <a:cubicBezTo>
                        <a:pt x="51" y="104"/>
                        <a:pt x="54" y="99"/>
                        <a:pt x="64" y="99"/>
                      </a:cubicBezTo>
                      <a:cubicBezTo>
                        <a:pt x="75" y="99"/>
                        <a:pt x="78" y="105"/>
                        <a:pt x="87" y="104"/>
                      </a:cubicBezTo>
                      <a:cubicBezTo>
                        <a:pt x="96" y="104"/>
                        <a:pt x="102" y="96"/>
                        <a:pt x="108" y="88"/>
                      </a:cubicBezTo>
                      <a:cubicBezTo>
                        <a:pt x="115" y="78"/>
                        <a:pt x="117" y="69"/>
                        <a:pt x="117" y="68"/>
                      </a:cubicBezTo>
                      <a:cubicBezTo>
                        <a:pt x="117" y="68"/>
                        <a:pt x="99" y="61"/>
                        <a:pt x="99" y="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6" name="Freeform 39"/>
                <p:cNvSpPr>
                  <a:spLocks/>
                </p:cNvSpPr>
                <p:nvPr/>
              </p:nvSpPr>
              <p:spPr bwMode="auto">
                <a:xfrm>
                  <a:off x="2530884" y="5968335"/>
                  <a:ext cx="42600" cy="47765"/>
                </a:xfrm>
                <a:custGeom>
                  <a:avLst/>
                  <a:gdLst>
                    <a:gd name="T0" fmla="*/ 21 w 29"/>
                    <a:gd name="T1" fmla="*/ 22 h 32"/>
                    <a:gd name="T2" fmla="*/ 28 w 29"/>
                    <a:gd name="T3" fmla="*/ 0 h 32"/>
                    <a:gd name="T4" fmla="*/ 8 w 29"/>
                    <a:gd name="T5" fmla="*/ 10 h 32"/>
                    <a:gd name="T6" fmla="*/ 1 w 29"/>
                    <a:gd name="T7" fmla="*/ 31 h 32"/>
                    <a:gd name="T8" fmla="*/ 21 w 29"/>
                    <a:gd name="T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1" y="22"/>
                      </a:moveTo>
                      <a:cubicBezTo>
                        <a:pt x="26" y="16"/>
                        <a:pt x="29" y="8"/>
                        <a:pt x="28" y="0"/>
                      </a:cubicBezTo>
                      <a:cubicBezTo>
                        <a:pt x="21" y="0"/>
                        <a:pt x="13" y="4"/>
                        <a:pt x="8" y="10"/>
                      </a:cubicBezTo>
                      <a:cubicBezTo>
                        <a:pt x="3" y="15"/>
                        <a:pt x="0" y="23"/>
                        <a:pt x="1" y="31"/>
                      </a:cubicBezTo>
                      <a:cubicBezTo>
                        <a:pt x="8" y="32"/>
                        <a:pt x="16" y="27"/>
                        <a:pt x="21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40" name="Group 139"/>
              <p:cNvGrpSpPr/>
              <p:nvPr/>
            </p:nvGrpSpPr>
            <p:grpSpPr>
              <a:xfrm>
                <a:off x="606413" y="5902498"/>
                <a:ext cx="658373" cy="378242"/>
                <a:chOff x="1392286" y="5902498"/>
                <a:chExt cx="658373" cy="378242"/>
              </a:xfrm>
            </p:grpSpPr>
            <p:sp>
              <p:nvSpPr>
                <p:cNvPr id="143" name="Rectangle 34"/>
                <p:cNvSpPr>
                  <a:spLocks noChangeArrowheads="1"/>
                </p:cNvSpPr>
                <p:nvPr/>
              </p:nvSpPr>
              <p:spPr bwMode="auto">
                <a:xfrm>
                  <a:off x="1469742" y="5902498"/>
                  <a:ext cx="511207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4" name="Oval 35"/>
                <p:cNvSpPr>
                  <a:spLocks noChangeArrowheads="1"/>
                </p:cNvSpPr>
                <p:nvPr/>
              </p:nvSpPr>
              <p:spPr bwMode="auto">
                <a:xfrm>
                  <a:off x="1721472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5" name="Rectangle 36"/>
                <p:cNvSpPr>
                  <a:spLocks noChangeArrowheads="1"/>
                </p:cNvSpPr>
                <p:nvPr/>
              </p:nvSpPr>
              <p:spPr bwMode="auto">
                <a:xfrm>
                  <a:off x="1487815" y="5929607"/>
                  <a:ext cx="476352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6" name="Freeform 37"/>
                <p:cNvSpPr>
                  <a:spLocks/>
                </p:cNvSpPr>
                <p:nvPr/>
              </p:nvSpPr>
              <p:spPr bwMode="auto">
                <a:xfrm>
                  <a:off x="1392286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6 w 449"/>
                    <a:gd name="T5" fmla="*/ 18 h 18"/>
                    <a:gd name="T6" fmla="*/ 432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7" y="18"/>
                        <a:pt x="16" y="18"/>
                      </a:cubicBezTo>
                      <a:cubicBezTo>
                        <a:pt x="432" y="18"/>
                        <a:pt x="432" y="18"/>
                        <a:pt x="432" y="18"/>
                      </a:cubicBezTo>
                      <a:cubicBezTo>
                        <a:pt x="441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7" name="Freeform 40"/>
                <p:cNvSpPr>
                  <a:spLocks/>
                </p:cNvSpPr>
                <p:nvPr/>
              </p:nvSpPr>
              <p:spPr bwMode="auto">
                <a:xfrm>
                  <a:off x="1711145" y="5988990"/>
                  <a:ext cx="98110" cy="86493"/>
                </a:xfrm>
                <a:custGeom>
                  <a:avLst/>
                  <a:gdLst>
                    <a:gd name="T0" fmla="*/ 0 w 76"/>
                    <a:gd name="T1" fmla="*/ 67 h 67"/>
                    <a:gd name="T2" fmla="*/ 76 w 76"/>
                    <a:gd name="T3" fmla="*/ 67 h 67"/>
                    <a:gd name="T4" fmla="*/ 76 w 76"/>
                    <a:gd name="T5" fmla="*/ 0 h 67"/>
                    <a:gd name="T6" fmla="*/ 0 w 76"/>
                    <a:gd name="T7" fmla="*/ 11 h 67"/>
                    <a:gd name="T8" fmla="*/ 0 w 7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7">
                      <a:moveTo>
                        <a:pt x="0" y="67"/>
                      </a:moveTo>
                      <a:lnTo>
                        <a:pt x="76" y="67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8" name="Freeform 41"/>
                <p:cNvSpPr>
                  <a:spLocks/>
                </p:cNvSpPr>
                <p:nvPr/>
              </p:nvSpPr>
              <p:spPr bwMode="auto">
                <a:xfrm>
                  <a:off x="1633689" y="6003191"/>
                  <a:ext cx="73582" cy="72292"/>
                </a:xfrm>
                <a:custGeom>
                  <a:avLst/>
                  <a:gdLst>
                    <a:gd name="T0" fmla="*/ 57 w 57"/>
                    <a:gd name="T1" fmla="*/ 56 h 56"/>
                    <a:gd name="T2" fmla="*/ 57 w 57"/>
                    <a:gd name="T3" fmla="*/ 0 h 56"/>
                    <a:gd name="T4" fmla="*/ 0 w 57"/>
                    <a:gd name="T5" fmla="*/ 8 h 56"/>
                    <a:gd name="T6" fmla="*/ 0 w 57"/>
                    <a:gd name="T7" fmla="*/ 56 h 56"/>
                    <a:gd name="T8" fmla="*/ 57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57" y="56"/>
                      </a:moveTo>
                      <a:lnTo>
                        <a:pt x="57" y="0"/>
                      </a:lnTo>
                      <a:lnTo>
                        <a:pt x="0" y="8"/>
                      </a:lnTo>
                      <a:lnTo>
                        <a:pt x="0" y="56"/>
                      </a:lnTo>
                      <a:lnTo>
                        <a:pt x="57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49" name="Freeform 42"/>
                <p:cNvSpPr>
                  <a:spLocks/>
                </p:cNvSpPr>
                <p:nvPr/>
              </p:nvSpPr>
              <p:spPr bwMode="auto">
                <a:xfrm>
                  <a:off x="1633689" y="6078064"/>
                  <a:ext cx="73582" cy="73583"/>
                </a:xfrm>
                <a:custGeom>
                  <a:avLst/>
                  <a:gdLst>
                    <a:gd name="T0" fmla="*/ 57 w 57"/>
                    <a:gd name="T1" fmla="*/ 0 h 57"/>
                    <a:gd name="T2" fmla="*/ 0 w 57"/>
                    <a:gd name="T3" fmla="*/ 0 h 57"/>
                    <a:gd name="T4" fmla="*/ 0 w 57"/>
                    <a:gd name="T5" fmla="*/ 49 h 57"/>
                    <a:gd name="T6" fmla="*/ 57 w 57"/>
                    <a:gd name="T7" fmla="*/ 57 h 57"/>
                    <a:gd name="T8" fmla="*/ 57 w 5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57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57" y="57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0" name="Freeform 43"/>
                <p:cNvSpPr>
                  <a:spLocks/>
                </p:cNvSpPr>
                <p:nvPr/>
              </p:nvSpPr>
              <p:spPr bwMode="auto">
                <a:xfrm>
                  <a:off x="1711145" y="6078064"/>
                  <a:ext cx="98110" cy="87783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7 h 68"/>
                    <a:gd name="T4" fmla="*/ 76 w 76"/>
                    <a:gd name="T5" fmla="*/ 68 h 68"/>
                    <a:gd name="T6" fmla="*/ 76 w 76"/>
                    <a:gd name="T7" fmla="*/ 0 h 68"/>
                    <a:gd name="T8" fmla="*/ 0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lnTo>
                        <a:pt x="0" y="57"/>
                      </a:lnTo>
                      <a:lnTo>
                        <a:pt x="76" y="68"/>
                      </a:lnTo>
                      <a:lnTo>
                        <a:pt x="7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17" tIns="44807" rIns="89617" bIns="44807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6136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41" name="TextBox 140"/>
              <p:cNvSpPr txBox="1"/>
              <p:nvPr/>
            </p:nvSpPr>
            <p:spPr>
              <a:xfrm>
                <a:off x="252964" y="4876684"/>
                <a:ext cx="967141" cy="390626"/>
              </a:xfrm>
              <a:prstGeom prst="rect">
                <a:avLst/>
              </a:prstGeom>
            </p:spPr>
            <p:txBody>
              <a:bodyPr vert="horz" wrap="square" lIns="89568" tIns="89568" rIns="89568" bIns="89568" rtlCol="0" anchor="t">
                <a:noAutofit/>
              </a:bodyPr>
              <a:lstStyle/>
              <a:p>
                <a:pPr marL="228547" indent="-228547" algn="ctr" defTabSz="878481">
                  <a:defRPr/>
                </a:pPr>
                <a:endParaRPr lang="en-US" sz="1961" b="1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5" name="Rectangle 214"/>
            <p:cNvSpPr/>
            <p:nvPr/>
          </p:nvSpPr>
          <p:spPr>
            <a:xfrm>
              <a:off x="207764" y="4914564"/>
              <a:ext cx="1097365" cy="292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96136">
                <a:defRPr/>
              </a:pPr>
              <a:r>
                <a:rPr lang="en-US" sz="1273" i="1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Inner-Loop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Lifecycle</a:t>
            </a:r>
          </a:p>
        </p:txBody>
      </p:sp>
      <p:sp>
        <p:nvSpPr>
          <p:cNvPr id="120" name="Right Arrow 5"/>
          <p:cNvSpPr/>
          <p:nvPr/>
        </p:nvSpPr>
        <p:spPr>
          <a:xfrm>
            <a:off x="1139673" y="1956909"/>
            <a:ext cx="2621879" cy="92522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3228191" y="3046973"/>
            <a:ext cx="699418" cy="529428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triangle" w="med" len="lg"/>
            <a:tailEnd type="triangle" w="med" len="lg"/>
          </a:ln>
          <a:effectLst/>
        </p:spPr>
      </p:cxnSp>
      <p:sp>
        <p:nvSpPr>
          <p:cNvPr id="129" name="Right Arrow 5"/>
          <p:cNvSpPr/>
          <p:nvPr/>
        </p:nvSpPr>
        <p:spPr>
          <a:xfrm>
            <a:off x="2896612" y="1935382"/>
            <a:ext cx="2621879" cy="92522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grpSp>
        <p:nvGrpSpPr>
          <p:cNvPr id="130" name="Build/CI"/>
          <p:cNvGrpSpPr/>
          <p:nvPr/>
        </p:nvGrpSpPr>
        <p:grpSpPr>
          <a:xfrm>
            <a:off x="2650172" y="1640071"/>
            <a:ext cx="1454120" cy="1496876"/>
            <a:chOff x="2777875" y="1412218"/>
            <a:chExt cx="1483698" cy="1527326"/>
          </a:xfrm>
        </p:grpSpPr>
        <p:sp>
          <p:nvSpPr>
            <p:cNvPr id="131" name="Rounded Rectangle 12"/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481">
                <a:defRPr/>
              </a:pPr>
              <a:endParaRPr lang="en-US" sz="1077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algn="ctr" defTabSz="87848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28547" indent="-228547" algn="ctr" defTabSz="87848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28547" indent="-228547" algn="ctr" defTabSz="87848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algn="ctr" defTabSz="878481">
                <a:defRPr/>
              </a:pPr>
              <a:endParaRPr lang="en-US" sz="1961" b="1" kern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7" name="Right Arrow 5"/>
          <p:cNvSpPr/>
          <p:nvPr/>
        </p:nvSpPr>
        <p:spPr>
          <a:xfrm>
            <a:off x="5435751" y="1924812"/>
            <a:ext cx="2000393" cy="92522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58" name="Freeform: Shape 157"/>
          <p:cNvSpPr/>
          <p:nvPr/>
        </p:nvSpPr>
        <p:spPr>
          <a:xfrm rot="16200000">
            <a:off x="6551887" y="2791858"/>
            <a:ext cx="4333544" cy="1178310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7029" h="1202278">
                <a:moveTo>
                  <a:pt x="4387029" y="881005"/>
                </a:moveTo>
                <a:lnTo>
                  <a:pt x="4387029" y="1202278"/>
                </a:lnTo>
                <a:lnTo>
                  <a:pt x="4714" y="1202278"/>
                </a:lnTo>
                <a:lnTo>
                  <a:pt x="4714" y="885097"/>
                </a:lnTo>
                <a:lnTo>
                  <a:pt x="0" y="885083"/>
                </a:lnTo>
                <a:lnTo>
                  <a:pt x="4714" y="883793"/>
                </a:lnTo>
                <a:lnTo>
                  <a:pt x="4714" y="881005"/>
                </a:lnTo>
                <a:lnTo>
                  <a:pt x="14900" y="881005"/>
                </a:lnTo>
                <a:lnTo>
                  <a:pt x="3233840" y="0"/>
                </a:lnTo>
                <a:lnTo>
                  <a:pt x="4365100" y="881005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481">
              <a:defRPr/>
            </a:pPr>
            <a:endParaRPr lang="en-US" sz="1077" kern="0">
              <a:solidFill>
                <a:sysClr val="windowText" lastClr="000000"/>
              </a:solidFill>
              <a:latin typeface="Segoe UI"/>
            </a:endParaRPr>
          </a:p>
        </p:txBody>
      </p:sp>
      <p:sp>
        <p:nvSpPr>
          <p:cNvPr id="162" name="AutoShape 21"/>
          <p:cNvSpPr>
            <a:spLocks noChangeAspect="1" noChangeArrowheads="1" noTextEdit="1"/>
          </p:cNvSpPr>
          <p:nvPr/>
        </p:nvSpPr>
        <p:spPr bwMode="auto">
          <a:xfrm>
            <a:off x="391912" y="5306877"/>
            <a:ext cx="2190046" cy="141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17" tIns="44807" rIns="89617" bIns="44807" numCol="1" anchor="t" anchorCtr="0" compatLnSpc="1">
            <a:prstTxWarp prst="textNoShape">
              <a:avLst/>
            </a:prstTxWarp>
          </a:bodyPr>
          <a:lstStyle/>
          <a:p>
            <a:pPr defTabSz="896136">
              <a:defRPr/>
            </a:pPr>
            <a:endParaRPr lang="en-US" sz="17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65" name="Straight Arrow Connector 164"/>
          <p:cNvCxnSpPr>
            <a:cxnSpLocks/>
          </p:cNvCxnSpPr>
          <p:nvPr/>
        </p:nvCxnSpPr>
        <p:spPr>
          <a:xfrm flipH="1">
            <a:off x="2845750" y="4618533"/>
            <a:ext cx="2185149" cy="60763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166" name="Group 165"/>
          <p:cNvGrpSpPr/>
          <p:nvPr/>
        </p:nvGrpSpPr>
        <p:grpSpPr>
          <a:xfrm>
            <a:off x="7349103" y="1687906"/>
            <a:ext cx="1458470" cy="1533490"/>
            <a:chOff x="7572388" y="1461030"/>
            <a:chExt cx="1488138" cy="1564684"/>
          </a:xfrm>
        </p:grpSpPr>
        <p:sp>
          <p:nvSpPr>
            <p:cNvPr id="167" name="Rounded Rectangle 26"/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481">
                <a:defRPr/>
              </a:pPr>
              <a:endParaRPr lang="en-US" sz="1077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defTabSz="878481">
                <a:defRPr/>
              </a:pPr>
              <a:r>
                <a:rPr lang="en-US" sz="1077" kern="0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28547" indent="-228547" defTabSz="878481">
                <a:defRPr/>
              </a:pPr>
              <a:r>
                <a:rPr lang="en-US" sz="1077" kern="0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algn="ctr" defTabSz="87848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136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174" name="Straight Connector 173"/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76" name="Rectangle: Rounded Corners 175"/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6136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08241" y="5267828"/>
            <a:ext cx="1321015" cy="878633"/>
            <a:chOff x="1883426" y="5104140"/>
            <a:chExt cx="1347886" cy="896507"/>
          </a:xfrm>
        </p:grpSpPr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208" name="Rectangle 207"/>
            <p:cNvSpPr/>
            <p:nvPr/>
          </p:nvSpPr>
          <p:spPr>
            <a:xfrm>
              <a:off x="1883426" y="5483571"/>
              <a:ext cx="268240" cy="1385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6136">
                <a:defRPr/>
              </a:pPr>
              <a:r>
                <a:rPr lang="en-US" sz="882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379447" y="5104140"/>
              <a:ext cx="199544" cy="1385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6136">
                <a:defRPr/>
              </a:pPr>
              <a:r>
                <a:rPr lang="en-US" sz="882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817502" y="5483571"/>
              <a:ext cx="413810" cy="1385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6136">
                <a:defRPr/>
              </a:pPr>
              <a:r>
                <a:rPr lang="en-US" sz="882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308915" y="5862143"/>
              <a:ext cx="341843" cy="13850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6136">
                <a:defRPr/>
              </a:pPr>
              <a:r>
                <a:rPr lang="en-US" sz="882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pic>
        <p:nvPicPr>
          <p:cNvPr id="216" name="Picture 12" descr="Image result for docker 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762" y="2706143"/>
            <a:ext cx="587057" cy="39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" name="Group 217"/>
          <p:cNvGrpSpPr/>
          <p:nvPr/>
        </p:nvGrpSpPr>
        <p:grpSpPr>
          <a:xfrm>
            <a:off x="4803262" y="1616047"/>
            <a:ext cx="1454120" cy="1520897"/>
            <a:chOff x="4974763" y="1387710"/>
            <a:chExt cx="1483698" cy="1551834"/>
          </a:xfrm>
        </p:grpSpPr>
        <p:sp>
          <p:nvSpPr>
            <p:cNvPr id="219" name="Rounded Rectangle 12"/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481">
                <a:defRPr/>
              </a:pPr>
              <a:endParaRPr lang="en-US" sz="1077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algn="ctr" defTabSz="87848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algn="ctr" defTabSz="878481">
                <a:defRPr/>
              </a:pPr>
              <a:endParaRPr lang="en-US" sz="1961" b="1" kern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24" name="Straight Arrow Connector 223"/>
          <p:cNvCxnSpPr>
            <a:cxnSpLocks/>
            <a:stCxn id="238" idx="3"/>
            <a:endCxn id="195" idx="1"/>
          </p:cNvCxnSpPr>
          <p:nvPr/>
        </p:nvCxnSpPr>
        <p:spPr>
          <a:xfrm flipV="1">
            <a:off x="5435558" y="3665387"/>
            <a:ext cx="1919902" cy="328064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228" name="SCC"/>
          <p:cNvGrpSpPr/>
          <p:nvPr/>
        </p:nvGrpSpPr>
        <p:grpSpPr>
          <a:xfrm>
            <a:off x="524215" y="1668312"/>
            <a:ext cx="1454120" cy="1480675"/>
            <a:chOff x="608671" y="1428750"/>
            <a:chExt cx="1483698" cy="1510794"/>
          </a:xfrm>
        </p:grpSpPr>
        <p:sp>
          <p:nvSpPr>
            <p:cNvPr id="229" name="Rounded Rectangle 11"/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481">
                <a:defRPr/>
              </a:pPr>
              <a:endParaRPr lang="en-US" sz="1077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algn="ctr" defTabSz="87848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algn="ctr" defTabSz="878481">
                <a:defRPr/>
              </a:pPr>
              <a:r>
                <a:rPr lang="en-US" sz="107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marL="228547" indent="-228547" algn="ctr" defTabSz="878481">
                <a:defRPr/>
              </a:pPr>
              <a:endParaRPr lang="en-US" sz="1961" b="1" kern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478" y="2532713"/>
              <a:ext cx="360364" cy="35807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A66207-F891-48F1-B1BC-4D24DB241D2C}"/>
              </a:ext>
            </a:extLst>
          </p:cNvPr>
          <p:cNvGrpSpPr/>
          <p:nvPr/>
        </p:nvGrpSpPr>
        <p:grpSpPr>
          <a:xfrm>
            <a:off x="3766592" y="3339039"/>
            <a:ext cx="2448632" cy="1449039"/>
            <a:chOff x="3765931" y="3339013"/>
            <a:chExt cx="2449326" cy="1449450"/>
          </a:xfrm>
        </p:grpSpPr>
        <p:sp>
          <p:nvSpPr>
            <p:cNvPr id="203" name="Rounded Rectangle 12"/>
            <p:cNvSpPr/>
            <p:nvPr/>
          </p:nvSpPr>
          <p:spPr>
            <a:xfrm>
              <a:off x="3765931" y="3339013"/>
              <a:ext cx="2449326" cy="1449450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481">
                <a:defRPr/>
              </a:pPr>
              <a:endParaRPr lang="en-US" sz="1077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08935" y="4175695"/>
              <a:ext cx="1066970" cy="55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6136">
                <a:defRPr/>
              </a:pPr>
              <a:r>
                <a:rPr lang="en-US" sz="1000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  <p:pic>
          <p:nvPicPr>
            <p:cNvPr id="238" name="Picture 23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941259" y="3746555"/>
              <a:ext cx="494111" cy="494111"/>
            </a:xfrm>
            <a:prstGeom prst="rect">
              <a:avLst/>
            </a:prstGeom>
          </p:spPr>
        </p:pic>
        <p:sp>
          <p:nvSpPr>
            <p:cNvPr id="112" name="Lightning Bolt 111">
              <a:extLst>
                <a:ext uri="{FF2B5EF4-FFF2-40B4-BE49-F238E27FC236}">
                  <a16:creationId xmlns:a16="http://schemas.microsoft.com/office/drawing/2014/main" id="{B895D590-B627-43CA-AAF9-EDD55F55A2E3}"/>
                </a:ext>
              </a:extLst>
            </p:cNvPr>
            <p:cNvSpPr/>
            <p:nvPr/>
          </p:nvSpPr>
          <p:spPr>
            <a:xfrm>
              <a:off x="5481892" y="3811142"/>
              <a:ext cx="48312" cy="73475"/>
            </a:xfrm>
            <a:prstGeom prst="lightningBol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54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54B857-831D-427E-BCF6-E414B4170065}"/>
              </a:ext>
            </a:extLst>
          </p:cNvPr>
          <p:cNvGrpSpPr/>
          <p:nvPr/>
        </p:nvGrpSpPr>
        <p:grpSpPr>
          <a:xfrm>
            <a:off x="3939861" y="5013356"/>
            <a:ext cx="3222906" cy="1476134"/>
            <a:chOff x="3939249" y="5013804"/>
            <a:chExt cx="3223820" cy="147655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15791" y="5013804"/>
              <a:ext cx="2028741" cy="1476553"/>
              <a:chOff x="4681901" y="4854122"/>
              <a:chExt cx="2069421" cy="1506161"/>
            </a:xfrm>
          </p:grpSpPr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rgbClr val="A5A5A5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681901" y="4854122"/>
                <a:ext cx="2069421" cy="1506161"/>
              </a:xfrm>
              <a:prstGeom prst="rect">
                <a:avLst/>
              </a:prstGeom>
            </p:spPr>
          </p:pic>
          <p:sp>
            <p:nvSpPr>
              <p:cNvPr id="179" name="Rectangle 178"/>
              <p:cNvSpPr/>
              <p:nvPr/>
            </p:nvSpPr>
            <p:spPr>
              <a:xfrm>
                <a:off x="4984766" y="4897716"/>
                <a:ext cx="1705477" cy="202787"/>
              </a:xfrm>
              <a:prstGeom prst="rect">
                <a:avLst/>
              </a:prstGeom>
              <a:solidFill>
                <a:srgbClr val="65656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896136">
                  <a:defRPr/>
                </a:pPr>
                <a:endParaRPr lang="en-US" sz="1765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61" name="TextBox 160"/>
            <p:cNvSpPr txBox="1"/>
            <p:nvPr/>
          </p:nvSpPr>
          <p:spPr>
            <a:xfrm>
              <a:off x="3939249" y="5209617"/>
              <a:ext cx="3223820" cy="352041"/>
            </a:xfrm>
            <a:prstGeom prst="rect">
              <a:avLst/>
            </a:prstGeom>
          </p:spPr>
          <p:txBody>
            <a:bodyPr vert="horz" wrap="square" lIns="89568" tIns="89568" rIns="89568" bIns="89568" rtlCol="0" anchor="t">
              <a:noAutofit/>
            </a:bodyPr>
            <a:lstStyle/>
            <a:p>
              <a:pPr algn="ctr" defTabSz="878481">
                <a:defRPr/>
              </a:pPr>
              <a:r>
                <a:rPr lang="en-US" sz="1371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Monitor and Diagnose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C4B1EB-BFAE-4F0D-AB6F-AFE1C2C7CDDE}"/>
              </a:ext>
            </a:extLst>
          </p:cNvPr>
          <p:cNvGrpSpPr/>
          <p:nvPr/>
        </p:nvGrpSpPr>
        <p:grpSpPr>
          <a:xfrm>
            <a:off x="3816314" y="3392055"/>
            <a:ext cx="996754" cy="1245096"/>
            <a:chOff x="3815665" y="3392042"/>
            <a:chExt cx="997037" cy="1245449"/>
          </a:xfrm>
        </p:grpSpPr>
        <p:sp>
          <p:nvSpPr>
            <p:cNvPr id="96" name="Lightning Bolt 95">
              <a:extLst>
                <a:ext uri="{FF2B5EF4-FFF2-40B4-BE49-F238E27FC236}">
                  <a16:creationId xmlns:a16="http://schemas.microsoft.com/office/drawing/2014/main" id="{3E0D1AFB-8530-40BD-A272-234356A27A28}"/>
                </a:ext>
              </a:extLst>
            </p:cNvPr>
            <p:cNvSpPr/>
            <p:nvPr/>
          </p:nvSpPr>
          <p:spPr>
            <a:xfrm>
              <a:off x="4110292" y="3392042"/>
              <a:ext cx="48312" cy="73475"/>
            </a:xfrm>
            <a:prstGeom prst="lightningBol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54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DC7B67DE-0C72-4F53-808F-27EF3C574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435" y="3401519"/>
              <a:ext cx="211614" cy="203297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0327AFE-9636-4998-8481-1002394BE945}"/>
                </a:ext>
              </a:extLst>
            </p:cNvPr>
            <p:cNvSpPr txBox="1"/>
            <p:nvPr/>
          </p:nvSpPr>
          <p:spPr>
            <a:xfrm>
              <a:off x="4054008" y="3417764"/>
              <a:ext cx="615919" cy="280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554"/>
              <a:r>
                <a:rPr lang="en-US" sz="600">
                  <a:solidFill>
                    <a:srgbClr val="FFC000"/>
                  </a:solidFill>
                  <a:latin typeface="Segoe UI"/>
                </a:rPr>
                <a:t>Base Image Index</a:t>
              </a:r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BC614424-F5D4-4F5F-8216-D9197F5B3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t="735" b="735"/>
            <a:stretch/>
          </p:blipFill>
          <p:spPr bwMode="auto">
            <a:xfrm>
              <a:off x="4143058" y="3752904"/>
              <a:ext cx="448083" cy="441493"/>
            </a:xfrm>
            <a:prstGeom prst="rect">
              <a:avLst/>
            </a:prstGeom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Lightning Bolt 112">
              <a:extLst>
                <a:ext uri="{FF2B5EF4-FFF2-40B4-BE49-F238E27FC236}">
                  <a16:creationId xmlns:a16="http://schemas.microsoft.com/office/drawing/2014/main" id="{D8149134-3902-4ADA-BE39-47FC571EC2DB}"/>
                </a:ext>
              </a:extLst>
            </p:cNvPr>
            <p:cNvSpPr/>
            <p:nvPr/>
          </p:nvSpPr>
          <p:spPr>
            <a:xfrm>
              <a:off x="4651312" y="3818762"/>
              <a:ext cx="48312" cy="73475"/>
            </a:xfrm>
            <a:prstGeom prst="lightningBol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54"/>
              <a:endParaRPr lang="en-US">
                <a:solidFill>
                  <a:srgbClr val="FFFFFF"/>
                </a:solidFill>
                <a:latin typeface="Segoe UI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22DFE5B-AB94-4A29-AF2F-1910A87E39EE}"/>
                </a:ext>
              </a:extLst>
            </p:cNvPr>
            <p:cNvSpPr/>
            <p:nvPr/>
          </p:nvSpPr>
          <p:spPr>
            <a:xfrm>
              <a:off x="3815665" y="4175695"/>
              <a:ext cx="997037" cy="461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6136">
                <a:defRPr/>
              </a:pPr>
              <a:br>
                <a:rPr lang="en-US" sz="400" kern="0">
                  <a:solidFill>
                    <a:schemeClr val="bg1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00" kern="0">
                  <a:solidFill>
                    <a:schemeClr val="bg1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br>
                <a:rPr lang="en-US" sz="1000" kern="0">
                  <a:solidFill>
                    <a:schemeClr val="bg1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00" kern="0">
                  <a:solidFill>
                    <a:schemeClr val="bg1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Tasks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E0BE4C-584A-49B4-8656-1FC5CE9E23EB}"/>
              </a:ext>
            </a:extLst>
          </p:cNvPr>
          <p:cNvCxnSpPr>
            <a:cxnSpLocks/>
          </p:cNvCxnSpPr>
          <p:nvPr/>
        </p:nvCxnSpPr>
        <p:spPr>
          <a:xfrm flipV="1">
            <a:off x="3255526" y="3540560"/>
            <a:ext cx="640368" cy="4584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2E2FA75-EF55-4CAB-99C0-78E1A1427213}"/>
              </a:ext>
            </a:extLst>
          </p:cNvPr>
          <p:cNvGrpSpPr/>
          <p:nvPr/>
        </p:nvGrpSpPr>
        <p:grpSpPr>
          <a:xfrm>
            <a:off x="2650172" y="3346315"/>
            <a:ext cx="873464" cy="792802"/>
            <a:chOff x="3030178" y="3362203"/>
            <a:chExt cx="873712" cy="793028"/>
          </a:xfrm>
        </p:grpSpPr>
        <p:sp>
          <p:nvSpPr>
            <p:cNvPr id="101" name="Rounded Rectangle 12">
              <a:extLst>
                <a:ext uri="{FF2B5EF4-FFF2-40B4-BE49-F238E27FC236}">
                  <a16:creationId xmlns:a16="http://schemas.microsoft.com/office/drawing/2014/main" id="{8659F909-BCF0-4CA1-B679-EB78CD578662}"/>
                </a:ext>
              </a:extLst>
            </p:cNvPr>
            <p:cNvSpPr/>
            <p:nvPr/>
          </p:nvSpPr>
          <p:spPr>
            <a:xfrm>
              <a:off x="3030178" y="3362203"/>
              <a:ext cx="873712" cy="793028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8" tIns="89568" rIns="89568" bIns="89568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481">
                <a:defRPr/>
              </a:pPr>
              <a:endParaRPr lang="en-US" sz="1077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569CCE8-72A1-4B24-A3B9-A523C958EADA}"/>
                </a:ext>
              </a:extLst>
            </p:cNvPr>
            <p:cNvGrpSpPr/>
            <p:nvPr/>
          </p:nvGrpSpPr>
          <p:grpSpPr>
            <a:xfrm>
              <a:off x="3038233" y="3465520"/>
              <a:ext cx="793570" cy="613283"/>
              <a:chOff x="8081204" y="5137617"/>
              <a:chExt cx="1358036" cy="1049510"/>
            </a:xfrm>
          </p:grpSpPr>
          <p:pic>
            <p:nvPicPr>
              <p:cNvPr id="94" name="Picture 4" descr="Image result for docker hub logo">
                <a:extLst>
                  <a:ext uri="{FF2B5EF4-FFF2-40B4-BE49-F238E27FC236}">
                    <a16:creationId xmlns:a16="http://schemas.microsoft.com/office/drawing/2014/main" id="{953D16FE-D319-4234-B52B-8CA923C3AC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AC45463-DAD2-48A2-8160-2A1A3189F4E7}"/>
                  </a:ext>
                </a:extLst>
              </p:cNvPr>
              <p:cNvSpPr txBox="1"/>
              <p:nvPr/>
            </p:nvSpPr>
            <p:spPr>
              <a:xfrm>
                <a:off x="8081204" y="5795131"/>
                <a:ext cx="1358036" cy="391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554"/>
                <a:r>
                  <a:rPr lang="en-US" sz="900">
                    <a:solidFill>
                      <a:srgbClr val="FFFFFF"/>
                    </a:solidFill>
                    <a:latin typeface="Segoe UI"/>
                  </a:rPr>
                  <a:t>Docker Hub</a:t>
                </a:r>
              </a:p>
            </p:txBody>
          </p:sp>
        </p:grpSp>
      </p:grpSp>
      <p:sp>
        <p:nvSpPr>
          <p:cNvPr id="14" name="TextBox 13" hidden="1">
            <a:extLst>
              <a:ext uri="{FF2B5EF4-FFF2-40B4-BE49-F238E27FC236}">
                <a16:creationId xmlns:a16="http://schemas.microsoft.com/office/drawing/2014/main" id="{0C24CDF7-E1B5-4889-AB49-B6D4D52C8BEA}"/>
              </a:ext>
            </a:extLst>
          </p:cNvPr>
          <p:cNvSpPr txBox="1"/>
          <p:nvPr/>
        </p:nvSpPr>
        <p:spPr>
          <a:xfrm>
            <a:off x="-14059" y="1549930"/>
            <a:ext cx="2698602" cy="1783335"/>
          </a:xfrm>
          <a:prstGeom prst="rect">
            <a:avLst/>
          </a:prstGeom>
          <a:noFill/>
        </p:spPr>
        <p:txBody>
          <a:bodyPr wrap="square" lIns="182828" tIns="146263" rIns="182828" bIns="146263" rtlCol="0">
            <a:spAutoFit/>
          </a:bodyPr>
          <a:lstStyle/>
          <a:p>
            <a:pPr defTabSz="914554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OS &amp; Framework Patching</a:t>
            </a:r>
          </a:p>
          <a:p>
            <a:pPr defTabSz="914554">
              <a:lnSpc>
                <a:spcPct val="90000"/>
              </a:lnSpc>
              <a:spcAft>
                <a:spcPts val="600"/>
              </a:spcAft>
            </a:pPr>
            <a:r>
              <a:rPr lang="en-US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What happens when developers stop making code changes?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8A58518-DAAC-4E34-996F-B435B6DFC0A1}"/>
              </a:ext>
            </a:extLst>
          </p:cNvPr>
          <p:cNvGrpSpPr/>
          <p:nvPr/>
        </p:nvGrpSpPr>
        <p:grpSpPr>
          <a:xfrm>
            <a:off x="9290467" y="1214272"/>
            <a:ext cx="2512406" cy="608919"/>
            <a:chOff x="2260698" y="1058892"/>
            <a:chExt cx="2563550" cy="62131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466A638-94F5-4962-AAE7-736E1CA6E4DB}"/>
                </a:ext>
              </a:extLst>
            </p:cNvPr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01">
                <a:defRPr/>
              </a:pPr>
              <a:r>
                <a:rPr lang="en-US" sz="1567" kern="0">
                  <a:solidFill>
                    <a:prstClr val="white"/>
                  </a:solidFill>
                </a:rPr>
                <a:t>Container Service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827F2FF-E528-4749-9C62-2AA3463C8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B9A5248-A363-41E8-BB6A-FC66FC972F81}"/>
              </a:ext>
            </a:extLst>
          </p:cNvPr>
          <p:cNvGrpSpPr/>
          <p:nvPr/>
        </p:nvGrpSpPr>
        <p:grpSpPr>
          <a:xfrm>
            <a:off x="9290467" y="3072589"/>
            <a:ext cx="2512406" cy="608919"/>
            <a:chOff x="2260698" y="1672903"/>
            <a:chExt cx="2563550" cy="62131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93573F7-13EB-489F-9F10-A22756243842}"/>
                </a:ext>
              </a:extLst>
            </p:cNvPr>
            <p:cNvSpPr/>
            <p:nvPr/>
          </p:nvSpPr>
          <p:spPr>
            <a:xfrm>
              <a:off x="2260698" y="1672903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01">
                <a:defRPr/>
              </a:pPr>
              <a:r>
                <a:rPr lang="en-US" sz="1567" kern="0">
                  <a:solidFill>
                    <a:prstClr val="white"/>
                  </a:solidFill>
                </a:rPr>
                <a:t>Service Fabric</a:t>
              </a:r>
            </a:p>
          </p:txBody>
        </p:sp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3E07CC3F-15C4-417E-B0E4-BB99C5AB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49D9625-0E8A-4553-B75B-AC2A28B86730}"/>
              </a:ext>
            </a:extLst>
          </p:cNvPr>
          <p:cNvGrpSpPr/>
          <p:nvPr/>
        </p:nvGrpSpPr>
        <p:grpSpPr>
          <a:xfrm>
            <a:off x="9290467" y="2453150"/>
            <a:ext cx="2512406" cy="608919"/>
            <a:chOff x="2260698" y="2350204"/>
            <a:chExt cx="2563550" cy="621314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03C4114-DA22-4CFE-A49F-822E7E349B25}"/>
                </a:ext>
              </a:extLst>
            </p:cNvPr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01">
                <a:defRPr/>
              </a:pPr>
              <a:r>
                <a:rPr lang="en-US" sz="1567" kern="0">
                  <a:solidFill>
                    <a:prstClr val="white"/>
                  </a:solidFill>
                </a:rPr>
                <a:t>App Services</a:t>
              </a:r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D304A484-37F6-41E6-BA84-AE919CC8F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47E164A-816C-446E-A8ED-8D689061DC63}"/>
              </a:ext>
            </a:extLst>
          </p:cNvPr>
          <p:cNvGrpSpPr/>
          <p:nvPr/>
        </p:nvGrpSpPr>
        <p:grpSpPr>
          <a:xfrm>
            <a:off x="9290467" y="1833711"/>
            <a:ext cx="2512406" cy="608919"/>
            <a:chOff x="12042417" y="1907893"/>
            <a:chExt cx="2512442" cy="60892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28D16E8-5FA0-4DFF-815D-5B445EA758BD}"/>
                </a:ext>
              </a:extLst>
            </p:cNvPr>
            <p:cNvSpPr/>
            <p:nvPr/>
          </p:nvSpPr>
          <p:spPr>
            <a:xfrm>
              <a:off x="12042417" y="1907893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01">
                <a:defRPr/>
              </a:pPr>
              <a:r>
                <a:rPr lang="en-US" sz="1567" kern="0">
                  <a:solidFill>
                    <a:prstClr val="white"/>
                  </a:solidFill>
                </a:rPr>
                <a:t>Container Instances</a:t>
              </a:r>
            </a:p>
          </p:txBody>
        </p:sp>
        <p:pic>
          <p:nvPicPr>
            <p:cNvPr id="121" name="Picture 2" descr="Image result for azure container instances logo">
              <a:extLst>
                <a:ext uri="{FF2B5EF4-FFF2-40B4-BE49-F238E27FC236}">
                  <a16:creationId xmlns:a16="http://schemas.microsoft.com/office/drawing/2014/main" id="{F09A5AE1-A4A4-4E1A-9023-A69D93BC8F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1" r="22219"/>
            <a:stretch/>
          </p:blipFill>
          <p:spPr bwMode="auto">
            <a:xfrm>
              <a:off x="12113061" y="1941093"/>
              <a:ext cx="572899" cy="54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C5E2C0A-9835-44B0-AC03-7D5CE426D855}"/>
              </a:ext>
            </a:extLst>
          </p:cNvPr>
          <p:cNvGrpSpPr/>
          <p:nvPr/>
        </p:nvGrpSpPr>
        <p:grpSpPr>
          <a:xfrm>
            <a:off x="9290467" y="3692028"/>
            <a:ext cx="2512406" cy="608919"/>
            <a:chOff x="12042417" y="3769446"/>
            <a:chExt cx="2512442" cy="60892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E80E338-FDDF-4371-A9D6-39A059BC5B0B}"/>
                </a:ext>
              </a:extLst>
            </p:cNvPr>
            <p:cNvSpPr/>
            <p:nvPr/>
          </p:nvSpPr>
          <p:spPr>
            <a:xfrm>
              <a:off x="12042417" y="3769446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01">
                <a:defRPr/>
              </a:pPr>
              <a:r>
                <a:rPr lang="en-US" sz="1567" kern="0">
                  <a:solidFill>
                    <a:prstClr val="white"/>
                  </a:solidFill>
                </a:rPr>
                <a:t>Azure Functions</a:t>
              </a:r>
            </a:p>
          </p:txBody>
        </p:sp>
        <p:pic>
          <p:nvPicPr>
            <p:cNvPr id="125" name="Picture 4">
              <a:extLst>
                <a:ext uri="{FF2B5EF4-FFF2-40B4-BE49-F238E27FC236}">
                  <a16:creationId xmlns:a16="http://schemas.microsoft.com/office/drawing/2014/main" id="{2AFFF0A5-5BB3-4870-ADFB-B941E84DB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 bwMode="auto">
            <a:xfrm>
              <a:off x="12219136" y="3851628"/>
              <a:ext cx="438769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4F47644-251B-494D-A281-B04837A8551A}"/>
              </a:ext>
            </a:extLst>
          </p:cNvPr>
          <p:cNvGrpSpPr/>
          <p:nvPr/>
        </p:nvGrpSpPr>
        <p:grpSpPr>
          <a:xfrm>
            <a:off x="9290467" y="4311468"/>
            <a:ext cx="2512406" cy="608919"/>
            <a:chOff x="12042417" y="3769446"/>
            <a:chExt cx="2512442" cy="60892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7D9409C-65CC-4903-A78E-EB4B523554C0}"/>
                </a:ext>
              </a:extLst>
            </p:cNvPr>
            <p:cNvSpPr/>
            <p:nvPr/>
          </p:nvSpPr>
          <p:spPr>
            <a:xfrm>
              <a:off x="12042417" y="3769446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01">
                <a:defRPr/>
              </a:pPr>
              <a:r>
                <a:rPr lang="en-US" sz="1567" kern="0">
                  <a:solidFill>
                    <a:prstClr val="white"/>
                  </a:solidFill>
                </a:rPr>
                <a:t>IoT</a:t>
              </a:r>
            </a:p>
          </p:txBody>
        </p:sp>
        <p:pic>
          <p:nvPicPr>
            <p:cNvPr id="128" name="Picture 4">
              <a:extLst>
                <a:ext uri="{FF2B5EF4-FFF2-40B4-BE49-F238E27FC236}">
                  <a16:creationId xmlns:a16="http://schemas.microsoft.com/office/drawing/2014/main" id="{939A1D34-3691-43EE-B194-7135CA09A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 bwMode="auto">
            <a:xfrm>
              <a:off x="12219136" y="3851628"/>
              <a:ext cx="438769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34D1B6B-1837-4FC2-953B-6584B5C92248}"/>
              </a:ext>
            </a:extLst>
          </p:cNvPr>
          <p:cNvGrpSpPr/>
          <p:nvPr/>
        </p:nvGrpSpPr>
        <p:grpSpPr>
          <a:xfrm>
            <a:off x="9290467" y="4930906"/>
            <a:ext cx="2512406" cy="608919"/>
            <a:chOff x="12042417" y="3769446"/>
            <a:chExt cx="2512442" cy="60892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9811DB-E533-4289-B984-F04933FFF5A3}"/>
                </a:ext>
              </a:extLst>
            </p:cNvPr>
            <p:cNvSpPr/>
            <p:nvPr/>
          </p:nvSpPr>
          <p:spPr>
            <a:xfrm>
              <a:off x="12042417" y="3769446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31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401">
                <a:defRPr/>
              </a:pPr>
              <a:r>
                <a:rPr lang="en-US" sz="1567" kern="0">
                  <a:solidFill>
                    <a:prstClr val="white"/>
                  </a:solidFill>
                </a:rPr>
                <a:t>Azure Batch</a:t>
              </a:r>
            </a:p>
          </p:txBody>
        </p:sp>
        <p:pic>
          <p:nvPicPr>
            <p:cNvPr id="142" name="Picture 4">
              <a:extLst>
                <a:ext uri="{FF2B5EF4-FFF2-40B4-BE49-F238E27FC236}">
                  <a16:creationId xmlns:a16="http://schemas.microsoft.com/office/drawing/2014/main" id="{963F35E2-2792-405B-8B50-BC9967581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 bwMode="auto">
            <a:xfrm>
              <a:off x="12219136" y="3851628"/>
              <a:ext cx="438769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9" name="Picture 2" descr="Image result for azure security center logo">
            <a:extLst>
              <a:ext uri="{FF2B5EF4-FFF2-40B4-BE49-F238E27FC236}">
                <a16:creationId xmlns:a16="http://schemas.microsoft.com/office/drawing/2014/main" id="{E2A4A17C-EEEA-4F06-9EF7-AD5CF3CF7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943" y="1555499"/>
            <a:ext cx="186165" cy="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Speech Bubble: Rectangle 162">
            <a:extLst>
              <a:ext uri="{FF2B5EF4-FFF2-40B4-BE49-F238E27FC236}">
                <a16:creationId xmlns:a16="http://schemas.microsoft.com/office/drawing/2014/main" id="{DAB89422-9DE1-4280-BCF8-CF8BCF4714B8}"/>
              </a:ext>
            </a:extLst>
          </p:cNvPr>
          <p:cNvSpPr/>
          <p:nvPr/>
        </p:nvSpPr>
        <p:spPr>
          <a:xfrm>
            <a:off x="9078977" y="467191"/>
            <a:ext cx="2166170" cy="652518"/>
          </a:xfrm>
          <a:prstGeom prst="wedgeRectCallout">
            <a:avLst>
              <a:gd name="adj1" fmla="val 65672"/>
              <a:gd name="adj2" fmla="val 25415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388">
              <a:defRPr/>
            </a:pPr>
            <a:r>
              <a:rPr lang="en-US" sz="1200" kern="0">
                <a:solidFill>
                  <a:prstClr val="white"/>
                </a:solidFill>
                <a:latin typeface="Calibri" panose="020F0502020204030204"/>
              </a:rPr>
              <a:t>Host agents monitor, protect and report running containers</a:t>
            </a:r>
          </a:p>
        </p:txBody>
      </p:sp>
      <p:pic>
        <p:nvPicPr>
          <p:cNvPr id="180" name="Picture 2" descr="Image result for azure security center logo">
            <a:extLst>
              <a:ext uri="{FF2B5EF4-FFF2-40B4-BE49-F238E27FC236}">
                <a16:creationId xmlns:a16="http://schemas.microsoft.com/office/drawing/2014/main" id="{8F658F8E-12EA-4239-8A5B-C6E873D7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943" y="2173710"/>
            <a:ext cx="186165" cy="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2" descr="Image result for azure security center logo">
            <a:extLst>
              <a:ext uri="{FF2B5EF4-FFF2-40B4-BE49-F238E27FC236}">
                <a16:creationId xmlns:a16="http://schemas.microsoft.com/office/drawing/2014/main" id="{263A29AF-3592-4566-8379-AECF9AA5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943" y="2791920"/>
            <a:ext cx="186165" cy="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 descr="Image result for azure security center logo">
            <a:extLst>
              <a:ext uri="{FF2B5EF4-FFF2-40B4-BE49-F238E27FC236}">
                <a16:creationId xmlns:a16="http://schemas.microsoft.com/office/drawing/2014/main" id="{8B5F38BB-81F0-44BB-931E-0DFB02236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943" y="3410130"/>
            <a:ext cx="186165" cy="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Image result for azure security center logo">
            <a:extLst>
              <a:ext uri="{FF2B5EF4-FFF2-40B4-BE49-F238E27FC236}">
                <a16:creationId xmlns:a16="http://schemas.microsoft.com/office/drawing/2014/main" id="{6773D879-61A8-4A3C-A5FD-404854D07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943" y="4028340"/>
            <a:ext cx="186165" cy="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" name="Picture 2" descr="Image result for azure security center logo">
            <a:extLst>
              <a:ext uri="{FF2B5EF4-FFF2-40B4-BE49-F238E27FC236}">
                <a16:creationId xmlns:a16="http://schemas.microsoft.com/office/drawing/2014/main" id="{84F102E9-BB5D-435B-AE20-B8D30FB1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943" y="4646550"/>
            <a:ext cx="186165" cy="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2" descr="Image result for azure security center logo">
            <a:extLst>
              <a:ext uri="{FF2B5EF4-FFF2-40B4-BE49-F238E27FC236}">
                <a16:creationId xmlns:a16="http://schemas.microsoft.com/office/drawing/2014/main" id="{41EE8403-1642-4305-A857-06868C60B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943" y="5264762"/>
            <a:ext cx="186165" cy="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3" name="Helm">
            <a:extLst>
              <a:ext uri="{FF2B5EF4-FFF2-40B4-BE49-F238E27FC236}">
                <a16:creationId xmlns:a16="http://schemas.microsoft.com/office/drawing/2014/main" id="{2F30766B-55BC-400A-8CF5-4245AD03D10F}"/>
              </a:ext>
            </a:extLst>
          </p:cNvPr>
          <p:cNvGrpSpPr/>
          <p:nvPr/>
        </p:nvGrpSpPr>
        <p:grpSpPr>
          <a:xfrm>
            <a:off x="7355460" y="3184918"/>
            <a:ext cx="1454100" cy="960937"/>
            <a:chOff x="7249779" y="3313432"/>
            <a:chExt cx="1454120" cy="960951"/>
          </a:xfrm>
        </p:grpSpPr>
        <p:sp>
          <p:nvSpPr>
            <p:cNvPr id="195" name="Rounded Rectangle 12">
              <a:extLst>
                <a:ext uri="{FF2B5EF4-FFF2-40B4-BE49-F238E27FC236}">
                  <a16:creationId xmlns:a16="http://schemas.microsoft.com/office/drawing/2014/main" id="{B93A2586-6CD9-4A03-868B-F9F1CBE2E58D}"/>
                </a:ext>
              </a:extLst>
            </p:cNvPr>
            <p:cNvSpPr/>
            <p:nvPr/>
          </p:nvSpPr>
          <p:spPr>
            <a:xfrm>
              <a:off x="7249779" y="3313432"/>
              <a:ext cx="1454120" cy="960951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67" tIns="89567" rIns="89567" bIns="8956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380">
                <a:defRPr/>
              </a:pPr>
              <a:endParaRPr lang="en-US" sz="1076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723954E-93DB-4090-8558-FFA631FBA9BC}"/>
                </a:ext>
              </a:extLst>
            </p:cNvPr>
            <p:cNvSpPr txBox="1"/>
            <p:nvPr/>
          </p:nvSpPr>
          <p:spPr>
            <a:xfrm>
              <a:off x="7368964" y="3903429"/>
              <a:ext cx="1215751" cy="304204"/>
            </a:xfrm>
            <a:prstGeom prst="rect">
              <a:avLst/>
            </a:prstGeom>
          </p:spPr>
          <p:txBody>
            <a:bodyPr vert="horz" wrap="square" lIns="89567" tIns="89567" rIns="89567" bIns="89567" rtlCol="0" anchor="t">
              <a:noAutofit/>
            </a:bodyPr>
            <a:lstStyle/>
            <a:p>
              <a:pPr algn="ctr" defTabSz="878380">
                <a:defRPr/>
              </a:pPr>
              <a:endParaRPr lang="en-US" sz="1200" b="1" i="1" kern="0">
                <a:solidFill>
                  <a:srgbClr val="FFC000"/>
                </a:solidFill>
                <a:latin typeface="Calibri" panose="020F0502020204030204"/>
              </a:endParaRPr>
            </a:p>
          </p:txBody>
        </p:sp>
        <p:pic>
          <p:nvPicPr>
            <p:cNvPr id="198" name="Picture 2" descr="https://ngeor.files.wordpress.com/2017/11/helm-small.png">
              <a:extLst>
                <a:ext uri="{FF2B5EF4-FFF2-40B4-BE49-F238E27FC236}">
                  <a16:creationId xmlns:a16="http://schemas.microsoft.com/office/drawing/2014/main" id="{9FBE0B79-56A4-4E0D-AEB4-1A8401B84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2532" b="95696" l="4724" r="97113">
                          <a14:foregroundMark x1="43307" y1="17975" x2="43307" y2="17975"/>
                          <a14:foregroundMark x1="42520" y1="40253" x2="42520" y2="40253"/>
                          <a14:foregroundMark x1="54593" y1="43797" x2="54593" y2="43797"/>
                          <a14:foregroundMark x1="49344" y1="7595" x2="49344" y2="7595"/>
                          <a14:foregroundMark x1="51444" y1="2532" x2="51444" y2="2532"/>
                          <a14:foregroundMark x1="76903" y1="42278" x2="76903" y2="42278"/>
                          <a14:foregroundMark x1="94751" y1="47089" x2="94751" y2="47089"/>
                          <a14:foregroundMark x1="97375" y1="59241" x2="97375" y2="59241"/>
                          <a14:foregroundMark x1="63780" y1="81266" x2="63780" y2="81266"/>
                          <a14:foregroundMark x1="50394" y1="95949" x2="50394" y2="95949"/>
                          <a14:foregroundMark x1="18898" y1="58481" x2="18898" y2="58481"/>
                          <a14:foregroundMark x1="4724" y1="52658" x2="4724" y2="52658"/>
                          <a14:backgroundMark x1="37270" y1="6329" x2="37270" y2="63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259" y="3383928"/>
              <a:ext cx="707160" cy="73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9" name="Secure-registry" descr="Image result for azure security center logo">
            <a:extLst>
              <a:ext uri="{FF2B5EF4-FFF2-40B4-BE49-F238E27FC236}">
                <a16:creationId xmlns:a16="http://schemas.microsoft.com/office/drawing/2014/main" id="{3BFCFA0E-7D30-4990-88D6-799226971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09" y="3847842"/>
            <a:ext cx="283648" cy="37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Quarantine" descr="Related image">
            <a:extLst>
              <a:ext uri="{FF2B5EF4-FFF2-40B4-BE49-F238E27FC236}">
                <a16:creationId xmlns:a16="http://schemas.microsoft.com/office/drawing/2014/main" id="{D63626C6-45CE-4580-801A-AC26FF84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77" y="3910883"/>
            <a:ext cx="318494" cy="31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FC65031-B00F-42B5-A26A-C47473DA21F2}"/>
              </a:ext>
            </a:extLst>
          </p:cNvPr>
          <p:cNvGrpSpPr/>
          <p:nvPr/>
        </p:nvGrpSpPr>
        <p:grpSpPr>
          <a:xfrm>
            <a:off x="2649679" y="4156156"/>
            <a:ext cx="871179" cy="764549"/>
            <a:chOff x="2649629" y="4156166"/>
            <a:chExt cx="871192" cy="764560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A22E88AA-31DF-44B7-B7F4-A8A425E5B1BD}"/>
                </a:ext>
              </a:extLst>
            </p:cNvPr>
            <p:cNvGrpSpPr/>
            <p:nvPr/>
          </p:nvGrpSpPr>
          <p:grpSpPr>
            <a:xfrm>
              <a:off x="2649629" y="4156166"/>
              <a:ext cx="871192" cy="764560"/>
              <a:chOff x="2649629" y="4156161"/>
              <a:chExt cx="871192" cy="764559"/>
            </a:xfrm>
          </p:grpSpPr>
          <p:sp>
            <p:nvSpPr>
              <p:cNvPr id="233" name="Rounded Rectangle 12">
                <a:extLst>
                  <a:ext uri="{FF2B5EF4-FFF2-40B4-BE49-F238E27FC236}">
                    <a16:creationId xmlns:a16="http://schemas.microsoft.com/office/drawing/2014/main" id="{3DF5792D-CBC4-4603-AE40-22E07AFEEE90}"/>
                  </a:ext>
                </a:extLst>
              </p:cNvPr>
              <p:cNvSpPr/>
              <p:nvPr/>
            </p:nvSpPr>
            <p:spPr>
              <a:xfrm>
                <a:off x="2649629" y="4156161"/>
                <a:ext cx="871192" cy="750669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67" tIns="89567" rIns="89567" bIns="8956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380">
                  <a:defRPr/>
                </a:pPr>
                <a:endParaRPr lang="en-US" sz="1076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3A599057-0DB5-4AF4-83AE-2230CC412BC0}"/>
                  </a:ext>
                </a:extLst>
              </p:cNvPr>
              <p:cNvSpPr txBox="1"/>
              <p:nvPr/>
            </p:nvSpPr>
            <p:spPr>
              <a:xfrm>
                <a:off x="2693604" y="4608583"/>
                <a:ext cx="789935" cy="31213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388">
                  <a:defRPr/>
                </a:pPr>
                <a:r>
                  <a:rPr lang="en-US" sz="700" kern="0">
                    <a:solidFill>
                      <a:schemeClr val="bg1"/>
                    </a:solidFill>
                    <a:latin typeface="Calibri" panose="020F0502020204030204"/>
                  </a:rPr>
                  <a:t>Microsoft Container Registry</a:t>
                </a:r>
              </a:p>
            </p:txBody>
          </p:sp>
          <p:pic>
            <p:nvPicPr>
              <p:cNvPr id="235" name="Picture 12" descr="C:\Users\steve\AppData\Local\Temp\SNAGHTML3c2ca0f.PNG">
                <a:extLst>
                  <a:ext uri="{FF2B5EF4-FFF2-40B4-BE49-F238E27FC236}">
                    <a16:creationId xmlns:a16="http://schemas.microsoft.com/office/drawing/2014/main" id="{4F5E1A07-2BA5-4FF5-807F-6CED7FCB94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7" name="Lightning Bolt 226">
              <a:extLst>
                <a:ext uri="{FF2B5EF4-FFF2-40B4-BE49-F238E27FC236}">
                  <a16:creationId xmlns:a16="http://schemas.microsoft.com/office/drawing/2014/main" id="{192AA92B-7893-43F3-8C6A-F01EE81BAD82}"/>
                </a:ext>
              </a:extLst>
            </p:cNvPr>
            <p:cNvSpPr/>
            <p:nvPr/>
          </p:nvSpPr>
          <p:spPr>
            <a:xfrm>
              <a:off x="3302984" y="4260612"/>
              <a:ext cx="48298" cy="73454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88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236" name="Windows" descr="Related image">
            <a:extLst>
              <a:ext uri="{FF2B5EF4-FFF2-40B4-BE49-F238E27FC236}">
                <a16:creationId xmlns:a16="http://schemas.microsoft.com/office/drawing/2014/main" id="{F50E2185-CB36-4BB4-9231-C7FA73CB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199445" y="3335010"/>
            <a:ext cx="438659" cy="43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7" name="Linux" descr="Image result for linux icon">
            <a:extLst>
              <a:ext uri="{FF2B5EF4-FFF2-40B4-BE49-F238E27FC236}">
                <a16:creationId xmlns:a16="http://schemas.microsoft.com/office/drawing/2014/main" id="{9B23DF07-0418-4A2E-8291-5DAB66FE8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2" y="3341195"/>
            <a:ext cx="420565" cy="42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9" name="IoT">
            <a:extLst>
              <a:ext uri="{FF2B5EF4-FFF2-40B4-BE49-F238E27FC236}">
                <a16:creationId xmlns:a16="http://schemas.microsoft.com/office/drawing/2014/main" id="{C04CCE8C-72A8-4DC8-AFDB-66746478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 bwMode="auto">
          <a:xfrm>
            <a:off x="199393" y="3332095"/>
            <a:ext cx="438763" cy="43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.NET">
            <a:extLst>
              <a:ext uri="{FF2B5EF4-FFF2-40B4-BE49-F238E27FC236}">
                <a16:creationId xmlns:a16="http://schemas.microsoft.com/office/drawing/2014/main" id="{8F5B9376-0302-40DF-9946-C97AF166D7E7}"/>
              </a:ext>
            </a:extLst>
          </p:cNvPr>
          <p:cNvSpPr/>
          <p:nvPr/>
        </p:nvSpPr>
        <p:spPr>
          <a:xfrm>
            <a:off x="106835" y="3366812"/>
            <a:ext cx="699669" cy="3748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.NET</a:t>
            </a:r>
          </a:p>
        </p:txBody>
      </p:sp>
      <p:pic>
        <p:nvPicPr>
          <p:cNvPr id="241" name="Java" descr="Image result for java icon">
            <a:extLst>
              <a:ext uri="{FF2B5EF4-FFF2-40B4-BE49-F238E27FC236}">
                <a16:creationId xmlns:a16="http://schemas.microsoft.com/office/drawing/2014/main" id="{8573C65E-0AE4-4491-94B3-1B61E582B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" y="3212266"/>
            <a:ext cx="678419" cy="6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3" name="Speech Bubble: Rectangle 242">
            <a:extLst>
              <a:ext uri="{FF2B5EF4-FFF2-40B4-BE49-F238E27FC236}">
                <a16:creationId xmlns:a16="http://schemas.microsoft.com/office/drawing/2014/main" id="{66D7EA4E-44CB-4684-8E57-9B3B62359982}"/>
              </a:ext>
            </a:extLst>
          </p:cNvPr>
          <p:cNvSpPr/>
          <p:nvPr/>
        </p:nvSpPr>
        <p:spPr>
          <a:xfrm>
            <a:off x="5447460" y="4550806"/>
            <a:ext cx="1767779" cy="418621"/>
          </a:xfrm>
          <a:prstGeom prst="wedgeRectCallout">
            <a:avLst>
              <a:gd name="adj1" fmla="val 360"/>
              <a:gd name="adj2" fmla="val -94087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388">
              <a:defRPr/>
            </a:pPr>
            <a:r>
              <a:rPr lang="en-US" sz="1200" kern="0">
                <a:solidFill>
                  <a:prstClr val="white"/>
                </a:solidFill>
                <a:latin typeface="Calibri" panose="020F0502020204030204"/>
              </a:rPr>
              <a:t>Image Security Scanning</a:t>
            </a:r>
          </a:p>
          <a:p>
            <a:pPr defTabSz="914388">
              <a:defRPr/>
            </a:pPr>
            <a:r>
              <a:rPr lang="en-US" sz="1200" b="1" i="1" kern="0">
                <a:solidFill>
                  <a:srgbClr val="FFC000"/>
                </a:solidFill>
                <a:latin typeface="Calibri" panose="020F0502020204030204"/>
              </a:rPr>
              <a:t>Secure by default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0D0D1166-9FFD-4760-BB8E-4B92110E91DF}"/>
              </a:ext>
            </a:extLst>
          </p:cNvPr>
          <p:cNvCxnSpPr>
            <a:cxnSpLocks/>
          </p:cNvCxnSpPr>
          <p:nvPr/>
        </p:nvCxnSpPr>
        <p:spPr>
          <a:xfrm flipV="1">
            <a:off x="3351323" y="3604763"/>
            <a:ext cx="617574" cy="650234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2" name="Speech Bubble: Rectangle 171">
            <a:extLst>
              <a:ext uri="{FF2B5EF4-FFF2-40B4-BE49-F238E27FC236}">
                <a16:creationId xmlns:a16="http://schemas.microsoft.com/office/drawing/2014/main" id="{342881C3-8253-4206-BD1B-7A4BE599DB69}"/>
              </a:ext>
            </a:extLst>
          </p:cNvPr>
          <p:cNvSpPr/>
          <p:nvPr/>
        </p:nvSpPr>
        <p:spPr>
          <a:xfrm>
            <a:off x="6597186" y="2727465"/>
            <a:ext cx="1929137" cy="529421"/>
          </a:xfrm>
          <a:prstGeom prst="wedgeRectCallout">
            <a:avLst>
              <a:gd name="adj1" fmla="val -66718"/>
              <a:gd name="adj2" fmla="val -87436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388">
              <a:defRPr/>
            </a:pPr>
            <a:r>
              <a:rPr lang="en-US" sz="1200" kern="0">
                <a:solidFill>
                  <a:prstClr val="white"/>
                </a:solidFill>
                <a:latin typeface="Calibri" panose="020F0502020204030204"/>
              </a:rPr>
              <a:t>Upon release, set released flag in ACR </a:t>
            </a:r>
            <a:br>
              <a:rPr lang="en-US" sz="1200" ker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b="1" i="1" kern="0">
                <a:solidFill>
                  <a:srgbClr val="FFC000"/>
                </a:solidFill>
                <a:latin typeface="Calibri" panose="020F0502020204030204"/>
              </a:rPr>
              <a:t>(ACR-Auto-purge policies)</a:t>
            </a:r>
          </a:p>
        </p:txBody>
      </p:sp>
    </p:spTree>
    <p:extLst>
      <p:ext uri="{BB962C8B-B14F-4D97-AF65-F5344CB8AC3E}">
        <p14:creationId xmlns:p14="http://schemas.microsoft.com/office/powerpoint/2010/main" val="26555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9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5" dur="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7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5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1706 0.01019 " pathEditMode="relative" rAng="0" ptsTypes="AA">
                                      <p:cBhvr>
                                        <p:cTn id="180" dur="1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0.00394 L 0.21042 0.10996 " pathEditMode="relative" rAng="0" ptsTypes="AA">
                                      <p:cBhvr>
                                        <p:cTn id="188" dur="1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20938 0.12662 " pathEditMode="relative" rAng="0" ptsTypes="AA">
                                      <p:cBhvr>
                                        <p:cTn id="197" dur="1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0443 0.02176 " pathEditMode="relative" rAng="0" ptsTypes="AA">
                                      <p:cBhvr>
                                        <p:cTn id="206" dur="1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1342 0.10348 " pathEditMode="relative" rAng="0" ptsTypes="AA">
                                      <p:cBhvr>
                                        <p:cTn id="215" dur="1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7" grpId="0" animBg="1"/>
      <p:bldP spid="135" grpId="0" animBg="1"/>
      <p:bldP spid="135" grpId="1" animBg="1"/>
      <p:bldP spid="120" grpId="0" animBg="1"/>
      <p:bldP spid="120" grpId="1" animBg="1"/>
      <p:bldP spid="129" grpId="0" animBg="1"/>
      <p:bldP spid="157" grpId="0" animBg="1"/>
      <p:bldP spid="158" grpId="0" animBg="1"/>
      <p:bldP spid="14" grpId="0"/>
      <p:bldP spid="163" grpId="0" animBg="1"/>
      <p:bldP spid="240" grpId="0"/>
      <p:bldP spid="240" grpId="1"/>
      <p:bldP spid="240" grpId="2"/>
      <p:bldP spid="243" grpId="0" animBg="1"/>
      <p:bldP spid="1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3452-96E0-4947-80E9-DBC2977E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360C-ED4F-4B3C-A62E-7E734F8EC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2"/>
            <a:ext cx="11262360" cy="4351338"/>
          </a:xfrm>
        </p:spPr>
        <p:txBody>
          <a:bodyPr/>
          <a:lstStyle/>
          <a:p>
            <a:r>
              <a:rPr lang="en-US" dirty="0"/>
              <a:t>OCI Artifacts Reference Types: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opencontainers</a:t>
            </a:r>
            <a:r>
              <a:rPr lang="en-US" dirty="0">
                <a:hlinkClick r:id="rId2"/>
              </a:rPr>
              <a:t>/artifacts/pull/29</a:t>
            </a:r>
            <a:r>
              <a:rPr lang="en-US" dirty="0"/>
              <a:t> </a:t>
            </a:r>
          </a:p>
          <a:p>
            <a:r>
              <a:rPr lang="en-US" dirty="0"/>
              <a:t>ORAS Reference Types: </a:t>
            </a:r>
            <a:r>
              <a:rPr lang="en-US" dirty="0">
                <a:hlinkClick r:id="rId3"/>
              </a:rPr>
              <a:t>github.com/deislabs/oras/blob/reference-types/docs/artifact-manifest.md</a:t>
            </a:r>
            <a:endParaRPr lang="en-US" dirty="0"/>
          </a:p>
          <a:p>
            <a:r>
              <a:rPr lang="en-US" dirty="0"/>
              <a:t>CNCF Distribution Reference Types: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github.com/notaryproject/distribution/blob/prototype-2/docs/reference-types.md</a:t>
            </a:r>
            <a:r>
              <a:rPr lang="en-US" dirty="0"/>
              <a:t> </a:t>
            </a:r>
          </a:p>
          <a:p>
            <a:r>
              <a:rPr lang="en-US" dirty="0"/>
              <a:t>Notary v2: </a:t>
            </a:r>
            <a:r>
              <a:rPr lang="en-US" dirty="0">
                <a:hlinkClick r:id="rId5"/>
              </a:rPr>
              <a:t>github.com/</a:t>
            </a:r>
            <a:r>
              <a:rPr lang="en-US" dirty="0" err="1">
                <a:hlinkClick r:id="rId5"/>
              </a:rPr>
              <a:t>notaryproject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notaryproject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247434" y="5013044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6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7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8"/>
              </a:rPr>
              <a:t>github.com/</a:t>
            </a:r>
            <a:r>
              <a:rPr lang="en-US" sz="1400" dirty="0" err="1">
                <a:hlinkClick r:id="rId8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9"/>
              </a:rPr>
              <a:t>github.com/</a:t>
            </a:r>
            <a:r>
              <a:rPr lang="en-US" sz="1400" dirty="0" err="1">
                <a:hlinkClick r:id="rId9"/>
              </a:rPr>
              <a:t>SteveLasker</a:t>
            </a:r>
            <a:r>
              <a:rPr lang="en-US" sz="1400" dirty="0">
                <a:hlinkClick r:id="rId9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91440" y="6231879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7" y="5982786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1" y="6422705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49537" y="5786973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46855-5139-476F-9EAB-791188F0D6FE}"/>
              </a:ext>
            </a:extLst>
          </p:cNvPr>
          <p:cNvSpPr txBox="1"/>
          <p:nvPr/>
        </p:nvSpPr>
        <p:spPr>
          <a:xfrm>
            <a:off x="8516725" y="491301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0D5F-314A-4CD5-BD78-B521D68C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Supply Chain Artifact Workflows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8D1F9-6EC8-4F12-97E1-96F526CF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D9CB-AF88-4708-B433-FA7FD9A3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5CB9-712F-4CD3-8795-872CB063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5"/>
            <a:ext cx="10515600" cy="4351338"/>
          </a:xfrm>
        </p:spPr>
        <p:txBody>
          <a:bodyPr/>
          <a:lstStyle/>
          <a:p>
            <a:r>
              <a:rPr lang="en-US" dirty="0"/>
              <a:t>Production resources, fed through dev output</a:t>
            </a:r>
          </a:p>
          <a:p>
            <a:pPr lvl="1"/>
            <a:r>
              <a:rPr lang="en-US" dirty="0"/>
              <a:t>High availability – critical production asset</a:t>
            </a:r>
          </a:p>
          <a:p>
            <a:pPr lvl="1"/>
            <a:r>
              <a:rPr lang="en-US" dirty="0"/>
              <a:t>High performance – thousands of nodes and users concurrently interacting</a:t>
            </a:r>
          </a:p>
          <a:p>
            <a:pPr lvl="1"/>
            <a:r>
              <a:rPr lang="en-US" dirty="0"/>
              <a:t>Production security – </a:t>
            </a:r>
            <a:r>
              <a:rPr lang="en-US" sz="1200" dirty="0"/>
              <a:t>Auth &amp; RBAC, Firewalls, </a:t>
            </a:r>
            <a:r>
              <a:rPr lang="en-US" sz="1200" dirty="0" err="1"/>
              <a:t>VNets</a:t>
            </a:r>
            <a:r>
              <a:rPr lang="en-US" sz="1200" dirty="0"/>
              <a:t>, Policy, Scanning, Audit Logs, Content Management, Double Encryption at rest, </a:t>
            </a:r>
          </a:p>
          <a:p>
            <a:r>
              <a:rPr lang="en-US" dirty="0"/>
              <a:t>Ubiquitous – </a:t>
            </a:r>
            <a:r>
              <a:rPr lang="en-US" sz="1800" dirty="0"/>
              <a:t>Every major cloud has one, on-prem, integrated into </a:t>
            </a:r>
            <a:r>
              <a:rPr lang="en-US" sz="1800" dirty="0" err="1"/>
              <a:t>devops</a:t>
            </a:r>
            <a:r>
              <a:rPr lang="en-US" sz="1800" dirty="0"/>
              <a:t> and production workflows</a:t>
            </a:r>
          </a:p>
          <a:p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54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ainer" descr="Icon&#10;&#10;Description automatically generated">
            <a:extLst>
              <a:ext uri="{FF2B5EF4-FFF2-40B4-BE49-F238E27FC236}">
                <a16:creationId xmlns:a16="http://schemas.microsoft.com/office/drawing/2014/main" id="{8167A4BD-EE25-4257-80D4-4395D1667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20" y="2064061"/>
            <a:ext cx="1219478" cy="1219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668A1-F285-44E1-BE8C-42B854D6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</a:p>
        </p:txBody>
      </p:sp>
      <p:pic>
        <p:nvPicPr>
          <p:cNvPr id="7" name="Registry-Containers">
            <a:extLst>
              <a:ext uri="{FF2B5EF4-FFF2-40B4-BE49-F238E27FC236}">
                <a16:creationId xmlns:a16="http://schemas.microsoft.com/office/drawing/2014/main" id="{31B64C87-FA12-44D5-99DA-1AA80CD09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61" y="1636126"/>
            <a:ext cx="1878596" cy="19568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48861FA-DC1A-4BB9-BA62-8B48D9286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1477" y="5189122"/>
            <a:ext cx="851700" cy="851700"/>
          </a:xfrm>
          <a:prstGeom prst="rect">
            <a:avLst/>
          </a:prstGeom>
        </p:spPr>
      </p:pic>
      <p:pic>
        <p:nvPicPr>
          <p:cNvPr id="18" name="SIngularity">
            <a:extLst>
              <a:ext uri="{FF2B5EF4-FFF2-40B4-BE49-F238E27FC236}">
                <a16:creationId xmlns:a16="http://schemas.microsoft.com/office/drawing/2014/main" id="{C8CED676-A21B-4023-8845-EE82FEC6B5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549545" y="4076359"/>
            <a:ext cx="923632" cy="934804"/>
          </a:xfrm>
          <a:prstGeom prst="rect">
            <a:avLst/>
          </a:prstGeom>
        </p:spPr>
      </p:pic>
      <p:pic>
        <p:nvPicPr>
          <p:cNvPr id="20" name="Helm" descr="Related image">
            <a:extLst>
              <a:ext uri="{FF2B5EF4-FFF2-40B4-BE49-F238E27FC236}">
                <a16:creationId xmlns:a16="http://schemas.microsoft.com/office/drawing/2014/main" id="{62D5FE85-3A67-49F6-BBD1-F0388B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8" y="4076359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18BF70B-B009-418B-8B6F-4E7A185C3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9829" y="5092651"/>
            <a:ext cx="1044642" cy="1044642"/>
          </a:xfrm>
          <a:prstGeom prst="rect">
            <a:avLst/>
          </a:prstGeom>
        </p:spPr>
      </p:pic>
      <p:pic>
        <p:nvPicPr>
          <p:cNvPr id="25" name="Picture 24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2400F96F-3168-41D8-B687-84C9CFF0461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7355445" y="5143485"/>
            <a:ext cx="857250" cy="9429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58A586F-0582-41BB-8C52-5792B9043E36}"/>
              </a:ext>
            </a:extLst>
          </p:cNvPr>
          <p:cNvSpPr txBox="1"/>
          <p:nvPr/>
        </p:nvSpPr>
        <p:spPr>
          <a:xfrm>
            <a:off x="5440558" y="6135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Wingdings" panose="05000000000000000000" pitchFamily="2" charset="2"/>
              </a:rPr>
              <a:t> Artifact Registries</a:t>
            </a:r>
            <a:endParaRPr lang="en-US" dirty="0"/>
          </a:p>
        </p:txBody>
      </p:sp>
      <p:pic>
        <p:nvPicPr>
          <p:cNvPr id="36" name="Container" descr="Icon&#10;&#10;Description automatically generated">
            <a:extLst>
              <a:ext uri="{FF2B5EF4-FFF2-40B4-BE49-F238E27FC236}">
                <a16:creationId xmlns:a16="http://schemas.microsoft.com/office/drawing/2014/main" id="{415B7BF5-FD16-4768-BBF2-4BA8B0284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82" y="2064061"/>
            <a:ext cx="1219478" cy="1219478"/>
          </a:xfrm>
          <a:prstGeom prst="rect">
            <a:avLst/>
          </a:prstGeom>
        </p:spPr>
      </p:pic>
      <p:pic>
        <p:nvPicPr>
          <p:cNvPr id="37" name="CNAB" descr="Shape, icon&#10;&#10;Description automatically generated with medium confidence">
            <a:extLst>
              <a:ext uri="{FF2B5EF4-FFF2-40B4-BE49-F238E27FC236}">
                <a16:creationId xmlns:a16="http://schemas.microsoft.com/office/drawing/2014/main" id="{938EB94B-8666-4F07-81EC-20A5F9FEE8F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4" t="14407" r="17425" b="14455"/>
          <a:stretch/>
        </p:blipFill>
        <p:spPr>
          <a:xfrm>
            <a:off x="8187296" y="2257280"/>
            <a:ext cx="857250" cy="942975"/>
          </a:xfrm>
          <a:prstGeom prst="rect">
            <a:avLst/>
          </a:prstGeom>
        </p:spPr>
      </p:pic>
      <p:pic>
        <p:nvPicPr>
          <p:cNvPr id="34" name="Helm" descr="Related image">
            <a:extLst>
              <a:ext uri="{FF2B5EF4-FFF2-40B4-BE49-F238E27FC236}">
                <a16:creationId xmlns:a16="http://schemas.microsoft.com/office/drawing/2014/main" id="{8762EE38-9967-49A5-9B9D-37A40C6E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19" y="2224707"/>
            <a:ext cx="934804" cy="93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SIngularity">
            <a:extLst>
              <a:ext uri="{FF2B5EF4-FFF2-40B4-BE49-F238E27FC236}">
                <a16:creationId xmlns:a16="http://schemas.microsoft.com/office/drawing/2014/main" id="{970A1328-54A9-485A-9E0F-707D9DB46C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8154105" y="2206398"/>
            <a:ext cx="923632" cy="934804"/>
          </a:xfrm>
          <a:prstGeom prst="rect">
            <a:avLst/>
          </a:prstGeom>
        </p:spPr>
      </p:pic>
      <p:pic>
        <p:nvPicPr>
          <p:cNvPr id="35" name="OPA">
            <a:extLst>
              <a:ext uri="{FF2B5EF4-FFF2-40B4-BE49-F238E27FC236}">
                <a16:creationId xmlns:a16="http://schemas.microsoft.com/office/drawing/2014/main" id="{FF028E53-FDB3-4B31-9B1B-66AC5688A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3600" y="2151479"/>
            <a:ext cx="1044642" cy="1044642"/>
          </a:xfrm>
          <a:prstGeom prst="rect">
            <a:avLst/>
          </a:prstGeom>
        </p:spPr>
      </p:pic>
      <p:pic>
        <p:nvPicPr>
          <p:cNvPr id="32" name="WASM">
            <a:extLst>
              <a:ext uri="{FF2B5EF4-FFF2-40B4-BE49-F238E27FC236}">
                <a16:creationId xmlns:a16="http://schemas.microsoft.com/office/drawing/2014/main" id="{9FC9AAF7-6E06-492F-BC74-1C36A29CA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846" y="2229033"/>
            <a:ext cx="851700" cy="851700"/>
          </a:xfrm>
          <a:prstGeom prst="rect">
            <a:avLst/>
          </a:prstGeom>
        </p:spPr>
      </p:pic>
      <p:pic>
        <p:nvPicPr>
          <p:cNvPr id="30" name="npm" descr="npm (software) - Wikipedia">
            <a:extLst>
              <a:ext uri="{FF2B5EF4-FFF2-40B4-BE49-F238E27FC236}">
                <a16:creationId xmlns:a16="http://schemas.microsoft.com/office/drawing/2014/main" id="{ECED10E9-08B3-4F4D-A0DA-E570D6E2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595512"/>
            <a:ext cx="470969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maven" descr="Emmanouil Gkatziouras – Got Code?">
            <a:extLst>
              <a:ext uri="{FF2B5EF4-FFF2-40B4-BE49-F238E27FC236}">
                <a16:creationId xmlns:a16="http://schemas.microsoft.com/office/drawing/2014/main" id="{A217A683-6CB0-4329-9A5F-E518F40BD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01" y="2607742"/>
            <a:ext cx="667124" cy="16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nuget" descr="GitHub - NuGet/Home: Repo for NuGet Client issues">
            <a:extLst>
              <a:ext uri="{FF2B5EF4-FFF2-40B4-BE49-F238E27FC236}">
                <a16:creationId xmlns:a16="http://schemas.microsoft.com/office/drawing/2014/main" id="{9FCE97E7-41F5-430D-AF7A-15BBD01F3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103" y="2582585"/>
            <a:ext cx="606678" cy="18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rpm" descr="RPM Package Manager - Wikipedia">
            <a:extLst>
              <a:ext uri="{FF2B5EF4-FFF2-40B4-BE49-F238E27FC236}">
                <a16:creationId xmlns:a16="http://schemas.microsoft.com/office/drawing/2014/main" id="{98E28811-02B3-4FE1-B148-2777DD6BE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79" y="2601243"/>
            <a:ext cx="422671" cy="2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ypi" descr="Creating a PyPI Package on Windows - Atharva Kulkarni - Medium">
            <a:extLst>
              <a:ext uri="{FF2B5EF4-FFF2-40B4-BE49-F238E27FC236}">
                <a16:creationId xmlns:a16="http://schemas.microsoft.com/office/drawing/2014/main" id="{6AE60B86-2E77-48EA-8446-121D0ED4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12" y="2591310"/>
            <a:ext cx="511829" cy="23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ruby" descr="Ruby Logo - LogoDix">
            <a:extLst>
              <a:ext uri="{FF2B5EF4-FFF2-40B4-BE49-F238E27FC236}">
                <a16:creationId xmlns:a16="http://schemas.microsoft.com/office/drawing/2014/main" id="{B6DD5B46-0488-45BD-838A-9B46761B8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5" t="19243" r="10335" b="19243"/>
          <a:stretch/>
        </p:blipFill>
        <p:spPr bwMode="auto">
          <a:xfrm>
            <a:off x="8328026" y="2582585"/>
            <a:ext cx="715135" cy="26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gistry-Artifacts">
            <a:extLst>
              <a:ext uri="{FF2B5EF4-FFF2-40B4-BE49-F238E27FC236}">
                <a16:creationId xmlns:a16="http://schemas.microsoft.com/office/drawing/2014/main" id="{CBE048AD-EC7A-492C-BF0B-DD39C77285EA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6715" y="1579245"/>
            <a:ext cx="2104762" cy="2114286"/>
          </a:xfrm>
          <a:prstGeom prst="rect">
            <a:avLst/>
          </a:prstGeom>
        </p:spPr>
      </p:pic>
      <p:sp>
        <p:nvSpPr>
          <p:cNvPr id="3" name="YAAS">
            <a:extLst>
              <a:ext uri="{FF2B5EF4-FFF2-40B4-BE49-F238E27FC236}">
                <a16:creationId xmlns:a16="http://schemas.microsoft.com/office/drawing/2014/main" id="{92EE2496-0C6E-4EA5-A8F8-2F76A0B81A4D}"/>
              </a:ext>
            </a:extLst>
          </p:cNvPr>
          <p:cNvSpPr txBox="1"/>
          <p:nvPr/>
        </p:nvSpPr>
        <p:spPr>
          <a:xfrm>
            <a:off x="4842839" y="1816749"/>
            <a:ext cx="15712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Y</a:t>
            </a:r>
            <a:r>
              <a:rPr lang="en-US" sz="3200" dirty="0"/>
              <a:t>et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nother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torage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</a:t>
            </a:r>
            <a:r>
              <a:rPr lang="en-US" sz="3200" dirty="0"/>
              <a:t>olution</a:t>
            </a:r>
          </a:p>
        </p:txBody>
      </p:sp>
      <p:sp>
        <p:nvSpPr>
          <p:cNvPr id="27" name="Y">
            <a:extLst>
              <a:ext uri="{FF2B5EF4-FFF2-40B4-BE49-F238E27FC236}">
                <a16:creationId xmlns:a16="http://schemas.microsoft.com/office/drawing/2014/main" id="{AACA87B9-68D7-4957-8ED2-0D2CD8567AF6}"/>
              </a:ext>
            </a:extLst>
          </p:cNvPr>
          <p:cNvSpPr txBox="1"/>
          <p:nvPr/>
        </p:nvSpPr>
        <p:spPr>
          <a:xfrm>
            <a:off x="4837253" y="1813587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n-US" sz="3200" dirty="0"/>
          </a:p>
        </p:txBody>
      </p:sp>
      <p:sp>
        <p:nvSpPr>
          <p:cNvPr id="28" name="A">
            <a:extLst>
              <a:ext uri="{FF2B5EF4-FFF2-40B4-BE49-F238E27FC236}">
                <a16:creationId xmlns:a16="http://schemas.microsoft.com/office/drawing/2014/main" id="{DAE96F6F-F029-481F-B269-7A77BAE0CE03}"/>
              </a:ext>
            </a:extLst>
          </p:cNvPr>
          <p:cNvSpPr txBox="1"/>
          <p:nvPr/>
        </p:nvSpPr>
        <p:spPr>
          <a:xfrm>
            <a:off x="4845658" y="2308855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endParaRPr lang="en-US" sz="3200" dirty="0"/>
          </a:p>
        </p:txBody>
      </p:sp>
      <p:sp>
        <p:nvSpPr>
          <p:cNvPr id="43" name="S1">
            <a:extLst>
              <a:ext uri="{FF2B5EF4-FFF2-40B4-BE49-F238E27FC236}">
                <a16:creationId xmlns:a16="http://schemas.microsoft.com/office/drawing/2014/main" id="{FC587C9C-6239-4BBB-91CD-B21CFF89CB7F}"/>
              </a:ext>
            </a:extLst>
          </p:cNvPr>
          <p:cNvSpPr txBox="1"/>
          <p:nvPr/>
        </p:nvSpPr>
        <p:spPr>
          <a:xfrm>
            <a:off x="4846871" y="2788432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4" name="S2">
            <a:extLst>
              <a:ext uri="{FF2B5EF4-FFF2-40B4-BE49-F238E27FC236}">
                <a16:creationId xmlns:a16="http://schemas.microsoft.com/office/drawing/2014/main" id="{BEF513DC-927D-48A1-94B8-920E3B93783A}"/>
              </a:ext>
            </a:extLst>
          </p:cNvPr>
          <p:cNvSpPr txBox="1"/>
          <p:nvPr/>
        </p:nvSpPr>
        <p:spPr>
          <a:xfrm>
            <a:off x="4848538" y="3283539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sz="3200" dirty="0"/>
          </a:p>
        </p:txBody>
      </p:sp>
      <p:sp>
        <p:nvSpPr>
          <p:cNvPr id="45" name="S2">
            <a:extLst>
              <a:ext uri="{FF2B5EF4-FFF2-40B4-BE49-F238E27FC236}">
                <a16:creationId xmlns:a16="http://schemas.microsoft.com/office/drawing/2014/main" id="{D4B817DC-CECF-4108-8785-CC7FFB344FAB}"/>
              </a:ext>
            </a:extLst>
          </p:cNvPr>
          <p:cNvSpPr txBox="1"/>
          <p:nvPr/>
        </p:nvSpPr>
        <p:spPr>
          <a:xfrm>
            <a:off x="4501085" y="1366430"/>
            <a:ext cx="3177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133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0026 0.34491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0.00443 -0.06828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342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912 -0.14051 " pathEditMode="relative" rAng="0" ptsTypes="AA">
                                      <p:cBhvr>
                                        <p:cTn id="5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703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3047 -0.21041 " pathEditMode="relative" rAng="0" ptsTypes="AA">
                                      <p:cBhvr>
                                        <p:cTn id="5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10532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33333" decel="6666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0.04583 -0.28334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0.06862 0.4215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2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2409 0.42778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0.11602 0.43148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11185 0.2722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2461 0.26968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-0.06615 0.27223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20456 0.42084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2104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45833E-6 -2.22222E-6 L -0.15013 0.42037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21019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-2.59259E-6 L -0.19948 0.35648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1782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07407E-6 L -0.14596 0.35902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7940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1.85185E-6 L -0.2013 0.30532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15255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3.7037E-6 L -0.14817 0.3081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09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" grpId="0"/>
      <p:bldP spid="3" grpId="1"/>
      <p:bldP spid="27" grpId="0"/>
      <p:bldP spid="27" grpId="2"/>
      <p:bldP spid="28" grpId="0"/>
      <p:bldP spid="28" grpId="2"/>
      <p:bldP spid="43" grpId="0"/>
      <p:bldP spid="43" grpId="2"/>
      <p:bldP spid="44" grpId="0"/>
      <p:bldP spid="44" grpId="2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931BC2-8160-4F75-B34C-40F857CA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2076450"/>
            <a:ext cx="10684151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Supply Chain Artifacts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04027-583B-4202-9658-9311E1BDA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575" y="4473360"/>
            <a:ext cx="9469211" cy="865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How OCI Artifacts supports Supply Chain Artifacts</a:t>
            </a:r>
            <a:endParaRPr lang="en-US" sz="2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64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5322-0076-4295-94CB-4EC3CEA9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Supply Chain Artifact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C969-85BE-43DA-BE86-9A231612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oftware </a:t>
            </a:r>
            <a:r>
              <a:rPr lang="en-US" b="1" dirty="0"/>
              <a:t>B</a:t>
            </a:r>
            <a:r>
              <a:rPr lang="en-US" dirty="0"/>
              <a:t>ill </a:t>
            </a:r>
            <a:r>
              <a:rPr lang="en-US" b="1" dirty="0"/>
              <a:t>o</a:t>
            </a:r>
            <a:r>
              <a:rPr lang="en-US" dirty="0"/>
              <a:t>f </a:t>
            </a:r>
            <a:r>
              <a:rPr lang="en-US" b="1" dirty="0"/>
              <a:t>M</a:t>
            </a:r>
            <a:r>
              <a:rPr lang="en-US" dirty="0"/>
              <a:t>aterial</a:t>
            </a:r>
            <a:r>
              <a:rPr lang="en-US" b="1" dirty="0"/>
              <a:t>s</a:t>
            </a:r>
            <a:r>
              <a:rPr lang="en-US" dirty="0"/>
              <a:t> (</a:t>
            </a:r>
            <a:r>
              <a:rPr lang="en-US" dirty="0" err="1"/>
              <a:t>SBoMs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There are multiple formats</a:t>
            </a:r>
          </a:p>
          <a:p>
            <a:r>
              <a:rPr lang="en-US" dirty="0"/>
              <a:t>Security Scan Results, (list of vulnerabilities, at a point in time)</a:t>
            </a:r>
          </a:p>
          <a:p>
            <a:pPr lvl="1"/>
            <a:r>
              <a:rPr lang="en-US" dirty="0"/>
              <a:t>Formats starting to evolve (</a:t>
            </a:r>
            <a:r>
              <a:rPr lang="en-US" dirty="0" err="1">
                <a:hlinkClick r:id="rId2"/>
              </a:rPr>
              <a:t>ossf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wg</a:t>
            </a:r>
            <a:r>
              <a:rPr lang="en-US" dirty="0">
                <a:hlinkClick r:id="rId2"/>
              </a:rPr>
              <a:t>-vulnerability-disclosures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More will exist</a:t>
            </a:r>
          </a:p>
          <a:p>
            <a:r>
              <a:rPr lang="en-US" dirty="0"/>
              <a:t>GPL Source, optionally including the source used to build the artifact</a:t>
            </a:r>
          </a:p>
          <a:p>
            <a:r>
              <a:rPr lang="en-US" i="1" dirty="0"/>
              <a:t>Anything that can be represented as collections of one or more files</a:t>
            </a:r>
          </a:p>
          <a:p>
            <a:pPr lvl="1"/>
            <a:r>
              <a:rPr lang="en-US" i="1" dirty="0"/>
              <a:t>Can be multiple collections of files as well</a:t>
            </a:r>
          </a:p>
        </p:txBody>
      </p:sp>
    </p:spTree>
    <p:extLst>
      <p:ext uri="{BB962C8B-B14F-4D97-AF65-F5344CB8AC3E}">
        <p14:creationId xmlns:p14="http://schemas.microsoft.com/office/powerpoint/2010/main" val="306413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ED7EEE2E-67F5-4254-8B50-1F9AC5455064}"/>
              </a:ext>
            </a:extLst>
          </p:cNvPr>
          <p:cNvSpPr/>
          <p:nvPr/>
        </p:nvSpPr>
        <p:spPr>
          <a:xfrm>
            <a:off x="7778140" y="1540204"/>
            <a:ext cx="3934889" cy="5043476"/>
          </a:xfrm>
          <a:prstGeom prst="rect">
            <a:avLst/>
          </a:prstGeom>
          <a:solidFill>
            <a:schemeClr val="bg1"/>
          </a:solidFill>
          <a:ln w="38100">
            <a:solidFill>
              <a:srgbClr val="262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E9E89-EC58-46B7-9D78-D1AB512F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Artifact: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791B4-7C53-454C-8FF7-FFD0D8EA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80349" cy="4351338"/>
          </a:xfrm>
        </p:spPr>
        <p:txBody>
          <a:bodyPr/>
          <a:lstStyle/>
          <a:p>
            <a:r>
              <a:rPr lang="en-US" dirty="0"/>
              <a:t>Reference Types enable adding objects, which refer to a target artifact</a:t>
            </a:r>
          </a:p>
          <a:p>
            <a:endParaRPr lang="en-US" dirty="0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2C1D6B-CF2D-4566-B1A7-91FC1CDB1401}"/>
              </a:ext>
            </a:extLst>
          </p:cNvPr>
          <p:cNvSpPr/>
          <p:nvPr/>
        </p:nvSpPr>
        <p:spPr>
          <a:xfrm rot="10800000">
            <a:off x="8060319" y="2886015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Net-monitor">
            <a:extLst>
              <a:ext uri="{FF2B5EF4-FFF2-40B4-BE49-F238E27FC236}">
                <a16:creationId xmlns:a16="http://schemas.microsoft.com/office/drawing/2014/main" id="{B7378457-C31F-42AF-B265-92DC2F9AD482}"/>
              </a:ext>
            </a:extLst>
          </p:cNvPr>
          <p:cNvGrpSpPr/>
          <p:nvPr/>
        </p:nvGrpSpPr>
        <p:grpSpPr>
          <a:xfrm>
            <a:off x="7944133" y="1839107"/>
            <a:ext cx="2550619" cy="1147598"/>
            <a:chOff x="8600004" y="1385294"/>
            <a:chExt cx="2550619" cy="1147598"/>
          </a:xfrm>
        </p:grpSpPr>
        <p:sp>
          <p:nvSpPr>
            <p:cNvPr id="81" name="artifact-border">
              <a:extLst>
                <a:ext uri="{FF2B5EF4-FFF2-40B4-BE49-F238E27FC236}">
                  <a16:creationId xmlns:a16="http://schemas.microsoft.com/office/drawing/2014/main" id="{8681F1E6-F616-4BC1-A9DE-DC2B90889619}"/>
                </a:ext>
              </a:extLst>
            </p:cNvPr>
            <p:cNvSpPr/>
            <p:nvPr/>
          </p:nvSpPr>
          <p:spPr>
            <a:xfrm>
              <a:off x="8696945" y="1453378"/>
              <a:ext cx="2453678" cy="1079514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B0E11F4-6F86-4D46-B58B-8E25C733732A}"/>
                </a:ext>
              </a:extLst>
            </p:cNvPr>
            <p:cNvGrpSpPr/>
            <p:nvPr/>
          </p:nvGrpSpPr>
          <p:grpSpPr>
            <a:xfrm>
              <a:off x="8600004" y="1385294"/>
              <a:ext cx="2526662" cy="1103013"/>
              <a:chOff x="6919893" y="798303"/>
              <a:chExt cx="2526662" cy="1103013"/>
            </a:xfrm>
          </p:grpSpPr>
          <p:sp>
            <p:nvSpPr>
              <p:cNvPr id="83" name="artifact-name">
                <a:extLst>
                  <a:ext uri="{FF2B5EF4-FFF2-40B4-BE49-F238E27FC236}">
                    <a16:creationId xmlns:a16="http://schemas.microsoft.com/office/drawing/2014/main" id="{DEF300B3-2EEE-4435-8FD3-66CE7CBFB1E6}"/>
                  </a:ext>
                </a:extLst>
              </p:cNvPr>
              <p:cNvSpPr txBox="1"/>
              <p:nvPr/>
            </p:nvSpPr>
            <p:spPr>
              <a:xfrm>
                <a:off x="7473996" y="819258"/>
                <a:ext cx="1957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spc="0" baseline="0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net-monitor:</a:t>
                </a:r>
                <a:r>
                  <a:rPr lang="en-US" dirty="0">
                    <a:solidFill>
                      <a:srgbClr val="000000"/>
                    </a:solidFill>
                    <a:latin typeface="Consolas"/>
                    <a:sym typeface="Consolas"/>
                    <a:rtl val="0"/>
                  </a:rPr>
                  <a:t>v1</a:t>
                </a:r>
                <a:endParaRPr lang="en-US" sz="180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endParaRPr>
              </a:p>
            </p:txBody>
          </p:sp>
          <p:sp>
            <p:nvSpPr>
              <p:cNvPr id="84" name="artifact-mask">
                <a:extLst>
                  <a:ext uri="{FF2B5EF4-FFF2-40B4-BE49-F238E27FC236}">
                    <a16:creationId xmlns:a16="http://schemas.microsoft.com/office/drawing/2014/main" id="{19EF64D1-043F-4EF8-8D39-6D48AC2363EF}"/>
                  </a:ext>
                </a:extLst>
              </p:cNvPr>
              <p:cNvSpPr/>
              <p:nvPr/>
            </p:nvSpPr>
            <p:spPr>
              <a:xfrm>
                <a:off x="6919893" y="798303"/>
                <a:ext cx="657236" cy="400050"/>
              </a:xfrm>
              <a:custGeom>
                <a:avLst/>
                <a:gdLst>
                  <a:gd name="connsiteX0" fmla="*/ 488999 w 609601"/>
                  <a:gd name="connsiteY0" fmla="*/ -72 h 400050"/>
                  <a:gd name="connsiteX1" fmla="*/ 604633 w 609601"/>
                  <a:gd name="connsiteY1" fmla="*/ 89882 h 400050"/>
                  <a:gd name="connsiteX2" fmla="*/ 609396 w 609601"/>
                  <a:gd name="connsiteY2" fmla="*/ 331331 h 400050"/>
                  <a:gd name="connsiteX3" fmla="*/ 101808 w 609601"/>
                  <a:gd name="connsiteY3" fmla="*/ 399978 h 400050"/>
                  <a:gd name="connsiteX4" fmla="*/ 272 w 609601"/>
                  <a:gd name="connsiteY4" fmla="*/ 324226 h 400050"/>
                  <a:gd name="connsiteX5" fmla="*/ 272 w 609601"/>
                  <a:gd name="connsiteY5" fmla="*/ 68575 h 400050"/>
                  <a:gd name="connsiteX6" fmla="*/ 488999 w 609601"/>
                  <a:gd name="connsiteY6" fmla="*/ -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601" h="400050">
                    <a:moveTo>
                      <a:pt x="488999" y="-72"/>
                    </a:moveTo>
                    <a:lnTo>
                      <a:pt x="604633" y="89882"/>
                    </a:lnTo>
                    <a:cubicBezTo>
                      <a:pt x="606253" y="170368"/>
                      <a:pt x="607776" y="250845"/>
                      <a:pt x="609396" y="331331"/>
                    </a:cubicBezTo>
                    <a:lnTo>
                      <a:pt x="101808" y="399978"/>
                    </a:lnTo>
                    <a:lnTo>
                      <a:pt x="272" y="324226"/>
                    </a:lnTo>
                    <a:cubicBezTo>
                      <a:pt x="-1347" y="242168"/>
                      <a:pt x="1796" y="150642"/>
                      <a:pt x="272" y="68575"/>
                    </a:cubicBezTo>
                    <a:lnTo>
                      <a:pt x="488999" y="-7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Container Image">
                <a:extLst>
                  <a:ext uri="{FF2B5EF4-FFF2-40B4-BE49-F238E27FC236}">
                    <a16:creationId xmlns:a16="http://schemas.microsoft.com/office/drawing/2014/main" id="{1370088A-9D26-4FE0-A76C-F0EBC6004B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5673" b="15673"/>
              <a:stretch/>
            </p:blipFill>
            <p:spPr>
              <a:xfrm>
                <a:off x="6940697" y="798303"/>
                <a:ext cx="590498" cy="405396"/>
              </a:xfrm>
              <a:prstGeom prst="rect">
                <a:avLst/>
              </a:prstGeom>
            </p:spPr>
          </p:pic>
          <p:sp>
            <p:nvSpPr>
              <p:cNvPr id="86" name="Isosceles Triangle 85">
                <a:extLst>
                  <a:ext uri="{FF2B5EF4-FFF2-40B4-BE49-F238E27FC236}">
                    <a16:creationId xmlns:a16="http://schemas.microsoft.com/office/drawing/2014/main" id="{FD763559-3497-4C97-9A2A-CE204C1C377F}"/>
                  </a:ext>
                </a:extLst>
              </p:cNvPr>
              <p:cNvSpPr/>
              <p:nvPr/>
            </p:nvSpPr>
            <p:spPr>
              <a:xfrm rot="10800000">
                <a:off x="7020886" y="1113334"/>
                <a:ext cx="105537" cy="90980"/>
              </a:xfrm>
              <a:prstGeom prst="triangl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Sig Label">
                <a:extLst>
                  <a:ext uri="{FF2B5EF4-FFF2-40B4-BE49-F238E27FC236}">
                    <a16:creationId xmlns:a16="http://schemas.microsoft.com/office/drawing/2014/main" id="{329F68D9-8FD1-4543-9E2F-23F2BA6469AE}"/>
                  </a:ext>
                </a:extLst>
              </p:cNvPr>
              <p:cNvSpPr txBox="1"/>
              <p:nvPr/>
            </p:nvSpPr>
            <p:spPr>
              <a:xfrm>
                <a:off x="7380125" y="1530230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layer1 (blob)</a:t>
                </a:r>
                <a:endParaRPr lang="en-US" sz="1050" dirty="0"/>
              </a:p>
            </p:txBody>
          </p:sp>
          <p:sp>
            <p:nvSpPr>
              <p:cNvPr id="88" name="Sig Label">
                <a:extLst>
                  <a:ext uri="{FF2B5EF4-FFF2-40B4-BE49-F238E27FC236}">
                    <a16:creationId xmlns:a16="http://schemas.microsoft.com/office/drawing/2014/main" id="{989D0DD5-81F8-4C80-98EF-20B30AFBC67A}"/>
                  </a:ext>
                </a:extLst>
              </p:cNvPr>
              <p:cNvSpPr txBox="1"/>
              <p:nvPr/>
            </p:nvSpPr>
            <p:spPr>
              <a:xfrm>
                <a:off x="7371935" y="1739733"/>
                <a:ext cx="1595520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layer2 (blob)</a:t>
                </a:r>
                <a:endParaRPr lang="en-US" sz="1050" dirty="0"/>
              </a:p>
            </p:txBody>
          </p:sp>
          <p:cxnSp>
            <p:nvCxnSpPr>
              <p:cNvPr id="89" name="Connector: Elbow 88">
                <a:extLst>
                  <a:ext uri="{FF2B5EF4-FFF2-40B4-BE49-F238E27FC236}">
                    <a16:creationId xmlns:a16="http://schemas.microsoft.com/office/drawing/2014/main" id="{DDA89BBB-1310-408A-AA9B-D5EDACF7C28E}"/>
                  </a:ext>
                </a:extLst>
              </p:cNvPr>
              <p:cNvCxnSpPr>
                <a:cxnSpLocks/>
                <a:stCxn id="87" idx="1"/>
                <a:endCxn id="85" idx="2"/>
              </p:cNvCxnSpPr>
              <p:nvPr/>
            </p:nvCxnSpPr>
            <p:spPr>
              <a:xfrm rot="10800000">
                <a:off x="7235947" y="1203700"/>
                <a:ext cx="144179" cy="407323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ctor: Elbow 89">
                <a:extLst>
                  <a:ext uri="{FF2B5EF4-FFF2-40B4-BE49-F238E27FC236}">
                    <a16:creationId xmlns:a16="http://schemas.microsoft.com/office/drawing/2014/main" id="{A07817DF-B8DF-4AD9-9C75-170AE11E6720}"/>
                  </a:ext>
                </a:extLst>
              </p:cNvPr>
              <p:cNvCxnSpPr>
                <a:cxnSpLocks/>
                <a:stCxn id="88" idx="1"/>
                <a:endCxn id="85" idx="2"/>
              </p:cNvCxnSpPr>
              <p:nvPr/>
            </p:nvCxnSpPr>
            <p:spPr>
              <a:xfrm rot="10800000">
                <a:off x="7235947" y="1203699"/>
                <a:ext cx="135989" cy="616826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Sig Label">
                <a:extLst>
                  <a:ext uri="{FF2B5EF4-FFF2-40B4-BE49-F238E27FC236}">
                    <a16:creationId xmlns:a16="http://schemas.microsoft.com/office/drawing/2014/main" id="{58859A11-2339-4108-8F92-FBDAC0AA7E65}"/>
                  </a:ext>
                </a:extLst>
              </p:cNvPr>
              <p:cNvSpPr txBox="1"/>
              <p:nvPr/>
            </p:nvSpPr>
            <p:spPr>
              <a:xfrm>
                <a:off x="7371935" y="1329738"/>
                <a:ext cx="1106512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/>
                  <a:t>config (blob)</a:t>
                </a:r>
                <a:endParaRPr lang="en-US" sz="1050" dirty="0"/>
              </a:p>
            </p:txBody>
          </p:sp>
          <p:cxnSp>
            <p:nvCxnSpPr>
              <p:cNvPr id="92" name="Connector: Elbow 91">
                <a:extLst>
                  <a:ext uri="{FF2B5EF4-FFF2-40B4-BE49-F238E27FC236}">
                    <a16:creationId xmlns:a16="http://schemas.microsoft.com/office/drawing/2014/main" id="{0E57F0A1-FB50-4655-AA2B-CDC16DD944AD}"/>
                  </a:ext>
                </a:extLst>
              </p:cNvPr>
              <p:cNvCxnSpPr>
                <a:cxnSpLocks/>
                <a:stCxn id="91" idx="1"/>
                <a:endCxn id="85" idx="2"/>
              </p:cNvCxnSpPr>
              <p:nvPr/>
            </p:nvCxnSpPr>
            <p:spPr>
              <a:xfrm rot="10800000">
                <a:off x="7235947" y="1203700"/>
                <a:ext cx="135989" cy="206831"/>
              </a:xfrm>
              <a:prstGeom prst="bentConnector2">
                <a:avLst/>
              </a:prstGeom>
              <a:ln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Sig Label">
                <a:extLst>
                  <a:ext uri="{FF2B5EF4-FFF2-40B4-BE49-F238E27FC236}">
                    <a16:creationId xmlns:a16="http://schemas.microsoft.com/office/drawing/2014/main" id="{F63F92F6-E2AB-4605-9164-D96A896C838F}"/>
                  </a:ext>
                </a:extLst>
              </p:cNvPr>
              <p:cNvSpPr txBox="1"/>
              <p:nvPr/>
            </p:nvSpPr>
            <p:spPr>
              <a:xfrm>
                <a:off x="7587757" y="1121778"/>
                <a:ext cx="185879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50" b="1" dirty="0" err="1">
                    <a:solidFill>
                      <a:srgbClr val="FF0000"/>
                    </a:solidFill>
                  </a:rPr>
                  <a:t>mediaType</a:t>
                </a:r>
                <a:r>
                  <a:rPr lang="en-US" sz="1050" b="1" dirty="0"/>
                  <a:t>: </a:t>
                </a:r>
                <a:r>
                  <a:rPr lang="en-US" sz="1050" b="1" dirty="0" err="1">
                    <a:solidFill>
                      <a:srgbClr val="C00000"/>
                    </a:solidFill>
                  </a:rPr>
                  <a:t>oci.image.manifest</a:t>
                </a:r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94" name="Wabbit-Networks Sig">
            <a:extLst>
              <a:ext uri="{FF2B5EF4-FFF2-40B4-BE49-F238E27FC236}">
                <a16:creationId xmlns:a16="http://schemas.microsoft.com/office/drawing/2014/main" id="{7AD0CA65-640C-42E0-8A65-E32BA663662E}"/>
              </a:ext>
            </a:extLst>
          </p:cNvPr>
          <p:cNvGrpSpPr/>
          <p:nvPr/>
        </p:nvGrpSpPr>
        <p:grpSpPr>
          <a:xfrm>
            <a:off x="8504189" y="3099403"/>
            <a:ext cx="2658324" cy="1046006"/>
            <a:chOff x="9460153" y="3826108"/>
            <a:chExt cx="2658324" cy="1046006"/>
          </a:xfrm>
        </p:grpSpPr>
        <p:sp>
          <p:nvSpPr>
            <p:cNvPr id="95" name="artifact-border">
              <a:extLst>
                <a:ext uri="{FF2B5EF4-FFF2-40B4-BE49-F238E27FC236}">
                  <a16:creationId xmlns:a16="http://schemas.microsoft.com/office/drawing/2014/main" id="{43C78E36-BA80-4576-BA49-3B5BB5D2A044}"/>
                </a:ext>
              </a:extLst>
            </p:cNvPr>
            <p:cNvSpPr/>
            <p:nvPr/>
          </p:nvSpPr>
          <p:spPr>
            <a:xfrm>
              <a:off x="9536289" y="3894191"/>
              <a:ext cx="2582188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96" name="Container Image">
              <a:extLst>
                <a:ext uri="{FF2B5EF4-FFF2-40B4-BE49-F238E27FC236}">
                  <a16:creationId xmlns:a16="http://schemas.microsoft.com/office/drawing/2014/main" id="{C83B7794-06BF-4105-BD18-A232B938E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BFB8DD8D-8025-46BE-827C-08CE1EA18AC8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tifact-name">
              <a:extLst>
                <a:ext uri="{FF2B5EF4-FFF2-40B4-BE49-F238E27FC236}">
                  <a16:creationId xmlns:a16="http://schemas.microsoft.com/office/drawing/2014/main" id="{5B0790C4-9E64-4F39-AB85-BD45BF205786}"/>
                </a:ext>
              </a:extLst>
            </p:cNvPr>
            <p:cNvSpPr txBox="1"/>
            <p:nvPr/>
          </p:nvSpPr>
          <p:spPr>
            <a:xfrm>
              <a:off x="9717241" y="3847062"/>
              <a:ext cx="2028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99" name="Sig Label">
              <a:extLst>
                <a:ext uri="{FF2B5EF4-FFF2-40B4-BE49-F238E27FC236}">
                  <a16:creationId xmlns:a16="http://schemas.microsoft.com/office/drawing/2014/main" id="{24181CE0-53E3-4F9F-8641-E6115A94E830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[blobs]</a:t>
              </a:r>
              <a:endParaRPr lang="en-US" sz="1050" dirty="0"/>
            </a:p>
          </p:txBody>
        </p: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E2EDDE2F-332C-4FF7-8346-8447579A1C52}"/>
                </a:ext>
              </a:extLst>
            </p:cNvPr>
            <p:cNvCxnSpPr>
              <a:cxnSpLocks/>
              <a:stCxn id="99" idx="1"/>
              <a:endCxn id="104" idx="0"/>
            </p:cNvCxnSpPr>
            <p:nvPr/>
          </p:nvCxnSpPr>
          <p:spPr>
            <a:xfrm rot="10800000">
              <a:off x="9698241" y="3962103"/>
              <a:ext cx="302690" cy="5589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Sig Label">
              <a:extLst>
                <a:ext uri="{FF2B5EF4-FFF2-40B4-BE49-F238E27FC236}">
                  <a16:creationId xmlns:a16="http://schemas.microsoft.com/office/drawing/2014/main" id="{C73D9CDF-B866-4DB5-91C0-03F2CDBD93C1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02" name="Sig Label">
              <a:extLst>
                <a:ext uri="{FF2B5EF4-FFF2-40B4-BE49-F238E27FC236}">
                  <a16:creationId xmlns:a16="http://schemas.microsoft.com/office/drawing/2014/main" id="{A0DEB30F-FAD2-463D-A0E1-43FB7BB6567D}"/>
                </a:ext>
              </a:extLst>
            </p:cNvPr>
            <p:cNvSpPr txBox="1"/>
            <p:nvPr/>
          </p:nvSpPr>
          <p:spPr>
            <a:xfrm>
              <a:off x="9807829" y="4065101"/>
              <a:ext cx="2233903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cncf.notary.v2</a:t>
              </a:r>
            </a:p>
          </p:txBody>
        </p:sp>
      </p:grp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F58211F8-08CF-427D-AA23-8BE27344DCAB}"/>
              </a:ext>
            </a:extLst>
          </p:cNvPr>
          <p:cNvCxnSpPr>
            <a:cxnSpLocks/>
            <a:stCxn id="101" idx="1"/>
            <a:endCxn id="79" idx="0"/>
          </p:cNvCxnSpPr>
          <p:nvPr/>
        </p:nvCxnSpPr>
        <p:spPr>
          <a:xfrm rot="10800000">
            <a:off x="8113087" y="2976996"/>
            <a:ext cx="932536" cy="1039703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513E7E71-85A4-4B0F-BFA9-116859EB55EA}"/>
              </a:ext>
            </a:extLst>
          </p:cNvPr>
          <p:cNvSpPr/>
          <p:nvPr/>
        </p:nvSpPr>
        <p:spPr>
          <a:xfrm rot="10800000">
            <a:off x="8689509" y="31444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Isosceles Triangle 104">
            <a:extLst>
              <a:ext uri="{FF2B5EF4-FFF2-40B4-BE49-F238E27FC236}">
                <a16:creationId xmlns:a16="http://schemas.microsoft.com/office/drawing/2014/main" id="{A2356D2E-4538-4F51-AD21-F1759D9B78BB}"/>
              </a:ext>
            </a:extLst>
          </p:cNvPr>
          <p:cNvSpPr/>
          <p:nvPr/>
        </p:nvSpPr>
        <p:spPr>
          <a:xfrm rot="10800000">
            <a:off x="8594257" y="3144418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960FCB4D-24B3-4C0A-B75C-D38BA82200F0}"/>
              </a:ext>
            </a:extLst>
          </p:cNvPr>
          <p:cNvSpPr/>
          <p:nvPr/>
        </p:nvSpPr>
        <p:spPr>
          <a:xfrm rot="10800000">
            <a:off x="8596586" y="5234615"/>
            <a:ext cx="105537" cy="9098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Wabbit-Networks Sig">
            <a:extLst>
              <a:ext uri="{FF2B5EF4-FFF2-40B4-BE49-F238E27FC236}">
                <a16:creationId xmlns:a16="http://schemas.microsoft.com/office/drawing/2014/main" id="{6A09B33E-1720-48A2-9C75-338B85655C60}"/>
              </a:ext>
            </a:extLst>
          </p:cNvPr>
          <p:cNvGrpSpPr/>
          <p:nvPr/>
        </p:nvGrpSpPr>
        <p:grpSpPr>
          <a:xfrm>
            <a:off x="8501006" y="4258107"/>
            <a:ext cx="2658324" cy="1046006"/>
            <a:chOff x="9460153" y="3826108"/>
            <a:chExt cx="2658324" cy="1046006"/>
          </a:xfrm>
        </p:grpSpPr>
        <p:sp>
          <p:nvSpPr>
            <p:cNvPr id="108" name="artifact-border">
              <a:extLst>
                <a:ext uri="{FF2B5EF4-FFF2-40B4-BE49-F238E27FC236}">
                  <a16:creationId xmlns:a16="http://schemas.microsoft.com/office/drawing/2014/main" id="{35EBF004-5541-454E-960C-8A2C04FC1F94}"/>
                </a:ext>
              </a:extLst>
            </p:cNvPr>
            <p:cNvSpPr/>
            <p:nvPr/>
          </p:nvSpPr>
          <p:spPr>
            <a:xfrm>
              <a:off x="9536289" y="3894191"/>
              <a:ext cx="2582188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9" name="Container Image">
              <a:extLst>
                <a:ext uri="{FF2B5EF4-FFF2-40B4-BE49-F238E27FC236}">
                  <a16:creationId xmlns:a16="http://schemas.microsoft.com/office/drawing/2014/main" id="{83651BFA-2B19-4C73-8215-6FF4873C4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0835B58-E581-43C6-84D5-C692733DC0AE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tifact-name">
              <a:extLst>
                <a:ext uri="{FF2B5EF4-FFF2-40B4-BE49-F238E27FC236}">
                  <a16:creationId xmlns:a16="http://schemas.microsoft.com/office/drawing/2014/main" id="{85B10F3B-EC23-4C57-8BA7-BF07407FCD67}"/>
                </a:ext>
              </a:extLst>
            </p:cNvPr>
            <p:cNvSpPr txBox="1"/>
            <p:nvPr/>
          </p:nvSpPr>
          <p:spPr>
            <a:xfrm>
              <a:off x="9717241" y="3847062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 dirty="0" err="1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SBoM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 Document</a:t>
              </a:r>
            </a:p>
          </p:txBody>
        </p:sp>
        <p:sp>
          <p:nvSpPr>
            <p:cNvPr id="112" name="Sig Label">
              <a:extLst>
                <a:ext uri="{FF2B5EF4-FFF2-40B4-BE49-F238E27FC236}">
                  <a16:creationId xmlns:a16="http://schemas.microsoft.com/office/drawing/2014/main" id="{7C961923-DC5A-4834-A21D-8A2CBE13759E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 err="1"/>
                <a:t>sbom</a:t>
              </a:r>
              <a:r>
                <a:rPr lang="en-US" sz="1050" b="1" dirty="0"/>
                <a:t> [blobs]</a:t>
              </a:r>
              <a:endParaRPr lang="en-US" sz="1050" dirty="0"/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79A3D24D-3C71-4285-B5E3-2DE4F569EFDA}"/>
                </a:ext>
              </a:extLst>
            </p:cNvPr>
            <p:cNvCxnSpPr>
              <a:cxnSpLocks/>
              <a:stCxn id="112" idx="1"/>
            </p:cNvCxnSpPr>
            <p:nvPr/>
          </p:nvCxnSpPr>
          <p:spPr>
            <a:xfrm rot="10800000">
              <a:off x="9698241" y="3848003"/>
              <a:ext cx="302690" cy="6730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Sig Label">
              <a:extLst>
                <a:ext uri="{FF2B5EF4-FFF2-40B4-BE49-F238E27FC236}">
                  <a16:creationId xmlns:a16="http://schemas.microsoft.com/office/drawing/2014/main" id="{2046273C-24F5-4CCF-8ADA-726C58AEE203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15" name="Sig Label">
              <a:extLst>
                <a:ext uri="{FF2B5EF4-FFF2-40B4-BE49-F238E27FC236}">
                  <a16:creationId xmlns:a16="http://schemas.microsoft.com/office/drawing/2014/main" id="{68725108-28B2-4589-9640-47EC49D4009D}"/>
                </a:ext>
              </a:extLst>
            </p:cNvPr>
            <p:cNvSpPr txBox="1"/>
            <p:nvPr/>
          </p:nvSpPr>
          <p:spPr>
            <a:xfrm>
              <a:off x="9807829" y="4065101"/>
              <a:ext cx="2237085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example.sbom.v0</a:t>
              </a:r>
            </a:p>
          </p:txBody>
        </p:sp>
      </p:grp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A2631A6-B1D6-40BB-9BE8-B782EAF9F98B}"/>
              </a:ext>
            </a:extLst>
          </p:cNvPr>
          <p:cNvCxnSpPr>
            <a:cxnSpLocks/>
            <a:stCxn id="114" idx="1"/>
            <a:endCxn id="79" idx="0"/>
          </p:cNvCxnSpPr>
          <p:nvPr/>
        </p:nvCxnSpPr>
        <p:spPr>
          <a:xfrm rot="10800000">
            <a:off x="8113088" y="2976996"/>
            <a:ext cx="929353" cy="2198407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Wabbit-Networks Sig">
            <a:extLst>
              <a:ext uri="{FF2B5EF4-FFF2-40B4-BE49-F238E27FC236}">
                <a16:creationId xmlns:a16="http://schemas.microsoft.com/office/drawing/2014/main" id="{5EA7F37B-C339-4E0A-A97F-D370962D88C3}"/>
              </a:ext>
            </a:extLst>
          </p:cNvPr>
          <p:cNvGrpSpPr/>
          <p:nvPr/>
        </p:nvGrpSpPr>
        <p:grpSpPr>
          <a:xfrm>
            <a:off x="8895626" y="5416812"/>
            <a:ext cx="2643418" cy="1046006"/>
            <a:chOff x="9460153" y="3826108"/>
            <a:chExt cx="2643418" cy="1046006"/>
          </a:xfrm>
        </p:grpSpPr>
        <p:sp>
          <p:nvSpPr>
            <p:cNvPr id="118" name="artifact-border">
              <a:extLst>
                <a:ext uri="{FF2B5EF4-FFF2-40B4-BE49-F238E27FC236}">
                  <a16:creationId xmlns:a16="http://schemas.microsoft.com/office/drawing/2014/main" id="{40A5259D-AA0B-43F8-BCB8-998AD929FE08}"/>
                </a:ext>
              </a:extLst>
            </p:cNvPr>
            <p:cNvSpPr/>
            <p:nvPr/>
          </p:nvSpPr>
          <p:spPr>
            <a:xfrm>
              <a:off x="9536289" y="3894191"/>
              <a:ext cx="2567282" cy="977923"/>
            </a:xfrm>
            <a:custGeom>
              <a:avLst/>
              <a:gdLst>
                <a:gd name="connsiteX0" fmla="*/ -206 w 2114550"/>
                <a:gd name="connsiteY0" fmla="*/ -72 h 1076325"/>
                <a:gd name="connsiteX1" fmla="*/ 2114344 w 2114550"/>
                <a:gd name="connsiteY1" fmla="*/ -72 h 1076325"/>
                <a:gd name="connsiteX2" fmla="*/ 2114344 w 2114550"/>
                <a:gd name="connsiteY2" fmla="*/ 1076253 h 1076325"/>
                <a:gd name="connsiteX3" fmla="*/ -206 w 2114550"/>
                <a:gd name="connsiteY3" fmla="*/ 1076253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4550" h="1076325">
                  <a:moveTo>
                    <a:pt x="-206" y="-72"/>
                  </a:moveTo>
                  <a:lnTo>
                    <a:pt x="2114344" y="-72"/>
                  </a:lnTo>
                  <a:lnTo>
                    <a:pt x="2114344" y="1076253"/>
                  </a:lnTo>
                  <a:lnTo>
                    <a:pt x="-206" y="107625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26226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19" name="Container Image">
              <a:extLst>
                <a:ext uri="{FF2B5EF4-FFF2-40B4-BE49-F238E27FC236}">
                  <a16:creationId xmlns:a16="http://schemas.microsoft.com/office/drawing/2014/main" id="{552DC4B3-25F1-4EFB-915B-AC319B6A73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595" r="1595"/>
            <a:stretch/>
          </p:blipFill>
          <p:spPr>
            <a:xfrm>
              <a:off x="9460153" y="3826108"/>
              <a:ext cx="319571" cy="319785"/>
            </a:xfrm>
            <a:prstGeom prst="rect">
              <a:avLst/>
            </a:prstGeom>
          </p:spPr>
        </p:pic>
        <p:sp>
          <p:nvSpPr>
            <p:cNvPr id="120" name="Isosceles Triangle 119">
              <a:extLst>
                <a:ext uri="{FF2B5EF4-FFF2-40B4-BE49-F238E27FC236}">
                  <a16:creationId xmlns:a16="http://schemas.microsoft.com/office/drawing/2014/main" id="{49F8B9C8-B707-4B66-9014-1621CBDA5C22}"/>
                </a:ext>
              </a:extLst>
            </p:cNvPr>
            <p:cNvSpPr/>
            <p:nvPr/>
          </p:nvSpPr>
          <p:spPr>
            <a:xfrm rot="10800000">
              <a:off x="9540341" y="4141138"/>
              <a:ext cx="105537" cy="90980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tifact-name">
              <a:extLst>
                <a:ext uri="{FF2B5EF4-FFF2-40B4-BE49-F238E27FC236}">
                  <a16:creationId xmlns:a16="http://schemas.microsoft.com/office/drawing/2014/main" id="{0C0E528C-D45C-43AF-8B29-0D89185749CD}"/>
                </a:ext>
              </a:extLst>
            </p:cNvPr>
            <p:cNvSpPr txBox="1"/>
            <p:nvPr/>
          </p:nvSpPr>
          <p:spPr>
            <a:xfrm>
              <a:off x="9717241" y="3847062"/>
              <a:ext cx="20281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wabbit-networks </a:t>
              </a:r>
              <a:r>
                <a:rPr lang="en-US" sz="1050" spc="0" baseline="0" dirty="0">
                  <a:solidFill>
                    <a:srgbClr val="000000"/>
                  </a:solidFill>
                  <a:latin typeface="Consolas"/>
                  <a:sym typeface="Consolas"/>
                  <a:rtl val="0"/>
                </a:rPr>
                <a:t>signature</a:t>
              </a:r>
            </a:p>
          </p:txBody>
        </p:sp>
        <p:sp>
          <p:nvSpPr>
            <p:cNvPr id="122" name="Sig Label">
              <a:extLst>
                <a:ext uri="{FF2B5EF4-FFF2-40B4-BE49-F238E27FC236}">
                  <a16:creationId xmlns:a16="http://schemas.microsoft.com/office/drawing/2014/main" id="{505C9CD9-67D5-4D13-BE4A-9F35FCB2CF39}"/>
                </a:ext>
              </a:extLst>
            </p:cNvPr>
            <p:cNvSpPr txBox="1"/>
            <p:nvPr/>
          </p:nvSpPr>
          <p:spPr>
            <a:xfrm>
              <a:off x="10000931" y="4440243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signature [blobs]</a:t>
              </a:r>
              <a:endParaRPr lang="en-US" sz="1050" dirty="0"/>
            </a:p>
          </p:txBody>
        </p: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A8093CC4-B555-4368-AA05-0A6EA923F66A}"/>
                </a:ext>
              </a:extLst>
            </p:cNvPr>
            <p:cNvCxnSpPr>
              <a:cxnSpLocks/>
              <a:stCxn id="122" idx="1"/>
            </p:cNvCxnSpPr>
            <p:nvPr/>
          </p:nvCxnSpPr>
          <p:spPr>
            <a:xfrm rot="10800000">
              <a:off x="9698241" y="3848003"/>
              <a:ext cx="302690" cy="673032"/>
            </a:xfrm>
            <a:prstGeom prst="bentConnector2">
              <a:avLst/>
            </a:prstGeom>
            <a:ln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Sig Label">
              <a:extLst>
                <a:ext uri="{FF2B5EF4-FFF2-40B4-BE49-F238E27FC236}">
                  <a16:creationId xmlns:a16="http://schemas.microsoft.com/office/drawing/2014/main" id="{DA2A6EAC-9A99-4423-94B5-046C2289322D}"/>
                </a:ext>
              </a:extLst>
            </p:cNvPr>
            <p:cNvSpPr txBox="1"/>
            <p:nvPr/>
          </p:nvSpPr>
          <p:spPr>
            <a:xfrm>
              <a:off x="10001587" y="4662611"/>
              <a:ext cx="1595520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b="1" dirty="0"/>
                <a:t>reference (</a:t>
              </a:r>
              <a:r>
                <a:rPr lang="en-US" sz="1050" b="1" dirty="0" err="1"/>
                <a:t>subjectManifest</a:t>
              </a:r>
              <a:r>
                <a:rPr lang="en-US" sz="1050" b="1" dirty="0"/>
                <a:t>)</a:t>
              </a:r>
              <a:endParaRPr lang="en-US" sz="1050" dirty="0"/>
            </a:p>
          </p:txBody>
        </p:sp>
        <p:sp>
          <p:nvSpPr>
            <p:cNvPr id="125" name="Sig Label">
              <a:extLst>
                <a:ext uri="{FF2B5EF4-FFF2-40B4-BE49-F238E27FC236}">
                  <a16:creationId xmlns:a16="http://schemas.microsoft.com/office/drawing/2014/main" id="{67378160-A904-455C-ACEC-689D45ACCB3E}"/>
                </a:ext>
              </a:extLst>
            </p:cNvPr>
            <p:cNvSpPr txBox="1"/>
            <p:nvPr/>
          </p:nvSpPr>
          <p:spPr>
            <a:xfrm>
              <a:off x="9807830" y="4065101"/>
              <a:ext cx="2241618" cy="323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mediaType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oci.artifact.manifest.v1-rc1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referenceType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cncf.notary.v2</a:t>
              </a:r>
            </a:p>
          </p:txBody>
        </p:sp>
      </p:grp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5015C96A-4B1F-4FFB-88E0-DD515051842B}"/>
              </a:ext>
            </a:extLst>
          </p:cNvPr>
          <p:cNvCxnSpPr>
            <a:cxnSpLocks/>
            <a:stCxn id="124" idx="1"/>
            <a:endCxn id="106" idx="0"/>
          </p:cNvCxnSpPr>
          <p:nvPr/>
        </p:nvCxnSpPr>
        <p:spPr>
          <a:xfrm rot="10800000">
            <a:off x="8649354" y="5325595"/>
            <a:ext cx="787706" cy="1008512"/>
          </a:xfrm>
          <a:prstGeom prst="bentConnector2">
            <a:avLst/>
          </a:prstGeom>
          <a:ln w="190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0A35B751-8D61-4FBA-9D1B-279CD255B536}"/>
              </a:ext>
            </a:extLst>
          </p:cNvPr>
          <p:cNvSpPr/>
          <p:nvPr/>
        </p:nvSpPr>
        <p:spPr>
          <a:xfrm>
            <a:off x="3659720" y="2957823"/>
            <a:ext cx="3572774" cy="478140"/>
          </a:xfrm>
          <a:prstGeom prst="wedgeRectCallout">
            <a:avLst>
              <a:gd name="adj1" fmla="val 70056"/>
              <a:gd name="adj2" fmla="val -11446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docker push net-monitor:v1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6B66CAB5-4B13-4750-B972-2223D4C43809}"/>
              </a:ext>
            </a:extLst>
          </p:cNvPr>
          <p:cNvSpPr/>
          <p:nvPr/>
        </p:nvSpPr>
        <p:spPr>
          <a:xfrm>
            <a:off x="3659720" y="4076198"/>
            <a:ext cx="3572774" cy="67092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nv2 sign net-monitor:v1</a:t>
            </a:r>
            <a:br>
              <a:rPr lang="en-US" dirty="0">
                <a:latin typeface="Consolas" panose="020B0609020204030204" pitchFamily="49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(nv2 cli incorporates push as a reference type)</a:t>
            </a:r>
          </a:p>
        </p:txBody>
      </p: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704A98F7-71E9-416C-A5E7-82401D37B5EB}"/>
              </a:ext>
            </a:extLst>
          </p:cNvPr>
          <p:cNvSpPr/>
          <p:nvPr/>
        </p:nvSpPr>
        <p:spPr>
          <a:xfrm>
            <a:off x="3646009" y="5380691"/>
            <a:ext cx="3572774" cy="621981"/>
          </a:xfrm>
          <a:prstGeom prst="wedgeRectCallout">
            <a:avLst>
              <a:gd name="adj1" fmla="val 86265"/>
              <a:gd name="adj2" fmla="val -11127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sbom</a:t>
            </a:r>
            <a:r>
              <a:rPr lang="en-US" dirty="0">
                <a:latin typeface="Consolas" panose="020B0609020204030204" pitchFamily="49" charset="0"/>
              </a:rPr>
              <a:t> push net-monitor:v1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sbom</a:t>
            </a:r>
            <a:r>
              <a:rPr lang="en-US" sz="1200" dirty="0">
                <a:latin typeface="Consolas" panose="020B0609020204030204" pitchFamily="49" charset="0"/>
              </a:rPr>
              <a:t> cli incorporates nv2 sign)</a:t>
            </a:r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2F162070-C2E2-4D07-872C-92ED55E9A555}"/>
              </a:ext>
            </a:extLst>
          </p:cNvPr>
          <p:cNvSpPr/>
          <p:nvPr/>
        </p:nvSpPr>
        <p:spPr>
          <a:xfrm>
            <a:off x="7692291" y="1206070"/>
            <a:ext cx="466725" cy="523875"/>
          </a:xfrm>
          <a:custGeom>
            <a:avLst/>
            <a:gdLst>
              <a:gd name="connsiteX0" fmla="*/ -206 w 466725"/>
              <a:gd name="connsiteY0" fmla="*/ -72 h 523875"/>
              <a:gd name="connsiteX1" fmla="*/ 466519 w 466725"/>
              <a:gd name="connsiteY1" fmla="*/ -72 h 523875"/>
              <a:gd name="connsiteX2" fmla="*/ 466519 w 466725"/>
              <a:gd name="connsiteY2" fmla="*/ 523803 h 523875"/>
              <a:gd name="connsiteX3" fmla="*/ -206 w 466725"/>
              <a:gd name="connsiteY3" fmla="*/ 523803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" h="523875">
                <a:moveTo>
                  <a:pt x="-206" y="-72"/>
                </a:moveTo>
                <a:lnTo>
                  <a:pt x="466519" y="-72"/>
                </a:lnTo>
                <a:lnTo>
                  <a:pt x="466519" y="523803"/>
                </a:lnTo>
                <a:lnTo>
                  <a:pt x="-206" y="52380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18AE523-0F96-4C9F-BBCB-C0A1468A0520}"/>
              </a:ext>
            </a:extLst>
          </p:cNvPr>
          <p:cNvSpPr txBox="1"/>
          <p:nvPr/>
        </p:nvSpPr>
        <p:spPr>
          <a:xfrm>
            <a:off x="8012274" y="1396795"/>
            <a:ext cx="16542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b="1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ACME Rockets Registry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77033C-FE8E-4F00-B213-5AC8411C64F2}"/>
              </a:ext>
            </a:extLst>
          </p:cNvPr>
          <p:cNvGrpSpPr/>
          <p:nvPr/>
        </p:nvGrpSpPr>
        <p:grpSpPr>
          <a:xfrm>
            <a:off x="7756709" y="1258417"/>
            <a:ext cx="335450" cy="453922"/>
            <a:chOff x="4316847" y="1020491"/>
            <a:chExt cx="335450" cy="453922"/>
          </a:xfrm>
        </p:grpSpPr>
        <p:pic>
          <p:nvPicPr>
            <p:cNvPr id="137" name="Signature">
              <a:extLst>
                <a:ext uri="{FF2B5EF4-FFF2-40B4-BE49-F238E27FC236}">
                  <a16:creationId xmlns:a16="http://schemas.microsoft.com/office/drawing/2014/main" id="{5286D679-104A-4CF5-8ACD-B0E210F1E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5488" y="1020491"/>
              <a:ext cx="122744" cy="122744"/>
            </a:xfrm>
            <a:prstGeom prst="rect">
              <a:avLst/>
            </a:prstGeom>
          </p:spPr>
        </p:pic>
        <p:pic>
          <p:nvPicPr>
            <p:cNvPr id="138" name="Distribution">
              <a:extLst>
                <a:ext uri="{FF2B5EF4-FFF2-40B4-BE49-F238E27FC236}">
                  <a16:creationId xmlns:a16="http://schemas.microsoft.com/office/drawing/2014/main" id="{C219E3DD-EEAC-436D-AAE7-68523A87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16847" y="1138963"/>
              <a:ext cx="335450" cy="335450"/>
            </a:xfrm>
            <a:prstGeom prst="rect">
              <a:avLst/>
            </a:prstGeom>
          </p:spPr>
        </p:pic>
        <p:pic>
          <p:nvPicPr>
            <p:cNvPr id="139" name="Key">
              <a:extLst>
                <a:ext uri="{FF2B5EF4-FFF2-40B4-BE49-F238E27FC236}">
                  <a16:creationId xmlns:a16="http://schemas.microsoft.com/office/drawing/2014/main" id="{C50DB63C-3F92-4B88-AFC8-BE936D75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23773" y="1020492"/>
              <a:ext cx="122745" cy="122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214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56BF-A6DF-472B-BD16-5E42E0BD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Artifact: Reference Type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4784-BA96-4D6F-91A2-82F04D41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artifacts exist, and none should have to create YASS</a:t>
            </a:r>
            <a:r>
              <a:rPr lang="en-US" baseline="30000" dirty="0"/>
              <a:t>1</a:t>
            </a:r>
          </a:p>
          <a:p>
            <a:r>
              <a:rPr lang="en-US" dirty="0"/>
              <a:t>Available alongside the target artifact</a:t>
            </a:r>
          </a:p>
          <a:p>
            <a:pPr lvl="1"/>
            <a:r>
              <a:rPr lang="en-US" dirty="0"/>
              <a:t>Solves the discovery problem &amp; network isolated/air-gapped environments </a:t>
            </a:r>
            <a:br>
              <a:rPr lang="en-US" dirty="0"/>
            </a:br>
            <a:r>
              <a:rPr lang="en-US" dirty="0"/>
              <a:t>Reference Types artifacts </a:t>
            </a:r>
            <a:r>
              <a:rPr lang="en-US" i="1" dirty="0"/>
              <a:t>can </a:t>
            </a:r>
            <a:r>
              <a:rPr lang="en-US" dirty="0"/>
              <a:t>be copied with the target artifact</a:t>
            </a:r>
          </a:p>
          <a:p>
            <a:r>
              <a:rPr lang="en-US" dirty="0"/>
              <a:t>Associated with, but separable from the target artifact </a:t>
            </a:r>
          </a:p>
          <a:p>
            <a:r>
              <a:rPr lang="en-US" dirty="0"/>
              <a:t>Target artifact must not change when adding new artifacts</a:t>
            </a:r>
          </a:p>
          <a:p>
            <a:pPr marL="461962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docker pull </a:t>
            </a:r>
            <a:r>
              <a:rPr lang="en-US" sz="1200" b="1" dirty="0">
                <a:latin typeface="Consolas" panose="020B0609020204030204" pitchFamily="49" charset="0"/>
              </a:rPr>
              <a:t>mcr.microsoft.com/dotnet/runtime:5.0</a:t>
            </a:r>
          </a:p>
          <a:p>
            <a:pPr marL="461962" lvl="1" indent="0">
              <a:buNone/>
            </a:pPr>
            <a:r>
              <a:rPr lang="sv-SE" sz="1200" dirty="0">
                <a:latin typeface="Consolas" panose="020B0609020204030204" pitchFamily="49" charset="0"/>
              </a:rPr>
              <a:t>docker pull </a:t>
            </a:r>
            <a:r>
              <a:rPr lang="sv-SE" sz="1200" b="1" dirty="0">
                <a:latin typeface="Consolas" panose="020B0609020204030204" pitchFamily="49" charset="0"/>
              </a:rPr>
              <a:t>mcr.microsoft.com/dotnet/runtime@sha256:ca9c27f783381678c8a06d93944469c8cfc6669d7a244c26dd2cbbedfbcfd93f</a:t>
            </a:r>
            <a:endParaRPr lang="en-US" sz="14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Helm chart references</a:t>
            </a:r>
          </a:p>
          <a:p>
            <a:pPr marL="457200" lvl="1" indent="0">
              <a:buNone/>
            </a:pPr>
            <a:r>
              <a:rPr lang="en-US" dirty="0" err="1"/>
              <a:t>Kubedeploy.yaml</a:t>
            </a:r>
            <a:r>
              <a:rPr lang="en-US" dirty="0"/>
              <a:t>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79D16-F650-4EF1-B0E1-A3F4E1104A28}"/>
              </a:ext>
            </a:extLst>
          </p:cNvPr>
          <p:cNvSpPr txBox="1"/>
          <p:nvPr/>
        </p:nvSpPr>
        <p:spPr>
          <a:xfrm>
            <a:off x="502023" y="6492875"/>
            <a:ext cx="45182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1- YASS- </a:t>
            </a:r>
            <a:r>
              <a:rPr lang="en-US" sz="1050" b="1" dirty="0"/>
              <a:t>Y</a:t>
            </a:r>
            <a:r>
              <a:rPr lang="en-US" sz="1050" dirty="0"/>
              <a:t>et </a:t>
            </a:r>
            <a:r>
              <a:rPr lang="en-US" sz="1050" b="1" dirty="0"/>
              <a:t>A</a:t>
            </a:r>
            <a:r>
              <a:rPr lang="en-US" sz="1050" dirty="0"/>
              <a:t>nother </a:t>
            </a:r>
            <a:r>
              <a:rPr lang="en-US" sz="1050" b="1" dirty="0"/>
              <a:t>S</a:t>
            </a:r>
            <a:r>
              <a:rPr lang="en-US" sz="1050" dirty="0"/>
              <a:t>torage </a:t>
            </a:r>
            <a:r>
              <a:rPr lang="en-US" sz="1050" b="1" dirty="0"/>
              <a:t>S</a:t>
            </a:r>
            <a:r>
              <a:rPr lang="en-US" sz="1050" dirty="0"/>
              <a:t>ervice</a:t>
            </a:r>
          </a:p>
        </p:txBody>
      </p:sp>
    </p:spTree>
    <p:extLst>
      <p:ext uri="{BB962C8B-B14F-4D97-AF65-F5344CB8AC3E}">
        <p14:creationId xmlns:p14="http://schemas.microsoft.com/office/powerpoint/2010/main" val="80441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479F3A9-71F4-BD47-9A17-6F4619C5634D}" vid="{2B07143B-CE63-1844-B53E-9D0EDAD8FD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15144</TotalTime>
  <Words>2151</Words>
  <Application>Microsoft Office PowerPoint</Application>
  <PresentationFormat>Widescreen</PresentationFormat>
  <Paragraphs>459</Paragraphs>
  <Slides>25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az_ea_font</vt:lpstr>
      <vt:lpstr>Calibri</vt:lpstr>
      <vt:lpstr>Calibri Light</vt:lpstr>
      <vt:lpstr>Consolas</vt:lpstr>
      <vt:lpstr>Segoe UI</vt:lpstr>
      <vt:lpstr>Office Theme</vt:lpstr>
      <vt:lpstr>1_Office Theme</vt:lpstr>
      <vt:lpstr>OCI Artifact Registries</vt:lpstr>
      <vt:lpstr>OCI Artifacts Enabling the Supply Chain</vt:lpstr>
      <vt:lpstr>Secure Supply Chain Artifact Workflows</vt:lpstr>
      <vt:lpstr>Container Registries</vt:lpstr>
      <vt:lpstr>Container Registries</vt:lpstr>
      <vt:lpstr>Supply Chain Artifacts</vt:lpstr>
      <vt:lpstr>What are the Supply Chain Artifact Types</vt:lpstr>
      <vt:lpstr>OCI Artifact: Reference Types</vt:lpstr>
      <vt:lpstr>OCI Artifact: Reference Type Principals</vt:lpstr>
      <vt:lpstr>Demo Time</vt:lpstr>
      <vt:lpstr>What should be seen?</vt:lpstr>
      <vt:lpstr>Individual Artifacts &amp; Reference Artifacts</vt:lpstr>
      <vt:lpstr>Individual Artifacts &amp; Reference Artifacts</vt:lpstr>
      <vt:lpstr>OCI Artifact Copying</vt:lpstr>
      <vt:lpstr>OCI Artifact Copying</vt:lpstr>
      <vt:lpstr>Deleting Reference Artifacts</vt:lpstr>
      <vt:lpstr>Artifact Workflow</vt:lpstr>
      <vt:lpstr>From Development Through Consumption The CDC of a secure software supply chain</vt:lpstr>
      <vt:lpstr>Creation</vt:lpstr>
      <vt:lpstr>Distribution</vt:lpstr>
      <vt:lpstr>Distribution</vt:lpstr>
      <vt:lpstr>Consumption</vt:lpstr>
      <vt:lpstr>Container Lifecycle</vt:lpstr>
      <vt:lpstr>PowerPoint Presentation</vt:lpstr>
      <vt:lpstr>OCI Artifact Reference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172</cp:revision>
  <dcterms:created xsi:type="dcterms:W3CDTF">2019-04-26T20:36:37Z</dcterms:created>
  <dcterms:modified xsi:type="dcterms:W3CDTF">2021-08-17T04:26:41Z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