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57"/>
  </p:notesMasterIdLst>
  <p:handoutMasterIdLst>
    <p:handoutMasterId r:id="rId58"/>
  </p:handoutMasterIdLst>
  <p:sldIdLst>
    <p:sldId id="256" r:id="rId3"/>
    <p:sldId id="411" r:id="rId4"/>
    <p:sldId id="413" r:id="rId5"/>
    <p:sldId id="414" r:id="rId6"/>
    <p:sldId id="465" r:id="rId7"/>
    <p:sldId id="464" r:id="rId8"/>
    <p:sldId id="467" r:id="rId9"/>
    <p:sldId id="466" r:id="rId10"/>
    <p:sldId id="480" r:id="rId11"/>
    <p:sldId id="484" r:id="rId12"/>
    <p:sldId id="485" r:id="rId13"/>
    <p:sldId id="486" r:id="rId14"/>
    <p:sldId id="491" r:id="rId15"/>
    <p:sldId id="492" r:id="rId16"/>
    <p:sldId id="487" r:id="rId17"/>
    <p:sldId id="489" r:id="rId18"/>
    <p:sldId id="481" r:id="rId19"/>
    <p:sldId id="488" r:id="rId20"/>
    <p:sldId id="482" r:id="rId21"/>
    <p:sldId id="483" r:id="rId22"/>
    <p:sldId id="468" r:id="rId23"/>
    <p:sldId id="469" r:id="rId24"/>
    <p:sldId id="472" r:id="rId25"/>
    <p:sldId id="470" r:id="rId26"/>
    <p:sldId id="471" r:id="rId27"/>
    <p:sldId id="473" r:id="rId28"/>
    <p:sldId id="475" r:id="rId29"/>
    <p:sldId id="476" r:id="rId30"/>
    <p:sldId id="477" r:id="rId31"/>
    <p:sldId id="478" r:id="rId32"/>
    <p:sldId id="474" r:id="rId33"/>
    <p:sldId id="479" r:id="rId34"/>
    <p:sldId id="258" r:id="rId35"/>
    <p:sldId id="264" r:id="rId36"/>
    <p:sldId id="381" r:id="rId37"/>
    <p:sldId id="382" r:id="rId38"/>
    <p:sldId id="420" r:id="rId39"/>
    <p:sldId id="417" r:id="rId40"/>
    <p:sldId id="418" r:id="rId41"/>
    <p:sldId id="391" r:id="rId42"/>
    <p:sldId id="432" r:id="rId43"/>
    <p:sldId id="403" r:id="rId44"/>
    <p:sldId id="404" r:id="rId45"/>
    <p:sldId id="415" r:id="rId46"/>
    <p:sldId id="459" r:id="rId47"/>
    <p:sldId id="460" r:id="rId48"/>
    <p:sldId id="462" r:id="rId49"/>
    <p:sldId id="463" r:id="rId50"/>
    <p:sldId id="419" r:id="rId51"/>
    <p:sldId id="421" r:id="rId52"/>
    <p:sldId id="431" r:id="rId53"/>
    <p:sldId id="461" r:id="rId54"/>
    <p:sldId id="398" r:id="rId55"/>
    <p:sldId id="405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999C6"/>
    <a:srgbClr val="F2F2F2"/>
    <a:srgbClr val="262262"/>
    <a:srgbClr val="FFFFFF"/>
    <a:srgbClr val="BCCCEA"/>
    <a:srgbClr val="4472C4"/>
    <a:srgbClr val="18A6D1"/>
    <a:srgbClr val="007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4" autoAdjust="0"/>
    <p:restoredTop sz="96807" autoAdjust="0"/>
  </p:normalViewPr>
  <p:slideViewPr>
    <p:cSldViewPr snapToGrid="0">
      <p:cViewPr>
        <p:scale>
          <a:sx n="75" d="100"/>
          <a:sy n="75" d="100"/>
        </p:scale>
        <p:origin x="3180" y="780"/>
      </p:cViewPr>
      <p:guideLst/>
    </p:cSldViewPr>
  </p:slideViewPr>
  <p:outlineViewPr>
    <p:cViewPr>
      <p:scale>
        <a:sx n="33" d="100"/>
        <a:sy n="33" d="100"/>
      </p:scale>
      <p:origin x="0" y="-259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2C4673-253F-49E9-A46D-733B2AA77E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99CE5-AC94-4B06-9C82-F5DC72CF8F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AAA2F-1E50-40BC-A6BC-59D9CCC35F1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48F97-291A-49FF-83D6-1F2766B20B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971A0-C85B-4EDD-AE22-6D2C5BE2C7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FC11-61FB-4137-984F-DC93E62BE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18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37AF77-DF1E-42F3-9067-8F6B72E7D6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32AC1-6E00-44FC-A4A9-9D678D74894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AE9DC-814D-4DE3-8B5C-9862FD242EE1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4969E04-6BD1-46E6-84CC-B6047C4626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B67E76D-C3A5-423F-83D7-6A492FB28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0D674-8466-4F3D-9902-D9A2DF362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C8319-6AFC-4959-BFA8-E456646940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378FB-1D52-4CFB-8513-901DF39875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78FB-1D52-4CFB-8513-901DF39875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32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365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9056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021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69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435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147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5252-C0FE-4FC7-B1E4-154375968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CEA58-C1C2-45A5-9390-524D8355D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9606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8DC1B7-FBAB-4AB9-AE3D-53187A7007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2175" y="1527143"/>
            <a:ext cx="5463103" cy="1780626"/>
          </a:xfrm>
        </p:spPr>
        <p:txBody>
          <a:bodyPr anchor="b"/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Session Title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F104F8D-46FD-46EF-9DE5-F4213DE4EAD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2175" y="4258467"/>
            <a:ext cx="8308509" cy="16097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700" i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speakers</a:t>
            </a:r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170EF11-29F0-4489-BA49-3E78626A8C0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52175" y="3428119"/>
            <a:ext cx="8308509" cy="65368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800" i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412118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3E8F2E-BA49-4886-9FC5-5D35DB514A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6596" y="1317798"/>
            <a:ext cx="11317079" cy="53136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7291D-237A-47EB-B516-5985C31C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96" y="0"/>
            <a:ext cx="10332686" cy="1152267"/>
          </a:xfrm>
        </p:spPr>
        <p:txBody>
          <a:bodyPr>
            <a:normAutofit/>
          </a:bodyPr>
          <a:lstStyle>
            <a:lvl1pPr marL="0"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0438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-Title and Content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24E6-FD35-5344-B096-6402F008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506CC-9800-2A4A-937F-7050F558C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D5D2C-F9B1-D246-9639-851B83E5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AE7EA-1E3A-D94D-B1D2-0CE4354C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CEC4F-CD4A-074B-AF66-EC8A7F79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51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129C-CEE5-4293-AB57-42A8840D2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EDB76-A9D3-4868-BB08-9A579F5CA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47693-4016-442A-88BC-61744983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6728-6E31-4E7A-A1A2-4FF96B42253B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B9726-FAA1-40A7-A34A-7AC9B23A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09911-B423-46F4-A996-2CA79726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9492-0856-490C-9EE8-30014572C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8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BDB2-D293-41CE-96F3-C404CDDE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46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A73A-D19C-4687-8E23-6DD2114F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2A973-5AD2-41E8-BC1A-C1FC4EC7F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930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88F1-EA8D-443E-9C60-5F2F8EA6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1012D-B14E-4A5A-9230-02E8CF58C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803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2D5A-667E-4024-A829-77CA8289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D234-A350-44DB-92EF-5C4A5AE4A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195CE-EA5E-4078-9977-9ECA5E520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53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8FB3-E503-4994-82C0-51E55E0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0D42F-2EB3-48CB-A9DB-690E99F01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14F7C-924A-41F2-9B8A-D1602AD80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C0BE9-FF54-4259-B6FC-D35A8313A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EB875-B8D5-4A83-944E-28E1A397C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424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BDB2-D293-41CE-96F3-C404CDDE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579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48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2D71-54B1-431C-B63E-7C790756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065B-4A0B-4C1C-B02D-86AA313E3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840A2-5708-421D-9786-349457AB0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590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F922-8713-4F6B-8001-FC403188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7AA13-CA73-43BC-A98F-971D0A7AF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C7561-45F4-4CCC-B3C6-F6844708B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29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CC518-54D0-4C9F-B3FD-AED7C0FB4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8BF32-9511-4817-BAEA-3BC6FCE42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64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720D2-91CE-044F-A8ED-BD107AF7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9144B-E297-7342-91F4-A0B0E7863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2342E-CED4-0948-9028-835746FB5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0C286-2EAD-1943-B258-A40FB6B7C06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7D762-EA8D-C74D-9BAD-4C8B0B22B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7BDC2-4FB1-2043-805D-6668956B4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7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3" Type="http://schemas.openxmlformats.org/officeDocument/2006/relationships/hyperlink" Target="mailto:Steve.Lasker@Microsoft.com" TargetMode="Externa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tevelasker/presentations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s://github.com/stevelasker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stevelasker.blog/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8.jpg"/><Relationship Id="rId7" Type="http://schemas.openxmlformats.org/officeDocument/2006/relationships/image" Target="../media/image27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5" Type="http://schemas.openxmlformats.org/officeDocument/2006/relationships/image" Target="../media/image37.png"/><Relationship Id="rId10" Type="http://schemas.openxmlformats.org/officeDocument/2006/relationships/image" Target="../media/image38.png"/><Relationship Id="rId4" Type="http://schemas.openxmlformats.org/officeDocument/2006/relationships/image" Target="../media/image36.png"/><Relationship Id="rId9" Type="http://schemas.openxmlformats.org/officeDocument/2006/relationships/image" Target="../media/image3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9.svg"/><Relationship Id="rId7" Type="http://schemas.openxmlformats.org/officeDocument/2006/relationships/image" Target="../media/image27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Relationship Id="rId9" Type="http://schemas.openxmlformats.org/officeDocument/2006/relationships/image" Target="../media/image4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svg"/><Relationship Id="rId3" Type="http://schemas.openxmlformats.org/officeDocument/2006/relationships/image" Target="../media/image27.svg"/><Relationship Id="rId7" Type="http://schemas.openxmlformats.org/officeDocument/2006/relationships/image" Target="../media/image40.svg"/><Relationship Id="rId12" Type="http://schemas.openxmlformats.org/officeDocument/2006/relationships/image" Target="../media/image4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29.svg"/><Relationship Id="rId10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4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27.svg"/><Relationship Id="rId4" Type="http://schemas.openxmlformats.org/officeDocument/2006/relationships/image" Target="../media/image31.sv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48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12" Type="http://schemas.openxmlformats.org/officeDocument/2006/relationships/image" Target="../media/image29.sv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11" Type="http://schemas.openxmlformats.org/officeDocument/2006/relationships/image" Target="../media/image28.png"/><Relationship Id="rId5" Type="http://schemas.openxmlformats.org/officeDocument/2006/relationships/image" Target="../media/image6.png"/><Relationship Id="rId10" Type="http://schemas.openxmlformats.org/officeDocument/2006/relationships/image" Target="../media/image27.svg"/><Relationship Id="rId4" Type="http://schemas.openxmlformats.org/officeDocument/2006/relationships/image" Target="../media/image31.svg"/><Relationship Id="rId9" Type="http://schemas.openxmlformats.org/officeDocument/2006/relationships/image" Target="../media/image26.png"/><Relationship Id="rId14" Type="http://schemas.openxmlformats.org/officeDocument/2006/relationships/image" Target="../media/image4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7.svg"/><Relationship Id="rId7" Type="http://schemas.openxmlformats.org/officeDocument/2006/relationships/image" Target="../media/image44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46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tevelasker" TargetMode="External"/><Relationship Id="rId13" Type="http://schemas.openxmlformats.org/officeDocument/2006/relationships/image" Target="../media/image4.png"/><Relationship Id="rId3" Type="http://schemas.openxmlformats.org/officeDocument/2006/relationships/hyperlink" Target="https://github.com/deislabs/oras/blob/reference-types/docs/artifact-manifest.md" TargetMode="External"/><Relationship Id="rId7" Type="http://schemas.openxmlformats.org/officeDocument/2006/relationships/hyperlink" Target="https://stevelasker.blog/" TargetMode="External"/><Relationship Id="rId12" Type="http://schemas.openxmlformats.org/officeDocument/2006/relationships/image" Target="../media/image3.png"/><Relationship Id="rId2" Type="http://schemas.openxmlformats.org/officeDocument/2006/relationships/hyperlink" Target="https://github.com/opencontainers/artifacts/pull/29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Steve.Lasker@Microsoft.com" TargetMode="External"/><Relationship Id="rId11" Type="http://schemas.openxmlformats.org/officeDocument/2006/relationships/image" Target="../media/image2.png"/><Relationship Id="rId5" Type="http://schemas.openxmlformats.org/officeDocument/2006/relationships/hyperlink" Target="https://github.com/notaryproject/notaryproject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github.com/notaryproject/distribution/blob/prototype-2/docs/reference-types.md" TargetMode="External"/><Relationship Id="rId9" Type="http://schemas.openxmlformats.org/officeDocument/2006/relationships/hyperlink" Target="https://github.com/stevelasker/presentation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ontainers/artifacts/pull/29" TargetMode="External"/><Relationship Id="rId2" Type="http://schemas.openxmlformats.org/officeDocument/2006/relationships/hyperlink" Target="https://stevelasker.blog/docker-tagging-best-practices-for-tagging-and-versioning-docker-images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27.svg"/><Relationship Id="rId4" Type="http://schemas.openxmlformats.org/officeDocument/2006/relationships/image" Target="../media/image31.svg"/><Relationship Id="rId9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48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12" Type="http://schemas.openxmlformats.org/officeDocument/2006/relationships/image" Target="../media/image29.sv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28.png"/><Relationship Id="rId5" Type="http://schemas.openxmlformats.org/officeDocument/2006/relationships/image" Target="../media/image6.png"/><Relationship Id="rId10" Type="http://schemas.openxmlformats.org/officeDocument/2006/relationships/image" Target="../media/image27.svg"/><Relationship Id="rId4" Type="http://schemas.openxmlformats.org/officeDocument/2006/relationships/image" Target="../media/image31.svg"/><Relationship Id="rId9" Type="http://schemas.openxmlformats.org/officeDocument/2006/relationships/image" Target="../media/image26.png"/><Relationship Id="rId14" Type="http://schemas.openxmlformats.org/officeDocument/2006/relationships/image" Target="../media/image49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github.com/notaryproject/distribution/blob/prototype-2/docs/reference-types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notaryproject/distribution/blob/prototype-2/docs/reference-types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taryproject/distribution/blob/prototype-2/docs/reference-types.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veLasker/artifacts/blob/oci-artifact-manifest/artifact-manifest-spec.md#lifecycle-managemen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6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svg"/><Relationship Id="rId4" Type="http://schemas.openxmlformats.org/officeDocument/2006/relationships/image" Target="../media/image58.png"/><Relationship Id="rId9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jpg"/><Relationship Id="rId5" Type="http://schemas.openxmlformats.org/officeDocument/2006/relationships/image" Target="../media/image12.sv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svg"/><Relationship Id="rId4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63.png"/><Relationship Id="rId10" Type="http://schemas.openxmlformats.org/officeDocument/2006/relationships/hyperlink" Target="https://www.iana.org/assignments/media-types/media-types.xhtml" TargetMode="External"/><Relationship Id="rId4" Type="http://schemas.openxmlformats.org/officeDocument/2006/relationships/image" Target="../media/image14.svg"/><Relationship Id="rId9" Type="http://schemas.openxmlformats.org/officeDocument/2006/relationships/image" Target="../media/image17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71.svg"/><Relationship Id="rId3" Type="http://schemas.openxmlformats.org/officeDocument/2006/relationships/image" Target="../media/image29.svg"/><Relationship Id="rId7" Type="http://schemas.openxmlformats.org/officeDocument/2006/relationships/image" Target="../media/image27.svg"/><Relationship Id="rId12" Type="http://schemas.openxmlformats.org/officeDocument/2006/relationships/image" Target="../media/image7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69.svg"/><Relationship Id="rId5" Type="http://schemas.openxmlformats.org/officeDocument/2006/relationships/image" Target="../media/image40.svg"/><Relationship Id="rId10" Type="http://schemas.openxmlformats.org/officeDocument/2006/relationships/image" Target="../media/image68.png"/><Relationship Id="rId4" Type="http://schemas.openxmlformats.org/officeDocument/2006/relationships/image" Target="../media/image39.png"/><Relationship Id="rId9" Type="http://schemas.openxmlformats.org/officeDocument/2006/relationships/image" Target="../media/image42.sv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8.jpg"/><Relationship Id="rId7" Type="http://schemas.openxmlformats.org/officeDocument/2006/relationships/image" Target="../media/image27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37.png"/><Relationship Id="rId10" Type="http://schemas.openxmlformats.org/officeDocument/2006/relationships/image" Target="../media/image38.png"/><Relationship Id="rId4" Type="http://schemas.openxmlformats.org/officeDocument/2006/relationships/image" Target="../media/image36.png"/><Relationship Id="rId9" Type="http://schemas.openxmlformats.org/officeDocument/2006/relationships/image" Target="../media/image31.sv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9.svg"/><Relationship Id="rId7" Type="http://schemas.openxmlformats.org/officeDocument/2006/relationships/image" Target="../media/image27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Relationship Id="rId9" Type="http://schemas.openxmlformats.org/officeDocument/2006/relationships/image" Target="../media/image42.sv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svg"/><Relationship Id="rId3" Type="http://schemas.openxmlformats.org/officeDocument/2006/relationships/image" Target="../media/image27.svg"/><Relationship Id="rId7" Type="http://schemas.openxmlformats.org/officeDocument/2006/relationships/image" Target="../media/image40.svg"/><Relationship Id="rId12" Type="http://schemas.openxmlformats.org/officeDocument/2006/relationships/image" Target="../media/image4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29.svg"/><Relationship Id="rId10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42.sv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7.svg"/><Relationship Id="rId7" Type="http://schemas.openxmlformats.org/officeDocument/2006/relationships/image" Target="../media/image44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46.sv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ontainers/artifacts/pull/29" TargetMode="External"/><Relationship Id="rId2" Type="http://schemas.openxmlformats.org/officeDocument/2006/relationships/hyperlink" Target="https://stevelasker.blog/docker-tagging-best-practices-for-tagging-and-versioning-docker-imag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e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chat.opencontainers.org/" TargetMode="External"/><Relationship Id="rId13" Type="http://schemas.openxmlformats.org/officeDocument/2006/relationships/image" Target="../media/image1.png"/><Relationship Id="rId3" Type="http://schemas.openxmlformats.org/officeDocument/2006/relationships/hyperlink" Target="https://github/com/deislabs/oras" TargetMode="External"/><Relationship Id="rId7" Type="http://schemas.openxmlformats.org/officeDocument/2006/relationships/hyperlink" Target="https://opencontainers.slack.com/" TargetMode="External"/><Relationship Id="rId12" Type="http://schemas.openxmlformats.org/officeDocument/2006/relationships/hyperlink" Target="https://github.com/stevelasker/presentations" TargetMode="External"/><Relationship Id="rId2" Type="http://schemas.openxmlformats.org/officeDocument/2006/relationships/hyperlink" Target="https://github.com/opencontainers/artifacts" TargetMode="Externa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ka.ms/acr/artifacts" TargetMode="External"/><Relationship Id="rId11" Type="http://schemas.openxmlformats.org/officeDocument/2006/relationships/hyperlink" Target="https://github.com/stevelasker" TargetMode="External"/><Relationship Id="rId5" Type="http://schemas.openxmlformats.org/officeDocument/2006/relationships/hyperlink" Target="https://stevelasker.blog/authoring-oci-registry-artifacts-quick-guide/" TargetMode="External"/><Relationship Id="rId15" Type="http://schemas.openxmlformats.org/officeDocument/2006/relationships/image" Target="../media/image3.png"/><Relationship Id="rId10" Type="http://schemas.openxmlformats.org/officeDocument/2006/relationships/hyperlink" Target="https://stevelasker.blog/" TargetMode="External"/><Relationship Id="rId4" Type="http://schemas.openxmlformats.org/officeDocument/2006/relationships/hyperlink" Target="https://github.com/notaryproject/notaryproject" TargetMode="External"/><Relationship Id="rId9" Type="http://schemas.openxmlformats.org/officeDocument/2006/relationships/hyperlink" Target="mailto:Steve.Lasker@Microsoft.com" TargetMode="External"/><Relationship Id="rId1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ssf/wg-vulnerability-disclosures/blob/main/docs/standards/CVRF-CSAF.m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3.svg"/><Relationship Id="rId5" Type="http://schemas.openxmlformats.org/officeDocument/2006/relationships/image" Target="../media/image29.svg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B690-EE2A-47E8-908C-BDB7A5305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4743"/>
            <a:ext cx="9144000" cy="1595379"/>
          </a:xfrm>
        </p:spPr>
        <p:txBody>
          <a:bodyPr/>
          <a:lstStyle/>
          <a:p>
            <a:r>
              <a:rPr lang="en-US" dirty="0"/>
              <a:t>OCI </a:t>
            </a:r>
            <a:r>
              <a:rPr lang="en-US" b="1" dirty="0"/>
              <a:t>Artifact Registries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45D53-3904-49EA-88E5-A6CD29022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46483"/>
            <a:ext cx="9144000" cy="1655762"/>
          </a:xfrm>
        </p:spPr>
        <p:txBody>
          <a:bodyPr/>
          <a:lstStyle/>
          <a:p>
            <a:r>
              <a:rPr lang="en-US" dirty="0"/>
              <a:t>Leveraging OCI Distribution for new Cloud Native Artifacts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A9C73-EFAE-45E2-8E0E-6C677156D13A}"/>
              </a:ext>
            </a:extLst>
          </p:cNvPr>
          <p:cNvSpPr txBox="1"/>
          <p:nvPr/>
        </p:nvSpPr>
        <p:spPr>
          <a:xfrm rot="21411113">
            <a:off x="3860477" y="4097586"/>
            <a:ext cx="4595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The journey continues</a:t>
            </a:r>
            <a:br>
              <a:rPr lang="en-US" sz="2400" i="1" dirty="0"/>
            </a:br>
            <a:r>
              <a:rPr lang="en-US" sz="2400" i="1" dirty="0"/>
              <a:t>Adding support for Reference 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136CA-9359-482A-A9EC-A031EF54803C}"/>
              </a:ext>
            </a:extLst>
          </p:cNvPr>
          <p:cNvSpPr txBox="1"/>
          <p:nvPr/>
        </p:nvSpPr>
        <p:spPr>
          <a:xfrm>
            <a:off x="517862" y="4838676"/>
            <a:ext cx="315741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Steve Lasker</a:t>
            </a:r>
          </a:p>
          <a:p>
            <a:r>
              <a:rPr lang="en-US" sz="1400" dirty="0"/>
              <a:t>Program Manager / Architect</a:t>
            </a:r>
          </a:p>
          <a:p>
            <a:r>
              <a:rPr lang="en-US" sz="1400" dirty="0"/>
              <a:t>Azure Container Registries</a:t>
            </a:r>
          </a:p>
          <a:p>
            <a:r>
              <a:rPr lang="en-US" sz="1100" dirty="0">
                <a:hlinkClick r:id="rId3"/>
              </a:rPr>
              <a:t>Steve.Lasker@Microsoft.com</a:t>
            </a:r>
            <a:endParaRPr lang="en-US" sz="1100" dirty="0"/>
          </a:p>
          <a:p>
            <a:r>
              <a:rPr lang="en-US" sz="1400" dirty="0"/>
              <a:t>@</a:t>
            </a:r>
            <a:r>
              <a:rPr lang="en-US" sz="1400" dirty="0" err="1"/>
              <a:t>SteveLasker</a:t>
            </a:r>
            <a:endParaRPr lang="en-US" sz="1400" dirty="0"/>
          </a:p>
          <a:p>
            <a:r>
              <a:rPr lang="en-US" sz="1400" dirty="0" err="1">
                <a:hlinkClick r:id="rId4"/>
              </a:rPr>
              <a:t>SteveLasker.blog</a:t>
            </a:r>
            <a:endParaRPr lang="en-US" sz="1400" dirty="0"/>
          </a:p>
          <a:p>
            <a:r>
              <a:rPr lang="en-US" sz="1400" dirty="0">
                <a:hlinkClick r:id="rId5"/>
              </a:rPr>
              <a:t>github.com/</a:t>
            </a:r>
            <a:r>
              <a:rPr lang="en-US" sz="1400" dirty="0" err="1">
                <a:hlinkClick r:id="rId5"/>
              </a:rPr>
              <a:t>SteveLasker</a:t>
            </a:r>
            <a:endParaRPr lang="en-US" sz="1400" dirty="0"/>
          </a:p>
          <a:p>
            <a:r>
              <a:rPr lang="en-US" sz="1400" dirty="0">
                <a:hlinkClick r:id="rId6"/>
              </a:rPr>
              <a:t>github.com/</a:t>
            </a:r>
            <a:r>
              <a:rPr lang="en-US" sz="1400" dirty="0" err="1">
                <a:hlinkClick r:id="rId6"/>
              </a:rPr>
              <a:t>SteveLasker</a:t>
            </a:r>
            <a:r>
              <a:rPr lang="en-US" sz="1400" dirty="0">
                <a:hlinkClick r:id="rId6"/>
              </a:rPr>
              <a:t>/presentations</a:t>
            </a:r>
            <a:endParaRPr lang="en-US" sz="1400" dirty="0"/>
          </a:p>
        </p:txBody>
      </p:sp>
      <p:pic>
        <p:nvPicPr>
          <p:cNvPr id="1026" name="Picture 2" descr="Image result for blog logo">
            <a:extLst>
              <a:ext uri="{FF2B5EF4-FFF2-40B4-BE49-F238E27FC236}">
                <a16:creationId xmlns:a16="http://schemas.microsoft.com/office/drawing/2014/main" id="{FC6C3B30-0081-4491-95B0-4514572A9D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361868" y="6057511"/>
            <a:ext cx="209246" cy="9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witter logo">
            <a:extLst>
              <a:ext uri="{FF2B5EF4-FFF2-40B4-BE49-F238E27FC236}">
                <a16:creationId xmlns:a16="http://schemas.microsoft.com/office/drawing/2014/main" id="{26867835-11AC-46A5-AE71-C723D6C63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5" y="5808418"/>
            <a:ext cx="160349" cy="1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6972B029-CCC7-49A2-B006-EF8442C6E5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9" y="6248337"/>
            <a:ext cx="106505" cy="106505"/>
          </a:xfrm>
          <a:prstGeom prst="rect">
            <a:avLst/>
          </a:prstGeom>
        </p:spPr>
      </p:pic>
      <p:pic>
        <p:nvPicPr>
          <p:cNvPr id="1030" name="Picture 6" descr="Image result for email logo">
            <a:extLst>
              <a:ext uri="{FF2B5EF4-FFF2-40B4-BE49-F238E27FC236}">
                <a16:creationId xmlns:a16="http://schemas.microsoft.com/office/drawing/2014/main" id="{C706FC40-82B5-4BA3-907F-96945057A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419965" y="5612605"/>
            <a:ext cx="151149" cy="10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54B9FB-04C3-42ED-A341-731CD7092E7D}"/>
              </a:ext>
            </a:extLst>
          </p:cNvPr>
          <p:cNvSpPr/>
          <p:nvPr/>
        </p:nvSpPr>
        <p:spPr>
          <a:xfrm>
            <a:off x="2731605" y="2422432"/>
            <a:ext cx="1268895" cy="59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876758-F96C-46D6-B57D-57A76B4D2B2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71"/>
          <a:stretch/>
        </p:blipFill>
        <p:spPr>
          <a:xfrm>
            <a:off x="2294286" y="2310146"/>
            <a:ext cx="906991" cy="838821"/>
          </a:xfrm>
          <a:prstGeom prst="rect">
            <a:avLst/>
          </a:prstGeom>
        </p:spPr>
      </p:pic>
      <p:pic>
        <p:nvPicPr>
          <p:cNvPr id="102" name="Graphic 101">
            <a:extLst>
              <a:ext uri="{FF2B5EF4-FFF2-40B4-BE49-F238E27FC236}">
                <a16:creationId xmlns:a16="http://schemas.microsoft.com/office/drawing/2014/main" id="{7F8AA276-1271-488A-94DA-ED09890606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22839" y="2217880"/>
            <a:ext cx="9048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2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helm">
            <a:extLst>
              <a:ext uri="{FF2B5EF4-FFF2-40B4-BE49-F238E27FC236}">
                <a16:creationId xmlns:a16="http://schemas.microsoft.com/office/drawing/2014/main" id="{71EA8A5B-1B40-4C8C-B741-5A19CC9EE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5373" y="2249117"/>
            <a:ext cx="222236" cy="231419"/>
          </a:xfrm>
          <a:prstGeom prst="rect">
            <a:avLst/>
          </a:prstGeom>
        </p:spPr>
      </p:pic>
      <p:pic>
        <p:nvPicPr>
          <p:cNvPr id="109" name="cnab" descr="A close up of a sign&#10;&#10;Description automatically generated">
            <a:extLst>
              <a:ext uri="{FF2B5EF4-FFF2-40B4-BE49-F238E27FC236}">
                <a16:creationId xmlns:a16="http://schemas.microsoft.com/office/drawing/2014/main" id="{81E7F7E8-6A8A-49FA-93DA-067F37A44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186" y="2581045"/>
            <a:ext cx="334414" cy="334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C69D9C-6476-47CC-A199-546C9F9A4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5504"/>
            <a:ext cx="10306050" cy="5067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54" name="Portal-tag-listing">
            <a:extLst>
              <a:ext uri="{FF2B5EF4-FFF2-40B4-BE49-F238E27FC236}">
                <a16:creationId xmlns:a16="http://schemas.microsoft.com/office/drawing/2014/main" id="{A5B4D0AB-6E05-4B25-831D-81C7E4E845D0}"/>
              </a:ext>
            </a:extLst>
          </p:cNvPr>
          <p:cNvGrpSpPr/>
          <p:nvPr/>
        </p:nvGrpSpPr>
        <p:grpSpPr>
          <a:xfrm>
            <a:off x="2877523" y="1270983"/>
            <a:ext cx="7234183" cy="5952777"/>
            <a:chOff x="4636654" y="609659"/>
            <a:chExt cx="7234183" cy="5952777"/>
          </a:xfrm>
        </p:grpSpPr>
        <p:pic>
          <p:nvPicPr>
            <p:cNvPr id="11" name="portal-tag-listing">
              <a:extLst>
                <a:ext uri="{FF2B5EF4-FFF2-40B4-BE49-F238E27FC236}">
                  <a16:creationId xmlns:a16="http://schemas.microsoft.com/office/drawing/2014/main" id="{30543C5C-39E3-4EB2-9B83-421A3F9AF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36654" y="609659"/>
              <a:ext cx="7234183" cy="595277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53" name="white-out">
              <a:extLst>
                <a:ext uri="{FF2B5EF4-FFF2-40B4-BE49-F238E27FC236}">
                  <a16:creationId xmlns:a16="http://schemas.microsoft.com/office/drawing/2014/main" id="{FA7549CA-B1A1-4A28-BB81-2AE9E7F70D1A}"/>
                </a:ext>
              </a:extLst>
            </p:cNvPr>
            <p:cNvSpPr/>
            <p:nvPr/>
          </p:nvSpPr>
          <p:spPr>
            <a:xfrm>
              <a:off x="4777740" y="2458448"/>
              <a:ext cx="7067814" cy="3850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id-lines">
              <a:extLst>
                <a:ext uri="{FF2B5EF4-FFF2-40B4-BE49-F238E27FC236}">
                  <a16:creationId xmlns:a16="http://schemas.microsoft.com/office/drawing/2014/main" id="{6EBDDF76-EAC9-4AA2-9627-63246A9520D0}"/>
                </a:ext>
              </a:extLst>
            </p:cNvPr>
            <p:cNvGrpSpPr/>
            <p:nvPr/>
          </p:nvGrpSpPr>
          <p:grpSpPr>
            <a:xfrm>
              <a:off x="4892805" y="2458448"/>
              <a:ext cx="6786195" cy="2678174"/>
              <a:chOff x="4892805" y="2458448"/>
              <a:chExt cx="6786195" cy="2678174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B894D301-44EF-419E-B6F3-98ACE387D768}"/>
                  </a:ext>
                </a:extLst>
              </p:cNvPr>
              <p:cNvGrpSpPr/>
              <p:nvPr/>
            </p:nvGrpSpPr>
            <p:grpSpPr>
              <a:xfrm>
                <a:off x="11535580" y="2458448"/>
                <a:ext cx="143420" cy="2636561"/>
                <a:chOff x="11535580" y="2458448"/>
                <a:chExt cx="143420" cy="2636561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B5E9448-3838-4B85-BEC6-64095B4E7728}"/>
                    </a:ext>
                  </a:extLst>
                </p:cNvPr>
                <p:cNvSpPr txBox="1"/>
                <p:nvPr/>
              </p:nvSpPr>
              <p:spPr>
                <a:xfrm>
                  <a:off x="11537936" y="245844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03D247D-AA70-4908-8425-6062B55BF124}"/>
                    </a:ext>
                  </a:extLst>
                </p:cNvPr>
                <p:cNvSpPr txBox="1"/>
                <p:nvPr/>
              </p:nvSpPr>
              <p:spPr>
                <a:xfrm>
                  <a:off x="11537936" y="2675936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7E734B2-F10C-446D-9767-D7D806E90933}"/>
                    </a:ext>
                  </a:extLst>
                </p:cNvPr>
                <p:cNvSpPr txBox="1"/>
                <p:nvPr/>
              </p:nvSpPr>
              <p:spPr>
                <a:xfrm>
                  <a:off x="11537936" y="2893424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E5DB37-EF78-4746-A5BF-9B288E327E26}"/>
                    </a:ext>
                  </a:extLst>
                </p:cNvPr>
                <p:cNvSpPr txBox="1"/>
                <p:nvPr/>
              </p:nvSpPr>
              <p:spPr>
                <a:xfrm>
                  <a:off x="11537936" y="3110912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8A5F0C1-A0F1-4D06-8338-223E85C41109}"/>
                    </a:ext>
                  </a:extLst>
                </p:cNvPr>
                <p:cNvSpPr txBox="1"/>
                <p:nvPr/>
              </p:nvSpPr>
              <p:spPr>
                <a:xfrm>
                  <a:off x="11537936" y="3328400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CC7FE4D-1720-4FD8-9CA8-E28D61EACC1D}"/>
                    </a:ext>
                  </a:extLst>
                </p:cNvPr>
                <p:cNvSpPr txBox="1"/>
                <p:nvPr/>
              </p:nvSpPr>
              <p:spPr>
                <a:xfrm>
                  <a:off x="11537936" y="354588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E46BF9F-4796-47A6-904C-0952CEEA73A3}"/>
                    </a:ext>
                  </a:extLst>
                </p:cNvPr>
                <p:cNvSpPr txBox="1"/>
                <p:nvPr/>
              </p:nvSpPr>
              <p:spPr>
                <a:xfrm>
                  <a:off x="11537936" y="376337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C2825F6-D88F-495A-9089-0F298A4F03D0}"/>
                    </a:ext>
                  </a:extLst>
                </p:cNvPr>
                <p:cNvSpPr txBox="1"/>
                <p:nvPr/>
              </p:nvSpPr>
              <p:spPr>
                <a:xfrm>
                  <a:off x="11535580" y="3978836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DE016B6-E2BD-47A7-9AFF-D09BE824B977}"/>
                    </a:ext>
                  </a:extLst>
                </p:cNvPr>
                <p:cNvSpPr txBox="1"/>
                <p:nvPr/>
              </p:nvSpPr>
              <p:spPr>
                <a:xfrm>
                  <a:off x="11535580" y="4196324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274FE9C-01B6-4C6E-8742-A6A8A84D9B83}"/>
                    </a:ext>
                  </a:extLst>
                </p:cNvPr>
                <p:cNvSpPr txBox="1"/>
                <p:nvPr/>
              </p:nvSpPr>
              <p:spPr>
                <a:xfrm>
                  <a:off x="11535580" y="4413812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407F5EB7-E972-43D7-9F7F-DE0A38F3BCFC}"/>
                    </a:ext>
                  </a:extLst>
                </p:cNvPr>
                <p:cNvSpPr txBox="1"/>
                <p:nvPr/>
              </p:nvSpPr>
              <p:spPr>
                <a:xfrm>
                  <a:off x="11535580" y="4631300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E05D072-5A19-4C9E-AF52-73B7279AD491}"/>
                    </a:ext>
                  </a:extLst>
                </p:cNvPr>
                <p:cNvSpPr txBox="1"/>
                <p:nvPr/>
              </p:nvSpPr>
              <p:spPr>
                <a:xfrm>
                  <a:off x="11535580" y="484878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A6A61EF-F11F-4EB1-A8A1-0B822215EF7E}"/>
                  </a:ext>
                </a:extLst>
              </p:cNvPr>
              <p:cNvGrpSpPr/>
              <p:nvPr/>
            </p:nvGrpSpPr>
            <p:grpSpPr>
              <a:xfrm>
                <a:off x="4892805" y="2526415"/>
                <a:ext cx="6777489" cy="2610207"/>
                <a:chOff x="4892805" y="2526415"/>
                <a:chExt cx="6777489" cy="2610207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2A65BCBD-2B2C-4D47-957E-4D4ED05C9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047199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2B9E6E35-4682-4A36-B7F8-153191B058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265083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05D4D1B-B2A2-4B5F-A8E1-643986CFE6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482967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9E141E6F-EE93-4FAA-A27E-5C3DD3AD3E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700851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91433DC8-15C6-4A2B-A5DC-66782CBE94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91873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FDDF6712-06CB-44D6-8A2D-563C3BAA52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5136622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5B526E4A-F22E-4F9C-9394-D2B9E1AD7C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52641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60F0CFA-BB35-476F-A0EE-F4660F1C8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744299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8EDAFB3-A380-48EB-A616-B8B87B9568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962183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5614AAE-6C54-455B-96E3-B1305B75D4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180067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2BCC398-7389-4203-B284-6B54AF65E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397951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6876008D-E190-4357-8158-DC26454812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61583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FC0C1F4-4D25-4E6B-A5B7-92324CBFC5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833722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D9F4377-0D79-428D-8DE2-89EB57CA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be seen?</a:t>
            </a:r>
          </a:p>
        </p:txBody>
      </p:sp>
      <p:grpSp>
        <p:nvGrpSpPr>
          <p:cNvPr id="94" name="all-artifacts-tagged">
            <a:extLst>
              <a:ext uri="{FF2B5EF4-FFF2-40B4-BE49-F238E27FC236}">
                <a16:creationId xmlns:a16="http://schemas.microsoft.com/office/drawing/2014/main" id="{B338A045-6395-464D-A8F8-70687F84BF5F}"/>
              </a:ext>
            </a:extLst>
          </p:cNvPr>
          <p:cNvGrpSpPr/>
          <p:nvPr/>
        </p:nvGrpSpPr>
        <p:grpSpPr>
          <a:xfrm>
            <a:off x="3651629" y="3204482"/>
            <a:ext cx="1728124" cy="2605336"/>
            <a:chOff x="5034627" y="2540777"/>
            <a:chExt cx="6147374" cy="260533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F9F7F0-523E-45FD-9FE9-1A46428F65E8}"/>
                </a:ext>
              </a:extLst>
            </p:cNvPr>
            <p:cNvSpPr txBox="1"/>
            <p:nvPr/>
          </p:nvSpPr>
          <p:spPr>
            <a:xfrm>
              <a:off x="5034627" y="2540777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</a:t>
              </a:r>
              <a:endParaRPr lang="en-US" sz="8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09ABEB-B783-4B12-87AE-59195B5232D7}"/>
                </a:ext>
              </a:extLst>
            </p:cNvPr>
            <p:cNvSpPr txBox="1"/>
            <p:nvPr/>
          </p:nvSpPr>
          <p:spPr>
            <a:xfrm>
              <a:off x="5039388" y="2758040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latest-signature</a:t>
              </a:r>
              <a:endParaRPr lang="en-US" sz="8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C85932C-3D6E-480A-B5E3-78F185038B28}"/>
                </a:ext>
              </a:extLst>
            </p:cNvPr>
            <p:cNvSpPr txBox="1"/>
            <p:nvPr/>
          </p:nvSpPr>
          <p:spPr>
            <a:xfrm>
              <a:off x="5044149" y="2975303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latest-signature-acme-rockets</a:t>
              </a:r>
              <a:endParaRPr lang="en-US" sz="8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4DC96F4-994A-4D94-B57E-5AB56955C40C}"/>
                </a:ext>
              </a:extLst>
            </p:cNvPr>
            <p:cNvSpPr txBox="1"/>
            <p:nvPr/>
          </p:nvSpPr>
          <p:spPr>
            <a:xfrm>
              <a:off x="5048910" y="3192566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latest-signature-wabbit-networks</a:t>
              </a:r>
              <a:endParaRPr lang="en-US" sz="8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A22D85D-37D9-4DCE-84ED-92FD3085E61E}"/>
                </a:ext>
              </a:extLst>
            </p:cNvPr>
            <p:cNvSpPr txBox="1"/>
            <p:nvPr/>
          </p:nvSpPr>
          <p:spPr>
            <a:xfrm>
              <a:off x="5053673" y="3409829"/>
              <a:ext cx="612832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</a:t>
              </a:r>
              <a:endParaRPr lang="en-US" sz="8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330ED0-EA13-478E-B3B1-532B07F31C71}"/>
                </a:ext>
              </a:extLst>
            </p:cNvPr>
            <p:cNvSpPr txBox="1"/>
            <p:nvPr/>
          </p:nvSpPr>
          <p:spPr>
            <a:xfrm>
              <a:off x="5048910" y="3844355"/>
              <a:ext cx="612832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strike="noStrike" dirty="0">
                  <a:solidFill>
                    <a:srgbClr val="0F64AE"/>
                  </a:solidFill>
                  <a:effectLst/>
                  <a:latin typeface="az_ea_font"/>
                </a:rPr>
                <a:t>ca4na-signature-acme-rockets</a:t>
              </a:r>
              <a:endParaRPr lang="en-US" sz="8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BF3A982-68A9-48D6-852B-5157004CEAAB}"/>
                </a:ext>
              </a:extLst>
            </p:cNvPr>
            <p:cNvSpPr txBox="1"/>
            <p:nvPr/>
          </p:nvSpPr>
          <p:spPr>
            <a:xfrm>
              <a:off x="5053673" y="4061618"/>
              <a:ext cx="612832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ca4na-signature-wabbit-networks</a:t>
              </a:r>
              <a:endParaRPr lang="en-US" sz="8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30227DF-1933-4C05-AF79-1EF7C5C1AF62}"/>
                </a:ext>
              </a:extLst>
            </p:cNvPr>
            <p:cNvSpPr txBox="1"/>
            <p:nvPr/>
          </p:nvSpPr>
          <p:spPr>
            <a:xfrm>
              <a:off x="5053673" y="3627092"/>
              <a:ext cx="612832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ca4na-signature</a:t>
              </a:r>
              <a:endParaRPr lang="en-US" sz="8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4D1C368-E4BB-4278-8E08-1CF1DBDCA238}"/>
                </a:ext>
              </a:extLst>
            </p:cNvPr>
            <p:cNvSpPr txBox="1"/>
            <p:nvPr/>
          </p:nvSpPr>
          <p:spPr>
            <a:xfrm>
              <a:off x="5053673" y="4278881"/>
              <a:ext cx="612832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</a:t>
              </a:r>
              <a:endParaRPr lang="en-US" sz="8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8A98FBC-5904-4013-AFE9-44F55FEDF834}"/>
                </a:ext>
              </a:extLst>
            </p:cNvPr>
            <p:cNvSpPr txBox="1"/>
            <p:nvPr/>
          </p:nvSpPr>
          <p:spPr>
            <a:xfrm>
              <a:off x="5053671" y="4496144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ca4nb-signature</a:t>
              </a:r>
              <a:endParaRPr lang="en-US" sz="8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FE524ED-3735-41A5-A3AB-3CDAD8814501}"/>
                </a:ext>
              </a:extLst>
            </p:cNvPr>
            <p:cNvSpPr txBox="1"/>
            <p:nvPr/>
          </p:nvSpPr>
          <p:spPr>
            <a:xfrm>
              <a:off x="5053671" y="4713407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ca4nb-signature-acme-rockets</a:t>
              </a:r>
              <a:endParaRPr lang="en-US" sz="8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B121CD-D65E-41C6-874D-1960D0C9535A}"/>
                </a:ext>
              </a:extLst>
            </p:cNvPr>
            <p:cNvSpPr txBox="1"/>
            <p:nvPr/>
          </p:nvSpPr>
          <p:spPr>
            <a:xfrm>
              <a:off x="5053671" y="4930669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ca4nb-wabbit-networks</a:t>
              </a:r>
              <a:endParaRPr lang="en-US" sz="800" dirty="0"/>
            </a:p>
          </p:txBody>
        </p:sp>
      </p:grpSp>
      <p:grpSp>
        <p:nvGrpSpPr>
          <p:cNvPr id="102" name="image-artifacts-tagged">
            <a:extLst>
              <a:ext uri="{FF2B5EF4-FFF2-40B4-BE49-F238E27FC236}">
                <a16:creationId xmlns:a16="http://schemas.microsoft.com/office/drawing/2014/main" id="{4C257528-1D96-4D6C-8BA1-DF892FC8FA8D}"/>
              </a:ext>
            </a:extLst>
          </p:cNvPr>
          <p:cNvGrpSpPr/>
          <p:nvPr/>
        </p:nvGrpSpPr>
        <p:grpSpPr>
          <a:xfrm>
            <a:off x="3653191" y="3203080"/>
            <a:ext cx="816407" cy="2605833"/>
            <a:chOff x="5037672" y="2541756"/>
            <a:chExt cx="816407" cy="2605833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F6C8CAF-2E14-4058-BE27-5B808EF29A95}"/>
                </a:ext>
              </a:extLst>
            </p:cNvPr>
            <p:cNvSpPr txBox="1"/>
            <p:nvPr/>
          </p:nvSpPr>
          <p:spPr>
            <a:xfrm>
              <a:off x="5037672" y="2541756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</a:t>
              </a:r>
              <a:endParaRPr lang="en-US" sz="8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2F7B13-D108-409D-9FBE-FD22D1E33A43}"/>
                </a:ext>
              </a:extLst>
            </p:cNvPr>
            <p:cNvSpPr txBox="1"/>
            <p:nvPr/>
          </p:nvSpPr>
          <p:spPr>
            <a:xfrm>
              <a:off x="5037672" y="2759064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</a:t>
              </a:r>
              <a:endParaRPr lang="en-US" sz="8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C936261-9951-4D88-9044-10DA1C2109C1}"/>
                </a:ext>
              </a:extLst>
            </p:cNvPr>
            <p:cNvSpPr txBox="1"/>
            <p:nvPr/>
          </p:nvSpPr>
          <p:spPr>
            <a:xfrm>
              <a:off x="5037672" y="2976372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</a:t>
              </a:r>
              <a:endParaRPr lang="en-US" sz="8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607FFAF-16E5-4C34-9548-24709DF035BF}"/>
                </a:ext>
              </a:extLst>
            </p:cNvPr>
            <p:cNvSpPr txBox="1"/>
            <p:nvPr/>
          </p:nvSpPr>
          <p:spPr>
            <a:xfrm>
              <a:off x="5037672" y="3193680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ca4nc</a:t>
              </a:r>
              <a:endParaRPr lang="en-US" sz="8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F8FDB94-453C-4373-B690-112EC35AC900}"/>
                </a:ext>
              </a:extLst>
            </p:cNvPr>
            <p:cNvSpPr txBox="1"/>
            <p:nvPr/>
          </p:nvSpPr>
          <p:spPr>
            <a:xfrm>
              <a:off x="5037672" y="3410988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ca4nd</a:t>
              </a:r>
              <a:endParaRPr lang="en-US" sz="8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703AB0E-4247-40EB-929F-F10F5FD8B254}"/>
                </a:ext>
              </a:extLst>
            </p:cNvPr>
            <p:cNvSpPr txBox="1"/>
            <p:nvPr/>
          </p:nvSpPr>
          <p:spPr>
            <a:xfrm>
              <a:off x="5037672" y="3628296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ca4ne</a:t>
              </a:r>
              <a:endParaRPr lang="en-US" sz="8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5C4238A-D742-4641-8F5B-97526975461B}"/>
                </a:ext>
              </a:extLst>
            </p:cNvPr>
            <p:cNvSpPr txBox="1"/>
            <p:nvPr/>
          </p:nvSpPr>
          <p:spPr>
            <a:xfrm>
              <a:off x="5037672" y="3845604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ca4ng</a:t>
              </a:r>
              <a:endParaRPr lang="en-US" sz="8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D835C2B-B93E-4BFF-A4D8-BE17E15C7B41}"/>
                </a:ext>
              </a:extLst>
            </p:cNvPr>
            <p:cNvSpPr txBox="1"/>
            <p:nvPr/>
          </p:nvSpPr>
          <p:spPr>
            <a:xfrm>
              <a:off x="5037672" y="4062912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ca4ng</a:t>
              </a:r>
              <a:endParaRPr lang="en-US" sz="8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F499E34-31A8-460F-A8C6-DC2F5DC20AB1}"/>
                </a:ext>
              </a:extLst>
            </p:cNvPr>
            <p:cNvSpPr txBox="1"/>
            <p:nvPr/>
          </p:nvSpPr>
          <p:spPr>
            <a:xfrm>
              <a:off x="5037672" y="4280220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ca4nh</a:t>
              </a:r>
              <a:endParaRPr lang="en-US" sz="8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6D68EEB-5574-4574-AD3A-6F6CBA2EA7B8}"/>
                </a:ext>
              </a:extLst>
            </p:cNvPr>
            <p:cNvSpPr txBox="1"/>
            <p:nvPr/>
          </p:nvSpPr>
          <p:spPr>
            <a:xfrm>
              <a:off x="5037672" y="4497528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ca4nj</a:t>
              </a:r>
              <a:endParaRPr lang="en-US" sz="8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E4EEBD5-7A4B-4855-837B-3ECA47AC110D}"/>
                </a:ext>
              </a:extLst>
            </p:cNvPr>
            <p:cNvSpPr txBox="1"/>
            <p:nvPr/>
          </p:nvSpPr>
          <p:spPr>
            <a:xfrm>
              <a:off x="5037672" y="4714836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ca4nk</a:t>
              </a:r>
              <a:endParaRPr lang="en-US" sz="8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F2D3546-DB66-4BB4-BEEB-BCECE213F216}"/>
                </a:ext>
              </a:extLst>
            </p:cNvPr>
            <p:cNvSpPr txBox="1"/>
            <p:nvPr/>
          </p:nvSpPr>
          <p:spPr>
            <a:xfrm>
              <a:off x="5037672" y="4932145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ca4nm</a:t>
              </a:r>
              <a:endParaRPr lang="en-US" sz="800" dirty="0"/>
            </a:p>
          </p:txBody>
        </p:sp>
      </p:grpSp>
      <p:grpSp>
        <p:nvGrpSpPr>
          <p:cNvPr id="150" name="all-artiffacts-tagged-attributes">
            <a:extLst>
              <a:ext uri="{FF2B5EF4-FFF2-40B4-BE49-F238E27FC236}">
                <a16:creationId xmlns:a16="http://schemas.microsoft.com/office/drawing/2014/main" id="{90347892-1DFD-4C36-8400-CD7E31A98C1A}"/>
              </a:ext>
            </a:extLst>
          </p:cNvPr>
          <p:cNvGrpSpPr/>
          <p:nvPr/>
        </p:nvGrpSpPr>
        <p:grpSpPr>
          <a:xfrm>
            <a:off x="3451165" y="3189558"/>
            <a:ext cx="229448" cy="2586180"/>
            <a:chOff x="6093542" y="2528234"/>
            <a:chExt cx="229448" cy="2586180"/>
          </a:xfrm>
        </p:grpSpPr>
        <p:pic>
          <p:nvPicPr>
            <p:cNvPr id="108" name="Container Image">
              <a:extLst>
                <a:ext uri="{FF2B5EF4-FFF2-40B4-BE49-F238E27FC236}">
                  <a16:creationId xmlns:a16="http://schemas.microsoft.com/office/drawing/2014/main" id="{B4014ECC-5641-4052-BC63-C91F4C4FC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093542" y="2528234"/>
              <a:ext cx="229448" cy="229448"/>
            </a:xfrm>
            <a:prstGeom prst="rect">
              <a:avLst/>
            </a:prstGeom>
          </p:spPr>
        </p:pic>
        <p:pic>
          <p:nvPicPr>
            <p:cNvPr id="111" name="Signature">
              <a:extLst>
                <a:ext uri="{FF2B5EF4-FFF2-40B4-BE49-F238E27FC236}">
                  <a16:creationId xmlns:a16="http://schemas.microsoft.com/office/drawing/2014/main" id="{B5E52DDC-309A-474F-9F31-9E2E86443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2816335"/>
              <a:ext cx="139184" cy="139184"/>
            </a:xfrm>
            <a:prstGeom prst="rect">
              <a:avLst/>
            </a:prstGeom>
          </p:spPr>
        </p:pic>
        <p:pic>
          <p:nvPicPr>
            <p:cNvPr id="112" name="Signature">
              <a:extLst>
                <a:ext uri="{FF2B5EF4-FFF2-40B4-BE49-F238E27FC236}">
                  <a16:creationId xmlns:a16="http://schemas.microsoft.com/office/drawing/2014/main" id="{D5AB2CD2-3782-48BA-8CE3-705C298EF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014172"/>
              <a:ext cx="139184" cy="139184"/>
            </a:xfrm>
            <a:prstGeom prst="rect">
              <a:avLst/>
            </a:prstGeom>
          </p:spPr>
        </p:pic>
        <p:pic>
          <p:nvPicPr>
            <p:cNvPr id="113" name="Signature">
              <a:extLst>
                <a:ext uri="{FF2B5EF4-FFF2-40B4-BE49-F238E27FC236}">
                  <a16:creationId xmlns:a16="http://schemas.microsoft.com/office/drawing/2014/main" id="{AE0DFDC7-9B46-42F3-9298-C3727EC23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212009"/>
              <a:ext cx="139184" cy="139184"/>
            </a:xfrm>
            <a:prstGeom prst="rect">
              <a:avLst/>
            </a:prstGeom>
          </p:spPr>
        </p:pic>
        <p:pic>
          <p:nvPicPr>
            <p:cNvPr id="114" name="Container Image">
              <a:extLst>
                <a:ext uri="{FF2B5EF4-FFF2-40B4-BE49-F238E27FC236}">
                  <a16:creationId xmlns:a16="http://schemas.microsoft.com/office/drawing/2014/main" id="{DC6C5AE9-E04F-4472-95DF-73AFA870E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093542" y="3409846"/>
              <a:ext cx="229448" cy="229448"/>
            </a:xfrm>
            <a:prstGeom prst="rect">
              <a:avLst/>
            </a:prstGeom>
          </p:spPr>
        </p:pic>
        <p:pic>
          <p:nvPicPr>
            <p:cNvPr id="115" name="Signature">
              <a:extLst>
                <a:ext uri="{FF2B5EF4-FFF2-40B4-BE49-F238E27FC236}">
                  <a16:creationId xmlns:a16="http://schemas.microsoft.com/office/drawing/2014/main" id="{48C639C4-ACB8-403B-99AA-073650AB3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672547"/>
              <a:ext cx="139184" cy="139184"/>
            </a:xfrm>
            <a:prstGeom prst="rect">
              <a:avLst/>
            </a:prstGeom>
          </p:spPr>
        </p:pic>
        <p:pic>
          <p:nvPicPr>
            <p:cNvPr id="116" name="Signature">
              <a:extLst>
                <a:ext uri="{FF2B5EF4-FFF2-40B4-BE49-F238E27FC236}">
                  <a16:creationId xmlns:a16="http://schemas.microsoft.com/office/drawing/2014/main" id="{FCDC19C1-B94B-4475-8BE6-DEFC127F0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895784"/>
              <a:ext cx="139184" cy="139184"/>
            </a:xfrm>
            <a:prstGeom prst="rect">
              <a:avLst/>
            </a:prstGeom>
          </p:spPr>
        </p:pic>
        <p:pic>
          <p:nvPicPr>
            <p:cNvPr id="117" name="Signature">
              <a:extLst>
                <a:ext uri="{FF2B5EF4-FFF2-40B4-BE49-F238E27FC236}">
                  <a16:creationId xmlns:a16="http://schemas.microsoft.com/office/drawing/2014/main" id="{8113CF4B-FDBE-4565-8C26-9B2EBAD63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093621"/>
              <a:ext cx="139184" cy="139184"/>
            </a:xfrm>
            <a:prstGeom prst="rect">
              <a:avLst/>
            </a:prstGeom>
          </p:spPr>
        </p:pic>
        <p:pic>
          <p:nvPicPr>
            <p:cNvPr id="118" name="Container Image">
              <a:extLst>
                <a:ext uri="{FF2B5EF4-FFF2-40B4-BE49-F238E27FC236}">
                  <a16:creationId xmlns:a16="http://schemas.microsoft.com/office/drawing/2014/main" id="{F81E8219-20FC-4152-90C7-AE6B39717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093542" y="4266058"/>
              <a:ext cx="229448" cy="229448"/>
            </a:xfrm>
            <a:prstGeom prst="rect">
              <a:avLst/>
            </a:prstGeom>
          </p:spPr>
        </p:pic>
        <p:pic>
          <p:nvPicPr>
            <p:cNvPr id="119" name="Signature">
              <a:extLst>
                <a:ext uri="{FF2B5EF4-FFF2-40B4-BE49-F238E27FC236}">
                  <a16:creationId xmlns:a16="http://schemas.microsoft.com/office/drawing/2014/main" id="{FE81D021-EB40-47B4-BE3B-74879BCCC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579559"/>
              <a:ext cx="139184" cy="139184"/>
            </a:xfrm>
            <a:prstGeom prst="rect">
              <a:avLst/>
            </a:prstGeom>
          </p:spPr>
        </p:pic>
        <p:pic>
          <p:nvPicPr>
            <p:cNvPr id="120" name="Signature">
              <a:extLst>
                <a:ext uri="{FF2B5EF4-FFF2-40B4-BE49-F238E27FC236}">
                  <a16:creationId xmlns:a16="http://schemas.microsoft.com/office/drawing/2014/main" id="{E9014C21-62D5-4087-ABB3-EA3A48A1E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777396"/>
              <a:ext cx="139184" cy="139184"/>
            </a:xfrm>
            <a:prstGeom prst="rect">
              <a:avLst/>
            </a:prstGeom>
          </p:spPr>
        </p:pic>
        <p:pic>
          <p:nvPicPr>
            <p:cNvPr id="121" name="Signature">
              <a:extLst>
                <a:ext uri="{FF2B5EF4-FFF2-40B4-BE49-F238E27FC236}">
                  <a16:creationId xmlns:a16="http://schemas.microsoft.com/office/drawing/2014/main" id="{D95DF49A-240C-42C4-9D4D-9930B6F34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975230"/>
              <a:ext cx="139184" cy="139184"/>
            </a:xfrm>
            <a:prstGeom prst="rect">
              <a:avLst/>
            </a:prstGeom>
          </p:spPr>
        </p:pic>
      </p:grpSp>
      <p:grpSp>
        <p:nvGrpSpPr>
          <p:cNvPr id="149" name="artifact-attributes">
            <a:extLst>
              <a:ext uri="{FF2B5EF4-FFF2-40B4-BE49-F238E27FC236}">
                <a16:creationId xmlns:a16="http://schemas.microsoft.com/office/drawing/2014/main" id="{60F6AA5C-7045-4A65-BCB7-53B647E745F8}"/>
              </a:ext>
            </a:extLst>
          </p:cNvPr>
          <p:cNvGrpSpPr/>
          <p:nvPr/>
        </p:nvGrpSpPr>
        <p:grpSpPr>
          <a:xfrm>
            <a:off x="3257028" y="3189389"/>
            <a:ext cx="425446" cy="2623533"/>
            <a:chOff x="4889159" y="2528065"/>
            <a:chExt cx="425446" cy="2623533"/>
          </a:xfrm>
        </p:grpSpPr>
        <p:pic>
          <p:nvPicPr>
            <p:cNvPr id="122" name="Container Image">
              <a:extLst>
                <a:ext uri="{FF2B5EF4-FFF2-40B4-BE49-F238E27FC236}">
                  <a16:creationId xmlns:a16="http://schemas.microsoft.com/office/drawing/2014/main" id="{7893E085-E5FB-4B4A-B4EA-49BAF928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85157" y="2528065"/>
              <a:ext cx="229448" cy="229448"/>
            </a:xfrm>
            <a:prstGeom prst="rect">
              <a:avLst/>
            </a:prstGeom>
          </p:spPr>
        </p:pic>
        <p:pic>
          <p:nvPicPr>
            <p:cNvPr id="123" name="Signature">
              <a:extLst>
                <a:ext uri="{FF2B5EF4-FFF2-40B4-BE49-F238E27FC236}">
                  <a16:creationId xmlns:a16="http://schemas.microsoft.com/office/drawing/2014/main" id="{7C9919F6-C655-47BB-878F-6B86B2956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11544" y="2579177"/>
              <a:ext cx="139184" cy="139184"/>
            </a:xfrm>
            <a:prstGeom prst="rect">
              <a:avLst/>
            </a:prstGeom>
          </p:spPr>
        </p:pic>
        <p:pic>
          <p:nvPicPr>
            <p:cNvPr id="127" name="Container Image">
              <a:extLst>
                <a:ext uri="{FF2B5EF4-FFF2-40B4-BE49-F238E27FC236}">
                  <a16:creationId xmlns:a16="http://schemas.microsoft.com/office/drawing/2014/main" id="{32E594EF-FD53-4BC9-9171-B87015087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83122" y="2745709"/>
              <a:ext cx="229448" cy="229448"/>
            </a:xfrm>
            <a:prstGeom prst="rect">
              <a:avLst/>
            </a:prstGeom>
          </p:spPr>
        </p:pic>
        <p:pic>
          <p:nvPicPr>
            <p:cNvPr id="128" name="Signature">
              <a:extLst>
                <a:ext uri="{FF2B5EF4-FFF2-40B4-BE49-F238E27FC236}">
                  <a16:creationId xmlns:a16="http://schemas.microsoft.com/office/drawing/2014/main" id="{E4E57CC7-45E0-442A-863D-0F4FCD573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9509" y="2796821"/>
              <a:ext cx="139184" cy="139184"/>
            </a:xfrm>
            <a:prstGeom prst="rect">
              <a:avLst/>
            </a:prstGeom>
          </p:spPr>
        </p:pic>
        <p:pic>
          <p:nvPicPr>
            <p:cNvPr id="129" name="Container Image">
              <a:extLst>
                <a:ext uri="{FF2B5EF4-FFF2-40B4-BE49-F238E27FC236}">
                  <a16:creationId xmlns:a16="http://schemas.microsoft.com/office/drawing/2014/main" id="{53260202-37F0-4D23-B221-AA93FD33C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81087" y="2963353"/>
              <a:ext cx="229448" cy="229448"/>
            </a:xfrm>
            <a:prstGeom prst="rect">
              <a:avLst/>
            </a:prstGeom>
          </p:spPr>
        </p:pic>
        <p:pic>
          <p:nvPicPr>
            <p:cNvPr id="130" name="Signature">
              <a:extLst>
                <a:ext uri="{FF2B5EF4-FFF2-40B4-BE49-F238E27FC236}">
                  <a16:creationId xmlns:a16="http://schemas.microsoft.com/office/drawing/2014/main" id="{1D55C23B-9D9A-4A2A-8E86-6F8289298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7474" y="3014465"/>
              <a:ext cx="139184" cy="139184"/>
            </a:xfrm>
            <a:prstGeom prst="rect">
              <a:avLst/>
            </a:prstGeom>
          </p:spPr>
        </p:pic>
        <p:pic>
          <p:nvPicPr>
            <p:cNvPr id="131" name="Container Image">
              <a:extLst>
                <a:ext uri="{FF2B5EF4-FFF2-40B4-BE49-F238E27FC236}">
                  <a16:creationId xmlns:a16="http://schemas.microsoft.com/office/drawing/2014/main" id="{3767553E-D5B4-4073-94C8-D808D06F3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9052" y="3180997"/>
              <a:ext cx="229448" cy="229448"/>
            </a:xfrm>
            <a:prstGeom prst="rect">
              <a:avLst/>
            </a:prstGeom>
          </p:spPr>
        </p:pic>
        <p:pic>
          <p:nvPicPr>
            <p:cNvPr id="132" name="Signature">
              <a:extLst>
                <a:ext uri="{FF2B5EF4-FFF2-40B4-BE49-F238E27FC236}">
                  <a16:creationId xmlns:a16="http://schemas.microsoft.com/office/drawing/2014/main" id="{D3775A65-247C-49EE-BBF6-160074AFE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5439" y="3232109"/>
              <a:ext cx="139184" cy="139184"/>
            </a:xfrm>
            <a:prstGeom prst="rect">
              <a:avLst/>
            </a:prstGeom>
          </p:spPr>
        </p:pic>
        <p:pic>
          <p:nvPicPr>
            <p:cNvPr id="133" name="Container Image">
              <a:extLst>
                <a:ext uri="{FF2B5EF4-FFF2-40B4-BE49-F238E27FC236}">
                  <a16:creationId xmlns:a16="http://schemas.microsoft.com/office/drawing/2014/main" id="{06597110-1968-4F80-92C0-F14A5FD57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7017" y="3398641"/>
              <a:ext cx="229448" cy="229448"/>
            </a:xfrm>
            <a:prstGeom prst="rect">
              <a:avLst/>
            </a:prstGeom>
          </p:spPr>
        </p:pic>
        <p:pic>
          <p:nvPicPr>
            <p:cNvPr id="134" name="Signature">
              <a:extLst>
                <a:ext uri="{FF2B5EF4-FFF2-40B4-BE49-F238E27FC236}">
                  <a16:creationId xmlns:a16="http://schemas.microsoft.com/office/drawing/2014/main" id="{F2D44ED3-8099-4EF6-ABC8-A7DAD172F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3404" y="3449753"/>
              <a:ext cx="139184" cy="139184"/>
            </a:xfrm>
            <a:prstGeom prst="rect">
              <a:avLst/>
            </a:prstGeom>
          </p:spPr>
        </p:pic>
        <p:pic>
          <p:nvPicPr>
            <p:cNvPr id="135" name="Container Image">
              <a:extLst>
                <a:ext uri="{FF2B5EF4-FFF2-40B4-BE49-F238E27FC236}">
                  <a16:creationId xmlns:a16="http://schemas.microsoft.com/office/drawing/2014/main" id="{BD8B5F6B-FE81-47A8-B25F-448EFAEAB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4982" y="3616285"/>
              <a:ext cx="229448" cy="229448"/>
            </a:xfrm>
            <a:prstGeom prst="rect">
              <a:avLst/>
            </a:prstGeom>
          </p:spPr>
        </p:pic>
        <p:pic>
          <p:nvPicPr>
            <p:cNvPr id="136" name="Signature">
              <a:extLst>
                <a:ext uri="{FF2B5EF4-FFF2-40B4-BE49-F238E27FC236}">
                  <a16:creationId xmlns:a16="http://schemas.microsoft.com/office/drawing/2014/main" id="{85AE096D-8723-4FD3-A4FD-E3C0C1EFC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1369" y="3667397"/>
              <a:ext cx="139184" cy="139184"/>
            </a:xfrm>
            <a:prstGeom prst="rect">
              <a:avLst/>
            </a:prstGeom>
          </p:spPr>
        </p:pic>
        <p:pic>
          <p:nvPicPr>
            <p:cNvPr id="137" name="Container Image">
              <a:extLst>
                <a:ext uri="{FF2B5EF4-FFF2-40B4-BE49-F238E27FC236}">
                  <a16:creationId xmlns:a16="http://schemas.microsoft.com/office/drawing/2014/main" id="{CA0B7CD8-B3D5-4561-97CD-F9549529B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2947" y="3833929"/>
              <a:ext cx="229448" cy="229448"/>
            </a:xfrm>
            <a:prstGeom prst="rect">
              <a:avLst/>
            </a:prstGeom>
          </p:spPr>
        </p:pic>
        <p:pic>
          <p:nvPicPr>
            <p:cNvPr id="138" name="Signature">
              <a:extLst>
                <a:ext uri="{FF2B5EF4-FFF2-40B4-BE49-F238E27FC236}">
                  <a16:creationId xmlns:a16="http://schemas.microsoft.com/office/drawing/2014/main" id="{250C5D7B-7208-4909-84D5-F3E60D026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9334" y="3885041"/>
              <a:ext cx="139184" cy="139184"/>
            </a:xfrm>
            <a:prstGeom prst="rect">
              <a:avLst/>
            </a:prstGeom>
          </p:spPr>
        </p:pic>
        <p:pic>
          <p:nvPicPr>
            <p:cNvPr id="139" name="Container Image">
              <a:extLst>
                <a:ext uri="{FF2B5EF4-FFF2-40B4-BE49-F238E27FC236}">
                  <a16:creationId xmlns:a16="http://schemas.microsoft.com/office/drawing/2014/main" id="{52D11CBD-DC3B-4E66-9E42-68AACDE03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0912" y="4051573"/>
              <a:ext cx="229448" cy="229448"/>
            </a:xfrm>
            <a:prstGeom prst="rect">
              <a:avLst/>
            </a:prstGeom>
          </p:spPr>
        </p:pic>
        <p:pic>
          <p:nvPicPr>
            <p:cNvPr id="140" name="Signature">
              <a:extLst>
                <a:ext uri="{FF2B5EF4-FFF2-40B4-BE49-F238E27FC236}">
                  <a16:creationId xmlns:a16="http://schemas.microsoft.com/office/drawing/2014/main" id="{58A0FA4F-9415-47CC-AD20-985B689B2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7299" y="4102685"/>
              <a:ext cx="139184" cy="139184"/>
            </a:xfrm>
            <a:prstGeom prst="rect">
              <a:avLst/>
            </a:prstGeom>
          </p:spPr>
        </p:pic>
        <p:pic>
          <p:nvPicPr>
            <p:cNvPr id="141" name="Container Image">
              <a:extLst>
                <a:ext uri="{FF2B5EF4-FFF2-40B4-BE49-F238E27FC236}">
                  <a16:creationId xmlns:a16="http://schemas.microsoft.com/office/drawing/2014/main" id="{97740CE8-E61B-4204-852C-4CA689A5B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8877" y="4269217"/>
              <a:ext cx="229448" cy="229448"/>
            </a:xfrm>
            <a:prstGeom prst="rect">
              <a:avLst/>
            </a:prstGeom>
          </p:spPr>
        </p:pic>
        <p:pic>
          <p:nvPicPr>
            <p:cNvPr id="142" name="Signature">
              <a:extLst>
                <a:ext uri="{FF2B5EF4-FFF2-40B4-BE49-F238E27FC236}">
                  <a16:creationId xmlns:a16="http://schemas.microsoft.com/office/drawing/2014/main" id="{ADCC7160-0929-4E05-88A7-8FCEC3B94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5264" y="4320329"/>
              <a:ext cx="139184" cy="139184"/>
            </a:xfrm>
            <a:prstGeom prst="rect">
              <a:avLst/>
            </a:prstGeom>
          </p:spPr>
        </p:pic>
        <p:pic>
          <p:nvPicPr>
            <p:cNvPr id="143" name="Container Image">
              <a:extLst>
                <a:ext uri="{FF2B5EF4-FFF2-40B4-BE49-F238E27FC236}">
                  <a16:creationId xmlns:a16="http://schemas.microsoft.com/office/drawing/2014/main" id="{C9C33733-9AC3-4B0F-852D-82AB55B35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6842" y="4486861"/>
              <a:ext cx="229448" cy="229448"/>
            </a:xfrm>
            <a:prstGeom prst="rect">
              <a:avLst/>
            </a:prstGeom>
          </p:spPr>
        </p:pic>
        <p:pic>
          <p:nvPicPr>
            <p:cNvPr id="144" name="Signature">
              <a:extLst>
                <a:ext uri="{FF2B5EF4-FFF2-40B4-BE49-F238E27FC236}">
                  <a16:creationId xmlns:a16="http://schemas.microsoft.com/office/drawing/2014/main" id="{82E0E1AE-17AC-40CA-8B2A-6C4981C90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3229" y="4537973"/>
              <a:ext cx="139184" cy="139184"/>
            </a:xfrm>
            <a:prstGeom prst="rect">
              <a:avLst/>
            </a:prstGeom>
          </p:spPr>
        </p:pic>
        <p:pic>
          <p:nvPicPr>
            <p:cNvPr id="145" name="Container Image">
              <a:extLst>
                <a:ext uri="{FF2B5EF4-FFF2-40B4-BE49-F238E27FC236}">
                  <a16:creationId xmlns:a16="http://schemas.microsoft.com/office/drawing/2014/main" id="{CAAA6611-6EF9-4EF1-8542-5C815AD6F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4807" y="4704505"/>
              <a:ext cx="229448" cy="229448"/>
            </a:xfrm>
            <a:prstGeom prst="rect">
              <a:avLst/>
            </a:prstGeom>
          </p:spPr>
        </p:pic>
        <p:pic>
          <p:nvPicPr>
            <p:cNvPr id="146" name="Signature">
              <a:extLst>
                <a:ext uri="{FF2B5EF4-FFF2-40B4-BE49-F238E27FC236}">
                  <a16:creationId xmlns:a16="http://schemas.microsoft.com/office/drawing/2014/main" id="{5425E7B1-831B-4A8C-91F2-28F3788D3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1194" y="4755617"/>
              <a:ext cx="139184" cy="139184"/>
            </a:xfrm>
            <a:prstGeom prst="rect">
              <a:avLst/>
            </a:prstGeom>
          </p:spPr>
        </p:pic>
        <p:pic>
          <p:nvPicPr>
            <p:cNvPr id="147" name="Container Image">
              <a:extLst>
                <a:ext uri="{FF2B5EF4-FFF2-40B4-BE49-F238E27FC236}">
                  <a16:creationId xmlns:a16="http://schemas.microsoft.com/office/drawing/2014/main" id="{8E891CCD-E08A-4550-AA55-4C02E5575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2772" y="4922150"/>
              <a:ext cx="229448" cy="229448"/>
            </a:xfrm>
            <a:prstGeom prst="rect">
              <a:avLst/>
            </a:prstGeom>
          </p:spPr>
        </p:pic>
        <p:pic>
          <p:nvPicPr>
            <p:cNvPr id="148" name="Signature">
              <a:extLst>
                <a:ext uri="{FF2B5EF4-FFF2-40B4-BE49-F238E27FC236}">
                  <a16:creationId xmlns:a16="http://schemas.microsoft.com/office/drawing/2014/main" id="{48B4CAC3-D05A-48D4-A11D-40CD199F5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89159" y="4973262"/>
              <a:ext cx="139184" cy="139184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120A087-3D81-491F-A714-9D75A8B5C892}"/>
              </a:ext>
            </a:extLst>
          </p:cNvPr>
          <p:cNvGrpSpPr/>
          <p:nvPr/>
        </p:nvGrpSpPr>
        <p:grpSpPr>
          <a:xfrm>
            <a:off x="3121319" y="3223650"/>
            <a:ext cx="157164" cy="156349"/>
            <a:chOff x="10972799" y="2790825"/>
            <a:chExt cx="157164" cy="156349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639830A-58DF-44B2-82C4-106EAD6FB1B5}"/>
                </a:ext>
              </a:extLst>
            </p:cNvPr>
            <p:cNvSpPr txBox="1"/>
            <p:nvPr/>
          </p:nvSpPr>
          <p:spPr>
            <a:xfrm>
              <a:off x="10972799" y="2790825"/>
              <a:ext cx="4571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dirty="0"/>
                <a:t>S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0248AE82-584B-4828-844F-BDE21FF4B26F}"/>
                </a:ext>
              </a:extLst>
            </p:cNvPr>
            <p:cNvSpPr txBox="1"/>
            <p:nvPr/>
          </p:nvSpPr>
          <p:spPr>
            <a:xfrm>
              <a:off x="11001512" y="2815462"/>
              <a:ext cx="61932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B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01FE6C5-EEAD-44FD-B353-504680F5A5D7}"/>
                </a:ext>
              </a:extLst>
            </p:cNvPr>
            <p:cNvSpPr txBox="1"/>
            <p:nvPr/>
          </p:nvSpPr>
          <p:spPr>
            <a:xfrm>
              <a:off x="11032150" y="2832130"/>
              <a:ext cx="92910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o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09FFC54-125D-40E9-9956-3755DEBD6F2E}"/>
                </a:ext>
              </a:extLst>
            </p:cNvPr>
            <p:cNvSpPr txBox="1"/>
            <p:nvPr/>
          </p:nvSpPr>
          <p:spPr>
            <a:xfrm>
              <a:off x="11048819" y="2870230"/>
              <a:ext cx="81144" cy="769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500" dirty="0"/>
                <a:t>M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8EA8AA8-9F1C-45C0-8A4D-580B31811CC2}"/>
              </a:ext>
            </a:extLst>
          </p:cNvPr>
          <p:cNvGrpSpPr/>
          <p:nvPr/>
        </p:nvGrpSpPr>
        <p:grpSpPr>
          <a:xfrm>
            <a:off x="3128297" y="3436577"/>
            <a:ext cx="157164" cy="156349"/>
            <a:chOff x="10972799" y="2790825"/>
            <a:chExt cx="157164" cy="156349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5E65DA4-A0EC-4B27-86CD-E1F2AF28796A}"/>
                </a:ext>
              </a:extLst>
            </p:cNvPr>
            <p:cNvSpPr txBox="1"/>
            <p:nvPr/>
          </p:nvSpPr>
          <p:spPr>
            <a:xfrm>
              <a:off x="10972799" y="2790825"/>
              <a:ext cx="4571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dirty="0"/>
                <a:t>S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76FF760C-CF43-473E-A28B-42BC602766B4}"/>
                </a:ext>
              </a:extLst>
            </p:cNvPr>
            <p:cNvSpPr txBox="1"/>
            <p:nvPr/>
          </p:nvSpPr>
          <p:spPr>
            <a:xfrm>
              <a:off x="11001512" y="2815462"/>
              <a:ext cx="61932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B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B652EED3-3E83-4FED-B4C3-4C994995D4F7}"/>
                </a:ext>
              </a:extLst>
            </p:cNvPr>
            <p:cNvSpPr txBox="1"/>
            <p:nvPr/>
          </p:nvSpPr>
          <p:spPr>
            <a:xfrm>
              <a:off x="11032150" y="2832130"/>
              <a:ext cx="92910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o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7751E1C-3B08-41B5-95F7-35BDABD512D1}"/>
                </a:ext>
              </a:extLst>
            </p:cNvPr>
            <p:cNvSpPr txBox="1"/>
            <p:nvPr/>
          </p:nvSpPr>
          <p:spPr>
            <a:xfrm>
              <a:off x="11048819" y="2870230"/>
              <a:ext cx="81144" cy="769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500" dirty="0"/>
                <a:t>M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0404FDF-9B97-4D3E-82B3-98025C281A68}"/>
              </a:ext>
            </a:extLst>
          </p:cNvPr>
          <p:cNvGrpSpPr/>
          <p:nvPr/>
        </p:nvGrpSpPr>
        <p:grpSpPr>
          <a:xfrm>
            <a:off x="2980200" y="3252017"/>
            <a:ext cx="268359" cy="2525123"/>
            <a:chOff x="2980200" y="3252017"/>
            <a:chExt cx="268359" cy="2525123"/>
          </a:xfrm>
        </p:grpSpPr>
        <p:pic>
          <p:nvPicPr>
            <p:cNvPr id="1026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5F2054B4-C6E3-462C-A996-E045ABF110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200" y="3252017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74F7FF1D-6708-4040-BB1A-BC7643BCE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200" y="3469230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4E397D30-2A5F-4438-9613-CF913AC05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3686443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0CC41DBE-A46D-4F0B-B28C-9B389A62C8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3903656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78CBDB36-4A20-4FEC-86D7-FCB055B32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120869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A5B8BEF7-43A1-4E54-A514-02975E050F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338082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6FDC977C-00FC-424B-9817-C932A22155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555295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DEF3ADA8-5B1A-4584-AB68-BED4EA4C6A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772508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C2D1A8EC-792C-4BDE-B94A-BE176A18B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989721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5F6F69AC-8919-4728-9558-6F3CA1AF6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5206934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2A452BB6-AAB7-4462-BECA-681D370A57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5424147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B31849DA-21A9-43C3-9F87-1F58C4B16D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5641362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973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F726-D44C-46D5-BB69-E3B44601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Artifacts &amp; Reference Artifacts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CD993A-3554-4697-926B-E1BC599B3585}"/>
              </a:ext>
            </a:extLst>
          </p:cNvPr>
          <p:cNvGrpSpPr/>
          <p:nvPr/>
        </p:nvGrpSpPr>
        <p:grpSpPr>
          <a:xfrm>
            <a:off x="2875822" y="2028261"/>
            <a:ext cx="2414935" cy="953064"/>
            <a:chOff x="8515042" y="119466"/>
            <a:chExt cx="2414935" cy="953064"/>
          </a:xfrm>
        </p:grpSpPr>
        <p:grpSp>
          <p:nvGrpSpPr>
            <p:cNvPr id="36" name="mysql-container">
              <a:extLst>
                <a:ext uri="{FF2B5EF4-FFF2-40B4-BE49-F238E27FC236}">
                  <a16:creationId xmlns:a16="http://schemas.microsoft.com/office/drawing/2014/main" id="{A388268D-E1CF-4A4A-94C0-930B09A97E6F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41" name="artifact-border">
                <a:extLst>
                  <a:ext uri="{FF2B5EF4-FFF2-40B4-BE49-F238E27FC236}">
                    <a16:creationId xmlns:a16="http://schemas.microsoft.com/office/drawing/2014/main" id="{EB5B864A-E319-477F-AF95-B8D72C2E1903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artifact-border">
                <a:extLst>
                  <a:ext uri="{FF2B5EF4-FFF2-40B4-BE49-F238E27FC236}">
                    <a16:creationId xmlns:a16="http://schemas.microsoft.com/office/drawing/2014/main" id="{F483EE7F-25BC-461F-BA7D-057FB4FC7DA3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artifact-border">
                <a:extLst>
                  <a:ext uri="{FF2B5EF4-FFF2-40B4-BE49-F238E27FC236}">
                    <a16:creationId xmlns:a16="http://schemas.microsoft.com/office/drawing/2014/main" id="{09063E0A-B890-429A-B480-3E537D6D645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44" name="Container Image">
                <a:extLst>
                  <a:ext uri="{FF2B5EF4-FFF2-40B4-BE49-F238E27FC236}">
                    <a16:creationId xmlns:a16="http://schemas.microsoft.com/office/drawing/2014/main" id="{0FE765A9-5F40-4A71-BD7F-2AC99578E4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B3BC699D-E180-45BA-B0F0-CBA4F2BF6140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tifact-name">
                <a:extLst>
                  <a:ext uri="{FF2B5EF4-FFF2-40B4-BE49-F238E27FC236}">
                    <a16:creationId xmlns:a16="http://schemas.microsoft.com/office/drawing/2014/main" id="{37574669-D56E-4CA9-8633-036FB0656FA7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37" name="Sig Label">
              <a:extLst>
                <a:ext uri="{FF2B5EF4-FFF2-40B4-BE49-F238E27FC236}">
                  <a16:creationId xmlns:a16="http://schemas.microsoft.com/office/drawing/2014/main" id="{4B289B6F-304B-40C5-B322-69F0F5D148AE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38" name="Sig Label">
              <a:extLst>
                <a:ext uri="{FF2B5EF4-FFF2-40B4-BE49-F238E27FC236}">
                  <a16:creationId xmlns:a16="http://schemas.microsoft.com/office/drawing/2014/main" id="{BF705FF9-1774-45BF-BC58-4197CD7269A2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D3342589-2A5A-4065-91B8-6AC15D9E41AB}"/>
                </a:ext>
              </a:extLst>
            </p:cNvPr>
            <p:cNvCxnSpPr>
              <a:cxnSpLocks/>
              <a:stCxn id="37" idx="1"/>
              <a:endCxn id="44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11B6EF27-DE9E-4A09-AFB8-D3C7A2C8C898}"/>
                </a:ext>
              </a:extLst>
            </p:cNvPr>
            <p:cNvCxnSpPr>
              <a:cxnSpLocks/>
              <a:stCxn id="38" idx="1"/>
              <a:endCxn id="44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352B803-9417-4BD1-9CBC-536B9F919B07}"/>
              </a:ext>
            </a:extLst>
          </p:cNvPr>
          <p:cNvGrpSpPr/>
          <p:nvPr/>
        </p:nvGrpSpPr>
        <p:grpSpPr>
          <a:xfrm>
            <a:off x="2827055" y="2965613"/>
            <a:ext cx="2312965" cy="910255"/>
            <a:chOff x="8466275" y="1044639"/>
            <a:chExt cx="2312965" cy="910255"/>
          </a:xfrm>
        </p:grpSpPr>
        <p:grpSp>
          <p:nvGrpSpPr>
            <p:cNvPr id="48" name="mysql-container">
              <a:extLst>
                <a:ext uri="{FF2B5EF4-FFF2-40B4-BE49-F238E27FC236}">
                  <a16:creationId xmlns:a16="http://schemas.microsoft.com/office/drawing/2014/main" id="{2B3BC7D2-995D-4B67-8205-CC85D1B695AB}"/>
                </a:ext>
              </a:extLst>
            </p:cNvPr>
            <p:cNvGrpSpPr/>
            <p:nvPr/>
          </p:nvGrpSpPr>
          <p:grpSpPr>
            <a:xfrm>
              <a:off x="8466275" y="1044639"/>
              <a:ext cx="2312965" cy="910255"/>
              <a:chOff x="8625012" y="2418261"/>
              <a:chExt cx="2312965" cy="910255"/>
            </a:xfrm>
          </p:grpSpPr>
          <p:sp>
            <p:nvSpPr>
              <p:cNvPr id="53" name="artifact-border">
                <a:extLst>
                  <a:ext uri="{FF2B5EF4-FFF2-40B4-BE49-F238E27FC236}">
                    <a16:creationId xmlns:a16="http://schemas.microsoft.com/office/drawing/2014/main" id="{66CF6DFE-E19A-493F-842E-42FD0EB0CF47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54" name="Container Image">
                <a:extLst>
                  <a:ext uri="{FF2B5EF4-FFF2-40B4-BE49-F238E27FC236}">
                    <a16:creationId xmlns:a16="http://schemas.microsoft.com/office/drawing/2014/main" id="{B5EBC821-87BD-4651-A95A-E74763EB24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2663" r="2663"/>
              <a:stretch/>
            </p:blipFill>
            <p:spPr>
              <a:xfrm>
                <a:off x="8625012" y="2418261"/>
                <a:ext cx="381460" cy="381716"/>
              </a:xfrm>
              <a:prstGeom prst="rect">
                <a:avLst/>
              </a:prstGeom>
            </p:spPr>
          </p:pic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EDA59B7B-C0EE-4A1F-90C0-306D3CFCA470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artifact-name">
                <a:extLst>
                  <a:ext uri="{FF2B5EF4-FFF2-40B4-BE49-F238E27FC236}">
                    <a16:creationId xmlns:a16="http://schemas.microsoft.com/office/drawing/2014/main" id="{3C84405E-CC60-4E93-B481-7F02C45ECE2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 err="1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SBoM</a:t>
                </a:r>
                <a:endParaRPr lang="en-US" sz="14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</p:grpSp>
        <p:sp>
          <p:nvSpPr>
            <p:cNvPr id="49" name="Sig Label">
              <a:extLst>
                <a:ext uri="{FF2B5EF4-FFF2-40B4-BE49-F238E27FC236}">
                  <a16:creationId xmlns:a16="http://schemas.microsoft.com/office/drawing/2014/main" id="{47101C33-C785-40BA-A2CB-AB420047B9E3}"/>
                </a:ext>
              </a:extLst>
            </p:cNvPr>
            <p:cNvSpPr txBox="1"/>
            <p:nvPr/>
          </p:nvSpPr>
          <p:spPr>
            <a:xfrm>
              <a:off x="8951780" y="1510783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50" name="Sig Label">
              <a:extLst>
                <a:ext uri="{FF2B5EF4-FFF2-40B4-BE49-F238E27FC236}">
                  <a16:creationId xmlns:a16="http://schemas.microsoft.com/office/drawing/2014/main" id="{3D0B07D0-D919-4374-93E9-044C1950BAA3}"/>
                </a:ext>
              </a:extLst>
            </p:cNvPr>
            <p:cNvSpPr txBox="1"/>
            <p:nvPr/>
          </p:nvSpPr>
          <p:spPr>
            <a:xfrm>
              <a:off x="8943590" y="1739336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 err="1"/>
                <a:t>SBoM</a:t>
              </a:r>
              <a:r>
                <a:rPr lang="en-US" sz="1050" b="1" dirty="0"/>
                <a:t>-document (blob)</a:t>
              </a:r>
              <a:endParaRPr lang="en-US" sz="1050" dirty="0"/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7B0BE4F-F541-4D21-AA99-7C603C479C62}"/>
                </a:ext>
              </a:extLst>
            </p:cNvPr>
            <p:cNvCxnSpPr>
              <a:cxnSpLocks/>
              <a:stCxn id="49" idx="1"/>
              <a:endCxn id="54" idx="2"/>
            </p:cNvCxnSpPr>
            <p:nvPr/>
          </p:nvCxnSpPr>
          <p:spPr>
            <a:xfrm rot="10800000">
              <a:off x="8657006" y="1426355"/>
              <a:ext cx="294775" cy="1652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8C41438C-261D-4351-B455-C8E16F5261AB}"/>
                </a:ext>
              </a:extLst>
            </p:cNvPr>
            <p:cNvCxnSpPr>
              <a:cxnSpLocks/>
              <a:stCxn id="50" idx="1"/>
              <a:endCxn id="54" idx="2"/>
            </p:cNvCxnSpPr>
            <p:nvPr/>
          </p:nvCxnSpPr>
          <p:spPr>
            <a:xfrm rot="10800000">
              <a:off x="8657006" y="1426356"/>
              <a:ext cx="286585" cy="39377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A7BBFED-4013-4B87-8FF7-1D2F42119FF5}"/>
              </a:ext>
            </a:extLst>
          </p:cNvPr>
          <p:cNvGrpSpPr/>
          <p:nvPr/>
        </p:nvGrpSpPr>
        <p:grpSpPr>
          <a:xfrm>
            <a:off x="113719" y="1801351"/>
            <a:ext cx="2511690" cy="1083879"/>
            <a:chOff x="5546190" y="669311"/>
            <a:chExt cx="2511690" cy="1083879"/>
          </a:xfrm>
        </p:grpSpPr>
        <p:sp>
          <p:nvSpPr>
            <p:cNvPr id="58" name="artifact-border">
              <a:extLst>
                <a:ext uri="{FF2B5EF4-FFF2-40B4-BE49-F238E27FC236}">
                  <a16:creationId xmlns:a16="http://schemas.microsoft.com/office/drawing/2014/main" id="{E240943C-D203-475D-932C-9D091D504290}"/>
                </a:ext>
              </a:extLst>
            </p:cNvPr>
            <p:cNvSpPr/>
            <p:nvPr/>
          </p:nvSpPr>
          <p:spPr>
            <a:xfrm>
              <a:off x="5643131" y="737395"/>
              <a:ext cx="2361030" cy="1015795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artifact-name">
              <a:extLst>
                <a:ext uri="{FF2B5EF4-FFF2-40B4-BE49-F238E27FC236}">
                  <a16:creationId xmlns:a16="http://schemas.microsoft.com/office/drawing/2014/main" id="{1F3C6C2C-F6B4-4425-86E3-499BB1611F81}"/>
                </a:ext>
              </a:extLst>
            </p:cNvPr>
            <p:cNvSpPr txBox="1"/>
            <p:nvPr/>
          </p:nvSpPr>
          <p:spPr>
            <a:xfrm>
              <a:off x="6100293" y="690266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net-monitor:</a:t>
              </a:r>
              <a:r>
                <a:rPr lang="en-US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v1</a:t>
              </a:r>
              <a:endParaRPr lang="en-US" sz="1800" spc="0" baseline="0" dirty="0">
                <a:solidFill>
                  <a:srgbClr val="000000"/>
                </a:solidFill>
                <a:latin typeface="Consolas"/>
                <a:sym typeface="Consolas"/>
                <a:rtl val="0"/>
              </a:endParaRPr>
            </a:p>
          </p:txBody>
        </p:sp>
        <p:sp>
          <p:nvSpPr>
            <p:cNvPr id="60" name="artifact-mask">
              <a:extLst>
                <a:ext uri="{FF2B5EF4-FFF2-40B4-BE49-F238E27FC236}">
                  <a16:creationId xmlns:a16="http://schemas.microsoft.com/office/drawing/2014/main" id="{C50DB455-AD12-4A99-9A50-3B4B999631F1}"/>
                </a:ext>
              </a:extLst>
            </p:cNvPr>
            <p:cNvSpPr/>
            <p:nvPr/>
          </p:nvSpPr>
          <p:spPr>
            <a:xfrm>
              <a:off x="5546190" y="669311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1" name="Container Image">
              <a:extLst>
                <a:ext uri="{FF2B5EF4-FFF2-40B4-BE49-F238E27FC236}">
                  <a16:creationId xmlns:a16="http://schemas.microsoft.com/office/drawing/2014/main" id="{226456D4-F310-48A0-809F-DC42BD04A0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15673" b="15673"/>
            <a:stretch/>
          </p:blipFill>
          <p:spPr>
            <a:xfrm>
              <a:off x="5566994" y="669311"/>
              <a:ext cx="590498" cy="405396"/>
            </a:xfrm>
            <a:prstGeom prst="rect">
              <a:avLst/>
            </a:prstGeom>
          </p:spPr>
        </p:pic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93275A7E-F84F-4191-981A-DC9712654A5A}"/>
                </a:ext>
              </a:extLst>
            </p:cNvPr>
            <p:cNvSpPr/>
            <p:nvPr/>
          </p:nvSpPr>
          <p:spPr>
            <a:xfrm rot="10800000">
              <a:off x="5647183" y="984342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ig Label">
              <a:extLst>
                <a:ext uri="{FF2B5EF4-FFF2-40B4-BE49-F238E27FC236}">
                  <a16:creationId xmlns:a16="http://schemas.microsoft.com/office/drawing/2014/main" id="{9EDFBA93-67E2-46D7-B49A-14F5D583ACFB}"/>
                </a:ext>
              </a:extLst>
            </p:cNvPr>
            <p:cNvSpPr txBox="1"/>
            <p:nvPr/>
          </p:nvSpPr>
          <p:spPr>
            <a:xfrm>
              <a:off x="6006422" y="1292032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layer1 (blob)</a:t>
              </a:r>
              <a:endParaRPr lang="en-US" sz="1050" dirty="0"/>
            </a:p>
          </p:txBody>
        </p:sp>
        <p:sp>
          <p:nvSpPr>
            <p:cNvPr id="64" name="Sig Label">
              <a:extLst>
                <a:ext uri="{FF2B5EF4-FFF2-40B4-BE49-F238E27FC236}">
                  <a16:creationId xmlns:a16="http://schemas.microsoft.com/office/drawing/2014/main" id="{DC07F829-F479-4EC8-A89B-F2EC276366D1}"/>
                </a:ext>
              </a:extLst>
            </p:cNvPr>
            <p:cNvSpPr txBox="1"/>
            <p:nvPr/>
          </p:nvSpPr>
          <p:spPr>
            <a:xfrm>
              <a:off x="5998232" y="1501535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layer2 (blob)</a:t>
              </a:r>
              <a:endParaRPr lang="en-US" sz="1050" dirty="0"/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6C23C785-6475-4311-A768-A177D0B65CCA}"/>
                </a:ext>
              </a:extLst>
            </p:cNvPr>
            <p:cNvCxnSpPr>
              <a:cxnSpLocks/>
              <a:stCxn id="63" idx="1"/>
              <a:endCxn id="61" idx="2"/>
            </p:cNvCxnSpPr>
            <p:nvPr/>
          </p:nvCxnSpPr>
          <p:spPr>
            <a:xfrm rot="10800000">
              <a:off x="5862244" y="1074708"/>
              <a:ext cx="144179" cy="298117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EFC7F689-E09D-4CA9-8313-01C0890CD395}"/>
                </a:ext>
              </a:extLst>
            </p:cNvPr>
            <p:cNvCxnSpPr>
              <a:cxnSpLocks/>
              <a:stCxn id="64" idx="1"/>
              <a:endCxn id="61" idx="2"/>
            </p:cNvCxnSpPr>
            <p:nvPr/>
          </p:nvCxnSpPr>
          <p:spPr>
            <a:xfrm rot="10800000">
              <a:off x="5862244" y="1074707"/>
              <a:ext cx="135989" cy="5076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Sig Label">
              <a:extLst>
                <a:ext uri="{FF2B5EF4-FFF2-40B4-BE49-F238E27FC236}">
                  <a16:creationId xmlns:a16="http://schemas.microsoft.com/office/drawing/2014/main" id="{5B5D1A2D-7E18-462B-829A-4DB2C7251AE7}"/>
                </a:ext>
              </a:extLst>
            </p:cNvPr>
            <p:cNvSpPr txBox="1"/>
            <p:nvPr/>
          </p:nvSpPr>
          <p:spPr>
            <a:xfrm>
              <a:off x="5998232" y="1091540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C6867C17-D593-4409-BC38-BAFA1054831F}"/>
                </a:ext>
              </a:extLst>
            </p:cNvPr>
            <p:cNvCxnSpPr>
              <a:cxnSpLocks/>
              <a:stCxn id="67" idx="1"/>
              <a:endCxn id="61" idx="2"/>
            </p:cNvCxnSpPr>
            <p:nvPr/>
          </p:nvCxnSpPr>
          <p:spPr>
            <a:xfrm rot="10800000">
              <a:off x="5862244" y="1074708"/>
              <a:ext cx="135989" cy="976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380D476-ED0C-4245-9329-59528CE1C7CC}"/>
              </a:ext>
            </a:extLst>
          </p:cNvPr>
          <p:cNvGrpSpPr/>
          <p:nvPr/>
        </p:nvGrpSpPr>
        <p:grpSpPr>
          <a:xfrm>
            <a:off x="2830394" y="3955949"/>
            <a:ext cx="2312965" cy="910255"/>
            <a:chOff x="8469614" y="2047154"/>
            <a:chExt cx="2312965" cy="910255"/>
          </a:xfrm>
        </p:grpSpPr>
        <p:grpSp>
          <p:nvGrpSpPr>
            <p:cNvPr id="70" name="mysql-container">
              <a:extLst>
                <a:ext uri="{FF2B5EF4-FFF2-40B4-BE49-F238E27FC236}">
                  <a16:creationId xmlns:a16="http://schemas.microsoft.com/office/drawing/2014/main" id="{FE4F1004-2F1C-4CA0-AC43-D70F9A83948E}"/>
                </a:ext>
              </a:extLst>
            </p:cNvPr>
            <p:cNvGrpSpPr/>
            <p:nvPr/>
          </p:nvGrpSpPr>
          <p:grpSpPr>
            <a:xfrm>
              <a:off x="8469614" y="2047154"/>
              <a:ext cx="2312965" cy="910255"/>
              <a:chOff x="8625012" y="2418261"/>
              <a:chExt cx="2312965" cy="910255"/>
            </a:xfrm>
          </p:grpSpPr>
          <p:sp>
            <p:nvSpPr>
              <p:cNvPr id="75" name="artifact-border">
                <a:extLst>
                  <a:ext uri="{FF2B5EF4-FFF2-40B4-BE49-F238E27FC236}">
                    <a16:creationId xmlns:a16="http://schemas.microsoft.com/office/drawing/2014/main" id="{50999AB2-8013-4668-A449-EE911E498EEB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6" name="Container Image">
                <a:extLst>
                  <a:ext uri="{FF2B5EF4-FFF2-40B4-BE49-F238E27FC236}">
                    <a16:creationId xmlns:a16="http://schemas.microsoft.com/office/drawing/2014/main" id="{2ADFDF13-D984-4C79-999C-3EF445B42B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1196" r="1196"/>
              <a:stretch/>
            </p:blipFill>
            <p:spPr>
              <a:xfrm>
                <a:off x="8625012" y="2418261"/>
                <a:ext cx="381460" cy="381716"/>
              </a:xfrm>
              <a:prstGeom prst="rect">
                <a:avLst/>
              </a:prstGeom>
            </p:spPr>
          </p:pic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6A22332C-5A4F-4E05-ABD6-DD04F5EA496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artifact-name">
                <a:extLst>
                  <a:ext uri="{FF2B5EF4-FFF2-40B4-BE49-F238E27FC236}">
                    <a16:creationId xmlns:a16="http://schemas.microsoft.com/office/drawing/2014/main" id="{285DC896-BA27-4CCD-AD83-18CAEF0358D4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YAAT</a:t>
                </a:r>
              </a:p>
            </p:txBody>
          </p:sp>
        </p:grpSp>
        <p:sp>
          <p:nvSpPr>
            <p:cNvPr id="71" name="Sig Label">
              <a:extLst>
                <a:ext uri="{FF2B5EF4-FFF2-40B4-BE49-F238E27FC236}">
                  <a16:creationId xmlns:a16="http://schemas.microsoft.com/office/drawing/2014/main" id="{362C330B-6BE5-4765-A1A8-E2F6E526820A}"/>
                </a:ext>
              </a:extLst>
            </p:cNvPr>
            <p:cNvSpPr txBox="1"/>
            <p:nvPr/>
          </p:nvSpPr>
          <p:spPr>
            <a:xfrm>
              <a:off x="8955119" y="2513298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72" name="Sig Label">
              <a:extLst>
                <a:ext uri="{FF2B5EF4-FFF2-40B4-BE49-F238E27FC236}">
                  <a16:creationId xmlns:a16="http://schemas.microsoft.com/office/drawing/2014/main" id="{B7DE6109-02AA-40DB-A998-670A2D94DD91}"/>
                </a:ext>
              </a:extLst>
            </p:cNvPr>
            <p:cNvSpPr txBox="1"/>
            <p:nvPr/>
          </p:nvSpPr>
          <p:spPr>
            <a:xfrm>
              <a:off x="8946929" y="2741851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content (blob)</a:t>
              </a:r>
              <a:endParaRPr lang="en-US" sz="1050" dirty="0"/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6F39624-1FFE-4AAB-9921-B7D058DB72A1}"/>
                </a:ext>
              </a:extLst>
            </p:cNvPr>
            <p:cNvCxnSpPr>
              <a:cxnSpLocks/>
              <a:stCxn id="71" idx="1"/>
              <a:endCxn id="76" idx="2"/>
            </p:cNvCxnSpPr>
            <p:nvPr/>
          </p:nvCxnSpPr>
          <p:spPr>
            <a:xfrm rot="10800000">
              <a:off x="8660345" y="2428870"/>
              <a:ext cx="294775" cy="1652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DE4A23EA-101B-4E84-9268-80742F718618}"/>
                </a:ext>
              </a:extLst>
            </p:cNvPr>
            <p:cNvCxnSpPr>
              <a:cxnSpLocks/>
              <a:stCxn id="72" idx="1"/>
              <a:endCxn id="76" idx="2"/>
            </p:cNvCxnSpPr>
            <p:nvPr/>
          </p:nvCxnSpPr>
          <p:spPr>
            <a:xfrm rot="10800000">
              <a:off x="8660345" y="2428871"/>
              <a:ext cx="286585" cy="39377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A6D37EE-A8EC-4D27-B278-2D906CBAC291}"/>
              </a:ext>
            </a:extLst>
          </p:cNvPr>
          <p:cNvGrpSpPr/>
          <p:nvPr/>
        </p:nvGrpSpPr>
        <p:grpSpPr>
          <a:xfrm>
            <a:off x="5245184" y="3015093"/>
            <a:ext cx="2414935" cy="953064"/>
            <a:chOff x="8515042" y="119466"/>
            <a:chExt cx="2414935" cy="953064"/>
          </a:xfrm>
        </p:grpSpPr>
        <p:grpSp>
          <p:nvGrpSpPr>
            <p:cNvPr id="80" name="mysql-container">
              <a:extLst>
                <a:ext uri="{FF2B5EF4-FFF2-40B4-BE49-F238E27FC236}">
                  <a16:creationId xmlns:a16="http://schemas.microsoft.com/office/drawing/2014/main" id="{5A2342F4-75F4-4AD2-BF40-740A96C68F18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85" name="artifact-border">
                <a:extLst>
                  <a:ext uri="{FF2B5EF4-FFF2-40B4-BE49-F238E27FC236}">
                    <a16:creationId xmlns:a16="http://schemas.microsoft.com/office/drawing/2014/main" id="{FC7D4DFE-FE0D-4ABB-844C-71D06763DA76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artifact-border">
                <a:extLst>
                  <a:ext uri="{FF2B5EF4-FFF2-40B4-BE49-F238E27FC236}">
                    <a16:creationId xmlns:a16="http://schemas.microsoft.com/office/drawing/2014/main" id="{21754954-53C6-4DB3-985A-DB6344B39DA2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artifact-border">
                <a:extLst>
                  <a:ext uri="{FF2B5EF4-FFF2-40B4-BE49-F238E27FC236}">
                    <a16:creationId xmlns:a16="http://schemas.microsoft.com/office/drawing/2014/main" id="{BEAD76DF-3A04-4F3F-8185-11B10128ADE3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8" name="Container Image">
                <a:extLst>
                  <a:ext uri="{FF2B5EF4-FFF2-40B4-BE49-F238E27FC236}">
                    <a16:creationId xmlns:a16="http://schemas.microsoft.com/office/drawing/2014/main" id="{7D542381-BE42-420E-A59A-A3D96FDF5F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B57869C5-1E39-4DE8-9C94-1C7CD3322CD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tifact-name">
                <a:extLst>
                  <a:ext uri="{FF2B5EF4-FFF2-40B4-BE49-F238E27FC236}">
                    <a16:creationId xmlns:a16="http://schemas.microsoft.com/office/drawing/2014/main" id="{68EDDBA2-548C-44FC-B3CF-BF59F1EE7EE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81" name="Sig Label">
              <a:extLst>
                <a:ext uri="{FF2B5EF4-FFF2-40B4-BE49-F238E27FC236}">
                  <a16:creationId xmlns:a16="http://schemas.microsoft.com/office/drawing/2014/main" id="{7EDF97D6-7EE5-450E-8EBF-1721FE7E80EF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82" name="Sig Label">
              <a:extLst>
                <a:ext uri="{FF2B5EF4-FFF2-40B4-BE49-F238E27FC236}">
                  <a16:creationId xmlns:a16="http://schemas.microsoft.com/office/drawing/2014/main" id="{EDD7870A-D3D5-446C-B880-79FB59DE1E69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111A1125-6B16-4CEC-B37B-6A2BA8666ECA}"/>
                </a:ext>
              </a:extLst>
            </p:cNvPr>
            <p:cNvCxnSpPr>
              <a:cxnSpLocks/>
              <a:stCxn id="81" idx="1"/>
              <a:endCxn id="88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6B2A56BD-DB16-4022-AEDF-75A0F711B5FB}"/>
                </a:ext>
              </a:extLst>
            </p:cNvPr>
            <p:cNvCxnSpPr>
              <a:cxnSpLocks/>
              <a:stCxn id="82" idx="1"/>
              <a:endCxn id="88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2246E08-50B4-40BA-99C8-03967F0F11DE}"/>
              </a:ext>
            </a:extLst>
          </p:cNvPr>
          <p:cNvGrpSpPr/>
          <p:nvPr/>
        </p:nvGrpSpPr>
        <p:grpSpPr>
          <a:xfrm>
            <a:off x="5244082" y="4020122"/>
            <a:ext cx="2414935" cy="953064"/>
            <a:chOff x="8515042" y="119466"/>
            <a:chExt cx="2414935" cy="953064"/>
          </a:xfrm>
        </p:grpSpPr>
        <p:grpSp>
          <p:nvGrpSpPr>
            <p:cNvPr id="92" name="mysql-container">
              <a:extLst>
                <a:ext uri="{FF2B5EF4-FFF2-40B4-BE49-F238E27FC236}">
                  <a16:creationId xmlns:a16="http://schemas.microsoft.com/office/drawing/2014/main" id="{6FA73119-DEBF-4F14-9319-9ECA8B26D9D7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97" name="artifact-border">
                <a:extLst>
                  <a:ext uri="{FF2B5EF4-FFF2-40B4-BE49-F238E27FC236}">
                    <a16:creationId xmlns:a16="http://schemas.microsoft.com/office/drawing/2014/main" id="{22570975-6163-4FE0-BF2E-25DC863D7F42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artifact-border">
                <a:extLst>
                  <a:ext uri="{FF2B5EF4-FFF2-40B4-BE49-F238E27FC236}">
                    <a16:creationId xmlns:a16="http://schemas.microsoft.com/office/drawing/2014/main" id="{DD13748C-FD3D-4B4D-9D2C-7E4786E623BD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artifact-border">
                <a:extLst>
                  <a:ext uri="{FF2B5EF4-FFF2-40B4-BE49-F238E27FC236}">
                    <a16:creationId xmlns:a16="http://schemas.microsoft.com/office/drawing/2014/main" id="{822ED51F-2BBB-4518-99A6-5D67F1CEAD6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00" name="Container Image">
                <a:extLst>
                  <a:ext uri="{FF2B5EF4-FFF2-40B4-BE49-F238E27FC236}">
                    <a16:creationId xmlns:a16="http://schemas.microsoft.com/office/drawing/2014/main" id="{F164CB01-D881-48BE-AB81-C1DCF1D6B2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49FB4110-D4B3-4F13-9FE4-C3623F23F51A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tifact-name">
                <a:extLst>
                  <a:ext uri="{FF2B5EF4-FFF2-40B4-BE49-F238E27FC236}">
                    <a16:creationId xmlns:a16="http://schemas.microsoft.com/office/drawing/2014/main" id="{40A7CBDD-9B09-40C1-A175-AA90B1911993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93" name="Sig Label">
              <a:extLst>
                <a:ext uri="{FF2B5EF4-FFF2-40B4-BE49-F238E27FC236}">
                  <a16:creationId xmlns:a16="http://schemas.microsoft.com/office/drawing/2014/main" id="{C2EF8CD0-ECBE-491B-8821-5DDA201F3DC3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94" name="Sig Label">
              <a:extLst>
                <a:ext uri="{FF2B5EF4-FFF2-40B4-BE49-F238E27FC236}">
                  <a16:creationId xmlns:a16="http://schemas.microsoft.com/office/drawing/2014/main" id="{992E3A0B-B1FC-4B39-A518-661E9203F0ED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05E38EB8-B97A-4821-B625-B28E7DD2FA88}"/>
                </a:ext>
              </a:extLst>
            </p:cNvPr>
            <p:cNvCxnSpPr>
              <a:cxnSpLocks/>
              <a:stCxn id="93" idx="1"/>
              <a:endCxn id="100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E29F7CD7-446B-4ED7-A754-4968C3278267}"/>
                </a:ext>
              </a:extLst>
            </p:cNvPr>
            <p:cNvCxnSpPr>
              <a:cxnSpLocks/>
              <a:stCxn id="94" idx="1"/>
              <a:endCxn id="100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531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F726-D44C-46D5-BB69-E3B44601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Artifacts &amp; Reference Artifacts</a:t>
            </a:r>
          </a:p>
        </p:txBody>
      </p:sp>
      <p:grpSp>
        <p:nvGrpSpPr>
          <p:cNvPr id="3" name="Net-monitor">
            <a:extLst>
              <a:ext uri="{FF2B5EF4-FFF2-40B4-BE49-F238E27FC236}">
                <a16:creationId xmlns:a16="http://schemas.microsoft.com/office/drawing/2014/main" id="{A8C17196-3A95-406B-BAFE-339B736CDC81}"/>
              </a:ext>
            </a:extLst>
          </p:cNvPr>
          <p:cNvGrpSpPr/>
          <p:nvPr/>
        </p:nvGrpSpPr>
        <p:grpSpPr>
          <a:xfrm>
            <a:off x="8600004" y="1385294"/>
            <a:ext cx="2550619" cy="999869"/>
            <a:chOff x="8600004" y="1385294"/>
            <a:chExt cx="2550619" cy="999869"/>
          </a:xfrm>
        </p:grpSpPr>
        <p:sp>
          <p:nvSpPr>
            <p:cNvPr id="111" name="artifact-border">
              <a:extLst>
                <a:ext uri="{FF2B5EF4-FFF2-40B4-BE49-F238E27FC236}">
                  <a16:creationId xmlns:a16="http://schemas.microsoft.com/office/drawing/2014/main" id="{809C5643-B88F-4C13-B3B9-F12EA45E5067}"/>
                </a:ext>
              </a:extLst>
            </p:cNvPr>
            <p:cNvSpPr/>
            <p:nvPr/>
          </p:nvSpPr>
          <p:spPr>
            <a:xfrm>
              <a:off x="8696945" y="1453378"/>
              <a:ext cx="2453678" cy="931785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D3AC26-6CA2-4A73-B3E5-217B829C00A5}"/>
                </a:ext>
              </a:extLst>
            </p:cNvPr>
            <p:cNvGrpSpPr/>
            <p:nvPr/>
          </p:nvGrpSpPr>
          <p:grpSpPr>
            <a:xfrm>
              <a:off x="8600004" y="1385294"/>
              <a:ext cx="2511690" cy="993807"/>
              <a:chOff x="6919893" y="798303"/>
              <a:chExt cx="2511690" cy="993807"/>
            </a:xfrm>
          </p:grpSpPr>
          <p:sp>
            <p:nvSpPr>
              <p:cNvPr id="5" name="artifact-name">
                <a:extLst>
                  <a:ext uri="{FF2B5EF4-FFF2-40B4-BE49-F238E27FC236}">
                    <a16:creationId xmlns:a16="http://schemas.microsoft.com/office/drawing/2014/main" id="{56C9A4AF-BBC5-41B3-A12E-E42FE992FCBF}"/>
                  </a:ext>
                </a:extLst>
              </p:cNvPr>
              <p:cNvSpPr txBox="1"/>
              <p:nvPr/>
            </p:nvSpPr>
            <p:spPr>
              <a:xfrm>
                <a:off x="7473996" y="819258"/>
                <a:ext cx="1957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net-monitor:</a:t>
                </a:r>
                <a:r>
                  <a:rPr lang="en-US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v1</a:t>
                </a:r>
                <a:endPara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  <p:sp>
            <p:nvSpPr>
              <p:cNvPr id="6" name="artifact-mask">
                <a:extLst>
                  <a:ext uri="{FF2B5EF4-FFF2-40B4-BE49-F238E27FC236}">
                    <a16:creationId xmlns:a16="http://schemas.microsoft.com/office/drawing/2014/main" id="{479ABD3A-D434-45CC-B41E-C81CA2448621}"/>
                  </a:ext>
                </a:extLst>
              </p:cNvPr>
              <p:cNvSpPr/>
              <p:nvPr/>
            </p:nvSpPr>
            <p:spPr>
              <a:xfrm>
                <a:off x="6919893" y="798303"/>
                <a:ext cx="657236" cy="400050"/>
              </a:xfrm>
              <a:custGeom>
                <a:avLst/>
                <a:gdLst>
                  <a:gd name="connsiteX0" fmla="*/ 488999 w 609601"/>
                  <a:gd name="connsiteY0" fmla="*/ -72 h 400050"/>
                  <a:gd name="connsiteX1" fmla="*/ 604633 w 609601"/>
                  <a:gd name="connsiteY1" fmla="*/ 89882 h 400050"/>
                  <a:gd name="connsiteX2" fmla="*/ 609396 w 609601"/>
                  <a:gd name="connsiteY2" fmla="*/ 331331 h 400050"/>
                  <a:gd name="connsiteX3" fmla="*/ 101808 w 609601"/>
                  <a:gd name="connsiteY3" fmla="*/ 399978 h 400050"/>
                  <a:gd name="connsiteX4" fmla="*/ 272 w 609601"/>
                  <a:gd name="connsiteY4" fmla="*/ 324226 h 400050"/>
                  <a:gd name="connsiteX5" fmla="*/ 272 w 609601"/>
                  <a:gd name="connsiteY5" fmla="*/ 68575 h 400050"/>
                  <a:gd name="connsiteX6" fmla="*/ 488999 w 609601"/>
                  <a:gd name="connsiteY6" fmla="*/ -72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601" h="400050">
                    <a:moveTo>
                      <a:pt x="488999" y="-72"/>
                    </a:moveTo>
                    <a:lnTo>
                      <a:pt x="604633" y="89882"/>
                    </a:lnTo>
                    <a:cubicBezTo>
                      <a:pt x="606253" y="170368"/>
                      <a:pt x="607776" y="250845"/>
                      <a:pt x="609396" y="331331"/>
                    </a:cubicBezTo>
                    <a:lnTo>
                      <a:pt x="101808" y="399978"/>
                    </a:lnTo>
                    <a:lnTo>
                      <a:pt x="272" y="324226"/>
                    </a:lnTo>
                    <a:cubicBezTo>
                      <a:pt x="-1347" y="242168"/>
                      <a:pt x="1796" y="150642"/>
                      <a:pt x="272" y="68575"/>
                    </a:cubicBezTo>
                    <a:lnTo>
                      <a:pt x="488999" y="-7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" name="Container Image">
                <a:extLst>
                  <a:ext uri="{FF2B5EF4-FFF2-40B4-BE49-F238E27FC236}">
                    <a16:creationId xmlns:a16="http://schemas.microsoft.com/office/drawing/2014/main" id="{F250BCF3-8F78-4878-9E19-C94A0EABB0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t="15673" b="15673"/>
              <a:stretch/>
            </p:blipFill>
            <p:spPr>
              <a:xfrm>
                <a:off x="6940697" y="798303"/>
                <a:ext cx="590498" cy="405396"/>
              </a:xfrm>
              <a:prstGeom prst="rect">
                <a:avLst/>
              </a:prstGeom>
            </p:spPr>
          </p:pic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6CF2E412-8562-4CA8-B174-A8BF3878DED5}"/>
                  </a:ext>
                </a:extLst>
              </p:cNvPr>
              <p:cNvSpPr/>
              <p:nvPr/>
            </p:nvSpPr>
            <p:spPr>
              <a:xfrm rot="10800000">
                <a:off x="7020886" y="1113334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Sig Label">
                <a:extLst>
                  <a:ext uri="{FF2B5EF4-FFF2-40B4-BE49-F238E27FC236}">
                    <a16:creationId xmlns:a16="http://schemas.microsoft.com/office/drawing/2014/main" id="{CEE12BAD-64C9-4A81-9EB4-F0F21E595B6E}"/>
                  </a:ext>
                </a:extLst>
              </p:cNvPr>
              <p:cNvSpPr txBox="1"/>
              <p:nvPr/>
            </p:nvSpPr>
            <p:spPr>
              <a:xfrm>
                <a:off x="7380125" y="1421024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layer1 (blob)</a:t>
                </a:r>
                <a:endParaRPr lang="en-US" sz="1050" dirty="0"/>
              </a:p>
            </p:txBody>
          </p:sp>
          <p:sp>
            <p:nvSpPr>
              <p:cNvPr id="10" name="Sig Label">
                <a:extLst>
                  <a:ext uri="{FF2B5EF4-FFF2-40B4-BE49-F238E27FC236}">
                    <a16:creationId xmlns:a16="http://schemas.microsoft.com/office/drawing/2014/main" id="{2EBE38CF-D434-4E69-802C-66E8F6AA1D35}"/>
                  </a:ext>
                </a:extLst>
              </p:cNvPr>
              <p:cNvSpPr txBox="1"/>
              <p:nvPr/>
            </p:nvSpPr>
            <p:spPr>
              <a:xfrm>
                <a:off x="7371935" y="1630527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layer2 (blob)</a:t>
                </a:r>
                <a:endParaRPr lang="en-US" sz="1050" dirty="0"/>
              </a:p>
            </p:txBody>
          </p: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9B74A159-59FC-4414-A62C-BC8AF9752007}"/>
                  </a:ext>
                </a:extLst>
              </p:cNvPr>
              <p:cNvCxnSpPr>
                <a:cxnSpLocks/>
                <a:stCxn id="9" idx="1"/>
                <a:endCxn id="7" idx="2"/>
              </p:cNvCxnSpPr>
              <p:nvPr/>
            </p:nvCxnSpPr>
            <p:spPr>
              <a:xfrm rot="10800000">
                <a:off x="7235947" y="1203700"/>
                <a:ext cx="144179" cy="298117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493FEE1D-6051-4D02-92F6-4FCCA1EBA48D}"/>
                  </a:ext>
                </a:extLst>
              </p:cNvPr>
              <p:cNvCxnSpPr>
                <a:cxnSpLocks/>
                <a:stCxn id="10" idx="1"/>
                <a:endCxn id="7" idx="2"/>
              </p:cNvCxnSpPr>
              <p:nvPr/>
            </p:nvCxnSpPr>
            <p:spPr>
              <a:xfrm rot="10800000">
                <a:off x="7235947" y="1203699"/>
                <a:ext cx="135989" cy="507620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Sig Label">
                <a:extLst>
                  <a:ext uri="{FF2B5EF4-FFF2-40B4-BE49-F238E27FC236}">
                    <a16:creationId xmlns:a16="http://schemas.microsoft.com/office/drawing/2014/main" id="{28429866-346B-44E5-B73D-DBF7F7CA6AA8}"/>
                  </a:ext>
                </a:extLst>
              </p:cNvPr>
              <p:cNvSpPr txBox="1"/>
              <p:nvPr/>
            </p:nvSpPr>
            <p:spPr>
              <a:xfrm>
                <a:off x="7371935" y="1220532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config (blob)</a:t>
                </a:r>
                <a:endParaRPr lang="en-US" sz="1050" dirty="0"/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C3A3A879-29D8-44CD-9F8D-B5F08B529FC1}"/>
                  </a:ext>
                </a:extLst>
              </p:cNvPr>
              <p:cNvCxnSpPr>
                <a:cxnSpLocks/>
                <a:stCxn id="13" idx="1"/>
                <a:endCxn id="7" idx="2"/>
              </p:cNvCxnSpPr>
              <p:nvPr/>
            </p:nvCxnSpPr>
            <p:spPr>
              <a:xfrm rot="10800000">
                <a:off x="7235947" y="1203700"/>
                <a:ext cx="135989" cy="97625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21C2AF0-8262-40B6-BDE0-AF1908118EBE}"/>
              </a:ext>
            </a:extLst>
          </p:cNvPr>
          <p:cNvCxnSpPr>
            <a:cxnSpLocks/>
            <a:stCxn id="121" idx="1"/>
            <a:endCxn id="8" idx="0"/>
          </p:cNvCxnSpPr>
          <p:nvPr/>
        </p:nvCxnSpPr>
        <p:spPr>
          <a:xfrm rot="10800000">
            <a:off x="8753766" y="1791306"/>
            <a:ext cx="406295" cy="843517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7920B13-96FA-4B48-82AF-57C880914292}"/>
              </a:ext>
            </a:extLst>
          </p:cNvPr>
          <p:cNvCxnSpPr>
            <a:cxnSpLocks/>
            <a:stCxn id="155" idx="0"/>
            <a:endCxn id="7" idx="1"/>
          </p:cNvCxnSpPr>
          <p:nvPr/>
        </p:nvCxnSpPr>
        <p:spPr>
          <a:xfrm rot="5400000" flipH="1" flipV="1">
            <a:off x="6939540" y="796951"/>
            <a:ext cx="890226" cy="2472309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03E2A94-835A-402D-9FDC-22DB914C527C}"/>
              </a:ext>
            </a:extLst>
          </p:cNvPr>
          <p:cNvCxnSpPr>
            <a:cxnSpLocks/>
            <a:stCxn id="143" idx="1"/>
            <a:endCxn id="8" idx="0"/>
          </p:cNvCxnSpPr>
          <p:nvPr/>
        </p:nvCxnSpPr>
        <p:spPr>
          <a:xfrm rot="10800000">
            <a:off x="8753765" y="1791306"/>
            <a:ext cx="419832" cy="2413177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9806A6E-8BC5-4E5A-B8DA-1DC3E548E0BF}"/>
              </a:ext>
            </a:extLst>
          </p:cNvPr>
          <p:cNvCxnSpPr>
            <a:cxnSpLocks/>
            <a:stCxn id="129" idx="1"/>
            <a:endCxn id="8" idx="0"/>
          </p:cNvCxnSpPr>
          <p:nvPr/>
        </p:nvCxnSpPr>
        <p:spPr>
          <a:xfrm rot="10800000">
            <a:off x="8753766" y="1791306"/>
            <a:ext cx="414437" cy="1602747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CD993A-3554-4697-926B-E1BC599B3585}"/>
              </a:ext>
            </a:extLst>
          </p:cNvPr>
          <p:cNvGrpSpPr/>
          <p:nvPr/>
        </p:nvGrpSpPr>
        <p:grpSpPr>
          <a:xfrm>
            <a:off x="2875822" y="2028261"/>
            <a:ext cx="2414935" cy="953064"/>
            <a:chOff x="8515042" y="119466"/>
            <a:chExt cx="2414935" cy="953064"/>
          </a:xfrm>
        </p:grpSpPr>
        <p:grpSp>
          <p:nvGrpSpPr>
            <p:cNvPr id="36" name="mysql-container">
              <a:extLst>
                <a:ext uri="{FF2B5EF4-FFF2-40B4-BE49-F238E27FC236}">
                  <a16:creationId xmlns:a16="http://schemas.microsoft.com/office/drawing/2014/main" id="{A388268D-E1CF-4A4A-94C0-930B09A97E6F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41" name="artifact-border">
                <a:extLst>
                  <a:ext uri="{FF2B5EF4-FFF2-40B4-BE49-F238E27FC236}">
                    <a16:creationId xmlns:a16="http://schemas.microsoft.com/office/drawing/2014/main" id="{EB5B864A-E319-477F-AF95-B8D72C2E1903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artifact-border">
                <a:extLst>
                  <a:ext uri="{FF2B5EF4-FFF2-40B4-BE49-F238E27FC236}">
                    <a16:creationId xmlns:a16="http://schemas.microsoft.com/office/drawing/2014/main" id="{F483EE7F-25BC-461F-BA7D-057FB4FC7DA3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artifact-border">
                <a:extLst>
                  <a:ext uri="{FF2B5EF4-FFF2-40B4-BE49-F238E27FC236}">
                    <a16:creationId xmlns:a16="http://schemas.microsoft.com/office/drawing/2014/main" id="{09063E0A-B890-429A-B480-3E537D6D645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44" name="Container Image">
                <a:extLst>
                  <a:ext uri="{FF2B5EF4-FFF2-40B4-BE49-F238E27FC236}">
                    <a16:creationId xmlns:a16="http://schemas.microsoft.com/office/drawing/2014/main" id="{0FE765A9-5F40-4A71-BD7F-2AC99578E4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B3BC699D-E180-45BA-B0F0-CBA4F2BF6140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tifact-name">
                <a:extLst>
                  <a:ext uri="{FF2B5EF4-FFF2-40B4-BE49-F238E27FC236}">
                    <a16:creationId xmlns:a16="http://schemas.microsoft.com/office/drawing/2014/main" id="{37574669-D56E-4CA9-8633-036FB0656FA7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37" name="Sig Label">
              <a:extLst>
                <a:ext uri="{FF2B5EF4-FFF2-40B4-BE49-F238E27FC236}">
                  <a16:creationId xmlns:a16="http://schemas.microsoft.com/office/drawing/2014/main" id="{4B289B6F-304B-40C5-B322-69F0F5D148AE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38" name="Sig Label">
              <a:extLst>
                <a:ext uri="{FF2B5EF4-FFF2-40B4-BE49-F238E27FC236}">
                  <a16:creationId xmlns:a16="http://schemas.microsoft.com/office/drawing/2014/main" id="{BF705FF9-1774-45BF-BC58-4197CD7269A2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D3342589-2A5A-4065-91B8-6AC15D9E41AB}"/>
                </a:ext>
              </a:extLst>
            </p:cNvPr>
            <p:cNvCxnSpPr>
              <a:cxnSpLocks/>
              <a:stCxn id="37" idx="1"/>
              <a:endCxn id="44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11B6EF27-DE9E-4A09-AFB8-D3C7A2C8C898}"/>
                </a:ext>
              </a:extLst>
            </p:cNvPr>
            <p:cNvCxnSpPr>
              <a:cxnSpLocks/>
              <a:stCxn id="38" idx="1"/>
              <a:endCxn id="44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352B803-9417-4BD1-9CBC-536B9F919B07}"/>
              </a:ext>
            </a:extLst>
          </p:cNvPr>
          <p:cNvGrpSpPr/>
          <p:nvPr/>
        </p:nvGrpSpPr>
        <p:grpSpPr>
          <a:xfrm>
            <a:off x="2827055" y="2965613"/>
            <a:ext cx="2312965" cy="910255"/>
            <a:chOff x="8466275" y="1044639"/>
            <a:chExt cx="2312965" cy="910255"/>
          </a:xfrm>
        </p:grpSpPr>
        <p:grpSp>
          <p:nvGrpSpPr>
            <p:cNvPr id="48" name="mysql-container">
              <a:extLst>
                <a:ext uri="{FF2B5EF4-FFF2-40B4-BE49-F238E27FC236}">
                  <a16:creationId xmlns:a16="http://schemas.microsoft.com/office/drawing/2014/main" id="{2B3BC7D2-995D-4B67-8205-CC85D1B695AB}"/>
                </a:ext>
              </a:extLst>
            </p:cNvPr>
            <p:cNvGrpSpPr/>
            <p:nvPr/>
          </p:nvGrpSpPr>
          <p:grpSpPr>
            <a:xfrm>
              <a:off x="8466275" y="1044639"/>
              <a:ext cx="2312965" cy="910255"/>
              <a:chOff x="8625012" y="2418261"/>
              <a:chExt cx="2312965" cy="910255"/>
            </a:xfrm>
          </p:grpSpPr>
          <p:sp>
            <p:nvSpPr>
              <p:cNvPr id="53" name="artifact-border">
                <a:extLst>
                  <a:ext uri="{FF2B5EF4-FFF2-40B4-BE49-F238E27FC236}">
                    <a16:creationId xmlns:a16="http://schemas.microsoft.com/office/drawing/2014/main" id="{66CF6DFE-E19A-493F-842E-42FD0EB0CF47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54" name="Container Image">
                <a:extLst>
                  <a:ext uri="{FF2B5EF4-FFF2-40B4-BE49-F238E27FC236}">
                    <a16:creationId xmlns:a16="http://schemas.microsoft.com/office/drawing/2014/main" id="{B5EBC821-87BD-4651-A95A-E74763EB24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2663" r="2663"/>
              <a:stretch/>
            </p:blipFill>
            <p:spPr>
              <a:xfrm>
                <a:off x="8625012" y="2418261"/>
                <a:ext cx="381460" cy="381716"/>
              </a:xfrm>
              <a:prstGeom prst="rect">
                <a:avLst/>
              </a:prstGeom>
            </p:spPr>
          </p:pic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EDA59B7B-C0EE-4A1F-90C0-306D3CFCA470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artifact-name">
                <a:extLst>
                  <a:ext uri="{FF2B5EF4-FFF2-40B4-BE49-F238E27FC236}">
                    <a16:creationId xmlns:a16="http://schemas.microsoft.com/office/drawing/2014/main" id="{3C84405E-CC60-4E93-B481-7F02C45ECE2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 err="1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SBoM</a:t>
                </a:r>
                <a:endParaRPr lang="en-US" sz="14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</p:grpSp>
        <p:sp>
          <p:nvSpPr>
            <p:cNvPr id="49" name="Sig Label">
              <a:extLst>
                <a:ext uri="{FF2B5EF4-FFF2-40B4-BE49-F238E27FC236}">
                  <a16:creationId xmlns:a16="http://schemas.microsoft.com/office/drawing/2014/main" id="{47101C33-C785-40BA-A2CB-AB420047B9E3}"/>
                </a:ext>
              </a:extLst>
            </p:cNvPr>
            <p:cNvSpPr txBox="1"/>
            <p:nvPr/>
          </p:nvSpPr>
          <p:spPr>
            <a:xfrm>
              <a:off x="8951780" y="1510783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50" name="Sig Label">
              <a:extLst>
                <a:ext uri="{FF2B5EF4-FFF2-40B4-BE49-F238E27FC236}">
                  <a16:creationId xmlns:a16="http://schemas.microsoft.com/office/drawing/2014/main" id="{3D0B07D0-D919-4374-93E9-044C1950BAA3}"/>
                </a:ext>
              </a:extLst>
            </p:cNvPr>
            <p:cNvSpPr txBox="1"/>
            <p:nvPr/>
          </p:nvSpPr>
          <p:spPr>
            <a:xfrm>
              <a:off x="8943590" y="1739336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 err="1"/>
                <a:t>SBoM</a:t>
              </a:r>
              <a:r>
                <a:rPr lang="en-US" sz="1050" b="1" dirty="0"/>
                <a:t>-document (blob)</a:t>
              </a:r>
              <a:endParaRPr lang="en-US" sz="1050" dirty="0"/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7B0BE4F-F541-4D21-AA99-7C603C479C62}"/>
                </a:ext>
              </a:extLst>
            </p:cNvPr>
            <p:cNvCxnSpPr>
              <a:cxnSpLocks/>
              <a:stCxn id="49" idx="1"/>
              <a:endCxn id="54" idx="2"/>
            </p:cNvCxnSpPr>
            <p:nvPr/>
          </p:nvCxnSpPr>
          <p:spPr>
            <a:xfrm rot="10800000">
              <a:off x="8657006" y="1426355"/>
              <a:ext cx="294775" cy="1652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8C41438C-261D-4351-B455-C8E16F5261AB}"/>
                </a:ext>
              </a:extLst>
            </p:cNvPr>
            <p:cNvCxnSpPr>
              <a:cxnSpLocks/>
              <a:stCxn id="50" idx="1"/>
              <a:endCxn id="54" idx="2"/>
            </p:cNvCxnSpPr>
            <p:nvPr/>
          </p:nvCxnSpPr>
          <p:spPr>
            <a:xfrm rot="10800000">
              <a:off x="8657006" y="1426356"/>
              <a:ext cx="286585" cy="39377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A7BBFED-4013-4B87-8FF7-1D2F42119FF5}"/>
              </a:ext>
            </a:extLst>
          </p:cNvPr>
          <p:cNvGrpSpPr/>
          <p:nvPr/>
        </p:nvGrpSpPr>
        <p:grpSpPr>
          <a:xfrm>
            <a:off x="113719" y="1801351"/>
            <a:ext cx="2511690" cy="1083879"/>
            <a:chOff x="5546190" y="669311"/>
            <a:chExt cx="2511690" cy="1083879"/>
          </a:xfrm>
        </p:grpSpPr>
        <p:sp>
          <p:nvSpPr>
            <p:cNvPr id="58" name="artifact-border">
              <a:extLst>
                <a:ext uri="{FF2B5EF4-FFF2-40B4-BE49-F238E27FC236}">
                  <a16:creationId xmlns:a16="http://schemas.microsoft.com/office/drawing/2014/main" id="{E240943C-D203-475D-932C-9D091D504290}"/>
                </a:ext>
              </a:extLst>
            </p:cNvPr>
            <p:cNvSpPr/>
            <p:nvPr/>
          </p:nvSpPr>
          <p:spPr>
            <a:xfrm>
              <a:off x="5643131" y="737395"/>
              <a:ext cx="2361030" cy="1015795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artifact-name">
              <a:extLst>
                <a:ext uri="{FF2B5EF4-FFF2-40B4-BE49-F238E27FC236}">
                  <a16:creationId xmlns:a16="http://schemas.microsoft.com/office/drawing/2014/main" id="{1F3C6C2C-F6B4-4425-86E3-499BB1611F81}"/>
                </a:ext>
              </a:extLst>
            </p:cNvPr>
            <p:cNvSpPr txBox="1"/>
            <p:nvPr/>
          </p:nvSpPr>
          <p:spPr>
            <a:xfrm>
              <a:off x="6100293" y="690266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net-monitor:</a:t>
              </a:r>
              <a:r>
                <a:rPr lang="en-US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v1</a:t>
              </a:r>
              <a:endParaRPr lang="en-US" sz="1800" spc="0" baseline="0" dirty="0">
                <a:solidFill>
                  <a:srgbClr val="000000"/>
                </a:solidFill>
                <a:latin typeface="Consolas"/>
                <a:sym typeface="Consolas"/>
                <a:rtl val="0"/>
              </a:endParaRPr>
            </a:p>
          </p:txBody>
        </p:sp>
        <p:sp>
          <p:nvSpPr>
            <p:cNvPr id="60" name="artifact-mask">
              <a:extLst>
                <a:ext uri="{FF2B5EF4-FFF2-40B4-BE49-F238E27FC236}">
                  <a16:creationId xmlns:a16="http://schemas.microsoft.com/office/drawing/2014/main" id="{C50DB455-AD12-4A99-9A50-3B4B999631F1}"/>
                </a:ext>
              </a:extLst>
            </p:cNvPr>
            <p:cNvSpPr/>
            <p:nvPr/>
          </p:nvSpPr>
          <p:spPr>
            <a:xfrm>
              <a:off x="5546190" y="669311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1" name="Container Image">
              <a:extLst>
                <a:ext uri="{FF2B5EF4-FFF2-40B4-BE49-F238E27FC236}">
                  <a16:creationId xmlns:a16="http://schemas.microsoft.com/office/drawing/2014/main" id="{226456D4-F310-48A0-809F-DC42BD04A0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673" b="15673"/>
            <a:stretch/>
          </p:blipFill>
          <p:spPr>
            <a:xfrm>
              <a:off x="5566994" y="669311"/>
              <a:ext cx="590498" cy="405396"/>
            </a:xfrm>
            <a:prstGeom prst="rect">
              <a:avLst/>
            </a:prstGeom>
          </p:spPr>
        </p:pic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93275A7E-F84F-4191-981A-DC9712654A5A}"/>
                </a:ext>
              </a:extLst>
            </p:cNvPr>
            <p:cNvSpPr/>
            <p:nvPr/>
          </p:nvSpPr>
          <p:spPr>
            <a:xfrm rot="10800000">
              <a:off x="5647183" y="984342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ig Label">
              <a:extLst>
                <a:ext uri="{FF2B5EF4-FFF2-40B4-BE49-F238E27FC236}">
                  <a16:creationId xmlns:a16="http://schemas.microsoft.com/office/drawing/2014/main" id="{9EDFBA93-67E2-46D7-B49A-14F5D583ACFB}"/>
                </a:ext>
              </a:extLst>
            </p:cNvPr>
            <p:cNvSpPr txBox="1"/>
            <p:nvPr/>
          </p:nvSpPr>
          <p:spPr>
            <a:xfrm>
              <a:off x="6006422" y="1292032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layer1 (blob)</a:t>
              </a:r>
              <a:endParaRPr lang="en-US" sz="1050" dirty="0"/>
            </a:p>
          </p:txBody>
        </p:sp>
        <p:sp>
          <p:nvSpPr>
            <p:cNvPr id="64" name="Sig Label">
              <a:extLst>
                <a:ext uri="{FF2B5EF4-FFF2-40B4-BE49-F238E27FC236}">
                  <a16:creationId xmlns:a16="http://schemas.microsoft.com/office/drawing/2014/main" id="{DC07F829-F479-4EC8-A89B-F2EC276366D1}"/>
                </a:ext>
              </a:extLst>
            </p:cNvPr>
            <p:cNvSpPr txBox="1"/>
            <p:nvPr/>
          </p:nvSpPr>
          <p:spPr>
            <a:xfrm>
              <a:off x="5998232" y="1501535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layer2 (blob)</a:t>
              </a:r>
              <a:endParaRPr lang="en-US" sz="1050" dirty="0"/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6C23C785-6475-4311-A768-A177D0B65CCA}"/>
                </a:ext>
              </a:extLst>
            </p:cNvPr>
            <p:cNvCxnSpPr>
              <a:cxnSpLocks/>
              <a:stCxn id="63" idx="1"/>
              <a:endCxn id="61" idx="2"/>
            </p:cNvCxnSpPr>
            <p:nvPr/>
          </p:nvCxnSpPr>
          <p:spPr>
            <a:xfrm rot="10800000">
              <a:off x="5862244" y="1074708"/>
              <a:ext cx="144179" cy="298117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EFC7F689-E09D-4CA9-8313-01C0890CD395}"/>
                </a:ext>
              </a:extLst>
            </p:cNvPr>
            <p:cNvCxnSpPr>
              <a:cxnSpLocks/>
              <a:stCxn id="64" idx="1"/>
              <a:endCxn id="61" idx="2"/>
            </p:cNvCxnSpPr>
            <p:nvPr/>
          </p:nvCxnSpPr>
          <p:spPr>
            <a:xfrm rot="10800000">
              <a:off x="5862244" y="1074707"/>
              <a:ext cx="135989" cy="5076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Sig Label">
              <a:extLst>
                <a:ext uri="{FF2B5EF4-FFF2-40B4-BE49-F238E27FC236}">
                  <a16:creationId xmlns:a16="http://schemas.microsoft.com/office/drawing/2014/main" id="{5B5D1A2D-7E18-462B-829A-4DB2C7251AE7}"/>
                </a:ext>
              </a:extLst>
            </p:cNvPr>
            <p:cNvSpPr txBox="1"/>
            <p:nvPr/>
          </p:nvSpPr>
          <p:spPr>
            <a:xfrm>
              <a:off x="5998232" y="1091540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C6867C17-D593-4409-BC38-BAFA1054831F}"/>
                </a:ext>
              </a:extLst>
            </p:cNvPr>
            <p:cNvCxnSpPr>
              <a:cxnSpLocks/>
              <a:stCxn id="67" idx="1"/>
              <a:endCxn id="61" idx="2"/>
            </p:cNvCxnSpPr>
            <p:nvPr/>
          </p:nvCxnSpPr>
          <p:spPr>
            <a:xfrm rot="10800000">
              <a:off x="5862244" y="1074708"/>
              <a:ext cx="135989" cy="976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380D476-ED0C-4245-9329-59528CE1C7CC}"/>
              </a:ext>
            </a:extLst>
          </p:cNvPr>
          <p:cNvGrpSpPr/>
          <p:nvPr/>
        </p:nvGrpSpPr>
        <p:grpSpPr>
          <a:xfrm>
            <a:off x="2830394" y="3955949"/>
            <a:ext cx="2312965" cy="910255"/>
            <a:chOff x="8469614" y="2047154"/>
            <a:chExt cx="2312965" cy="910255"/>
          </a:xfrm>
        </p:grpSpPr>
        <p:grpSp>
          <p:nvGrpSpPr>
            <p:cNvPr id="70" name="mysql-container">
              <a:extLst>
                <a:ext uri="{FF2B5EF4-FFF2-40B4-BE49-F238E27FC236}">
                  <a16:creationId xmlns:a16="http://schemas.microsoft.com/office/drawing/2014/main" id="{FE4F1004-2F1C-4CA0-AC43-D70F9A83948E}"/>
                </a:ext>
              </a:extLst>
            </p:cNvPr>
            <p:cNvGrpSpPr/>
            <p:nvPr/>
          </p:nvGrpSpPr>
          <p:grpSpPr>
            <a:xfrm>
              <a:off x="8469614" y="2047154"/>
              <a:ext cx="2312965" cy="910255"/>
              <a:chOff x="8625012" y="2418261"/>
              <a:chExt cx="2312965" cy="910255"/>
            </a:xfrm>
          </p:grpSpPr>
          <p:sp>
            <p:nvSpPr>
              <p:cNvPr id="75" name="artifact-border">
                <a:extLst>
                  <a:ext uri="{FF2B5EF4-FFF2-40B4-BE49-F238E27FC236}">
                    <a16:creationId xmlns:a16="http://schemas.microsoft.com/office/drawing/2014/main" id="{50999AB2-8013-4668-A449-EE911E498EEB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6" name="Container Image">
                <a:extLst>
                  <a:ext uri="{FF2B5EF4-FFF2-40B4-BE49-F238E27FC236}">
                    <a16:creationId xmlns:a16="http://schemas.microsoft.com/office/drawing/2014/main" id="{2ADFDF13-D984-4C79-999C-3EF445B42B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1196" r="1196"/>
              <a:stretch/>
            </p:blipFill>
            <p:spPr>
              <a:xfrm>
                <a:off x="8625012" y="2418261"/>
                <a:ext cx="381460" cy="381716"/>
              </a:xfrm>
              <a:prstGeom prst="rect">
                <a:avLst/>
              </a:prstGeom>
            </p:spPr>
          </p:pic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6A22332C-5A4F-4E05-ABD6-DD04F5EA496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artifact-name">
                <a:extLst>
                  <a:ext uri="{FF2B5EF4-FFF2-40B4-BE49-F238E27FC236}">
                    <a16:creationId xmlns:a16="http://schemas.microsoft.com/office/drawing/2014/main" id="{285DC896-BA27-4CCD-AD83-18CAEF0358D4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YAAT</a:t>
                </a:r>
              </a:p>
            </p:txBody>
          </p:sp>
        </p:grpSp>
        <p:sp>
          <p:nvSpPr>
            <p:cNvPr id="71" name="Sig Label">
              <a:extLst>
                <a:ext uri="{FF2B5EF4-FFF2-40B4-BE49-F238E27FC236}">
                  <a16:creationId xmlns:a16="http://schemas.microsoft.com/office/drawing/2014/main" id="{362C330B-6BE5-4765-A1A8-E2F6E526820A}"/>
                </a:ext>
              </a:extLst>
            </p:cNvPr>
            <p:cNvSpPr txBox="1"/>
            <p:nvPr/>
          </p:nvSpPr>
          <p:spPr>
            <a:xfrm>
              <a:off x="8955119" y="2513298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72" name="Sig Label">
              <a:extLst>
                <a:ext uri="{FF2B5EF4-FFF2-40B4-BE49-F238E27FC236}">
                  <a16:creationId xmlns:a16="http://schemas.microsoft.com/office/drawing/2014/main" id="{B7DE6109-02AA-40DB-A998-670A2D94DD91}"/>
                </a:ext>
              </a:extLst>
            </p:cNvPr>
            <p:cNvSpPr txBox="1"/>
            <p:nvPr/>
          </p:nvSpPr>
          <p:spPr>
            <a:xfrm>
              <a:off x="8946929" y="2741851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content (blob)</a:t>
              </a:r>
              <a:endParaRPr lang="en-US" sz="1050" dirty="0"/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6F39624-1FFE-4AAB-9921-B7D058DB72A1}"/>
                </a:ext>
              </a:extLst>
            </p:cNvPr>
            <p:cNvCxnSpPr>
              <a:cxnSpLocks/>
              <a:stCxn id="71" idx="1"/>
              <a:endCxn id="76" idx="2"/>
            </p:cNvCxnSpPr>
            <p:nvPr/>
          </p:nvCxnSpPr>
          <p:spPr>
            <a:xfrm rot="10800000">
              <a:off x="8660345" y="2428870"/>
              <a:ext cx="294775" cy="1652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DE4A23EA-101B-4E84-9268-80742F718618}"/>
                </a:ext>
              </a:extLst>
            </p:cNvPr>
            <p:cNvCxnSpPr>
              <a:cxnSpLocks/>
              <a:stCxn id="72" idx="1"/>
              <a:endCxn id="76" idx="2"/>
            </p:cNvCxnSpPr>
            <p:nvPr/>
          </p:nvCxnSpPr>
          <p:spPr>
            <a:xfrm rot="10800000">
              <a:off x="8660345" y="2428871"/>
              <a:ext cx="286585" cy="39377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 hidden="1">
            <a:extLst>
              <a:ext uri="{FF2B5EF4-FFF2-40B4-BE49-F238E27FC236}">
                <a16:creationId xmlns:a16="http://schemas.microsoft.com/office/drawing/2014/main" id="{2A6D37EE-A8EC-4D27-B278-2D906CBAC291}"/>
              </a:ext>
            </a:extLst>
          </p:cNvPr>
          <p:cNvGrpSpPr/>
          <p:nvPr/>
        </p:nvGrpSpPr>
        <p:grpSpPr>
          <a:xfrm>
            <a:off x="5245184" y="3015093"/>
            <a:ext cx="2414935" cy="953064"/>
            <a:chOff x="8515042" y="119466"/>
            <a:chExt cx="2414935" cy="953064"/>
          </a:xfrm>
        </p:grpSpPr>
        <p:grpSp>
          <p:nvGrpSpPr>
            <p:cNvPr id="80" name="mysql-container">
              <a:extLst>
                <a:ext uri="{FF2B5EF4-FFF2-40B4-BE49-F238E27FC236}">
                  <a16:creationId xmlns:a16="http://schemas.microsoft.com/office/drawing/2014/main" id="{5A2342F4-75F4-4AD2-BF40-740A96C68F18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85" name="artifact-border">
                <a:extLst>
                  <a:ext uri="{FF2B5EF4-FFF2-40B4-BE49-F238E27FC236}">
                    <a16:creationId xmlns:a16="http://schemas.microsoft.com/office/drawing/2014/main" id="{FC7D4DFE-FE0D-4ABB-844C-71D06763DA76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artifact-border">
                <a:extLst>
                  <a:ext uri="{FF2B5EF4-FFF2-40B4-BE49-F238E27FC236}">
                    <a16:creationId xmlns:a16="http://schemas.microsoft.com/office/drawing/2014/main" id="{21754954-53C6-4DB3-985A-DB6344B39DA2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artifact-border">
                <a:extLst>
                  <a:ext uri="{FF2B5EF4-FFF2-40B4-BE49-F238E27FC236}">
                    <a16:creationId xmlns:a16="http://schemas.microsoft.com/office/drawing/2014/main" id="{BEAD76DF-3A04-4F3F-8185-11B10128ADE3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8" name="Container Image">
                <a:extLst>
                  <a:ext uri="{FF2B5EF4-FFF2-40B4-BE49-F238E27FC236}">
                    <a16:creationId xmlns:a16="http://schemas.microsoft.com/office/drawing/2014/main" id="{7D542381-BE42-420E-A59A-A3D96FDF5F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B57869C5-1E39-4DE8-9C94-1C7CD3322CD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tifact-name">
                <a:extLst>
                  <a:ext uri="{FF2B5EF4-FFF2-40B4-BE49-F238E27FC236}">
                    <a16:creationId xmlns:a16="http://schemas.microsoft.com/office/drawing/2014/main" id="{68EDDBA2-548C-44FC-B3CF-BF59F1EE7EE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81" name="Sig Label">
              <a:extLst>
                <a:ext uri="{FF2B5EF4-FFF2-40B4-BE49-F238E27FC236}">
                  <a16:creationId xmlns:a16="http://schemas.microsoft.com/office/drawing/2014/main" id="{7EDF97D6-7EE5-450E-8EBF-1721FE7E80EF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82" name="Sig Label">
              <a:extLst>
                <a:ext uri="{FF2B5EF4-FFF2-40B4-BE49-F238E27FC236}">
                  <a16:creationId xmlns:a16="http://schemas.microsoft.com/office/drawing/2014/main" id="{EDD7870A-D3D5-446C-B880-79FB59DE1E69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111A1125-6B16-4CEC-B37B-6A2BA8666ECA}"/>
                </a:ext>
              </a:extLst>
            </p:cNvPr>
            <p:cNvCxnSpPr>
              <a:cxnSpLocks/>
              <a:stCxn id="81" idx="1"/>
              <a:endCxn id="88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6B2A56BD-DB16-4022-AEDF-75A0F711B5FB}"/>
                </a:ext>
              </a:extLst>
            </p:cNvPr>
            <p:cNvCxnSpPr>
              <a:cxnSpLocks/>
              <a:stCxn id="82" idx="1"/>
              <a:endCxn id="88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 hidden="1">
            <a:extLst>
              <a:ext uri="{FF2B5EF4-FFF2-40B4-BE49-F238E27FC236}">
                <a16:creationId xmlns:a16="http://schemas.microsoft.com/office/drawing/2014/main" id="{22246E08-50B4-40BA-99C8-03967F0F11DE}"/>
              </a:ext>
            </a:extLst>
          </p:cNvPr>
          <p:cNvGrpSpPr/>
          <p:nvPr/>
        </p:nvGrpSpPr>
        <p:grpSpPr>
          <a:xfrm>
            <a:off x="5244082" y="4020122"/>
            <a:ext cx="2414935" cy="953064"/>
            <a:chOff x="8515042" y="119466"/>
            <a:chExt cx="2414935" cy="953064"/>
          </a:xfrm>
        </p:grpSpPr>
        <p:grpSp>
          <p:nvGrpSpPr>
            <p:cNvPr id="92" name="mysql-container">
              <a:extLst>
                <a:ext uri="{FF2B5EF4-FFF2-40B4-BE49-F238E27FC236}">
                  <a16:creationId xmlns:a16="http://schemas.microsoft.com/office/drawing/2014/main" id="{6FA73119-DEBF-4F14-9319-9ECA8B26D9D7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97" name="artifact-border">
                <a:extLst>
                  <a:ext uri="{FF2B5EF4-FFF2-40B4-BE49-F238E27FC236}">
                    <a16:creationId xmlns:a16="http://schemas.microsoft.com/office/drawing/2014/main" id="{22570975-6163-4FE0-BF2E-25DC863D7F42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artifact-border">
                <a:extLst>
                  <a:ext uri="{FF2B5EF4-FFF2-40B4-BE49-F238E27FC236}">
                    <a16:creationId xmlns:a16="http://schemas.microsoft.com/office/drawing/2014/main" id="{DD13748C-FD3D-4B4D-9D2C-7E4786E623BD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artifact-border">
                <a:extLst>
                  <a:ext uri="{FF2B5EF4-FFF2-40B4-BE49-F238E27FC236}">
                    <a16:creationId xmlns:a16="http://schemas.microsoft.com/office/drawing/2014/main" id="{822ED51F-2BBB-4518-99A6-5D67F1CEAD6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00" name="Container Image">
                <a:extLst>
                  <a:ext uri="{FF2B5EF4-FFF2-40B4-BE49-F238E27FC236}">
                    <a16:creationId xmlns:a16="http://schemas.microsoft.com/office/drawing/2014/main" id="{F164CB01-D881-48BE-AB81-C1DCF1D6B2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49FB4110-D4B3-4F13-9FE4-C3623F23F51A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tifact-name">
                <a:extLst>
                  <a:ext uri="{FF2B5EF4-FFF2-40B4-BE49-F238E27FC236}">
                    <a16:creationId xmlns:a16="http://schemas.microsoft.com/office/drawing/2014/main" id="{40A7CBDD-9B09-40C1-A175-AA90B1911993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93" name="Sig Label">
              <a:extLst>
                <a:ext uri="{FF2B5EF4-FFF2-40B4-BE49-F238E27FC236}">
                  <a16:creationId xmlns:a16="http://schemas.microsoft.com/office/drawing/2014/main" id="{C2EF8CD0-ECBE-491B-8821-5DDA201F3DC3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94" name="Sig Label">
              <a:extLst>
                <a:ext uri="{FF2B5EF4-FFF2-40B4-BE49-F238E27FC236}">
                  <a16:creationId xmlns:a16="http://schemas.microsoft.com/office/drawing/2014/main" id="{992E3A0B-B1FC-4B39-A518-661E9203F0ED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05E38EB8-B97A-4821-B625-B28E7DD2FA88}"/>
                </a:ext>
              </a:extLst>
            </p:cNvPr>
            <p:cNvCxnSpPr>
              <a:cxnSpLocks/>
              <a:stCxn id="93" idx="1"/>
              <a:endCxn id="100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E29F7CD7-446B-4ED7-A754-4968C3278267}"/>
                </a:ext>
              </a:extLst>
            </p:cNvPr>
            <p:cNvCxnSpPr>
              <a:cxnSpLocks/>
              <a:stCxn id="94" idx="1"/>
              <a:endCxn id="100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Wabbit-Networks Sig">
            <a:extLst>
              <a:ext uri="{FF2B5EF4-FFF2-40B4-BE49-F238E27FC236}">
                <a16:creationId xmlns:a16="http://schemas.microsoft.com/office/drawing/2014/main" id="{113DA923-D2CF-4F81-B466-AE854DE9315C}"/>
              </a:ext>
            </a:extLst>
          </p:cNvPr>
          <p:cNvGrpSpPr/>
          <p:nvPr/>
        </p:nvGrpSpPr>
        <p:grpSpPr>
          <a:xfrm>
            <a:off x="9160060" y="2474929"/>
            <a:ext cx="2365357" cy="714770"/>
            <a:chOff x="9460153" y="3826108"/>
            <a:chExt cx="2365357" cy="714770"/>
          </a:xfrm>
        </p:grpSpPr>
        <p:sp>
          <p:nvSpPr>
            <p:cNvPr id="120" name="artifact-border">
              <a:extLst>
                <a:ext uri="{FF2B5EF4-FFF2-40B4-BE49-F238E27FC236}">
                  <a16:creationId xmlns:a16="http://schemas.microsoft.com/office/drawing/2014/main" id="{556090B8-E203-46C7-9334-1A62962D8A5A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21" name="Container Image">
              <a:extLst>
                <a:ext uri="{FF2B5EF4-FFF2-40B4-BE49-F238E27FC236}">
                  <a16:creationId xmlns:a16="http://schemas.microsoft.com/office/drawing/2014/main" id="{B0788C06-0074-43C9-B7CA-1B6CE195FB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FC92FB35-3B4B-4BB6-9928-71B84A56FB74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artifact-name">
              <a:extLst>
                <a:ext uri="{FF2B5EF4-FFF2-40B4-BE49-F238E27FC236}">
                  <a16:creationId xmlns:a16="http://schemas.microsoft.com/office/drawing/2014/main" id="{6A3EF5DE-79AF-44F1-8C95-6A357D2FD27E}"/>
                </a:ext>
              </a:extLst>
            </p:cNvPr>
            <p:cNvSpPr txBox="1"/>
            <p:nvPr/>
          </p:nvSpPr>
          <p:spPr>
            <a:xfrm>
              <a:off x="9717241" y="3847062"/>
              <a:ext cx="2108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 Networks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114" name="Sig Label">
              <a:extLst>
                <a:ext uri="{FF2B5EF4-FFF2-40B4-BE49-F238E27FC236}">
                  <a16:creationId xmlns:a16="http://schemas.microsoft.com/office/drawing/2014/main" id="{9E0D4A8F-4319-44EB-BF54-2AE581E6DEEB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15" name="Sig Label">
              <a:extLst>
                <a:ext uri="{FF2B5EF4-FFF2-40B4-BE49-F238E27FC236}">
                  <a16:creationId xmlns:a16="http://schemas.microsoft.com/office/drawing/2014/main" id="{EC4E5D38-6819-4B59-A064-88693DEE5A22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16" name="Connector: Elbow 115">
              <a:extLst>
                <a:ext uri="{FF2B5EF4-FFF2-40B4-BE49-F238E27FC236}">
                  <a16:creationId xmlns:a16="http://schemas.microsoft.com/office/drawing/2014/main" id="{11C67534-B01C-43A7-B081-E2C364B55EB2}"/>
                </a:ext>
              </a:extLst>
            </p:cNvPr>
            <p:cNvCxnSpPr>
              <a:cxnSpLocks/>
              <a:stCxn id="114" idx="1"/>
              <a:endCxn id="121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7D1BE4D7-9930-435D-B68E-ED35DDD0AEBC}"/>
                </a:ext>
              </a:extLst>
            </p:cNvPr>
            <p:cNvCxnSpPr>
              <a:cxnSpLocks/>
              <a:stCxn id="115" idx="1"/>
              <a:endCxn id="121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Docker Sig">
            <a:extLst>
              <a:ext uri="{FF2B5EF4-FFF2-40B4-BE49-F238E27FC236}">
                <a16:creationId xmlns:a16="http://schemas.microsoft.com/office/drawing/2014/main" id="{8BA816EE-1ED2-4B7D-9DD2-59FE27EABEB6}"/>
              </a:ext>
            </a:extLst>
          </p:cNvPr>
          <p:cNvGrpSpPr/>
          <p:nvPr/>
        </p:nvGrpSpPr>
        <p:grpSpPr>
          <a:xfrm>
            <a:off x="9168202" y="3237013"/>
            <a:ext cx="2266887" cy="747196"/>
            <a:chOff x="9460153" y="3826108"/>
            <a:chExt cx="2266887" cy="747196"/>
          </a:xfrm>
        </p:grpSpPr>
        <p:sp>
          <p:nvSpPr>
            <p:cNvPr id="128" name="artifact-border">
              <a:extLst>
                <a:ext uri="{FF2B5EF4-FFF2-40B4-BE49-F238E27FC236}">
                  <a16:creationId xmlns:a16="http://schemas.microsoft.com/office/drawing/2014/main" id="{471CDBC8-4897-4647-9C82-81EA1903064A}"/>
                </a:ext>
              </a:extLst>
            </p:cNvPr>
            <p:cNvSpPr/>
            <p:nvPr/>
          </p:nvSpPr>
          <p:spPr>
            <a:xfrm>
              <a:off x="9536289" y="3894191"/>
              <a:ext cx="2190751" cy="67911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29" name="Container Image">
              <a:extLst>
                <a:ext uri="{FF2B5EF4-FFF2-40B4-BE49-F238E27FC236}">
                  <a16:creationId xmlns:a16="http://schemas.microsoft.com/office/drawing/2014/main" id="{3DBD29A4-E7D3-45FD-AF62-E0B5E62A81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3866" cy="314077"/>
            </a:xfrm>
            <a:prstGeom prst="rect">
              <a:avLst/>
            </a:prstGeom>
          </p:spPr>
        </p:pic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ECDD9C0A-7893-47A7-8AEE-C4C399DEECFB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artifact-name">
              <a:extLst>
                <a:ext uri="{FF2B5EF4-FFF2-40B4-BE49-F238E27FC236}">
                  <a16:creationId xmlns:a16="http://schemas.microsoft.com/office/drawing/2014/main" id="{C2CCC1D1-704D-4F5C-909B-8226D0661F5B}"/>
                </a:ext>
              </a:extLst>
            </p:cNvPr>
            <p:cNvSpPr txBox="1"/>
            <p:nvPr/>
          </p:nvSpPr>
          <p:spPr>
            <a:xfrm>
              <a:off x="9717241" y="3847062"/>
              <a:ext cx="13644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Docker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132" name="Sig Label">
              <a:extLst>
                <a:ext uri="{FF2B5EF4-FFF2-40B4-BE49-F238E27FC236}">
                  <a16:creationId xmlns:a16="http://schemas.microsoft.com/office/drawing/2014/main" id="{A7485657-F1D2-446A-8872-0D21D95BBD11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33" name="Sig Label">
              <a:extLst>
                <a:ext uri="{FF2B5EF4-FFF2-40B4-BE49-F238E27FC236}">
                  <a16:creationId xmlns:a16="http://schemas.microsoft.com/office/drawing/2014/main" id="{4A7C7A15-8BB8-478D-848A-79C04A3BC447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34" name="Connector: Elbow 133">
              <a:extLst>
                <a:ext uri="{FF2B5EF4-FFF2-40B4-BE49-F238E27FC236}">
                  <a16:creationId xmlns:a16="http://schemas.microsoft.com/office/drawing/2014/main" id="{DE235B21-84B0-40AA-A0C3-8CD613E939B7}"/>
                </a:ext>
              </a:extLst>
            </p:cNvPr>
            <p:cNvCxnSpPr>
              <a:cxnSpLocks/>
              <a:stCxn id="132" idx="1"/>
              <a:endCxn id="129" idx="2"/>
            </p:cNvCxnSpPr>
            <p:nvPr/>
          </p:nvCxnSpPr>
          <p:spPr>
            <a:xfrm rot="10800000">
              <a:off x="9617086" y="4140186"/>
              <a:ext cx="282494" cy="4053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or: Elbow 134">
              <a:extLst>
                <a:ext uri="{FF2B5EF4-FFF2-40B4-BE49-F238E27FC236}">
                  <a16:creationId xmlns:a16="http://schemas.microsoft.com/office/drawing/2014/main" id="{EBA4355D-B1B4-4E8C-BF53-0AEB36AE9874}"/>
                </a:ext>
              </a:extLst>
            </p:cNvPr>
            <p:cNvCxnSpPr>
              <a:cxnSpLocks/>
              <a:stCxn id="133" idx="1"/>
              <a:endCxn id="129" idx="2"/>
            </p:cNvCxnSpPr>
            <p:nvPr/>
          </p:nvCxnSpPr>
          <p:spPr>
            <a:xfrm rot="10800000">
              <a:off x="9617086" y="4140185"/>
              <a:ext cx="274304" cy="269086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ACME Sig">
            <a:extLst>
              <a:ext uri="{FF2B5EF4-FFF2-40B4-BE49-F238E27FC236}">
                <a16:creationId xmlns:a16="http://schemas.microsoft.com/office/drawing/2014/main" id="{EAB42007-12EB-41BE-AAB9-BC522AA6FB7A}"/>
              </a:ext>
            </a:extLst>
          </p:cNvPr>
          <p:cNvGrpSpPr/>
          <p:nvPr/>
        </p:nvGrpSpPr>
        <p:grpSpPr>
          <a:xfrm>
            <a:off x="9173597" y="4047443"/>
            <a:ext cx="2266887" cy="747196"/>
            <a:chOff x="9460153" y="3826108"/>
            <a:chExt cx="2266887" cy="747196"/>
          </a:xfrm>
        </p:grpSpPr>
        <p:sp>
          <p:nvSpPr>
            <p:cNvPr id="142" name="artifact-border">
              <a:extLst>
                <a:ext uri="{FF2B5EF4-FFF2-40B4-BE49-F238E27FC236}">
                  <a16:creationId xmlns:a16="http://schemas.microsoft.com/office/drawing/2014/main" id="{FC8E95D4-14C5-431A-92DD-1751C3A65654}"/>
                </a:ext>
              </a:extLst>
            </p:cNvPr>
            <p:cNvSpPr/>
            <p:nvPr/>
          </p:nvSpPr>
          <p:spPr>
            <a:xfrm>
              <a:off x="9536289" y="3894191"/>
              <a:ext cx="2190751" cy="67911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43" name="Container Image">
              <a:extLst>
                <a:ext uri="{FF2B5EF4-FFF2-40B4-BE49-F238E27FC236}">
                  <a16:creationId xmlns:a16="http://schemas.microsoft.com/office/drawing/2014/main" id="{7902A7D3-839A-4684-82B2-63C6F788F4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3866" cy="314077"/>
            </a:xfrm>
            <a:prstGeom prst="rect">
              <a:avLst/>
            </a:prstGeom>
          </p:spPr>
        </p:pic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986A5187-D970-404B-B936-BE882C5033F0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artifact-name">
              <a:extLst>
                <a:ext uri="{FF2B5EF4-FFF2-40B4-BE49-F238E27FC236}">
                  <a16:creationId xmlns:a16="http://schemas.microsoft.com/office/drawing/2014/main" id="{C229A0E4-9656-4D47-B7FB-EE3734A03E72}"/>
                </a:ext>
              </a:extLst>
            </p:cNvPr>
            <p:cNvSpPr txBox="1"/>
            <p:nvPr/>
          </p:nvSpPr>
          <p:spPr>
            <a:xfrm>
              <a:off x="9717241" y="3847062"/>
              <a:ext cx="18069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ACME Rockets 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signature</a:t>
              </a:r>
            </a:p>
          </p:txBody>
        </p:sp>
        <p:sp>
          <p:nvSpPr>
            <p:cNvPr id="146" name="Sig Label">
              <a:extLst>
                <a:ext uri="{FF2B5EF4-FFF2-40B4-BE49-F238E27FC236}">
                  <a16:creationId xmlns:a16="http://schemas.microsoft.com/office/drawing/2014/main" id="{CCCBC773-D213-44FF-AEFD-7A8BFCCB51D5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47" name="Sig Label">
              <a:extLst>
                <a:ext uri="{FF2B5EF4-FFF2-40B4-BE49-F238E27FC236}">
                  <a16:creationId xmlns:a16="http://schemas.microsoft.com/office/drawing/2014/main" id="{397EC3C6-28DD-423C-8635-D5148CBCE8BE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48" name="Connector: Elbow 147">
              <a:extLst>
                <a:ext uri="{FF2B5EF4-FFF2-40B4-BE49-F238E27FC236}">
                  <a16:creationId xmlns:a16="http://schemas.microsoft.com/office/drawing/2014/main" id="{4DD26366-55C7-415B-AC99-000C41561BF2}"/>
                </a:ext>
              </a:extLst>
            </p:cNvPr>
            <p:cNvCxnSpPr>
              <a:cxnSpLocks/>
              <a:stCxn id="146" idx="1"/>
              <a:endCxn id="143" idx="2"/>
            </p:cNvCxnSpPr>
            <p:nvPr/>
          </p:nvCxnSpPr>
          <p:spPr>
            <a:xfrm rot="10800000">
              <a:off x="9617086" y="4140186"/>
              <a:ext cx="282494" cy="4053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or: Elbow 148">
              <a:extLst>
                <a:ext uri="{FF2B5EF4-FFF2-40B4-BE49-F238E27FC236}">
                  <a16:creationId xmlns:a16="http://schemas.microsoft.com/office/drawing/2014/main" id="{473C064A-2021-4DE7-A29F-8ABBE29A9C14}"/>
                </a:ext>
              </a:extLst>
            </p:cNvPr>
            <p:cNvCxnSpPr>
              <a:cxnSpLocks/>
              <a:stCxn id="147" idx="1"/>
              <a:endCxn id="143" idx="2"/>
            </p:cNvCxnSpPr>
            <p:nvPr/>
          </p:nvCxnSpPr>
          <p:spPr>
            <a:xfrm rot="10800000">
              <a:off x="9617086" y="4140185"/>
              <a:ext cx="274304" cy="269086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7DDD069-2D1B-4170-BBF9-4B5769D1B267}"/>
              </a:ext>
            </a:extLst>
          </p:cNvPr>
          <p:cNvGrpSpPr/>
          <p:nvPr/>
        </p:nvGrpSpPr>
        <p:grpSpPr>
          <a:xfrm>
            <a:off x="5991566" y="2478218"/>
            <a:ext cx="2266887" cy="747196"/>
            <a:chOff x="9460153" y="3826108"/>
            <a:chExt cx="2266887" cy="747196"/>
          </a:xfrm>
        </p:grpSpPr>
        <p:sp>
          <p:nvSpPr>
            <p:cNvPr id="154" name="artifact-border">
              <a:extLst>
                <a:ext uri="{FF2B5EF4-FFF2-40B4-BE49-F238E27FC236}">
                  <a16:creationId xmlns:a16="http://schemas.microsoft.com/office/drawing/2014/main" id="{030DC30E-CBDE-449F-B9EC-4DFC5D7970B8}"/>
                </a:ext>
              </a:extLst>
            </p:cNvPr>
            <p:cNvSpPr/>
            <p:nvPr/>
          </p:nvSpPr>
          <p:spPr>
            <a:xfrm>
              <a:off x="9536289" y="3894191"/>
              <a:ext cx="2190751" cy="67911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55" name="Container Image">
              <a:extLst>
                <a:ext uri="{FF2B5EF4-FFF2-40B4-BE49-F238E27FC236}">
                  <a16:creationId xmlns:a16="http://schemas.microsoft.com/office/drawing/2014/main" id="{BB7C16AB-2265-49B0-9B46-48AFF3032F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34" r="34"/>
            <a:stretch/>
          </p:blipFill>
          <p:spPr>
            <a:xfrm>
              <a:off x="9460153" y="3826108"/>
              <a:ext cx="313866" cy="314077"/>
            </a:xfrm>
            <a:prstGeom prst="rect">
              <a:avLst/>
            </a:prstGeom>
          </p:spPr>
        </p:pic>
        <p:sp>
          <p:nvSpPr>
            <p:cNvPr id="156" name="Isosceles Triangle 155">
              <a:extLst>
                <a:ext uri="{FF2B5EF4-FFF2-40B4-BE49-F238E27FC236}">
                  <a16:creationId xmlns:a16="http://schemas.microsoft.com/office/drawing/2014/main" id="{577A7077-0E16-43AF-B851-EC68A05F2368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artifact-name">
              <a:extLst>
                <a:ext uri="{FF2B5EF4-FFF2-40B4-BE49-F238E27FC236}">
                  <a16:creationId xmlns:a16="http://schemas.microsoft.com/office/drawing/2014/main" id="{24F970AC-03C1-4B46-BDC5-65FDD14C0F86}"/>
                </a:ext>
              </a:extLst>
            </p:cNvPr>
            <p:cNvSpPr txBox="1"/>
            <p:nvPr/>
          </p:nvSpPr>
          <p:spPr>
            <a:xfrm>
              <a:off x="9717241" y="3847062"/>
              <a:ext cx="11432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 dirty="0" err="1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SBoM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Document</a:t>
              </a:r>
            </a:p>
          </p:txBody>
        </p:sp>
        <p:sp>
          <p:nvSpPr>
            <p:cNvPr id="158" name="Sig Label">
              <a:extLst>
                <a:ext uri="{FF2B5EF4-FFF2-40B4-BE49-F238E27FC236}">
                  <a16:creationId xmlns:a16="http://schemas.microsoft.com/office/drawing/2014/main" id="{1B5B1727-36D0-4B0B-ABFC-AA5D11A8508E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59" name="Sig Label">
              <a:extLst>
                <a:ext uri="{FF2B5EF4-FFF2-40B4-BE49-F238E27FC236}">
                  <a16:creationId xmlns:a16="http://schemas.microsoft.com/office/drawing/2014/main" id="{863346B2-587D-40EE-89FB-C184B7567AC9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60" name="Connector: Elbow 159">
              <a:extLst>
                <a:ext uri="{FF2B5EF4-FFF2-40B4-BE49-F238E27FC236}">
                  <a16:creationId xmlns:a16="http://schemas.microsoft.com/office/drawing/2014/main" id="{5E0EA70B-7ED4-44C8-8430-66B8AA358ECD}"/>
                </a:ext>
              </a:extLst>
            </p:cNvPr>
            <p:cNvCxnSpPr>
              <a:cxnSpLocks/>
              <a:stCxn id="158" idx="1"/>
              <a:endCxn id="155" idx="2"/>
            </p:cNvCxnSpPr>
            <p:nvPr/>
          </p:nvCxnSpPr>
          <p:spPr>
            <a:xfrm rot="10800000">
              <a:off x="9617086" y="4140186"/>
              <a:ext cx="282494" cy="4053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or: Elbow 160">
              <a:extLst>
                <a:ext uri="{FF2B5EF4-FFF2-40B4-BE49-F238E27FC236}">
                  <a16:creationId xmlns:a16="http://schemas.microsoft.com/office/drawing/2014/main" id="{F5FE52A6-8FD2-467C-85C7-F174D19BC316}"/>
                </a:ext>
              </a:extLst>
            </p:cNvPr>
            <p:cNvCxnSpPr>
              <a:cxnSpLocks/>
              <a:stCxn id="159" idx="1"/>
              <a:endCxn id="155" idx="2"/>
            </p:cNvCxnSpPr>
            <p:nvPr/>
          </p:nvCxnSpPr>
          <p:spPr>
            <a:xfrm rot="10800000">
              <a:off x="9617086" y="4140185"/>
              <a:ext cx="274304" cy="269086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353019B-99F1-401C-9C28-46A434AF0426}"/>
              </a:ext>
            </a:extLst>
          </p:cNvPr>
          <p:cNvGrpSpPr/>
          <p:nvPr/>
        </p:nvGrpSpPr>
        <p:grpSpPr>
          <a:xfrm>
            <a:off x="6331834" y="3269439"/>
            <a:ext cx="2365357" cy="714770"/>
            <a:chOff x="9460153" y="3826108"/>
            <a:chExt cx="2365357" cy="714770"/>
          </a:xfrm>
        </p:grpSpPr>
        <p:sp>
          <p:nvSpPr>
            <p:cNvPr id="168" name="artifact-border">
              <a:extLst>
                <a:ext uri="{FF2B5EF4-FFF2-40B4-BE49-F238E27FC236}">
                  <a16:creationId xmlns:a16="http://schemas.microsoft.com/office/drawing/2014/main" id="{A6A9E84C-AC0A-430B-808C-739527C5655C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69" name="Container Image">
              <a:extLst>
                <a:ext uri="{FF2B5EF4-FFF2-40B4-BE49-F238E27FC236}">
                  <a16:creationId xmlns:a16="http://schemas.microsoft.com/office/drawing/2014/main" id="{AE5E92E8-77F3-4ADB-A379-EADE61F4D8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491F7906-EC12-423E-B4D6-E19806E0C2E1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artifact-name">
              <a:extLst>
                <a:ext uri="{FF2B5EF4-FFF2-40B4-BE49-F238E27FC236}">
                  <a16:creationId xmlns:a16="http://schemas.microsoft.com/office/drawing/2014/main" id="{1F498105-501F-40D8-8E8E-7E8A79C9DA11}"/>
                </a:ext>
              </a:extLst>
            </p:cNvPr>
            <p:cNvSpPr txBox="1"/>
            <p:nvPr/>
          </p:nvSpPr>
          <p:spPr>
            <a:xfrm>
              <a:off x="9717241" y="3847062"/>
              <a:ext cx="2108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 Networks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172" name="Sig Label">
              <a:extLst>
                <a:ext uri="{FF2B5EF4-FFF2-40B4-BE49-F238E27FC236}">
                  <a16:creationId xmlns:a16="http://schemas.microsoft.com/office/drawing/2014/main" id="{D07ACD6D-C887-478B-A5F2-6F8F22CAB377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73" name="Sig Label">
              <a:extLst>
                <a:ext uri="{FF2B5EF4-FFF2-40B4-BE49-F238E27FC236}">
                  <a16:creationId xmlns:a16="http://schemas.microsoft.com/office/drawing/2014/main" id="{081C9002-1DC2-4EBF-8D01-5B2904E0E67D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74" name="Connector: Elbow 173">
              <a:extLst>
                <a:ext uri="{FF2B5EF4-FFF2-40B4-BE49-F238E27FC236}">
                  <a16:creationId xmlns:a16="http://schemas.microsoft.com/office/drawing/2014/main" id="{05261795-DDAE-420A-A0F4-A7B6D20BB020}"/>
                </a:ext>
              </a:extLst>
            </p:cNvPr>
            <p:cNvCxnSpPr>
              <a:cxnSpLocks/>
              <a:stCxn id="172" idx="1"/>
              <a:endCxn id="169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79BD8AEA-76C7-4B58-8AF3-BFD061E31344}"/>
                </a:ext>
              </a:extLst>
            </p:cNvPr>
            <p:cNvCxnSpPr>
              <a:cxnSpLocks/>
              <a:stCxn id="173" idx="1"/>
              <a:endCxn id="169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7A6BE76-7C92-466E-BC87-5A3E86BC1957}"/>
              </a:ext>
            </a:extLst>
          </p:cNvPr>
          <p:cNvCxnSpPr>
            <a:cxnSpLocks/>
            <a:stCxn id="169" idx="1"/>
            <a:endCxn id="155" idx="1"/>
          </p:cNvCxnSpPr>
          <p:nvPr/>
        </p:nvCxnSpPr>
        <p:spPr>
          <a:xfrm rot="10800000">
            <a:off x="5991566" y="2635258"/>
            <a:ext cx="340268" cy="794075"/>
          </a:xfrm>
          <a:prstGeom prst="bentConnector3">
            <a:avLst>
              <a:gd name="adj1" fmla="val 167182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F7E2AAB-EFF8-4258-B05C-442BD97BE770}"/>
              </a:ext>
            </a:extLst>
          </p:cNvPr>
          <p:cNvGrpSpPr/>
          <p:nvPr/>
        </p:nvGrpSpPr>
        <p:grpSpPr>
          <a:xfrm>
            <a:off x="6345248" y="4057559"/>
            <a:ext cx="2266887" cy="714770"/>
            <a:chOff x="9460153" y="3826108"/>
            <a:chExt cx="2266887" cy="714770"/>
          </a:xfrm>
        </p:grpSpPr>
        <p:sp>
          <p:nvSpPr>
            <p:cNvPr id="187" name="artifact-border">
              <a:extLst>
                <a:ext uri="{FF2B5EF4-FFF2-40B4-BE49-F238E27FC236}">
                  <a16:creationId xmlns:a16="http://schemas.microsoft.com/office/drawing/2014/main" id="{9C123AE2-B856-4552-B423-57324E7337DE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88" name="Container Image">
              <a:extLst>
                <a:ext uri="{FF2B5EF4-FFF2-40B4-BE49-F238E27FC236}">
                  <a16:creationId xmlns:a16="http://schemas.microsoft.com/office/drawing/2014/main" id="{90B68FF3-485D-4DB8-94E1-DBEE1AD95A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33" r="33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189" name="Isosceles Triangle 188">
              <a:extLst>
                <a:ext uri="{FF2B5EF4-FFF2-40B4-BE49-F238E27FC236}">
                  <a16:creationId xmlns:a16="http://schemas.microsoft.com/office/drawing/2014/main" id="{E7E041EE-C5B1-4947-95AB-A1818C6AFC0A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artifact-name">
              <a:extLst>
                <a:ext uri="{FF2B5EF4-FFF2-40B4-BE49-F238E27FC236}">
                  <a16:creationId xmlns:a16="http://schemas.microsoft.com/office/drawing/2014/main" id="{C9631F37-6912-4FD1-9A79-C9EACDD3AFBE}"/>
                </a:ext>
              </a:extLst>
            </p:cNvPr>
            <p:cNvSpPr txBox="1"/>
            <p:nvPr/>
          </p:nvSpPr>
          <p:spPr>
            <a:xfrm>
              <a:off x="9717241" y="3847062"/>
              <a:ext cx="11432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YAAT Artifact</a:t>
              </a:r>
            </a:p>
          </p:txBody>
        </p:sp>
        <p:sp>
          <p:nvSpPr>
            <p:cNvPr id="191" name="Sig Label">
              <a:extLst>
                <a:ext uri="{FF2B5EF4-FFF2-40B4-BE49-F238E27FC236}">
                  <a16:creationId xmlns:a16="http://schemas.microsoft.com/office/drawing/2014/main" id="{1798C5CB-1417-41BF-85FC-A3171DFDD182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92" name="Sig Label">
              <a:extLst>
                <a:ext uri="{FF2B5EF4-FFF2-40B4-BE49-F238E27FC236}">
                  <a16:creationId xmlns:a16="http://schemas.microsoft.com/office/drawing/2014/main" id="{92ADC3E1-719B-45DE-8611-A3A1FB4AB0BA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93" name="Connector: Elbow 192">
              <a:extLst>
                <a:ext uri="{FF2B5EF4-FFF2-40B4-BE49-F238E27FC236}">
                  <a16:creationId xmlns:a16="http://schemas.microsoft.com/office/drawing/2014/main" id="{2526F38D-F361-41DB-B138-413BF3C8A8CF}"/>
                </a:ext>
              </a:extLst>
            </p:cNvPr>
            <p:cNvCxnSpPr>
              <a:cxnSpLocks/>
              <a:stCxn id="191" idx="1"/>
              <a:endCxn id="188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or: Elbow 193">
              <a:extLst>
                <a:ext uri="{FF2B5EF4-FFF2-40B4-BE49-F238E27FC236}">
                  <a16:creationId xmlns:a16="http://schemas.microsoft.com/office/drawing/2014/main" id="{FACA7DAE-729A-4BD9-A5A4-845ED450E00F}"/>
                </a:ext>
              </a:extLst>
            </p:cNvPr>
            <p:cNvCxnSpPr>
              <a:cxnSpLocks/>
              <a:stCxn id="192" idx="1"/>
              <a:endCxn id="188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E31768F5-7CDC-45AD-8CE7-D63E18144B56}"/>
              </a:ext>
            </a:extLst>
          </p:cNvPr>
          <p:cNvCxnSpPr>
            <a:cxnSpLocks/>
            <a:stCxn id="188" idx="1"/>
            <a:endCxn id="155" idx="1"/>
          </p:cNvCxnSpPr>
          <p:nvPr/>
        </p:nvCxnSpPr>
        <p:spPr>
          <a:xfrm rot="10800000">
            <a:off x="5991566" y="2635258"/>
            <a:ext cx="353682" cy="1582195"/>
          </a:xfrm>
          <a:prstGeom prst="bentConnector3">
            <a:avLst>
              <a:gd name="adj1" fmla="val 164634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9BF9092-2146-4498-BD47-00DD85EDA861}"/>
              </a:ext>
            </a:extLst>
          </p:cNvPr>
          <p:cNvGrpSpPr/>
          <p:nvPr/>
        </p:nvGrpSpPr>
        <p:grpSpPr>
          <a:xfrm>
            <a:off x="6794703" y="4894221"/>
            <a:ext cx="2365357" cy="714770"/>
            <a:chOff x="9460153" y="3826108"/>
            <a:chExt cx="2365357" cy="714770"/>
          </a:xfrm>
        </p:grpSpPr>
        <p:sp>
          <p:nvSpPr>
            <p:cNvPr id="199" name="artifact-border">
              <a:extLst>
                <a:ext uri="{FF2B5EF4-FFF2-40B4-BE49-F238E27FC236}">
                  <a16:creationId xmlns:a16="http://schemas.microsoft.com/office/drawing/2014/main" id="{E8E48FBA-CD76-47B0-AD81-782A8C93E663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00" name="Container Image">
              <a:extLst>
                <a:ext uri="{FF2B5EF4-FFF2-40B4-BE49-F238E27FC236}">
                  <a16:creationId xmlns:a16="http://schemas.microsoft.com/office/drawing/2014/main" id="{0EDEC163-001C-4976-9398-ED63BDE080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C23F6CC6-E30D-4206-BCE2-52BF59BB2849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artifact-name">
              <a:extLst>
                <a:ext uri="{FF2B5EF4-FFF2-40B4-BE49-F238E27FC236}">
                  <a16:creationId xmlns:a16="http://schemas.microsoft.com/office/drawing/2014/main" id="{6F4785F6-3691-41D6-B7D7-AE905539DD4F}"/>
                </a:ext>
              </a:extLst>
            </p:cNvPr>
            <p:cNvSpPr txBox="1"/>
            <p:nvPr/>
          </p:nvSpPr>
          <p:spPr>
            <a:xfrm>
              <a:off x="9717241" y="3847062"/>
              <a:ext cx="2108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 Networks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203" name="Sig Label">
              <a:extLst>
                <a:ext uri="{FF2B5EF4-FFF2-40B4-BE49-F238E27FC236}">
                  <a16:creationId xmlns:a16="http://schemas.microsoft.com/office/drawing/2014/main" id="{82A3B40D-8018-46C7-8FF7-30AD47C9A21A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204" name="Sig Label">
              <a:extLst>
                <a:ext uri="{FF2B5EF4-FFF2-40B4-BE49-F238E27FC236}">
                  <a16:creationId xmlns:a16="http://schemas.microsoft.com/office/drawing/2014/main" id="{A5FC3C77-56C4-4E57-92E5-C20FF0A2EDF1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205" name="Connector: Elbow 204">
              <a:extLst>
                <a:ext uri="{FF2B5EF4-FFF2-40B4-BE49-F238E27FC236}">
                  <a16:creationId xmlns:a16="http://schemas.microsoft.com/office/drawing/2014/main" id="{617AB554-4D60-41A3-9215-FEE1E7CDC52F}"/>
                </a:ext>
              </a:extLst>
            </p:cNvPr>
            <p:cNvCxnSpPr>
              <a:cxnSpLocks/>
              <a:stCxn id="203" idx="1"/>
              <a:endCxn id="200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or: Elbow 205">
              <a:extLst>
                <a:ext uri="{FF2B5EF4-FFF2-40B4-BE49-F238E27FC236}">
                  <a16:creationId xmlns:a16="http://schemas.microsoft.com/office/drawing/2014/main" id="{08B18E27-7562-416F-ABD2-1AB81A72D898}"/>
                </a:ext>
              </a:extLst>
            </p:cNvPr>
            <p:cNvCxnSpPr>
              <a:cxnSpLocks/>
              <a:stCxn id="204" idx="1"/>
              <a:endCxn id="200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D5FDBBF1-1A75-43D4-B067-D45D98BE4CC1}"/>
              </a:ext>
            </a:extLst>
          </p:cNvPr>
          <p:cNvCxnSpPr>
            <a:cxnSpLocks/>
            <a:stCxn id="200" idx="1"/>
            <a:endCxn id="213" idx="0"/>
          </p:cNvCxnSpPr>
          <p:nvPr/>
        </p:nvCxnSpPr>
        <p:spPr>
          <a:xfrm rot="10800000">
            <a:off x="6322419" y="4292508"/>
            <a:ext cx="472285" cy="761606"/>
          </a:xfrm>
          <a:prstGeom prst="bentConnector3">
            <a:avLst>
              <a:gd name="adj1" fmla="val 149944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AEBE9E88-D528-40E4-A861-A4305CB3FE27}"/>
              </a:ext>
            </a:extLst>
          </p:cNvPr>
          <p:cNvSpPr/>
          <p:nvPr/>
        </p:nvSpPr>
        <p:spPr>
          <a:xfrm rot="10800000">
            <a:off x="5985943" y="2613358"/>
            <a:ext cx="105537" cy="9098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CCBDF15E-F067-43B5-9D84-29B513B40CD1}"/>
              </a:ext>
            </a:extLst>
          </p:cNvPr>
          <p:cNvSpPr/>
          <p:nvPr/>
        </p:nvSpPr>
        <p:spPr>
          <a:xfrm rot="16200000">
            <a:off x="6315139" y="4247018"/>
            <a:ext cx="105537" cy="9098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8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11ACA98-46EE-48FA-8CEE-F2D3E156DEA2}"/>
              </a:ext>
            </a:extLst>
          </p:cNvPr>
          <p:cNvGrpSpPr/>
          <p:nvPr/>
        </p:nvGrpSpPr>
        <p:grpSpPr>
          <a:xfrm>
            <a:off x="5365075" y="3349526"/>
            <a:ext cx="1561513" cy="434886"/>
            <a:chOff x="3096300" y="4215196"/>
            <a:chExt cx="695114" cy="434886"/>
          </a:xfrm>
        </p:grpSpPr>
        <p:sp>
          <p:nvSpPr>
            <p:cNvPr id="174" name="Arrow: Up 173">
              <a:extLst>
                <a:ext uri="{FF2B5EF4-FFF2-40B4-BE49-F238E27FC236}">
                  <a16:creationId xmlns:a16="http://schemas.microsoft.com/office/drawing/2014/main" id="{F5D4AA12-24F1-4B9D-BD28-3D351C611ED9}"/>
                </a:ext>
              </a:extLst>
            </p:cNvPr>
            <p:cNvSpPr/>
            <p:nvPr/>
          </p:nvSpPr>
          <p:spPr>
            <a:xfrm rot="5400000">
              <a:off x="3229082" y="4087749"/>
              <a:ext cx="434886" cy="689779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03ECF61-9777-49EF-8E4B-ECBE66C2A194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Artifact Copy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A93466-F2E5-4D5A-8B07-6D5EF03D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OCI Artifact Copying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1A030-FF4F-4986-A642-D1067DB0F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reference graph enables deep, shallow of filtered copying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5DFE9A-3E73-4DAF-AFF5-30E827F121AB}"/>
              </a:ext>
            </a:extLst>
          </p:cNvPr>
          <p:cNvSpPr/>
          <p:nvPr/>
        </p:nvSpPr>
        <p:spPr>
          <a:xfrm>
            <a:off x="947818" y="2847344"/>
            <a:ext cx="4148138" cy="1401847"/>
          </a:xfrm>
          <a:prstGeom prst="rect">
            <a:avLst/>
          </a:prstGeom>
          <a:solidFill>
            <a:schemeClr val="bg1"/>
          </a:solidFill>
          <a:ln w="38100">
            <a:solidFill>
              <a:srgbClr val="45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160422-ECE7-43E2-9B21-CB423E80D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24" y="2678457"/>
            <a:ext cx="1743075" cy="438148"/>
          </a:xfrm>
          <a:custGeom>
            <a:avLst/>
            <a:gdLst>
              <a:gd name="connsiteX0" fmla="*/ -83 w 1743075"/>
              <a:gd name="connsiteY0" fmla="*/ -16 h 438148"/>
              <a:gd name="connsiteX1" fmla="*/ 1742992 w 1743075"/>
              <a:gd name="connsiteY1" fmla="*/ -16 h 438148"/>
              <a:gd name="connsiteX2" fmla="*/ 1742992 w 1743075"/>
              <a:gd name="connsiteY2" fmla="*/ 438133 h 438148"/>
              <a:gd name="connsiteX3" fmla="*/ -83 w 1743075"/>
              <a:gd name="connsiteY3" fmla="*/ 438133 h 43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3075" h="438148">
                <a:moveTo>
                  <a:pt x="-83" y="-16"/>
                </a:moveTo>
                <a:lnTo>
                  <a:pt x="1742992" y="-16"/>
                </a:lnTo>
                <a:lnTo>
                  <a:pt x="1742992" y="438133"/>
                </a:lnTo>
                <a:lnTo>
                  <a:pt x="-83" y="438133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C524D93-0327-4707-9757-57CC848D8F96}"/>
              </a:ext>
            </a:extLst>
          </p:cNvPr>
          <p:cNvSpPr/>
          <p:nvPr/>
        </p:nvSpPr>
        <p:spPr>
          <a:xfrm>
            <a:off x="7139508" y="2845794"/>
            <a:ext cx="4148138" cy="1401847"/>
          </a:xfrm>
          <a:prstGeom prst="rect">
            <a:avLst/>
          </a:prstGeom>
          <a:solidFill>
            <a:schemeClr val="bg1"/>
          </a:solidFill>
          <a:ln w="38100"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369DD5-0A7A-4248-AA5E-159DE1BF9075}"/>
              </a:ext>
            </a:extLst>
          </p:cNvPr>
          <p:cNvSpPr/>
          <p:nvPr/>
        </p:nvSpPr>
        <p:spPr>
          <a:xfrm>
            <a:off x="7053659" y="2511660"/>
            <a:ext cx="466725" cy="523875"/>
          </a:xfrm>
          <a:custGeom>
            <a:avLst/>
            <a:gdLst>
              <a:gd name="connsiteX0" fmla="*/ -206 w 466725"/>
              <a:gd name="connsiteY0" fmla="*/ -72 h 523875"/>
              <a:gd name="connsiteX1" fmla="*/ 466519 w 466725"/>
              <a:gd name="connsiteY1" fmla="*/ -72 h 523875"/>
              <a:gd name="connsiteX2" fmla="*/ 466519 w 466725"/>
              <a:gd name="connsiteY2" fmla="*/ 523803 h 523875"/>
              <a:gd name="connsiteX3" fmla="*/ -206 w 466725"/>
              <a:gd name="connsiteY3" fmla="*/ 523803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523875">
                <a:moveTo>
                  <a:pt x="-206" y="-72"/>
                </a:moveTo>
                <a:lnTo>
                  <a:pt x="466519" y="-72"/>
                </a:lnTo>
                <a:lnTo>
                  <a:pt x="466519" y="523803"/>
                </a:lnTo>
                <a:lnTo>
                  <a:pt x="-206" y="52380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1641CA-F59A-4028-8C62-B5817E827817}"/>
              </a:ext>
            </a:extLst>
          </p:cNvPr>
          <p:cNvSpPr txBox="1"/>
          <p:nvPr/>
        </p:nvSpPr>
        <p:spPr>
          <a:xfrm>
            <a:off x="7373642" y="2702385"/>
            <a:ext cx="11065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b="1" spc="0" baseline="0" dirty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ACME Rockets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03A3DE-729C-423C-942D-6337AE0DE333}"/>
              </a:ext>
            </a:extLst>
          </p:cNvPr>
          <p:cNvGrpSpPr/>
          <p:nvPr/>
        </p:nvGrpSpPr>
        <p:grpSpPr>
          <a:xfrm>
            <a:off x="7118077" y="2564007"/>
            <a:ext cx="335450" cy="453922"/>
            <a:chOff x="4316847" y="1020491"/>
            <a:chExt cx="335450" cy="453922"/>
          </a:xfrm>
        </p:grpSpPr>
        <p:pic>
          <p:nvPicPr>
            <p:cNvPr id="16" name="Signature">
              <a:extLst>
                <a:ext uri="{FF2B5EF4-FFF2-40B4-BE49-F238E27FC236}">
                  <a16:creationId xmlns:a16="http://schemas.microsoft.com/office/drawing/2014/main" id="{6978884E-B7F5-48E5-B843-8D660AB01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15488" y="1020491"/>
              <a:ext cx="122744" cy="122744"/>
            </a:xfrm>
            <a:prstGeom prst="rect">
              <a:avLst/>
            </a:prstGeom>
          </p:spPr>
        </p:pic>
        <p:pic>
          <p:nvPicPr>
            <p:cNvPr id="17" name="Distribution">
              <a:extLst>
                <a:ext uri="{FF2B5EF4-FFF2-40B4-BE49-F238E27FC236}">
                  <a16:creationId xmlns:a16="http://schemas.microsoft.com/office/drawing/2014/main" id="{5C9F6871-A7A8-4C77-A440-51212A06F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16847" y="1138963"/>
              <a:ext cx="335450" cy="335450"/>
            </a:xfrm>
            <a:prstGeom prst="rect">
              <a:avLst/>
            </a:prstGeom>
          </p:spPr>
        </p:pic>
        <p:pic>
          <p:nvPicPr>
            <p:cNvPr id="18" name="Key">
              <a:extLst>
                <a:ext uri="{FF2B5EF4-FFF2-40B4-BE49-F238E27FC236}">
                  <a16:creationId xmlns:a16="http://schemas.microsoft.com/office/drawing/2014/main" id="{CC4A4200-B1EE-4F6A-93F6-836798EEF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23773" y="1020492"/>
              <a:ext cx="122745" cy="122745"/>
            </a:xfrm>
            <a:prstGeom prst="rect">
              <a:avLst/>
            </a:prstGeom>
          </p:spPr>
        </p:pic>
      </p:grpSp>
      <p:grpSp>
        <p:nvGrpSpPr>
          <p:cNvPr id="30" name="Net-monitor">
            <a:extLst>
              <a:ext uri="{FF2B5EF4-FFF2-40B4-BE49-F238E27FC236}">
                <a16:creationId xmlns:a16="http://schemas.microsoft.com/office/drawing/2014/main" id="{C1A9ABDE-D17F-43FB-883C-42893F1033FB}"/>
              </a:ext>
            </a:extLst>
          </p:cNvPr>
          <p:cNvGrpSpPr/>
          <p:nvPr/>
        </p:nvGrpSpPr>
        <p:grpSpPr>
          <a:xfrm>
            <a:off x="1241710" y="3035535"/>
            <a:ext cx="2550619" cy="1147598"/>
            <a:chOff x="8600004" y="1385294"/>
            <a:chExt cx="2550619" cy="1147598"/>
          </a:xfrm>
        </p:grpSpPr>
        <p:sp>
          <p:nvSpPr>
            <p:cNvPr id="31" name="artifact-border">
              <a:extLst>
                <a:ext uri="{FF2B5EF4-FFF2-40B4-BE49-F238E27FC236}">
                  <a16:creationId xmlns:a16="http://schemas.microsoft.com/office/drawing/2014/main" id="{597A4602-84FA-4D6D-89FB-A08D070DFD3A}"/>
                </a:ext>
              </a:extLst>
            </p:cNvPr>
            <p:cNvSpPr/>
            <p:nvPr/>
          </p:nvSpPr>
          <p:spPr>
            <a:xfrm>
              <a:off x="8696945" y="1453378"/>
              <a:ext cx="2453678" cy="1079514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BD4E363-FEFE-4590-A9A1-F105EDC3DD65}"/>
                </a:ext>
              </a:extLst>
            </p:cNvPr>
            <p:cNvGrpSpPr/>
            <p:nvPr/>
          </p:nvGrpSpPr>
          <p:grpSpPr>
            <a:xfrm>
              <a:off x="8600004" y="1385294"/>
              <a:ext cx="2526662" cy="1103013"/>
              <a:chOff x="6919893" y="798303"/>
              <a:chExt cx="2526662" cy="1103013"/>
            </a:xfrm>
          </p:grpSpPr>
          <p:sp>
            <p:nvSpPr>
              <p:cNvPr id="33" name="artifact-name">
                <a:extLst>
                  <a:ext uri="{FF2B5EF4-FFF2-40B4-BE49-F238E27FC236}">
                    <a16:creationId xmlns:a16="http://schemas.microsoft.com/office/drawing/2014/main" id="{DC59FAF7-18CF-4DB7-9973-C3D801455900}"/>
                  </a:ext>
                </a:extLst>
              </p:cNvPr>
              <p:cNvSpPr txBox="1"/>
              <p:nvPr/>
            </p:nvSpPr>
            <p:spPr>
              <a:xfrm>
                <a:off x="7473996" y="819258"/>
                <a:ext cx="1957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net-monitor:</a:t>
                </a:r>
                <a:r>
                  <a:rPr lang="en-US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v1</a:t>
                </a:r>
                <a:endPara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  <p:sp>
            <p:nvSpPr>
              <p:cNvPr id="34" name="artifact-mask">
                <a:extLst>
                  <a:ext uri="{FF2B5EF4-FFF2-40B4-BE49-F238E27FC236}">
                    <a16:creationId xmlns:a16="http://schemas.microsoft.com/office/drawing/2014/main" id="{81C81EA4-D9ED-4B7F-A628-E6222534E557}"/>
                  </a:ext>
                </a:extLst>
              </p:cNvPr>
              <p:cNvSpPr/>
              <p:nvPr/>
            </p:nvSpPr>
            <p:spPr>
              <a:xfrm>
                <a:off x="6919893" y="798303"/>
                <a:ext cx="657236" cy="400050"/>
              </a:xfrm>
              <a:custGeom>
                <a:avLst/>
                <a:gdLst>
                  <a:gd name="connsiteX0" fmla="*/ 488999 w 609601"/>
                  <a:gd name="connsiteY0" fmla="*/ -72 h 400050"/>
                  <a:gd name="connsiteX1" fmla="*/ 604633 w 609601"/>
                  <a:gd name="connsiteY1" fmla="*/ 89882 h 400050"/>
                  <a:gd name="connsiteX2" fmla="*/ 609396 w 609601"/>
                  <a:gd name="connsiteY2" fmla="*/ 331331 h 400050"/>
                  <a:gd name="connsiteX3" fmla="*/ 101808 w 609601"/>
                  <a:gd name="connsiteY3" fmla="*/ 399978 h 400050"/>
                  <a:gd name="connsiteX4" fmla="*/ 272 w 609601"/>
                  <a:gd name="connsiteY4" fmla="*/ 324226 h 400050"/>
                  <a:gd name="connsiteX5" fmla="*/ 272 w 609601"/>
                  <a:gd name="connsiteY5" fmla="*/ 68575 h 400050"/>
                  <a:gd name="connsiteX6" fmla="*/ 488999 w 609601"/>
                  <a:gd name="connsiteY6" fmla="*/ -72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601" h="400050">
                    <a:moveTo>
                      <a:pt x="488999" y="-72"/>
                    </a:moveTo>
                    <a:lnTo>
                      <a:pt x="604633" y="89882"/>
                    </a:lnTo>
                    <a:cubicBezTo>
                      <a:pt x="606253" y="170368"/>
                      <a:pt x="607776" y="250845"/>
                      <a:pt x="609396" y="331331"/>
                    </a:cubicBezTo>
                    <a:lnTo>
                      <a:pt x="101808" y="399978"/>
                    </a:lnTo>
                    <a:lnTo>
                      <a:pt x="272" y="324226"/>
                    </a:lnTo>
                    <a:cubicBezTo>
                      <a:pt x="-1347" y="242168"/>
                      <a:pt x="1796" y="150642"/>
                      <a:pt x="272" y="68575"/>
                    </a:cubicBezTo>
                    <a:lnTo>
                      <a:pt x="488999" y="-7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35" name="Container Image">
                <a:extLst>
                  <a:ext uri="{FF2B5EF4-FFF2-40B4-BE49-F238E27FC236}">
                    <a16:creationId xmlns:a16="http://schemas.microsoft.com/office/drawing/2014/main" id="{86DD97D6-21E0-44F4-AE7A-AF46309000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 t="15673" b="15673"/>
              <a:stretch/>
            </p:blipFill>
            <p:spPr>
              <a:xfrm>
                <a:off x="6940697" y="798303"/>
                <a:ext cx="590498" cy="405396"/>
              </a:xfrm>
              <a:prstGeom prst="rect">
                <a:avLst/>
              </a:prstGeom>
            </p:spPr>
          </p:pic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4399F365-6D5E-4FC0-A49B-27A53C640723}"/>
                  </a:ext>
                </a:extLst>
              </p:cNvPr>
              <p:cNvSpPr/>
              <p:nvPr/>
            </p:nvSpPr>
            <p:spPr>
              <a:xfrm rot="10800000">
                <a:off x="7020886" y="1113334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Sig Label">
                <a:extLst>
                  <a:ext uri="{FF2B5EF4-FFF2-40B4-BE49-F238E27FC236}">
                    <a16:creationId xmlns:a16="http://schemas.microsoft.com/office/drawing/2014/main" id="{0E8C2A8A-4591-405C-AECE-FEB06A54260A}"/>
                  </a:ext>
                </a:extLst>
              </p:cNvPr>
              <p:cNvSpPr txBox="1"/>
              <p:nvPr/>
            </p:nvSpPr>
            <p:spPr>
              <a:xfrm>
                <a:off x="7380125" y="1530230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layer1 (blob)</a:t>
                </a:r>
                <a:endParaRPr lang="en-US" sz="1050" dirty="0"/>
              </a:p>
            </p:txBody>
          </p:sp>
          <p:sp>
            <p:nvSpPr>
              <p:cNvPr id="38" name="Sig Label">
                <a:extLst>
                  <a:ext uri="{FF2B5EF4-FFF2-40B4-BE49-F238E27FC236}">
                    <a16:creationId xmlns:a16="http://schemas.microsoft.com/office/drawing/2014/main" id="{2E0C39E8-F46B-44DC-AEE4-026453D581D8}"/>
                  </a:ext>
                </a:extLst>
              </p:cNvPr>
              <p:cNvSpPr txBox="1"/>
              <p:nvPr/>
            </p:nvSpPr>
            <p:spPr>
              <a:xfrm>
                <a:off x="7371935" y="173973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layer2 (blob)</a:t>
                </a:r>
                <a:endParaRPr lang="en-US" sz="1050" dirty="0"/>
              </a:p>
            </p:txBody>
          </p: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330C5717-A903-40BD-AF30-663E578FA25F}"/>
                  </a:ext>
                </a:extLst>
              </p:cNvPr>
              <p:cNvCxnSpPr>
                <a:cxnSpLocks/>
                <a:stCxn id="37" idx="1"/>
                <a:endCxn id="35" idx="2"/>
              </p:cNvCxnSpPr>
              <p:nvPr/>
            </p:nvCxnSpPr>
            <p:spPr>
              <a:xfrm rot="10800000">
                <a:off x="7235947" y="1203700"/>
                <a:ext cx="144179" cy="407323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or: Elbow 39">
                <a:extLst>
                  <a:ext uri="{FF2B5EF4-FFF2-40B4-BE49-F238E27FC236}">
                    <a16:creationId xmlns:a16="http://schemas.microsoft.com/office/drawing/2014/main" id="{CD525543-E050-409A-85E9-36711CA0F37D}"/>
                  </a:ext>
                </a:extLst>
              </p:cNvPr>
              <p:cNvCxnSpPr>
                <a:cxnSpLocks/>
                <a:stCxn id="38" idx="1"/>
                <a:endCxn id="35" idx="2"/>
              </p:cNvCxnSpPr>
              <p:nvPr/>
            </p:nvCxnSpPr>
            <p:spPr>
              <a:xfrm rot="10800000">
                <a:off x="7235947" y="1203699"/>
                <a:ext cx="135989" cy="616826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Sig Label">
                <a:extLst>
                  <a:ext uri="{FF2B5EF4-FFF2-40B4-BE49-F238E27FC236}">
                    <a16:creationId xmlns:a16="http://schemas.microsoft.com/office/drawing/2014/main" id="{806B5C91-2150-49B1-B18C-4042E95DF11B}"/>
                  </a:ext>
                </a:extLst>
              </p:cNvPr>
              <p:cNvSpPr txBox="1"/>
              <p:nvPr/>
            </p:nvSpPr>
            <p:spPr>
              <a:xfrm>
                <a:off x="7371935" y="1329738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config (blob)</a:t>
                </a:r>
                <a:endParaRPr lang="en-US" sz="1050" dirty="0"/>
              </a:p>
            </p:txBody>
          </p: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A63F8B28-826E-408C-8A11-BB63F6DA1CC4}"/>
                  </a:ext>
                </a:extLst>
              </p:cNvPr>
              <p:cNvCxnSpPr>
                <a:cxnSpLocks/>
                <a:stCxn id="41" idx="1"/>
                <a:endCxn id="35" idx="2"/>
              </p:cNvCxnSpPr>
              <p:nvPr/>
            </p:nvCxnSpPr>
            <p:spPr>
              <a:xfrm rot="10800000">
                <a:off x="7235947" y="1203700"/>
                <a:ext cx="135989" cy="206831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Sig Label">
                <a:extLst>
                  <a:ext uri="{FF2B5EF4-FFF2-40B4-BE49-F238E27FC236}">
                    <a16:creationId xmlns:a16="http://schemas.microsoft.com/office/drawing/2014/main" id="{39AF201C-0930-4341-A47C-B3B3C72609FF}"/>
                  </a:ext>
                </a:extLst>
              </p:cNvPr>
              <p:cNvSpPr txBox="1"/>
              <p:nvPr/>
            </p:nvSpPr>
            <p:spPr>
              <a:xfrm>
                <a:off x="7587757" y="1121778"/>
                <a:ext cx="1858798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 err="1">
                    <a:solidFill>
                      <a:srgbClr val="FF0000"/>
                    </a:solidFill>
                  </a:rPr>
                  <a:t>mediaType</a:t>
                </a:r>
                <a:r>
                  <a:rPr lang="en-US" sz="1050" b="1" dirty="0"/>
                  <a:t>: </a:t>
                </a:r>
                <a:r>
                  <a:rPr lang="en-US" sz="1050" b="1" dirty="0" err="1">
                    <a:solidFill>
                      <a:srgbClr val="C00000"/>
                    </a:solidFill>
                  </a:rPr>
                  <a:t>oci.image.manifest</a:t>
                </a:r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156" name="Net-monitor">
            <a:extLst>
              <a:ext uri="{FF2B5EF4-FFF2-40B4-BE49-F238E27FC236}">
                <a16:creationId xmlns:a16="http://schemas.microsoft.com/office/drawing/2014/main" id="{148AE50D-3701-4F47-9DE0-471F0253DF11}"/>
              </a:ext>
            </a:extLst>
          </p:cNvPr>
          <p:cNvGrpSpPr/>
          <p:nvPr/>
        </p:nvGrpSpPr>
        <p:grpSpPr>
          <a:xfrm>
            <a:off x="1241710" y="3035535"/>
            <a:ext cx="2550619" cy="1147598"/>
            <a:chOff x="8600004" y="1385294"/>
            <a:chExt cx="2550619" cy="1147598"/>
          </a:xfrm>
        </p:grpSpPr>
        <p:sp>
          <p:nvSpPr>
            <p:cNvPr id="157" name="artifact-border">
              <a:extLst>
                <a:ext uri="{FF2B5EF4-FFF2-40B4-BE49-F238E27FC236}">
                  <a16:creationId xmlns:a16="http://schemas.microsoft.com/office/drawing/2014/main" id="{82BDC0EF-5645-4056-ACBD-F102FB28BB29}"/>
                </a:ext>
              </a:extLst>
            </p:cNvPr>
            <p:cNvSpPr/>
            <p:nvPr/>
          </p:nvSpPr>
          <p:spPr>
            <a:xfrm>
              <a:off x="8696945" y="1453378"/>
              <a:ext cx="2453678" cy="1079514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E683D9CF-E6B5-4964-9DD6-4D68206BE1AF}"/>
                </a:ext>
              </a:extLst>
            </p:cNvPr>
            <p:cNvGrpSpPr/>
            <p:nvPr/>
          </p:nvGrpSpPr>
          <p:grpSpPr>
            <a:xfrm>
              <a:off x="8600004" y="1385294"/>
              <a:ext cx="2526662" cy="1103013"/>
              <a:chOff x="6919893" y="798303"/>
              <a:chExt cx="2526662" cy="1103013"/>
            </a:xfrm>
          </p:grpSpPr>
          <p:sp>
            <p:nvSpPr>
              <p:cNvPr id="159" name="artifact-name">
                <a:extLst>
                  <a:ext uri="{FF2B5EF4-FFF2-40B4-BE49-F238E27FC236}">
                    <a16:creationId xmlns:a16="http://schemas.microsoft.com/office/drawing/2014/main" id="{A66BCD3B-DC4F-4460-8C1E-99B872307F22}"/>
                  </a:ext>
                </a:extLst>
              </p:cNvPr>
              <p:cNvSpPr txBox="1"/>
              <p:nvPr/>
            </p:nvSpPr>
            <p:spPr>
              <a:xfrm>
                <a:off x="7473996" y="819258"/>
                <a:ext cx="1957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net-monitor:</a:t>
                </a:r>
                <a:r>
                  <a:rPr lang="en-US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v1</a:t>
                </a:r>
                <a:endPara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  <p:sp>
            <p:nvSpPr>
              <p:cNvPr id="160" name="artifact-mask">
                <a:extLst>
                  <a:ext uri="{FF2B5EF4-FFF2-40B4-BE49-F238E27FC236}">
                    <a16:creationId xmlns:a16="http://schemas.microsoft.com/office/drawing/2014/main" id="{F04EA623-400C-4839-A20A-7E320FA53E87}"/>
                  </a:ext>
                </a:extLst>
              </p:cNvPr>
              <p:cNvSpPr/>
              <p:nvPr/>
            </p:nvSpPr>
            <p:spPr>
              <a:xfrm>
                <a:off x="6919893" y="798303"/>
                <a:ext cx="657236" cy="400050"/>
              </a:xfrm>
              <a:custGeom>
                <a:avLst/>
                <a:gdLst>
                  <a:gd name="connsiteX0" fmla="*/ 488999 w 609601"/>
                  <a:gd name="connsiteY0" fmla="*/ -72 h 400050"/>
                  <a:gd name="connsiteX1" fmla="*/ 604633 w 609601"/>
                  <a:gd name="connsiteY1" fmla="*/ 89882 h 400050"/>
                  <a:gd name="connsiteX2" fmla="*/ 609396 w 609601"/>
                  <a:gd name="connsiteY2" fmla="*/ 331331 h 400050"/>
                  <a:gd name="connsiteX3" fmla="*/ 101808 w 609601"/>
                  <a:gd name="connsiteY3" fmla="*/ 399978 h 400050"/>
                  <a:gd name="connsiteX4" fmla="*/ 272 w 609601"/>
                  <a:gd name="connsiteY4" fmla="*/ 324226 h 400050"/>
                  <a:gd name="connsiteX5" fmla="*/ 272 w 609601"/>
                  <a:gd name="connsiteY5" fmla="*/ 68575 h 400050"/>
                  <a:gd name="connsiteX6" fmla="*/ 488999 w 609601"/>
                  <a:gd name="connsiteY6" fmla="*/ -72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601" h="400050">
                    <a:moveTo>
                      <a:pt x="488999" y="-72"/>
                    </a:moveTo>
                    <a:lnTo>
                      <a:pt x="604633" y="89882"/>
                    </a:lnTo>
                    <a:cubicBezTo>
                      <a:pt x="606253" y="170368"/>
                      <a:pt x="607776" y="250845"/>
                      <a:pt x="609396" y="331331"/>
                    </a:cubicBezTo>
                    <a:lnTo>
                      <a:pt x="101808" y="399978"/>
                    </a:lnTo>
                    <a:lnTo>
                      <a:pt x="272" y="324226"/>
                    </a:lnTo>
                    <a:cubicBezTo>
                      <a:pt x="-1347" y="242168"/>
                      <a:pt x="1796" y="150642"/>
                      <a:pt x="272" y="68575"/>
                    </a:cubicBezTo>
                    <a:lnTo>
                      <a:pt x="488999" y="-7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61" name="Container Image">
                <a:extLst>
                  <a:ext uri="{FF2B5EF4-FFF2-40B4-BE49-F238E27FC236}">
                    <a16:creationId xmlns:a16="http://schemas.microsoft.com/office/drawing/2014/main" id="{9F9C79B8-4C61-4907-BEC4-8854E8000F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 t="15673" b="15673"/>
              <a:stretch/>
            </p:blipFill>
            <p:spPr>
              <a:xfrm>
                <a:off x="6940697" y="798303"/>
                <a:ext cx="590498" cy="405396"/>
              </a:xfrm>
              <a:prstGeom prst="rect">
                <a:avLst/>
              </a:prstGeom>
            </p:spPr>
          </p:pic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C0F5CCE0-EEBA-4226-ADF0-FCA50F59A1AF}"/>
                  </a:ext>
                </a:extLst>
              </p:cNvPr>
              <p:cNvSpPr/>
              <p:nvPr/>
            </p:nvSpPr>
            <p:spPr>
              <a:xfrm rot="10800000">
                <a:off x="7020886" y="1113334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Sig Label">
                <a:extLst>
                  <a:ext uri="{FF2B5EF4-FFF2-40B4-BE49-F238E27FC236}">
                    <a16:creationId xmlns:a16="http://schemas.microsoft.com/office/drawing/2014/main" id="{C8E4E40A-DFCE-4128-8A03-C85764324C89}"/>
                  </a:ext>
                </a:extLst>
              </p:cNvPr>
              <p:cNvSpPr txBox="1"/>
              <p:nvPr/>
            </p:nvSpPr>
            <p:spPr>
              <a:xfrm>
                <a:off x="7380125" y="1530230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layer1 (blob)</a:t>
                </a:r>
                <a:endParaRPr lang="en-US" sz="1050" dirty="0"/>
              </a:p>
            </p:txBody>
          </p:sp>
          <p:sp>
            <p:nvSpPr>
              <p:cNvPr id="164" name="Sig Label">
                <a:extLst>
                  <a:ext uri="{FF2B5EF4-FFF2-40B4-BE49-F238E27FC236}">
                    <a16:creationId xmlns:a16="http://schemas.microsoft.com/office/drawing/2014/main" id="{4D345474-07E9-4EF1-A206-453D20C25983}"/>
                  </a:ext>
                </a:extLst>
              </p:cNvPr>
              <p:cNvSpPr txBox="1"/>
              <p:nvPr/>
            </p:nvSpPr>
            <p:spPr>
              <a:xfrm>
                <a:off x="7371935" y="173973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layer2 (blob)</a:t>
                </a:r>
                <a:endParaRPr lang="en-US" sz="1050" dirty="0"/>
              </a:p>
            </p:txBody>
          </p:sp>
          <p:cxnSp>
            <p:nvCxnSpPr>
              <p:cNvPr id="165" name="Connector: Elbow 164">
                <a:extLst>
                  <a:ext uri="{FF2B5EF4-FFF2-40B4-BE49-F238E27FC236}">
                    <a16:creationId xmlns:a16="http://schemas.microsoft.com/office/drawing/2014/main" id="{AD002759-61DB-4956-AD7E-8E8458774937}"/>
                  </a:ext>
                </a:extLst>
              </p:cNvPr>
              <p:cNvCxnSpPr>
                <a:cxnSpLocks/>
                <a:stCxn id="163" idx="1"/>
                <a:endCxn id="161" idx="2"/>
              </p:cNvCxnSpPr>
              <p:nvPr/>
            </p:nvCxnSpPr>
            <p:spPr>
              <a:xfrm rot="10800000">
                <a:off x="7235947" y="1203700"/>
                <a:ext cx="144179" cy="407323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ctor: Elbow 165">
                <a:extLst>
                  <a:ext uri="{FF2B5EF4-FFF2-40B4-BE49-F238E27FC236}">
                    <a16:creationId xmlns:a16="http://schemas.microsoft.com/office/drawing/2014/main" id="{A1F17BAE-7F2A-40AE-999F-AAF15FF5FA49}"/>
                  </a:ext>
                </a:extLst>
              </p:cNvPr>
              <p:cNvCxnSpPr>
                <a:cxnSpLocks/>
                <a:stCxn id="164" idx="1"/>
                <a:endCxn id="161" idx="2"/>
              </p:cNvCxnSpPr>
              <p:nvPr/>
            </p:nvCxnSpPr>
            <p:spPr>
              <a:xfrm rot="10800000">
                <a:off x="7235947" y="1203699"/>
                <a:ext cx="135989" cy="616826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Sig Label">
                <a:extLst>
                  <a:ext uri="{FF2B5EF4-FFF2-40B4-BE49-F238E27FC236}">
                    <a16:creationId xmlns:a16="http://schemas.microsoft.com/office/drawing/2014/main" id="{A3B76AB2-7761-42CA-A120-A06A3A46406D}"/>
                  </a:ext>
                </a:extLst>
              </p:cNvPr>
              <p:cNvSpPr txBox="1"/>
              <p:nvPr/>
            </p:nvSpPr>
            <p:spPr>
              <a:xfrm>
                <a:off x="7371935" y="1329738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config (blob)</a:t>
                </a:r>
                <a:endParaRPr lang="en-US" sz="1050" dirty="0"/>
              </a:p>
            </p:txBody>
          </p:sp>
          <p:cxnSp>
            <p:nvCxnSpPr>
              <p:cNvPr id="168" name="Connector: Elbow 167">
                <a:extLst>
                  <a:ext uri="{FF2B5EF4-FFF2-40B4-BE49-F238E27FC236}">
                    <a16:creationId xmlns:a16="http://schemas.microsoft.com/office/drawing/2014/main" id="{A48EAA10-2478-4A77-A9C5-AB794052B81F}"/>
                  </a:ext>
                </a:extLst>
              </p:cNvPr>
              <p:cNvCxnSpPr>
                <a:cxnSpLocks/>
                <a:stCxn id="167" idx="1"/>
                <a:endCxn id="161" idx="2"/>
              </p:cNvCxnSpPr>
              <p:nvPr/>
            </p:nvCxnSpPr>
            <p:spPr>
              <a:xfrm rot="10800000">
                <a:off x="7235947" y="1203700"/>
                <a:ext cx="135989" cy="206831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Sig Label">
                <a:extLst>
                  <a:ext uri="{FF2B5EF4-FFF2-40B4-BE49-F238E27FC236}">
                    <a16:creationId xmlns:a16="http://schemas.microsoft.com/office/drawing/2014/main" id="{3FFDD508-C46C-4C0A-9981-E94159E9DB21}"/>
                  </a:ext>
                </a:extLst>
              </p:cNvPr>
              <p:cNvSpPr txBox="1"/>
              <p:nvPr/>
            </p:nvSpPr>
            <p:spPr>
              <a:xfrm>
                <a:off x="7587757" y="1121778"/>
                <a:ext cx="1858798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 err="1">
                    <a:solidFill>
                      <a:srgbClr val="FF0000"/>
                    </a:solidFill>
                  </a:rPr>
                  <a:t>mediaType</a:t>
                </a:r>
                <a:r>
                  <a:rPr lang="en-US" sz="1050" b="1" dirty="0"/>
                  <a:t>: </a:t>
                </a:r>
                <a:r>
                  <a:rPr lang="en-US" sz="1050" b="1" dirty="0" err="1">
                    <a:solidFill>
                      <a:srgbClr val="C00000"/>
                    </a:solidFill>
                  </a:rPr>
                  <a:t>oci.image.manifest</a:t>
                </a:r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664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59259E-6 L 0.51458 0.000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3466-F2E5-4D5A-8B07-6D5EF03D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OCI Artifact Copying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E13DE-989B-4F45-A4E7-C48EA62668F5}"/>
              </a:ext>
            </a:extLst>
          </p:cNvPr>
          <p:cNvSpPr/>
          <p:nvPr/>
        </p:nvSpPr>
        <p:spPr>
          <a:xfrm>
            <a:off x="926387" y="1645897"/>
            <a:ext cx="4148138" cy="4994592"/>
          </a:xfrm>
          <a:prstGeom prst="rect">
            <a:avLst/>
          </a:prstGeom>
          <a:noFill/>
          <a:ln w="38100">
            <a:solidFill>
              <a:srgbClr val="45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356E2D9-84BF-4E70-9C7F-E012C8A76AF9}"/>
              </a:ext>
            </a:extLst>
          </p:cNvPr>
          <p:cNvGrpSpPr/>
          <p:nvPr/>
        </p:nvGrpSpPr>
        <p:grpSpPr>
          <a:xfrm>
            <a:off x="5221635" y="2141807"/>
            <a:ext cx="1561513" cy="434886"/>
            <a:chOff x="3096300" y="4215196"/>
            <a:chExt cx="695114" cy="434886"/>
          </a:xfrm>
        </p:grpSpPr>
        <p:sp>
          <p:nvSpPr>
            <p:cNvPr id="7" name="Arrow: Up 6">
              <a:extLst>
                <a:ext uri="{FF2B5EF4-FFF2-40B4-BE49-F238E27FC236}">
                  <a16:creationId xmlns:a16="http://schemas.microsoft.com/office/drawing/2014/main" id="{37782DDF-0D13-4A03-842E-D26CD96157D5}"/>
                </a:ext>
              </a:extLst>
            </p:cNvPr>
            <p:cNvSpPr/>
            <p:nvPr/>
          </p:nvSpPr>
          <p:spPr>
            <a:xfrm rot="5400000">
              <a:off x="3229082" y="4087749"/>
              <a:ext cx="434886" cy="689779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5D0E6F-61FD-408E-B330-98F7730BA996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Artifact Copy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F1A090EE-AE9B-4C18-8F1C-28D296492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93" y="1477010"/>
            <a:ext cx="1743075" cy="438148"/>
          </a:xfrm>
          <a:custGeom>
            <a:avLst/>
            <a:gdLst>
              <a:gd name="connsiteX0" fmla="*/ -83 w 1743075"/>
              <a:gd name="connsiteY0" fmla="*/ -16 h 438148"/>
              <a:gd name="connsiteX1" fmla="*/ 1742992 w 1743075"/>
              <a:gd name="connsiteY1" fmla="*/ -16 h 438148"/>
              <a:gd name="connsiteX2" fmla="*/ 1742992 w 1743075"/>
              <a:gd name="connsiteY2" fmla="*/ 438133 h 438148"/>
              <a:gd name="connsiteX3" fmla="*/ -83 w 1743075"/>
              <a:gd name="connsiteY3" fmla="*/ 438133 h 43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3075" h="438148">
                <a:moveTo>
                  <a:pt x="-83" y="-16"/>
                </a:moveTo>
                <a:lnTo>
                  <a:pt x="1742992" y="-16"/>
                </a:lnTo>
                <a:lnTo>
                  <a:pt x="1742992" y="438133"/>
                </a:lnTo>
                <a:lnTo>
                  <a:pt x="-83" y="438133"/>
                </a:lnTo>
                <a:close/>
              </a:path>
            </a:pathLst>
          </a:cu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07CAFFF-F1B4-4B03-9F9F-647E215687C1}"/>
              </a:ext>
            </a:extLst>
          </p:cNvPr>
          <p:cNvSpPr/>
          <p:nvPr/>
        </p:nvSpPr>
        <p:spPr>
          <a:xfrm>
            <a:off x="7118077" y="1644347"/>
            <a:ext cx="4148138" cy="4994592"/>
          </a:xfrm>
          <a:prstGeom prst="rect">
            <a:avLst/>
          </a:prstGeom>
          <a:solidFill>
            <a:schemeClr val="bg1"/>
          </a:solidFill>
          <a:ln w="38100"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BF9D6E1-9D22-46E5-9964-38682BF9141A}"/>
              </a:ext>
            </a:extLst>
          </p:cNvPr>
          <p:cNvSpPr/>
          <p:nvPr/>
        </p:nvSpPr>
        <p:spPr>
          <a:xfrm>
            <a:off x="7032228" y="1310213"/>
            <a:ext cx="466725" cy="523875"/>
          </a:xfrm>
          <a:custGeom>
            <a:avLst/>
            <a:gdLst>
              <a:gd name="connsiteX0" fmla="*/ -206 w 466725"/>
              <a:gd name="connsiteY0" fmla="*/ -72 h 523875"/>
              <a:gd name="connsiteX1" fmla="*/ 466519 w 466725"/>
              <a:gd name="connsiteY1" fmla="*/ -72 h 523875"/>
              <a:gd name="connsiteX2" fmla="*/ 466519 w 466725"/>
              <a:gd name="connsiteY2" fmla="*/ 523803 h 523875"/>
              <a:gd name="connsiteX3" fmla="*/ -206 w 466725"/>
              <a:gd name="connsiteY3" fmla="*/ 523803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523875">
                <a:moveTo>
                  <a:pt x="-206" y="-72"/>
                </a:moveTo>
                <a:lnTo>
                  <a:pt x="466519" y="-72"/>
                </a:lnTo>
                <a:lnTo>
                  <a:pt x="466519" y="523803"/>
                </a:lnTo>
                <a:lnTo>
                  <a:pt x="-206" y="52380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082F71-AB9E-4186-AB98-1F51FB1933AA}"/>
              </a:ext>
            </a:extLst>
          </p:cNvPr>
          <p:cNvSpPr txBox="1"/>
          <p:nvPr/>
        </p:nvSpPr>
        <p:spPr>
          <a:xfrm>
            <a:off x="7352211" y="1500938"/>
            <a:ext cx="11065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b="1" spc="0" baseline="0" dirty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ACME Rockets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BA04CD4-7DCE-4D33-8097-A82E0355BF36}"/>
              </a:ext>
            </a:extLst>
          </p:cNvPr>
          <p:cNvGrpSpPr/>
          <p:nvPr/>
        </p:nvGrpSpPr>
        <p:grpSpPr>
          <a:xfrm>
            <a:off x="7096646" y="1362560"/>
            <a:ext cx="335450" cy="453922"/>
            <a:chOff x="4316847" y="1020491"/>
            <a:chExt cx="335450" cy="453922"/>
          </a:xfrm>
        </p:grpSpPr>
        <p:pic>
          <p:nvPicPr>
            <p:cNvPr id="27" name="Signature">
              <a:extLst>
                <a:ext uri="{FF2B5EF4-FFF2-40B4-BE49-F238E27FC236}">
                  <a16:creationId xmlns:a16="http://schemas.microsoft.com/office/drawing/2014/main" id="{8970164E-17D4-4CDA-9E70-7026F2A8E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15488" y="1020491"/>
              <a:ext cx="122744" cy="122744"/>
            </a:xfrm>
            <a:prstGeom prst="rect">
              <a:avLst/>
            </a:prstGeom>
          </p:spPr>
        </p:pic>
        <p:pic>
          <p:nvPicPr>
            <p:cNvPr id="28" name="Distribution">
              <a:extLst>
                <a:ext uri="{FF2B5EF4-FFF2-40B4-BE49-F238E27FC236}">
                  <a16:creationId xmlns:a16="http://schemas.microsoft.com/office/drawing/2014/main" id="{1F21F8A7-A5DF-468D-8393-F0A39584D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16847" y="1138963"/>
              <a:ext cx="335450" cy="335450"/>
            </a:xfrm>
            <a:prstGeom prst="rect">
              <a:avLst/>
            </a:prstGeom>
          </p:spPr>
        </p:pic>
        <p:pic>
          <p:nvPicPr>
            <p:cNvPr id="29" name="Key">
              <a:extLst>
                <a:ext uri="{FF2B5EF4-FFF2-40B4-BE49-F238E27FC236}">
                  <a16:creationId xmlns:a16="http://schemas.microsoft.com/office/drawing/2014/main" id="{1B87FB44-E089-4F0B-9563-6F4585F09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23773" y="1020492"/>
              <a:ext cx="122745" cy="122745"/>
            </a:xfrm>
            <a:prstGeom prst="rect">
              <a:avLst/>
            </a:prstGeom>
          </p:spPr>
        </p:pic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363D62F-9A87-48E4-B9EC-8B53C44F86BE}"/>
              </a:ext>
            </a:extLst>
          </p:cNvPr>
          <p:cNvGrpSpPr/>
          <p:nvPr/>
        </p:nvGrpSpPr>
        <p:grpSpPr>
          <a:xfrm>
            <a:off x="1143306" y="1947819"/>
            <a:ext cx="3594911" cy="4623711"/>
            <a:chOff x="1143306" y="1949578"/>
            <a:chExt cx="3594911" cy="4623711"/>
          </a:xfrm>
        </p:grpSpPr>
        <p:sp>
          <p:nvSpPr>
            <p:cNvPr id="163" name="Isosceles Triangle 162">
              <a:extLst>
                <a:ext uri="{FF2B5EF4-FFF2-40B4-BE49-F238E27FC236}">
                  <a16:creationId xmlns:a16="http://schemas.microsoft.com/office/drawing/2014/main" id="{BFCB1B5B-B46B-4995-AC7E-13BA34997A77}"/>
                </a:ext>
              </a:extLst>
            </p:cNvPr>
            <p:cNvSpPr/>
            <p:nvPr/>
          </p:nvSpPr>
          <p:spPr>
            <a:xfrm rot="10800000">
              <a:off x="1259492" y="2996486"/>
              <a:ext cx="105537" cy="9098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4" name="Net-monitor">
              <a:extLst>
                <a:ext uri="{FF2B5EF4-FFF2-40B4-BE49-F238E27FC236}">
                  <a16:creationId xmlns:a16="http://schemas.microsoft.com/office/drawing/2014/main" id="{6899AC23-D512-4E92-988B-0B4EA36F6DE2}"/>
                </a:ext>
              </a:extLst>
            </p:cNvPr>
            <p:cNvGrpSpPr/>
            <p:nvPr/>
          </p:nvGrpSpPr>
          <p:grpSpPr>
            <a:xfrm>
              <a:off x="1143306" y="1949578"/>
              <a:ext cx="2550619" cy="1147598"/>
              <a:chOff x="8600004" y="1385294"/>
              <a:chExt cx="2550619" cy="1147598"/>
            </a:xfrm>
          </p:grpSpPr>
          <p:sp>
            <p:nvSpPr>
              <p:cNvPr id="198" name="artifact-border">
                <a:extLst>
                  <a:ext uri="{FF2B5EF4-FFF2-40B4-BE49-F238E27FC236}">
                    <a16:creationId xmlns:a16="http://schemas.microsoft.com/office/drawing/2014/main" id="{5EC2E4A3-9C6C-4931-A68C-DDD94C33CCFF}"/>
                  </a:ext>
                </a:extLst>
              </p:cNvPr>
              <p:cNvSpPr/>
              <p:nvPr/>
            </p:nvSpPr>
            <p:spPr>
              <a:xfrm>
                <a:off x="8696945" y="1453378"/>
                <a:ext cx="2453678" cy="1079514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54447D77-DB94-47AB-98B7-151CBD06664A}"/>
                  </a:ext>
                </a:extLst>
              </p:cNvPr>
              <p:cNvGrpSpPr/>
              <p:nvPr/>
            </p:nvGrpSpPr>
            <p:grpSpPr>
              <a:xfrm>
                <a:off x="8600004" y="1385294"/>
                <a:ext cx="2526662" cy="1103013"/>
                <a:chOff x="6919893" y="798303"/>
                <a:chExt cx="2526662" cy="1103013"/>
              </a:xfrm>
            </p:grpSpPr>
            <p:sp>
              <p:nvSpPr>
                <p:cNvPr id="200" name="artifact-name">
                  <a:extLst>
                    <a:ext uri="{FF2B5EF4-FFF2-40B4-BE49-F238E27FC236}">
                      <a16:creationId xmlns:a16="http://schemas.microsoft.com/office/drawing/2014/main" id="{0EC5A381-925A-4CE4-B56D-6ED8D50EE466}"/>
                    </a:ext>
                  </a:extLst>
                </p:cNvPr>
                <p:cNvSpPr txBox="1"/>
                <p:nvPr/>
              </p:nvSpPr>
              <p:spPr>
                <a:xfrm>
                  <a:off x="7473996" y="819258"/>
                  <a:ext cx="19575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800" spc="0" baseline="0" dirty="0">
                      <a:solidFill>
                        <a:srgbClr val="000000"/>
                      </a:solidFill>
                      <a:latin typeface="Consolas"/>
                      <a:sym typeface="Consolas"/>
                      <a:rtl val="0"/>
                    </a:rPr>
                    <a:t>net-monitor:</a:t>
                  </a:r>
                  <a:r>
                    <a:rPr lang="en-US" dirty="0">
                      <a:solidFill>
                        <a:srgbClr val="000000"/>
                      </a:solidFill>
                      <a:latin typeface="Consolas"/>
                      <a:sym typeface="Consolas"/>
                      <a:rtl val="0"/>
                    </a:rPr>
                    <a:t>v1</a:t>
                  </a:r>
                  <a:endPara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endParaRPr>
                </a:p>
              </p:txBody>
            </p:sp>
            <p:sp>
              <p:nvSpPr>
                <p:cNvPr id="201" name="artifact-mask">
                  <a:extLst>
                    <a:ext uri="{FF2B5EF4-FFF2-40B4-BE49-F238E27FC236}">
                      <a16:creationId xmlns:a16="http://schemas.microsoft.com/office/drawing/2014/main" id="{3AD79A25-F777-4043-8754-D1B3BCA4B92F}"/>
                    </a:ext>
                  </a:extLst>
                </p:cNvPr>
                <p:cNvSpPr/>
                <p:nvPr/>
              </p:nvSpPr>
              <p:spPr>
                <a:xfrm>
                  <a:off x="6919893" y="798303"/>
                  <a:ext cx="657236" cy="400050"/>
                </a:xfrm>
                <a:custGeom>
                  <a:avLst/>
                  <a:gdLst>
                    <a:gd name="connsiteX0" fmla="*/ 488999 w 609601"/>
                    <a:gd name="connsiteY0" fmla="*/ -72 h 400050"/>
                    <a:gd name="connsiteX1" fmla="*/ 604633 w 609601"/>
                    <a:gd name="connsiteY1" fmla="*/ 89882 h 400050"/>
                    <a:gd name="connsiteX2" fmla="*/ 609396 w 609601"/>
                    <a:gd name="connsiteY2" fmla="*/ 331331 h 400050"/>
                    <a:gd name="connsiteX3" fmla="*/ 101808 w 609601"/>
                    <a:gd name="connsiteY3" fmla="*/ 399978 h 400050"/>
                    <a:gd name="connsiteX4" fmla="*/ 272 w 609601"/>
                    <a:gd name="connsiteY4" fmla="*/ 324226 h 400050"/>
                    <a:gd name="connsiteX5" fmla="*/ 272 w 609601"/>
                    <a:gd name="connsiteY5" fmla="*/ 68575 h 400050"/>
                    <a:gd name="connsiteX6" fmla="*/ 488999 w 609601"/>
                    <a:gd name="connsiteY6" fmla="*/ -72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9601" h="400050">
                      <a:moveTo>
                        <a:pt x="488999" y="-72"/>
                      </a:moveTo>
                      <a:lnTo>
                        <a:pt x="604633" y="89882"/>
                      </a:lnTo>
                      <a:cubicBezTo>
                        <a:pt x="606253" y="170368"/>
                        <a:pt x="607776" y="250845"/>
                        <a:pt x="609396" y="331331"/>
                      </a:cubicBezTo>
                      <a:lnTo>
                        <a:pt x="101808" y="399978"/>
                      </a:lnTo>
                      <a:lnTo>
                        <a:pt x="272" y="324226"/>
                      </a:lnTo>
                      <a:cubicBezTo>
                        <a:pt x="-1347" y="242168"/>
                        <a:pt x="1796" y="150642"/>
                        <a:pt x="272" y="68575"/>
                      </a:cubicBezTo>
                      <a:lnTo>
                        <a:pt x="488999" y="-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pic>
              <p:nvPicPr>
                <p:cNvPr id="202" name="Container Image">
                  <a:extLst>
                    <a:ext uri="{FF2B5EF4-FFF2-40B4-BE49-F238E27FC236}">
                      <a16:creationId xmlns:a16="http://schemas.microsoft.com/office/drawing/2014/main" id="{75F0B5EE-02B3-4377-9AE1-915D50B96C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 t="15673" b="15673"/>
                <a:stretch/>
              </p:blipFill>
              <p:spPr>
                <a:xfrm>
                  <a:off x="6940697" y="798303"/>
                  <a:ext cx="590498" cy="405396"/>
                </a:xfrm>
                <a:prstGeom prst="rect">
                  <a:avLst/>
                </a:prstGeom>
              </p:spPr>
            </p:pic>
            <p:sp>
              <p:nvSpPr>
                <p:cNvPr id="203" name="Isosceles Triangle 202">
                  <a:extLst>
                    <a:ext uri="{FF2B5EF4-FFF2-40B4-BE49-F238E27FC236}">
                      <a16:creationId xmlns:a16="http://schemas.microsoft.com/office/drawing/2014/main" id="{FFE7B8AE-E01A-46F4-9FBD-3E7A07B3B743}"/>
                    </a:ext>
                  </a:extLst>
                </p:cNvPr>
                <p:cNvSpPr/>
                <p:nvPr/>
              </p:nvSpPr>
              <p:spPr>
                <a:xfrm rot="10800000">
                  <a:off x="7020886" y="1113334"/>
                  <a:ext cx="105537" cy="90980"/>
                </a:xfrm>
                <a:prstGeom prst="triangl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Sig Label">
                  <a:extLst>
                    <a:ext uri="{FF2B5EF4-FFF2-40B4-BE49-F238E27FC236}">
                      <a16:creationId xmlns:a16="http://schemas.microsoft.com/office/drawing/2014/main" id="{AA17B7F2-B7F4-4C59-9931-21BA5411DC45}"/>
                    </a:ext>
                  </a:extLst>
                </p:cNvPr>
                <p:cNvSpPr txBox="1"/>
                <p:nvPr/>
              </p:nvSpPr>
              <p:spPr>
                <a:xfrm>
                  <a:off x="7380125" y="1530230"/>
                  <a:ext cx="1106512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layer1 (blob)</a:t>
                  </a:r>
                  <a:endParaRPr lang="en-US" sz="1050" dirty="0"/>
                </a:p>
              </p:txBody>
            </p:sp>
            <p:sp>
              <p:nvSpPr>
                <p:cNvPr id="205" name="Sig Label">
                  <a:extLst>
                    <a:ext uri="{FF2B5EF4-FFF2-40B4-BE49-F238E27FC236}">
                      <a16:creationId xmlns:a16="http://schemas.microsoft.com/office/drawing/2014/main" id="{FD4C4843-F6B9-4F56-92EF-89ED95775DD1}"/>
                    </a:ext>
                  </a:extLst>
                </p:cNvPr>
                <p:cNvSpPr txBox="1"/>
                <p:nvPr/>
              </p:nvSpPr>
              <p:spPr>
                <a:xfrm>
                  <a:off x="7371935" y="1739733"/>
                  <a:ext cx="1595520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layer2 (blob)</a:t>
                  </a:r>
                  <a:endParaRPr lang="en-US" sz="1050" dirty="0"/>
                </a:p>
              </p:txBody>
            </p:sp>
            <p:cxnSp>
              <p:nvCxnSpPr>
                <p:cNvPr id="206" name="Connector: Elbow 205">
                  <a:extLst>
                    <a:ext uri="{FF2B5EF4-FFF2-40B4-BE49-F238E27FC236}">
                      <a16:creationId xmlns:a16="http://schemas.microsoft.com/office/drawing/2014/main" id="{E5FE1799-F3BF-4414-A7C3-A9011E5D146B}"/>
                    </a:ext>
                  </a:extLst>
                </p:cNvPr>
                <p:cNvCxnSpPr>
                  <a:cxnSpLocks/>
                  <a:stCxn id="204" idx="1"/>
                  <a:endCxn id="202" idx="2"/>
                </p:cNvCxnSpPr>
                <p:nvPr/>
              </p:nvCxnSpPr>
              <p:spPr>
                <a:xfrm rot="10800000">
                  <a:off x="7235947" y="1203700"/>
                  <a:ext cx="144179" cy="407323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Connector: Elbow 206">
                  <a:extLst>
                    <a:ext uri="{FF2B5EF4-FFF2-40B4-BE49-F238E27FC236}">
                      <a16:creationId xmlns:a16="http://schemas.microsoft.com/office/drawing/2014/main" id="{10A83356-21C2-4132-A99E-4ECFCB3FD61B}"/>
                    </a:ext>
                  </a:extLst>
                </p:cNvPr>
                <p:cNvCxnSpPr>
                  <a:cxnSpLocks/>
                  <a:stCxn id="205" idx="1"/>
                  <a:endCxn id="202" idx="2"/>
                </p:cNvCxnSpPr>
                <p:nvPr/>
              </p:nvCxnSpPr>
              <p:spPr>
                <a:xfrm rot="10800000">
                  <a:off x="7235947" y="1203699"/>
                  <a:ext cx="135989" cy="616826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8" name="Sig Label">
                  <a:extLst>
                    <a:ext uri="{FF2B5EF4-FFF2-40B4-BE49-F238E27FC236}">
                      <a16:creationId xmlns:a16="http://schemas.microsoft.com/office/drawing/2014/main" id="{2BACDD04-B5DE-45F5-BDFE-783C9B24D480}"/>
                    </a:ext>
                  </a:extLst>
                </p:cNvPr>
                <p:cNvSpPr txBox="1"/>
                <p:nvPr/>
              </p:nvSpPr>
              <p:spPr>
                <a:xfrm>
                  <a:off x="7371935" y="1329738"/>
                  <a:ext cx="1106512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config (blob)</a:t>
                  </a:r>
                  <a:endParaRPr lang="en-US" sz="1050" dirty="0"/>
                </a:p>
              </p:txBody>
            </p:sp>
            <p:cxnSp>
              <p:nvCxnSpPr>
                <p:cNvPr id="209" name="Connector: Elbow 208">
                  <a:extLst>
                    <a:ext uri="{FF2B5EF4-FFF2-40B4-BE49-F238E27FC236}">
                      <a16:creationId xmlns:a16="http://schemas.microsoft.com/office/drawing/2014/main" id="{1D960108-387C-4620-9512-B309A811188B}"/>
                    </a:ext>
                  </a:extLst>
                </p:cNvPr>
                <p:cNvCxnSpPr>
                  <a:cxnSpLocks/>
                  <a:stCxn id="208" idx="1"/>
                  <a:endCxn id="202" idx="2"/>
                </p:cNvCxnSpPr>
                <p:nvPr/>
              </p:nvCxnSpPr>
              <p:spPr>
                <a:xfrm rot="10800000">
                  <a:off x="7235947" y="1203700"/>
                  <a:ext cx="135989" cy="206831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" name="Sig Label">
                  <a:extLst>
                    <a:ext uri="{FF2B5EF4-FFF2-40B4-BE49-F238E27FC236}">
                      <a16:creationId xmlns:a16="http://schemas.microsoft.com/office/drawing/2014/main" id="{98F8A0B7-527C-44FA-AC0D-9BBBC40B8971}"/>
                    </a:ext>
                  </a:extLst>
                </p:cNvPr>
                <p:cNvSpPr txBox="1"/>
                <p:nvPr/>
              </p:nvSpPr>
              <p:spPr>
                <a:xfrm>
                  <a:off x="7587757" y="1121778"/>
                  <a:ext cx="1858798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 err="1">
                      <a:solidFill>
                        <a:srgbClr val="FF0000"/>
                      </a:solidFill>
                    </a:rPr>
                    <a:t>mediaType</a:t>
                  </a:r>
                  <a:r>
                    <a:rPr lang="en-US" sz="1050" b="1" dirty="0"/>
                    <a:t>: </a:t>
                  </a:r>
                  <a:r>
                    <a:rPr lang="en-US" sz="1050" b="1" dirty="0" err="1">
                      <a:solidFill>
                        <a:srgbClr val="C00000"/>
                      </a:solidFill>
                    </a:rPr>
                    <a:t>oci.image.manifest</a:t>
                  </a:r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</p:grpSp>
        </p:grpSp>
        <p:grpSp>
          <p:nvGrpSpPr>
            <p:cNvPr id="165" name="Wabbit-Networks Sig">
              <a:extLst>
                <a:ext uri="{FF2B5EF4-FFF2-40B4-BE49-F238E27FC236}">
                  <a16:creationId xmlns:a16="http://schemas.microsoft.com/office/drawing/2014/main" id="{D8BEEA29-C3C7-4CFB-9870-FB544061DAD7}"/>
                </a:ext>
              </a:extLst>
            </p:cNvPr>
            <p:cNvGrpSpPr/>
            <p:nvPr/>
          </p:nvGrpSpPr>
          <p:grpSpPr>
            <a:xfrm>
              <a:off x="1703362" y="3209874"/>
              <a:ext cx="2658324" cy="1046006"/>
              <a:chOff x="9460153" y="3826108"/>
              <a:chExt cx="2658324" cy="1046006"/>
            </a:xfrm>
          </p:grpSpPr>
          <p:sp>
            <p:nvSpPr>
              <p:cNvPr id="190" name="artifact-border">
                <a:extLst>
                  <a:ext uri="{FF2B5EF4-FFF2-40B4-BE49-F238E27FC236}">
                    <a16:creationId xmlns:a16="http://schemas.microsoft.com/office/drawing/2014/main" id="{B68AA0DA-03B8-4033-9BE1-D55B245B3B4F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82188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91" name="Container Image">
                <a:extLst>
                  <a:ext uri="{FF2B5EF4-FFF2-40B4-BE49-F238E27FC236}">
                    <a16:creationId xmlns:a16="http://schemas.microsoft.com/office/drawing/2014/main" id="{0CA4056A-70E9-4267-91C9-60CB5C6228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192" name="Isosceles Triangle 191">
                <a:extLst>
                  <a:ext uri="{FF2B5EF4-FFF2-40B4-BE49-F238E27FC236}">
                    <a16:creationId xmlns:a16="http://schemas.microsoft.com/office/drawing/2014/main" id="{5F038F92-E138-48B5-8E86-135C38D8CCC6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artifact-name">
                <a:extLst>
                  <a:ext uri="{FF2B5EF4-FFF2-40B4-BE49-F238E27FC236}">
                    <a16:creationId xmlns:a16="http://schemas.microsoft.com/office/drawing/2014/main" id="{90843E06-1817-481F-B0BA-1681F19E3990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20281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signature</a:t>
                </a:r>
              </a:p>
            </p:txBody>
          </p:sp>
          <p:sp>
            <p:nvSpPr>
              <p:cNvPr id="194" name="Sig Label">
                <a:extLst>
                  <a:ext uri="{FF2B5EF4-FFF2-40B4-BE49-F238E27FC236}">
                    <a16:creationId xmlns:a16="http://schemas.microsoft.com/office/drawing/2014/main" id="{F3CD6DF0-0C6A-409F-9EAE-84D49BFB419F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signature [blobs]</a:t>
                </a:r>
                <a:endParaRPr lang="en-US" sz="1050" dirty="0"/>
              </a:p>
            </p:txBody>
          </p:sp>
          <p:cxnSp>
            <p:nvCxnSpPr>
              <p:cNvPr id="195" name="Connector: Elbow 194">
                <a:extLst>
                  <a:ext uri="{FF2B5EF4-FFF2-40B4-BE49-F238E27FC236}">
                    <a16:creationId xmlns:a16="http://schemas.microsoft.com/office/drawing/2014/main" id="{74980B68-E4EB-4263-B364-36969348185E}"/>
                  </a:ext>
                </a:extLst>
              </p:cNvPr>
              <p:cNvCxnSpPr>
                <a:cxnSpLocks/>
                <a:stCxn id="194" idx="1"/>
                <a:endCxn id="167" idx="0"/>
              </p:cNvCxnSpPr>
              <p:nvPr/>
            </p:nvCxnSpPr>
            <p:spPr>
              <a:xfrm rot="10800000">
                <a:off x="9698241" y="3962103"/>
                <a:ext cx="302690" cy="5589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Sig Label">
                <a:extLst>
                  <a:ext uri="{FF2B5EF4-FFF2-40B4-BE49-F238E27FC236}">
                    <a16:creationId xmlns:a16="http://schemas.microsoft.com/office/drawing/2014/main" id="{2C32C5CF-FEF4-4057-9DB9-C4E1FC587FCA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197" name="Sig Label">
                <a:extLst>
                  <a:ext uri="{FF2B5EF4-FFF2-40B4-BE49-F238E27FC236}">
                    <a16:creationId xmlns:a16="http://schemas.microsoft.com/office/drawing/2014/main" id="{CE1B895E-AD98-40A0-A3D0-7E5622A8D9FC}"/>
                  </a:ext>
                </a:extLst>
              </p:cNvPr>
              <p:cNvSpPr txBox="1"/>
              <p:nvPr/>
            </p:nvSpPr>
            <p:spPr>
              <a:xfrm>
                <a:off x="9807829" y="4065101"/>
                <a:ext cx="2233903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cncf.notary.v2</a:t>
                </a:r>
              </a:p>
            </p:txBody>
          </p:sp>
        </p:grpSp>
        <p:cxnSp>
          <p:nvCxnSpPr>
            <p:cNvPr id="166" name="Connector: Elbow 165">
              <a:extLst>
                <a:ext uri="{FF2B5EF4-FFF2-40B4-BE49-F238E27FC236}">
                  <a16:creationId xmlns:a16="http://schemas.microsoft.com/office/drawing/2014/main" id="{FC5182DB-6D5E-43EF-99C7-9CEDA95E4D5C}"/>
                </a:ext>
              </a:extLst>
            </p:cNvPr>
            <p:cNvCxnSpPr>
              <a:cxnSpLocks/>
              <a:stCxn id="196" idx="1"/>
              <a:endCxn id="163" idx="0"/>
            </p:cNvCxnSpPr>
            <p:nvPr/>
          </p:nvCxnSpPr>
          <p:spPr>
            <a:xfrm rot="10800000">
              <a:off x="1312260" y="3087467"/>
              <a:ext cx="932536" cy="1039703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Isosceles Triangle 166">
              <a:extLst>
                <a:ext uri="{FF2B5EF4-FFF2-40B4-BE49-F238E27FC236}">
                  <a16:creationId xmlns:a16="http://schemas.microsoft.com/office/drawing/2014/main" id="{EE1FD484-5F8E-4F3A-B1E0-92E9AE46252A}"/>
                </a:ext>
              </a:extLst>
            </p:cNvPr>
            <p:cNvSpPr/>
            <p:nvPr/>
          </p:nvSpPr>
          <p:spPr>
            <a:xfrm rot="10800000">
              <a:off x="1888682" y="3254889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Isosceles Triangle 167">
              <a:extLst>
                <a:ext uri="{FF2B5EF4-FFF2-40B4-BE49-F238E27FC236}">
                  <a16:creationId xmlns:a16="http://schemas.microsoft.com/office/drawing/2014/main" id="{8F4D3481-AEE8-4146-B858-E428D8E84990}"/>
                </a:ext>
              </a:extLst>
            </p:cNvPr>
            <p:cNvSpPr/>
            <p:nvPr/>
          </p:nvSpPr>
          <p:spPr>
            <a:xfrm rot="10800000">
              <a:off x="1793430" y="3254889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5788EE43-167C-46A2-83E9-6D75168FD8E5}"/>
                </a:ext>
              </a:extLst>
            </p:cNvPr>
            <p:cNvSpPr/>
            <p:nvPr/>
          </p:nvSpPr>
          <p:spPr>
            <a:xfrm rot="10800000">
              <a:off x="1795759" y="5345086"/>
              <a:ext cx="105537" cy="9098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Wabbit-Networks Sig">
              <a:extLst>
                <a:ext uri="{FF2B5EF4-FFF2-40B4-BE49-F238E27FC236}">
                  <a16:creationId xmlns:a16="http://schemas.microsoft.com/office/drawing/2014/main" id="{07B3354B-9312-485C-AAF9-AEC36E97915F}"/>
                </a:ext>
              </a:extLst>
            </p:cNvPr>
            <p:cNvGrpSpPr/>
            <p:nvPr/>
          </p:nvGrpSpPr>
          <p:grpSpPr>
            <a:xfrm>
              <a:off x="1700179" y="4368578"/>
              <a:ext cx="2658324" cy="1046006"/>
              <a:chOff x="9460153" y="3826108"/>
              <a:chExt cx="2658324" cy="1046006"/>
            </a:xfrm>
          </p:grpSpPr>
          <p:sp>
            <p:nvSpPr>
              <p:cNvPr id="182" name="artifact-border">
                <a:extLst>
                  <a:ext uri="{FF2B5EF4-FFF2-40B4-BE49-F238E27FC236}">
                    <a16:creationId xmlns:a16="http://schemas.microsoft.com/office/drawing/2014/main" id="{788CB743-4873-4B89-9F15-ECC22B41C8FC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82188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83" name="Container Image">
                <a:extLst>
                  <a:ext uri="{FF2B5EF4-FFF2-40B4-BE49-F238E27FC236}">
                    <a16:creationId xmlns:a16="http://schemas.microsoft.com/office/drawing/2014/main" id="{172CF01A-FC0E-4FFC-BAE6-712EDEC8F8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184" name="Isosceles Triangle 183">
                <a:extLst>
                  <a:ext uri="{FF2B5EF4-FFF2-40B4-BE49-F238E27FC236}">
                    <a16:creationId xmlns:a16="http://schemas.microsoft.com/office/drawing/2014/main" id="{8ED0ACB7-C879-4E44-B9EB-FDF16B50B3E4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artifact-name">
                <a:extLst>
                  <a:ext uri="{FF2B5EF4-FFF2-40B4-BE49-F238E27FC236}">
                    <a16:creationId xmlns:a16="http://schemas.microsoft.com/office/drawing/2014/main" id="{AF843D44-F654-4A1B-B75B-34B7DB2639BF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114326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spc="0" baseline="0" dirty="0" err="1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SBoM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 Document</a:t>
                </a:r>
              </a:p>
            </p:txBody>
          </p:sp>
          <p:sp>
            <p:nvSpPr>
              <p:cNvPr id="186" name="Sig Label">
                <a:extLst>
                  <a:ext uri="{FF2B5EF4-FFF2-40B4-BE49-F238E27FC236}">
                    <a16:creationId xmlns:a16="http://schemas.microsoft.com/office/drawing/2014/main" id="{2D3B95EC-F3FE-4F11-9229-248AA5C5396B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 err="1"/>
                  <a:t>sbom</a:t>
                </a:r>
                <a:r>
                  <a:rPr lang="en-US" sz="1050" b="1" dirty="0"/>
                  <a:t> [blobs]</a:t>
                </a:r>
                <a:endParaRPr lang="en-US" sz="1050" dirty="0"/>
              </a:p>
            </p:txBody>
          </p:sp>
          <p:cxnSp>
            <p:nvCxnSpPr>
              <p:cNvPr id="187" name="Connector: Elbow 186">
                <a:extLst>
                  <a:ext uri="{FF2B5EF4-FFF2-40B4-BE49-F238E27FC236}">
                    <a16:creationId xmlns:a16="http://schemas.microsoft.com/office/drawing/2014/main" id="{704D939A-E911-4998-A1F3-E719A242CAC4}"/>
                  </a:ext>
                </a:extLst>
              </p:cNvPr>
              <p:cNvCxnSpPr>
                <a:cxnSpLocks/>
                <a:stCxn id="186" idx="1"/>
              </p:cNvCxnSpPr>
              <p:nvPr/>
            </p:nvCxnSpPr>
            <p:spPr>
              <a:xfrm rot="10800000">
                <a:off x="9698241" y="3848003"/>
                <a:ext cx="302690" cy="6730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Sig Label">
                <a:extLst>
                  <a:ext uri="{FF2B5EF4-FFF2-40B4-BE49-F238E27FC236}">
                    <a16:creationId xmlns:a16="http://schemas.microsoft.com/office/drawing/2014/main" id="{9D45575C-A733-4D20-8C98-5F505D3F1158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189" name="Sig Label">
                <a:extLst>
                  <a:ext uri="{FF2B5EF4-FFF2-40B4-BE49-F238E27FC236}">
                    <a16:creationId xmlns:a16="http://schemas.microsoft.com/office/drawing/2014/main" id="{D8E1771E-7FC5-4547-AAAC-2AD8BABCB042}"/>
                  </a:ext>
                </a:extLst>
              </p:cNvPr>
              <p:cNvSpPr txBox="1"/>
              <p:nvPr/>
            </p:nvSpPr>
            <p:spPr>
              <a:xfrm>
                <a:off x="9807829" y="4065101"/>
                <a:ext cx="2237085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example.sbom.v0</a:t>
                </a:r>
              </a:p>
            </p:txBody>
          </p:sp>
        </p:grpSp>
        <p:cxnSp>
          <p:nvCxnSpPr>
            <p:cNvPr id="171" name="Connector: Elbow 170">
              <a:extLst>
                <a:ext uri="{FF2B5EF4-FFF2-40B4-BE49-F238E27FC236}">
                  <a16:creationId xmlns:a16="http://schemas.microsoft.com/office/drawing/2014/main" id="{E3697292-0AF4-4DFA-ADF4-27A8E066C9C4}"/>
                </a:ext>
              </a:extLst>
            </p:cNvPr>
            <p:cNvCxnSpPr>
              <a:cxnSpLocks/>
              <a:stCxn id="188" idx="1"/>
              <a:endCxn id="163" idx="0"/>
            </p:cNvCxnSpPr>
            <p:nvPr/>
          </p:nvCxnSpPr>
          <p:spPr>
            <a:xfrm rot="10800000">
              <a:off x="1312261" y="3087467"/>
              <a:ext cx="929353" cy="2198407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Wabbit-Networks Sig">
              <a:extLst>
                <a:ext uri="{FF2B5EF4-FFF2-40B4-BE49-F238E27FC236}">
                  <a16:creationId xmlns:a16="http://schemas.microsoft.com/office/drawing/2014/main" id="{7519DF72-BAA5-4B68-8EF6-C7C052C63FF3}"/>
                </a:ext>
              </a:extLst>
            </p:cNvPr>
            <p:cNvGrpSpPr/>
            <p:nvPr/>
          </p:nvGrpSpPr>
          <p:grpSpPr>
            <a:xfrm>
              <a:off x="2094799" y="5527283"/>
              <a:ext cx="2643418" cy="1046006"/>
              <a:chOff x="9460153" y="3826108"/>
              <a:chExt cx="2643418" cy="1046006"/>
            </a:xfrm>
          </p:grpSpPr>
          <p:sp>
            <p:nvSpPr>
              <p:cNvPr id="174" name="artifact-border">
                <a:extLst>
                  <a:ext uri="{FF2B5EF4-FFF2-40B4-BE49-F238E27FC236}">
                    <a16:creationId xmlns:a16="http://schemas.microsoft.com/office/drawing/2014/main" id="{6100975A-BA46-4E6B-A646-2C2B8B8F6C63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67282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75" name="Container Image">
                <a:extLst>
                  <a:ext uri="{FF2B5EF4-FFF2-40B4-BE49-F238E27FC236}">
                    <a16:creationId xmlns:a16="http://schemas.microsoft.com/office/drawing/2014/main" id="{411FBD63-9D3F-4C4B-8CD9-3C7C07085E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176" name="Isosceles Triangle 175">
                <a:extLst>
                  <a:ext uri="{FF2B5EF4-FFF2-40B4-BE49-F238E27FC236}">
                    <a16:creationId xmlns:a16="http://schemas.microsoft.com/office/drawing/2014/main" id="{A449E0F4-D4FF-4AE3-9A72-BDA0C9743975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artifact-name">
                <a:extLst>
                  <a:ext uri="{FF2B5EF4-FFF2-40B4-BE49-F238E27FC236}">
                    <a16:creationId xmlns:a16="http://schemas.microsoft.com/office/drawing/2014/main" id="{E84BF0B9-E27E-4CCF-B2BC-DB6468B8B735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20281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signature</a:t>
                </a:r>
              </a:p>
            </p:txBody>
          </p:sp>
          <p:sp>
            <p:nvSpPr>
              <p:cNvPr id="178" name="Sig Label">
                <a:extLst>
                  <a:ext uri="{FF2B5EF4-FFF2-40B4-BE49-F238E27FC236}">
                    <a16:creationId xmlns:a16="http://schemas.microsoft.com/office/drawing/2014/main" id="{7E576732-0ED2-4D4E-A962-65FCDC1E88E7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signature [blobs]</a:t>
                </a:r>
                <a:endParaRPr lang="en-US" sz="1050" dirty="0"/>
              </a:p>
            </p:txBody>
          </p:sp>
          <p:cxnSp>
            <p:nvCxnSpPr>
              <p:cNvPr id="179" name="Connector: Elbow 178">
                <a:extLst>
                  <a:ext uri="{FF2B5EF4-FFF2-40B4-BE49-F238E27FC236}">
                    <a16:creationId xmlns:a16="http://schemas.microsoft.com/office/drawing/2014/main" id="{4F01FAB3-37BD-4318-8A11-48DCEFE8EB78}"/>
                  </a:ext>
                </a:extLst>
              </p:cNvPr>
              <p:cNvCxnSpPr>
                <a:cxnSpLocks/>
                <a:stCxn id="178" idx="1"/>
              </p:cNvCxnSpPr>
              <p:nvPr/>
            </p:nvCxnSpPr>
            <p:spPr>
              <a:xfrm rot="10800000">
                <a:off x="9698241" y="3848003"/>
                <a:ext cx="302690" cy="6730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Sig Label">
                <a:extLst>
                  <a:ext uri="{FF2B5EF4-FFF2-40B4-BE49-F238E27FC236}">
                    <a16:creationId xmlns:a16="http://schemas.microsoft.com/office/drawing/2014/main" id="{0F091F44-3213-43CA-9F88-519D1A1BB441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181" name="Sig Label">
                <a:extLst>
                  <a:ext uri="{FF2B5EF4-FFF2-40B4-BE49-F238E27FC236}">
                    <a16:creationId xmlns:a16="http://schemas.microsoft.com/office/drawing/2014/main" id="{ECE4DAF3-58D3-459D-A4BB-0AAFE2A69BE4}"/>
                  </a:ext>
                </a:extLst>
              </p:cNvPr>
              <p:cNvSpPr txBox="1"/>
              <p:nvPr/>
            </p:nvSpPr>
            <p:spPr>
              <a:xfrm>
                <a:off x="9807830" y="4065101"/>
                <a:ext cx="2241618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cncf.notary.v2</a:t>
                </a:r>
              </a:p>
            </p:txBody>
          </p:sp>
        </p:grpSp>
        <p:cxnSp>
          <p:nvCxnSpPr>
            <p:cNvPr id="173" name="Connector: Elbow 172">
              <a:extLst>
                <a:ext uri="{FF2B5EF4-FFF2-40B4-BE49-F238E27FC236}">
                  <a16:creationId xmlns:a16="http://schemas.microsoft.com/office/drawing/2014/main" id="{B6B33A72-A2E1-4393-B02D-A6BA0902F0E5}"/>
                </a:ext>
              </a:extLst>
            </p:cNvPr>
            <p:cNvCxnSpPr>
              <a:cxnSpLocks/>
              <a:stCxn id="180" idx="1"/>
              <a:endCxn id="169" idx="0"/>
            </p:cNvCxnSpPr>
            <p:nvPr/>
          </p:nvCxnSpPr>
          <p:spPr>
            <a:xfrm rot="10800000">
              <a:off x="1848527" y="5436066"/>
              <a:ext cx="787706" cy="1008512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531B00F-3E58-4776-9100-091BF483CC53}"/>
              </a:ext>
            </a:extLst>
          </p:cNvPr>
          <p:cNvGrpSpPr/>
          <p:nvPr/>
        </p:nvGrpSpPr>
        <p:grpSpPr>
          <a:xfrm>
            <a:off x="1143306" y="1949578"/>
            <a:ext cx="3594911" cy="4623711"/>
            <a:chOff x="1143306" y="1949578"/>
            <a:chExt cx="3594911" cy="4623711"/>
          </a:xfrm>
        </p:grpSpPr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551CBA87-5A4D-4FBA-923D-FFF799CE9751}"/>
                </a:ext>
              </a:extLst>
            </p:cNvPr>
            <p:cNvSpPr/>
            <p:nvPr/>
          </p:nvSpPr>
          <p:spPr>
            <a:xfrm rot="10800000">
              <a:off x="1259492" y="2996486"/>
              <a:ext cx="105537" cy="9098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Net-monitor">
              <a:extLst>
                <a:ext uri="{FF2B5EF4-FFF2-40B4-BE49-F238E27FC236}">
                  <a16:creationId xmlns:a16="http://schemas.microsoft.com/office/drawing/2014/main" id="{FBF31E24-ACF5-4BD5-BF31-E6FCF2CE928E}"/>
                </a:ext>
              </a:extLst>
            </p:cNvPr>
            <p:cNvGrpSpPr/>
            <p:nvPr/>
          </p:nvGrpSpPr>
          <p:grpSpPr>
            <a:xfrm>
              <a:off x="1143306" y="1949578"/>
              <a:ext cx="2550619" cy="1147598"/>
              <a:chOff x="8600004" y="1385294"/>
              <a:chExt cx="2550619" cy="1147598"/>
            </a:xfrm>
          </p:grpSpPr>
          <p:sp>
            <p:nvSpPr>
              <p:cNvPr id="60" name="artifact-border">
                <a:extLst>
                  <a:ext uri="{FF2B5EF4-FFF2-40B4-BE49-F238E27FC236}">
                    <a16:creationId xmlns:a16="http://schemas.microsoft.com/office/drawing/2014/main" id="{F97C879B-6E32-4948-B073-64B55354643A}"/>
                  </a:ext>
                </a:extLst>
              </p:cNvPr>
              <p:cNvSpPr/>
              <p:nvPr/>
            </p:nvSpPr>
            <p:spPr>
              <a:xfrm>
                <a:off x="8696945" y="1453378"/>
                <a:ext cx="2453678" cy="1079514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D8E8A627-9DCC-4946-AF81-4C13D0AE2446}"/>
                  </a:ext>
                </a:extLst>
              </p:cNvPr>
              <p:cNvGrpSpPr/>
              <p:nvPr/>
            </p:nvGrpSpPr>
            <p:grpSpPr>
              <a:xfrm>
                <a:off x="8600004" y="1385294"/>
                <a:ext cx="2526662" cy="1103013"/>
                <a:chOff x="6919893" y="798303"/>
                <a:chExt cx="2526662" cy="1103013"/>
              </a:xfrm>
            </p:grpSpPr>
            <p:sp>
              <p:nvSpPr>
                <p:cNvPr id="62" name="artifact-name">
                  <a:extLst>
                    <a:ext uri="{FF2B5EF4-FFF2-40B4-BE49-F238E27FC236}">
                      <a16:creationId xmlns:a16="http://schemas.microsoft.com/office/drawing/2014/main" id="{5FC9BC61-1E5C-4AF4-BCE0-700B3E7E98A5}"/>
                    </a:ext>
                  </a:extLst>
                </p:cNvPr>
                <p:cNvSpPr txBox="1"/>
                <p:nvPr/>
              </p:nvSpPr>
              <p:spPr>
                <a:xfrm>
                  <a:off x="7473996" y="819258"/>
                  <a:ext cx="19575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800" spc="0" baseline="0" dirty="0">
                      <a:solidFill>
                        <a:srgbClr val="000000"/>
                      </a:solidFill>
                      <a:latin typeface="Consolas"/>
                      <a:sym typeface="Consolas"/>
                      <a:rtl val="0"/>
                    </a:rPr>
                    <a:t>net-monitor:</a:t>
                  </a:r>
                  <a:r>
                    <a:rPr lang="en-US" dirty="0">
                      <a:solidFill>
                        <a:srgbClr val="000000"/>
                      </a:solidFill>
                      <a:latin typeface="Consolas"/>
                      <a:sym typeface="Consolas"/>
                      <a:rtl val="0"/>
                    </a:rPr>
                    <a:t>v1</a:t>
                  </a:r>
                  <a:endPara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endParaRPr>
                </a:p>
              </p:txBody>
            </p:sp>
            <p:sp>
              <p:nvSpPr>
                <p:cNvPr id="63" name="artifact-mask">
                  <a:extLst>
                    <a:ext uri="{FF2B5EF4-FFF2-40B4-BE49-F238E27FC236}">
                      <a16:creationId xmlns:a16="http://schemas.microsoft.com/office/drawing/2014/main" id="{F12D7949-899D-4007-AFC9-FB91A3792703}"/>
                    </a:ext>
                  </a:extLst>
                </p:cNvPr>
                <p:cNvSpPr/>
                <p:nvPr/>
              </p:nvSpPr>
              <p:spPr>
                <a:xfrm>
                  <a:off x="6919893" y="798303"/>
                  <a:ext cx="657236" cy="400050"/>
                </a:xfrm>
                <a:custGeom>
                  <a:avLst/>
                  <a:gdLst>
                    <a:gd name="connsiteX0" fmla="*/ 488999 w 609601"/>
                    <a:gd name="connsiteY0" fmla="*/ -72 h 400050"/>
                    <a:gd name="connsiteX1" fmla="*/ 604633 w 609601"/>
                    <a:gd name="connsiteY1" fmla="*/ 89882 h 400050"/>
                    <a:gd name="connsiteX2" fmla="*/ 609396 w 609601"/>
                    <a:gd name="connsiteY2" fmla="*/ 331331 h 400050"/>
                    <a:gd name="connsiteX3" fmla="*/ 101808 w 609601"/>
                    <a:gd name="connsiteY3" fmla="*/ 399978 h 400050"/>
                    <a:gd name="connsiteX4" fmla="*/ 272 w 609601"/>
                    <a:gd name="connsiteY4" fmla="*/ 324226 h 400050"/>
                    <a:gd name="connsiteX5" fmla="*/ 272 w 609601"/>
                    <a:gd name="connsiteY5" fmla="*/ 68575 h 400050"/>
                    <a:gd name="connsiteX6" fmla="*/ 488999 w 609601"/>
                    <a:gd name="connsiteY6" fmla="*/ -72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9601" h="400050">
                      <a:moveTo>
                        <a:pt x="488999" y="-72"/>
                      </a:moveTo>
                      <a:lnTo>
                        <a:pt x="604633" y="89882"/>
                      </a:lnTo>
                      <a:cubicBezTo>
                        <a:pt x="606253" y="170368"/>
                        <a:pt x="607776" y="250845"/>
                        <a:pt x="609396" y="331331"/>
                      </a:cubicBezTo>
                      <a:lnTo>
                        <a:pt x="101808" y="399978"/>
                      </a:lnTo>
                      <a:lnTo>
                        <a:pt x="272" y="324226"/>
                      </a:lnTo>
                      <a:cubicBezTo>
                        <a:pt x="-1347" y="242168"/>
                        <a:pt x="1796" y="150642"/>
                        <a:pt x="272" y="68575"/>
                      </a:cubicBezTo>
                      <a:lnTo>
                        <a:pt x="488999" y="-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pic>
              <p:nvPicPr>
                <p:cNvPr id="64" name="Container Image">
                  <a:extLst>
                    <a:ext uri="{FF2B5EF4-FFF2-40B4-BE49-F238E27FC236}">
                      <a16:creationId xmlns:a16="http://schemas.microsoft.com/office/drawing/2014/main" id="{2B205340-AB76-4718-8085-863F56B7B7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 t="15673" b="15673"/>
                <a:stretch/>
              </p:blipFill>
              <p:spPr>
                <a:xfrm>
                  <a:off x="6940697" y="798303"/>
                  <a:ext cx="590498" cy="405396"/>
                </a:xfrm>
                <a:prstGeom prst="rect">
                  <a:avLst/>
                </a:prstGeom>
              </p:spPr>
            </p:pic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57AE3AE1-877C-4993-AE60-7031D891D43A}"/>
                    </a:ext>
                  </a:extLst>
                </p:cNvPr>
                <p:cNvSpPr/>
                <p:nvPr/>
              </p:nvSpPr>
              <p:spPr>
                <a:xfrm rot="10800000">
                  <a:off x="7020886" y="1113334"/>
                  <a:ext cx="105537" cy="90980"/>
                </a:xfrm>
                <a:prstGeom prst="triangl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Sig Label">
                  <a:extLst>
                    <a:ext uri="{FF2B5EF4-FFF2-40B4-BE49-F238E27FC236}">
                      <a16:creationId xmlns:a16="http://schemas.microsoft.com/office/drawing/2014/main" id="{1576C31D-3537-46A1-A1C8-2D1504311E6E}"/>
                    </a:ext>
                  </a:extLst>
                </p:cNvPr>
                <p:cNvSpPr txBox="1"/>
                <p:nvPr/>
              </p:nvSpPr>
              <p:spPr>
                <a:xfrm>
                  <a:off x="7380125" y="1530230"/>
                  <a:ext cx="1106512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layer1 (blob)</a:t>
                  </a:r>
                  <a:endParaRPr lang="en-US" sz="1050" dirty="0"/>
                </a:p>
              </p:txBody>
            </p:sp>
            <p:sp>
              <p:nvSpPr>
                <p:cNvPr id="67" name="Sig Label">
                  <a:extLst>
                    <a:ext uri="{FF2B5EF4-FFF2-40B4-BE49-F238E27FC236}">
                      <a16:creationId xmlns:a16="http://schemas.microsoft.com/office/drawing/2014/main" id="{75EE1657-DD1B-4AF7-921F-6511904165EF}"/>
                    </a:ext>
                  </a:extLst>
                </p:cNvPr>
                <p:cNvSpPr txBox="1"/>
                <p:nvPr/>
              </p:nvSpPr>
              <p:spPr>
                <a:xfrm>
                  <a:off x="7371935" y="1739733"/>
                  <a:ext cx="1595520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layer2 (blob)</a:t>
                  </a:r>
                  <a:endParaRPr lang="en-US" sz="1050" dirty="0"/>
                </a:p>
              </p:txBody>
            </p:sp>
            <p:cxnSp>
              <p:nvCxnSpPr>
                <p:cNvPr id="68" name="Connector: Elbow 67">
                  <a:extLst>
                    <a:ext uri="{FF2B5EF4-FFF2-40B4-BE49-F238E27FC236}">
                      <a16:creationId xmlns:a16="http://schemas.microsoft.com/office/drawing/2014/main" id="{FC381D36-496B-414F-B695-B4E184ED778C}"/>
                    </a:ext>
                  </a:extLst>
                </p:cNvPr>
                <p:cNvCxnSpPr>
                  <a:cxnSpLocks/>
                  <a:stCxn id="66" idx="1"/>
                  <a:endCxn id="64" idx="2"/>
                </p:cNvCxnSpPr>
                <p:nvPr/>
              </p:nvCxnSpPr>
              <p:spPr>
                <a:xfrm rot="10800000">
                  <a:off x="7235947" y="1203700"/>
                  <a:ext cx="144179" cy="407323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or: Elbow 68">
                  <a:extLst>
                    <a:ext uri="{FF2B5EF4-FFF2-40B4-BE49-F238E27FC236}">
                      <a16:creationId xmlns:a16="http://schemas.microsoft.com/office/drawing/2014/main" id="{B0FE0B30-058C-4A42-B05C-0429609ADAE9}"/>
                    </a:ext>
                  </a:extLst>
                </p:cNvPr>
                <p:cNvCxnSpPr>
                  <a:cxnSpLocks/>
                  <a:stCxn id="67" idx="1"/>
                  <a:endCxn id="64" idx="2"/>
                </p:cNvCxnSpPr>
                <p:nvPr/>
              </p:nvCxnSpPr>
              <p:spPr>
                <a:xfrm rot="10800000">
                  <a:off x="7235947" y="1203699"/>
                  <a:ext cx="135989" cy="616826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Sig Label">
                  <a:extLst>
                    <a:ext uri="{FF2B5EF4-FFF2-40B4-BE49-F238E27FC236}">
                      <a16:creationId xmlns:a16="http://schemas.microsoft.com/office/drawing/2014/main" id="{4529E18C-1D7E-4E29-8602-497E3DD1E8D0}"/>
                    </a:ext>
                  </a:extLst>
                </p:cNvPr>
                <p:cNvSpPr txBox="1"/>
                <p:nvPr/>
              </p:nvSpPr>
              <p:spPr>
                <a:xfrm>
                  <a:off x="7371935" y="1329738"/>
                  <a:ext cx="1106512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config (blob)</a:t>
                  </a:r>
                  <a:endParaRPr lang="en-US" sz="1050" dirty="0"/>
                </a:p>
              </p:txBody>
            </p:sp>
            <p:cxnSp>
              <p:nvCxnSpPr>
                <p:cNvPr id="71" name="Connector: Elbow 70">
                  <a:extLst>
                    <a:ext uri="{FF2B5EF4-FFF2-40B4-BE49-F238E27FC236}">
                      <a16:creationId xmlns:a16="http://schemas.microsoft.com/office/drawing/2014/main" id="{E3BCE744-7AF1-453D-B76B-81D57349B3C4}"/>
                    </a:ext>
                  </a:extLst>
                </p:cNvPr>
                <p:cNvCxnSpPr>
                  <a:cxnSpLocks/>
                  <a:stCxn id="70" idx="1"/>
                  <a:endCxn id="64" idx="2"/>
                </p:cNvCxnSpPr>
                <p:nvPr/>
              </p:nvCxnSpPr>
              <p:spPr>
                <a:xfrm rot="10800000">
                  <a:off x="7235947" y="1203700"/>
                  <a:ext cx="135989" cy="206831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Sig Label">
                  <a:extLst>
                    <a:ext uri="{FF2B5EF4-FFF2-40B4-BE49-F238E27FC236}">
                      <a16:creationId xmlns:a16="http://schemas.microsoft.com/office/drawing/2014/main" id="{3FE0C9A6-3095-4502-B382-34FDD4B6E37F}"/>
                    </a:ext>
                  </a:extLst>
                </p:cNvPr>
                <p:cNvSpPr txBox="1"/>
                <p:nvPr/>
              </p:nvSpPr>
              <p:spPr>
                <a:xfrm>
                  <a:off x="7587757" y="1121778"/>
                  <a:ext cx="1858798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 err="1">
                      <a:solidFill>
                        <a:srgbClr val="FF0000"/>
                      </a:solidFill>
                    </a:rPr>
                    <a:t>mediaType</a:t>
                  </a:r>
                  <a:r>
                    <a:rPr lang="en-US" sz="1050" b="1" dirty="0"/>
                    <a:t>: </a:t>
                  </a:r>
                  <a:r>
                    <a:rPr lang="en-US" sz="1050" b="1" dirty="0" err="1">
                      <a:solidFill>
                        <a:srgbClr val="C00000"/>
                      </a:solidFill>
                    </a:rPr>
                    <a:t>oci.image.manifest</a:t>
                  </a:r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</p:grpSp>
        </p:grpSp>
        <p:grpSp>
          <p:nvGrpSpPr>
            <p:cNvPr id="73" name="Wabbit-Networks Sig">
              <a:extLst>
                <a:ext uri="{FF2B5EF4-FFF2-40B4-BE49-F238E27FC236}">
                  <a16:creationId xmlns:a16="http://schemas.microsoft.com/office/drawing/2014/main" id="{DE693E91-930E-41EE-B36D-927C65DFEAC6}"/>
                </a:ext>
              </a:extLst>
            </p:cNvPr>
            <p:cNvGrpSpPr/>
            <p:nvPr/>
          </p:nvGrpSpPr>
          <p:grpSpPr>
            <a:xfrm>
              <a:off x="1703362" y="3209874"/>
              <a:ext cx="2658324" cy="1046006"/>
              <a:chOff x="9460153" y="3826108"/>
              <a:chExt cx="2658324" cy="1046006"/>
            </a:xfrm>
          </p:grpSpPr>
          <p:sp>
            <p:nvSpPr>
              <p:cNvPr id="74" name="artifact-border">
                <a:extLst>
                  <a:ext uri="{FF2B5EF4-FFF2-40B4-BE49-F238E27FC236}">
                    <a16:creationId xmlns:a16="http://schemas.microsoft.com/office/drawing/2014/main" id="{429823EE-9E41-4B4E-9923-433CCAC3D57B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82188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75" name="Container Image">
                <a:extLst>
                  <a:ext uri="{FF2B5EF4-FFF2-40B4-BE49-F238E27FC236}">
                    <a16:creationId xmlns:a16="http://schemas.microsoft.com/office/drawing/2014/main" id="{3FBE74B6-60E7-4051-826A-3089BD9C6F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08970AF-4AE0-43E1-B56B-42CB41D81098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artifact-name">
                <a:extLst>
                  <a:ext uri="{FF2B5EF4-FFF2-40B4-BE49-F238E27FC236}">
                    <a16:creationId xmlns:a16="http://schemas.microsoft.com/office/drawing/2014/main" id="{80852CFD-D152-43BC-93FF-57AE5F550A0E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20281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signature</a:t>
                </a:r>
              </a:p>
            </p:txBody>
          </p:sp>
          <p:sp>
            <p:nvSpPr>
              <p:cNvPr id="78" name="Sig Label">
                <a:extLst>
                  <a:ext uri="{FF2B5EF4-FFF2-40B4-BE49-F238E27FC236}">
                    <a16:creationId xmlns:a16="http://schemas.microsoft.com/office/drawing/2014/main" id="{E61E100D-3CEB-4A36-A22A-2872C3C9BBD6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signature [blobs]</a:t>
                </a:r>
                <a:endParaRPr lang="en-US" sz="1050" dirty="0"/>
              </a:p>
            </p:txBody>
          </p:sp>
          <p:cxnSp>
            <p:nvCxnSpPr>
              <p:cNvPr id="79" name="Connector: Elbow 78">
                <a:extLst>
                  <a:ext uri="{FF2B5EF4-FFF2-40B4-BE49-F238E27FC236}">
                    <a16:creationId xmlns:a16="http://schemas.microsoft.com/office/drawing/2014/main" id="{658FBFB3-B685-4B86-A36A-064E96E06236}"/>
                  </a:ext>
                </a:extLst>
              </p:cNvPr>
              <p:cNvCxnSpPr>
                <a:cxnSpLocks/>
                <a:stCxn id="78" idx="1"/>
                <a:endCxn id="83" idx="0"/>
              </p:cNvCxnSpPr>
              <p:nvPr/>
            </p:nvCxnSpPr>
            <p:spPr>
              <a:xfrm rot="10800000">
                <a:off x="9698241" y="3962103"/>
                <a:ext cx="302690" cy="5589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Sig Label">
                <a:extLst>
                  <a:ext uri="{FF2B5EF4-FFF2-40B4-BE49-F238E27FC236}">
                    <a16:creationId xmlns:a16="http://schemas.microsoft.com/office/drawing/2014/main" id="{BEAA67B8-B340-4B6E-8C04-25FF60C0AA9A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81" name="Sig Label">
                <a:extLst>
                  <a:ext uri="{FF2B5EF4-FFF2-40B4-BE49-F238E27FC236}">
                    <a16:creationId xmlns:a16="http://schemas.microsoft.com/office/drawing/2014/main" id="{A37884DB-4988-4E5E-8754-987EF865586D}"/>
                  </a:ext>
                </a:extLst>
              </p:cNvPr>
              <p:cNvSpPr txBox="1"/>
              <p:nvPr/>
            </p:nvSpPr>
            <p:spPr>
              <a:xfrm>
                <a:off x="9807829" y="4065101"/>
                <a:ext cx="2233903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cncf.notary.v2</a:t>
                </a:r>
              </a:p>
            </p:txBody>
          </p:sp>
        </p:grp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415E7938-3FFE-4F57-A056-FD11A9852D51}"/>
                </a:ext>
              </a:extLst>
            </p:cNvPr>
            <p:cNvCxnSpPr>
              <a:cxnSpLocks/>
              <a:stCxn id="80" idx="1"/>
              <a:endCxn id="58" idx="0"/>
            </p:cNvCxnSpPr>
            <p:nvPr/>
          </p:nvCxnSpPr>
          <p:spPr>
            <a:xfrm rot="10800000">
              <a:off x="1312260" y="3087467"/>
              <a:ext cx="932536" cy="1039703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555EBF9-A616-4161-BD1A-0A7513FA7B88}"/>
                </a:ext>
              </a:extLst>
            </p:cNvPr>
            <p:cNvSpPr/>
            <p:nvPr/>
          </p:nvSpPr>
          <p:spPr>
            <a:xfrm rot="10800000">
              <a:off x="1888682" y="3254889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F8F849D8-878D-4039-94DA-1A92EFCD319B}"/>
                </a:ext>
              </a:extLst>
            </p:cNvPr>
            <p:cNvSpPr/>
            <p:nvPr/>
          </p:nvSpPr>
          <p:spPr>
            <a:xfrm rot="10800000">
              <a:off x="1793430" y="3254889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E5201BA2-38CD-48E2-94F6-6962166A2BEB}"/>
                </a:ext>
              </a:extLst>
            </p:cNvPr>
            <p:cNvSpPr/>
            <p:nvPr/>
          </p:nvSpPr>
          <p:spPr>
            <a:xfrm rot="10800000">
              <a:off x="1795759" y="5345086"/>
              <a:ext cx="105537" cy="9098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Wabbit-Networks Sig">
              <a:extLst>
                <a:ext uri="{FF2B5EF4-FFF2-40B4-BE49-F238E27FC236}">
                  <a16:creationId xmlns:a16="http://schemas.microsoft.com/office/drawing/2014/main" id="{715D7AE3-6EC9-4F05-AA71-9305B3EEA137}"/>
                </a:ext>
              </a:extLst>
            </p:cNvPr>
            <p:cNvGrpSpPr/>
            <p:nvPr/>
          </p:nvGrpSpPr>
          <p:grpSpPr>
            <a:xfrm>
              <a:off x="1700179" y="4368578"/>
              <a:ext cx="2658324" cy="1046006"/>
              <a:chOff x="9460153" y="3826108"/>
              <a:chExt cx="2658324" cy="1046006"/>
            </a:xfrm>
          </p:grpSpPr>
          <p:sp>
            <p:nvSpPr>
              <p:cNvPr id="87" name="artifact-border">
                <a:extLst>
                  <a:ext uri="{FF2B5EF4-FFF2-40B4-BE49-F238E27FC236}">
                    <a16:creationId xmlns:a16="http://schemas.microsoft.com/office/drawing/2014/main" id="{6BD23DA4-1D0F-48A9-970C-344E4599195E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82188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88" name="Container Image">
                <a:extLst>
                  <a:ext uri="{FF2B5EF4-FFF2-40B4-BE49-F238E27FC236}">
                    <a16:creationId xmlns:a16="http://schemas.microsoft.com/office/drawing/2014/main" id="{63744CF2-7FFC-43F2-84AD-9B5E18B8FE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42687B14-6BB5-440C-93C0-D9D7D72D423A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tifact-name">
                <a:extLst>
                  <a:ext uri="{FF2B5EF4-FFF2-40B4-BE49-F238E27FC236}">
                    <a16:creationId xmlns:a16="http://schemas.microsoft.com/office/drawing/2014/main" id="{40AA453D-FE47-47D8-97B9-D0D9F75B6B38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114326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spc="0" baseline="0" dirty="0" err="1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SBoM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 Document</a:t>
                </a:r>
              </a:p>
            </p:txBody>
          </p:sp>
          <p:sp>
            <p:nvSpPr>
              <p:cNvPr id="91" name="Sig Label">
                <a:extLst>
                  <a:ext uri="{FF2B5EF4-FFF2-40B4-BE49-F238E27FC236}">
                    <a16:creationId xmlns:a16="http://schemas.microsoft.com/office/drawing/2014/main" id="{995B33AC-82C6-474E-B7F2-728FDB0B69C7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 err="1"/>
                  <a:t>sbom</a:t>
                </a:r>
                <a:r>
                  <a:rPr lang="en-US" sz="1050" b="1" dirty="0"/>
                  <a:t> [blobs]</a:t>
                </a:r>
                <a:endParaRPr lang="en-US" sz="1050" dirty="0"/>
              </a:p>
            </p:txBody>
          </p:sp>
          <p:cxnSp>
            <p:nvCxnSpPr>
              <p:cNvPr id="92" name="Connector: Elbow 91">
                <a:extLst>
                  <a:ext uri="{FF2B5EF4-FFF2-40B4-BE49-F238E27FC236}">
                    <a16:creationId xmlns:a16="http://schemas.microsoft.com/office/drawing/2014/main" id="{B1BAF28F-B4D7-4FE1-8DD0-D5909DE3C671}"/>
                  </a:ext>
                </a:extLst>
              </p:cNvPr>
              <p:cNvCxnSpPr>
                <a:cxnSpLocks/>
                <a:stCxn id="91" idx="1"/>
              </p:cNvCxnSpPr>
              <p:nvPr/>
            </p:nvCxnSpPr>
            <p:spPr>
              <a:xfrm rot="10800000">
                <a:off x="9698241" y="3848003"/>
                <a:ext cx="302690" cy="6730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Sig Label">
                <a:extLst>
                  <a:ext uri="{FF2B5EF4-FFF2-40B4-BE49-F238E27FC236}">
                    <a16:creationId xmlns:a16="http://schemas.microsoft.com/office/drawing/2014/main" id="{CBCA65B9-7FB6-44D0-A743-2E714C284D87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94" name="Sig Label">
                <a:extLst>
                  <a:ext uri="{FF2B5EF4-FFF2-40B4-BE49-F238E27FC236}">
                    <a16:creationId xmlns:a16="http://schemas.microsoft.com/office/drawing/2014/main" id="{B9AB4031-5849-46DD-92DA-CE7CC9265D68}"/>
                  </a:ext>
                </a:extLst>
              </p:cNvPr>
              <p:cNvSpPr txBox="1"/>
              <p:nvPr/>
            </p:nvSpPr>
            <p:spPr>
              <a:xfrm>
                <a:off x="9807829" y="4065101"/>
                <a:ext cx="2237085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example.sbom.v0</a:t>
                </a:r>
              </a:p>
            </p:txBody>
          </p:sp>
        </p:grp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2F43D09B-0167-4D72-B8F6-25A3567DA4E4}"/>
                </a:ext>
              </a:extLst>
            </p:cNvPr>
            <p:cNvCxnSpPr>
              <a:cxnSpLocks/>
              <a:stCxn id="93" idx="1"/>
              <a:endCxn id="58" idx="0"/>
            </p:cNvCxnSpPr>
            <p:nvPr/>
          </p:nvCxnSpPr>
          <p:spPr>
            <a:xfrm rot="10800000">
              <a:off x="1312261" y="3087467"/>
              <a:ext cx="929353" cy="2198407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Wabbit-Networks Sig">
              <a:extLst>
                <a:ext uri="{FF2B5EF4-FFF2-40B4-BE49-F238E27FC236}">
                  <a16:creationId xmlns:a16="http://schemas.microsoft.com/office/drawing/2014/main" id="{02D16CC7-AAF5-44CA-B4C6-05F2091DDFA2}"/>
                </a:ext>
              </a:extLst>
            </p:cNvPr>
            <p:cNvGrpSpPr/>
            <p:nvPr/>
          </p:nvGrpSpPr>
          <p:grpSpPr>
            <a:xfrm>
              <a:off x="2094799" y="5527283"/>
              <a:ext cx="2643418" cy="1046006"/>
              <a:chOff x="9460153" y="3826108"/>
              <a:chExt cx="2643418" cy="1046006"/>
            </a:xfrm>
          </p:grpSpPr>
          <p:sp>
            <p:nvSpPr>
              <p:cNvPr id="97" name="artifact-border">
                <a:extLst>
                  <a:ext uri="{FF2B5EF4-FFF2-40B4-BE49-F238E27FC236}">
                    <a16:creationId xmlns:a16="http://schemas.microsoft.com/office/drawing/2014/main" id="{037B74F9-EB83-476A-B315-FBB30D0EB158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67282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98" name="Container Image">
                <a:extLst>
                  <a:ext uri="{FF2B5EF4-FFF2-40B4-BE49-F238E27FC236}">
                    <a16:creationId xmlns:a16="http://schemas.microsoft.com/office/drawing/2014/main" id="{D7121843-0F21-4C31-A874-865BC0820C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99" name="Isosceles Triangle 98">
                <a:extLst>
                  <a:ext uri="{FF2B5EF4-FFF2-40B4-BE49-F238E27FC236}">
                    <a16:creationId xmlns:a16="http://schemas.microsoft.com/office/drawing/2014/main" id="{674A31AD-8A88-4581-A83C-6F13E109B78A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tifact-name">
                <a:extLst>
                  <a:ext uri="{FF2B5EF4-FFF2-40B4-BE49-F238E27FC236}">
                    <a16:creationId xmlns:a16="http://schemas.microsoft.com/office/drawing/2014/main" id="{A2C25563-1109-4307-B467-D2B7B6FE5429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20281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signature</a:t>
                </a:r>
              </a:p>
            </p:txBody>
          </p:sp>
          <p:sp>
            <p:nvSpPr>
              <p:cNvPr id="101" name="Sig Label">
                <a:extLst>
                  <a:ext uri="{FF2B5EF4-FFF2-40B4-BE49-F238E27FC236}">
                    <a16:creationId xmlns:a16="http://schemas.microsoft.com/office/drawing/2014/main" id="{371F790F-DA69-4758-BB7A-F24B38703D86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signature [blobs]</a:t>
                </a:r>
                <a:endParaRPr lang="en-US" sz="1050" dirty="0"/>
              </a:p>
            </p:txBody>
          </p:sp>
          <p:cxnSp>
            <p:nvCxnSpPr>
              <p:cNvPr id="102" name="Connector: Elbow 101">
                <a:extLst>
                  <a:ext uri="{FF2B5EF4-FFF2-40B4-BE49-F238E27FC236}">
                    <a16:creationId xmlns:a16="http://schemas.microsoft.com/office/drawing/2014/main" id="{B95404E6-3FCA-457B-ABD9-BDE84031B939}"/>
                  </a:ext>
                </a:extLst>
              </p:cNvPr>
              <p:cNvCxnSpPr>
                <a:cxnSpLocks/>
                <a:stCxn id="101" idx="1"/>
              </p:cNvCxnSpPr>
              <p:nvPr/>
            </p:nvCxnSpPr>
            <p:spPr>
              <a:xfrm rot="10800000">
                <a:off x="9698241" y="3848003"/>
                <a:ext cx="302690" cy="6730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Sig Label">
                <a:extLst>
                  <a:ext uri="{FF2B5EF4-FFF2-40B4-BE49-F238E27FC236}">
                    <a16:creationId xmlns:a16="http://schemas.microsoft.com/office/drawing/2014/main" id="{6DC1C7F7-5061-4277-9B3E-244ACDCA908B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104" name="Sig Label">
                <a:extLst>
                  <a:ext uri="{FF2B5EF4-FFF2-40B4-BE49-F238E27FC236}">
                    <a16:creationId xmlns:a16="http://schemas.microsoft.com/office/drawing/2014/main" id="{19E0C112-3B99-4703-A81F-9AFDF1D32F56}"/>
                  </a:ext>
                </a:extLst>
              </p:cNvPr>
              <p:cNvSpPr txBox="1"/>
              <p:nvPr/>
            </p:nvSpPr>
            <p:spPr>
              <a:xfrm>
                <a:off x="9807830" y="4065101"/>
                <a:ext cx="2241618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cncf.notary.v2</a:t>
                </a:r>
              </a:p>
            </p:txBody>
          </p:sp>
        </p:grp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E224E128-D15E-46AF-883E-36BF3726EDC8}"/>
                </a:ext>
              </a:extLst>
            </p:cNvPr>
            <p:cNvCxnSpPr>
              <a:cxnSpLocks/>
              <a:stCxn id="103" idx="1"/>
              <a:endCxn id="85" idx="0"/>
            </p:cNvCxnSpPr>
            <p:nvPr/>
          </p:nvCxnSpPr>
          <p:spPr>
            <a:xfrm rot="10800000">
              <a:off x="1848527" y="5436066"/>
              <a:ext cx="787706" cy="1008512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A34F5EF-CC7D-4A35-ADE4-1E4DE276DFD0}"/>
              </a:ext>
            </a:extLst>
          </p:cNvPr>
          <p:cNvSpPr/>
          <p:nvPr/>
        </p:nvSpPr>
        <p:spPr>
          <a:xfrm>
            <a:off x="6926589" y="842682"/>
            <a:ext cx="4513550" cy="5916706"/>
          </a:xfrm>
          <a:prstGeom prst="rect">
            <a:avLst/>
          </a:prstGeom>
          <a:noFill/>
          <a:ln w="76200">
            <a:solidFill>
              <a:srgbClr val="399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3" name="Graphic 212">
            <a:extLst>
              <a:ext uri="{FF2B5EF4-FFF2-40B4-BE49-F238E27FC236}">
                <a16:creationId xmlns:a16="http://schemas.microsoft.com/office/drawing/2014/main" id="{111D9BA6-02B6-4842-BEED-F72DCFF28D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26589" y="410593"/>
            <a:ext cx="476250" cy="476250"/>
          </a:xfrm>
          <a:prstGeom prst="rect">
            <a:avLst/>
          </a:prstGeom>
        </p:spPr>
      </p:pic>
      <p:sp>
        <p:nvSpPr>
          <p:cNvPr id="215" name="Graphic 27">
            <a:extLst>
              <a:ext uri="{FF2B5EF4-FFF2-40B4-BE49-F238E27FC236}">
                <a16:creationId xmlns:a16="http://schemas.microsoft.com/office/drawing/2014/main" id="{5B241015-EBBE-4E38-AB0D-45CE1B580D3C}"/>
              </a:ext>
            </a:extLst>
          </p:cNvPr>
          <p:cNvSpPr/>
          <p:nvPr/>
        </p:nvSpPr>
        <p:spPr>
          <a:xfrm>
            <a:off x="10590650" y="989159"/>
            <a:ext cx="675565" cy="525565"/>
          </a:xfrm>
          <a:custGeom>
            <a:avLst/>
            <a:gdLst>
              <a:gd name="connsiteX0" fmla="*/ 800982 w 944903"/>
              <a:gd name="connsiteY0" fmla="*/ 232647 h 698098"/>
              <a:gd name="connsiteX1" fmla="*/ 800982 w 944903"/>
              <a:gd name="connsiteY1" fmla="*/ 463989 h 698098"/>
              <a:gd name="connsiteX2" fmla="*/ 943776 w 944903"/>
              <a:gd name="connsiteY2" fmla="*/ 409710 h 698098"/>
              <a:gd name="connsiteX3" fmla="*/ 943776 w 944903"/>
              <a:gd name="connsiteY3" fmla="*/ 284052 h 698098"/>
              <a:gd name="connsiteX4" fmla="*/ 743865 w 944903"/>
              <a:gd name="connsiteY4" fmla="*/ 432557 h 698098"/>
              <a:gd name="connsiteX5" fmla="*/ 735297 w 944903"/>
              <a:gd name="connsiteY5" fmla="*/ 429701 h 698098"/>
              <a:gd name="connsiteX6" fmla="*/ 735297 w 944903"/>
              <a:gd name="connsiteY6" fmla="*/ 266917 h 698098"/>
              <a:gd name="connsiteX7" fmla="*/ 743865 w 944903"/>
              <a:gd name="connsiteY7" fmla="*/ 264061 h 698098"/>
              <a:gd name="connsiteX8" fmla="*/ 752433 w 944903"/>
              <a:gd name="connsiteY8" fmla="*/ 261205 h 698098"/>
              <a:gd name="connsiteX9" fmla="*/ 763856 w 944903"/>
              <a:gd name="connsiteY9" fmla="*/ 258349 h 698098"/>
              <a:gd name="connsiteX10" fmla="*/ 763856 w 944903"/>
              <a:gd name="connsiteY10" fmla="*/ 438269 h 698098"/>
              <a:gd name="connsiteX11" fmla="*/ 752433 w 944903"/>
              <a:gd name="connsiteY11" fmla="*/ 432557 h 698098"/>
              <a:gd name="connsiteX12" fmla="*/ 709595 w 944903"/>
              <a:gd name="connsiteY12" fmla="*/ 421133 h 698098"/>
              <a:gd name="connsiteX13" fmla="*/ 701027 w 944903"/>
              <a:gd name="connsiteY13" fmla="*/ 418278 h 698098"/>
              <a:gd name="connsiteX14" fmla="*/ 701027 w 944903"/>
              <a:gd name="connsiteY14" fmla="*/ 278340 h 698098"/>
              <a:gd name="connsiteX15" fmla="*/ 723944 w 944903"/>
              <a:gd name="connsiteY15" fmla="*/ 272629 h 698098"/>
              <a:gd name="connsiteX16" fmla="*/ 723944 w 944903"/>
              <a:gd name="connsiteY16" fmla="*/ 426845 h 698098"/>
              <a:gd name="connsiteX17" fmla="*/ 715289 w 944903"/>
              <a:gd name="connsiteY17" fmla="*/ 423989 h 698098"/>
              <a:gd name="connsiteX18" fmla="*/ 681036 w 944903"/>
              <a:gd name="connsiteY18" fmla="*/ 409710 h 698098"/>
              <a:gd name="connsiteX19" fmla="*/ 675324 w 944903"/>
              <a:gd name="connsiteY19" fmla="*/ 409710 h 698098"/>
              <a:gd name="connsiteX20" fmla="*/ 675324 w 944903"/>
              <a:gd name="connsiteY20" fmla="*/ 284052 h 698098"/>
              <a:gd name="connsiteX21" fmla="*/ 692459 w 944903"/>
              <a:gd name="connsiteY21" fmla="*/ 278340 h 698098"/>
              <a:gd name="connsiteX22" fmla="*/ 692459 w 944903"/>
              <a:gd name="connsiteY22" fmla="*/ 415422 h 698098"/>
              <a:gd name="connsiteX23" fmla="*/ 669613 w 944903"/>
              <a:gd name="connsiteY23" fmla="*/ 269773 h 698098"/>
              <a:gd name="connsiteX24" fmla="*/ 669613 w 944903"/>
              <a:gd name="connsiteY24" fmla="*/ 421133 h 698098"/>
              <a:gd name="connsiteX25" fmla="*/ 778135 w 944903"/>
              <a:gd name="connsiteY25" fmla="*/ 463989 h 698098"/>
              <a:gd name="connsiteX26" fmla="*/ 778135 w 944903"/>
              <a:gd name="connsiteY26" fmla="*/ 232647 h 698098"/>
              <a:gd name="connsiteX27" fmla="*/ 626775 w 944903"/>
              <a:gd name="connsiteY27" fmla="*/ 1322 h 698098"/>
              <a:gd name="connsiteX28" fmla="*/ 626775 w 944903"/>
              <a:gd name="connsiteY28" fmla="*/ 235503 h 698098"/>
              <a:gd name="connsiteX29" fmla="*/ 772424 w 944903"/>
              <a:gd name="connsiteY29" fmla="*/ 178385 h 698098"/>
              <a:gd name="connsiteX30" fmla="*/ 772424 w 944903"/>
              <a:gd name="connsiteY30" fmla="*/ 49872 h 698098"/>
              <a:gd name="connsiteX31" fmla="*/ 626775 w 944903"/>
              <a:gd name="connsiteY31" fmla="*/ 463989 h 698098"/>
              <a:gd name="connsiteX32" fmla="*/ 626775 w 944903"/>
              <a:gd name="connsiteY32" fmla="*/ 698169 h 698098"/>
              <a:gd name="connsiteX33" fmla="*/ 772424 w 944903"/>
              <a:gd name="connsiteY33" fmla="*/ 641052 h 698098"/>
              <a:gd name="connsiteX34" fmla="*/ 772424 w 944903"/>
              <a:gd name="connsiteY34" fmla="*/ 515394 h 698098"/>
              <a:gd name="connsiteX35" fmla="*/ 569657 w 944903"/>
              <a:gd name="connsiteY35" fmla="*/ 198376 h 698098"/>
              <a:gd name="connsiteX36" fmla="*/ 561090 w 944903"/>
              <a:gd name="connsiteY36" fmla="*/ 195521 h 698098"/>
              <a:gd name="connsiteX37" fmla="*/ 561090 w 944903"/>
              <a:gd name="connsiteY37" fmla="*/ 35592 h 698098"/>
              <a:gd name="connsiteX38" fmla="*/ 569657 w 944903"/>
              <a:gd name="connsiteY38" fmla="*/ 32737 h 698098"/>
              <a:gd name="connsiteX39" fmla="*/ 578225 w 944903"/>
              <a:gd name="connsiteY39" fmla="*/ 29881 h 698098"/>
              <a:gd name="connsiteX40" fmla="*/ 589648 w 944903"/>
              <a:gd name="connsiteY40" fmla="*/ 27025 h 698098"/>
              <a:gd name="connsiteX41" fmla="*/ 589648 w 944903"/>
              <a:gd name="connsiteY41" fmla="*/ 206944 h 698098"/>
              <a:gd name="connsiteX42" fmla="*/ 578225 w 944903"/>
              <a:gd name="connsiteY42" fmla="*/ 204053 h 698098"/>
              <a:gd name="connsiteX43" fmla="*/ 535475 w 944903"/>
              <a:gd name="connsiteY43" fmla="*/ 189809 h 698098"/>
              <a:gd name="connsiteX44" fmla="*/ 526907 w 944903"/>
              <a:gd name="connsiteY44" fmla="*/ 186953 h 698098"/>
              <a:gd name="connsiteX45" fmla="*/ 526907 w 944903"/>
              <a:gd name="connsiteY45" fmla="*/ 44160 h 698098"/>
              <a:gd name="connsiteX46" fmla="*/ 549825 w 944903"/>
              <a:gd name="connsiteY46" fmla="*/ 38448 h 698098"/>
              <a:gd name="connsiteX47" fmla="*/ 549825 w 944903"/>
              <a:gd name="connsiteY47" fmla="*/ 192665 h 698098"/>
              <a:gd name="connsiteX48" fmla="*/ 541257 w 944903"/>
              <a:gd name="connsiteY48" fmla="*/ 189809 h 698098"/>
              <a:gd name="connsiteX49" fmla="*/ 506916 w 944903"/>
              <a:gd name="connsiteY49" fmla="*/ 181241 h 698098"/>
              <a:gd name="connsiteX50" fmla="*/ 501205 w 944903"/>
              <a:gd name="connsiteY50" fmla="*/ 178385 h 698098"/>
              <a:gd name="connsiteX51" fmla="*/ 501205 w 944903"/>
              <a:gd name="connsiteY51" fmla="*/ 52728 h 698098"/>
              <a:gd name="connsiteX52" fmla="*/ 518340 w 944903"/>
              <a:gd name="connsiteY52" fmla="*/ 47016 h 698098"/>
              <a:gd name="connsiteX53" fmla="*/ 518340 w 944903"/>
              <a:gd name="connsiteY53" fmla="*/ 184097 h 698098"/>
              <a:gd name="connsiteX54" fmla="*/ 495493 w 944903"/>
              <a:gd name="connsiteY54" fmla="*/ 38448 h 698098"/>
              <a:gd name="connsiteX55" fmla="*/ 495493 w 944903"/>
              <a:gd name="connsiteY55" fmla="*/ 189809 h 698098"/>
              <a:gd name="connsiteX56" fmla="*/ 604016 w 944903"/>
              <a:gd name="connsiteY56" fmla="*/ 232647 h 698098"/>
              <a:gd name="connsiteX57" fmla="*/ 604016 w 944903"/>
              <a:gd name="connsiteY57" fmla="*/ 1322 h 698098"/>
              <a:gd name="connsiteX58" fmla="*/ 569745 w 944903"/>
              <a:gd name="connsiteY58" fmla="*/ 663899 h 698098"/>
              <a:gd name="connsiteX59" fmla="*/ 561178 w 944903"/>
              <a:gd name="connsiteY59" fmla="*/ 661043 h 698098"/>
              <a:gd name="connsiteX60" fmla="*/ 561178 w 944903"/>
              <a:gd name="connsiteY60" fmla="*/ 501115 h 698098"/>
              <a:gd name="connsiteX61" fmla="*/ 569745 w 944903"/>
              <a:gd name="connsiteY61" fmla="*/ 498259 h 698098"/>
              <a:gd name="connsiteX62" fmla="*/ 578313 w 944903"/>
              <a:gd name="connsiteY62" fmla="*/ 495403 h 698098"/>
              <a:gd name="connsiteX63" fmla="*/ 589736 w 944903"/>
              <a:gd name="connsiteY63" fmla="*/ 492548 h 698098"/>
              <a:gd name="connsiteX64" fmla="*/ 589736 w 944903"/>
              <a:gd name="connsiteY64" fmla="*/ 672467 h 698098"/>
              <a:gd name="connsiteX65" fmla="*/ 578313 w 944903"/>
              <a:gd name="connsiteY65" fmla="*/ 669611 h 698098"/>
              <a:gd name="connsiteX66" fmla="*/ 535475 w 944903"/>
              <a:gd name="connsiteY66" fmla="*/ 652476 h 698098"/>
              <a:gd name="connsiteX67" fmla="*/ 526907 w 944903"/>
              <a:gd name="connsiteY67" fmla="*/ 649620 h 698098"/>
              <a:gd name="connsiteX68" fmla="*/ 526907 w 944903"/>
              <a:gd name="connsiteY68" fmla="*/ 506827 h 698098"/>
              <a:gd name="connsiteX69" fmla="*/ 549825 w 944903"/>
              <a:gd name="connsiteY69" fmla="*/ 501115 h 698098"/>
              <a:gd name="connsiteX70" fmla="*/ 549825 w 944903"/>
              <a:gd name="connsiteY70" fmla="*/ 655349 h 698098"/>
              <a:gd name="connsiteX71" fmla="*/ 541257 w 944903"/>
              <a:gd name="connsiteY71" fmla="*/ 652493 h 698098"/>
              <a:gd name="connsiteX72" fmla="*/ 506916 w 944903"/>
              <a:gd name="connsiteY72" fmla="*/ 643908 h 698098"/>
              <a:gd name="connsiteX73" fmla="*/ 501205 w 944903"/>
              <a:gd name="connsiteY73" fmla="*/ 641052 h 698098"/>
              <a:gd name="connsiteX74" fmla="*/ 501205 w 944903"/>
              <a:gd name="connsiteY74" fmla="*/ 515394 h 698098"/>
              <a:gd name="connsiteX75" fmla="*/ 518340 w 944903"/>
              <a:gd name="connsiteY75" fmla="*/ 509683 h 698098"/>
              <a:gd name="connsiteX76" fmla="*/ 518340 w 944903"/>
              <a:gd name="connsiteY76" fmla="*/ 646764 h 698098"/>
              <a:gd name="connsiteX77" fmla="*/ 495493 w 944903"/>
              <a:gd name="connsiteY77" fmla="*/ 503971 h 698098"/>
              <a:gd name="connsiteX78" fmla="*/ 495493 w 944903"/>
              <a:gd name="connsiteY78" fmla="*/ 655349 h 698098"/>
              <a:gd name="connsiteX79" fmla="*/ 604016 w 944903"/>
              <a:gd name="connsiteY79" fmla="*/ 695331 h 698098"/>
              <a:gd name="connsiteX80" fmla="*/ 604016 w 944903"/>
              <a:gd name="connsiteY80" fmla="*/ 463989 h 698098"/>
              <a:gd name="connsiteX81" fmla="*/ 469702 w 944903"/>
              <a:gd name="connsiteY81" fmla="*/ 232647 h 698098"/>
              <a:gd name="connsiteX82" fmla="*/ 469702 w 944903"/>
              <a:gd name="connsiteY82" fmla="*/ 463989 h 698098"/>
              <a:gd name="connsiteX83" fmla="*/ 612495 w 944903"/>
              <a:gd name="connsiteY83" fmla="*/ 409710 h 698098"/>
              <a:gd name="connsiteX84" fmla="*/ 612495 w 944903"/>
              <a:gd name="connsiteY84" fmla="*/ 284052 h 698098"/>
              <a:gd name="connsiteX85" fmla="*/ 412567 w 944903"/>
              <a:gd name="connsiteY85" fmla="*/ 432557 h 698098"/>
              <a:gd name="connsiteX86" fmla="*/ 403999 w 944903"/>
              <a:gd name="connsiteY86" fmla="*/ 429701 h 698098"/>
              <a:gd name="connsiteX87" fmla="*/ 403999 w 944903"/>
              <a:gd name="connsiteY87" fmla="*/ 266917 h 698098"/>
              <a:gd name="connsiteX88" fmla="*/ 412567 w 944903"/>
              <a:gd name="connsiteY88" fmla="*/ 264061 h 698098"/>
              <a:gd name="connsiteX89" fmla="*/ 421135 w 944903"/>
              <a:gd name="connsiteY89" fmla="*/ 261205 h 698098"/>
              <a:gd name="connsiteX90" fmla="*/ 432558 w 944903"/>
              <a:gd name="connsiteY90" fmla="*/ 258349 h 698098"/>
              <a:gd name="connsiteX91" fmla="*/ 432558 w 944903"/>
              <a:gd name="connsiteY91" fmla="*/ 438269 h 698098"/>
              <a:gd name="connsiteX92" fmla="*/ 421135 w 944903"/>
              <a:gd name="connsiteY92" fmla="*/ 435413 h 698098"/>
              <a:gd name="connsiteX93" fmla="*/ 378297 w 944903"/>
              <a:gd name="connsiteY93" fmla="*/ 421133 h 698098"/>
              <a:gd name="connsiteX94" fmla="*/ 369764 w 944903"/>
              <a:gd name="connsiteY94" fmla="*/ 418278 h 698098"/>
              <a:gd name="connsiteX95" fmla="*/ 369764 w 944903"/>
              <a:gd name="connsiteY95" fmla="*/ 278340 h 698098"/>
              <a:gd name="connsiteX96" fmla="*/ 392682 w 944903"/>
              <a:gd name="connsiteY96" fmla="*/ 272629 h 698098"/>
              <a:gd name="connsiteX97" fmla="*/ 392682 w 944903"/>
              <a:gd name="connsiteY97" fmla="*/ 426845 h 698098"/>
              <a:gd name="connsiteX98" fmla="*/ 384114 w 944903"/>
              <a:gd name="connsiteY98" fmla="*/ 423989 h 698098"/>
              <a:gd name="connsiteX99" fmla="*/ 349738 w 944903"/>
              <a:gd name="connsiteY99" fmla="*/ 409710 h 698098"/>
              <a:gd name="connsiteX100" fmla="*/ 344026 w 944903"/>
              <a:gd name="connsiteY100" fmla="*/ 409710 h 698098"/>
              <a:gd name="connsiteX101" fmla="*/ 344026 w 944903"/>
              <a:gd name="connsiteY101" fmla="*/ 284052 h 698098"/>
              <a:gd name="connsiteX102" fmla="*/ 361161 w 944903"/>
              <a:gd name="connsiteY102" fmla="*/ 278340 h 698098"/>
              <a:gd name="connsiteX103" fmla="*/ 361161 w 944903"/>
              <a:gd name="connsiteY103" fmla="*/ 415422 h 698098"/>
              <a:gd name="connsiteX104" fmla="*/ 338314 w 944903"/>
              <a:gd name="connsiteY104" fmla="*/ 269773 h 698098"/>
              <a:gd name="connsiteX105" fmla="*/ 338314 w 944903"/>
              <a:gd name="connsiteY105" fmla="*/ 421133 h 698098"/>
              <a:gd name="connsiteX106" fmla="*/ 446837 w 944903"/>
              <a:gd name="connsiteY106" fmla="*/ 463989 h 698098"/>
              <a:gd name="connsiteX107" fmla="*/ 446837 w 944903"/>
              <a:gd name="connsiteY107" fmla="*/ 232647 h 698098"/>
              <a:gd name="connsiteX108" fmla="*/ 289765 w 944903"/>
              <a:gd name="connsiteY108" fmla="*/ 1322 h 698098"/>
              <a:gd name="connsiteX109" fmla="*/ 289765 w 944903"/>
              <a:gd name="connsiteY109" fmla="*/ 235503 h 698098"/>
              <a:gd name="connsiteX110" fmla="*/ 435414 w 944903"/>
              <a:gd name="connsiteY110" fmla="*/ 178385 h 698098"/>
              <a:gd name="connsiteX111" fmla="*/ 435414 w 944903"/>
              <a:gd name="connsiteY111" fmla="*/ 49872 h 698098"/>
              <a:gd name="connsiteX112" fmla="*/ 289765 w 944903"/>
              <a:gd name="connsiteY112" fmla="*/ 463989 h 698098"/>
              <a:gd name="connsiteX113" fmla="*/ 289765 w 944903"/>
              <a:gd name="connsiteY113" fmla="*/ 698169 h 698098"/>
              <a:gd name="connsiteX114" fmla="*/ 435414 w 944903"/>
              <a:gd name="connsiteY114" fmla="*/ 641052 h 698098"/>
              <a:gd name="connsiteX115" fmla="*/ 435414 w 944903"/>
              <a:gd name="connsiteY115" fmla="*/ 515394 h 698098"/>
              <a:gd name="connsiteX116" fmla="*/ 232647 w 944903"/>
              <a:gd name="connsiteY116" fmla="*/ 198376 h 698098"/>
              <a:gd name="connsiteX117" fmla="*/ 224080 w 944903"/>
              <a:gd name="connsiteY117" fmla="*/ 195521 h 698098"/>
              <a:gd name="connsiteX118" fmla="*/ 224080 w 944903"/>
              <a:gd name="connsiteY118" fmla="*/ 35592 h 698098"/>
              <a:gd name="connsiteX119" fmla="*/ 232647 w 944903"/>
              <a:gd name="connsiteY119" fmla="*/ 32737 h 698098"/>
              <a:gd name="connsiteX120" fmla="*/ 241215 w 944903"/>
              <a:gd name="connsiteY120" fmla="*/ 29881 h 698098"/>
              <a:gd name="connsiteX121" fmla="*/ 252638 w 944903"/>
              <a:gd name="connsiteY121" fmla="*/ 27025 h 698098"/>
              <a:gd name="connsiteX122" fmla="*/ 252638 w 944903"/>
              <a:gd name="connsiteY122" fmla="*/ 206944 h 698098"/>
              <a:gd name="connsiteX123" fmla="*/ 241215 w 944903"/>
              <a:gd name="connsiteY123" fmla="*/ 201232 h 698098"/>
              <a:gd name="connsiteX124" fmla="*/ 198377 w 944903"/>
              <a:gd name="connsiteY124" fmla="*/ 189809 h 698098"/>
              <a:gd name="connsiteX125" fmla="*/ 189809 w 944903"/>
              <a:gd name="connsiteY125" fmla="*/ 186953 h 698098"/>
              <a:gd name="connsiteX126" fmla="*/ 189809 w 944903"/>
              <a:gd name="connsiteY126" fmla="*/ 44160 h 698098"/>
              <a:gd name="connsiteX127" fmla="*/ 212727 w 944903"/>
              <a:gd name="connsiteY127" fmla="*/ 38448 h 698098"/>
              <a:gd name="connsiteX128" fmla="*/ 212727 w 944903"/>
              <a:gd name="connsiteY128" fmla="*/ 192665 h 698098"/>
              <a:gd name="connsiteX129" fmla="*/ 207015 w 944903"/>
              <a:gd name="connsiteY129" fmla="*/ 192665 h 698098"/>
              <a:gd name="connsiteX130" fmla="*/ 169818 w 944903"/>
              <a:gd name="connsiteY130" fmla="*/ 181241 h 698098"/>
              <a:gd name="connsiteX131" fmla="*/ 164107 w 944903"/>
              <a:gd name="connsiteY131" fmla="*/ 178385 h 698098"/>
              <a:gd name="connsiteX132" fmla="*/ 164107 w 944903"/>
              <a:gd name="connsiteY132" fmla="*/ 52728 h 698098"/>
              <a:gd name="connsiteX133" fmla="*/ 181242 w 944903"/>
              <a:gd name="connsiteY133" fmla="*/ 47016 h 698098"/>
              <a:gd name="connsiteX134" fmla="*/ 181242 w 944903"/>
              <a:gd name="connsiteY134" fmla="*/ 184097 h 698098"/>
              <a:gd name="connsiteX135" fmla="*/ 158395 w 944903"/>
              <a:gd name="connsiteY135" fmla="*/ 38448 h 698098"/>
              <a:gd name="connsiteX136" fmla="*/ 158395 w 944903"/>
              <a:gd name="connsiteY136" fmla="*/ 189809 h 698098"/>
              <a:gd name="connsiteX137" fmla="*/ 266918 w 944903"/>
              <a:gd name="connsiteY137" fmla="*/ 232647 h 698098"/>
              <a:gd name="connsiteX138" fmla="*/ 266918 w 944903"/>
              <a:gd name="connsiteY138" fmla="*/ 1322 h 698098"/>
              <a:gd name="connsiteX139" fmla="*/ 232647 w 944903"/>
              <a:gd name="connsiteY139" fmla="*/ 663899 h 698098"/>
              <a:gd name="connsiteX140" fmla="*/ 224080 w 944903"/>
              <a:gd name="connsiteY140" fmla="*/ 661043 h 698098"/>
              <a:gd name="connsiteX141" fmla="*/ 224080 w 944903"/>
              <a:gd name="connsiteY141" fmla="*/ 501115 h 698098"/>
              <a:gd name="connsiteX142" fmla="*/ 232647 w 944903"/>
              <a:gd name="connsiteY142" fmla="*/ 498259 h 698098"/>
              <a:gd name="connsiteX143" fmla="*/ 241215 w 944903"/>
              <a:gd name="connsiteY143" fmla="*/ 495403 h 698098"/>
              <a:gd name="connsiteX144" fmla="*/ 252638 w 944903"/>
              <a:gd name="connsiteY144" fmla="*/ 492548 h 698098"/>
              <a:gd name="connsiteX145" fmla="*/ 252638 w 944903"/>
              <a:gd name="connsiteY145" fmla="*/ 672467 h 698098"/>
              <a:gd name="connsiteX146" fmla="*/ 241215 w 944903"/>
              <a:gd name="connsiteY146" fmla="*/ 669611 h 698098"/>
              <a:gd name="connsiteX147" fmla="*/ 198377 w 944903"/>
              <a:gd name="connsiteY147" fmla="*/ 652476 h 698098"/>
              <a:gd name="connsiteX148" fmla="*/ 189809 w 944903"/>
              <a:gd name="connsiteY148" fmla="*/ 649620 h 698098"/>
              <a:gd name="connsiteX149" fmla="*/ 189809 w 944903"/>
              <a:gd name="connsiteY149" fmla="*/ 506827 h 698098"/>
              <a:gd name="connsiteX150" fmla="*/ 212727 w 944903"/>
              <a:gd name="connsiteY150" fmla="*/ 501115 h 698098"/>
              <a:gd name="connsiteX151" fmla="*/ 212727 w 944903"/>
              <a:gd name="connsiteY151" fmla="*/ 655349 h 698098"/>
              <a:gd name="connsiteX152" fmla="*/ 204053 w 944903"/>
              <a:gd name="connsiteY152" fmla="*/ 652476 h 698098"/>
              <a:gd name="connsiteX153" fmla="*/ 169818 w 944903"/>
              <a:gd name="connsiteY153" fmla="*/ 643908 h 698098"/>
              <a:gd name="connsiteX154" fmla="*/ 164107 w 944903"/>
              <a:gd name="connsiteY154" fmla="*/ 641052 h 698098"/>
              <a:gd name="connsiteX155" fmla="*/ 164107 w 944903"/>
              <a:gd name="connsiteY155" fmla="*/ 515394 h 698098"/>
              <a:gd name="connsiteX156" fmla="*/ 181242 w 944903"/>
              <a:gd name="connsiteY156" fmla="*/ 509683 h 698098"/>
              <a:gd name="connsiteX157" fmla="*/ 181242 w 944903"/>
              <a:gd name="connsiteY157" fmla="*/ 646764 h 698098"/>
              <a:gd name="connsiteX158" fmla="*/ 158395 w 944903"/>
              <a:gd name="connsiteY158" fmla="*/ 503971 h 698098"/>
              <a:gd name="connsiteX159" fmla="*/ 158395 w 944903"/>
              <a:gd name="connsiteY159" fmla="*/ 655349 h 698098"/>
              <a:gd name="connsiteX160" fmla="*/ 266918 w 944903"/>
              <a:gd name="connsiteY160" fmla="*/ 695331 h 698098"/>
              <a:gd name="connsiteX161" fmla="*/ 266918 w 944903"/>
              <a:gd name="connsiteY161" fmla="*/ 463989 h 698098"/>
              <a:gd name="connsiteX162" fmla="*/ 135477 w 944903"/>
              <a:gd name="connsiteY162" fmla="*/ 232647 h 698098"/>
              <a:gd name="connsiteX163" fmla="*/ 135477 w 944903"/>
              <a:gd name="connsiteY163" fmla="*/ 463989 h 698098"/>
              <a:gd name="connsiteX164" fmla="*/ 278271 w 944903"/>
              <a:gd name="connsiteY164" fmla="*/ 409710 h 698098"/>
              <a:gd name="connsiteX165" fmla="*/ 278271 w 944903"/>
              <a:gd name="connsiteY165" fmla="*/ 284052 h 698098"/>
              <a:gd name="connsiteX166" fmla="*/ 75539 w 944903"/>
              <a:gd name="connsiteY166" fmla="*/ 432557 h 698098"/>
              <a:gd name="connsiteX167" fmla="*/ 66972 w 944903"/>
              <a:gd name="connsiteY167" fmla="*/ 426845 h 698098"/>
              <a:gd name="connsiteX168" fmla="*/ 66972 w 944903"/>
              <a:gd name="connsiteY168" fmla="*/ 266917 h 698098"/>
              <a:gd name="connsiteX169" fmla="*/ 75539 w 944903"/>
              <a:gd name="connsiteY169" fmla="*/ 266917 h 698098"/>
              <a:gd name="connsiteX170" fmla="*/ 84178 w 944903"/>
              <a:gd name="connsiteY170" fmla="*/ 263991 h 698098"/>
              <a:gd name="connsiteX171" fmla="*/ 95601 w 944903"/>
              <a:gd name="connsiteY171" fmla="*/ 258279 h 698098"/>
              <a:gd name="connsiteX172" fmla="*/ 95601 w 944903"/>
              <a:gd name="connsiteY172" fmla="*/ 438269 h 698098"/>
              <a:gd name="connsiteX173" fmla="*/ 84178 w 944903"/>
              <a:gd name="connsiteY173" fmla="*/ 435413 h 698098"/>
              <a:gd name="connsiteX174" fmla="*/ 41269 w 944903"/>
              <a:gd name="connsiteY174" fmla="*/ 421133 h 698098"/>
              <a:gd name="connsiteX175" fmla="*/ 32701 w 944903"/>
              <a:gd name="connsiteY175" fmla="*/ 418278 h 698098"/>
              <a:gd name="connsiteX176" fmla="*/ 32701 w 944903"/>
              <a:gd name="connsiteY176" fmla="*/ 278340 h 698098"/>
              <a:gd name="connsiteX177" fmla="*/ 55619 w 944903"/>
              <a:gd name="connsiteY177" fmla="*/ 272629 h 698098"/>
              <a:gd name="connsiteX178" fmla="*/ 55619 w 944903"/>
              <a:gd name="connsiteY178" fmla="*/ 426845 h 698098"/>
              <a:gd name="connsiteX179" fmla="*/ 47051 w 944903"/>
              <a:gd name="connsiteY179" fmla="*/ 423989 h 698098"/>
              <a:gd name="connsiteX180" fmla="*/ 12710 w 944903"/>
              <a:gd name="connsiteY180" fmla="*/ 409710 h 698098"/>
              <a:gd name="connsiteX181" fmla="*/ 7034 w 944903"/>
              <a:gd name="connsiteY181" fmla="*/ 409710 h 698098"/>
              <a:gd name="connsiteX182" fmla="*/ 7034 w 944903"/>
              <a:gd name="connsiteY182" fmla="*/ 284052 h 698098"/>
              <a:gd name="connsiteX183" fmla="*/ 24240 w 944903"/>
              <a:gd name="connsiteY183" fmla="*/ 278340 h 698098"/>
              <a:gd name="connsiteX184" fmla="*/ 24240 w 944903"/>
              <a:gd name="connsiteY184" fmla="*/ 415422 h 698098"/>
              <a:gd name="connsiteX185" fmla="*/ 1322 w 944903"/>
              <a:gd name="connsiteY185" fmla="*/ 269773 h 698098"/>
              <a:gd name="connsiteX186" fmla="*/ 1322 w 944903"/>
              <a:gd name="connsiteY186" fmla="*/ 421133 h 698098"/>
              <a:gd name="connsiteX187" fmla="*/ 109845 w 944903"/>
              <a:gd name="connsiteY187" fmla="*/ 463989 h 698098"/>
              <a:gd name="connsiteX188" fmla="*/ 109845 w 944903"/>
              <a:gd name="connsiteY188" fmla="*/ 232647 h 69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944903" h="698098">
                <a:moveTo>
                  <a:pt x="800982" y="232647"/>
                </a:moveTo>
                <a:lnTo>
                  <a:pt x="800982" y="463989"/>
                </a:lnTo>
                <a:lnTo>
                  <a:pt x="943776" y="409710"/>
                </a:lnTo>
                <a:lnTo>
                  <a:pt x="943776" y="284052"/>
                </a:lnTo>
                <a:close/>
                <a:moveTo>
                  <a:pt x="743865" y="432557"/>
                </a:moveTo>
                <a:lnTo>
                  <a:pt x="735297" y="429701"/>
                </a:lnTo>
                <a:lnTo>
                  <a:pt x="735297" y="266917"/>
                </a:lnTo>
                <a:lnTo>
                  <a:pt x="743865" y="264061"/>
                </a:lnTo>
                <a:lnTo>
                  <a:pt x="752433" y="261205"/>
                </a:lnTo>
                <a:lnTo>
                  <a:pt x="763856" y="258349"/>
                </a:lnTo>
                <a:lnTo>
                  <a:pt x="763856" y="438269"/>
                </a:lnTo>
                <a:lnTo>
                  <a:pt x="752433" y="432557"/>
                </a:lnTo>
                <a:close/>
                <a:moveTo>
                  <a:pt x="709595" y="421133"/>
                </a:moveTo>
                <a:lnTo>
                  <a:pt x="701027" y="418278"/>
                </a:lnTo>
                <a:lnTo>
                  <a:pt x="701027" y="278340"/>
                </a:lnTo>
                <a:lnTo>
                  <a:pt x="723944" y="272629"/>
                </a:lnTo>
                <a:lnTo>
                  <a:pt x="723944" y="426845"/>
                </a:lnTo>
                <a:lnTo>
                  <a:pt x="715289" y="423989"/>
                </a:lnTo>
                <a:close/>
                <a:moveTo>
                  <a:pt x="681036" y="409710"/>
                </a:moveTo>
                <a:lnTo>
                  <a:pt x="675324" y="409710"/>
                </a:lnTo>
                <a:lnTo>
                  <a:pt x="675324" y="284052"/>
                </a:lnTo>
                <a:lnTo>
                  <a:pt x="692459" y="278340"/>
                </a:lnTo>
                <a:lnTo>
                  <a:pt x="692459" y="415422"/>
                </a:lnTo>
                <a:close/>
                <a:moveTo>
                  <a:pt x="669613" y="269773"/>
                </a:moveTo>
                <a:lnTo>
                  <a:pt x="669613" y="421133"/>
                </a:lnTo>
                <a:lnTo>
                  <a:pt x="778135" y="463989"/>
                </a:lnTo>
                <a:lnTo>
                  <a:pt x="778135" y="232647"/>
                </a:lnTo>
                <a:close/>
                <a:moveTo>
                  <a:pt x="626775" y="1322"/>
                </a:moveTo>
                <a:lnTo>
                  <a:pt x="626775" y="235503"/>
                </a:lnTo>
                <a:lnTo>
                  <a:pt x="772424" y="178385"/>
                </a:lnTo>
                <a:lnTo>
                  <a:pt x="772424" y="49872"/>
                </a:lnTo>
                <a:close/>
                <a:moveTo>
                  <a:pt x="626775" y="463989"/>
                </a:moveTo>
                <a:lnTo>
                  <a:pt x="626775" y="698169"/>
                </a:lnTo>
                <a:lnTo>
                  <a:pt x="772424" y="641052"/>
                </a:lnTo>
                <a:lnTo>
                  <a:pt x="772424" y="515394"/>
                </a:lnTo>
                <a:close/>
                <a:moveTo>
                  <a:pt x="569657" y="198376"/>
                </a:moveTo>
                <a:lnTo>
                  <a:pt x="561090" y="195521"/>
                </a:lnTo>
                <a:lnTo>
                  <a:pt x="561090" y="35592"/>
                </a:lnTo>
                <a:lnTo>
                  <a:pt x="569657" y="32737"/>
                </a:lnTo>
                <a:lnTo>
                  <a:pt x="578225" y="29881"/>
                </a:lnTo>
                <a:lnTo>
                  <a:pt x="589648" y="27025"/>
                </a:lnTo>
                <a:lnTo>
                  <a:pt x="589648" y="206944"/>
                </a:lnTo>
                <a:lnTo>
                  <a:pt x="578225" y="204053"/>
                </a:lnTo>
                <a:close/>
                <a:moveTo>
                  <a:pt x="535475" y="189809"/>
                </a:moveTo>
                <a:lnTo>
                  <a:pt x="526907" y="186953"/>
                </a:lnTo>
                <a:lnTo>
                  <a:pt x="526907" y="44160"/>
                </a:lnTo>
                <a:lnTo>
                  <a:pt x="549825" y="38448"/>
                </a:lnTo>
                <a:lnTo>
                  <a:pt x="549825" y="192665"/>
                </a:lnTo>
                <a:lnTo>
                  <a:pt x="541257" y="189809"/>
                </a:lnTo>
                <a:close/>
                <a:moveTo>
                  <a:pt x="506916" y="181241"/>
                </a:moveTo>
                <a:lnTo>
                  <a:pt x="501205" y="178385"/>
                </a:lnTo>
                <a:lnTo>
                  <a:pt x="501205" y="52728"/>
                </a:lnTo>
                <a:lnTo>
                  <a:pt x="518340" y="47016"/>
                </a:lnTo>
                <a:lnTo>
                  <a:pt x="518340" y="184097"/>
                </a:lnTo>
                <a:close/>
                <a:moveTo>
                  <a:pt x="495493" y="38448"/>
                </a:moveTo>
                <a:lnTo>
                  <a:pt x="495493" y="189809"/>
                </a:lnTo>
                <a:lnTo>
                  <a:pt x="604016" y="232647"/>
                </a:lnTo>
                <a:lnTo>
                  <a:pt x="604016" y="1322"/>
                </a:lnTo>
                <a:close/>
                <a:moveTo>
                  <a:pt x="569745" y="663899"/>
                </a:moveTo>
                <a:lnTo>
                  <a:pt x="561178" y="661043"/>
                </a:lnTo>
                <a:lnTo>
                  <a:pt x="561178" y="501115"/>
                </a:lnTo>
                <a:lnTo>
                  <a:pt x="569745" y="498259"/>
                </a:lnTo>
                <a:lnTo>
                  <a:pt x="578313" y="495403"/>
                </a:lnTo>
                <a:lnTo>
                  <a:pt x="589736" y="492548"/>
                </a:lnTo>
                <a:lnTo>
                  <a:pt x="589736" y="672467"/>
                </a:lnTo>
                <a:lnTo>
                  <a:pt x="578313" y="669611"/>
                </a:lnTo>
                <a:close/>
                <a:moveTo>
                  <a:pt x="535475" y="652476"/>
                </a:moveTo>
                <a:lnTo>
                  <a:pt x="526907" y="649620"/>
                </a:lnTo>
                <a:lnTo>
                  <a:pt x="526907" y="506827"/>
                </a:lnTo>
                <a:lnTo>
                  <a:pt x="549825" y="501115"/>
                </a:lnTo>
                <a:lnTo>
                  <a:pt x="549825" y="655349"/>
                </a:lnTo>
                <a:lnTo>
                  <a:pt x="541257" y="652493"/>
                </a:lnTo>
                <a:close/>
                <a:moveTo>
                  <a:pt x="506916" y="643908"/>
                </a:moveTo>
                <a:lnTo>
                  <a:pt x="501205" y="641052"/>
                </a:lnTo>
                <a:lnTo>
                  <a:pt x="501205" y="515394"/>
                </a:lnTo>
                <a:lnTo>
                  <a:pt x="518340" y="509683"/>
                </a:lnTo>
                <a:lnTo>
                  <a:pt x="518340" y="646764"/>
                </a:lnTo>
                <a:close/>
                <a:moveTo>
                  <a:pt x="495493" y="503971"/>
                </a:moveTo>
                <a:lnTo>
                  <a:pt x="495493" y="655349"/>
                </a:lnTo>
                <a:lnTo>
                  <a:pt x="604016" y="695331"/>
                </a:lnTo>
                <a:lnTo>
                  <a:pt x="604016" y="463989"/>
                </a:lnTo>
                <a:close/>
                <a:moveTo>
                  <a:pt x="469702" y="232647"/>
                </a:moveTo>
                <a:lnTo>
                  <a:pt x="469702" y="463989"/>
                </a:lnTo>
                <a:lnTo>
                  <a:pt x="612495" y="409710"/>
                </a:lnTo>
                <a:lnTo>
                  <a:pt x="612495" y="284052"/>
                </a:lnTo>
                <a:close/>
                <a:moveTo>
                  <a:pt x="412567" y="432557"/>
                </a:moveTo>
                <a:lnTo>
                  <a:pt x="403999" y="429701"/>
                </a:lnTo>
                <a:lnTo>
                  <a:pt x="403999" y="266917"/>
                </a:lnTo>
                <a:lnTo>
                  <a:pt x="412567" y="264061"/>
                </a:lnTo>
                <a:lnTo>
                  <a:pt x="421135" y="261205"/>
                </a:lnTo>
                <a:lnTo>
                  <a:pt x="432558" y="258349"/>
                </a:lnTo>
                <a:lnTo>
                  <a:pt x="432558" y="438269"/>
                </a:lnTo>
                <a:lnTo>
                  <a:pt x="421135" y="435413"/>
                </a:lnTo>
                <a:close/>
                <a:moveTo>
                  <a:pt x="378297" y="421133"/>
                </a:moveTo>
                <a:lnTo>
                  <a:pt x="369764" y="418278"/>
                </a:lnTo>
                <a:lnTo>
                  <a:pt x="369764" y="278340"/>
                </a:lnTo>
                <a:lnTo>
                  <a:pt x="392682" y="272629"/>
                </a:lnTo>
                <a:lnTo>
                  <a:pt x="392682" y="426845"/>
                </a:lnTo>
                <a:lnTo>
                  <a:pt x="384114" y="423989"/>
                </a:lnTo>
                <a:close/>
                <a:moveTo>
                  <a:pt x="349738" y="409710"/>
                </a:moveTo>
                <a:lnTo>
                  <a:pt x="344026" y="409710"/>
                </a:lnTo>
                <a:lnTo>
                  <a:pt x="344026" y="284052"/>
                </a:lnTo>
                <a:lnTo>
                  <a:pt x="361161" y="278340"/>
                </a:lnTo>
                <a:lnTo>
                  <a:pt x="361161" y="415422"/>
                </a:lnTo>
                <a:close/>
                <a:moveTo>
                  <a:pt x="338314" y="269773"/>
                </a:moveTo>
                <a:lnTo>
                  <a:pt x="338314" y="421133"/>
                </a:lnTo>
                <a:lnTo>
                  <a:pt x="446837" y="463989"/>
                </a:lnTo>
                <a:lnTo>
                  <a:pt x="446837" y="232647"/>
                </a:lnTo>
                <a:close/>
                <a:moveTo>
                  <a:pt x="289765" y="1322"/>
                </a:moveTo>
                <a:lnTo>
                  <a:pt x="289765" y="235503"/>
                </a:lnTo>
                <a:lnTo>
                  <a:pt x="435414" y="178385"/>
                </a:lnTo>
                <a:lnTo>
                  <a:pt x="435414" y="49872"/>
                </a:lnTo>
                <a:close/>
                <a:moveTo>
                  <a:pt x="289765" y="463989"/>
                </a:moveTo>
                <a:lnTo>
                  <a:pt x="289765" y="698169"/>
                </a:lnTo>
                <a:lnTo>
                  <a:pt x="435414" y="641052"/>
                </a:lnTo>
                <a:lnTo>
                  <a:pt x="435414" y="515394"/>
                </a:lnTo>
                <a:close/>
                <a:moveTo>
                  <a:pt x="232647" y="198376"/>
                </a:moveTo>
                <a:lnTo>
                  <a:pt x="224080" y="195521"/>
                </a:lnTo>
                <a:lnTo>
                  <a:pt x="224080" y="35592"/>
                </a:lnTo>
                <a:lnTo>
                  <a:pt x="232647" y="32737"/>
                </a:lnTo>
                <a:lnTo>
                  <a:pt x="241215" y="29881"/>
                </a:lnTo>
                <a:lnTo>
                  <a:pt x="252638" y="27025"/>
                </a:lnTo>
                <a:lnTo>
                  <a:pt x="252638" y="206944"/>
                </a:lnTo>
                <a:lnTo>
                  <a:pt x="241215" y="201232"/>
                </a:lnTo>
                <a:close/>
                <a:moveTo>
                  <a:pt x="198377" y="189809"/>
                </a:moveTo>
                <a:lnTo>
                  <a:pt x="189809" y="186953"/>
                </a:lnTo>
                <a:lnTo>
                  <a:pt x="189809" y="44160"/>
                </a:lnTo>
                <a:lnTo>
                  <a:pt x="212727" y="38448"/>
                </a:lnTo>
                <a:lnTo>
                  <a:pt x="212727" y="192665"/>
                </a:lnTo>
                <a:lnTo>
                  <a:pt x="207015" y="192665"/>
                </a:lnTo>
                <a:close/>
                <a:moveTo>
                  <a:pt x="169818" y="181241"/>
                </a:moveTo>
                <a:lnTo>
                  <a:pt x="164107" y="178385"/>
                </a:lnTo>
                <a:lnTo>
                  <a:pt x="164107" y="52728"/>
                </a:lnTo>
                <a:lnTo>
                  <a:pt x="181242" y="47016"/>
                </a:lnTo>
                <a:lnTo>
                  <a:pt x="181242" y="184097"/>
                </a:lnTo>
                <a:close/>
                <a:moveTo>
                  <a:pt x="158395" y="38448"/>
                </a:moveTo>
                <a:lnTo>
                  <a:pt x="158395" y="189809"/>
                </a:lnTo>
                <a:lnTo>
                  <a:pt x="266918" y="232647"/>
                </a:lnTo>
                <a:lnTo>
                  <a:pt x="266918" y="1322"/>
                </a:lnTo>
                <a:close/>
                <a:moveTo>
                  <a:pt x="232647" y="663899"/>
                </a:moveTo>
                <a:lnTo>
                  <a:pt x="224080" y="661043"/>
                </a:lnTo>
                <a:lnTo>
                  <a:pt x="224080" y="501115"/>
                </a:lnTo>
                <a:lnTo>
                  <a:pt x="232647" y="498259"/>
                </a:lnTo>
                <a:lnTo>
                  <a:pt x="241215" y="495403"/>
                </a:lnTo>
                <a:lnTo>
                  <a:pt x="252638" y="492548"/>
                </a:lnTo>
                <a:lnTo>
                  <a:pt x="252638" y="672467"/>
                </a:lnTo>
                <a:lnTo>
                  <a:pt x="241215" y="669611"/>
                </a:lnTo>
                <a:close/>
                <a:moveTo>
                  <a:pt x="198377" y="652476"/>
                </a:moveTo>
                <a:lnTo>
                  <a:pt x="189809" y="649620"/>
                </a:lnTo>
                <a:lnTo>
                  <a:pt x="189809" y="506827"/>
                </a:lnTo>
                <a:lnTo>
                  <a:pt x="212727" y="501115"/>
                </a:lnTo>
                <a:lnTo>
                  <a:pt x="212727" y="655349"/>
                </a:lnTo>
                <a:lnTo>
                  <a:pt x="204053" y="652476"/>
                </a:lnTo>
                <a:close/>
                <a:moveTo>
                  <a:pt x="169818" y="643908"/>
                </a:moveTo>
                <a:lnTo>
                  <a:pt x="164107" y="641052"/>
                </a:lnTo>
                <a:lnTo>
                  <a:pt x="164107" y="515394"/>
                </a:lnTo>
                <a:lnTo>
                  <a:pt x="181242" y="509683"/>
                </a:lnTo>
                <a:lnTo>
                  <a:pt x="181242" y="646764"/>
                </a:lnTo>
                <a:close/>
                <a:moveTo>
                  <a:pt x="158395" y="503971"/>
                </a:moveTo>
                <a:lnTo>
                  <a:pt x="158395" y="655349"/>
                </a:lnTo>
                <a:lnTo>
                  <a:pt x="266918" y="695331"/>
                </a:lnTo>
                <a:lnTo>
                  <a:pt x="266918" y="463989"/>
                </a:lnTo>
                <a:close/>
                <a:moveTo>
                  <a:pt x="135477" y="232647"/>
                </a:moveTo>
                <a:lnTo>
                  <a:pt x="135477" y="463989"/>
                </a:lnTo>
                <a:lnTo>
                  <a:pt x="278271" y="409710"/>
                </a:lnTo>
                <a:lnTo>
                  <a:pt x="278271" y="284052"/>
                </a:lnTo>
                <a:close/>
                <a:moveTo>
                  <a:pt x="75539" y="432557"/>
                </a:moveTo>
                <a:lnTo>
                  <a:pt x="66972" y="426845"/>
                </a:lnTo>
                <a:lnTo>
                  <a:pt x="66972" y="266917"/>
                </a:lnTo>
                <a:lnTo>
                  <a:pt x="75539" y="266917"/>
                </a:lnTo>
                <a:lnTo>
                  <a:pt x="84178" y="263991"/>
                </a:lnTo>
                <a:lnTo>
                  <a:pt x="95601" y="258279"/>
                </a:lnTo>
                <a:lnTo>
                  <a:pt x="95601" y="438269"/>
                </a:lnTo>
                <a:lnTo>
                  <a:pt x="84178" y="435413"/>
                </a:lnTo>
                <a:close/>
                <a:moveTo>
                  <a:pt x="41269" y="421133"/>
                </a:moveTo>
                <a:lnTo>
                  <a:pt x="32701" y="418278"/>
                </a:lnTo>
                <a:lnTo>
                  <a:pt x="32701" y="278340"/>
                </a:lnTo>
                <a:lnTo>
                  <a:pt x="55619" y="272629"/>
                </a:lnTo>
                <a:lnTo>
                  <a:pt x="55619" y="426845"/>
                </a:lnTo>
                <a:lnTo>
                  <a:pt x="47051" y="423989"/>
                </a:lnTo>
                <a:close/>
                <a:moveTo>
                  <a:pt x="12710" y="409710"/>
                </a:moveTo>
                <a:lnTo>
                  <a:pt x="7034" y="409710"/>
                </a:lnTo>
                <a:lnTo>
                  <a:pt x="7034" y="284052"/>
                </a:lnTo>
                <a:lnTo>
                  <a:pt x="24240" y="278340"/>
                </a:lnTo>
                <a:lnTo>
                  <a:pt x="24240" y="415422"/>
                </a:lnTo>
                <a:close/>
                <a:moveTo>
                  <a:pt x="1322" y="269773"/>
                </a:moveTo>
                <a:lnTo>
                  <a:pt x="1322" y="421133"/>
                </a:lnTo>
                <a:lnTo>
                  <a:pt x="109845" y="463989"/>
                </a:lnTo>
                <a:lnTo>
                  <a:pt x="109845" y="232647"/>
                </a:lnTo>
                <a:close/>
              </a:path>
            </a:pathLst>
          </a:custGeom>
          <a:solidFill>
            <a:srgbClr val="68217A">
              <a:lumMod val="60000"/>
              <a:lumOff val="4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5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A68EFD2-EBC4-4896-86AC-5323D2632FFE}"/>
              </a:ext>
            </a:extLst>
          </p:cNvPr>
          <p:cNvSpPr txBox="1"/>
          <p:nvPr/>
        </p:nvSpPr>
        <p:spPr>
          <a:xfrm>
            <a:off x="515284" y="512205"/>
            <a:ext cx="643602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oci</a:t>
            </a:r>
            <a:r>
              <a:rPr lang="en-US" dirty="0">
                <a:solidFill>
                  <a:schemeClr val="bg1"/>
                </a:solidFill>
              </a:rPr>
              <a:t>-reg copy \</a:t>
            </a:r>
          </a:p>
          <a:p>
            <a:r>
              <a:rPr lang="en-US" dirty="0">
                <a:solidFill>
                  <a:schemeClr val="bg1"/>
                </a:solidFill>
              </a:rPr>
              <a:t>  --source docker.io/</a:t>
            </a:r>
            <a:r>
              <a:rPr lang="en-US" dirty="0" err="1">
                <a:solidFill>
                  <a:schemeClr val="bg1"/>
                </a:solidFill>
              </a:rPr>
              <a:t>wabbitnetworks</a:t>
            </a:r>
            <a:r>
              <a:rPr lang="en-US" dirty="0">
                <a:solidFill>
                  <a:schemeClr val="bg1"/>
                </a:solidFill>
              </a:rPr>
              <a:t>/net-monitor \</a:t>
            </a:r>
          </a:p>
          <a:p>
            <a:r>
              <a:rPr lang="en-US" dirty="0">
                <a:solidFill>
                  <a:schemeClr val="bg1"/>
                </a:solidFill>
              </a:rPr>
              <a:t>  --target registry.acme-rockets.io/base-artifacts/net-monitor:v1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1A9A112-57E2-40F8-B704-01FFAF74DB41}"/>
              </a:ext>
            </a:extLst>
          </p:cNvPr>
          <p:cNvSpPr txBox="1"/>
          <p:nvPr/>
        </p:nvSpPr>
        <p:spPr>
          <a:xfrm>
            <a:off x="522438" y="524600"/>
            <a:ext cx="6428868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oci</a:t>
            </a:r>
            <a:r>
              <a:rPr lang="en-US" dirty="0">
                <a:solidFill>
                  <a:schemeClr val="bg1"/>
                </a:solidFill>
              </a:rPr>
              <a:t>-reg copy \</a:t>
            </a:r>
          </a:p>
          <a:p>
            <a:r>
              <a:rPr lang="en-US" dirty="0">
                <a:solidFill>
                  <a:schemeClr val="bg1"/>
                </a:solidFill>
              </a:rPr>
              <a:t> --source docker.io/</a:t>
            </a:r>
            <a:r>
              <a:rPr lang="en-US" dirty="0" err="1">
                <a:solidFill>
                  <a:schemeClr val="bg1"/>
                </a:solidFill>
              </a:rPr>
              <a:t>wabbitnetworks</a:t>
            </a:r>
            <a:r>
              <a:rPr lang="en-US" dirty="0">
                <a:solidFill>
                  <a:schemeClr val="bg1"/>
                </a:solidFill>
              </a:rPr>
              <a:t>/net-monitor \</a:t>
            </a:r>
          </a:p>
          <a:p>
            <a:r>
              <a:rPr lang="en-US" dirty="0">
                <a:solidFill>
                  <a:schemeClr val="bg1"/>
                </a:solidFill>
              </a:rPr>
              <a:t>  --target registry.acme-rockets.io/base-artifacts/net-monitor:v1 \</a:t>
            </a:r>
          </a:p>
          <a:p>
            <a:r>
              <a:rPr lang="en-US" dirty="0">
                <a:solidFill>
                  <a:srgbClr val="92D050"/>
                </a:solidFill>
              </a:rPr>
              <a:t>  --include-references org.cncf.notary.v2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oci</a:t>
            </a:r>
            <a:r>
              <a:rPr lang="en-US" dirty="0">
                <a:solidFill>
                  <a:schemeClr val="bg1"/>
                </a:solidFill>
              </a:rPr>
              <a:t>-reg copy \</a:t>
            </a:r>
          </a:p>
          <a:p>
            <a:r>
              <a:rPr lang="en-US" dirty="0">
                <a:solidFill>
                  <a:schemeClr val="bg1"/>
                </a:solidFill>
              </a:rPr>
              <a:t> --source docker.io/</a:t>
            </a:r>
            <a:r>
              <a:rPr lang="en-US" dirty="0" err="1">
                <a:solidFill>
                  <a:schemeClr val="bg1"/>
                </a:solidFill>
              </a:rPr>
              <a:t>wabbitnetworks</a:t>
            </a:r>
            <a:r>
              <a:rPr lang="en-US" dirty="0">
                <a:solidFill>
                  <a:schemeClr val="bg1"/>
                </a:solidFill>
              </a:rPr>
              <a:t>/net-monitor \</a:t>
            </a:r>
          </a:p>
          <a:p>
            <a:r>
              <a:rPr lang="en-US" dirty="0">
                <a:solidFill>
                  <a:schemeClr val="bg1"/>
                </a:solidFill>
              </a:rPr>
              <a:t>  --target registry.acme-rockets.io/base-artifacts/net-monitor:v1 \</a:t>
            </a:r>
          </a:p>
          <a:p>
            <a:r>
              <a:rPr lang="en-US" dirty="0">
                <a:solidFill>
                  <a:srgbClr val="92D050"/>
                </a:solidFill>
              </a:rPr>
              <a:t>  --copy-references disabled</a:t>
            </a:r>
          </a:p>
        </p:txBody>
      </p:sp>
    </p:spTree>
    <p:extLst>
      <p:ext uri="{BB962C8B-B14F-4D97-AF65-F5344CB8AC3E}">
        <p14:creationId xmlns:p14="http://schemas.microsoft.com/office/powerpoint/2010/main" val="273472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6 L 0.51354 0.0004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7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  <p:bldP spid="215" grpId="0" animBg="1"/>
      <p:bldP spid="118" grpId="0" animBg="1"/>
      <p:bldP spid="1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F726-D44C-46D5-BB69-E3B44601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Reference Artifacts</a:t>
            </a:r>
          </a:p>
        </p:txBody>
      </p:sp>
      <p:grpSp>
        <p:nvGrpSpPr>
          <p:cNvPr id="3" name="Net-monitor">
            <a:extLst>
              <a:ext uri="{FF2B5EF4-FFF2-40B4-BE49-F238E27FC236}">
                <a16:creationId xmlns:a16="http://schemas.microsoft.com/office/drawing/2014/main" id="{A8C17196-3A95-406B-BAFE-339B736CDC81}"/>
              </a:ext>
            </a:extLst>
          </p:cNvPr>
          <p:cNvGrpSpPr/>
          <p:nvPr/>
        </p:nvGrpSpPr>
        <p:grpSpPr>
          <a:xfrm>
            <a:off x="8600004" y="1385294"/>
            <a:ext cx="2550619" cy="999869"/>
            <a:chOff x="8600004" y="1385294"/>
            <a:chExt cx="2550619" cy="999869"/>
          </a:xfrm>
        </p:grpSpPr>
        <p:sp>
          <p:nvSpPr>
            <p:cNvPr id="111" name="artifact-border">
              <a:extLst>
                <a:ext uri="{FF2B5EF4-FFF2-40B4-BE49-F238E27FC236}">
                  <a16:creationId xmlns:a16="http://schemas.microsoft.com/office/drawing/2014/main" id="{809C5643-B88F-4C13-B3B9-F12EA45E5067}"/>
                </a:ext>
              </a:extLst>
            </p:cNvPr>
            <p:cNvSpPr/>
            <p:nvPr/>
          </p:nvSpPr>
          <p:spPr>
            <a:xfrm>
              <a:off x="8696945" y="1453378"/>
              <a:ext cx="2453678" cy="931785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D3AC26-6CA2-4A73-B3E5-217B829C00A5}"/>
                </a:ext>
              </a:extLst>
            </p:cNvPr>
            <p:cNvGrpSpPr/>
            <p:nvPr/>
          </p:nvGrpSpPr>
          <p:grpSpPr>
            <a:xfrm>
              <a:off x="8600004" y="1385294"/>
              <a:ext cx="2511690" cy="993807"/>
              <a:chOff x="6919893" y="798303"/>
              <a:chExt cx="2511690" cy="993807"/>
            </a:xfrm>
          </p:grpSpPr>
          <p:sp>
            <p:nvSpPr>
              <p:cNvPr id="5" name="artifact-name">
                <a:extLst>
                  <a:ext uri="{FF2B5EF4-FFF2-40B4-BE49-F238E27FC236}">
                    <a16:creationId xmlns:a16="http://schemas.microsoft.com/office/drawing/2014/main" id="{56C9A4AF-BBC5-41B3-A12E-E42FE992FCBF}"/>
                  </a:ext>
                </a:extLst>
              </p:cNvPr>
              <p:cNvSpPr txBox="1"/>
              <p:nvPr/>
            </p:nvSpPr>
            <p:spPr>
              <a:xfrm>
                <a:off x="7473996" y="819258"/>
                <a:ext cx="1957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net-monitor:</a:t>
                </a:r>
                <a:r>
                  <a:rPr lang="en-US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v1</a:t>
                </a:r>
                <a:endPara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  <p:sp>
            <p:nvSpPr>
              <p:cNvPr id="6" name="artifact-mask">
                <a:extLst>
                  <a:ext uri="{FF2B5EF4-FFF2-40B4-BE49-F238E27FC236}">
                    <a16:creationId xmlns:a16="http://schemas.microsoft.com/office/drawing/2014/main" id="{479ABD3A-D434-45CC-B41E-C81CA2448621}"/>
                  </a:ext>
                </a:extLst>
              </p:cNvPr>
              <p:cNvSpPr/>
              <p:nvPr/>
            </p:nvSpPr>
            <p:spPr>
              <a:xfrm>
                <a:off x="6919893" y="798303"/>
                <a:ext cx="657236" cy="400050"/>
              </a:xfrm>
              <a:custGeom>
                <a:avLst/>
                <a:gdLst>
                  <a:gd name="connsiteX0" fmla="*/ 488999 w 609601"/>
                  <a:gd name="connsiteY0" fmla="*/ -72 h 400050"/>
                  <a:gd name="connsiteX1" fmla="*/ 604633 w 609601"/>
                  <a:gd name="connsiteY1" fmla="*/ 89882 h 400050"/>
                  <a:gd name="connsiteX2" fmla="*/ 609396 w 609601"/>
                  <a:gd name="connsiteY2" fmla="*/ 331331 h 400050"/>
                  <a:gd name="connsiteX3" fmla="*/ 101808 w 609601"/>
                  <a:gd name="connsiteY3" fmla="*/ 399978 h 400050"/>
                  <a:gd name="connsiteX4" fmla="*/ 272 w 609601"/>
                  <a:gd name="connsiteY4" fmla="*/ 324226 h 400050"/>
                  <a:gd name="connsiteX5" fmla="*/ 272 w 609601"/>
                  <a:gd name="connsiteY5" fmla="*/ 68575 h 400050"/>
                  <a:gd name="connsiteX6" fmla="*/ 488999 w 609601"/>
                  <a:gd name="connsiteY6" fmla="*/ -72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601" h="400050">
                    <a:moveTo>
                      <a:pt x="488999" y="-72"/>
                    </a:moveTo>
                    <a:lnTo>
                      <a:pt x="604633" y="89882"/>
                    </a:lnTo>
                    <a:cubicBezTo>
                      <a:pt x="606253" y="170368"/>
                      <a:pt x="607776" y="250845"/>
                      <a:pt x="609396" y="331331"/>
                    </a:cubicBezTo>
                    <a:lnTo>
                      <a:pt x="101808" y="399978"/>
                    </a:lnTo>
                    <a:lnTo>
                      <a:pt x="272" y="324226"/>
                    </a:lnTo>
                    <a:cubicBezTo>
                      <a:pt x="-1347" y="242168"/>
                      <a:pt x="1796" y="150642"/>
                      <a:pt x="272" y="68575"/>
                    </a:cubicBezTo>
                    <a:lnTo>
                      <a:pt x="488999" y="-7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" name="Container Image">
                <a:extLst>
                  <a:ext uri="{FF2B5EF4-FFF2-40B4-BE49-F238E27FC236}">
                    <a16:creationId xmlns:a16="http://schemas.microsoft.com/office/drawing/2014/main" id="{F250BCF3-8F78-4878-9E19-C94A0EABB0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t="15673" b="15673"/>
              <a:stretch/>
            </p:blipFill>
            <p:spPr>
              <a:xfrm>
                <a:off x="6940697" y="798303"/>
                <a:ext cx="590498" cy="405396"/>
              </a:xfrm>
              <a:prstGeom prst="rect">
                <a:avLst/>
              </a:prstGeom>
            </p:spPr>
          </p:pic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6CF2E412-8562-4CA8-B174-A8BF3878DED5}"/>
                  </a:ext>
                </a:extLst>
              </p:cNvPr>
              <p:cNvSpPr/>
              <p:nvPr/>
            </p:nvSpPr>
            <p:spPr>
              <a:xfrm rot="10800000">
                <a:off x="7020886" y="1113334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Sig Label">
                <a:extLst>
                  <a:ext uri="{FF2B5EF4-FFF2-40B4-BE49-F238E27FC236}">
                    <a16:creationId xmlns:a16="http://schemas.microsoft.com/office/drawing/2014/main" id="{CEE12BAD-64C9-4A81-9EB4-F0F21E595B6E}"/>
                  </a:ext>
                </a:extLst>
              </p:cNvPr>
              <p:cNvSpPr txBox="1"/>
              <p:nvPr/>
            </p:nvSpPr>
            <p:spPr>
              <a:xfrm>
                <a:off x="7380125" y="1421024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layer1 (blob)</a:t>
                </a:r>
                <a:endParaRPr lang="en-US" sz="1050" dirty="0"/>
              </a:p>
            </p:txBody>
          </p:sp>
          <p:sp>
            <p:nvSpPr>
              <p:cNvPr id="10" name="Sig Label">
                <a:extLst>
                  <a:ext uri="{FF2B5EF4-FFF2-40B4-BE49-F238E27FC236}">
                    <a16:creationId xmlns:a16="http://schemas.microsoft.com/office/drawing/2014/main" id="{2EBE38CF-D434-4E69-802C-66E8F6AA1D35}"/>
                  </a:ext>
                </a:extLst>
              </p:cNvPr>
              <p:cNvSpPr txBox="1"/>
              <p:nvPr/>
            </p:nvSpPr>
            <p:spPr>
              <a:xfrm>
                <a:off x="7371935" y="1630527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layer2 (blob)</a:t>
                </a:r>
                <a:endParaRPr lang="en-US" sz="1050" dirty="0"/>
              </a:p>
            </p:txBody>
          </p: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9B74A159-59FC-4414-A62C-BC8AF9752007}"/>
                  </a:ext>
                </a:extLst>
              </p:cNvPr>
              <p:cNvCxnSpPr>
                <a:cxnSpLocks/>
                <a:stCxn id="9" idx="1"/>
                <a:endCxn id="7" idx="2"/>
              </p:cNvCxnSpPr>
              <p:nvPr/>
            </p:nvCxnSpPr>
            <p:spPr>
              <a:xfrm rot="10800000">
                <a:off x="7235947" y="1203700"/>
                <a:ext cx="144179" cy="298117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493FEE1D-6051-4D02-92F6-4FCCA1EBA48D}"/>
                  </a:ext>
                </a:extLst>
              </p:cNvPr>
              <p:cNvCxnSpPr>
                <a:cxnSpLocks/>
                <a:stCxn id="10" idx="1"/>
                <a:endCxn id="7" idx="2"/>
              </p:cNvCxnSpPr>
              <p:nvPr/>
            </p:nvCxnSpPr>
            <p:spPr>
              <a:xfrm rot="10800000">
                <a:off x="7235947" y="1203699"/>
                <a:ext cx="135989" cy="507620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Sig Label">
                <a:extLst>
                  <a:ext uri="{FF2B5EF4-FFF2-40B4-BE49-F238E27FC236}">
                    <a16:creationId xmlns:a16="http://schemas.microsoft.com/office/drawing/2014/main" id="{28429866-346B-44E5-B73D-DBF7F7CA6AA8}"/>
                  </a:ext>
                </a:extLst>
              </p:cNvPr>
              <p:cNvSpPr txBox="1"/>
              <p:nvPr/>
            </p:nvSpPr>
            <p:spPr>
              <a:xfrm>
                <a:off x="7371935" y="1220532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config (blob)</a:t>
                </a:r>
                <a:endParaRPr lang="en-US" sz="1050" dirty="0"/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C3A3A879-29D8-44CD-9F8D-B5F08B529FC1}"/>
                  </a:ext>
                </a:extLst>
              </p:cNvPr>
              <p:cNvCxnSpPr>
                <a:cxnSpLocks/>
                <a:stCxn id="13" idx="1"/>
                <a:endCxn id="7" idx="2"/>
              </p:cNvCxnSpPr>
              <p:nvPr/>
            </p:nvCxnSpPr>
            <p:spPr>
              <a:xfrm rot="10800000">
                <a:off x="7235947" y="1203700"/>
                <a:ext cx="135989" cy="97625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21C2AF0-8262-40B6-BDE0-AF1908118EBE}"/>
              </a:ext>
            </a:extLst>
          </p:cNvPr>
          <p:cNvCxnSpPr>
            <a:cxnSpLocks/>
            <a:stCxn id="121" idx="1"/>
            <a:endCxn id="8" idx="0"/>
          </p:cNvCxnSpPr>
          <p:nvPr/>
        </p:nvCxnSpPr>
        <p:spPr>
          <a:xfrm rot="10800000">
            <a:off x="8753766" y="1791306"/>
            <a:ext cx="406295" cy="843517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7920B13-96FA-4B48-82AF-57C880914292}"/>
              </a:ext>
            </a:extLst>
          </p:cNvPr>
          <p:cNvCxnSpPr>
            <a:cxnSpLocks/>
            <a:stCxn id="155" idx="0"/>
            <a:endCxn id="7" idx="1"/>
          </p:cNvCxnSpPr>
          <p:nvPr/>
        </p:nvCxnSpPr>
        <p:spPr>
          <a:xfrm rot="5400000" flipH="1" flipV="1">
            <a:off x="6939540" y="796951"/>
            <a:ext cx="890226" cy="2472309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03E2A94-835A-402D-9FDC-22DB914C527C}"/>
              </a:ext>
            </a:extLst>
          </p:cNvPr>
          <p:cNvCxnSpPr>
            <a:cxnSpLocks/>
            <a:stCxn id="143" idx="1"/>
            <a:endCxn id="8" idx="0"/>
          </p:cNvCxnSpPr>
          <p:nvPr/>
        </p:nvCxnSpPr>
        <p:spPr>
          <a:xfrm rot="10800000">
            <a:off x="8753765" y="1791306"/>
            <a:ext cx="419832" cy="2413177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9806A6E-8BC5-4E5A-B8DA-1DC3E548E0BF}"/>
              </a:ext>
            </a:extLst>
          </p:cNvPr>
          <p:cNvCxnSpPr>
            <a:cxnSpLocks/>
            <a:stCxn id="129" idx="1"/>
            <a:endCxn id="8" idx="0"/>
          </p:cNvCxnSpPr>
          <p:nvPr/>
        </p:nvCxnSpPr>
        <p:spPr>
          <a:xfrm rot="10800000">
            <a:off x="8753766" y="1791306"/>
            <a:ext cx="414437" cy="1602747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 hidden="1">
            <a:extLst>
              <a:ext uri="{FF2B5EF4-FFF2-40B4-BE49-F238E27FC236}">
                <a16:creationId xmlns:a16="http://schemas.microsoft.com/office/drawing/2014/main" id="{2A6D37EE-A8EC-4D27-B278-2D906CBAC291}"/>
              </a:ext>
            </a:extLst>
          </p:cNvPr>
          <p:cNvGrpSpPr/>
          <p:nvPr/>
        </p:nvGrpSpPr>
        <p:grpSpPr>
          <a:xfrm>
            <a:off x="5245184" y="3015093"/>
            <a:ext cx="2414935" cy="953064"/>
            <a:chOff x="8515042" y="119466"/>
            <a:chExt cx="2414935" cy="953064"/>
          </a:xfrm>
        </p:grpSpPr>
        <p:grpSp>
          <p:nvGrpSpPr>
            <p:cNvPr id="80" name="mysql-container">
              <a:extLst>
                <a:ext uri="{FF2B5EF4-FFF2-40B4-BE49-F238E27FC236}">
                  <a16:creationId xmlns:a16="http://schemas.microsoft.com/office/drawing/2014/main" id="{5A2342F4-75F4-4AD2-BF40-740A96C68F18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85" name="artifact-border">
                <a:extLst>
                  <a:ext uri="{FF2B5EF4-FFF2-40B4-BE49-F238E27FC236}">
                    <a16:creationId xmlns:a16="http://schemas.microsoft.com/office/drawing/2014/main" id="{FC7D4DFE-FE0D-4ABB-844C-71D06763DA76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artifact-border">
                <a:extLst>
                  <a:ext uri="{FF2B5EF4-FFF2-40B4-BE49-F238E27FC236}">
                    <a16:creationId xmlns:a16="http://schemas.microsoft.com/office/drawing/2014/main" id="{21754954-53C6-4DB3-985A-DB6344B39DA2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artifact-border">
                <a:extLst>
                  <a:ext uri="{FF2B5EF4-FFF2-40B4-BE49-F238E27FC236}">
                    <a16:creationId xmlns:a16="http://schemas.microsoft.com/office/drawing/2014/main" id="{BEAD76DF-3A04-4F3F-8185-11B10128ADE3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8" name="Container Image">
                <a:extLst>
                  <a:ext uri="{FF2B5EF4-FFF2-40B4-BE49-F238E27FC236}">
                    <a16:creationId xmlns:a16="http://schemas.microsoft.com/office/drawing/2014/main" id="{7D542381-BE42-420E-A59A-A3D96FDF5F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B57869C5-1E39-4DE8-9C94-1C7CD3322CD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tifact-name">
                <a:extLst>
                  <a:ext uri="{FF2B5EF4-FFF2-40B4-BE49-F238E27FC236}">
                    <a16:creationId xmlns:a16="http://schemas.microsoft.com/office/drawing/2014/main" id="{68EDDBA2-548C-44FC-B3CF-BF59F1EE7EE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81" name="Sig Label">
              <a:extLst>
                <a:ext uri="{FF2B5EF4-FFF2-40B4-BE49-F238E27FC236}">
                  <a16:creationId xmlns:a16="http://schemas.microsoft.com/office/drawing/2014/main" id="{7EDF97D6-7EE5-450E-8EBF-1721FE7E80EF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82" name="Sig Label">
              <a:extLst>
                <a:ext uri="{FF2B5EF4-FFF2-40B4-BE49-F238E27FC236}">
                  <a16:creationId xmlns:a16="http://schemas.microsoft.com/office/drawing/2014/main" id="{EDD7870A-D3D5-446C-B880-79FB59DE1E69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111A1125-6B16-4CEC-B37B-6A2BA8666ECA}"/>
                </a:ext>
              </a:extLst>
            </p:cNvPr>
            <p:cNvCxnSpPr>
              <a:cxnSpLocks/>
              <a:stCxn id="81" idx="1"/>
              <a:endCxn id="88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6B2A56BD-DB16-4022-AEDF-75A0F711B5FB}"/>
                </a:ext>
              </a:extLst>
            </p:cNvPr>
            <p:cNvCxnSpPr>
              <a:cxnSpLocks/>
              <a:stCxn id="82" idx="1"/>
              <a:endCxn id="88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 hidden="1">
            <a:extLst>
              <a:ext uri="{FF2B5EF4-FFF2-40B4-BE49-F238E27FC236}">
                <a16:creationId xmlns:a16="http://schemas.microsoft.com/office/drawing/2014/main" id="{22246E08-50B4-40BA-99C8-03967F0F11DE}"/>
              </a:ext>
            </a:extLst>
          </p:cNvPr>
          <p:cNvGrpSpPr/>
          <p:nvPr/>
        </p:nvGrpSpPr>
        <p:grpSpPr>
          <a:xfrm>
            <a:off x="5244082" y="4020122"/>
            <a:ext cx="2414935" cy="953064"/>
            <a:chOff x="8515042" y="119466"/>
            <a:chExt cx="2414935" cy="953064"/>
          </a:xfrm>
        </p:grpSpPr>
        <p:grpSp>
          <p:nvGrpSpPr>
            <p:cNvPr id="92" name="mysql-container">
              <a:extLst>
                <a:ext uri="{FF2B5EF4-FFF2-40B4-BE49-F238E27FC236}">
                  <a16:creationId xmlns:a16="http://schemas.microsoft.com/office/drawing/2014/main" id="{6FA73119-DEBF-4F14-9319-9ECA8B26D9D7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97" name="artifact-border">
                <a:extLst>
                  <a:ext uri="{FF2B5EF4-FFF2-40B4-BE49-F238E27FC236}">
                    <a16:creationId xmlns:a16="http://schemas.microsoft.com/office/drawing/2014/main" id="{22570975-6163-4FE0-BF2E-25DC863D7F42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artifact-border">
                <a:extLst>
                  <a:ext uri="{FF2B5EF4-FFF2-40B4-BE49-F238E27FC236}">
                    <a16:creationId xmlns:a16="http://schemas.microsoft.com/office/drawing/2014/main" id="{DD13748C-FD3D-4B4D-9D2C-7E4786E623BD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artifact-border">
                <a:extLst>
                  <a:ext uri="{FF2B5EF4-FFF2-40B4-BE49-F238E27FC236}">
                    <a16:creationId xmlns:a16="http://schemas.microsoft.com/office/drawing/2014/main" id="{822ED51F-2BBB-4518-99A6-5D67F1CEAD6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00" name="Container Image">
                <a:extLst>
                  <a:ext uri="{FF2B5EF4-FFF2-40B4-BE49-F238E27FC236}">
                    <a16:creationId xmlns:a16="http://schemas.microsoft.com/office/drawing/2014/main" id="{F164CB01-D881-48BE-AB81-C1DCF1D6B2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49FB4110-D4B3-4F13-9FE4-C3623F23F51A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tifact-name">
                <a:extLst>
                  <a:ext uri="{FF2B5EF4-FFF2-40B4-BE49-F238E27FC236}">
                    <a16:creationId xmlns:a16="http://schemas.microsoft.com/office/drawing/2014/main" id="{40A7CBDD-9B09-40C1-A175-AA90B1911993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93" name="Sig Label">
              <a:extLst>
                <a:ext uri="{FF2B5EF4-FFF2-40B4-BE49-F238E27FC236}">
                  <a16:creationId xmlns:a16="http://schemas.microsoft.com/office/drawing/2014/main" id="{C2EF8CD0-ECBE-491B-8821-5DDA201F3DC3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94" name="Sig Label">
              <a:extLst>
                <a:ext uri="{FF2B5EF4-FFF2-40B4-BE49-F238E27FC236}">
                  <a16:creationId xmlns:a16="http://schemas.microsoft.com/office/drawing/2014/main" id="{992E3A0B-B1FC-4B39-A518-661E9203F0ED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05E38EB8-B97A-4821-B625-B28E7DD2FA88}"/>
                </a:ext>
              </a:extLst>
            </p:cNvPr>
            <p:cNvCxnSpPr>
              <a:cxnSpLocks/>
              <a:stCxn id="93" idx="1"/>
              <a:endCxn id="100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E29F7CD7-446B-4ED7-A754-4968C3278267}"/>
                </a:ext>
              </a:extLst>
            </p:cNvPr>
            <p:cNvCxnSpPr>
              <a:cxnSpLocks/>
              <a:stCxn id="94" idx="1"/>
              <a:endCxn id="100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Wabbit-Networks Sig">
            <a:extLst>
              <a:ext uri="{FF2B5EF4-FFF2-40B4-BE49-F238E27FC236}">
                <a16:creationId xmlns:a16="http://schemas.microsoft.com/office/drawing/2014/main" id="{113DA923-D2CF-4F81-B466-AE854DE9315C}"/>
              </a:ext>
            </a:extLst>
          </p:cNvPr>
          <p:cNvGrpSpPr/>
          <p:nvPr/>
        </p:nvGrpSpPr>
        <p:grpSpPr>
          <a:xfrm>
            <a:off x="9160060" y="2474929"/>
            <a:ext cx="2365357" cy="714770"/>
            <a:chOff x="9460153" y="3826108"/>
            <a:chExt cx="2365357" cy="714770"/>
          </a:xfrm>
        </p:grpSpPr>
        <p:sp>
          <p:nvSpPr>
            <p:cNvPr id="120" name="artifact-border">
              <a:extLst>
                <a:ext uri="{FF2B5EF4-FFF2-40B4-BE49-F238E27FC236}">
                  <a16:creationId xmlns:a16="http://schemas.microsoft.com/office/drawing/2014/main" id="{556090B8-E203-46C7-9334-1A62962D8A5A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21" name="Container Image">
              <a:extLst>
                <a:ext uri="{FF2B5EF4-FFF2-40B4-BE49-F238E27FC236}">
                  <a16:creationId xmlns:a16="http://schemas.microsoft.com/office/drawing/2014/main" id="{B0788C06-0074-43C9-B7CA-1B6CE195FB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FC92FB35-3B4B-4BB6-9928-71B84A56FB74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artifact-name">
              <a:extLst>
                <a:ext uri="{FF2B5EF4-FFF2-40B4-BE49-F238E27FC236}">
                  <a16:creationId xmlns:a16="http://schemas.microsoft.com/office/drawing/2014/main" id="{6A3EF5DE-79AF-44F1-8C95-6A357D2FD27E}"/>
                </a:ext>
              </a:extLst>
            </p:cNvPr>
            <p:cNvSpPr txBox="1"/>
            <p:nvPr/>
          </p:nvSpPr>
          <p:spPr>
            <a:xfrm>
              <a:off x="9717241" y="3847062"/>
              <a:ext cx="2108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 Networks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114" name="Sig Label">
              <a:extLst>
                <a:ext uri="{FF2B5EF4-FFF2-40B4-BE49-F238E27FC236}">
                  <a16:creationId xmlns:a16="http://schemas.microsoft.com/office/drawing/2014/main" id="{9E0D4A8F-4319-44EB-BF54-2AE581E6DEEB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15" name="Sig Label">
              <a:extLst>
                <a:ext uri="{FF2B5EF4-FFF2-40B4-BE49-F238E27FC236}">
                  <a16:creationId xmlns:a16="http://schemas.microsoft.com/office/drawing/2014/main" id="{EC4E5D38-6819-4B59-A064-88693DEE5A22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16" name="Connector: Elbow 115">
              <a:extLst>
                <a:ext uri="{FF2B5EF4-FFF2-40B4-BE49-F238E27FC236}">
                  <a16:creationId xmlns:a16="http://schemas.microsoft.com/office/drawing/2014/main" id="{11C67534-B01C-43A7-B081-E2C364B55EB2}"/>
                </a:ext>
              </a:extLst>
            </p:cNvPr>
            <p:cNvCxnSpPr>
              <a:cxnSpLocks/>
              <a:stCxn id="114" idx="1"/>
              <a:endCxn id="121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7D1BE4D7-9930-435D-B68E-ED35DDD0AEBC}"/>
                </a:ext>
              </a:extLst>
            </p:cNvPr>
            <p:cNvCxnSpPr>
              <a:cxnSpLocks/>
              <a:stCxn id="115" idx="1"/>
              <a:endCxn id="121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Docker Sig">
            <a:extLst>
              <a:ext uri="{FF2B5EF4-FFF2-40B4-BE49-F238E27FC236}">
                <a16:creationId xmlns:a16="http://schemas.microsoft.com/office/drawing/2014/main" id="{8BA816EE-1ED2-4B7D-9DD2-59FE27EABEB6}"/>
              </a:ext>
            </a:extLst>
          </p:cNvPr>
          <p:cNvGrpSpPr/>
          <p:nvPr/>
        </p:nvGrpSpPr>
        <p:grpSpPr>
          <a:xfrm>
            <a:off x="9168202" y="3237013"/>
            <a:ext cx="2266887" cy="747196"/>
            <a:chOff x="9460153" y="3826108"/>
            <a:chExt cx="2266887" cy="747196"/>
          </a:xfrm>
        </p:grpSpPr>
        <p:sp>
          <p:nvSpPr>
            <p:cNvPr id="128" name="artifact-border">
              <a:extLst>
                <a:ext uri="{FF2B5EF4-FFF2-40B4-BE49-F238E27FC236}">
                  <a16:creationId xmlns:a16="http://schemas.microsoft.com/office/drawing/2014/main" id="{471CDBC8-4897-4647-9C82-81EA1903064A}"/>
                </a:ext>
              </a:extLst>
            </p:cNvPr>
            <p:cNvSpPr/>
            <p:nvPr/>
          </p:nvSpPr>
          <p:spPr>
            <a:xfrm>
              <a:off x="9536289" y="3894191"/>
              <a:ext cx="2190751" cy="67911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29" name="Container Image">
              <a:extLst>
                <a:ext uri="{FF2B5EF4-FFF2-40B4-BE49-F238E27FC236}">
                  <a16:creationId xmlns:a16="http://schemas.microsoft.com/office/drawing/2014/main" id="{3DBD29A4-E7D3-45FD-AF62-E0B5E62A81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3866" cy="314077"/>
            </a:xfrm>
            <a:prstGeom prst="rect">
              <a:avLst/>
            </a:prstGeom>
          </p:spPr>
        </p:pic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ECDD9C0A-7893-47A7-8AEE-C4C399DEECFB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artifact-name">
              <a:extLst>
                <a:ext uri="{FF2B5EF4-FFF2-40B4-BE49-F238E27FC236}">
                  <a16:creationId xmlns:a16="http://schemas.microsoft.com/office/drawing/2014/main" id="{C2CCC1D1-704D-4F5C-909B-8226D0661F5B}"/>
                </a:ext>
              </a:extLst>
            </p:cNvPr>
            <p:cNvSpPr txBox="1"/>
            <p:nvPr/>
          </p:nvSpPr>
          <p:spPr>
            <a:xfrm>
              <a:off x="9717241" y="3847062"/>
              <a:ext cx="13644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Docker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132" name="Sig Label">
              <a:extLst>
                <a:ext uri="{FF2B5EF4-FFF2-40B4-BE49-F238E27FC236}">
                  <a16:creationId xmlns:a16="http://schemas.microsoft.com/office/drawing/2014/main" id="{A7485657-F1D2-446A-8872-0D21D95BBD11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33" name="Sig Label">
              <a:extLst>
                <a:ext uri="{FF2B5EF4-FFF2-40B4-BE49-F238E27FC236}">
                  <a16:creationId xmlns:a16="http://schemas.microsoft.com/office/drawing/2014/main" id="{4A7C7A15-8BB8-478D-848A-79C04A3BC447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34" name="Connector: Elbow 133">
              <a:extLst>
                <a:ext uri="{FF2B5EF4-FFF2-40B4-BE49-F238E27FC236}">
                  <a16:creationId xmlns:a16="http://schemas.microsoft.com/office/drawing/2014/main" id="{DE235B21-84B0-40AA-A0C3-8CD613E939B7}"/>
                </a:ext>
              </a:extLst>
            </p:cNvPr>
            <p:cNvCxnSpPr>
              <a:cxnSpLocks/>
              <a:stCxn id="132" idx="1"/>
              <a:endCxn id="129" idx="2"/>
            </p:cNvCxnSpPr>
            <p:nvPr/>
          </p:nvCxnSpPr>
          <p:spPr>
            <a:xfrm rot="10800000">
              <a:off x="9617086" y="4140186"/>
              <a:ext cx="282494" cy="4053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or: Elbow 134">
              <a:extLst>
                <a:ext uri="{FF2B5EF4-FFF2-40B4-BE49-F238E27FC236}">
                  <a16:creationId xmlns:a16="http://schemas.microsoft.com/office/drawing/2014/main" id="{EBA4355D-B1B4-4E8C-BF53-0AEB36AE9874}"/>
                </a:ext>
              </a:extLst>
            </p:cNvPr>
            <p:cNvCxnSpPr>
              <a:cxnSpLocks/>
              <a:stCxn id="133" idx="1"/>
              <a:endCxn id="129" idx="2"/>
            </p:cNvCxnSpPr>
            <p:nvPr/>
          </p:nvCxnSpPr>
          <p:spPr>
            <a:xfrm rot="10800000">
              <a:off x="9617086" y="4140185"/>
              <a:ext cx="274304" cy="269086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ACME Sig">
            <a:extLst>
              <a:ext uri="{FF2B5EF4-FFF2-40B4-BE49-F238E27FC236}">
                <a16:creationId xmlns:a16="http://schemas.microsoft.com/office/drawing/2014/main" id="{EAB42007-12EB-41BE-AAB9-BC522AA6FB7A}"/>
              </a:ext>
            </a:extLst>
          </p:cNvPr>
          <p:cNvGrpSpPr/>
          <p:nvPr/>
        </p:nvGrpSpPr>
        <p:grpSpPr>
          <a:xfrm>
            <a:off x="9173597" y="4047443"/>
            <a:ext cx="2266887" cy="747196"/>
            <a:chOff x="9460153" y="3826108"/>
            <a:chExt cx="2266887" cy="747196"/>
          </a:xfrm>
        </p:grpSpPr>
        <p:sp>
          <p:nvSpPr>
            <p:cNvPr id="142" name="artifact-border">
              <a:extLst>
                <a:ext uri="{FF2B5EF4-FFF2-40B4-BE49-F238E27FC236}">
                  <a16:creationId xmlns:a16="http://schemas.microsoft.com/office/drawing/2014/main" id="{FC8E95D4-14C5-431A-92DD-1751C3A65654}"/>
                </a:ext>
              </a:extLst>
            </p:cNvPr>
            <p:cNvSpPr/>
            <p:nvPr/>
          </p:nvSpPr>
          <p:spPr>
            <a:xfrm>
              <a:off x="9536289" y="3894191"/>
              <a:ext cx="2190751" cy="67911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43" name="Container Image">
              <a:extLst>
                <a:ext uri="{FF2B5EF4-FFF2-40B4-BE49-F238E27FC236}">
                  <a16:creationId xmlns:a16="http://schemas.microsoft.com/office/drawing/2014/main" id="{7902A7D3-839A-4684-82B2-63C6F788F4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3866" cy="314077"/>
            </a:xfrm>
            <a:prstGeom prst="rect">
              <a:avLst/>
            </a:prstGeom>
          </p:spPr>
        </p:pic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986A5187-D970-404B-B936-BE882C5033F0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artifact-name">
              <a:extLst>
                <a:ext uri="{FF2B5EF4-FFF2-40B4-BE49-F238E27FC236}">
                  <a16:creationId xmlns:a16="http://schemas.microsoft.com/office/drawing/2014/main" id="{C229A0E4-9656-4D47-B7FB-EE3734A03E72}"/>
                </a:ext>
              </a:extLst>
            </p:cNvPr>
            <p:cNvSpPr txBox="1"/>
            <p:nvPr/>
          </p:nvSpPr>
          <p:spPr>
            <a:xfrm>
              <a:off x="9717241" y="3847062"/>
              <a:ext cx="18069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ACME Rockets 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signature</a:t>
              </a:r>
            </a:p>
          </p:txBody>
        </p:sp>
        <p:sp>
          <p:nvSpPr>
            <p:cNvPr id="146" name="Sig Label">
              <a:extLst>
                <a:ext uri="{FF2B5EF4-FFF2-40B4-BE49-F238E27FC236}">
                  <a16:creationId xmlns:a16="http://schemas.microsoft.com/office/drawing/2014/main" id="{CCCBC773-D213-44FF-AEFD-7A8BFCCB51D5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47" name="Sig Label">
              <a:extLst>
                <a:ext uri="{FF2B5EF4-FFF2-40B4-BE49-F238E27FC236}">
                  <a16:creationId xmlns:a16="http://schemas.microsoft.com/office/drawing/2014/main" id="{397EC3C6-28DD-423C-8635-D5148CBCE8BE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48" name="Connector: Elbow 147">
              <a:extLst>
                <a:ext uri="{FF2B5EF4-FFF2-40B4-BE49-F238E27FC236}">
                  <a16:creationId xmlns:a16="http://schemas.microsoft.com/office/drawing/2014/main" id="{4DD26366-55C7-415B-AC99-000C41561BF2}"/>
                </a:ext>
              </a:extLst>
            </p:cNvPr>
            <p:cNvCxnSpPr>
              <a:cxnSpLocks/>
              <a:stCxn id="146" idx="1"/>
              <a:endCxn id="143" idx="2"/>
            </p:cNvCxnSpPr>
            <p:nvPr/>
          </p:nvCxnSpPr>
          <p:spPr>
            <a:xfrm rot="10800000">
              <a:off x="9617086" y="4140186"/>
              <a:ext cx="282494" cy="4053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or: Elbow 148">
              <a:extLst>
                <a:ext uri="{FF2B5EF4-FFF2-40B4-BE49-F238E27FC236}">
                  <a16:creationId xmlns:a16="http://schemas.microsoft.com/office/drawing/2014/main" id="{473C064A-2021-4DE7-A29F-8ABBE29A9C14}"/>
                </a:ext>
              </a:extLst>
            </p:cNvPr>
            <p:cNvCxnSpPr>
              <a:cxnSpLocks/>
              <a:stCxn id="147" idx="1"/>
              <a:endCxn id="143" idx="2"/>
            </p:cNvCxnSpPr>
            <p:nvPr/>
          </p:nvCxnSpPr>
          <p:spPr>
            <a:xfrm rot="10800000">
              <a:off x="9617086" y="4140185"/>
              <a:ext cx="274304" cy="269086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7DDD069-2D1B-4170-BBF9-4B5769D1B267}"/>
              </a:ext>
            </a:extLst>
          </p:cNvPr>
          <p:cNvGrpSpPr/>
          <p:nvPr/>
        </p:nvGrpSpPr>
        <p:grpSpPr>
          <a:xfrm>
            <a:off x="5991566" y="2478218"/>
            <a:ext cx="2266887" cy="747196"/>
            <a:chOff x="9460153" y="3826108"/>
            <a:chExt cx="2266887" cy="747196"/>
          </a:xfrm>
        </p:grpSpPr>
        <p:sp>
          <p:nvSpPr>
            <p:cNvPr id="154" name="artifact-border">
              <a:extLst>
                <a:ext uri="{FF2B5EF4-FFF2-40B4-BE49-F238E27FC236}">
                  <a16:creationId xmlns:a16="http://schemas.microsoft.com/office/drawing/2014/main" id="{030DC30E-CBDE-449F-B9EC-4DFC5D7970B8}"/>
                </a:ext>
              </a:extLst>
            </p:cNvPr>
            <p:cNvSpPr/>
            <p:nvPr/>
          </p:nvSpPr>
          <p:spPr>
            <a:xfrm>
              <a:off x="9536289" y="3894191"/>
              <a:ext cx="2190751" cy="67911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55" name="Container Image">
              <a:extLst>
                <a:ext uri="{FF2B5EF4-FFF2-40B4-BE49-F238E27FC236}">
                  <a16:creationId xmlns:a16="http://schemas.microsoft.com/office/drawing/2014/main" id="{BB7C16AB-2265-49B0-9B46-48AFF3032F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4" r="34"/>
            <a:stretch/>
          </p:blipFill>
          <p:spPr>
            <a:xfrm>
              <a:off x="9460153" y="3826108"/>
              <a:ext cx="313866" cy="314077"/>
            </a:xfrm>
            <a:prstGeom prst="rect">
              <a:avLst/>
            </a:prstGeom>
          </p:spPr>
        </p:pic>
        <p:sp>
          <p:nvSpPr>
            <p:cNvPr id="156" name="Isosceles Triangle 155">
              <a:extLst>
                <a:ext uri="{FF2B5EF4-FFF2-40B4-BE49-F238E27FC236}">
                  <a16:creationId xmlns:a16="http://schemas.microsoft.com/office/drawing/2014/main" id="{577A7077-0E16-43AF-B851-EC68A05F2368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artifact-name">
              <a:extLst>
                <a:ext uri="{FF2B5EF4-FFF2-40B4-BE49-F238E27FC236}">
                  <a16:creationId xmlns:a16="http://schemas.microsoft.com/office/drawing/2014/main" id="{24F970AC-03C1-4B46-BDC5-65FDD14C0F86}"/>
                </a:ext>
              </a:extLst>
            </p:cNvPr>
            <p:cNvSpPr txBox="1"/>
            <p:nvPr/>
          </p:nvSpPr>
          <p:spPr>
            <a:xfrm>
              <a:off x="9717241" y="3847062"/>
              <a:ext cx="11432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 dirty="0" err="1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SBoM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Document</a:t>
              </a:r>
            </a:p>
          </p:txBody>
        </p:sp>
        <p:sp>
          <p:nvSpPr>
            <p:cNvPr id="158" name="Sig Label">
              <a:extLst>
                <a:ext uri="{FF2B5EF4-FFF2-40B4-BE49-F238E27FC236}">
                  <a16:creationId xmlns:a16="http://schemas.microsoft.com/office/drawing/2014/main" id="{1B5B1727-36D0-4B0B-ABFC-AA5D11A8508E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59" name="Sig Label">
              <a:extLst>
                <a:ext uri="{FF2B5EF4-FFF2-40B4-BE49-F238E27FC236}">
                  <a16:creationId xmlns:a16="http://schemas.microsoft.com/office/drawing/2014/main" id="{863346B2-587D-40EE-89FB-C184B7567AC9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60" name="Connector: Elbow 159">
              <a:extLst>
                <a:ext uri="{FF2B5EF4-FFF2-40B4-BE49-F238E27FC236}">
                  <a16:creationId xmlns:a16="http://schemas.microsoft.com/office/drawing/2014/main" id="{5E0EA70B-7ED4-44C8-8430-66B8AA358ECD}"/>
                </a:ext>
              </a:extLst>
            </p:cNvPr>
            <p:cNvCxnSpPr>
              <a:cxnSpLocks/>
              <a:stCxn id="158" idx="1"/>
              <a:endCxn id="155" idx="2"/>
            </p:cNvCxnSpPr>
            <p:nvPr/>
          </p:nvCxnSpPr>
          <p:spPr>
            <a:xfrm rot="10800000">
              <a:off x="9617086" y="4140186"/>
              <a:ext cx="282494" cy="4053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or: Elbow 160">
              <a:extLst>
                <a:ext uri="{FF2B5EF4-FFF2-40B4-BE49-F238E27FC236}">
                  <a16:creationId xmlns:a16="http://schemas.microsoft.com/office/drawing/2014/main" id="{F5FE52A6-8FD2-467C-85C7-F174D19BC316}"/>
                </a:ext>
              </a:extLst>
            </p:cNvPr>
            <p:cNvCxnSpPr>
              <a:cxnSpLocks/>
              <a:stCxn id="159" idx="1"/>
              <a:endCxn id="155" idx="2"/>
            </p:cNvCxnSpPr>
            <p:nvPr/>
          </p:nvCxnSpPr>
          <p:spPr>
            <a:xfrm rot="10800000">
              <a:off x="9617086" y="4140185"/>
              <a:ext cx="274304" cy="269086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353019B-99F1-401C-9C28-46A434AF0426}"/>
              </a:ext>
            </a:extLst>
          </p:cNvPr>
          <p:cNvGrpSpPr/>
          <p:nvPr/>
        </p:nvGrpSpPr>
        <p:grpSpPr>
          <a:xfrm>
            <a:off x="6331834" y="3269439"/>
            <a:ext cx="2365357" cy="714770"/>
            <a:chOff x="9460153" y="3826108"/>
            <a:chExt cx="2365357" cy="714770"/>
          </a:xfrm>
        </p:grpSpPr>
        <p:sp>
          <p:nvSpPr>
            <p:cNvPr id="168" name="artifact-border">
              <a:extLst>
                <a:ext uri="{FF2B5EF4-FFF2-40B4-BE49-F238E27FC236}">
                  <a16:creationId xmlns:a16="http://schemas.microsoft.com/office/drawing/2014/main" id="{A6A9E84C-AC0A-430B-808C-739527C5655C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69" name="Container Image">
              <a:extLst>
                <a:ext uri="{FF2B5EF4-FFF2-40B4-BE49-F238E27FC236}">
                  <a16:creationId xmlns:a16="http://schemas.microsoft.com/office/drawing/2014/main" id="{AE5E92E8-77F3-4ADB-A379-EADE61F4D8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491F7906-EC12-423E-B4D6-E19806E0C2E1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artifact-name">
              <a:extLst>
                <a:ext uri="{FF2B5EF4-FFF2-40B4-BE49-F238E27FC236}">
                  <a16:creationId xmlns:a16="http://schemas.microsoft.com/office/drawing/2014/main" id="{1F498105-501F-40D8-8E8E-7E8A79C9DA11}"/>
                </a:ext>
              </a:extLst>
            </p:cNvPr>
            <p:cNvSpPr txBox="1"/>
            <p:nvPr/>
          </p:nvSpPr>
          <p:spPr>
            <a:xfrm>
              <a:off x="9717241" y="3847062"/>
              <a:ext cx="2108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 Networks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172" name="Sig Label">
              <a:extLst>
                <a:ext uri="{FF2B5EF4-FFF2-40B4-BE49-F238E27FC236}">
                  <a16:creationId xmlns:a16="http://schemas.microsoft.com/office/drawing/2014/main" id="{D07ACD6D-C887-478B-A5F2-6F8F22CAB377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73" name="Sig Label">
              <a:extLst>
                <a:ext uri="{FF2B5EF4-FFF2-40B4-BE49-F238E27FC236}">
                  <a16:creationId xmlns:a16="http://schemas.microsoft.com/office/drawing/2014/main" id="{081C9002-1DC2-4EBF-8D01-5B2904E0E67D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74" name="Connector: Elbow 173">
              <a:extLst>
                <a:ext uri="{FF2B5EF4-FFF2-40B4-BE49-F238E27FC236}">
                  <a16:creationId xmlns:a16="http://schemas.microsoft.com/office/drawing/2014/main" id="{05261795-DDAE-420A-A0F4-A7B6D20BB020}"/>
                </a:ext>
              </a:extLst>
            </p:cNvPr>
            <p:cNvCxnSpPr>
              <a:cxnSpLocks/>
              <a:stCxn id="172" idx="1"/>
              <a:endCxn id="169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79BD8AEA-76C7-4B58-8AF3-BFD061E31344}"/>
                </a:ext>
              </a:extLst>
            </p:cNvPr>
            <p:cNvCxnSpPr>
              <a:cxnSpLocks/>
              <a:stCxn id="173" idx="1"/>
              <a:endCxn id="169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7A6BE76-7C92-466E-BC87-5A3E86BC1957}"/>
              </a:ext>
            </a:extLst>
          </p:cNvPr>
          <p:cNvCxnSpPr>
            <a:cxnSpLocks/>
            <a:stCxn id="169" idx="1"/>
            <a:endCxn id="155" idx="1"/>
          </p:cNvCxnSpPr>
          <p:nvPr/>
        </p:nvCxnSpPr>
        <p:spPr>
          <a:xfrm rot="10800000">
            <a:off x="5991566" y="2635258"/>
            <a:ext cx="340268" cy="794075"/>
          </a:xfrm>
          <a:prstGeom prst="bentConnector3">
            <a:avLst>
              <a:gd name="adj1" fmla="val 167182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F7E2AAB-EFF8-4258-B05C-442BD97BE770}"/>
              </a:ext>
            </a:extLst>
          </p:cNvPr>
          <p:cNvGrpSpPr/>
          <p:nvPr/>
        </p:nvGrpSpPr>
        <p:grpSpPr>
          <a:xfrm>
            <a:off x="6345248" y="4057559"/>
            <a:ext cx="2266887" cy="714770"/>
            <a:chOff x="9460153" y="3826108"/>
            <a:chExt cx="2266887" cy="714770"/>
          </a:xfrm>
        </p:grpSpPr>
        <p:sp>
          <p:nvSpPr>
            <p:cNvPr id="187" name="artifact-border">
              <a:extLst>
                <a:ext uri="{FF2B5EF4-FFF2-40B4-BE49-F238E27FC236}">
                  <a16:creationId xmlns:a16="http://schemas.microsoft.com/office/drawing/2014/main" id="{9C123AE2-B856-4552-B423-57324E7337DE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88" name="Container Image">
              <a:extLst>
                <a:ext uri="{FF2B5EF4-FFF2-40B4-BE49-F238E27FC236}">
                  <a16:creationId xmlns:a16="http://schemas.microsoft.com/office/drawing/2014/main" id="{90B68FF3-485D-4DB8-94E1-DBEE1AD95A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33" r="33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189" name="Isosceles Triangle 188">
              <a:extLst>
                <a:ext uri="{FF2B5EF4-FFF2-40B4-BE49-F238E27FC236}">
                  <a16:creationId xmlns:a16="http://schemas.microsoft.com/office/drawing/2014/main" id="{E7E041EE-C5B1-4947-95AB-A1818C6AFC0A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artifact-name">
              <a:extLst>
                <a:ext uri="{FF2B5EF4-FFF2-40B4-BE49-F238E27FC236}">
                  <a16:creationId xmlns:a16="http://schemas.microsoft.com/office/drawing/2014/main" id="{C9631F37-6912-4FD1-9A79-C9EACDD3AFBE}"/>
                </a:ext>
              </a:extLst>
            </p:cNvPr>
            <p:cNvSpPr txBox="1"/>
            <p:nvPr/>
          </p:nvSpPr>
          <p:spPr>
            <a:xfrm>
              <a:off x="9717241" y="3847062"/>
              <a:ext cx="11432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YAAT Artifact</a:t>
              </a:r>
            </a:p>
          </p:txBody>
        </p:sp>
        <p:sp>
          <p:nvSpPr>
            <p:cNvPr id="191" name="Sig Label">
              <a:extLst>
                <a:ext uri="{FF2B5EF4-FFF2-40B4-BE49-F238E27FC236}">
                  <a16:creationId xmlns:a16="http://schemas.microsoft.com/office/drawing/2014/main" id="{1798C5CB-1417-41BF-85FC-A3171DFDD182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92" name="Sig Label">
              <a:extLst>
                <a:ext uri="{FF2B5EF4-FFF2-40B4-BE49-F238E27FC236}">
                  <a16:creationId xmlns:a16="http://schemas.microsoft.com/office/drawing/2014/main" id="{92ADC3E1-719B-45DE-8611-A3A1FB4AB0BA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93" name="Connector: Elbow 192">
              <a:extLst>
                <a:ext uri="{FF2B5EF4-FFF2-40B4-BE49-F238E27FC236}">
                  <a16:creationId xmlns:a16="http://schemas.microsoft.com/office/drawing/2014/main" id="{2526F38D-F361-41DB-B138-413BF3C8A8CF}"/>
                </a:ext>
              </a:extLst>
            </p:cNvPr>
            <p:cNvCxnSpPr>
              <a:cxnSpLocks/>
              <a:stCxn id="191" idx="1"/>
              <a:endCxn id="188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or: Elbow 193">
              <a:extLst>
                <a:ext uri="{FF2B5EF4-FFF2-40B4-BE49-F238E27FC236}">
                  <a16:creationId xmlns:a16="http://schemas.microsoft.com/office/drawing/2014/main" id="{FACA7DAE-729A-4BD9-A5A4-845ED450E00F}"/>
                </a:ext>
              </a:extLst>
            </p:cNvPr>
            <p:cNvCxnSpPr>
              <a:cxnSpLocks/>
              <a:stCxn id="192" idx="1"/>
              <a:endCxn id="188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E31768F5-7CDC-45AD-8CE7-D63E18144B56}"/>
              </a:ext>
            </a:extLst>
          </p:cNvPr>
          <p:cNvCxnSpPr>
            <a:cxnSpLocks/>
            <a:stCxn id="188" idx="1"/>
            <a:endCxn id="155" idx="1"/>
          </p:cNvCxnSpPr>
          <p:nvPr/>
        </p:nvCxnSpPr>
        <p:spPr>
          <a:xfrm rot="10800000">
            <a:off x="5991566" y="2635258"/>
            <a:ext cx="353682" cy="1582195"/>
          </a:xfrm>
          <a:prstGeom prst="bentConnector3">
            <a:avLst>
              <a:gd name="adj1" fmla="val 164634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9BF9092-2146-4498-BD47-00DD85EDA861}"/>
              </a:ext>
            </a:extLst>
          </p:cNvPr>
          <p:cNvGrpSpPr/>
          <p:nvPr/>
        </p:nvGrpSpPr>
        <p:grpSpPr>
          <a:xfrm>
            <a:off x="6794703" y="4894221"/>
            <a:ext cx="2365357" cy="714770"/>
            <a:chOff x="9460153" y="3826108"/>
            <a:chExt cx="2365357" cy="714770"/>
          </a:xfrm>
        </p:grpSpPr>
        <p:sp>
          <p:nvSpPr>
            <p:cNvPr id="199" name="artifact-border">
              <a:extLst>
                <a:ext uri="{FF2B5EF4-FFF2-40B4-BE49-F238E27FC236}">
                  <a16:creationId xmlns:a16="http://schemas.microsoft.com/office/drawing/2014/main" id="{E8E48FBA-CD76-47B0-AD81-782A8C93E663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00" name="Container Image">
              <a:extLst>
                <a:ext uri="{FF2B5EF4-FFF2-40B4-BE49-F238E27FC236}">
                  <a16:creationId xmlns:a16="http://schemas.microsoft.com/office/drawing/2014/main" id="{0EDEC163-001C-4976-9398-ED63BDE080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C23F6CC6-E30D-4206-BCE2-52BF59BB2849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artifact-name">
              <a:extLst>
                <a:ext uri="{FF2B5EF4-FFF2-40B4-BE49-F238E27FC236}">
                  <a16:creationId xmlns:a16="http://schemas.microsoft.com/office/drawing/2014/main" id="{6F4785F6-3691-41D6-B7D7-AE905539DD4F}"/>
                </a:ext>
              </a:extLst>
            </p:cNvPr>
            <p:cNvSpPr txBox="1"/>
            <p:nvPr/>
          </p:nvSpPr>
          <p:spPr>
            <a:xfrm>
              <a:off x="9717241" y="3847062"/>
              <a:ext cx="2108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 Networks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203" name="Sig Label">
              <a:extLst>
                <a:ext uri="{FF2B5EF4-FFF2-40B4-BE49-F238E27FC236}">
                  <a16:creationId xmlns:a16="http://schemas.microsoft.com/office/drawing/2014/main" id="{82A3B40D-8018-46C7-8FF7-30AD47C9A21A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204" name="Sig Label">
              <a:extLst>
                <a:ext uri="{FF2B5EF4-FFF2-40B4-BE49-F238E27FC236}">
                  <a16:creationId xmlns:a16="http://schemas.microsoft.com/office/drawing/2014/main" id="{A5FC3C77-56C4-4E57-92E5-C20FF0A2EDF1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205" name="Connector: Elbow 204">
              <a:extLst>
                <a:ext uri="{FF2B5EF4-FFF2-40B4-BE49-F238E27FC236}">
                  <a16:creationId xmlns:a16="http://schemas.microsoft.com/office/drawing/2014/main" id="{617AB554-4D60-41A3-9215-FEE1E7CDC52F}"/>
                </a:ext>
              </a:extLst>
            </p:cNvPr>
            <p:cNvCxnSpPr>
              <a:cxnSpLocks/>
              <a:stCxn id="203" idx="1"/>
              <a:endCxn id="200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or: Elbow 205">
              <a:extLst>
                <a:ext uri="{FF2B5EF4-FFF2-40B4-BE49-F238E27FC236}">
                  <a16:creationId xmlns:a16="http://schemas.microsoft.com/office/drawing/2014/main" id="{08B18E27-7562-416F-ABD2-1AB81A72D898}"/>
                </a:ext>
              </a:extLst>
            </p:cNvPr>
            <p:cNvCxnSpPr>
              <a:cxnSpLocks/>
              <a:stCxn id="204" idx="1"/>
              <a:endCxn id="200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D5FDBBF1-1A75-43D4-B067-D45D98BE4CC1}"/>
              </a:ext>
            </a:extLst>
          </p:cNvPr>
          <p:cNvCxnSpPr>
            <a:cxnSpLocks/>
            <a:stCxn id="200" idx="1"/>
            <a:endCxn id="213" idx="0"/>
          </p:cNvCxnSpPr>
          <p:nvPr/>
        </p:nvCxnSpPr>
        <p:spPr>
          <a:xfrm rot="10800000">
            <a:off x="6322419" y="4292508"/>
            <a:ext cx="472285" cy="761606"/>
          </a:xfrm>
          <a:prstGeom prst="bentConnector3">
            <a:avLst>
              <a:gd name="adj1" fmla="val 149944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AEBE9E88-D528-40E4-A861-A4305CB3FE27}"/>
              </a:ext>
            </a:extLst>
          </p:cNvPr>
          <p:cNvSpPr/>
          <p:nvPr/>
        </p:nvSpPr>
        <p:spPr>
          <a:xfrm rot="10800000">
            <a:off x="5985943" y="2613358"/>
            <a:ext cx="105537" cy="9098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CCBDF15E-F067-43B5-9D84-29B513B40CD1}"/>
              </a:ext>
            </a:extLst>
          </p:cNvPr>
          <p:cNvSpPr/>
          <p:nvPr/>
        </p:nvSpPr>
        <p:spPr>
          <a:xfrm rot="16200000">
            <a:off x="6315139" y="4247018"/>
            <a:ext cx="105537" cy="9098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E6F2801E-C19A-413A-AE37-D6D9C56DAA13}"/>
              </a:ext>
            </a:extLst>
          </p:cNvPr>
          <p:cNvSpPr/>
          <p:nvPr/>
        </p:nvSpPr>
        <p:spPr>
          <a:xfrm>
            <a:off x="6863359" y="1444439"/>
            <a:ext cx="1443267" cy="61261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AF92B3-5187-4771-AF50-9EAC0060F392}"/>
              </a:ext>
            </a:extLst>
          </p:cNvPr>
          <p:cNvSpPr txBox="1"/>
          <p:nvPr/>
        </p:nvSpPr>
        <p:spPr>
          <a:xfrm>
            <a:off x="8083644" y="6179399"/>
            <a:ext cx="166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Ref count -1</a:t>
            </a:r>
          </a:p>
        </p:txBody>
      </p:sp>
    </p:spTree>
    <p:extLst>
      <p:ext uri="{BB962C8B-B14F-4D97-AF65-F5344CB8AC3E}">
        <p14:creationId xmlns:p14="http://schemas.microsoft.com/office/powerpoint/2010/main" val="4014367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FAFB-A144-4F70-9E45-6DA3F52C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OCI Artifact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8D06-31D0-4E8E-B2FB-1A8902523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342"/>
            <a:ext cx="11262360" cy="4351338"/>
          </a:xfrm>
        </p:spPr>
        <p:txBody>
          <a:bodyPr/>
          <a:lstStyle/>
          <a:p>
            <a:r>
              <a:rPr lang="en-US" dirty="0"/>
              <a:t>OCI Artifacts Reference Types: </a:t>
            </a:r>
            <a:r>
              <a:rPr lang="en-US" dirty="0">
                <a:hlinkClick r:id="rId2"/>
              </a:rPr>
              <a:t>github.com/</a:t>
            </a:r>
            <a:r>
              <a:rPr lang="en-US" dirty="0" err="1">
                <a:hlinkClick r:id="rId2"/>
              </a:rPr>
              <a:t>opencontainers</a:t>
            </a:r>
            <a:r>
              <a:rPr lang="en-US" dirty="0">
                <a:hlinkClick r:id="rId2"/>
              </a:rPr>
              <a:t>/artifacts/pull/29</a:t>
            </a:r>
            <a:r>
              <a:rPr lang="en-US" dirty="0"/>
              <a:t> </a:t>
            </a:r>
          </a:p>
          <a:p>
            <a:r>
              <a:rPr lang="en-US" dirty="0"/>
              <a:t>ORAS Reference Types: </a:t>
            </a:r>
            <a:r>
              <a:rPr lang="en-US" dirty="0">
                <a:hlinkClick r:id="rId3"/>
              </a:rPr>
              <a:t>github.com/deislabs/oras/blob/reference-types/docs/artifact-manifest.md</a:t>
            </a:r>
            <a:endParaRPr lang="en-US" dirty="0"/>
          </a:p>
          <a:p>
            <a:r>
              <a:rPr lang="en-US" dirty="0"/>
              <a:t>CNCF Distribution Reference Types: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4"/>
              </a:rPr>
              <a:t>github.com/notaryproject/distribution/blob/prototype-2/docs/reference-types.md</a:t>
            </a:r>
            <a:r>
              <a:rPr lang="en-US" dirty="0"/>
              <a:t> </a:t>
            </a:r>
          </a:p>
          <a:p>
            <a:r>
              <a:rPr lang="en-US" dirty="0"/>
              <a:t>Notary v2: </a:t>
            </a:r>
            <a:r>
              <a:rPr lang="en-US" dirty="0">
                <a:hlinkClick r:id="rId5"/>
              </a:rPr>
              <a:t>github.com/</a:t>
            </a:r>
            <a:r>
              <a:rPr lang="en-US" dirty="0" err="1">
                <a:hlinkClick r:id="rId5"/>
              </a:rPr>
              <a:t>notaryproject</a:t>
            </a:r>
            <a:r>
              <a:rPr lang="en-US" dirty="0">
                <a:hlinkClick r:id="rId5"/>
              </a:rPr>
              <a:t>/</a:t>
            </a:r>
            <a:r>
              <a:rPr lang="en-US" dirty="0" err="1">
                <a:hlinkClick r:id="rId5"/>
              </a:rPr>
              <a:t>notaryproject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5359D2-A924-4789-8773-2CCC07952BF7}"/>
              </a:ext>
            </a:extLst>
          </p:cNvPr>
          <p:cNvSpPr/>
          <p:nvPr/>
        </p:nvSpPr>
        <p:spPr>
          <a:xfrm>
            <a:off x="838200" y="2825234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2935F3-BECD-485B-93FB-F5C69A271773}"/>
              </a:ext>
            </a:extLst>
          </p:cNvPr>
          <p:cNvSpPr txBox="1"/>
          <p:nvPr/>
        </p:nvSpPr>
        <p:spPr>
          <a:xfrm>
            <a:off x="247434" y="5013044"/>
            <a:ext cx="315741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Steve Lasker</a:t>
            </a:r>
          </a:p>
          <a:p>
            <a:r>
              <a:rPr lang="en-US" sz="1400" dirty="0"/>
              <a:t>Program Manager</a:t>
            </a:r>
          </a:p>
          <a:p>
            <a:r>
              <a:rPr lang="en-US" sz="1400" dirty="0"/>
              <a:t>Azure Container Registries</a:t>
            </a:r>
          </a:p>
          <a:p>
            <a:r>
              <a:rPr lang="en-US" sz="1100" dirty="0">
                <a:hlinkClick r:id="rId6"/>
              </a:rPr>
              <a:t>Steve.Lasker@Microsoft.com</a:t>
            </a:r>
            <a:endParaRPr lang="en-US" sz="1100" dirty="0"/>
          </a:p>
          <a:p>
            <a:r>
              <a:rPr lang="en-US" sz="1400" dirty="0"/>
              <a:t>@</a:t>
            </a:r>
            <a:r>
              <a:rPr lang="en-US" sz="1400" dirty="0" err="1"/>
              <a:t>SteveLasker</a:t>
            </a:r>
            <a:endParaRPr lang="en-US" sz="1400" dirty="0"/>
          </a:p>
          <a:p>
            <a:r>
              <a:rPr lang="en-US" sz="1400" dirty="0" err="1">
                <a:hlinkClick r:id="rId7"/>
              </a:rPr>
              <a:t>SteveLasker.blog</a:t>
            </a:r>
            <a:endParaRPr lang="en-US" sz="1400" dirty="0"/>
          </a:p>
          <a:p>
            <a:r>
              <a:rPr lang="en-US" sz="1400" dirty="0">
                <a:hlinkClick r:id="rId8"/>
              </a:rPr>
              <a:t>github.com/</a:t>
            </a:r>
            <a:r>
              <a:rPr lang="en-US" sz="1400" dirty="0" err="1">
                <a:hlinkClick r:id="rId8"/>
              </a:rPr>
              <a:t>SteveLasker</a:t>
            </a:r>
            <a:endParaRPr lang="en-US" sz="1400" dirty="0"/>
          </a:p>
          <a:p>
            <a:r>
              <a:rPr lang="en-US" sz="1400" dirty="0">
                <a:hlinkClick r:id="rId9"/>
              </a:rPr>
              <a:t>github.com/</a:t>
            </a:r>
            <a:r>
              <a:rPr lang="en-US" sz="1400" dirty="0" err="1">
                <a:hlinkClick r:id="rId9"/>
              </a:rPr>
              <a:t>SteveLasker</a:t>
            </a:r>
            <a:r>
              <a:rPr lang="en-US" sz="1400" dirty="0">
                <a:hlinkClick r:id="rId9"/>
              </a:rPr>
              <a:t>/presentations</a:t>
            </a:r>
            <a:endParaRPr lang="en-US" sz="1400" dirty="0"/>
          </a:p>
        </p:txBody>
      </p:sp>
      <p:pic>
        <p:nvPicPr>
          <p:cNvPr id="12" name="Picture 2" descr="Image result for blog logo">
            <a:extLst>
              <a:ext uri="{FF2B5EF4-FFF2-40B4-BE49-F238E27FC236}">
                <a16:creationId xmlns:a16="http://schemas.microsoft.com/office/drawing/2014/main" id="{3D127C5F-B3C3-4D26-A666-ACFDD5866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91440" y="6231879"/>
            <a:ext cx="209246" cy="9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twitter logo">
            <a:extLst>
              <a:ext uri="{FF2B5EF4-FFF2-40B4-BE49-F238E27FC236}">
                <a16:creationId xmlns:a16="http://schemas.microsoft.com/office/drawing/2014/main" id="{9F28CAC8-315B-4C2B-A750-197653ACE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7" y="5982786"/>
            <a:ext cx="160349" cy="1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532F1B45-7212-41C8-BB17-BF8B6729DD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81" y="6422705"/>
            <a:ext cx="106505" cy="106505"/>
          </a:xfrm>
          <a:prstGeom prst="rect">
            <a:avLst/>
          </a:prstGeom>
        </p:spPr>
      </p:pic>
      <p:pic>
        <p:nvPicPr>
          <p:cNvPr id="15" name="Picture 6" descr="Image result for email logo">
            <a:extLst>
              <a:ext uri="{FF2B5EF4-FFF2-40B4-BE49-F238E27FC236}">
                <a16:creationId xmlns:a16="http://schemas.microsoft.com/office/drawing/2014/main" id="{5FD1DAC4-0C8D-454C-A66A-2EF7B4ED8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149537" y="5786973"/>
            <a:ext cx="151149" cy="10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446855-5139-476F-9EAB-791188F0D6FE}"/>
              </a:ext>
            </a:extLst>
          </p:cNvPr>
          <p:cNvSpPr txBox="1"/>
          <p:nvPr/>
        </p:nvSpPr>
        <p:spPr>
          <a:xfrm>
            <a:off x="8516725" y="4913017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5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F321B9-CD11-47DC-A35C-B936B1F2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Local Registry Instance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7E5FC-25FD-4B0C-97AB-EA31B9CE1D63}"/>
              </a:ext>
            </a:extLst>
          </p:cNvPr>
          <p:cNvSpPr txBox="1"/>
          <p:nvPr/>
        </p:nvSpPr>
        <p:spPr>
          <a:xfrm>
            <a:off x="1039722" y="3058119"/>
            <a:ext cx="728662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docker run -it -p 5000:5000 \ 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--name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oci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-artifact-registry \ 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notaryv2/registry:nv2-prototype-2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828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6C8C-9C52-4BDA-86A0-9186BF83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for 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82F2E-D49B-4521-BDF5-72E537FE6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OCI registries can support new artifact types</a:t>
            </a:r>
          </a:p>
          <a:p>
            <a:r>
              <a:rPr lang="en-US" dirty="0"/>
              <a:t>Leverage What Exists – focus on </a:t>
            </a:r>
            <a:r>
              <a:rPr lang="en-US" b="1" dirty="0"/>
              <a:t>Your Thing</a:t>
            </a:r>
            <a:endParaRPr lang="en-US" dirty="0"/>
          </a:p>
          <a:p>
            <a:r>
              <a:rPr lang="en-US" dirty="0"/>
              <a:t>Declare a new </a:t>
            </a:r>
            <a:r>
              <a:rPr lang="en-US" b="1" dirty="0" err="1">
                <a:latin typeface="Consolas" panose="020B0609020204030204" pitchFamily="49" charset="0"/>
              </a:rPr>
              <a:t>mediaType</a:t>
            </a:r>
            <a:r>
              <a:rPr lang="en-US" dirty="0"/>
              <a:t> to uniquely identify </a:t>
            </a:r>
            <a:r>
              <a:rPr lang="en-US" b="1" dirty="0"/>
              <a:t>Your Thing</a:t>
            </a:r>
          </a:p>
          <a:p>
            <a:r>
              <a:rPr lang="en-US" dirty="0"/>
              <a:t>Register artifact </a:t>
            </a:r>
            <a:r>
              <a:rPr lang="en-US" b="1" dirty="0" err="1">
                <a:latin typeface="Consolas" panose="020B0609020204030204" pitchFamily="49" charset="0"/>
              </a:rPr>
              <a:t>mediaTypes</a:t>
            </a:r>
            <a:r>
              <a:rPr lang="en-US" dirty="0"/>
              <a:t> with IANA.org</a:t>
            </a:r>
          </a:p>
          <a:p>
            <a:endParaRPr lang="en-US" dirty="0"/>
          </a:p>
          <a:p>
            <a:r>
              <a:rPr lang="en-US" dirty="0"/>
              <a:t>ORAS library available to ease development, but not required</a:t>
            </a:r>
          </a:p>
          <a:p>
            <a:r>
              <a:rPr lang="en-US" dirty="0"/>
              <a:t>Follow best practices for image tagging</a:t>
            </a:r>
          </a:p>
          <a:p>
            <a:pPr lvl="1"/>
            <a:r>
              <a:rPr lang="en-US" sz="2200" dirty="0" err="1">
                <a:hlinkClick r:id="rId2"/>
              </a:rPr>
              <a:t>stevelasker.blog</a:t>
            </a:r>
            <a:r>
              <a:rPr lang="en-US" sz="2200" dirty="0">
                <a:hlinkClick r:id="rId2"/>
              </a:rPr>
              <a:t>/docker-tagging-best-practices-for-tagging-and-versioning-docker-images</a:t>
            </a:r>
            <a:endParaRPr lang="en-US" sz="2200" dirty="0"/>
          </a:p>
          <a:p>
            <a:r>
              <a:rPr lang="en-US" b="1" dirty="0" err="1">
                <a:latin typeface="Consolas" panose="020B0609020204030204" pitchFamily="49" charset="0"/>
              </a:rPr>
              <a:t>oci.artifact.manifest</a:t>
            </a:r>
            <a:r>
              <a:rPr lang="en-US" dirty="0"/>
              <a:t> – </a:t>
            </a:r>
            <a:r>
              <a:rPr lang="en-US" i="1" dirty="0"/>
              <a:t>work in progress</a:t>
            </a:r>
          </a:p>
          <a:p>
            <a:pPr lvl="1"/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opencontainers</a:t>
            </a:r>
            <a:r>
              <a:rPr lang="en-US" dirty="0">
                <a:hlinkClick r:id="rId3"/>
              </a:rPr>
              <a:t>/artifacts/pull/29</a:t>
            </a:r>
            <a:r>
              <a:rPr lang="en-US" dirty="0"/>
              <a:t> </a:t>
            </a:r>
          </a:p>
          <a:p>
            <a:endParaRPr lang="en-US" i="1" dirty="0"/>
          </a:p>
          <a:p>
            <a:endParaRPr lang="en-US" dirty="0"/>
          </a:p>
        </p:txBody>
      </p:sp>
      <p:pic>
        <p:nvPicPr>
          <p:cNvPr id="9218" name="Picture 2" descr="See the source image">
            <a:extLst>
              <a:ext uri="{FF2B5EF4-FFF2-40B4-BE49-F238E27FC236}">
                <a16:creationId xmlns:a16="http://schemas.microsoft.com/office/drawing/2014/main" id="{637EC6F7-00B9-4888-A093-6933CFD32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40005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03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F321B9-CD11-47DC-A35C-B936B1F2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</a:t>
            </a:r>
            <a:r>
              <a:rPr lang="en-US" dirty="0" err="1"/>
              <a:t>SBoM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7E5FC-25FD-4B0C-97AB-EA31B9CE1D63}"/>
              </a:ext>
            </a:extLst>
          </p:cNvPr>
          <p:cNvSpPr txBox="1"/>
          <p:nvPr/>
        </p:nvSpPr>
        <p:spPr>
          <a:xfrm>
            <a:off x="1211172" y="5372694"/>
            <a:ext cx="10828428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echo '{"version": "0.0.0.0", "image": "docker.io/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hello-world:latest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 "contents": "good"}' &gt;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sbom.json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E2525-CBD2-41D7-B059-437A6B5A77A2}"/>
              </a:ext>
            </a:extLst>
          </p:cNvPr>
          <p:cNvSpPr txBox="1"/>
          <p:nvPr/>
        </p:nvSpPr>
        <p:spPr>
          <a:xfrm>
            <a:off x="1562100" y="1785152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sbom.json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"0.0.0.0"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"image"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"docker.io/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hello-world:latest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"contents"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"good"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869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6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0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B931BC2-8160-4F75-B34C-40F857CA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OCI Artifacts</a:t>
            </a:r>
            <a:b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Enabling the Supply Chain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DE5D1-8D85-4A7B-956D-07169AAC6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0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F321B9-CD11-47DC-A35C-B936B1F2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Scan Result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7E5FC-25FD-4B0C-97AB-EA31B9CE1D63}"/>
              </a:ext>
            </a:extLst>
          </p:cNvPr>
          <p:cNvSpPr txBox="1"/>
          <p:nvPr/>
        </p:nvSpPr>
        <p:spPr>
          <a:xfrm>
            <a:off x="1211172" y="5372694"/>
            <a:ext cx="10828428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echo '{"version": "0.0.0.0", "image": "docker.io/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hello-world:latest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 "contents": "good"}' &gt;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sbom.json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DAF33-EC2E-419E-9089-8788C278BA9E}"/>
              </a:ext>
            </a:extLst>
          </p:cNvPr>
          <p:cNvSpPr txBox="1"/>
          <p:nvPr/>
        </p:nvSpPr>
        <p:spPr>
          <a:xfrm>
            <a:off x="6347604" y="1152267"/>
            <a:ext cx="7937500" cy="1523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&lt;?xml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version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'1.0'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encoding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cvrfdoc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 Document wide context information --&gt;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DocumentTitle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xml:lang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Acme Security Advisory for foo on bar - March 2017 - CSAF CVRF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DocumentTitle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DocumentType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xml:lang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Acme Security Advisory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DocumentType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DocumentPublisher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"Vendor"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DocumentTracking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&lt;Identification&gt;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&lt;ID&gt;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acme-2017-42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&lt;/ID&gt;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&lt;/Identification&gt;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&lt;Status&gt;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&lt;/Status&gt;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&lt;Version&gt;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&lt;/Version&gt;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RevisionHistory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&lt;Revision&gt;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&lt;Number&gt;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&lt;/Number&gt;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&lt;Date&gt;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2017-03-17T12:34:56-06:00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&lt;/Date&gt;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&lt;Description&gt;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 Distribution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&lt;/Description&gt;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&lt;/Revision&gt;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&lt;Revision&gt;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&lt;Number&gt;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1.1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&lt;/Number&gt;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&lt;Date&gt;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2017-03-18T01:23:45-06:00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&lt;/Date&gt;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&lt;Description&gt;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Corrected Distribution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&lt;/Description&gt;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&lt;/Revision&gt;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RevisionHistory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InitialReleaseDate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2017-01-17T12:34:56-06:00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InitialReleaseDate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CurrentReleaseDate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2017-01-18T01:23:34-06:00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CurrentReleaseDate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DocumentTracking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DocumentNotes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&lt;Note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Audience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"All"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Ordinal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"Summary"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"Summary"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xml:lang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This document contains descriptions of Acme product security vulnerabilities with details on impacted and non-impacted platform product combinations.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Additional information regarding these vulnerabilities including fix distribution information can be found at the Acme sites referenced in this document.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&lt;/Note&gt;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DocumentNotes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DocumentDistribution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document is published at: https://acme.example.com/sa/acme-2017-42-1-1.xml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&lt;/DocumentDistribution&gt;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DocumentReferences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&lt;Reference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"External"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&lt;URL&gt;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https://acme.example.com/sa/acme-2017-42-1-1.json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&lt;/URL&gt;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&lt;Description&gt;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 to JSON version of Advisory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&lt;/Description&gt;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&lt;/Reference&gt;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DocumentReferences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&lt;Acknowledgments&gt;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&lt;Acknowledgment&gt;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&lt;Name&gt;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 One (not to be named explicitly)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&lt;/Name&gt;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&lt;/Acknowledgment&gt;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&lt;Acknowledgment&gt;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&lt;Name&gt;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Jane Employee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&lt;/Name&gt;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&lt;Organization&gt;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Acme Inc.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&lt;/Organization&gt;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&lt;/Acknowledgment&gt;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&lt;/Acknowledgments&gt;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 Product tree section --&gt;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ProductTree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"http://docs.oasis-open.org/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csaf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/ns/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csaf-cvrf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/v1.2/prod"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&lt;Branch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"Acme"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"Vendor"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&lt;Branch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"Acme Things"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"Product Family"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&lt;Branch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"Things On bar"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"Product Name"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&lt;Branch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"1.9"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"Product Version"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FullProductName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"AC-FOO-1.9-on-bar"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 1.9 on bar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FullProductName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&lt;/Branch&gt;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&lt;Branch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"2.1"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"Product Version"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FullProductName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"AC-FOO-2.1-on-bar"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 2.1 on bar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FullProductName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&lt;/Branch&gt;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&lt;/Branch&gt;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&lt;Branch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"Things On 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"Product Name"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&lt;Branch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"1.9"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"Product Version"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FullProductName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"AC-FOO-1.9-on-baz"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 1.9 on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FullProductName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&lt;/Branch&gt;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&lt;Branch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"2.1"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"Product Version"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FullProductName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"AC-FOO-2.1-on-baz"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 2.1 on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FullProductName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&lt;/Branch&gt;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&lt;/Branch&gt;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&lt;/Branch&gt;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&lt;/Branch&gt;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ProductTree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 Vulnerability sections --&gt;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&lt;Vulnerability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Ordinal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"http://docs.oasis-open.org/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csaf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/ns/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csaf-cvrf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/v1.2/vuln"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Vulnerability in the TCP component of Acme foo (CVE-2017-99999)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&lt;Notes&gt;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&lt;Note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Audience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"All"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Ordinal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"Details"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"Details"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Vulnerability in the TCP component of Acme foo.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Supported versions that are affected are 1.9, and 2.0 when installed on bar but not affected when on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Easily exploitable vulnerability allows unauthenticated attacker with network access via a single 0x42 value payload byte to compromise Acme foo.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Successful attacks of this vulnerability can result in unauthorized read access to a subset of Acme foo accessible data and unauthorized ability to cause a complete denial of service (DOS) of Acme foo.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CVSS 3.0 Base Score 9.8 (Confidentiality and Availability impacts).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CVSS Vector: CVSS:3.0/AV:N/AC:L/PR:N/UI:N/S:U/C:H/I:H/A:H).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&lt;/Note&gt;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&lt;/Notes&gt;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&lt;Involvements&gt;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&lt;Involvement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Party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"Vendor"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"Completed"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&lt;Description&gt;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Fix has been released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&lt;/Description&gt;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&lt;/Involvement&gt;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&lt;/Involvements&gt;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&lt;CVE&gt;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CVE-2017-99999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&lt;/CVE&gt;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ProductStatuses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&lt;Status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"Known Affected"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AC-FOO-1.9-on-bar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AC-FOO-2.1-on-bar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&lt;/Status&gt;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&lt;Status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"Known Not Affected"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AC-FOO-1.9-on-baz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AC-FOO-2.1-on-baz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&lt;/Status&gt;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ProductStatuses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CVSSScoreSets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&lt;ScoreSetV3&gt;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&lt;BaseScoreV3&gt;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9.8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&lt;/BaseScoreV3&gt;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&lt;VectorV3&gt;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CVSS:3.0/AV:N/AC:L/PR:N/UI:N/S:U/C:H/I:H/A:H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&lt;/VectorV3&gt;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&lt;/ScoreSetV3&gt;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CVSSScoreSets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&lt;Remediations&gt;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&lt;Remediation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"Vendor Fix"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&lt;Description&gt;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acme-2017-42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&lt;/Description&gt;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&lt;Entitlement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xml:lang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"it"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Tutte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le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questo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pianeta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&lt;/Entitlement&gt;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&lt;URL&gt;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https://acme.example.com/sa/acme-2017-42-1-1.html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&lt;/URL&gt;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AC-FOO-1.9-on-bar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AC-FOO-2.1-on-bar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&lt;/Remediation&gt;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&lt;/Remediations&gt;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&lt;/Vulnerability&gt;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 No more elements to follow --&gt;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cvrfdoc</a:t>
            </a:r>
            <a:r>
              <a:rPr lang="en-US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862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11ACA98-46EE-48FA-8CEE-F2D3E156DEA2}"/>
              </a:ext>
            </a:extLst>
          </p:cNvPr>
          <p:cNvGrpSpPr/>
          <p:nvPr/>
        </p:nvGrpSpPr>
        <p:grpSpPr>
          <a:xfrm>
            <a:off x="5365075" y="3349526"/>
            <a:ext cx="1561513" cy="434886"/>
            <a:chOff x="3096300" y="4215196"/>
            <a:chExt cx="695114" cy="434886"/>
          </a:xfrm>
        </p:grpSpPr>
        <p:sp>
          <p:nvSpPr>
            <p:cNvPr id="174" name="Arrow: Up 173">
              <a:extLst>
                <a:ext uri="{FF2B5EF4-FFF2-40B4-BE49-F238E27FC236}">
                  <a16:creationId xmlns:a16="http://schemas.microsoft.com/office/drawing/2014/main" id="{F5D4AA12-24F1-4B9D-BD28-3D351C611ED9}"/>
                </a:ext>
              </a:extLst>
            </p:cNvPr>
            <p:cNvSpPr/>
            <p:nvPr/>
          </p:nvSpPr>
          <p:spPr>
            <a:xfrm rot="5400000">
              <a:off x="3229082" y="4087749"/>
              <a:ext cx="434886" cy="689779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03ECF61-9777-49EF-8E4B-ECBE66C2A194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Artifact Copy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A93466-F2E5-4D5A-8B07-6D5EF03D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OCI Artifact Copying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1A030-FF4F-4986-A642-D1067DB0F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reference graph enables deep, shallow of filtered copying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5DFE9A-3E73-4DAF-AFF5-30E827F121AB}"/>
              </a:ext>
            </a:extLst>
          </p:cNvPr>
          <p:cNvSpPr/>
          <p:nvPr/>
        </p:nvSpPr>
        <p:spPr>
          <a:xfrm>
            <a:off x="947818" y="2847344"/>
            <a:ext cx="4148138" cy="1401847"/>
          </a:xfrm>
          <a:prstGeom prst="rect">
            <a:avLst/>
          </a:prstGeom>
          <a:solidFill>
            <a:schemeClr val="bg1"/>
          </a:solidFill>
          <a:ln w="38100">
            <a:solidFill>
              <a:srgbClr val="45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160422-ECE7-43E2-9B21-CB423E80D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24" y="2678457"/>
            <a:ext cx="1743075" cy="438148"/>
          </a:xfrm>
          <a:custGeom>
            <a:avLst/>
            <a:gdLst>
              <a:gd name="connsiteX0" fmla="*/ -83 w 1743075"/>
              <a:gd name="connsiteY0" fmla="*/ -16 h 438148"/>
              <a:gd name="connsiteX1" fmla="*/ 1742992 w 1743075"/>
              <a:gd name="connsiteY1" fmla="*/ -16 h 438148"/>
              <a:gd name="connsiteX2" fmla="*/ 1742992 w 1743075"/>
              <a:gd name="connsiteY2" fmla="*/ 438133 h 438148"/>
              <a:gd name="connsiteX3" fmla="*/ -83 w 1743075"/>
              <a:gd name="connsiteY3" fmla="*/ 438133 h 43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3075" h="438148">
                <a:moveTo>
                  <a:pt x="-83" y="-16"/>
                </a:moveTo>
                <a:lnTo>
                  <a:pt x="1742992" y="-16"/>
                </a:lnTo>
                <a:lnTo>
                  <a:pt x="1742992" y="438133"/>
                </a:lnTo>
                <a:lnTo>
                  <a:pt x="-83" y="438133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C524D93-0327-4707-9757-57CC848D8F96}"/>
              </a:ext>
            </a:extLst>
          </p:cNvPr>
          <p:cNvSpPr/>
          <p:nvPr/>
        </p:nvSpPr>
        <p:spPr>
          <a:xfrm>
            <a:off x="7139508" y="2845794"/>
            <a:ext cx="4148138" cy="1401847"/>
          </a:xfrm>
          <a:prstGeom prst="rect">
            <a:avLst/>
          </a:prstGeom>
          <a:solidFill>
            <a:schemeClr val="bg1"/>
          </a:solidFill>
          <a:ln w="38100"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369DD5-0A7A-4248-AA5E-159DE1BF9075}"/>
              </a:ext>
            </a:extLst>
          </p:cNvPr>
          <p:cNvSpPr/>
          <p:nvPr/>
        </p:nvSpPr>
        <p:spPr>
          <a:xfrm>
            <a:off x="7053659" y="2511660"/>
            <a:ext cx="466725" cy="523875"/>
          </a:xfrm>
          <a:custGeom>
            <a:avLst/>
            <a:gdLst>
              <a:gd name="connsiteX0" fmla="*/ -206 w 466725"/>
              <a:gd name="connsiteY0" fmla="*/ -72 h 523875"/>
              <a:gd name="connsiteX1" fmla="*/ 466519 w 466725"/>
              <a:gd name="connsiteY1" fmla="*/ -72 h 523875"/>
              <a:gd name="connsiteX2" fmla="*/ 466519 w 466725"/>
              <a:gd name="connsiteY2" fmla="*/ 523803 h 523875"/>
              <a:gd name="connsiteX3" fmla="*/ -206 w 466725"/>
              <a:gd name="connsiteY3" fmla="*/ 523803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523875">
                <a:moveTo>
                  <a:pt x="-206" y="-72"/>
                </a:moveTo>
                <a:lnTo>
                  <a:pt x="466519" y="-72"/>
                </a:lnTo>
                <a:lnTo>
                  <a:pt x="466519" y="523803"/>
                </a:lnTo>
                <a:lnTo>
                  <a:pt x="-206" y="52380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1641CA-F59A-4028-8C62-B5817E827817}"/>
              </a:ext>
            </a:extLst>
          </p:cNvPr>
          <p:cNvSpPr txBox="1"/>
          <p:nvPr/>
        </p:nvSpPr>
        <p:spPr>
          <a:xfrm>
            <a:off x="7373642" y="2702385"/>
            <a:ext cx="11065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b="1" spc="0" baseline="0" dirty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ACME Rockets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03A3DE-729C-423C-942D-6337AE0DE333}"/>
              </a:ext>
            </a:extLst>
          </p:cNvPr>
          <p:cNvGrpSpPr/>
          <p:nvPr/>
        </p:nvGrpSpPr>
        <p:grpSpPr>
          <a:xfrm>
            <a:off x="7118077" y="2564007"/>
            <a:ext cx="335450" cy="453922"/>
            <a:chOff x="4316847" y="1020491"/>
            <a:chExt cx="335450" cy="453922"/>
          </a:xfrm>
        </p:grpSpPr>
        <p:pic>
          <p:nvPicPr>
            <p:cNvPr id="16" name="Signature">
              <a:extLst>
                <a:ext uri="{FF2B5EF4-FFF2-40B4-BE49-F238E27FC236}">
                  <a16:creationId xmlns:a16="http://schemas.microsoft.com/office/drawing/2014/main" id="{6978884E-B7F5-48E5-B843-8D660AB01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15488" y="1020491"/>
              <a:ext cx="122744" cy="122744"/>
            </a:xfrm>
            <a:prstGeom prst="rect">
              <a:avLst/>
            </a:prstGeom>
          </p:spPr>
        </p:pic>
        <p:pic>
          <p:nvPicPr>
            <p:cNvPr id="17" name="Distribution">
              <a:extLst>
                <a:ext uri="{FF2B5EF4-FFF2-40B4-BE49-F238E27FC236}">
                  <a16:creationId xmlns:a16="http://schemas.microsoft.com/office/drawing/2014/main" id="{5C9F6871-A7A8-4C77-A440-51212A06F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16847" y="1138963"/>
              <a:ext cx="335450" cy="335450"/>
            </a:xfrm>
            <a:prstGeom prst="rect">
              <a:avLst/>
            </a:prstGeom>
          </p:spPr>
        </p:pic>
        <p:pic>
          <p:nvPicPr>
            <p:cNvPr id="18" name="Key">
              <a:extLst>
                <a:ext uri="{FF2B5EF4-FFF2-40B4-BE49-F238E27FC236}">
                  <a16:creationId xmlns:a16="http://schemas.microsoft.com/office/drawing/2014/main" id="{CC4A4200-B1EE-4F6A-93F6-836798EEF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23773" y="1020492"/>
              <a:ext cx="122745" cy="122745"/>
            </a:xfrm>
            <a:prstGeom prst="rect">
              <a:avLst/>
            </a:prstGeom>
          </p:spPr>
        </p:pic>
      </p:grpSp>
      <p:grpSp>
        <p:nvGrpSpPr>
          <p:cNvPr id="30" name="Net-monitor">
            <a:extLst>
              <a:ext uri="{FF2B5EF4-FFF2-40B4-BE49-F238E27FC236}">
                <a16:creationId xmlns:a16="http://schemas.microsoft.com/office/drawing/2014/main" id="{C1A9ABDE-D17F-43FB-883C-42893F1033FB}"/>
              </a:ext>
            </a:extLst>
          </p:cNvPr>
          <p:cNvGrpSpPr/>
          <p:nvPr/>
        </p:nvGrpSpPr>
        <p:grpSpPr>
          <a:xfrm>
            <a:off x="1241710" y="3035535"/>
            <a:ext cx="2550619" cy="1147598"/>
            <a:chOff x="8600004" y="1385294"/>
            <a:chExt cx="2550619" cy="1147598"/>
          </a:xfrm>
        </p:grpSpPr>
        <p:sp>
          <p:nvSpPr>
            <p:cNvPr id="31" name="artifact-border">
              <a:extLst>
                <a:ext uri="{FF2B5EF4-FFF2-40B4-BE49-F238E27FC236}">
                  <a16:creationId xmlns:a16="http://schemas.microsoft.com/office/drawing/2014/main" id="{597A4602-84FA-4D6D-89FB-A08D070DFD3A}"/>
                </a:ext>
              </a:extLst>
            </p:cNvPr>
            <p:cNvSpPr/>
            <p:nvPr/>
          </p:nvSpPr>
          <p:spPr>
            <a:xfrm>
              <a:off x="8696945" y="1453378"/>
              <a:ext cx="2453678" cy="1079514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BD4E363-FEFE-4590-A9A1-F105EDC3DD65}"/>
                </a:ext>
              </a:extLst>
            </p:cNvPr>
            <p:cNvGrpSpPr/>
            <p:nvPr/>
          </p:nvGrpSpPr>
          <p:grpSpPr>
            <a:xfrm>
              <a:off x="8600004" y="1385294"/>
              <a:ext cx="2526662" cy="1103013"/>
              <a:chOff x="6919893" y="798303"/>
              <a:chExt cx="2526662" cy="1103013"/>
            </a:xfrm>
          </p:grpSpPr>
          <p:sp>
            <p:nvSpPr>
              <p:cNvPr id="33" name="artifact-name">
                <a:extLst>
                  <a:ext uri="{FF2B5EF4-FFF2-40B4-BE49-F238E27FC236}">
                    <a16:creationId xmlns:a16="http://schemas.microsoft.com/office/drawing/2014/main" id="{DC59FAF7-18CF-4DB7-9973-C3D801455900}"/>
                  </a:ext>
                </a:extLst>
              </p:cNvPr>
              <p:cNvSpPr txBox="1"/>
              <p:nvPr/>
            </p:nvSpPr>
            <p:spPr>
              <a:xfrm>
                <a:off x="7473996" y="819258"/>
                <a:ext cx="1957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net-monitor:</a:t>
                </a:r>
                <a:r>
                  <a:rPr lang="en-US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v1</a:t>
                </a:r>
                <a:endPara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  <p:sp>
            <p:nvSpPr>
              <p:cNvPr id="34" name="artifact-mask">
                <a:extLst>
                  <a:ext uri="{FF2B5EF4-FFF2-40B4-BE49-F238E27FC236}">
                    <a16:creationId xmlns:a16="http://schemas.microsoft.com/office/drawing/2014/main" id="{81C81EA4-D9ED-4B7F-A628-E6222534E557}"/>
                  </a:ext>
                </a:extLst>
              </p:cNvPr>
              <p:cNvSpPr/>
              <p:nvPr/>
            </p:nvSpPr>
            <p:spPr>
              <a:xfrm>
                <a:off x="6919893" y="798303"/>
                <a:ext cx="657236" cy="400050"/>
              </a:xfrm>
              <a:custGeom>
                <a:avLst/>
                <a:gdLst>
                  <a:gd name="connsiteX0" fmla="*/ 488999 w 609601"/>
                  <a:gd name="connsiteY0" fmla="*/ -72 h 400050"/>
                  <a:gd name="connsiteX1" fmla="*/ 604633 w 609601"/>
                  <a:gd name="connsiteY1" fmla="*/ 89882 h 400050"/>
                  <a:gd name="connsiteX2" fmla="*/ 609396 w 609601"/>
                  <a:gd name="connsiteY2" fmla="*/ 331331 h 400050"/>
                  <a:gd name="connsiteX3" fmla="*/ 101808 w 609601"/>
                  <a:gd name="connsiteY3" fmla="*/ 399978 h 400050"/>
                  <a:gd name="connsiteX4" fmla="*/ 272 w 609601"/>
                  <a:gd name="connsiteY4" fmla="*/ 324226 h 400050"/>
                  <a:gd name="connsiteX5" fmla="*/ 272 w 609601"/>
                  <a:gd name="connsiteY5" fmla="*/ 68575 h 400050"/>
                  <a:gd name="connsiteX6" fmla="*/ 488999 w 609601"/>
                  <a:gd name="connsiteY6" fmla="*/ -72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601" h="400050">
                    <a:moveTo>
                      <a:pt x="488999" y="-72"/>
                    </a:moveTo>
                    <a:lnTo>
                      <a:pt x="604633" y="89882"/>
                    </a:lnTo>
                    <a:cubicBezTo>
                      <a:pt x="606253" y="170368"/>
                      <a:pt x="607776" y="250845"/>
                      <a:pt x="609396" y="331331"/>
                    </a:cubicBezTo>
                    <a:lnTo>
                      <a:pt x="101808" y="399978"/>
                    </a:lnTo>
                    <a:lnTo>
                      <a:pt x="272" y="324226"/>
                    </a:lnTo>
                    <a:cubicBezTo>
                      <a:pt x="-1347" y="242168"/>
                      <a:pt x="1796" y="150642"/>
                      <a:pt x="272" y="68575"/>
                    </a:cubicBezTo>
                    <a:lnTo>
                      <a:pt x="488999" y="-7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35" name="Container Image">
                <a:extLst>
                  <a:ext uri="{FF2B5EF4-FFF2-40B4-BE49-F238E27FC236}">
                    <a16:creationId xmlns:a16="http://schemas.microsoft.com/office/drawing/2014/main" id="{86DD97D6-21E0-44F4-AE7A-AF46309000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 t="15673" b="15673"/>
              <a:stretch/>
            </p:blipFill>
            <p:spPr>
              <a:xfrm>
                <a:off x="6940697" y="798303"/>
                <a:ext cx="590498" cy="405396"/>
              </a:xfrm>
              <a:prstGeom prst="rect">
                <a:avLst/>
              </a:prstGeom>
            </p:spPr>
          </p:pic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4399F365-6D5E-4FC0-A49B-27A53C640723}"/>
                  </a:ext>
                </a:extLst>
              </p:cNvPr>
              <p:cNvSpPr/>
              <p:nvPr/>
            </p:nvSpPr>
            <p:spPr>
              <a:xfrm rot="10800000">
                <a:off x="7020886" y="1113334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Sig Label">
                <a:extLst>
                  <a:ext uri="{FF2B5EF4-FFF2-40B4-BE49-F238E27FC236}">
                    <a16:creationId xmlns:a16="http://schemas.microsoft.com/office/drawing/2014/main" id="{0E8C2A8A-4591-405C-AECE-FEB06A54260A}"/>
                  </a:ext>
                </a:extLst>
              </p:cNvPr>
              <p:cNvSpPr txBox="1"/>
              <p:nvPr/>
            </p:nvSpPr>
            <p:spPr>
              <a:xfrm>
                <a:off x="7380125" y="1530230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layer1 (blob)</a:t>
                </a:r>
                <a:endParaRPr lang="en-US" sz="1050" dirty="0"/>
              </a:p>
            </p:txBody>
          </p:sp>
          <p:sp>
            <p:nvSpPr>
              <p:cNvPr id="38" name="Sig Label">
                <a:extLst>
                  <a:ext uri="{FF2B5EF4-FFF2-40B4-BE49-F238E27FC236}">
                    <a16:creationId xmlns:a16="http://schemas.microsoft.com/office/drawing/2014/main" id="{2E0C39E8-F46B-44DC-AEE4-026453D581D8}"/>
                  </a:ext>
                </a:extLst>
              </p:cNvPr>
              <p:cNvSpPr txBox="1"/>
              <p:nvPr/>
            </p:nvSpPr>
            <p:spPr>
              <a:xfrm>
                <a:off x="7371935" y="173973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layer2 (blob)</a:t>
                </a:r>
                <a:endParaRPr lang="en-US" sz="1050" dirty="0"/>
              </a:p>
            </p:txBody>
          </p: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330C5717-A903-40BD-AF30-663E578FA25F}"/>
                  </a:ext>
                </a:extLst>
              </p:cNvPr>
              <p:cNvCxnSpPr>
                <a:cxnSpLocks/>
                <a:stCxn id="37" idx="1"/>
                <a:endCxn id="35" idx="2"/>
              </p:cNvCxnSpPr>
              <p:nvPr/>
            </p:nvCxnSpPr>
            <p:spPr>
              <a:xfrm rot="10800000">
                <a:off x="7235947" y="1203700"/>
                <a:ext cx="144179" cy="407323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or: Elbow 39">
                <a:extLst>
                  <a:ext uri="{FF2B5EF4-FFF2-40B4-BE49-F238E27FC236}">
                    <a16:creationId xmlns:a16="http://schemas.microsoft.com/office/drawing/2014/main" id="{CD525543-E050-409A-85E9-36711CA0F37D}"/>
                  </a:ext>
                </a:extLst>
              </p:cNvPr>
              <p:cNvCxnSpPr>
                <a:cxnSpLocks/>
                <a:stCxn id="38" idx="1"/>
                <a:endCxn id="35" idx="2"/>
              </p:cNvCxnSpPr>
              <p:nvPr/>
            </p:nvCxnSpPr>
            <p:spPr>
              <a:xfrm rot="10800000">
                <a:off x="7235947" y="1203699"/>
                <a:ext cx="135989" cy="616826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Sig Label">
                <a:extLst>
                  <a:ext uri="{FF2B5EF4-FFF2-40B4-BE49-F238E27FC236}">
                    <a16:creationId xmlns:a16="http://schemas.microsoft.com/office/drawing/2014/main" id="{806B5C91-2150-49B1-B18C-4042E95DF11B}"/>
                  </a:ext>
                </a:extLst>
              </p:cNvPr>
              <p:cNvSpPr txBox="1"/>
              <p:nvPr/>
            </p:nvSpPr>
            <p:spPr>
              <a:xfrm>
                <a:off x="7371935" y="1329738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config (blob)</a:t>
                </a:r>
                <a:endParaRPr lang="en-US" sz="1050" dirty="0"/>
              </a:p>
            </p:txBody>
          </p: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A63F8B28-826E-408C-8A11-BB63F6DA1CC4}"/>
                  </a:ext>
                </a:extLst>
              </p:cNvPr>
              <p:cNvCxnSpPr>
                <a:cxnSpLocks/>
                <a:stCxn id="41" idx="1"/>
                <a:endCxn id="35" idx="2"/>
              </p:cNvCxnSpPr>
              <p:nvPr/>
            </p:nvCxnSpPr>
            <p:spPr>
              <a:xfrm rot="10800000">
                <a:off x="7235947" y="1203700"/>
                <a:ext cx="135989" cy="206831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Sig Label">
                <a:extLst>
                  <a:ext uri="{FF2B5EF4-FFF2-40B4-BE49-F238E27FC236}">
                    <a16:creationId xmlns:a16="http://schemas.microsoft.com/office/drawing/2014/main" id="{39AF201C-0930-4341-A47C-B3B3C72609FF}"/>
                  </a:ext>
                </a:extLst>
              </p:cNvPr>
              <p:cNvSpPr txBox="1"/>
              <p:nvPr/>
            </p:nvSpPr>
            <p:spPr>
              <a:xfrm>
                <a:off x="7587757" y="1121778"/>
                <a:ext cx="1858798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 err="1">
                    <a:solidFill>
                      <a:srgbClr val="FF0000"/>
                    </a:solidFill>
                  </a:rPr>
                  <a:t>mediaType</a:t>
                </a:r>
                <a:r>
                  <a:rPr lang="en-US" sz="1050" b="1" dirty="0"/>
                  <a:t>: </a:t>
                </a:r>
                <a:r>
                  <a:rPr lang="en-US" sz="1050" b="1" dirty="0" err="1">
                    <a:solidFill>
                      <a:srgbClr val="C00000"/>
                    </a:solidFill>
                  </a:rPr>
                  <a:t>oci.image.manifest</a:t>
                </a:r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156" name="Net-monitor">
            <a:extLst>
              <a:ext uri="{FF2B5EF4-FFF2-40B4-BE49-F238E27FC236}">
                <a16:creationId xmlns:a16="http://schemas.microsoft.com/office/drawing/2014/main" id="{148AE50D-3701-4F47-9DE0-471F0253DF11}"/>
              </a:ext>
            </a:extLst>
          </p:cNvPr>
          <p:cNvGrpSpPr/>
          <p:nvPr/>
        </p:nvGrpSpPr>
        <p:grpSpPr>
          <a:xfrm>
            <a:off x="1241710" y="3035535"/>
            <a:ext cx="2550619" cy="1147598"/>
            <a:chOff x="8600004" y="1385294"/>
            <a:chExt cx="2550619" cy="1147598"/>
          </a:xfrm>
        </p:grpSpPr>
        <p:sp>
          <p:nvSpPr>
            <p:cNvPr id="157" name="artifact-border">
              <a:extLst>
                <a:ext uri="{FF2B5EF4-FFF2-40B4-BE49-F238E27FC236}">
                  <a16:creationId xmlns:a16="http://schemas.microsoft.com/office/drawing/2014/main" id="{82BDC0EF-5645-4056-ACBD-F102FB28BB29}"/>
                </a:ext>
              </a:extLst>
            </p:cNvPr>
            <p:cNvSpPr/>
            <p:nvPr/>
          </p:nvSpPr>
          <p:spPr>
            <a:xfrm>
              <a:off x="8696945" y="1453378"/>
              <a:ext cx="2453678" cy="1079514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E683D9CF-E6B5-4964-9DD6-4D68206BE1AF}"/>
                </a:ext>
              </a:extLst>
            </p:cNvPr>
            <p:cNvGrpSpPr/>
            <p:nvPr/>
          </p:nvGrpSpPr>
          <p:grpSpPr>
            <a:xfrm>
              <a:off x="8600004" y="1385294"/>
              <a:ext cx="2526662" cy="1103013"/>
              <a:chOff x="6919893" y="798303"/>
              <a:chExt cx="2526662" cy="1103013"/>
            </a:xfrm>
          </p:grpSpPr>
          <p:sp>
            <p:nvSpPr>
              <p:cNvPr id="159" name="artifact-name">
                <a:extLst>
                  <a:ext uri="{FF2B5EF4-FFF2-40B4-BE49-F238E27FC236}">
                    <a16:creationId xmlns:a16="http://schemas.microsoft.com/office/drawing/2014/main" id="{A66BCD3B-DC4F-4460-8C1E-99B872307F22}"/>
                  </a:ext>
                </a:extLst>
              </p:cNvPr>
              <p:cNvSpPr txBox="1"/>
              <p:nvPr/>
            </p:nvSpPr>
            <p:spPr>
              <a:xfrm>
                <a:off x="7473996" y="819258"/>
                <a:ext cx="1957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net-monitor:</a:t>
                </a:r>
                <a:r>
                  <a:rPr lang="en-US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v1</a:t>
                </a:r>
                <a:endPara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  <p:sp>
            <p:nvSpPr>
              <p:cNvPr id="160" name="artifact-mask">
                <a:extLst>
                  <a:ext uri="{FF2B5EF4-FFF2-40B4-BE49-F238E27FC236}">
                    <a16:creationId xmlns:a16="http://schemas.microsoft.com/office/drawing/2014/main" id="{F04EA623-400C-4839-A20A-7E320FA53E87}"/>
                  </a:ext>
                </a:extLst>
              </p:cNvPr>
              <p:cNvSpPr/>
              <p:nvPr/>
            </p:nvSpPr>
            <p:spPr>
              <a:xfrm>
                <a:off x="6919893" y="798303"/>
                <a:ext cx="657236" cy="400050"/>
              </a:xfrm>
              <a:custGeom>
                <a:avLst/>
                <a:gdLst>
                  <a:gd name="connsiteX0" fmla="*/ 488999 w 609601"/>
                  <a:gd name="connsiteY0" fmla="*/ -72 h 400050"/>
                  <a:gd name="connsiteX1" fmla="*/ 604633 w 609601"/>
                  <a:gd name="connsiteY1" fmla="*/ 89882 h 400050"/>
                  <a:gd name="connsiteX2" fmla="*/ 609396 w 609601"/>
                  <a:gd name="connsiteY2" fmla="*/ 331331 h 400050"/>
                  <a:gd name="connsiteX3" fmla="*/ 101808 w 609601"/>
                  <a:gd name="connsiteY3" fmla="*/ 399978 h 400050"/>
                  <a:gd name="connsiteX4" fmla="*/ 272 w 609601"/>
                  <a:gd name="connsiteY4" fmla="*/ 324226 h 400050"/>
                  <a:gd name="connsiteX5" fmla="*/ 272 w 609601"/>
                  <a:gd name="connsiteY5" fmla="*/ 68575 h 400050"/>
                  <a:gd name="connsiteX6" fmla="*/ 488999 w 609601"/>
                  <a:gd name="connsiteY6" fmla="*/ -72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601" h="400050">
                    <a:moveTo>
                      <a:pt x="488999" y="-72"/>
                    </a:moveTo>
                    <a:lnTo>
                      <a:pt x="604633" y="89882"/>
                    </a:lnTo>
                    <a:cubicBezTo>
                      <a:pt x="606253" y="170368"/>
                      <a:pt x="607776" y="250845"/>
                      <a:pt x="609396" y="331331"/>
                    </a:cubicBezTo>
                    <a:lnTo>
                      <a:pt x="101808" y="399978"/>
                    </a:lnTo>
                    <a:lnTo>
                      <a:pt x="272" y="324226"/>
                    </a:lnTo>
                    <a:cubicBezTo>
                      <a:pt x="-1347" y="242168"/>
                      <a:pt x="1796" y="150642"/>
                      <a:pt x="272" y="68575"/>
                    </a:cubicBezTo>
                    <a:lnTo>
                      <a:pt x="488999" y="-7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61" name="Container Image">
                <a:extLst>
                  <a:ext uri="{FF2B5EF4-FFF2-40B4-BE49-F238E27FC236}">
                    <a16:creationId xmlns:a16="http://schemas.microsoft.com/office/drawing/2014/main" id="{9F9C79B8-4C61-4907-BEC4-8854E8000F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 t="15673" b="15673"/>
              <a:stretch/>
            </p:blipFill>
            <p:spPr>
              <a:xfrm>
                <a:off x="6940697" y="798303"/>
                <a:ext cx="590498" cy="405396"/>
              </a:xfrm>
              <a:prstGeom prst="rect">
                <a:avLst/>
              </a:prstGeom>
            </p:spPr>
          </p:pic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C0F5CCE0-EEBA-4226-ADF0-FCA50F59A1AF}"/>
                  </a:ext>
                </a:extLst>
              </p:cNvPr>
              <p:cNvSpPr/>
              <p:nvPr/>
            </p:nvSpPr>
            <p:spPr>
              <a:xfrm rot="10800000">
                <a:off x="7020886" y="1113334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Sig Label">
                <a:extLst>
                  <a:ext uri="{FF2B5EF4-FFF2-40B4-BE49-F238E27FC236}">
                    <a16:creationId xmlns:a16="http://schemas.microsoft.com/office/drawing/2014/main" id="{C8E4E40A-DFCE-4128-8A03-C85764324C89}"/>
                  </a:ext>
                </a:extLst>
              </p:cNvPr>
              <p:cNvSpPr txBox="1"/>
              <p:nvPr/>
            </p:nvSpPr>
            <p:spPr>
              <a:xfrm>
                <a:off x="7380125" y="1530230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layer1 (blob)</a:t>
                </a:r>
                <a:endParaRPr lang="en-US" sz="1050" dirty="0"/>
              </a:p>
            </p:txBody>
          </p:sp>
          <p:sp>
            <p:nvSpPr>
              <p:cNvPr id="164" name="Sig Label">
                <a:extLst>
                  <a:ext uri="{FF2B5EF4-FFF2-40B4-BE49-F238E27FC236}">
                    <a16:creationId xmlns:a16="http://schemas.microsoft.com/office/drawing/2014/main" id="{4D345474-07E9-4EF1-A206-453D20C25983}"/>
                  </a:ext>
                </a:extLst>
              </p:cNvPr>
              <p:cNvSpPr txBox="1"/>
              <p:nvPr/>
            </p:nvSpPr>
            <p:spPr>
              <a:xfrm>
                <a:off x="7371935" y="173973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layer2 (blob)</a:t>
                </a:r>
                <a:endParaRPr lang="en-US" sz="1050" dirty="0"/>
              </a:p>
            </p:txBody>
          </p:sp>
          <p:cxnSp>
            <p:nvCxnSpPr>
              <p:cNvPr id="165" name="Connector: Elbow 164">
                <a:extLst>
                  <a:ext uri="{FF2B5EF4-FFF2-40B4-BE49-F238E27FC236}">
                    <a16:creationId xmlns:a16="http://schemas.microsoft.com/office/drawing/2014/main" id="{AD002759-61DB-4956-AD7E-8E8458774937}"/>
                  </a:ext>
                </a:extLst>
              </p:cNvPr>
              <p:cNvCxnSpPr>
                <a:cxnSpLocks/>
                <a:stCxn id="163" idx="1"/>
                <a:endCxn id="161" idx="2"/>
              </p:cNvCxnSpPr>
              <p:nvPr/>
            </p:nvCxnSpPr>
            <p:spPr>
              <a:xfrm rot="10800000">
                <a:off x="7235947" y="1203700"/>
                <a:ext cx="144179" cy="407323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ctor: Elbow 165">
                <a:extLst>
                  <a:ext uri="{FF2B5EF4-FFF2-40B4-BE49-F238E27FC236}">
                    <a16:creationId xmlns:a16="http://schemas.microsoft.com/office/drawing/2014/main" id="{A1F17BAE-7F2A-40AE-999F-AAF15FF5FA49}"/>
                  </a:ext>
                </a:extLst>
              </p:cNvPr>
              <p:cNvCxnSpPr>
                <a:cxnSpLocks/>
                <a:stCxn id="164" idx="1"/>
                <a:endCxn id="161" idx="2"/>
              </p:cNvCxnSpPr>
              <p:nvPr/>
            </p:nvCxnSpPr>
            <p:spPr>
              <a:xfrm rot="10800000">
                <a:off x="7235947" y="1203699"/>
                <a:ext cx="135989" cy="616826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Sig Label">
                <a:extLst>
                  <a:ext uri="{FF2B5EF4-FFF2-40B4-BE49-F238E27FC236}">
                    <a16:creationId xmlns:a16="http://schemas.microsoft.com/office/drawing/2014/main" id="{A3B76AB2-7761-42CA-A120-A06A3A46406D}"/>
                  </a:ext>
                </a:extLst>
              </p:cNvPr>
              <p:cNvSpPr txBox="1"/>
              <p:nvPr/>
            </p:nvSpPr>
            <p:spPr>
              <a:xfrm>
                <a:off x="7371935" y="1329738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config (blob)</a:t>
                </a:r>
                <a:endParaRPr lang="en-US" sz="1050" dirty="0"/>
              </a:p>
            </p:txBody>
          </p:sp>
          <p:cxnSp>
            <p:nvCxnSpPr>
              <p:cNvPr id="168" name="Connector: Elbow 167">
                <a:extLst>
                  <a:ext uri="{FF2B5EF4-FFF2-40B4-BE49-F238E27FC236}">
                    <a16:creationId xmlns:a16="http://schemas.microsoft.com/office/drawing/2014/main" id="{A48EAA10-2478-4A77-A9C5-AB794052B81F}"/>
                  </a:ext>
                </a:extLst>
              </p:cNvPr>
              <p:cNvCxnSpPr>
                <a:cxnSpLocks/>
                <a:stCxn id="167" idx="1"/>
                <a:endCxn id="161" idx="2"/>
              </p:cNvCxnSpPr>
              <p:nvPr/>
            </p:nvCxnSpPr>
            <p:spPr>
              <a:xfrm rot="10800000">
                <a:off x="7235947" y="1203700"/>
                <a:ext cx="135989" cy="206831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Sig Label">
                <a:extLst>
                  <a:ext uri="{FF2B5EF4-FFF2-40B4-BE49-F238E27FC236}">
                    <a16:creationId xmlns:a16="http://schemas.microsoft.com/office/drawing/2014/main" id="{3FFDD508-C46C-4C0A-9981-E94159E9DB21}"/>
                  </a:ext>
                </a:extLst>
              </p:cNvPr>
              <p:cNvSpPr txBox="1"/>
              <p:nvPr/>
            </p:nvSpPr>
            <p:spPr>
              <a:xfrm>
                <a:off x="7587757" y="1121778"/>
                <a:ext cx="1858798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 err="1">
                    <a:solidFill>
                      <a:srgbClr val="FF0000"/>
                    </a:solidFill>
                  </a:rPr>
                  <a:t>mediaType</a:t>
                </a:r>
                <a:r>
                  <a:rPr lang="en-US" sz="1050" b="1" dirty="0"/>
                  <a:t>: </a:t>
                </a:r>
                <a:r>
                  <a:rPr lang="en-US" sz="1050" b="1" dirty="0" err="1">
                    <a:solidFill>
                      <a:srgbClr val="C00000"/>
                    </a:solidFill>
                  </a:rPr>
                  <a:t>oci.image.manifest</a:t>
                </a:r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02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59259E-6 L 0.51458 0.000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3466-F2E5-4D5A-8B07-6D5EF03D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OCI Artifact Copying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E13DE-989B-4F45-A4E7-C48EA62668F5}"/>
              </a:ext>
            </a:extLst>
          </p:cNvPr>
          <p:cNvSpPr/>
          <p:nvPr/>
        </p:nvSpPr>
        <p:spPr>
          <a:xfrm>
            <a:off x="926387" y="1645897"/>
            <a:ext cx="4148138" cy="4994592"/>
          </a:xfrm>
          <a:prstGeom prst="rect">
            <a:avLst/>
          </a:prstGeom>
          <a:noFill/>
          <a:ln w="38100">
            <a:solidFill>
              <a:srgbClr val="45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356E2D9-84BF-4E70-9C7F-E012C8A76AF9}"/>
              </a:ext>
            </a:extLst>
          </p:cNvPr>
          <p:cNvGrpSpPr/>
          <p:nvPr/>
        </p:nvGrpSpPr>
        <p:grpSpPr>
          <a:xfrm>
            <a:off x="5221635" y="2141807"/>
            <a:ext cx="1561513" cy="434886"/>
            <a:chOff x="3096300" y="4215196"/>
            <a:chExt cx="695114" cy="434886"/>
          </a:xfrm>
        </p:grpSpPr>
        <p:sp>
          <p:nvSpPr>
            <p:cNvPr id="7" name="Arrow: Up 6">
              <a:extLst>
                <a:ext uri="{FF2B5EF4-FFF2-40B4-BE49-F238E27FC236}">
                  <a16:creationId xmlns:a16="http://schemas.microsoft.com/office/drawing/2014/main" id="{37782DDF-0D13-4A03-842E-D26CD96157D5}"/>
                </a:ext>
              </a:extLst>
            </p:cNvPr>
            <p:cNvSpPr/>
            <p:nvPr/>
          </p:nvSpPr>
          <p:spPr>
            <a:xfrm rot="5400000">
              <a:off x="3229082" y="4087749"/>
              <a:ext cx="434886" cy="689779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5D0E6F-61FD-408E-B330-98F7730BA996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Artifact Copy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F1A090EE-AE9B-4C18-8F1C-28D296492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93" y="1477010"/>
            <a:ext cx="1743075" cy="438148"/>
          </a:xfrm>
          <a:custGeom>
            <a:avLst/>
            <a:gdLst>
              <a:gd name="connsiteX0" fmla="*/ -83 w 1743075"/>
              <a:gd name="connsiteY0" fmla="*/ -16 h 438148"/>
              <a:gd name="connsiteX1" fmla="*/ 1742992 w 1743075"/>
              <a:gd name="connsiteY1" fmla="*/ -16 h 438148"/>
              <a:gd name="connsiteX2" fmla="*/ 1742992 w 1743075"/>
              <a:gd name="connsiteY2" fmla="*/ 438133 h 438148"/>
              <a:gd name="connsiteX3" fmla="*/ -83 w 1743075"/>
              <a:gd name="connsiteY3" fmla="*/ 438133 h 43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3075" h="438148">
                <a:moveTo>
                  <a:pt x="-83" y="-16"/>
                </a:moveTo>
                <a:lnTo>
                  <a:pt x="1742992" y="-16"/>
                </a:lnTo>
                <a:lnTo>
                  <a:pt x="1742992" y="438133"/>
                </a:lnTo>
                <a:lnTo>
                  <a:pt x="-83" y="438133"/>
                </a:lnTo>
                <a:close/>
              </a:path>
            </a:pathLst>
          </a:cu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07CAFFF-F1B4-4B03-9F9F-647E215687C1}"/>
              </a:ext>
            </a:extLst>
          </p:cNvPr>
          <p:cNvSpPr/>
          <p:nvPr/>
        </p:nvSpPr>
        <p:spPr>
          <a:xfrm>
            <a:off x="7118077" y="1644347"/>
            <a:ext cx="4148138" cy="4994592"/>
          </a:xfrm>
          <a:prstGeom prst="rect">
            <a:avLst/>
          </a:prstGeom>
          <a:solidFill>
            <a:schemeClr val="bg1"/>
          </a:solidFill>
          <a:ln w="38100"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BF9D6E1-9D22-46E5-9964-38682BF9141A}"/>
              </a:ext>
            </a:extLst>
          </p:cNvPr>
          <p:cNvSpPr/>
          <p:nvPr/>
        </p:nvSpPr>
        <p:spPr>
          <a:xfrm>
            <a:off x="7032228" y="1310213"/>
            <a:ext cx="466725" cy="523875"/>
          </a:xfrm>
          <a:custGeom>
            <a:avLst/>
            <a:gdLst>
              <a:gd name="connsiteX0" fmla="*/ -206 w 466725"/>
              <a:gd name="connsiteY0" fmla="*/ -72 h 523875"/>
              <a:gd name="connsiteX1" fmla="*/ 466519 w 466725"/>
              <a:gd name="connsiteY1" fmla="*/ -72 h 523875"/>
              <a:gd name="connsiteX2" fmla="*/ 466519 w 466725"/>
              <a:gd name="connsiteY2" fmla="*/ 523803 h 523875"/>
              <a:gd name="connsiteX3" fmla="*/ -206 w 466725"/>
              <a:gd name="connsiteY3" fmla="*/ 523803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523875">
                <a:moveTo>
                  <a:pt x="-206" y="-72"/>
                </a:moveTo>
                <a:lnTo>
                  <a:pt x="466519" y="-72"/>
                </a:lnTo>
                <a:lnTo>
                  <a:pt x="466519" y="523803"/>
                </a:lnTo>
                <a:lnTo>
                  <a:pt x="-206" y="52380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082F71-AB9E-4186-AB98-1F51FB1933AA}"/>
              </a:ext>
            </a:extLst>
          </p:cNvPr>
          <p:cNvSpPr txBox="1"/>
          <p:nvPr/>
        </p:nvSpPr>
        <p:spPr>
          <a:xfrm>
            <a:off x="7352211" y="1500938"/>
            <a:ext cx="11065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b="1" spc="0" baseline="0" dirty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ACME Rockets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BA04CD4-7DCE-4D33-8097-A82E0355BF36}"/>
              </a:ext>
            </a:extLst>
          </p:cNvPr>
          <p:cNvGrpSpPr/>
          <p:nvPr/>
        </p:nvGrpSpPr>
        <p:grpSpPr>
          <a:xfrm>
            <a:off x="7096646" y="1362560"/>
            <a:ext cx="335450" cy="453922"/>
            <a:chOff x="4316847" y="1020491"/>
            <a:chExt cx="335450" cy="453922"/>
          </a:xfrm>
        </p:grpSpPr>
        <p:pic>
          <p:nvPicPr>
            <p:cNvPr id="27" name="Signature">
              <a:extLst>
                <a:ext uri="{FF2B5EF4-FFF2-40B4-BE49-F238E27FC236}">
                  <a16:creationId xmlns:a16="http://schemas.microsoft.com/office/drawing/2014/main" id="{8970164E-17D4-4CDA-9E70-7026F2A8E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15488" y="1020491"/>
              <a:ext cx="122744" cy="122744"/>
            </a:xfrm>
            <a:prstGeom prst="rect">
              <a:avLst/>
            </a:prstGeom>
          </p:spPr>
        </p:pic>
        <p:pic>
          <p:nvPicPr>
            <p:cNvPr id="28" name="Distribution">
              <a:extLst>
                <a:ext uri="{FF2B5EF4-FFF2-40B4-BE49-F238E27FC236}">
                  <a16:creationId xmlns:a16="http://schemas.microsoft.com/office/drawing/2014/main" id="{1F21F8A7-A5DF-468D-8393-F0A39584D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16847" y="1138963"/>
              <a:ext cx="335450" cy="335450"/>
            </a:xfrm>
            <a:prstGeom prst="rect">
              <a:avLst/>
            </a:prstGeom>
          </p:spPr>
        </p:pic>
        <p:pic>
          <p:nvPicPr>
            <p:cNvPr id="29" name="Key">
              <a:extLst>
                <a:ext uri="{FF2B5EF4-FFF2-40B4-BE49-F238E27FC236}">
                  <a16:creationId xmlns:a16="http://schemas.microsoft.com/office/drawing/2014/main" id="{1B87FB44-E089-4F0B-9563-6F4585F09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23773" y="1020492"/>
              <a:ext cx="122745" cy="122745"/>
            </a:xfrm>
            <a:prstGeom prst="rect">
              <a:avLst/>
            </a:prstGeom>
          </p:spPr>
        </p:pic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363D62F-9A87-48E4-B9EC-8B53C44F86BE}"/>
              </a:ext>
            </a:extLst>
          </p:cNvPr>
          <p:cNvGrpSpPr/>
          <p:nvPr/>
        </p:nvGrpSpPr>
        <p:grpSpPr>
          <a:xfrm>
            <a:off x="1143306" y="1947819"/>
            <a:ext cx="3594911" cy="4623711"/>
            <a:chOff x="1143306" y="1949578"/>
            <a:chExt cx="3594911" cy="4623711"/>
          </a:xfrm>
        </p:grpSpPr>
        <p:sp>
          <p:nvSpPr>
            <p:cNvPr id="163" name="Isosceles Triangle 162">
              <a:extLst>
                <a:ext uri="{FF2B5EF4-FFF2-40B4-BE49-F238E27FC236}">
                  <a16:creationId xmlns:a16="http://schemas.microsoft.com/office/drawing/2014/main" id="{BFCB1B5B-B46B-4995-AC7E-13BA34997A77}"/>
                </a:ext>
              </a:extLst>
            </p:cNvPr>
            <p:cNvSpPr/>
            <p:nvPr/>
          </p:nvSpPr>
          <p:spPr>
            <a:xfrm rot="10800000">
              <a:off x="1259492" y="2996486"/>
              <a:ext cx="105537" cy="9098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4" name="Net-monitor">
              <a:extLst>
                <a:ext uri="{FF2B5EF4-FFF2-40B4-BE49-F238E27FC236}">
                  <a16:creationId xmlns:a16="http://schemas.microsoft.com/office/drawing/2014/main" id="{6899AC23-D512-4E92-988B-0B4EA36F6DE2}"/>
                </a:ext>
              </a:extLst>
            </p:cNvPr>
            <p:cNvGrpSpPr/>
            <p:nvPr/>
          </p:nvGrpSpPr>
          <p:grpSpPr>
            <a:xfrm>
              <a:off x="1143306" y="1949578"/>
              <a:ext cx="2550619" cy="1147598"/>
              <a:chOff x="8600004" y="1385294"/>
              <a:chExt cx="2550619" cy="1147598"/>
            </a:xfrm>
          </p:grpSpPr>
          <p:sp>
            <p:nvSpPr>
              <p:cNvPr id="198" name="artifact-border">
                <a:extLst>
                  <a:ext uri="{FF2B5EF4-FFF2-40B4-BE49-F238E27FC236}">
                    <a16:creationId xmlns:a16="http://schemas.microsoft.com/office/drawing/2014/main" id="{5EC2E4A3-9C6C-4931-A68C-DDD94C33CCFF}"/>
                  </a:ext>
                </a:extLst>
              </p:cNvPr>
              <p:cNvSpPr/>
              <p:nvPr/>
            </p:nvSpPr>
            <p:spPr>
              <a:xfrm>
                <a:off x="8696945" y="1453378"/>
                <a:ext cx="2453678" cy="1079514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54447D77-DB94-47AB-98B7-151CBD06664A}"/>
                  </a:ext>
                </a:extLst>
              </p:cNvPr>
              <p:cNvGrpSpPr/>
              <p:nvPr/>
            </p:nvGrpSpPr>
            <p:grpSpPr>
              <a:xfrm>
                <a:off x="8600004" y="1385294"/>
                <a:ext cx="2526662" cy="1103013"/>
                <a:chOff x="6919893" y="798303"/>
                <a:chExt cx="2526662" cy="1103013"/>
              </a:xfrm>
            </p:grpSpPr>
            <p:sp>
              <p:nvSpPr>
                <p:cNvPr id="200" name="artifact-name">
                  <a:extLst>
                    <a:ext uri="{FF2B5EF4-FFF2-40B4-BE49-F238E27FC236}">
                      <a16:creationId xmlns:a16="http://schemas.microsoft.com/office/drawing/2014/main" id="{0EC5A381-925A-4CE4-B56D-6ED8D50EE466}"/>
                    </a:ext>
                  </a:extLst>
                </p:cNvPr>
                <p:cNvSpPr txBox="1"/>
                <p:nvPr/>
              </p:nvSpPr>
              <p:spPr>
                <a:xfrm>
                  <a:off x="7473996" y="819258"/>
                  <a:ext cx="19575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800" spc="0" baseline="0" dirty="0">
                      <a:solidFill>
                        <a:srgbClr val="000000"/>
                      </a:solidFill>
                      <a:latin typeface="Consolas"/>
                      <a:sym typeface="Consolas"/>
                      <a:rtl val="0"/>
                    </a:rPr>
                    <a:t>net-monitor:</a:t>
                  </a:r>
                  <a:r>
                    <a:rPr lang="en-US" dirty="0">
                      <a:solidFill>
                        <a:srgbClr val="000000"/>
                      </a:solidFill>
                      <a:latin typeface="Consolas"/>
                      <a:sym typeface="Consolas"/>
                      <a:rtl val="0"/>
                    </a:rPr>
                    <a:t>v1</a:t>
                  </a:r>
                  <a:endPara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endParaRPr>
                </a:p>
              </p:txBody>
            </p:sp>
            <p:sp>
              <p:nvSpPr>
                <p:cNvPr id="201" name="artifact-mask">
                  <a:extLst>
                    <a:ext uri="{FF2B5EF4-FFF2-40B4-BE49-F238E27FC236}">
                      <a16:creationId xmlns:a16="http://schemas.microsoft.com/office/drawing/2014/main" id="{3AD79A25-F777-4043-8754-D1B3BCA4B92F}"/>
                    </a:ext>
                  </a:extLst>
                </p:cNvPr>
                <p:cNvSpPr/>
                <p:nvPr/>
              </p:nvSpPr>
              <p:spPr>
                <a:xfrm>
                  <a:off x="6919893" y="798303"/>
                  <a:ext cx="657236" cy="400050"/>
                </a:xfrm>
                <a:custGeom>
                  <a:avLst/>
                  <a:gdLst>
                    <a:gd name="connsiteX0" fmla="*/ 488999 w 609601"/>
                    <a:gd name="connsiteY0" fmla="*/ -72 h 400050"/>
                    <a:gd name="connsiteX1" fmla="*/ 604633 w 609601"/>
                    <a:gd name="connsiteY1" fmla="*/ 89882 h 400050"/>
                    <a:gd name="connsiteX2" fmla="*/ 609396 w 609601"/>
                    <a:gd name="connsiteY2" fmla="*/ 331331 h 400050"/>
                    <a:gd name="connsiteX3" fmla="*/ 101808 w 609601"/>
                    <a:gd name="connsiteY3" fmla="*/ 399978 h 400050"/>
                    <a:gd name="connsiteX4" fmla="*/ 272 w 609601"/>
                    <a:gd name="connsiteY4" fmla="*/ 324226 h 400050"/>
                    <a:gd name="connsiteX5" fmla="*/ 272 w 609601"/>
                    <a:gd name="connsiteY5" fmla="*/ 68575 h 400050"/>
                    <a:gd name="connsiteX6" fmla="*/ 488999 w 609601"/>
                    <a:gd name="connsiteY6" fmla="*/ -72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9601" h="400050">
                      <a:moveTo>
                        <a:pt x="488999" y="-72"/>
                      </a:moveTo>
                      <a:lnTo>
                        <a:pt x="604633" y="89882"/>
                      </a:lnTo>
                      <a:cubicBezTo>
                        <a:pt x="606253" y="170368"/>
                        <a:pt x="607776" y="250845"/>
                        <a:pt x="609396" y="331331"/>
                      </a:cubicBezTo>
                      <a:lnTo>
                        <a:pt x="101808" y="399978"/>
                      </a:lnTo>
                      <a:lnTo>
                        <a:pt x="272" y="324226"/>
                      </a:lnTo>
                      <a:cubicBezTo>
                        <a:pt x="-1347" y="242168"/>
                        <a:pt x="1796" y="150642"/>
                        <a:pt x="272" y="68575"/>
                      </a:cubicBezTo>
                      <a:lnTo>
                        <a:pt x="488999" y="-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pic>
              <p:nvPicPr>
                <p:cNvPr id="202" name="Container Image">
                  <a:extLst>
                    <a:ext uri="{FF2B5EF4-FFF2-40B4-BE49-F238E27FC236}">
                      <a16:creationId xmlns:a16="http://schemas.microsoft.com/office/drawing/2014/main" id="{75F0B5EE-02B3-4377-9AE1-915D50B96C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 t="15673" b="15673"/>
                <a:stretch/>
              </p:blipFill>
              <p:spPr>
                <a:xfrm>
                  <a:off x="6940697" y="798303"/>
                  <a:ext cx="590498" cy="405396"/>
                </a:xfrm>
                <a:prstGeom prst="rect">
                  <a:avLst/>
                </a:prstGeom>
              </p:spPr>
            </p:pic>
            <p:sp>
              <p:nvSpPr>
                <p:cNvPr id="203" name="Isosceles Triangle 202">
                  <a:extLst>
                    <a:ext uri="{FF2B5EF4-FFF2-40B4-BE49-F238E27FC236}">
                      <a16:creationId xmlns:a16="http://schemas.microsoft.com/office/drawing/2014/main" id="{FFE7B8AE-E01A-46F4-9FBD-3E7A07B3B743}"/>
                    </a:ext>
                  </a:extLst>
                </p:cNvPr>
                <p:cNvSpPr/>
                <p:nvPr/>
              </p:nvSpPr>
              <p:spPr>
                <a:xfrm rot="10800000">
                  <a:off x="7020886" y="1113334"/>
                  <a:ext cx="105537" cy="90980"/>
                </a:xfrm>
                <a:prstGeom prst="triangl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Sig Label">
                  <a:extLst>
                    <a:ext uri="{FF2B5EF4-FFF2-40B4-BE49-F238E27FC236}">
                      <a16:creationId xmlns:a16="http://schemas.microsoft.com/office/drawing/2014/main" id="{AA17B7F2-B7F4-4C59-9931-21BA5411DC45}"/>
                    </a:ext>
                  </a:extLst>
                </p:cNvPr>
                <p:cNvSpPr txBox="1"/>
                <p:nvPr/>
              </p:nvSpPr>
              <p:spPr>
                <a:xfrm>
                  <a:off x="7380125" y="1530230"/>
                  <a:ext cx="1106512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layer1 (blob)</a:t>
                  </a:r>
                  <a:endParaRPr lang="en-US" sz="1050" dirty="0"/>
                </a:p>
              </p:txBody>
            </p:sp>
            <p:sp>
              <p:nvSpPr>
                <p:cNvPr id="205" name="Sig Label">
                  <a:extLst>
                    <a:ext uri="{FF2B5EF4-FFF2-40B4-BE49-F238E27FC236}">
                      <a16:creationId xmlns:a16="http://schemas.microsoft.com/office/drawing/2014/main" id="{FD4C4843-F6B9-4F56-92EF-89ED95775DD1}"/>
                    </a:ext>
                  </a:extLst>
                </p:cNvPr>
                <p:cNvSpPr txBox="1"/>
                <p:nvPr/>
              </p:nvSpPr>
              <p:spPr>
                <a:xfrm>
                  <a:off x="7371935" y="1739733"/>
                  <a:ext cx="1595520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layer2 (blob)</a:t>
                  </a:r>
                  <a:endParaRPr lang="en-US" sz="1050" dirty="0"/>
                </a:p>
              </p:txBody>
            </p:sp>
            <p:cxnSp>
              <p:nvCxnSpPr>
                <p:cNvPr id="206" name="Connector: Elbow 205">
                  <a:extLst>
                    <a:ext uri="{FF2B5EF4-FFF2-40B4-BE49-F238E27FC236}">
                      <a16:creationId xmlns:a16="http://schemas.microsoft.com/office/drawing/2014/main" id="{E5FE1799-F3BF-4414-A7C3-A9011E5D146B}"/>
                    </a:ext>
                  </a:extLst>
                </p:cNvPr>
                <p:cNvCxnSpPr>
                  <a:cxnSpLocks/>
                  <a:stCxn id="204" idx="1"/>
                  <a:endCxn id="202" idx="2"/>
                </p:cNvCxnSpPr>
                <p:nvPr/>
              </p:nvCxnSpPr>
              <p:spPr>
                <a:xfrm rot="10800000">
                  <a:off x="7235947" y="1203700"/>
                  <a:ext cx="144179" cy="407323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Connector: Elbow 206">
                  <a:extLst>
                    <a:ext uri="{FF2B5EF4-FFF2-40B4-BE49-F238E27FC236}">
                      <a16:creationId xmlns:a16="http://schemas.microsoft.com/office/drawing/2014/main" id="{10A83356-21C2-4132-A99E-4ECFCB3FD61B}"/>
                    </a:ext>
                  </a:extLst>
                </p:cNvPr>
                <p:cNvCxnSpPr>
                  <a:cxnSpLocks/>
                  <a:stCxn id="205" idx="1"/>
                  <a:endCxn id="202" idx="2"/>
                </p:cNvCxnSpPr>
                <p:nvPr/>
              </p:nvCxnSpPr>
              <p:spPr>
                <a:xfrm rot="10800000">
                  <a:off x="7235947" y="1203699"/>
                  <a:ext cx="135989" cy="616826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8" name="Sig Label">
                  <a:extLst>
                    <a:ext uri="{FF2B5EF4-FFF2-40B4-BE49-F238E27FC236}">
                      <a16:creationId xmlns:a16="http://schemas.microsoft.com/office/drawing/2014/main" id="{2BACDD04-B5DE-45F5-BDFE-783C9B24D480}"/>
                    </a:ext>
                  </a:extLst>
                </p:cNvPr>
                <p:cNvSpPr txBox="1"/>
                <p:nvPr/>
              </p:nvSpPr>
              <p:spPr>
                <a:xfrm>
                  <a:off x="7371935" y="1329738"/>
                  <a:ext cx="1106512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config (blob)</a:t>
                  </a:r>
                  <a:endParaRPr lang="en-US" sz="1050" dirty="0"/>
                </a:p>
              </p:txBody>
            </p:sp>
            <p:cxnSp>
              <p:nvCxnSpPr>
                <p:cNvPr id="209" name="Connector: Elbow 208">
                  <a:extLst>
                    <a:ext uri="{FF2B5EF4-FFF2-40B4-BE49-F238E27FC236}">
                      <a16:creationId xmlns:a16="http://schemas.microsoft.com/office/drawing/2014/main" id="{1D960108-387C-4620-9512-B309A811188B}"/>
                    </a:ext>
                  </a:extLst>
                </p:cNvPr>
                <p:cNvCxnSpPr>
                  <a:cxnSpLocks/>
                  <a:stCxn id="208" idx="1"/>
                  <a:endCxn id="202" idx="2"/>
                </p:cNvCxnSpPr>
                <p:nvPr/>
              </p:nvCxnSpPr>
              <p:spPr>
                <a:xfrm rot="10800000">
                  <a:off x="7235947" y="1203700"/>
                  <a:ext cx="135989" cy="206831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" name="Sig Label">
                  <a:extLst>
                    <a:ext uri="{FF2B5EF4-FFF2-40B4-BE49-F238E27FC236}">
                      <a16:creationId xmlns:a16="http://schemas.microsoft.com/office/drawing/2014/main" id="{98F8A0B7-527C-44FA-AC0D-9BBBC40B8971}"/>
                    </a:ext>
                  </a:extLst>
                </p:cNvPr>
                <p:cNvSpPr txBox="1"/>
                <p:nvPr/>
              </p:nvSpPr>
              <p:spPr>
                <a:xfrm>
                  <a:off x="7587757" y="1121778"/>
                  <a:ext cx="1858798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 err="1">
                      <a:solidFill>
                        <a:srgbClr val="FF0000"/>
                      </a:solidFill>
                    </a:rPr>
                    <a:t>mediaType</a:t>
                  </a:r>
                  <a:r>
                    <a:rPr lang="en-US" sz="1050" b="1" dirty="0"/>
                    <a:t>: </a:t>
                  </a:r>
                  <a:r>
                    <a:rPr lang="en-US" sz="1050" b="1" dirty="0" err="1">
                      <a:solidFill>
                        <a:srgbClr val="C00000"/>
                      </a:solidFill>
                    </a:rPr>
                    <a:t>oci.image.manifest</a:t>
                  </a:r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</p:grpSp>
        </p:grpSp>
        <p:grpSp>
          <p:nvGrpSpPr>
            <p:cNvPr id="165" name="Wabbit-Networks Sig">
              <a:extLst>
                <a:ext uri="{FF2B5EF4-FFF2-40B4-BE49-F238E27FC236}">
                  <a16:creationId xmlns:a16="http://schemas.microsoft.com/office/drawing/2014/main" id="{D8BEEA29-C3C7-4CFB-9870-FB544061DAD7}"/>
                </a:ext>
              </a:extLst>
            </p:cNvPr>
            <p:cNvGrpSpPr/>
            <p:nvPr/>
          </p:nvGrpSpPr>
          <p:grpSpPr>
            <a:xfrm>
              <a:off x="1703362" y="3209874"/>
              <a:ext cx="2658324" cy="1046006"/>
              <a:chOff x="9460153" y="3826108"/>
              <a:chExt cx="2658324" cy="1046006"/>
            </a:xfrm>
          </p:grpSpPr>
          <p:sp>
            <p:nvSpPr>
              <p:cNvPr id="190" name="artifact-border">
                <a:extLst>
                  <a:ext uri="{FF2B5EF4-FFF2-40B4-BE49-F238E27FC236}">
                    <a16:creationId xmlns:a16="http://schemas.microsoft.com/office/drawing/2014/main" id="{B68AA0DA-03B8-4033-9BE1-D55B245B3B4F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82188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91" name="Container Image">
                <a:extLst>
                  <a:ext uri="{FF2B5EF4-FFF2-40B4-BE49-F238E27FC236}">
                    <a16:creationId xmlns:a16="http://schemas.microsoft.com/office/drawing/2014/main" id="{0CA4056A-70E9-4267-91C9-60CB5C6228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192" name="Isosceles Triangle 191">
                <a:extLst>
                  <a:ext uri="{FF2B5EF4-FFF2-40B4-BE49-F238E27FC236}">
                    <a16:creationId xmlns:a16="http://schemas.microsoft.com/office/drawing/2014/main" id="{5F038F92-E138-48B5-8E86-135C38D8CCC6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artifact-name">
                <a:extLst>
                  <a:ext uri="{FF2B5EF4-FFF2-40B4-BE49-F238E27FC236}">
                    <a16:creationId xmlns:a16="http://schemas.microsoft.com/office/drawing/2014/main" id="{90843E06-1817-481F-B0BA-1681F19E3990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20281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signature</a:t>
                </a:r>
              </a:p>
            </p:txBody>
          </p:sp>
          <p:sp>
            <p:nvSpPr>
              <p:cNvPr id="194" name="Sig Label">
                <a:extLst>
                  <a:ext uri="{FF2B5EF4-FFF2-40B4-BE49-F238E27FC236}">
                    <a16:creationId xmlns:a16="http://schemas.microsoft.com/office/drawing/2014/main" id="{F3CD6DF0-0C6A-409F-9EAE-84D49BFB419F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signature [blobs]</a:t>
                </a:r>
                <a:endParaRPr lang="en-US" sz="1050" dirty="0"/>
              </a:p>
            </p:txBody>
          </p:sp>
          <p:cxnSp>
            <p:nvCxnSpPr>
              <p:cNvPr id="195" name="Connector: Elbow 194">
                <a:extLst>
                  <a:ext uri="{FF2B5EF4-FFF2-40B4-BE49-F238E27FC236}">
                    <a16:creationId xmlns:a16="http://schemas.microsoft.com/office/drawing/2014/main" id="{74980B68-E4EB-4263-B364-36969348185E}"/>
                  </a:ext>
                </a:extLst>
              </p:cNvPr>
              <p:cNvCxnSpPr>
                <a:cxnSpLocks/>
                <a:stCxn id="194" idx="1"/>
                <a:endCxn id="167" idx="0"/>
              </p:cNvCxnSpPr>
              <p:nvPr/>
            </p:nvCxnSpPr>
            <p:spPr>
              <a:xfrm rot="10800000">
                <a:off x="9698241" y="3962103"/>
                <a:ext cx="302690" cy="5589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Sig Label">
                <a:extLst>
                  <a:ext uri="{FF2B5EF4-FFF2-40B4-BE49-F238E27FC236}">
                    <a16:creationId xmlns:a16="http://schemas.microsoft.com/office/drawing/2014/main" id="{2C32C5CF-FEF4-4057-9DB9-C4E1FC587FCA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197" name="Sig Label">
                <a:extLst>
                  <a:ext uri="{FF2B5EF4-FFF2-40B4-BE49-F238E27FC236}">
                    <a16:creationId xmlns:a16="http://schemas.microsoft.com/office/drawing/2014/main" id="{CE1B895E-AD98-40A0-A3D0-7E5622A8D9FC}"/>
                  </a:ext>
                </a:extLst>
              </p:cNvPr>
              <p:cNvSpPr txBox="1"/>
              <p:nvPr/>
            </p:nvSpPr>
            <p:spPr>
              <a:xfrm>
                <a:off x="9807829" y="4065101"/>
                <a:ext cx="2233903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cncf.notary.v2</a:t>
                </a:r>
              </a:p>
            </p:txBody>
          </p:sp>
        </p:grpSp>
        <p:cxnSp>
          <p:nvCxnSpPr>
            <p:cNvPr id="166" name="Connector: Elbow 165">
              <a:extLst>
                <a:ext uri="{FF2B5EF4-FFF2-40B4-BE49-F238E27FC236}">
                  <a16:creationId xmlns:a16="http://schemas.microsoft.com/office/drawing/2014/main" id="{FC5182DB-6D5E-43EF-99C7-9CEDA95E4D5C}"/>
                </a:ext>
              </a:extLst>
            </p:cNvPr>
            <p:cNvCxnSpPr>
              <a:cxnSpLocks/>
              <a:stCxn id="196" idx="1"/>
              <a:endCxn id="163" idx="0"/>
            </p:cNvCxnSpPr>
            <p:nvPr/>
          </p:nvCxnSpPr>
          <p:spPr>
            <a:xfrm rot="10800000">
              <a:off x="1312260" y="3087467"/>
              <a:ext cx="932536" cy="1039703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Isosceles Triangle 166">
              <a:extLst>
                <a:ext uri="{FF2B5EF4-FFF2-40B4-BE49-F238E27FC236}">
                  <a16:creationId xmlns:a16="http://schemas.microsoft.com/office/drawing/2014/main" id="{EE1FD484-5F8E-4F3A-B1E0-92E9AE46252A}"/>
                </a:ext>
              </a:extLst>
            </p:cNvPr>
            <p:cNvSpPr/>
            <p:nvPr/>
          </p:nvSpPr>
          <p:spPr>
            <a:xfrm rot="10800000">
              <a:off x="1888682" y="3254889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Isosceles Triangle 167">
              <a:extLst>
                <a:ext uri="{FF2B5EF4-FFF2-40B4-BE49-F238E27FC236}">
                  <a16:creationId xmlns:a16="http://schemas.microsoft.com/office/drawing/2014/main" id="{8F4D3481-AEE8-4146-B858-E428D8E84990}"/>
                </a:ext>
              </a:extLst>
            </p:cNvPr>
            <p:cNvSpPr/>
            <p:nvPr/>
          </p:nvSpPr>
          <p:spPr>
            <a:xfrm rot="10800000">
              <a:off x="1793430" y="3254889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5788EE43-167C-46A2-83E9-6D75168FD8E5}"/>
                </a:ext>
              </a:extLst>
            </p:cNvPr>
            <p:cNvSpPr/>
            <p:nvPr/>
          </p:nvSpPr>
          <p:spPr>
            <a:xfrm rot="10800000">
              <a:off x="1795759" y="5345086"/>
              <a:ext cx="105537" cy="9098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Wabbit-Networks Sig">
              <a:extLst>
                <a:ext uri="{FF2B5EF4-FFF2-40B4-BE49-F238E27FC236}">
                  <a16:creationId xmlns:a16="http://schemas.microsoft.com/office/drawing/2014/main" id="{07B3354B-9312-485C-AAF9-AEC36E97915F}"/>
                </a:ext>
              </a:extLst>
            </p:cNvPr>
            <p:cNvGrpSpPr/>
            <p:nvPr/>
          </p:nvGrpSpPr>
          <p:grpSpPr>
            <a:xfrm>
              <a:off x="1700179" y="4368578"/>
              <a:ext cx="2658324" cy="1046006"/>
              <a:chOff x="9460153" y="3826108"/>
              <a:chExt cx="2658324" cy="1046006"/>
            </a:xfrm>
          </p:grpSpPr>
          <p:sp>
            <p:nvSpPr>
              <p:cNvPr id="182" name="artifact-border">
                <a:extLst>
                  <a:ext uri="{FF2B5EF4-FFF2-40B4-BE49-F238E27FC236}">
                    <a16:creationId xmlns:a16="http://schemas.microsoft.com/office/drawing/2014/main" id="{788CB743-4873-4B89-9F15-ECC22B41C8FC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82188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83" name="Container Image">
                <a:extLst>
                  <a:ext uri="{FF2B5EF4-FFF2-40B4-BE49-F238E27FC236}">
                    <a16:creationId xmlns:a16="http://schemas.microsoft.com/office/drawing/2014/main" id="{172CF01A-FC0E-4FFC-BAE6-712EDEC8F8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184" name="Isosceles Triangle 183">
                <a:extLst>
                  <a:ext uri="{FF2B5EF4-FFF2-40B4-BE49-F238E27FC236}">
                    <a16:creationId xmlns:a16="http://schemas.microsoft.com/office/drawing/2014/main" id="{8ED0ACB7-C879-4E44-B9EB-FDF16B50B3E4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artifact-name">
                <a:extLst>
                  <a:ext uri="{FF2B5EF4-FFF2-40B4-BE49-F238E27FC236}">
                    <a16:creationId xmlns:a16="http://schemas.microsoft.com/office/drawing/2014/main" id="{AF843D44-F654-4A1B-B75B-34B7DB2639BF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114326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spc="0" baseline="0" dirty="0" err="1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SBoM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 Document</a:t>
                </a:r>
              </a:p>
            </p:txBody>
          </p:sp>
          <p:sp>
            <p:nvSpPr>
              <p:cNvPr id="186" name="Sig Label">
                <a:extLst>
                  <a:ext uri="{FF2B5EF4-FFF2-40B4-BE49-F238E27FC236}">
                    <a16:creationId xmlns:a16="http://schemas.microsoft.com/office/drawing/2014/main" id="{2D3B95EC-F3FE-4F11-9229-248AA5C5396B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 err="1"/>
                  <a:t>sbom</a:t>
                </a:r>
                <a:r>
                  <a:rPr lang="en-US" sz="1050" b="1" dirty="0"/>
                  <a:t> [blobs]</a:t>
                </a:r>
                <a:endParaRPr lang="en-US" sz="1050" dirty="0"/>
              </a:p>
            </p:txBody>
          </p:sp>
          <p:cxnSp>
            <p:nvCxnSpPr>
              <p:cNvPr id="187" name="Connector: Elbow 186">
                <a:extLst>
                  <a:ext uri="{FF2B5EF4-FFF2-40B4-BE49-F238E27FC236}">
                    <a16:creationId xmlns:a16="http://schemas.microsoft.com/office/drawing/2014/main" id="{704D939A-E911-4998-A1F3-E719A242CAC4}"/>
                  </a:ext>
                </a:extLst>
              </p:cNvPr>
              <p:cNvCxnSpPr>
                <a:cxnSpLocks/>
                <a:stCxn id="186" idx="1"/>
              </p:cNvCxnSpPr>
              <p:nvPr/>
            </p:nvCxnSpPr>
            <p:spPr>
              <a:xfrm rot="10800000">
                <a:off x="9698241" y="3848003"/>
                <a:ext cx="302690" cy="6730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Sig Label">
                <a:extLst>
                  <a:ext uri="{FF2B5EF4-FFF2-40B4-BE49-F238E27FC236}">
                    <a16:creationId xmlns:a16="http://schemas.microsoft.com/office/drawing/2014/main" id="{9D45575C-A733-4D20-8C98-5F505D3F1158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189" name="Sig Label">
                <a:extLst>
                  <a:ext uri="{FF2B5EF4-FFF2-40B4-BE49-F238E27FC236}">
                    <a16:creationId xmlns:a16="http://schemas.microsoft.com/office/drawing/2014/main" id="{D8E1771E-7FC5-4547-AAAC-2AD8BABCB042}"/>
                  </a:ext>
                </a:extLst>
              </p:cNvPr>
              <p:cNvSpPr txBox="1"/>
              <p:nvPr/>
            </p:nvSpPr>
            <p:spPr>
              <a:xfrm>
                <a:off x="9807829" y="4065101"/>
                <a:ext cx="2237085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example.sbom.v0</a:t>
                </a:r>
              </a:p>
            </p:txBody>
          </p:sp>
        </p:grpSp>
        <p:cxnSp>
          <p:nvCxnSpPr>
            <p:cNvPr id="171" name="Connector: Elbow 170">
              <a:extLst>
                <a:ext uri="{FF2B5EF4-FFF2-40B4-BE49-F238E27FC236}">
                  <a16:creationId xmlns:a16="http://schemas.microsoft.com/office/drawing/2014/main" id="{E3697292-0AF4-4DFA-ADF4-27A8E066C9C4}"/>
                </a:ext>
              </a:extLst>
            </p:cNvPr>
            <p:cNvCxnSpPr>
              <a:cxnSpLocks/>
              <a:stCxn id="188" idx="1"/>
              <a:endCxn id="163" idx="0"/>
            </p:cNvCxnSpPr>
            <p:nvPr/>
          </p:nvCxnSpPr>
          <p:spPr>
            <a:xfrm rot="10800000">
              <a:off x="1312261" y="3087467"/>
              <a:ext cx="929353" cy="2198407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Wabbit-Networks Sig">
              <a:extLst>
                <a:ext uri="{FF2B5EF4-FFF2-40B4-BE49-F238E27FC236}">
                  <a16:creationId xmlns:a16="http://schemas.microsoft.com/office/drawing/2014/main" id="{7519DF72-BAA5-4B68-8EF6-C7C052C63FF3}"/>
                </a:ext>
              </a:extLst>
            </p:cNvPr>
            <p:cNvGrpSpPr/>
            <p:nvPr/>
          </p:nvGrpSpPr>
          <p:grpSpPr>
            <a:xfrm>
              <a:off x="2094799" y="5527283"/>
              <a:ext cx="2643418" cy="1046006"/>
              <a:chOff x="9460153" y="3826108"/>
              <a:chExt cx="2643418" cy="1046006"/>
            </a:xfrm>
          </p:grpSpPr>
          <p:sp>
            <p:nvSpPr>
              <p:cNvPr id="174" name="artifact-border">
                <a:extLst>
                  <a:ext uri="{FF2B5EF4-FFF2-40B4-BE49-F238E27FC236}">
                    <a16:creationId xmlns:a16="http://schemas.microsoft.com/office/drawing/2014/main" id="{6100975A-BA46-4E6B-A646-2C2B8B8F6C63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67282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75" name="Container Image">
                <a:extLst>
                  <a:ext uri="{FF2B5EF4-FFF2-40B4-BE49-F238E27FC236}">
                    <a16:creationId xmlns:a16="http://schemas.microsoft.com/office/drawing/2014/main" id="{411FBD63-9D3F-4C4B-8CD9-3C7C07085E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176" name="Isosceles Triangle 175">
                <a:extLst>
                  <a:ext uri="{FF2B5EF4-FFF2-40B4-BE49-F238E27FC236}">
                    <a16:creationId xmlns:a16="http://schemas.microsoft.com/office/drawing/2014/main" id="{A449E0F4-D4FF-4AE3-9A72-BDA0C9743975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artifact-name">
                <a:extLst>
                  <a:ext uri="{FF2B5EF4-FFF2-40B4-BE49-F238E27FC236}">
                    <a16:creationId xmlns:a16="http://schemas.microsoft.com/office/drawing/2014/main" id="{E84BF0B9-E27E-4CCF-B2BC-DB6468B8B735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20281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signature</a:t>
                </a:r>
              </a:p>
            </p:txBody>
          </p:sp>
          <p:sp>
            <p:nvSpPr>
              <p:cNvPr id="178" name="Sig Label">
                <a:extLst>
                  <a:ext uri="{FF2B5EF4-FFF2-40B4-BE49-F238E27FC236}">
                    <a16:creationId xmlns:a16="http://schemas.microsoft.com/office/drawing/2014/main" id="{7E576732-0ED2-4D4E-A962-65FCDC1E88E7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signature [blobs]</a:t>
                </a:r>
                <a:endParaRPr lang="en-US" sz="1050" dirty="0"/>
              </a:p>
            </p:txBody>
          </p:sp>
          <p:cxnSp>
            <p:nvCxnSpPr>
              <p:cNvPr id="179" name="Connector: Elbow 178">
                <a:extLst>
                  <a:ext uri="{FF2B5EF4-FFF2-40B4-BE49-F238E27FC236}">
                    <a16:creationId xmlns:a16="http://schemas.microsoft.com/office/drawing/2014/main" id="{4F01FAB3-37BD-4318-8A11-48DCEFE8EB78}"/>
                  </a:ext>
                </a:extLst>
              </p:cNvPr>
              <p:cNvCxnSpPr>
                <a:cxnSpLocks/>
                <a:stCxn id="178" idx="1"/>
              </p:cNvCxnSpPr>
              <p:nvPr/>
            </p:nvCxnSpPr>
            <p:spPr>
              <a:xfrm rot="10800000">
                <a:off x="9698241" y="3848003"/>
                <a:ext cx="302690" cy="6730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Sig Label">
                <a:extLst>
                  <a:ext uri="{FF2B5EF4-FFF2-40B4-BE49-F238E27FC236}">
                    <a16:creationId xmlns:a16="http://schemas.microsoft.com/office/drawing/2014/main" id="{0F091F44-3213-43CA-9F88-519D1A1BB441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181" name="Sig Label">
                <a:extLst>
                  <a:ext uri="{FF2B5EF4-FFF2-40B4-BE49-F238E27FC236}">
                    <a16:creationId xmlns:a16="http://schemas.microsoft.com/office/drawing/2014/main" id="{ECE4DAF3-58D3-459D-A4BB-0AAFE2A69BE4}"/>
                  </a:ext>
                </a:extLst>
              </p:cNvPr>
              <p:cNvSpPr txBox="1"/>
              <p:nvPr/>
            </p:nvSpPr>
            <p:spPr>
              <a:xfrm>
                <a:off x="9807830" y="4065101"/>
                <a:ext cx="2241618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cncf.notary.v2</a:t>
                </a:r>
              </a:p>
            </p:txBody>
          </p:sp>
        </p:grpSp>
        <p:cxnSp>
          <p:nvCxnSpPr>
            <p:cNvPr id="173" name="Connector: Elbow 172">
              <a:extLst>
                <a:ext uri="{FF2B5EF4-FFF2-40B4-BE49-F238E27FC236}">
                  <a16:creationId xmlns:a16="http://schemas.microsoft.com/office/drawing/2014/main" id="{B6B33A72-A2E1-4393-B02D-A6BA0902F0E5}"/>
                </a:ext>
              </a:extLst>
            </p:cNvPr>
            <p:cNvCxnSpPr>
              <a:cxnSpLocks/>
              <a:stCxn id="180" idx="1"/>
              <a:endCxn id="169" idx="0"/>
            </p:cNvCxnSpPr>
            <p:nvPr/>
          </p:nvCxnSpPr>
          <p:spPr>
            <a:xfrm rot="10800000">
              <a:off x="1848527" y="5436066"/>
              <a:ext cx="787706" cy="1008512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531B00F-3E58-4776-9100-091BF483CC53}"/>
              </a:ext>
            </a:extLst>
          </p:cNvPr>
          <p:cNvGrpSpPr/>
          <p:nvPr/>
        </p:nvGrpSpPr>
        <p:grpSpPr>
          <a:xfrm>
            <a:off x="1143306" y="1949578"/>
            <a:ext cx="3594911" cy="4623711"/>
            <a:chOff x="1143306" y="1949578"/>
            <a:chExt cx="3594911" cy="4623711"/>
          </a:xfrm>
        </p:grpSpPr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551CBA87-5A4D-4FBA-923D-FFF799CE9751}"/>
                </a:ext>
              </a:extLst>
            </p:cNvPr>
            <p:cNvSpPr/>
            <p:nvPr/>
          </p:nvSpPr>
          <p:spPr>
            <a:xfrm rot="10800000">
              <a:off x="1259492" y="2996486"/>
              <a:ext cx="105537" cy="9098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Net-monitor">
              <a:extLst>
                <a:ext uri="{FF2B5EF4-FFF2-40B4-BE49-F238E27FC236}">
                  <a16:creationId xmlns:a16="http://schemas.microsoft.com/office/drawing/2014/main" id="{FBF31E24-ACF5-4BD5-BF31-E6FCF2CE928E}"/>
                </a:ext>
              </a:extLst>
            </p:cNvPr>
            <p:cNvGrpSpPr/>
            <p:nvPr/>
          </p:nvGrpSpPr>
          <p:grpSpPr>
            <a:xfrm>
              <a:off x="1143306" y="1949578"/>
              <a:ext cx="2550619" cy="1147598"/>
              <a:chOff x="8600004" y="1385294"/>
              <a:chExt cx="2550619" cy="1147598"/>
            </a:xfrm>
          </p:grpSpPr>
          <p:sp>
            <p:nvSpPr>
              <p:cNvPr id="60" name="artifact-border">
                <a:extLst>
                  <a:ext uri="{FF2B5EF4-FFF2-40B4-BE49-F238E27FC236}">
                    <a16:creationId xmlns:a16="http://schemas.microsoft.com/office/drawing/2014/main" id="{F97C879B-6E32-4948-B073-64B55354643A}"/>
                  </a:ext>
                </a:extLst>
              </p:cNvPr>
              <p:cNvSpPr/>
              <p:nvPr/>
            </p:nvSpPr>
            <p:spPr>
              <a:xfrm>
                <a:off x="8696945" y="1453378"/>
                <a:ext cx="2453678" cy="1079514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D8E8A627-9DCC-4946-AF81-4C13D0AE2446}"/>
                  </a:ext>
                </a:extLst>
              </p:cNvPr>
              <p:cNvGrpSpPr/>
              <p:nvPr/>
            </p:nvGrpSpPr>
            <p:grpSpPr>
              <a:xfrm>
                <a:off x="8600004" y="1385294"/>
                <a:ext cx="2526662" cy="1103013"/>
                <a:chOff x="6919893" y="798303"/>
                <a:chExt cx="2526662" cy="1103013"/>
              </a:xfrm>
            </p:grpSpPr>
            <p:sp>
              <p:nvSpPr>
                <p:cNvPr id="62" name="artifact-name">
                  <a:extLst>
                    <a:ext uri="{FF2B5EF4-FFF2-40B4-BE49-F238E27FC236}">
                      <a16:creationId xmlns:a16="http://schemas.microsoft.com/office/drawing/2014/main" id="{5FC9BC61-1E5C-4AF4-BCE0-700B3E7E98A5}"/>
                    </a:ext>
                  </a:extLst>
                </p:cNvPr>
                <p:cNvSpPr txBox="1"/>
                <p:nvPr/>
              </p:nvSpPr>
              <p:spPr>
                <a:xfrm>
                  <a:off x="7473996" y="819258"/>
                  <a:ext cx="19575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800" spc="0" baseline="0" dirty="0">
                      <a:solidFill>
                        <a:srgbClr val="000000"/>
                      </a:solidFill>
                      <a:latin typeface="Consolas"/>
                      <a:sym typeface="Consolas"/>
                      <a:rtl val="0"/>
                    </a:rPr>
                    <a:t>net-monitor:</a:t>
                  </a:r>
                  <a:r>
                    <a:rPr lang="en-US" dirty="0">
                      <a:solidFill>
                        <a:srgbClr val="000000"/>
                      </a:solidFill>
                      <a:latin typeface="Consolas"/>
                      <a:sym typeface="Consolas"/>
                      <a:rtl val="0"/>
                    </a:rPr>
                    <a:t>v1</a:t>
                  </a:r>
                  <a:endPara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endParaRPr>
                </a:p>
              </p:txBody>
            </p:sp>
            <p:sp>
              <p:nvSpPr>
                <p:cNvPr id="63" name="artifact-mask">
                  <a:extLst>
                    <a:ext uri="{FF2B5EF4-FFF2-40B4-BE49-F238E27FC236}">
                      <a16:creationId xmlns:a16="http://schemas.microsoft.com/office/drawing/2014/main" id="{F12D7949-899D-4007-AFC9-FB91A3792703}"/>
                    </a:ext>
                  </a:extLst>
                </p:cNvPr>
                <p:cNvSpPr/>
                <p:nvPr/>
              </p:nvSpPr>
              <p:spPr>
                <a:xfrm>
                  <a:off x="6919893" y="798303"/>
                  <a:ext cx="657236" cy="400050"/>
                </a:xfrm>
                <a:custGeom>
                  <a:avLst/>
                  <a:gdLst>
                    <a:gd name="connsiteX0" fmla="*/ 488999 w 609601"/>
                    <a:gd name="connsiteY0" fmla="*/ -72 h 400050"/>
                    <a:gd name="connsiteX1" fmla="*/ 604633 w 609601"/>
                    <a:gd name="connsiteY1" fmla="*/ 89882 h 400050"/>
                    <a:gd name="connsiteX2" fmla="*/ 609396 w 609601"/>
                    <a:gd name="connsiteY2" fmla="*/ 331331 h 400050"/>
                    <a:gd name="connsiteX3" fmla="*/ 101808 w 609601"/>
                    <a:gd name="connsiteY3" fmla="*/ 399978 h 400050"/>
                    <a:gd name="connsiteX4" fmla="*/ 272 w 609601"/>
                    <a:gd name="connsiteY4" fmla="*/ 324226 h 400050"/>
                    <a:gd name="connsiteX5" fmla="*/ 272 w 609601"/>
                    <a:gd name="connsiteY5" fmla="*/ 68575 h 400050"/>
                    <a:gd name="connsiteX6" fmla="*/ 488999 w 609601"/>
                    <a:gd name="connsiteY6" fmla="*/ -72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9601" h="400050">
                      <a:moveTo>
                        <a:pt x="488999" y="-72"/>
                      </a:moveTo>
                      <a:lnTo>
                        <a:pt x="604633" y="89882"/>
                      </a:lnTo>
                      <a:cubicBezTo>
                        <a:pt x="606253" y="170368"/>
                        <a:pt x="607776" y="250845"/>
                        <a:pt x="609396" y="331331"/>
                      </a:cubicBezTo>
                      <a:lnTo>
                        <a:pt x="101808" y="399978"/>
                      </a:lnTo>
                      <a:lnTo>
                        <a:pt x="272" y="324226"/>
                      </a:lnTo>
                      <a:cubicBezTo>
                        <a:pt x="-1347" y="242168"/>
                        <a:pt x="1796" y="150642"/>
                        <a:pt x="272" y="68575"/>
                      </a:cubicBezTo>
                      <a:lnTo>
                        <a:pt x="488999" y="-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pic>
              <p:nvPicPr>
                <p:cNvPr id="64" name="Container Image">
                  <a:extLst>
                    <a:ext uri="{FF2B5EF4-FFF2-40B4-BE49-F238E27FC236}">
                      <a16:creationId xmlns:a16="http://schemas.microsoft.com/office/drawing/2014/main" id="{2B205340-AB76-4718-8085-863F56B7B7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 t="15673" b="15673"/>
                <a:stretch/>
              </p:blipFill>
              <p:spPr>
                <a:xfrm>
                  <a:off x="6940697" y="798303"/>
                  <a:ext cx="590498" cy="405396"/>
                </a:xfrm>
                <a:prstGeom prst="rect">
                  <a:avLst/>
                </a:prstGeom>
              </p:spPr>
            </p:pic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57AE3AE1-877C-4993-AE60-7031D891D43A}"/>
                    </a:ext>
                  </a:extLst>
                </p:cNvPr>
                <p:cNvSpPr/>
                <p:nvPr/>
              </p:nvSpPr>
              <p:spPr>
                <a:xfrm rot="10800000">
                  <a:off x="7020886" y="1113334"/>
                  <a:ext cx="105537" cy="90980"/>
                </a:xfrm>
                <a:prstGeom prst="triangl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Sig Label">
                  <a:extLst>
                    <a:ext uri="{FF2B5EF4-FFF2-40B4-BE49-F238E27FC236}">
                      <a16:creationId xmlns:a16="http://schemas.microsoft.com/office/drawing/2014/main" id="{1576C31D-3537-46A1-A1C8-2D1504311E6E}"/>
                    </a:ext>
                  </a:extLst>
                </p:cNvPr>
                <p:cNvSpPr txBox="1"/>
                <p:nvPr/>
              </p:nvSpPr>
              <p:spPr>
                <a:xfrm>
                  <a:off x="7380125" y="1530230"/>
                  <a:ext cx="1106512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layer1 (blob)</a:t>
                  </a:r>
                  <a:endParaRPr lang="en-US" sz="1050" dirty="0"/>
                </a:p>
              </p:txBody>
            </p:sp>
            <p:sp>
              <p:nvSpPr>
                <p:cNvPr id="67" name="Sig Label">
                  <a:extLst>
                    <a:ext uri="{FF2B5EF4-FFF2-40B4-BE49-F238E27FC236}">
                      <a16:creationId xmlns:a16="http://schemas.microsoft.com/office/drawing/2014/main" id="{75EE1657-DD1B-4AF7-921F-6511904165EF}"/>
                    </a:ext>
                  </a:extLst>
                </p:cNvPr>
                <p:cNvSpPr txBox="1"/>
                <p:nvPr/>
              </p:nvSpPr>
              <p:spPr>
                <a:xfrm>
                  <a:off x="7371935" y="1739733"/>
                  <a:ext cx="1595520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layer2 (blob)</a:t>
                  </a:r>
                  <a:endParaRPr lang="en-US" sz="1050" dirty="0"/>
                </a:p>
              </p:txBody>
            </p:sp>
            <p:cxnSp>
              <p:nvCxnSpPr>
                <p:cNvPr id="68" name="Connector: Elbow 67">
                  <a:extLst>
                    <a:ext uri="{FF2B5EF4-FFF2-40B4-BE49-F238E27FC236}">
                      <a16:creationId xmlns:a16="http://schemas.microsoft.com/office/drawing/2014/main" id="{FC381D36-496B-414F-B695-B4E184ED778C}"/>
                    </a:ext>
                  </a:extLst>
                </p:cNvPr>
                <p:cNvCxnSpPr>
                  <a:cxnSpLocks/>
                  <a:stCxn id="66" idx="1"/>
                  <a:endCxn id="64" idx="2"/>
                </p:cNvCxnSpPr>
                <p:nvPr/>
              </p:nvCxnSpPr>
              <p:spPr>
                <a:xfrm rot="10800000">
                  <a:off x="7235947" y="1203700"/>
                  <a:ext cx="144179" cy="407323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or: Elbow 68">
                  <a:extLst>
                    <a:ext uri="{FF2B5EF4-FFF2-40B4-BE49-F238E27FC236}">
                      <a16:creationId xmlns:a16="http://schemas.microsoft.com/office/drawing/2014/main" id="{B0FE0B30-058C-4A42-B05C-0429609ADAE9}"/>
                    </a:ext>
                  </a:extLst>
                </p:cNvPr>
                <p:cNvCxnSpPr>
                  <a:cxnSpLocks/>
                  <a:stCxn id="67" idx="1"/>
                  <a:endCxn id="64" idx="2"/>
                </p:cNvCxnSpPr>
                <p:nvPr/>
              </p:nvCxnSpPr>
              <p:spPr>
                <a:xfrm rot="10800000">
                  <a:off x="7235947" y="1203699"/>
                  <a:ext cx="135989" cy="616826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Sig Label">
                  <a:extLst>
                    <a:ext uri="{FF2B5EF4-FFF2-40B4-BE49-F238E27FC236}">
                      <a16:creationId xmlns:a16="http://schemas.microsoft.com/office/drawing/2014/main" id="{4529E18C-1D7E-4E29-8602-497E3DD1E8D0}"/>
                    </a:ext>
                  </a:extLst>
                </p:cNvPr>
                <p:cNvSpPr txBox="1"/>
                <p:nvPr/>
              </p:nvSpPr>
              <p:spPr>
                <a:xfrm>
                  <a:off x="7371935" y="1329738"/>
                  <a:ext cx="1106512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config (blob)</a:t>
                  </a:r>
                  <a:endParaRPr lang="en-US" sz="1050" dirty="0"/>
                </a:p>
              </p:txBody>
            </p:sp>
            <p:cxnSp>
              <p:nvCxnSpPr>
                <p:cNvPr id="71" name="Connector: Elbow 70">
                  <a:extLst>
                    <a:ext uri="{FF2B5EF4-FFF2-40B4-BE49-F238E27FC236}">
                      <a16:creationId xmlns:a16="http://schemas.microsoft.com/office/drawing/2014/main" id="{E3BCE744-7AF1-453D-B76B-81D57349B3C4}"/>
                    </a:ext>
                  </a:extLst>
                </p:cNvPr>
                <p:cNvCxnSpPr>
                  <a:cxnSpLocks/>
                  <a:stCxn id="70" idx="1"/>
                  <a:endCxn id="64" idx="2"/>
                </p:cNvCxnSpPr>
                <p:nvPr/>
              </p:nvCxnSpPr>
              <p:spPr>
                <a:xfrm rot="10800000">
                  <a:off x="7235947" y="1203700"/>
                  <a:ext cx="135989" cy="206831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Sig Label">
                  <a:extLst>
                    <a:ext uri="{FF2B5EF4-FFF2-40B4-BE49-F238E27FC236}">
                      <a16:creationId xmlns:a16="http://schemas.microsoft.com/office/drawing/2014/main" id="{3FE0C9A6-3095-4502-B382-34FDD4B6E37F}"/>
                    </a:ext>
                  </a:extLst>
                </p:cNvPr>
                <p:cNvSpPr txBox="1"/>
                <p:nvPr/>
              </p:nvSpPr>
              <p:spPr>
                <a:xfrm>
                  <a:off x="7587757" y="1121778"/>
                  <a:ext cx="1858798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 err="1">
                      <a:solidFill>
                        <a:srgbClr val="FF0000"/>
                      </a:solidFill>
                    </a:rPr>
                    <a:t>mediaType</a:t>
                  </a:r>
                  <a:r>
                    <a:rPr lang="en-US" sz="1050" b="1" dirty="0"/>
                    <a:t>: </a:t>
                  </a:r>
                  <a:r>
                    <a:rPr lang="en-US" sz="1050" b="1" dirty="0" err="1">
                      <a:solidFill>
                        <a:srgbClr val="C00000"/>
                      </a:solidFill>
                    </a:rPr>
                    <a:t>oci.image.manifest</a:t>
                  </a:r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</p:grpSp>
        </p:grpSp>
        <p:grpSp>
          <p:nvGrpSpPr>
            <p:cNvPr id="73" name="Wabbit-Networks Sig">
              <a:extLst>
                <a:ext uri="{FF2B5EF4-FFF2-40B4-BE49-F238E27FC236}">
                  <a16:creationId xmlns:a16="http://schemas.microsoft.com/office/drawing/2014/main" id="{DE693E91-930E-41EE-B36D-927C65DFEAC6}"/>
                </a:ext>
              </a:extLst>
            </p:cNvPr>
            <p:cNvGrpSpPr/>
            <p:nvPr/>
          </p:nvGrpSpPr>
          <p:grpSpPr>
            <a:xfrm>
              <a:off x="1703362" y="3209874"/>
              <a:ext cx="2658324" cy="1046006"/>
              <a:chOff x="9460153" y="3826108"/>
              <a:chExt cx="2658324" cy="1046006"/>
            </a:xfrm>
          </p:grpSpPr>
          <p:sp>
            <p:nvSpPr>
              <p:cNvPr id="74" name="artifact-border">
                <a:extLst>
                  <a:ext uri="{FF2B5EF4-FFF2-40B4-BE49-F238E27FC236}">
                    <a16:creationId xmlns:a16="http://schemas.microsoft.com/office/drawing/2014/main" id="{429823EE-9E41-4B4E-9923-433CCAC3D57B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82188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75" name="Container Image">
                <a:extLst>
                  <a:ext uri="{FF2B5EF4-FFF2-40B4-BE49-F238E27FC236}">
                    <a16:creationId xmlns:a16="http://schemas.microsoft.com/office/drawing/2014/main" id="{3FBE74B6-60E7-4051-826A-3089BD9C6F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08970AF-4AE0-43E1-B56B-42CB41D81098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artifact-name">
                <a:extLst>
                  <a:ext uri="{FF2B5EF4-FFF2-40B4-BE49-F238E27FC236}">
                    <a16:creationId xmlns:a16="http://schemas.microsoft.com/office/drawing/2014/main" id="{80852CFD-D152-43BC-93FF-57AE5F550A0E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20281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signature</a:t>
                </a:r>
              </a:p>
            </p:txBody>
          </p:sp>
          <p:sp>
            <p:nvSpPr>
              <p:cNvPr id="78" name="Sig Label">
                <a:extLst>
                  <a:ext uri="{FF2B5EF4-FFF2-40B4-BE49-F238E27FC236}">
                    <a16:creationId xmlns:a16="http://schemas.microsoft.com/office/drawing/2014/main" id="{E61E100D-3CEB-4A36-A22A-2872C3C9BBD6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signature [blobs]</a:t>
                </a:r>
                <a:endParaRPr lang="en-US" sz="1050" dirty="0"/>
              </a:p>
            </p:txBody>
          </p:sp>
          <p:cxnSp>
            <p:nvCxnSpPr>
              <p:cNvPr id="79" name="Connector: Elbow 78">
                <a:extLst>
                  <a:ext uri="{FF2B5EF4-FFF2-40B4-BE49-F238E27FC236}">
                    <a16:creationId xmlns:a16="http://schemas.microsoft.com/office/drawing/2014/main" id="{658FBFB3-B685-4B86-A36A-064E96E06236}"/>
                  </a:ext>
                </a:extLst>
              </p:cNvPr>
              <p:cNvCxnSpPr>
                <a:cxnSpLocks/>
                <a:stCxn id="78" idx="1"/>
                <a:endCxn id="83" idx="0"/>
              </p:cNvCxnSpPr>
              <p:nvPr/>
            </p:nvCxnSpPr>
            <p:spPr>
              <a:xfrm rot="10800000">
                <a:off x="9698241" y="3962103"/>
                <a:ext cx="302690" cy="5589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Sig Label">
                <a:extLst>
                  <a:ext uri="{FF2B5EF4-FFF2-40B4-BE49-F238E27FC236}">
                    <a16:creationId xmlns:a16="http://schemas.microsoft.com/office/drawing/2014/main" id="{BEAA67B8-B340-4B6E-8C04-25FF60C0AA9A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81" name="Sig Label">
                <a:extLst>
                  <a:ext uri="{FF2B5EF4-FFF2-40B4-BE49-F238E27FC236}">
                    <a16:creationId xmlns:a16="http://schemas.microsoft.com/office/drawing/2014/main" id="{A37884DB-4988-4E5E-8754-987EF865586D}"/>
                  </a:ext>
                </a:extLst>
              </p:cNvPr>
              <p:cNvSpPr txBox="1"/>
              <p:nvPr/>
            </p:nvSpPr>
            <p:spPr>
              <a:xfrm>
                <a:off x="9807829" y="4065101"/>
                <a:ext cx="2233903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cncf.notary.v2</a:t>
                </a:r>
              </a:p>
            </p:txBody>
          </p:sp>
        </p:grp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415E7938-3FFE-4F57-A056-FD11A9852D51}"/>
                </a:ext>
              </a:extLst>
            </p:cNvPr>
            <p:cNvCxnSpPr>
              <a:cxnSpLocks/>
              <a:stCxn id="80" idx="1"/>
              <a:endCxn id="58" idx="0"/>
            </p:cNvCxnSpPr>
            <p:nvPr/>
          </p:nvCxnSpPr>
          <p:spPr>
            <a:xfrm rot="10800000">
              <a:off x="1312260" y="3087467"/>
              <a:ext cx="932536" cy="1039703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555EBF9-A616-4161-BD1A-0A7513FA7B88}"/>
                </a:ext>
              </a:extLst>
            </p:cNvPr>
            <p:cNvSpPr/>
            <p:nvPr/>
          </p:nvSpPr>
          <p:spPr>
            <a:xfrm rot="10800000">
              <a:off x="1888682" y="3254889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F8F849D8-878D-4039-94DA-1A92EFCD319B}"/>
                </a:ext>
              </a:extLst>
            </p:cNvPr>
            <p:cNvSpPr/>
            <p:nvPr/>
          </p:nvSpPr>
          <p:spPr>
            <a:xfrm rot="10800000">
              <a:off x="1793430" y="3254889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E5201BA2-38CD-48E2-94F6-6962166A2BEB}"/>
                </a:ext>
              </a:extLst>
            </p:cNvPr>
            <p:cNvSpPr/>
            <p:nvPr/>
          </p:nvSpPr>
          <p:spPr>
            <a:xfrm rot="10800000">
              <a:off x="1795759" y="5345086"/>
              <a:ext cx="105537" cy="9098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Wabbit-Networks Sig">
              <a:extLst>
                <a:ext uri="{FF2B5EF4-FFF2-40B4-BE49-F238E27FC236}">
                  <a16:creationId xmlns:a16="http://schemas.microsoft.com/office/drawing/2014/main" id="{715D7AE3-6EC9-4F05-AA71-9305B3EEA137}"/>
                </a:ext>
              </a:extLst>
            </p:cNvPr>
            <p:cNvGrpSpPr/>
            <p:nvPr/>
          </p:nvGrpSpPr>
          <p:grpSpPr>
            <a:xfrm>
              <a:off x="1700179" y="4368578"/>
              <a:ext cx="2658324" cy="1046006"/>
              <a:chOff x="9460153" y="3826108"/>
              <a:chExt cx="2658324" cy="1046006"/>
            </a:xfrm>
          </p:grpSpPr>
          <p:sp>
            <p:nvSpPr>
              <p:cNvPr id="87" name="artifact-border">
                <a:extLst>
                  <a:ext uri="{FF2B5EF4-FFF2-40B4-BE49-F238E27FC236}">
                    <a16:creationId xmlns:a16="http://schemas.microsoft.com/office/drawing/2014/main" id="{6BD23DA4-1D0F-48A9-970C-344E4599195E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82188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88" name="Container Image">
                <a:extLst>
                  <a:ext uri="{FF2B5EF4-FFF2-40B4-BE49-F238E27FC236}">
                    <a16:creationId xmlns:a16="http://schemas.microsoft.com/office/drawing/2014/main" id="{63744CF2-7FFC-43F2-84AD-9B5E18B8FE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42687B14-6BB5-440C-93C0-D9D7D72D423A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tifact-name">
                <a:extLst>
                  <a:ext uri="{FF2B5EF4-FFF2-40B4-BE49-F238E27FC236}">
                    <a16:creationId xmlns:a16="http://schemas.microsoft.com/office/drawing/2014/main" id="{40AA453D-FE47-47D8-97B9-D0D9F75B6B38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114326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spc="0" baseline="0" dirty="0" err="1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SBoM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 Document</a:t>
                </a:r>
              </a:p>
            </p:txBody>
          </p:sp>
          <p:sp>
            <p:nvSpPr>
              <p:cNvPr id="91" name="Sig Label">
                <a:extLst>
                  <a:ext uri="{FF2B5EF4-FFF2-40B4-BE49-F238E27FC236}">
                    <a16:creationId xmlns:a16="http://schemas.microsoft.com/office/drawing/2014/main" id="{995B33AC-82C6-474E-B7F2-728FDB0B69C7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 err="1"/>
                  <a:t>sbom</a:t>
                </a:r>
                <a:r>
                  <a:rPr lang="en-US" sz="1050" b="1" dirty="0"/>
                  <a:t> [blobs]</a:t>
                </a:r>
                <a:endParaRPr lang="en-US" sz="1050" dirty="0"/>
              </a:p>
            </p:txBody>
          </p:sp>
          <p:cxnSp>
            <p:nvCxnSpPr>
              <p:cNvPr id="92" name="Connector: Elbow 91">
                <a:extLst>
                  <a:ext uri="{FF2B5EF4-FFF2-40B4-BE49-F238E27FC236}">
                    <a16:creationId xmlns:a16="http://schemas.microsoft.com/office/drawing/2014/main" id="{B1BAF28F-B4D7-4FE1-8DD0-D5909DE3C671}"/>
                  </a:ext>
                </a:extLst>
              </p:cNvPr>
              <p:cNvCxnSpPr>
                <a:cxnSpLocks/>
                <a:stCxn id="91" idx="1"/>
              </p:cNvCxnSpPr>
              <p:nvPr/>
            </p:nvCxnSpPr>
            <p:spPr>
              <a:xfrm rot="10800000">
                <a:off x="9698241" y="3848003"/>
                <a:ext cx="302690" cy="6730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Sig Label">
                <a:extLst>
                  <a:ext uri="{FF2B5EF4-FFF2-40B4-BE49-F238E27FC236}">
                    <a16:creationId xmlns:a16="http://schemas.microsoft.com/office/drawing/2014/main" id="{CBCA65B9-7FB6-44D0-A743-2E714C284D87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94" name="Sig Label">
                <a:extLst>
                  <a:ext uri="{FF2B5EF4-FFF2-40B4-BE49-F238E27FC236}">
                    <a16:creationId xmlns:a16="http://schemas.microsoft.com/office/drawing/2014/main" id="{B9AB4031-5849-46DD-92DA-CE7CC9265D68}"/>
                  </a:ext>
                </a:extLst>
              </p:cNvPr>
              <p:cNvSpPr txBox="1"/>
              <p:nvPr/>
            </p:nvSpPr>
            <p:spPr>
              <a:xfrm>
                <a:off x="9807829" y="4065101"/>
                <a:ext cx="2237085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example.sbom.v0</a:t>
                </a:r>
              </a:p>
            </p:txBody>
          </p:sp>
        </p:grp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2F43D09B-0167-4D72-B8F6-25A3567DA4E4}"/>
                </a:ext>
              </a:extLst>
            </p:cNvPr>
            <p:cNvCxnSpPr>
              <a:cxnSpLocks/>
              <a:stCxn id="93" idx="1"/>
              <a:endCxn id="58" idx="0"/>
            </p:cNvCxnSpPr>
            <p:nvPr/>
          </p:nvCxnSpPr>
          <p:spPr>
            <a:xfrm rot="10800000">
              <a:off x="1312261" y="3087467"/>
              <a:ext cx="929353" cy="2198407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Wabbit-Networks Sig">
              <a:extLst>
                <a:ext uri="{FF2B5EF4-FFF2-40B4-BE49-F238E27FC236}">
                  <a16:creationId xmlns:a16="http://schemas.microsoft.com/office/drawing/2014/main" id="{02D16CC7-AAF5-44CA-B4C6-05F2091DDFA2}"/>
                </a:ext>
              </a:extLst>
            </p:cNvPr>
            <p:cNvGrpSpPr/>
            <p:nvPr/>
          </p:nvGrpSpPr>
          <p:grpSpPr>
            <a:xfrm>
              <a:off x="2094799" y="5527283"/>
              <a:ext cx="2643418" cy="1046006"/>
              <a:chOff x="9460153" y="3826108"/>
              <a:chExt cx="2643418" cy="1046006"/>
            </a:xfrm>
          </p:grpSpPr>
          <p:sp>
            <p:nvSpPr>
              <p:cNvPr id="97" name="artifact-border">
                <a:extLst>
                  <a:ext uri="{FF2B5EF4-FFF2-40B4-BE49-F238E27FC236}">
                    <a16:creationId xmlns:a16="http://schemas.microsoft.com/office/drawing/2014/main" id="{037B74F9-EB83-476A-B315-FBB30D0EB158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67282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98" name="Container Image">
                <a:extLst>
                  <a:ext uri="{FF2B5EF4-FFF2-40B4-BE49-F238E27FC236}">
                    <a16:creationId xmlns:a16="http://schemas.microsoft.com/office/drawing/2014/main" id="{D7121843-0F21-4C31-A874-865BC0820C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99" name="Isosceles Triangle 98">
                <a:extLst>
                  <a:ext uri="{FF2B5EF4-FFF2-40B4-BE49-F238E27FC236}">
                    <a16:creationId xmlns:a16="http://schemas.microsoft.com/office/drawing/2014/main" id="{674A31AD-8A88-4581-A83C-6F13E109B78A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tifact-name">
                <a:extLst>
                  <a:ext uri="{FF2B5EF4-FFF2-40B4-BE49-F238E27FC236}">
                    <a16:creationId xmlns:a16="http://schemas.microsoft.com/office/drawing/2014/main" id="{A2C25563-1109-4307-B467-D2B7B6FE5429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20281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signature</a:t>
                </a:r>
              </a:p>
            </p:txBody>
          </p:sp>
          <p:sp>
            <p:nvSpPr>
              <p:cNvPr id="101" name="Sig Label">
                <a:extLst>
                  <a:ext uri="{FF2B5EF4-FFF2-40B4-BE49-F238E27FC236}">
                    <a16:creationId xmlns:a16="http://schemas.microsoft.com/office/drawing/2014/main" id="{371F790F-DA69-4758-BB7A-F24B38703D86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signature [blobs]</a:t>
                </a:r>
                <a:endParaRPr lang="en-US" sz="1050" dirty="0"/>
              </a:p>
            </p:txBody>
          </p:sp>
          <p:cxnSp>
            <p:nvCxnSpPr>
              <p:cNvPr id="102" name="Connector: Elbow 101">
                <a:extLst>
                  <a:ext uri="{FF2B5EF4-FFF2-40B4-BE49-F238E27FC236}">
                    <a16:creationId xmlns:a16="http://schemas.microsoft.com/office/drawing/2014/main" id="{B95404E6-3FCA-457B-ABD9-BDE84031B939}"/>
                  </a:ext>
                </a:extLst>
              </p:cNvPr>
              <p:cNvCxnSpPr>
                <a:cxnSpLocks/>
                <a:stCxn id="101" idx="1"/>
              </p:cNvCxnSpPr>
              <p:nvPr/>
            </p:nvCxnSpPr>
            <p:spPr>
              <a:xfrm rot="10800000">
                <a:off x="9698241" y="3848003"/>
                <a:ext cx="302690" cy="6730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Sig Label">
                <a:extLst>
                  <a:ext uri="{FF2B5EF4-FFF2-40B4-BE49-F238E27FC236}">
                    <a16:creationId xmlns:a16="http://schemas.microsoft.com/office/drawing/2014/main" id="{6DC1C7F7-5061-4277-9B3E-244ACDCA908B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104" name="Sig Label">
                <a:extLst>
                  <a:ext uri="{FF2B5EF4-FFF2-40B4-BE49-F238E27FC236}">
                    <a16:creationId xmlns:a16="http://schemas.microsoft.com/office/drawing/2014/main" id="{19E0C112-3B99-4703-A81F-9AFDF1D32F56}"/>
                  </a:ext>
                </a:extLst>
              </p:cNvPr>
              <p:cNvSpPr txBox="1"/>
              <p:nvPr/>
            </p:nvSpPr>
            <p:spPr>
              <a:xfrm>
                <a:off x="9807830" y="4065101"/>
                <a:ext cx="2241618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cncf.notary.v2</a:t>
                </a:r>
              </a:p>
            </p:txBody>
          </p:sp>
        </p:grp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E224E128-D15E-46AF-883E-36BF3726EDC8}"/>
                </a:ext>
              </a:extLst>
            </p:cNvPr>
            <p:cNvCxnSpPr>
              <a:cxnSpLocks/>
              <a:stCxn id="103" idx="1"/>
              <a:endCxn id="85" idx="0"/>
            </p:cNvCxnSpPr>
            <p:nvPr/>
          </p:nvCxnSpPr>
          <p:spPr>
            <a:xfrm rot="10800000">
              <a:off x="1848527" y="5436066"/>
              <a:ext cx="787706" cy="1008512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A34F5EF-CC7D-4A35-ADE4-1E4DE276DFD0}"/>
              </a:ext>
            </a:extLst>
          </p:cNvPr>
          <p:cNvSpPr/>
          <p:nvPr/>
        </p:nvSpPr>
        <p:spPr>
          <a:xfrm>
            <a:off x="6926589" y="842682"/>
            <a:ext cx="4513550" cy="5916706"/>
          </a:xfrm>
          <a:prstGeom prst="rect">
            <a:avLst/>
          </a:prstGeom>
          <a:noFill/>
          <a:ln w="76200">
            <a:solidFill>
              <a:srgbClr val="399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3" name="Graphic 212">
            <a:extLst>
              <a:ext uri="{FF2B5EF4-FFF2-40B4-BE49-F238E27FC236}">
                <a16:creationId xmlns:a16="http://schemas.microsoft.com/office/drawing/2014/main" id="{111D9BA6-02B6-4842-BEED-F72DCFF28D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26589" y="410593"/>
            <a:ext cx="476250" cy="476250"/>
          </a:xfrm>
          <a:prstGeom prst="rect">
            <a:avLst/>
          </a:prstGeom>
        </p:spPr>
      </p:pic>
      <p:sp>
        <p:nvSpPr>
          <p:cNvPr id="215" name="Graphic 27">
            <a:extLst>
              <a:ext uri="{FF2B5EF4-FFF2-40B4-BE49-F238E27FC236}">
                <a16:creationId xmlns:a16="http://schemas.microsoft.com/office/drawing/2014/main" id="{5B241015-EBBE-4E38-AB0D-45CE1B580D3C}"/>
              </a:ext>
            </a:extLst>
          </p:cNvPr>
          <p:cNvSpPr/>
          <p:nvPr/>
        </p:nvSpPr>
        <p:spPr>
          <a:xfrm>
            <a:off x="10590650" y="989159"/>
            <a:ext cx="675565" cy="525565"/>
          </a:xfrm>
          <a:custGeom>
            <a:avLst/>
            <a:gdLst>
              <a:gd name="connsiteX0" fmla="*/ 800982 w 944903"/>
              <a:gd name="connsiteY0" fmla="*/ 232647 h 698098"/>
              <a:gd name="connsiteX1" fmla="*/ 800982 w 944903"/>
              <a:gd name="connsiteY1" fmla="*/ 463989 h 698098"/>
              <a:gd name="connsiteX2" fmla="*/ 943776 w 944903"/>
              <a:gd name="connsiteY2" fmla="*/ 409710 h 698098"/>
              <a:gd name="connsiteX3" fmla="*/ 943776 w 944903"/>
              <a:gd name="connsiteY3" fmla="*/ 284052 h 698098"/>
              <a:gd name="connsiteX4" fmla="*/ 743865 w 944903"/>
              <a:gd name="connsiteY4" fmla="*/ 432557 h 698098"/>
              <a:gd name="connsiteX5" fmla="*/ 735297 w 944903"/>
              <a:gd name="connsiteY5" fmla="*/ 429701 h 698098"/>
              <a:gd name="connsiteX6" fmla="*/ 735297 w 944903"/>
              <a:gd name="connsiteY6" fmla="*/ 266917 h 698098"/>
              <a:gd name="connsiteX7" fmla="*/ 743865 w 944903"/>
              <a:gd name="connsiteY7" fmla="*/ 264061 h 698098"/>
              <a:gd name="connsiteX8" fmla="*/ 752433 w 944903"/>
              <a:gd name="connsiteY8" fmla="*/ 261205 h 698098"/>
              <a:gd name="connsiteX9" fmla="*/ 763856 w 944903"/>
              <a:gd name="connsiteY9" fmla="*/ 258349 h 698098"/>
              <a:gd name="connsiteX10" fmla="*/ 763856 w 944903"/>
              <a:gd name="connsiteY10" fmla="*/ 438269 h 698098"/>
              <a:gd name="connsiteX11" fmla="*/ 752433 w 944903"/>
              <a:gd name="connsiteY11" fmla="*/ 432557 h 698098"/>
              <a:gd name="connsiteX12" fmla="*/ 709595 w 944903"/>
              <a:gd name="connsiteY12" fmla="*/ 421133 h 698098"/>
              <a:gd name="connsiteX13" fmla="*/ 701027 w 944903"/>
              <a:gd name="connsiteY13" fmla="*/ 418278 h 698098"/>
              <a:gd name="connsiteX14" fmla="*/ 701027 w 944903"/>
              <a:gd name="connsiteY14" fmla="*/ 278340 h 698098"/>
              <a:gd name="connsiteX15" fmla="*/ 723944 w 944903"/>
              <a:gd name="connsiteY15" fmla="*/ 272629 h 698098"/>
              <a:gd name="connsiteX16" fmla="*/ 723944 w 944903"/>
              <a:gd name="connsiteY16" fmla="*/ 426845 h 698098"/>
              <a:gd name="connsiteX17" fmla="*/ 715289 w 944903"/>
              <a:gd name="connsiteY17" fmla="*/ 423989 h 698098"/>
              <a:gd name="connsiteX18" fmla="*/ 681036 w 944903"/>
              <a:gd name="connsiteY18" fmla="*/ 409710 h 698098"/>
              <a:gd name="connsiteX19" fmla="*/ 675324 w 944903"/>
              <a:gd name="connsiteY19" fmla="*/ 409710 h 698098"/>
              <a:gd name="connsiteX20" fmla="*/ 675324 w 944903"/>
              <a:gd name="connsiteY20" fmla="*/ 284052 h 698098"/>
              <a:gd name="connsiteX21" fmla="*/ 692459 w 944903"/>
              <a:gd name="connsiteY21" fmla="*/ 278340 h 698098"/>
              <a:gd name="connsiteX22" fmla="*/ 692459 w 944903"/>
              <a:gd name="connsiteY22" fmla="*/ 415422 h 698098"/>
              <a:gd name="connsiteX23" fmla="*/ 669613 w 944903"/>
              <a:gd name="connsiteY23" fmla="*/ 269773 h 698098"/>
              <a:gd name="connsiteX24" fmla="*/ 669613 w 944903"/>
              <a:gd name="connsiteY24" fmla="*/ 421133 h 698098"/>
              <a:gd name="connsiteX25" fmla="*/ 778135 w 944903"/>
              <a:gd name="connsiteY25" fmla="*/ 463989 h 698098"/>
              <a:gd name="connsiteX26" fmla="*/ 778135 w 944903"/>
              <a:gd name="connsiteY26" fmla="*/ 232647 h 698098"/>
              <a:gd name="connsiteX27" fmla="*/ 626775 w 944903"/>
              <a:gd name="connsiteY27" fmla="*/ 1322 h 698098"/>
              <a:gd name="connsiteX28" fmla="*/ 626775 w 944903"/>
              <a:gd name="connsiteY28" fmla="*/ 235503 h 698098"/>
              <a:gd name="connsiteX29" fmla="*/ 772424 w 944903"/>
              <a:gd name="connsiteY29" fmla="*/ 178385 h 698098"/>
              <a:gd name="connsiteX30" fmla="*/ 772424 w 944903"/>
              <a:gd name="connsiteY30" fmla="*/ 49872 h 698098"/>
              <a:gd name="connsiteX31" fmla="*/ 626775 w 944903"/>
              <a:gd name="connsiteY31" fmla="*/ 463989 h 698098"/>
              <a:gd name="connsiteX32" fmla="*/ 626775 w 944903"/>
              <a:gd name="connsiteY32" fmla="*/ 698169 h 698098"/>
              <a:gd name="connsiteX33" fmla="*/ 772424 w 944903"/>
              <a:gd name="connsiteY33" fmla="*/ 641052 h 698098"/>
              <a:gd name="connsiteX34" fmla="*/ 772424 w 944903"/>
              <a:gd name="connsiteY34" fmla="*/ 515394 h 698098"/>
              <a:gd name="connsiteX35" fmla="*/ 569657 w 944903"/>
              <a:gd name="connsiteY35" fmla="*/ 198376 h 698098"/>
              <a:gd name="connsiteX36" fmla="*/ 561090 w 944903"/>
              <a:gd name="connsiteY36" fmla="*/ 195521 h 698098"/>
              <a:gd name="connsiteX37" fmla="*/ 561090 w 944903"/>
              <a:gd name="connsiteY37" fmla="*/ 35592 h 698098"/>
              <a:gd name="connsiteX38" fmla="*/ 569657 w 944903"/>
              <a:gd name="connsiteY38" fmla="*/ 32737 h 698098"/>
              <a:gd name="connsiteX39" fmla="*/ 578225 w 944903"/>
              <a:gd name="connsiteY39" fmla="*/ 29881 h 698098"/>
              <a:gd name="connsiteX40" fmla="*/ 589648 w 944903"/>
              <a:gd name="connsiteY40" fmla="*/ 27025 h 698098"/>
              <a:gd name="connsiteX41" fmla="*/ 589648 w 944903"/>
              <a:gd name="connsiteY41" fmla="*/ 206944 h 698098"/>
              <a:gd name="connsiteX42" fmla="*/ 578225 w 944903"/>
              <a:gd name="connsiteY42" fmla="*/ 204053 h 698098"/>
              <a:gd name="connsiteX43" fmla="*/ 535475 w 944903"/>
              <a:gd name="connsiteY43" fmla="*/ 189809 h 698098"/>
              <a:gd name="connsiteX44" fmla="*/ 526907 w 944903"/>
              <a:gd name="connsiteY44" fmla="*/ 186953 h 698098"/>
              <a:gd name="connsiteX45" fmla="*/ 526907 w 944903"/>
              <a:gd name="connsiteY45" fmla="*/ 44160 h 698098"/>
              <a:gd name="connsiteX46" fmla="*/ 549825 w 944903"/>
              <a:gd name="connsiteY46" fmla="*/ 38448 h 698098"/>
              <a:gd name="connsiteX47" fmla="*/ 549825 w 944903"/>
              <a:gd name="connsiteY47" fmla="*/ 192665 h 698098"/>
              <a:gd name="connsiteX48" fmla="*/ 541257 w 944903"/>
              <a:gd name="connsiteY48" fmla="*/ 189809 h 698098"/>
              <a:gd name="connsiteX49" fmla="*/ 506916 w 944903"/>
              <a:gd name="connsiteY49" fmla="*/ 181241 h 698098"/>
              <a:gd name="connsiteX50" fmla="*/ 501205 w 944903"/>
              <a:gd name="connsiteY50" fmla="*/ 178385 h 698098"/>
              <a:gd name="connsiteX51" fmla="*/ 501205 w 944903"/>
              <a:gd name="connsiteY51" fmla="*/ 52728 h 698098"/>
              <a:gd name="connsiteX52" fmla="*/ 518340 w 944903"/>
              <a:gd name="connsiteY52" fmla="*/ 47016 h 698098"/>
              <a:gd name="connsiteX53" fmla="*/ 518340 w 944903"/>
              <a:gd name="connsiteY53" fmla="*/ 184097 h 698098"/>
              <a:gd name="connsiteX54" fmla="*/ 495493 w 944903"/>
              <a:gd name="connsiteY54" fmla="*/ 38448 h 698098"/>
              <a:gd name="connsiteX55" fmla="*/ 495493 w 944903"/>
              <a:gd name="connsiteY55" fmla="*/ 189809 h 698098"/>
              <a:gd name="connsiteX56" fmla="*/ 604016 w 944903"/>
              <a:gd name="connsiteY56" fmla="*/ 232647 h 698098"/>
              <a:gd name="connsiteX57" fmla="*/ 604016 w 944903"/>
              <a:gd name="connsiteY57" fmla="*/ 1322 h 698098"/>
              <a:gd name="connsiteX58" fmla="*/ 569745 w 944903"/>
              <a:gd name="connsiteY58" fmla="*/ 663899 h 698098"/>
              <a:gd name="connsiteX59" fmla="*/ 561178 w 944903"/>
              <a:gd name="connsiteY59" fmla="*/ 661043 h 698098"/>
              <a:gd name="connsiteX60" fmla="*/ 561178 w 944903"/>
              <a:gd name="connsiteY60" fmla="*/ 501115 h 698098"/>
              <a:gd name="connsiteX61" fmla="*/ 569745 w 944903"/>
              <a:gd name="connsiteY61" fmla="*/ 498259 h 698098"/>
              <a:gd name="connsiteX62" fmla="*/ 578313 w 944903"/>
              <a:gd name="connsiteY62" fmla="*/ 495403 h 698098"/>
              <a:gd name="connsiteX63" fmla="*/ 589736 w 944903"/>
              <a:gd name="connsiteY63" fmla="*/ 492548 h 698098"/>
              <a:gd name="connsiteX64" fmla="*/ 589736 w 944903"/>
              <a:gd name="connsiteY64" fmla="*/ 672467 h 698098"/>
              <a:gd name="connsiteX65" fmla="*/ 578313 w 944903"/>
              <a:gd name="connsiteY65" fmla="*/ 669611 h 698098"/>
              <a:gd name="connsiteX66" fmla="*/ 535475 w 944903"/>
              <a:gd name="connsiteY66" fmla="*/ 652476 h 698098"/>
              <a:gd name="connsiteX67" fmla="*/ 526907 w 944903"/>
              <a:gd name="connsiteY67" fmla="*/ 649620 h 698098"/>
              <a:gd name="connsiteX68" fmla="*/ 526907 w 944903"/>
              <a:gd name="connsiteY68" fmla="*/ 506827 h 698098"/>
              <a:gd name="connsiteX69" fmla="*/ 549825 w 944903"/>
              <a:gd name="connsiteY69" fmla="*/ 501115 h 698098"/>
              <a:gd name="connsiteX70" fmla="*/ 549825 w 944903"/>
              <a:gd name="connsiteY70" fmla="*/ 655349 h 698098"/>
              <a:gd name="connsiteX71" fmla="*/ 541257 w 944903"/>
              <a:gd name="connsiteY71" fmla="*/ 652493 h 698098"/>
              <a:gd name="connsiteX72" fmla="*/ 506916 w 944903"/>
              <a:gd name="connsiteY72" fmla="*/ 643908 h 698098"/>
              <a:gd name="connsiteX73" fmla="*/ 501205 w 944903"/>
              <a:gd name="connsiteY73" fmla="*/ 641052 h 698098"/>
              <a:gd name="connsiteX74" fmla="*/ 501205 w 944903"/>
              <a:gd name="connsiteY74" fmla="*/ 515394 h 698098"/>
              <a:gd name="connsiteX75" fmla="*/ 518340 w 944903"/>
              <a:gd name="connsiteY75" fmla="*/ 509683 h 698098"/>
              <a:gd name="connsiteX76" fmla="*/ 518340 w 944903"/>
              <a:gd name="connsiteY76" fmla="*/ 646764 h 698098"/>
              <a:gd name="connsiteX77" fmla="*/ 495493 w 944903"/>
              <a:gd name="connsiteY77" fmla="*/ 503971 h 698098"/>
              <a:gd name="connsiteX78" fmla="*/ 495493 w 944903"/>
              <a:gd name="connsiteY78" fmla="*/ 655349 h 698098"/>
              <a:gd name="connsiteX79" fmla="*/ 604016 w 944903"/>
              <a:gd name="connsiteY79" fmla="*/ 695331 h 698098"/>
              <a:gd name="connsiteX80" fmla="*/ 604016 w 944903"/>
              <a:gd name="connsiteY80" fmla="*/ 463989 h 698098"/>
              <a:gd name="connsiteX81" fmla="*/ 469702 w 944903"/>
              <a:gd name="connsiteY81" fmla="*/ 232647 h 698098"/>
              <a:gd name="connsiteX82" fmla="*/ 469702 w 944903"/>
              <a:gd name="connsiteY82" fmla="*/ 463989 h 698098"/>
              <a:gd name="connsiteX83" fmla="*/ 612495 w 944903"/>
              <a:gd name="connsiteY83" fmla="*/ 409710 h 698098"/>
              <a:gd name="connsiteX84" fmla="*/ 612495 w 944903"/>
              <a:gd name="connsiteY84" fmla="*/ 284052 h 698098"/>
              <a:gd name="connsiteX85" fmla="*/ 412567 w 944903"/>
              <a:gd name="connsiteY85" fmla="*/ 432557 h 698098"/>
              <a:gd name="connsiteX86" fmla="*/ 403999 w 944903"/>
              <a:gd name="connsiteY86" fmla="*/ 429701 h 698098"/>
              <a:gd name="connsiteX87" fmla="*/ 403999 w 944903"/>
              <a:gd name="connsiteY87" fmla="*/ 266917 h 698098"/>
              <a:gd name="connsiteX88" fmla="*/ 412567 w 944903"/>
              <a:gd name="connsiteY88" fmla="*/ 264061 h 698098"/>
              <a:gd name="connsiteX89" fmla="*/ 421135 w 944903"/>
              <a:gd name="connsiteY89" fmla="*/ 261205 h 698098"/>
              <a:gd name="connsiteX90" fmla="*/ 432558 w 944903"/>
              <a:gd name="connsiteY90" fmla="*/ 258349 h 698098"/>
              <a:gd name="connsiteX91" fmla="*/ 432558 w 944903"/>
              <a:gd name="connsiteY91" fmla="*/ 438269 h 698098"/>
              <a:gd name="connsiteX92" fmla="*/ 421135 w 944903"/>
              <a:gd name="connsiteY92" fmla="*/ 435413 h 698098"/>
              <a:gd name="connsiteX93" fmla="*/ 378297 w 944903"/>
              <a:gd name="connsiteY93" fmla="*/ 421133 h 698098"/>
              <a:gd name="connsiteX94" fmla="*/ 369764 w 944903"/>
              <a:gd name="connsiteY94" fmla="*/ 418278 h 698098"/>
              <a:gd name="connsiteX95" fmla="*/ 369764 w 944903"/>
              <a:gd name="connsiteY95" fmla="*/ 278340 h 698098"/>
              <a:gd name="connsiteX96" fmla="*/ 392682 w 944903"/>
              <a:gd name="connsiteY96" fmla="*/ 272629 h 698098"/>
              <a:gd name="connsiteX97" fmla="*/ 392682 w 944903"/>
              <a:gd name="connsiteY97" fmla="*/ 426845 h 698098"/>
              <a:gd name="connsiteX98" fmla="*/ 384114 w 944903"/>
              <a:gd name="connsiteY98" fmla="*/ 423989 h 698098"/>
              <a:gd name="connsiteX99" fmla="*/ 349738 w 944903"/>
              <a:gd name="connsiteY99" fmla="*/ 409710 h 698098"/>
              <a:gd name="connsiteX100" fmla="*/ 344026 w 944903"/>
              <a:gd name="connsiteY100" fmla="*/ 409710 h 698098"/>
              <a:gd name="connsiteX101" fmla="*/ 344026 w 944903"/>
              <a:gd name="connsiteY101" fmla="*/ 284052 h 698098"/>
              <a:gd name="connsiteX102" fmla="*/ 361161 w 944903"/>
              <a:gd name="connsiteY102" fmla="*/ 278340 h 698098"/>
              <a:gd name="connsiteX103" fmla="*/ 361161 w 944903"/>
              <a:gd name="connsiteY103" fmla="*/ 415422 h 698098"/>
              <a:gd name="connsiteX104" fmla="*/ 338314 w 944903"/>
              <a:gd name="connsiteY104" fmla="*/ 269773 h 698098"/>
              <a:gd name="connsiteX105" fmla="*/ 338314 w 944903"/>
              <a:gd name="connsiteY105" fmla="*/ 421133 h 698098"/>
              <a:gd name="connsiteX106" fmla="*/ 446837 w 944903"/>
              <a:gd name="connsiteY106" fmla="*/ 463989 h 698098"/>
              <a:gd name="connsiteX107" fmla="*/ 446837 w 944903"/>
              <a:gd name="connsiteY107" fmla="*/ 232647 h 698098"/>
              <a:gd name="connsiteX108" fmla="*/ 289765 w 944903"/>
              <a:gd name="connsiteY108" fmla="*/ 1322 h 698098"/>
              <a:gd name="connsiteX109" fmla="*/ 289765 w 944903"/>
              <a:gd name="connsiteY109" fmla="*/ 235503 h 698098"/>
              <a:gd name="connsiteX110" fmla="*/ 435414 w 944903"/>
              <a:gd name="connsiteY110" fmla="*/ 178385 h 698098"/>
              <a:gd name="connsiteX111" fmla="*/ 435414 w 944903"/>
              <a:gd name="connsiteY111" fmla="*/ 49872 h 698098"/>
              <a:gd name="connsiteX112" fmla="*/ 289765 w 944903"/>
              <a:gd name="connsiteY112" fmla="*/ 463989 h 698098"/>
              <a:gd name="connsiteX113" fmla="*/ 289765 w 944903"/>
              <a:gd name="connsiteY113" fmla="*/ 698169 h 698098"/>
              <a:gd name="connsiteX114" fmla="*/ 435414 w 944903"/>
              <a:gd name="connsiteY114" fmla="*/ 641052 h 698098"/>
              <a:gd name="connsiteX115" fmla="*/ 435414 w 944903"/>
              <a:gd name="connsiteY115" fmla="*/ 515394 h 698098"/>
              <a:gd name="connsiteX116" fmla="*/ 232647 w 944903"/>
              <a:gd name="connsiteY116" fmla="*/ 198376 h 698098"/>
              <a:gd name="connsiteX117" fmla="*/ 224080 w 944903"/>
              <a:gd name="connsiteY117" fmla="*/ 195521 h 698098"/>
              <a:gd name="connsiteX118" fmla="*/ 224080 w 944903"/>
              <a:gd name="connsiteY118" fmla="*/ 35592 h 698098"/>
              <a:gd name="connsiteX119" fmla="*/ 232647 w 944903"/>
              <a:gd name="connsiteY119" fmla="*/ 32737 h 698098"/>
              <a:gd name="connsiteX120" fmla="*/ 241215 w 944903"/>
              <a:gd name="connsiteY120" fmla="*/ 29881 h 698098"/>
              <a:gd name="connsiteX121" fmla="*/ 252638 w 944903"/>
              <a:gd name="connsiteY121" fmla="*/ 27025 h 698098"/>
              <a:gd name="connsiteX122" fmla="*/ 252638 w 944903"/>
              <a:gd name="connsiteY122" fmla="*/ 206944 h 698098"/>
              <a:gd name="connsiteX123" fmla="*/ 241215 w 944903"/>
              <a:gd name="connsiteY123" fmla="*/ 201232 h 698098"/>
              <a:gd name="connsiteX124" fmla="*/ 198377 w 944903"/>
              <a:gd name="connsiteY124" fmla="*/ 189809 h 698098"/>
              <a:gd name="connsiteX125" fmla="*/ 189809 w 944903"/>
              <a:gd name="connsiteY125" fmla="*/ 186953 h 698098"/>
              <a:gd name="connsiteX126" fmla="*/ 189809 w 944903"/>
              <a:gd name="connsiteY126" fmla="*/ 44160 h 698098"/>
              <a:gd name="connsiteX127" fmla="*/ 212727 w 944903"/>
              <a:gd name="connsiteY127" fmla="*/ 38448 h 698098"/>
              <a:gd name="connsiteX128" fmla="*/ 212727 w 944903"/>
              <a:gd name="connsiteY128" fmla="*/ 192665 h 698098"/>
              <a:gd name="connsiteX129" fmla="*/ 207015 w 944903"/>
              <a:gd name="connsiteY129" fmla="*/ 192665 h 698098"/>
              <a:gd name="connsiteX130" fmla="*/ 169818 w 944903"/>
              <a:gd name="connsiteY130" fmla="*/ 181241 h 698098"/>
              <a:gd name="connsiteX131" fmla="*/ 164107 w 944903"/>
              <a:gd name="connsiteY131" fmla="*/ 178385 h 698098"/>
              <a:gd name="connsiteX132" fmla="*/ 164107 w 944903"/>
              <a:gd name="connsiteY132" fmla="*/ 52728 h 698098"/>
              <a:gd name="connsiteX133" fmla="*/ 181242 w 944903"/>
              <a:gd name="connsiteY133" fmla="*/ 47016 h 698098"/>
              <a:gd name="connsiteX134" fmla="*/ 181242 w 944903"/>
              <a:gd name="connsiteY134" fmla="*/ 184097 h 698098"/>
              <a:gd name="connsiteX135" fmla="*/ 158395 w 944903"/>
              <a:gd name="connsiteY135" fmla="*/ 38448 h 698098"/>
              <a:gd name="connsiteX136" fmla="*/ 158395 w 944903"/>
              <a:gd name="connsiteY136" fmla="*/ 189809 h 698098"/>
              <a:gd name="connsiteX137" fmla="*/ 266918 w 944903"/>
              <a:gd name="connsiteY137" fmla="*/ 232647 h 698098"/>
              <a:gd name="connsiteX138" fmla="*/ 266918 w 944903"/>
              <a:gd name="connsiteY138" fmla="*/ 1322 h 698098"/>
              <a:gd name="connsiteX139" fmla="*/ 232647 w 944903"/>
              <a:gd name="connsiteY139" fmla="*/ 663899 h 698098"/>
              <a:gd name="connsiteX140" fmla="*/ 224080 w 944903"/>
              <a:gd name="connsiteY140" fmla="*/ 661043 h 698098"/>
              <a:gd name="connsiteX141" fmla="*/ 224080 w 944903"/>
              <a:gd name="connsiteY141" fmla="*/ 501115 h 698098"/>
              <a:gd name="connsiteX142" fmla="*/ 232647 w 944903"/>
              <a:gd name="connsiteY142" fmla="*/ 498259 h 698098"/>
              <a:gd name="connsiteX143" fmla="*/ 241215 w 944903"/>
              <a:gd name="connsiteY143" fmla="*/ 495403 h 698098"/>
              <a:gd name="connsiteX144" fmla="*/ 252638 w 944903"/>
              <a:gd name="connsiteY144" fmla="*/ 492548 h 698098"/>
              <a:gd name="connsiteX145" fmla="*/ 252638 w 944903"/>
              <a:gd name="connsiteY145" fmla="*/ 672467 h 698098"/>
              <a:gd name="connsiteX146" fmla="*/ 241215 w 944903"/>
              <a:gd name="connsiteY146" fmla="*/ 669611 h 698098"/>
              <a:gd name="connsiteX147" fmla="*/ 198377 w 944903"/>
              <a:gd name="connsiteY147" fmla="*/ 652476 h 698098"/>
              <a:gd name="connsiteX148" fmla="*/ 189809 w 944903"/>
              <a:gd name="connsiteY148" fmla="*/ 649620 h 698098"/>
              <a:gd name="connsiteX149" fmla="*/ 189809 w 944903"/>
              <a:gd name="connsiteY149" fmla="*/ 506827 h 698098"/>
              <a:gd name="connsiteX150" fmla="*/ 212727 w 944903"/>
              <a:gd name="connsiteY150" fmla="*/ 501115 h 698098"/>
              <a:gd name="connsiteX151" fmla="*/ 212727 w 944903"/>
              <a:gd name="connsiteY151" fmla="*/ 655349 h 698098"/>
              <a:gd name="connsiteX152" fmla="*/ 204053 w 944903"/>
              <a:gd name="connsiteY152" fmla="*/ 652476 h 698098"/>
              <a:gd name="connsiteX153" fmla="*/ 169818 w 944903"/>
              <a:gd name="connsiteY153" fmla="*/ 643908 h 698098"/>
              <a:gd name="connsiteX154" fmla="*/ 164107 w 944903"/>
              <a:gd name="connsiteY154" fmla="*/ 641052 h 698098"/>
              <a:gd name="connsiteX155" fmla="*/ 164107 w 944903"/>
              <a:gd name="connsiteY155" fmla="*/ 515394 h 698098"/>
              <a:gd name="connsiteX156" fmla="*/ 181242 w 944903"/>
              <a:gd name="connsiteY156" fmla="*/ 509683 h 698098"/>
              <a:gd name="connsiteX157" fmla="*/ 181242 w 944903"/>
              <a:gd name="connsiteY157" fmla="*/ 646764 h 698098"/>
              <a:gd name="connsiteX158" fmla="*/ 158395 w 944903"/>
              <a:gd name="connsiteY158" fmla="*/ 503971 h 698098"/>
              <a:gd name="connsiteX159" fmla="*/ 158395 w 944903"/>
              <a:gd name="connsiteY159" fmla="*/ 655349 h 698098"/>
              <a:gd name="connsiteX160" fmla="*/ 266918 w 944903"/>
              <a:gd name="connsiteY160" fmla="*/ 695331 h 698098"/>
              <a:gd name="connsiteX161" fmla="*/ 266918 w 944903"/>
              <a:gd name="connsiteY161" fmla="*/ 463989 h 698098"/>
              <a:gd name="connsiteX162" fmla="*/ 135477 w 944903"/>
              <a:gd name="connsiteY162" fmla="*/ 232647 h 698098"/>
              <a:gd name="connsiteX163" fmla="*/ 135477 w 944903"/>
              <a:gd name="connsiteY163" fmla="*/ 463989 h 698098"/>
              <a:gd name="connsiteX164" fmla="*/ 278271 w 944903"/>
              <a:gd name="connsiteY164" fmla="*/ 409710 h 698098"/>
              <a:gd name="connsiteX165" fmla="*/ 278271 w 944903"/>
              <a:gd name="connsiteY165" fmla="*/ 284052 h 698098"/>
              <a:gd name="connsiteX166" fmla="*/ 75539 w 944903"/>
              <a:gd name="connsiteY166" fmla="*/ 432557 h 698098"/>
              <a:gd name="connsiteX167" fmla="*/ 66972 w 944903"/>
              <a:gd name="connsiteY167" fmla="*/ 426845 h 698098"/>
              <a:gd name="connsiteX168" fmla="*/ 66972 w 944903"/>
              <a:gd name="connsiteY168" fmla="*/ 266917 h 698098"/>
              <a:gd name="connsiteX169" fmla="*/ 75539 w 944903"/>
              <a:gd name="connsiteY169" fmla="*/ 266917 h 698098"/>
              <a:gd name="connsiteX170" fmla="*/ 84178 w 944903"/>
              <a:gd name="connsiteY170" fmla="*/ 263991 h 698098"/>
              <a:gd name="connsiteX171" fmla="*/ 95601 w 944903"/>
              <a:gd name="connsiteY171" fmla="*/ 258279 h 698098"/>
              <a:gd name="connsiteX172" fmla="*/ 95601 w 944903"/>
              <a:gd name="connsiteY172" fmla="*/ 438269 h 698098"/>
              <a:gd name="connsiteX173" fmla="*/ 84178 w 944903"/>
              <a:gd name="connsiteY173" fmla="*/ 435413 h 698098"/>
              <a:gd name="connsiteX174" fmla="*/ 41269 w 944903"/>
              <a:gd name="connsiteY174" fmla="*/ 421133 h 698098"/>
              <a:gd name="connsiteX175" fmla="*/ 32701 w 944903"/>
              <a:gd name="connsiteY175" fmla="*/ 418278 h 698098"/>
              <a:gd name="connsiteX176" fmla="*/ 32701 w 944903"/>
              <a:gd name="connsiteY176" fmla="*/ 278340 h 698098"/>
              <a:gd name="connsiteX177" fmla="*/ 55619 w 944903"/>
              <a:gd name="connsiteY177" fmla="*/ 272629 h 698098"/>
              <a:gd name="connsiteX178" fmla="*/ 55619 w 944903"/>
              <a:gd name="connsiteY178" fmla="*/ 426845 h 698098"/>
              <a:gd name="connsiteX179" fmla="*/ 47051 w 944903"/>
              <a:gd name="connsiteY179" fmla="*/ 423989 h 698098"/>
              <a:gd name="connsiteX180" fmla="*/ 12710 w 944903"/>
              <a:gd name="connsiteY180" fmla="*/ 409710 h 698098"/>
              <a:gd name="connsiteX181" fmla="*/ 7034 w 944903"/>
              <a:gd name="connsiteY181" fmla="*/ 409710 h 698098"/>
              <a:gd name="connsiteX182" fmla="*/ 7034 w 944903"/>
              <a:gd name="connsiteY182" fmla="*/ 284052 h 698098"/>
              <a:gd name="connsiteX183" fmla="*/ 24240 w 944903"/>
              <a:gd name="connsiteY183" fmla="*/ 278340 h 698098"/>
              <a:gd name="connsiteX184" fmla="*/ 24240 w 944903"/>
              <a:gd name="connsiteY184" fmla="*/ 415422 h 698098"/>
              <a:gd name="connsiteX185" fmla="*/ 1322 w 944903"/>
              <a:gd name="connsiteY185" fmla="*/ 269773 h 698098"/>
              <a:gd name="connsiteX186" fmla="*/ 1322 w 944903"/>
              <a:gd name="connsiteY186" fmla="*/ 421133 h 698098"/>
              <a:gd name="connsiteX187" fmla="*/ 109845 w 944903"/>
              <a:gd name="connsiteY187" fmla="*/ 463989 h 698098"/>
              <a:gd name="connsiteX188" fmla="*/ 109845 w 944903"/>
              <a:gd name="connsiteY188" fmla="*/ 232647 h 69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944903" h="698098">
                <a:moveTo>
                  <a:pt x="800982" y="232647"/>
                </a:moveTo>
                <a:lnTo>
                  <a:pt x="800982" y="463989"/>
                </a:lnTo>
                <a:lnTo>
                  <a:pt x="943776" y="409710"/>
                </a:lnTo>
                <a:lnTo>
                  <a:pt x="943776" y="284052"/>
                </a:lnTo>
                <a:close/>
                <a:moveTo>
                  <a:pt x="743865" y="432557"/>
                </a:moveTo>
                <a:lnTo>
                  <a:pt x="735297" y="429701"/>
                </a:lnTo>
                <a:lnTo>
                  <a:pt x="735297" y="266917"/>
                </a:lnTo>
                <a:lnTo>
                  <a:pt x="743865" y="264061"/>
                </a:lnTo>
                <a:lnTo>
                  <a:pt x="752433" y="261205"/>
                </a:lnTo>
                <a:lnTo>
                  <a:pt x="763856" y="258349"/>
                </a:lnTo>
                <a:lnTo>
                  <a:pt x="763856" y="438269"/>
                </a:lnTo>
                <a:lnTo>
                  <a:pt x="752433" y="432557"/>
                </a:lnTo>
                <a:close/>
                <a:moveTo>
                  <a:pt x="709595" y="421133"/>
                </a:moveTo>
                <a:lnTo>
                  <a:pt x="701027" y="418278"/>
                </a:lnTo>
                <a:lnTo>
                  <a:pt x="701027" y="278340"/>
                </a:lnTo>
                <a:lnTo>
                  <a:pt x="723944" y="272629"/>
                </a:lnTo>
                <a:lnTo>
                  <a:pt x="723944" y="426845"/>
                </a:lnTo>
                <a:lnTo>
                  <a:pt x="715289" y="423989"/>
                </a:lnTo>
                <a:close/>
                <a:moveTo>
                  <a:pt x="681036" y="409710"/>
                </a:moveTo>
                <a:lnTo>
                  <a:pt x="675324" y="409710"/>
                </a:lnTo>
                <a:lnTo>
                  <a:pt x="675324" y="284052"/>
                </a:lnTo>
                <a:lnTo>
                  <a:pt x="692459" y="278340"/>
                </a:lnTo>
                <a:lnTo>
                  <a:pt x="692459" y="415422"/>
                </a:lnTo>
                <a:close/>
                <a:moveTo>
                  <a:pt x="669613" y="269773"/>
                </a:moveTo>
                <a:lnTo>
                  <a:pt x="669613" y="421133"/>
                </a:lnTo>
                <a:lnTo>
                  <a:pt x="778135" y="463989"/>
                </a:lnTo>
                <a:lnTo>
                  <a:pt x="778135" y="232647"/>
                </a:lnTo>
                <a:close/>
                <a:moveTo>
                  <a:pt x="626775" y="1322"/>
                </a:moveTo>
                <a:lnTo>
                  <a:pt x="626775" y="235503"/>
                </a:lnTo>
                <a:lnTo>
                  <a:pt x="772424" y="178385"/>
                </a:lnTo>
                <a:lnTo>
                  <a:pt x="772424" y="49872"/>
                </a:lnTo>
                <a:close/>
                <a:moveTo>
                  <a:pt x="626775" y="463989"/>
                </a:moveTo>
                <a:lnTo>
                  <a:pt x="626775" y="698169"/>
                </a:lnTo>
                <a:lnTo>
                  <a:pt x="772424" y="641052"/>
                </a:lnTo>
                <a:lnTo>
                  <a:pt x="772424" y="515394"/>
                </a:lnTo>
                <a:close/>
                <a:moveTo>
                  <a:pt x="569657" y="198376"/>
                </a:moveTo>
                <a:lnTo>
                  <a:pt x="561090" y="195521"/>
                </a:lnTo>
                <a:lnTo>
                  <a:pt x="561090" y="35592"/>
                </a:lnTo>
                <a:lnTo>
                  <a:pt x="569657" y="32737"/>
                </a:lnTo>
                <a:lnTo>
                  <a:pt x="578225" y="29881"/>
                </a:lnTo>
                <a:lnTo>
                  <a:pt x="589648" y="27025"/>
                </a:lnTo>
                <a:lnTo>
                  <a:pt x="589648" y="206944"/>
                </a:lnTo>
                <a:lnTo>
                  <a:pt x="578225" y="204053"/>
                </a:lnTo>
                <a:close/>
                <a:moveTo>
                  <a:pt x="535475" y="189809"/>
                </a:moveTo>
                <a:lnTo>
                  <a:pt x="526907" y="186953"/>
                </a:lnTo>
                <a:lnTo>
                  <a:pt x="526907" y="44160"/>
                </a:lnTo>
                <a:lnTo>
                  <a:pt x="549825" y="38448"/>
                </a:lnTo>
                <a:lnTo>
                  <a:pt x="549825" y="192665"/>
                </a:lnTo>
                <a:lnTo>
                  <a:pt x="541257" y="189809"/>
                </a:lnTo>
                <a:close/>
                <a:moveTo>
                  <a:pt x="506916" y="181241"/>
                </a:moveTo>
                <a:lnTo>
                  <a:pt x="501205" y="178385"/>
                </a:lnTo>
                <a:lnTo>
                  <a:pt x="501205" y="52728"/>
                </a:lnTo>
                <a:lnTo>
                  <a:pt x="518340" y="47016"/>
                </a:lnTo>
                <a:lnTo>
                  <a:pt x="518340" y="184097"/>
                </a:lnTo>
                <a:close/>
                <a:moveTo>
                  <a:pt x="495493" y="38448"/>
                </a:moveTo>
                <a:lnTo>
                  <a:pt x="495493" y="189809"/>
                </a:lnTo>
                <a:lnTo>
                  <a:pt x="604016" y="232647"/>
                </a:lnTo>
                <a:lnTo>
                  <a:pt x="604016" y="1322"/>
                </a:lnTo>
                <a:close/>
                <a:moveTo>
                  <a:pt x="569745" y="663899"/>
                </a:moveTo>
                <a:lnTo>
                  <a:pt x="561178" y="661043"/>
                </a:lnTo>
                <a:lnTo>
                  <a:pt x="561178" y="501115"/>
                </a:lnTo>
                <a:lnTo>
                  <a:pt x="569745" y="498259"/>
                </a:lnTo>
                <a:lnTo>
                  <a:pt x="578313" y="495403"/>
                </a:lnTo>
                <a:lnTo>
                  <a:pt x="589736" y="492548"/>
                </a:lnTo>
                <a:lnTo>
                  <a:pt x="589736" y="672467"/>
                </a:lnTo>
                <a:lnTo>
                  <a:pt x="578313" y="669611"/>
                </a:lnTo>
                <a:close/>
                <a:moveTo>
                  <a:pt x="535475" y="652476"/>
                </a:moveTo>
                <a:lnTo>
                  <a:pt x="526907" y="649620"/>
                </a:lnTo>
                <a:lnTo>
                  <a:pt x="526907" y="506827"/>
                </a:lnTo>
                <a:lnTo>
                  <a:pt x="549825" y="501115"/>
                </a:lnTo>
                <a:lnTo>
                  <a:pt x="549825" y="655349"/>
                </a:lnTo>
                <a:lnTo>
                  <a:pt x="541257" y="652493"/>
                </a:lnTo>
                <a:close/>
                <a:moveTo>
                  <a:pt x="506916" y="643908"/>
                </a:moveTo>
                <a:lnTo>
                  <a:pt x="501205" y="641052"/>
                </a:lnTo>
                <a:lnTo>
                  <a:pt x="501205" y="515394"/>
                </a:lnTo>
                <a:lnTo>
                  <a:pt x="518340" y="509683"/>
                </a:lnTo>
                <a:lnTo>
                  <a:pt x="518340" y="646764"/>
                </a:lnTo>
                <a:close/>
                <a:moveTo>
                  <a:pt x="495493" y="503971"/>
                </a:moveTo>
                <a:lnTo>
                  <a:pt x="495493" y="655349"/>
                </a:lnTo>
                <a:lnTo>
                  <a:pt x="604016" y="695331"/>
                </a:lnTo>
                <a:lnTo>
                  <a:pt x="604016" y="463989"/>
                </a:lnTo>
                <a:close/>
                <a:moveTo>
                  <a:pt x="469702" y="232647"/>
                </a:moveTo>
                <a:lnTo>
                  <a:pt x="469702" y="463989"/>
                </a:lnTo>
                <a:lnTo>
                  <a:pt x="612495" y="409710"/>
                </a:lnTo>
                <a:lnTo>
                  <a:pt x="612495" y="284052"/>
                </a:lnTo>
                <a:close/>
                <a:moveTo>
                  <a:pt x="412567" y="432557"/>
                </a:moveTo>
                <a:lnTo>
                  <a:pt x="403999" y="429701"/>
                </a:lnTo>
                <a:lnTo>
                  <a:pt x="403999" y="266917"/>
                </a:lnTo>
                <a:lnTo>
                  <a:pt x="412567" y="264061"/>
                </a:lnTo>
                <a:lnTo>
                  <a:pt x="421135" y="261205"/>
                </a:lnTo>
                <a:lnTo>
                  <a:pt x="432558" y="258349"/>
                </a:lnTo>
                <a:lnTo>
                  <a:pt x="432558" y="438269"/>
                </a:lnTo>
                <a:lnTo>
                  <a:pt x="421135" y="435413"/>
                </a:lnTo>
                <a:close/>
                <a:moveTo>
                  <a:pt x="378297" y="421133"/>
                </a:moveTo>
                <a:lnTo>
                  <a:pt x="369764" y="418278"/>
                </a:lnTo>
                <a:lnTo>
                  <a:pt x="369764" y="278340"/>
                </a:lnTo>
                <a:lnTo>
                  <a:pt x="392682" y="272629"/>
                </a:lnTo>
                <a:lnTo>
                  <a:pt x="392682" y="426845"/>
                </a:lnTo>
                <a:lnTo>
                  <a:pt x="384114" y="423989"/>
                </a:lnTo>
                <a:close/>
                <a:moveTo>
                  <a:pt x="349738" y="409710"/>
                </a:moveTo>
                <a:lnTo>
                  <a:pt x="344026" y="409710"/>
                </a:lnTo>
                <a:lnTo>
                  <a:pt x="344026" y="284052"/>
                </a:lnTo>
                <a:lnTo>
                  <a:pt x="361161" y="278340"/>
                </a:lnTo>
                <a:lnTo>
                  <a:pt x="361161" y="415422"/>
                </a:lnTo>
                <a:close/>
                <a:moveTo>
                  <a:pt x="338314" y="269773"/>
                </a:moveTo>
                <a:lnTo>
                  <a:pt x="338314" y="421133"/>
                </a:lnTo>
                <a:lnTo>
                  <a:pt x="446837" y="463989"/>
                </a:lnTo>
                <a:lnTo>
                  <a:pt x="446837" y="232647"/>
                </a:lnTo>
                <a:close/>
                <a:moveTo>
                  <a:pt x="289765" y="1322"/>
                </a:moveTo>
                <a:lnTo>
                  <a:pt x="289765" y="235503"/>
                </a:lnTo>
                <a:lnTo>
                  <a:pt x="435414" y="178385"/>
                </a:lnTo>
                <a:lnTo>
                  <a:pt x="435414" y="49872"/>
                </a:lnTo>
                <a:close/>
                <a:moveTo>
                  <a:pt x="289765" y="463989"/>
                </a:moveTo>
                <a:lnTo>
                  <a:pt x="289765" y="698169"/>
                </a:lnTo>
                <a:lnTo>
                  <a:pt x="435414" y="641052"/>
                </a:lnTo>
                <a:lnTo>
                  <a:pt x="435414" y="515394"/>
                </a:lnTo>
                <a:close/>
                <a:moveTo>
                  <a:pt x="232647" y="198376"/>
                </a:moveTo>
                <a:lnTo>
                  <a:pt x="224080" y="195521"/>
                </a:lnTo>
                <a:lnTo>
                  <a:pt x="224080" y="35592"/>
                </a:lnTo>
                <a:lnTo>
                  <a:pt x="232647" y="32737"/>
                </a:lnTo>
                <a:lnTo>
                  <a:pt x="241215" y="29881"/>
                </a:lnTo>
                <a:lnTo>
                  <a:pt x="252638" y="27025"/>
                </a:lnTo>
                <a:lnTo>
                  <a:pt x="252638" y="206944"/>
                </a:lnTo>
                <a:lnTo>
                  <a:pt x="241215" y="201232"/>
                </a:lnTo>
                <a:close/>
                <a:moveTo>
                  <a:pt x="198377" y="189809"/>
                </a:moveTo>
                <a:lnTo>
                  <a:pt x="189809" y="186953"/>
                </a:lnTo>
                <a:lnTo>
                  <a:pt x="189809" y="44160"/>
                </a:lnTo>
                <a:lnTo>
                  <a:pt x="212727" y="38448"/>
                </a:lnTo>
                <a:lnTo>
                  <a:pt x="212727" y="192665"/>
                </a:lnTo>
                <a:lnTo>
                  <a:pt x="207015" y="192665"/>
                </a:lnTo>
                <a:close/>
                <a:moveTo>
                  <a:pt x="169818" y="181241"/>
                </a:moveTo>
                <a:lnTo>
                  <a:pt x="164107" y="178385"/>
                </a:lnTo>
                <a:lnTo>
                  <a:pt x="164107" y="52728"/>
                </a:lnTo>
                <a:lnTo>
                  <a:pt x="181242" y="47016"/>
                </a:lnTo>
                <a:lnTo>
                  <a:pt x="181242" y="184097"/>
                </a:lnTo>
                <a:close/>
                <a:moveTo>
                  <a:pt x="158395" y="38448"/>
                </a:moveTo>
                <a:lnTo>
                  <a:pt x="158395" y="189809"/>
                </a:lnTo>
                <a:lnTo>
                  <a:pt x="266918" y="232647"/>
                </a:lnTo>
                <a:lnTo>
                  <a:pt x="266918" y="1322"/>
                </a:lnTo>
                <a:close/>
                <a:moveTo>
                  <a:pt x="232647" y="663899"/>
                </a:moveTo>
                <a:lnTo>
                  <a:pt x="224080" y="661043"/>
                </a:lnTo>
                <a:lnTo>
                  <a:pt x="224080" y="501115"/>
                </a:lnTo>
                <a:lnTo>
                  <a:pt x="232647" y="498259"/>
                </a:lnTo>
                <a:lnTo>
                  <a:pt x="241215" y="495403"/>
                </a:lnTo>
                <a:lnTo>
                  <a:pt x="252638" y="492548"/>
                </a:lnTo>
                <a:lnTo>
                  <a:pt x="252638" y="672467"/>
                </a:lnTo>
                <a:lnTo>
                  <a:pt x="241215" y="669611"/>
                </a:lnTo>
                <a:close/>
                <a:moveTo>
                  <a:pt x="198377" y="652476"/>
                </a:moveTo>
                <a:lnTo>
                  <a:pt x="189809" y="649620"/>
                </a:lnTo>
                <a:lnTo>
                  <a:pt x="189809" y="506827"/>
                </a:lnTo>
                <a:lnTo>
                  <a:pt x="212727" y="501115"/>
                </a:lnTo>
                <a:lnTo>
                  <a:pt x="212727" y="655349"/>
                </a:lnTo>
                <a:lnTo>
                  <a:pt x="204053" y="652476"/>
                </a:lnTo>
                <a:close/>
                <a:moveTo>
                  <a:pt x="169818" y="643908"/>
                </a:moveTo>
                <a:lnTo>
                  <a:pt x="164107" y="641052"/>
                </a:lnTo>
                <a:lnTo>
                  <a:pt x="164107" y="515394"/>
                </a:lnTo>
                <a:lnTo>
                  <a:pt x="181242" y="509683"/>
                </a:lnTo>
                <a:lnTo>
                  <a:pt x="181242" y="646764"/>
                </a:lnTo>
                <a:close/>
                <a:moveTo>
                  <a:pt x="158395" y="503971"/>
                </a:moveTo>
                <a:lnTo>
                  <a:pt x="158395" y="655349"/>
                </a:lnTo>
                <a:lnTo>
                  <a:pt x="266918" y="695331"/>
                </a:lnTo>
                <a:lnTo>
                  <a:pt x="266918" y="463989"/>
                </a:lnTo>
                <a:close/>
                <a:moveTo>
                  <a:pt x="135477" y="232647"/>
                </a:moveTo>
                <a:lnTo>
                  <a:pt x="135477" y="463989"/>
                </a:lnTo>
                <a:lnTo>
                  <a:pt x="278271" y="409710"/>
                </a:lnTo>
                <a:lnTo>
                  <a:pt x="278271" y="284052"/>
                </a:lnTo>
                <a:close/>
                <a:moveTo>
                  <a:pt x="75539" y="432557"/>
                </a:moveTo>
                <a:lnTo>
                  <a:pt x="66972" y="426845"/>
                </a:lnTo>
                <a:lnTo>
                  <a:pt x="66972" y="266917"/>
                </a:lnTo>
                <a:lnTo>
                  <a:pt x="75539" y="266917"/>
                </a:lnTo>
                <a:lnTo>
                  <a:pt x="84178" y="263991"/>
                </a:lnTo>
                <a:lnTo>
                  <a:pt x="95601" y="258279"/>
                </a:lnTo>
                <a:lnTo>
                  <a:pt x="95601" y="438269"/>
                </a:lnTo>
                <a:lnTo>
                  <a:pt x="84178" y="435413"/>
                </a:lnTo>
                <a:close/>
                <a:moveTo>
                  <a:pt x="41269" y="421133"/>
                </a:moveTo>
                <a:lnTo>
                  <a:pt x="32701" y="418278"/>
                </a:lnTo>
                <a:lnTo>
                  <a:pt x="32701" y="278340"/>
                </a:lnTo>
                <a:lnTo>
                  <a:pt x="55619" y="272629"/>
                </a:lnTo>
                <a:lnTo>
                  <a:pt x="55619" y="426845"/>
                </a:lnTo>
                <a:lnTo>
                  <a:pt x="47051" y="423989"/>
                </a:lnTo>
                <a:close/>
                <a:moveTo>
                  <a:pt x="12710" y="409710"/>
                </a:moveTo>
                <a:lnTo>
                  <a:pt x="7034" y="409710"/>
                </a:lnTo>
                <a:lnTo>
                  <a:pt x="7034" y="284052"/>
                </a:lnTo>
                <a:lnTo>
                  <a:pt x="24240" y="278340"/>
                </a:lnTo>
                <a:lnTo>
                  <a:pt x="24240" y="415422"/>
                </a:lnTo>
                <a:close/>
                <a:moveTo>
                  <a:pt x="1322" y="269773"/>
                </a:moveTo>
                <a:lnTo>
                  <a:pt x="1322" y="421133"/>
                </a:lnTo>
                <a:lnTo>
                  <a:pt x="109845" y="463989"/>
                </a:lnTo>
                <a:lnTo>
                  <a:pt x="109845" y="232647"/>
                </a:lnTo>
                <a:close/>
              </a:path>
            </a:pathLst>
          </a:custGeom>
          <a:solidFill>
            <a:srgbClr val="68217A">
              <a:lumMod val="60000"/>
              <a:lumOff val="4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5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A68EFD2-EBC4-4896-86AC-5323D2632FFE}"/>
              </a:ext>
            </a:extLst>
          </p:cNvPr>
          <p:cNvSpPr txBox="1"/>
          <p:nvPr/>
        </p:nvSpPr>
        <p:spPr>
          <a:xfrm>
            <a:off x="515284" y="512205"/>
            <a:ext cx="643602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oci</a:t>
            </a:r>
            <a:r>
              <a:rPr lang="en-US" dirty="0">
                <a:solidFill>
                  <a:schemeClr val="bg1"/>
                </a:solidFill>
              </a:rPr>
              <a:t>-reg copy \</a:t>
            </a:r>
          </a:p>
          <a:p>
            <a:r>
              <a:rPr lang="en-US" dirty="0">
                <a:solidFill>
                  <a:schemeClr val="bg1"/>
                </a:solidFill>
              </a:rPr>
              <a:t>  --source docker.io/</a:t>
            </a:r>
            <a:r>
              <a:rPr lang="en-US" dirty="0" err="1">
                <a:solidFill>
                  <a:schemeClr val="bg1"/>
                </a:solidFill>
              </a:rPr>
              <a:t>wabbitnetworks</a:t>
            </a:r>
            <a:r>
              <a:rPr lang="en-US" dirty="0">
                <a:solidFill>
                  <a:schemeClr val="bg1"/>
                </a:solidFill>
              </a:rPr>
              <a:t>/net-monitor \</a:t>
            </a:r>
          </a:p>
          <a:p>
            <a:r>
              <a:rPr lang="en-US" dirty="0">
                <a:solidFill>
                  <a:schemeClr val="bg1"/>
                </a:solidFill>
              </a:rPr>
              <a:t>  --target registry.acme-rockets.io/base-artifacts/net-monitor:v1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1A9A112-57E2-40F8-B704-01FFAF74DB41}"/>
              </a:ext>
            </a:extLst>
          </p:cNvPr>
          <p:cNvSpPr txBox="1"/>
          <p:nvPr/>
        </p:nvSpPr>
        <p:spPr>
          <a:xfrm>
            <a:off x="522438" y="524600"/>
            <a:ext cx="6428868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oci</a:t>
            </a:r>
            <a:r>
              <a:rPr lang="en-US" dirty="0">
                <a:solidFill>
                  <a:schemeClr val="bg1"/>
                </a:solidFill>
              </a:rPr>
              <a:t>-reg copy \</a:t>
            </a:r>
          </a:p>
          <a:p>
            <a:r>
              <a:rPr lang="en-US" dirty="0">
                <a:solidFill>
                  <a:schemeClr val="bg1"/>
                </a:solidFill>
              </a:rPr>
              <a:t> --source docker.io/</a:t>
            </a:r>
            <a:r>
              <a:rPr lang="en-US" dirty="0" err="1">
                <a:solidFill>
                  <a:schemeClr val="bg1"/>
                </a:solidFill>
              </a:rPr>
              <a:t>wabbitnetworks</a:t>
            </a:r>
            <a:r>
              <a:rPr lang="en-US" dirty="0">
                <a:solidFill>
                  <a:schemeClr val="bg1"/>
                </a:solidFill>
              </a:rPr>
              <a:t>/net-monitor \</a:t>
            </a:r>
          </a:p>
          <a:p>
            <a:r>
              <a:rPr lang="en-US" dirty="0">
                <a:solidFill>
                  <a:schemeClr val="bg1"/>
                </a:solidFill>
              </a:rPr>
              <a:t>  --target registry.acme-rockets.io/base-artifacts/net-monitor:v1 \</a:t>
            </a:r>
          </a:p>
          <a:p>
            <a:r>
              <a:rPr lang="en-US" dirty="0">
                <a:solidFill>
                  <a:srgbClr val="92D050"/>
                </a:solidFill>
              </a:rPr>
              <a:t>  --include-references org.cncf.notary.v2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oci</a:t>
            </a:r>
            <a:r>
              <a:rPr lang="en-US" dirty="0">
                <a:solidFill>
                  <a:schemeClr val="bg1"/>
                </a:solidFill>
              </a:rPr>
              <a:t>-reg copy \</a:t>
            </a:r>
          </a:p>
          <a:p>
            <a:r>
              <a:rPr lang="en-US" dirty="0">
                <a:solidFill>
                  <a:schemeClr val="bg1"/>
                </a:solidFill>
              </a:rPr>
              <a:t> --source docker.io/</a:t>
            </a:r>
            <a:r>
              <a:rPr lang="en-US" dirty="0" err="1">
                <a:solidFill>
                  <a:schemeClr val="bg1"/>
                </a:solidFill>
              </a:rPr>
              <a:t>wabbitnetworks</a:t>
            </a:r>
            <a:r>
              <a:rPr lang="en-US" dirty="0">
                <a:solidFill>
                  <a:schemeClr val="bg1"/>
                </a:solidFill>
              </a:rPr>
              <a:t>/net-monitor \</a:t>
            </a:r>
          </a:p>
          <a:p>
            <a:r>
              <a:rPr lang="en-US" dirty="0">
                <a:solidFill>
                  <a:schemeClr val="bg1"/>
                </a:solidFill>
              </a:rPr>
              <a:t>  --target registry.acme-rockets.io/base-artifacts/net-monitor:v1 \</a:t>
            </a:r>
          </a:p>
          <a:p>
            <a:r>
              <a:rPr lang="en-US" dirty="0">
                <a:solidFill>
                  <a:srgbClr val="92D050"/>
                </a:solidFill>
              </a:rPr>
              <a:t>  --copy-references disabled</a:t>
            </a:r>
          </a:p>
        </p:txBody>
      </p:sp>
    </p:spTree>
    <p:extLst>
      <p:ext uri="{BB962C8B-B14F-4D97-AF65-F5344CB8AC3E}">
        <p14:creationId xmlns:p14="http://schemas.microsoft.com/office/powerpoint/2010/main" val="175301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6 L 0.51354 0.0004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7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  <p:bldP spid="215" grpId="0" animBg="1"/>
      <p:bldP spid="118" grpId="0" animBg="1"/>
      <p:bldP spid="1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0D5F-314A-4CD5-BD78-B521D68C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Supply Chain Artifact Workflows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5C9BF5-68EA-4EC8-86EA-654423025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664" y="2567971"/>
            <a:ext cx="11142899" cy="3624644"/>
          </a:xfrm>
        </p:spPr>
      </p:pic>
    </p:spTree>
    <p:extLst>
      <p:ext uri="{BB962C8B-B14F-4D97-AF65-F5344CB8AC3E}">
        <p14:creationId xmlns:p14="http://schemas.microsoft.com/office/powerpoint/2010/main" val="412723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9781-DBAF-43F3-B22E-060476C6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Notary v2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7EE2B-8A00-44B2-AFFD-E88ABB16C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Support disconnected environments</a:t>
            </a:r>
          </a:p>
          <a:p>
            <a:r>
              <a:rPr lang="en-US" dirty="0"/>
              <a:t>Moving artifacts within and across different registries</a:t>
            </a:r>
          </a:p>
          <a:p>
            <a:r>
              <a:rPr lang="en-US" dirty="0"/>
              <a:t>The signature attests to the integrity of the content</a:t>
            </a:r>
          </a:p>
          <a:p>
            <a:pPr lvl="1"/>
            <a:r>
              <a:rPr lang="en-US" dirty="0"/>
              <a:t>What goes in, will come out</a:t>
            </a:r>
          </a:p>
          <a:p>
            <a:r>
              <a:rPr lang="en-US" dirty="0"/>
              <a:t>Notary v2 can wrap other contents, assuring what went in, comes out</a:t>
            </a:r>
          </a:p>
          <a:p>
            <a:r>
              <a:rPr lang="en-US" dirty="0"/>
              <a:t>Notary v2 is not limited to container images. Anything you put in a registry can be verified</a:t>
            </a:r>
          </a:p>
          <a:p>
            <a:r>
              <a:rPr lang="en-US" dirty="0"/>
              <a:t>Notary v2 is not limited to registries, as it supports a decentralized model</a:t>
            </a:r>
          </a:p>
          <a:p>
            <a:r>
              <a:rPr lang="en-US" dirty="0"/>
              <a:t>Registries are still authenticated, secured but dumb storage buckets</a:t>
            </a:r>
          </a:p>
          <a:p>
            <a:pPr lvl="1"/>
            <a:r>
              <a:rPr lang="en-US" dirty="0"/>
              <a:t>The storage now understands relationships</a:t>
            </a:r>
          </a:p>
        </p:txBody>
      </p:sp>
    </p:spTree>
    <p:extLst>
      <p:ext uri="{BB962C8B-B14F-4D97-AF65-F5344CB8AC3E}">
        <p14:creationId xmlns:p14="http://schemas.microsoft.com/office/powerpoint/2010/main" val="407204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405D9-FFFF-42EC-8E7C-A8D439366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Separable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62DA8-9F3E-4230-A380-D82B13DC4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516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Clients can pull, just what they need</a:t>
            </a:r>
          </a:p>
          <a:p>
            <a:r>
              <a:rPr lang="en-US" dirty="0"/>
              <a:t>Notary v2 validations are done on the signatures, before the content is pulled</a:t>
            </a:r>
          </a:p>
          <a:p>
            <a:r>
              <a:rPr lang="en-US" dirty="0"/>
              <a:t>The container host can pull just the container image, now knowing about the signature</a:t>
            </a:r>
          </a:p>
          <a:p>
            <a:r>
              <a:rPr lang="en-US" dirty="0"/>
              <a:t>An IoT device doesn’t need the </a:t>
            </a:r>
            <a:r>
              <a:rPr lang="en-US" dirty="0" err="1"/>
              <a:t>SBoM</a:t>
            </a:r>
            <a:r>
              <a:rPr lang="en-US" dirty="0"/>
              <a:t> or even the signature</a:t>
            </a:r>
          </a:p>
          <a:p>
            <a:r>
              <a:rPr lang="en-US" dirty="0"/>
              <a:t>The existing toolchains don’t change. </a:t>
            </a:r>
          </a:p>
          <a:p>
            <a:pPr lvl="1"/>
            <a:r>
              <a:rPr lang="en-US" dirty="0"/>
              <a:t>Validations are done prior, as gates</a:t>
            </a:r>
          </a:p>
          <a:p>
            <a:r>
              <a:rPr lang="en-US" dirty="0"/>
              <a:t>Discovery is done through the target artifact, by the type</a:t>
            </a:r>
          </a:p>
          <a:p>
            <a:r>
              <a:rPr lang="en-US" dirty="0"/>
              <a:t>List all </a:t>
            </a:r>
            <a:r>
              <a:rPr lang="en-US" b="1" dirty="0">
                <a:latin typeface="Consolas" panose="020B0609020204030204" pitchFamily="49" charset="0"/>
              </a:rPr>
              <a:t>cncf.notary.v2 </a:t>
            </a:r>
            <a:r>
              <a:rPr lang="en-US" dirty="0"/>
              <a:t>reference types for the </a:t>
            </a:r>
            <a:r>
              <a:rPr lang="en-US" b="1" dirty="0">
                <a:latin typeface="Consolas" panose="020B0609020204030204" pitchFamily="49" charset="0"/>
              </a:rPr>
              <a:t>net-monitor:v1 </a:t>
            </a:r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24696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78D0-B95D-474F-A9D1-35A49D26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10A50-E378-4144-BCE4-52A58E46C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98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Pushing Artifacts </a:t>
            </a:r>
          </a:p>
          <a:p>
            <a:pPr lvl="1"/>
            <a:r>
              <a:rPr lang="en-US" dirty="0"/>
              <a:t>Push APIs for blobs and manifests already exist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Indexing Reference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Discovering Reference Artifacts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Lifecycle Management</a:t>
            </a:r>
          </a:p>
        </p:txBody>
      </p:sp>
    </p:spTree>
    <p:extLst>
      <p:ext uri="{BB962C8B-B14F-4D97-AF65-F5344CB8AC3E}">
        <p14:creationId xmlns:p14="http://schemas.microsoft.com/office/powerpoint/2010/main" val="1918930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ABA3-00CE-4FF4-A4A7-BFE7B318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A999C-6BD9-4130-8797-27C08F8F5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Types use the existing distribution PUSH APIs</a:t>
            </a:r>
          </a:p>
          <a:p>
            <a:pPr lvl="1"/>
            <a:r>
              <a:rPr lang="en-US" dirty="0"/>
              <a:t>Push blob(s)</a:t>
            </a:r>
          </a:p>
          <a:p>
            <a:pPr lvl="1"/>
            <a:r>
              <a:rPr lang="en-US" dirty="0"/>
              <a:t>Push manifest (tagged or untagged)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DD67D-3FB6-47FC-915B-E785C9E278C7}"/>
              </a:ext>
            </a:extLst>
          </p:cNvPr>
          <p:cNvSpPr txBox="1"/>
          <p:nvPr/>
        </p:nvSpPr>
        <p:spPr>
          <a:xfrm>
            <a:off x="2408903" y="6363366"/>
            <a:ext cx="11071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github.com/notaryproject/distribution/blob/prototype-2/docs/reference-types.md</a:t>
            </a:r>
            <a:r>
              <a:rPr lang="en-US" dirty="0"/>
              <a:t>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B959AAE-FEDA-4422-8D54-52F1D1E82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2760" y="285749"/>
            <a:ext cx="1371602" cy="91440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2E20AF6-2894-4B0D-AEA8-E1BC252C8675}"/>
              </a:ext>
            </a:extLst>
          </p:cNvPr>
          <p:cNvSpPr/>
          <p:nvPr/>
        </p:nvSpPr>
        <p:spPr>
          <a:xfrm>
            <a:off x="10553700" y="31082"/>
            <a:ext cx="1600200" cy="144780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0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ABA3-00CE-4FF4-A4A7-BFE7B318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A999C-6BD9-4130-8797-27C08F8F5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types are a reverse index</a:t>
            </a:r>
          </a:p>
          <a:p>
            <a:r>
              <a:rPr lang="en-US" dirty="0"/>
              <a:t>Enables finding artifacts, based on the subject manifest</a:t>
            </a:r>
          </a:p>
          <a:p>
            <a:r>
              <a:rPr lang="en-US" dirty="0"/>
              <a:t>Implemented by each registry, with CNCF Distribution reference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DD67D-3FB6-47FC-915B-E785C9E278C7}"/>
              </a:ext>
            </a:extLst>
          </p:cNvPr>
          <p:cNvSpPr txBox="1"/>
          <p:nvPr/>
        </p:nvSpPr>
        <p:spPr>
          <a:xfrm>
            <a:off x="2408903" y="6363366"/>
            <a:ext cx="11071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github.com/notaryproject/distribution/blob/prototype-2/docs/reference-types.md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CF499-B757-4DB1-BC2A-108A53D797F6}"/>
              </a:ext>
            </a:extLst>
          </p:cNvPr>
          <p:cNvSpPr txBox="1"/>
          <p:nvPr/>
        </p:nvSpPr>
        <p:spPr>
          <a:xfrm>
            <a:off x="1120878" y="3277008"/>
            <a:ext cx="1107112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&lt;root&gt;</a:t>
            </a:r>
          </a:p>
          <a:p>
            <a:r>
              <a:rPr lang="en-US" sz="1200" dirty="0"/>
              <a:t>└── v2</a:t>
            </a:r>
          </a:p>
          <a:p>
            <a:r>
              <a:rPr lang="en-US" sz="1200" dirty="0"/>
              <a:t>    └── repositories</a:t>
            </a:r>
          </a:p>
          <a:p>
            <a:r>
              <a:rPr lang="en-US" sz="1200" dirty="0"/>
              <a:t>        └── net-monitor</a:t>
            </a:r>
          </a:p>
          <a:p>
            <a:r>
              <a:rPr lang="en-US" sz="1200" dirty="0"/>
              <a:t>            └── _manifests</a:t>
            </a:r>
          </a:p>
          <a:p>
            <a:r>
              <a:rPr lang="en-US" sz="1200" dirty="0"/>
              <a:t>                └── revisions</a:t>
            </a:r>
          </a:p>
          <a:p>
            <a:r>
              <a:rPr lang="en-US" sz="1200" dirty="0"/>
              <a:t>                    └── sha256</a:t>
            </a:r>
          </a:p>
          <a:p>
            <a:r>
              <a:rPr lang="en-US" sz="1200" dirty="0"/>
              <a:t>                        ├── 73c803930ea3ba1e54bc25c2bdc53edd0284c62ed651fe7b00369da519a3c333 (image manifest)</a:t>
            </a:r>
          </a:p>
          <a:p>
            <a:r>
              <a:rPr lang="en-US" sz="1200" dirty="0"/>
              <a:t>                        │   ├── link</a:t>
            </a:r>
          </a:p>
          <a:p>
            <a:r>
              <a:rPr lang="en-US" sz="1200" dirty="0"/>
              <a:t>                        │   └── ref</a:t>
            </a:r>
          </a:p>
          <a:p>
            <a:r>
              <a:rPr lang="en-US" sz="1200" dirty="0"/>
              <a:t>                        │       └── digest(application/vnd.cncf.notary.v2)</a:t>
            </a:r>
          </a:p>
          <a:p>
            <a:r>
              <a:rPr lang="en-US" sz="1200" dirty="0"/>
              <a:t>                        │           └── sha256</a:t>
            </a:r>
          </a:p>
          <a:p>
            <a:r>
              <a:rPr lang="en-US" sz="1200" dirty="0"/>
              <a:t>                        │               └── 8ac803930ea3ba1e54bc25c2bdc53edd0284c62ed651fe7b00369da519a3c222 (signature manifest)</a:t>
            </a:r>
          </a:p>
          <a:p>
            <a:r>
              <a:rPr lang="en-US" sz="1200" dirty="0"/>
              <a:t>                        │                   └── link</a:t>
            </a:r>
          </a:p>
          <a:p>
            <a:r>
              <a:rPr lang="en-US" sz="1200" dirty="0"/>
              <a:t>                        └── 8ac803930ea3ba1e54bc25c2bdc53edd0284c62ed651fe7b00369da519a3c222 (signature manifest)</a:t>
            </a:r>
          </a:p>
          <a:p>
            <a:r>
              <a:rPr lang="en-US" sz="1200" dirty="0"/>
              <a:t>                            └── link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F459B3C-EE91-4902-816A-7C4F807E8CA1}"/>
              </a:ext>
            </a:extLst>
          </p:cNvPr>
          <p:cNvGrpSpPr/>
          <p:nvPr/>
        </p:nvGrpSpPr>
        <p:grpSpPr>
          <a:xfrm>
            <a:off x="8811390" y="3429000"/>
            <a:ext cx="3218380" cy="2306302"/>
            <a:chOff x="8811390" y="2999313"/>
            <a:chExt cx="3218380" cy="2306302"/>
          </a:xfrm>
        </p:grpSpPr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5F98B43D-FB9D-4CB2-8647-B233F13B647F}"/>
                </a:ext>
              </a:extLst>
            </p:cNvPr>
            <p:cNvSpPr/>
            <p:nvPr/>
          </p:nvSpPr>
          <p:spPr>
            <a:xfrm rot="10800000">
              <a:off x="8927576" y="4046221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Net-monitor">
              <a:extLst>
                <a:ext uri="{FF2B5EF4-FFF2-40B4-BE49-F238E27FC236}">
                  <a16:creationId xmlns:a16="http://schemas.microsoft.com/office/drawing/2014/main" id="{5CD0AFAA-3162-493A-AC79-29ABDA3A304D}"/>
                </a:ext>
              </a:extLst>
            </p:cNvPr>
            <p:cNvGrpSpPr/>
            <p:nvPr/>
          </p:nvGrpSpPr>
          <p:grpSpPr>
            <a:xfrm>
              <a:off x="8811390" y="2999313"/>
              <a:ext cx="2550619" cy="1147598"/>
              <a:chOff x="8600004" y="1385294"/>
              <a:chExt cx="2550619" cy="1147598"/>
            </a:xfrm>
          </p:grpSpPr>
          <p:sp>
            <p:nvSpPr>
              <p:cNvPr id="36" name="artifact-border">
                <a:extLst>
                  <a:ext uri="{FF2B5EF4-FFF2-40B4-BE49-F238E27FC236}">
                    <a16:creationId xmlns:a16="http://schemas.microsoft.com/office/drawing/2014/main" id="{C035FFEB-04CE-4398-8696-763F4EBA6BED}"/>
                  </a:ext>
                </a:extLst>
              </p:cNvPr>
              <p:cNvSpPr/>
              <p:nvPr/>
            </p:nvSpPr>
            <p:spPr>
              <a:xfrm>
                <a:off x="8696945" y="1453378"/>
                <a:ext cx="2453678" cy="1079514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16189ED5-E62C-48FD-97FC-7F7EAB5F2123}"/>
                  </a:ext>
                </a:extLst>
              </p:cNvPr>
              <p:cNvGrpSpPr/>
              <p:nvPr/>
            </p:nvGrpSpPr>
            <p:grpSpPr>
              <a:xfrm>
                <a:off x="8600004" y="1385294"/>
                <a:ext cx="2526662" cy="1103013"/>
                <a:chOff x="6919893" y="798303"/>
                <a:chExt cx="2526662" cy="1103013"/>
              </a:xfrm>
            </p:grpSpPr>
            <p:sp>
              <p:nvSpPr>
                <p:cNvPr id="38" name="artifact-name">
                  <a:extLst>
                    <a:ext uri="{FF2B5EF4-FFF2-40B4-BE49-F238E27FC236}">
                      <a16:creationId xmlns:a16="http://schemas.microsoft.com/office/drawing/2014/main" id="{1ED24E44-CBA4-4968-A3F1-C21DDBF76AEC}"/>
                    </a:ext>
                  </a:extLst>
                </p:cNvPr>
                <p:cNvSpPr txBox="1"/>
                <p:nvPr/>
              </p:nvSpPr>
              <p:spPr>
                <a:xfrm>
                  <a:off x="7473996" y="819258"/>
                  <a:ext cx="19575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800" spc="0" baseline="0" dirty="0">
                      <a:solidFill>
                        <a:srgbClr val="000000"/>
                      </a:solidFill>
                      <a:latin typeface="Consolas"/>
                      <a:sym typeface="Consolas"/>
                      <a:rtl val="0"/>
                    </a:rPr>
                    <a:t>net-monitor:</a:t>
                  </a:r>
                  <a:r>
                    <a:rPr lang="en-US" dirty="0">
                      <a:solidFill>
                        <a:srgbClr val="000000"/>
                      </a:solidFill>
                      <a:latin typeface="Consolas"/>
                      <a:sym typeface="Consolas"/>
                      <a:rtl val="0"/>
                    </a:rPr>
                    <a:t>v1</a:t>
                  </a:r>
                  <a:endPara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endParaRPr>
                </a:p>
              </p:txBody>
            </p:sp>
            <p:sp>
              <p:nvSpPr>
                <p:cNvPr id="39" name="artifact-mask">
                  <a:extLst>
                    <a:ext uri="{FF2B5EF4-FFF2-40B4-BE49-F238E27FC236}">
                      <a16:creationId xmlns:a16="http://schemas.microsoft.com/office/drawing/2014/main" id="{E0975826-9991-4F29-B026-EA08733E14D2}"/>
                    </a:ext>
                  </a:extLst>
                </p:cNvPr>
                <p:cNvSpPr/>
                <p:nvPr/>
              </p:nvSpPr>
              <p:spPr>
                <a:xfrm>
                  <a:off x="6919893" y="798303"/>
                  <a:ext cx="657236" cy="400050"/>
                </a:xfrm>
                <a:custGeom>
                  <a:avLst/>
                  <a:gdLst>
                    <a:gd name="connsiteX0" fmla="*/ 488999 w 609601"/>
                    <a:gd name="connsiteY0" fmla="*/ -72 h 400050"/>
                    <a:gd name="connsiteX1" fmla="*/ 604633 w 609601"/>
                    <a:gd name="connsiteY1" fmla="*/ 89882 h 400050"/>
                    <a:gd name="connsiteX2" fmla="*/ 609396 w 609601"/>
                    <a:gd name="connsiteY2" fmla="*/ 331331 h 400050"/>
                    <a:gd name="connsiteX3" fmla="*/ 101808 w 609601"/>
                    <a:gd name="connsiteY3" fmla="*/ 399978 h 400050"/>
                    <a:gd name="connsiteX4" fmla="*/ 272 w 609601"/>
                    <a:gd name="connsiteY4" fmla="*/ 324226 h 400050"/>
                    <a:gd name="connsiteX5" fmla="*/ 272 w 609601"/>
                    <a:gd name="connsiteY5" fmla="*/ 68575 h 400050"/>
                    <a:gd name="connsiteX6" fmla="*/ 488999 w 609601"/>
                    <a:gd name="connsiteY6" fmla="*/ -72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9601" h="400050">
                      <a:moveTo>
                        <a:pt x="488999" y="-72"/>
                      </a:moveTo>
                      <a:lnTo>
                        <a:pt x="604633" y="89882"/>
                      </a:lnTo>
                      <a:cubicBezTo>
                        <a:pt x="606253" y="170368"/>
                        <a:pt x="607776" y="250845"/>
                        <a:pt x="609396" y="331331"/>
                      </a:cubicBezTo>
                      <a:lnTo>
                        <a:pt x="101808" y="399978"/>
                      </a:lnTo>
                      <a:lnTo>
                        <a:pt x="272" y="324226"/>
                      </a:lnTo>
                      <a:cubicBezTo>
                        <a:pt x="-1347" y="242168"/>
                        <a:pt x="1796" y="150642"/>
                        <a:pt x="272" y="68575"/>
                      </a:cubicBezTo>
                      <a:lnTo>
                        <a:pt x="488999" y="-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pic>
              <p:nvPicPr>
                <p:cNvPr id="40" name="Container Image">
                  <a:extLst>
                    <a:ext uri="{FF2B5EF4-FFF2-40B4-BE49-F238E27FC236}">
                      <a16:creationId xmlns:a16="http://schemas.microsoft.com/office/drawing/2014/main" id="{DF9028EA-3218-4544-8805-3D12863946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 t="15673" b="15673"/>
                <a:stretch/>
              </p:blipFill>
              <p:spPr>
                <a:xfrm>
                  <a:off x="6940697" y="798303"/>
                  <a:ext cx="590498" cy="405396"/>
                </a:xfrm>
                <a:prstGeom prst="rect">
                  <a:avLst/>
                </a:prstGeom>
              </p:spPr>
            </p:pic>
            <p:sp>
              <p:nvSpPr>
                <p:cNvPr id="41" name="Isosceles Triangle 40">
                  <a:extLst>
                    <a:ext uri="{FF2B5EF4-FFF2-40B4-BE49-F238E27FC236}">
                      <a16:creationId xmlns:a16="http://schemas.microsoft.com/office/drawing/2014/main" id="{20A8305D-2059-4171-8222-0A882A2B1B0E}"/>
                    </a:ext>
                  </a:extLst>
                </p:cNvPr>
                <p:cNvSpPr/>
                <p:nvPr/>
              </p:nvSpPr>
              <p:spPr>
                <a:xfrm rot="10800000">
                  <a:off x="7020886" y="1113334"/>
                  <a:ext cx="105537" cy="90980"/>
                </a:xfrm>
                <a:prstGeom prst="triangl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Sig Label">
                  <a:extLst>
                    <a:ext uri="{FF2B5EF4-FFF2-40B4-BE49-F238E27FC236}">
                      <a16:creationId xmlns:a16="http://schemas.microsoft.com/office/drawing/2014/main" id="{711B6877-D9F3-4F80-AD24-14B3B0D05DA8}"/>
                    </a:ext>
                  </a:extLst>
                </p:cNvPr>
                <p:cNvSpPr txBox="1"/>
                <p:nvPr/>
              </p:nvSpPr>
              <p:spPr>
                <a:xfrm>
                  <a:off x="7380125" y="1530230"/>
                  <a:ext cx="1106512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layer1 (blob)</a:t>
                  </a:r>
                  <a:endParaRPr lang="en-US" sz="1050" dirty="0"/>
                </a:p>
              </p:txBody>
            </p:sp>
            <p:sp>
              <p:nvSpPr>
                <p:cNvPr id="43" name="Sig Label">
                  <a:extLst>
                    <a:ext uri="{FF2B5EF4-FFF2-40B4-BE49-F238E27FC236}">
                      <a16:creationId xmlns:a16="http://schemas.microsoft.com/office/drawing/2014/main" id="{C0AD2B4D-6CAC-4DBE-A236-172EFD96D310}"/>
                    </a:ext>
                  </a:extLst>
                </p:cNvPr>
                <p:cNvSpPr txBox="1"/>
                <p:nvPr/>
              </p:nvSpPr>
              <p:spPr>
                <a:xfrm>
                  <a:off x="7371935" y="1739733"/>
                  <a:ext cx="1595520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layer2 (blob)</a:t>
                  </a:r>
                  <a:endParaRPr lang="en-US" sz="1050" dirty="0"/>
                </a:p>
              </p:txBody>
            </p:sp>
            <p:cxnSp>
              <p:nvCxnSpPr>
                <p:cNvPr id="44" name="Connector: Elbow 43">
                  <a:extLst>
                    <a:ext uri="{FF2B5EF4-FFF2-40B4-BE49-F238E27FC236}">
                      <a16:creationId xmlns:a16="http://schemas.microsoft.com/office/drawing/2014/main" id="{3C35A51D-5A3E-4C3F-A27C-BE82499B1412}"/>
                    </a:ext>
                  </a:extLst>
                </p:cNvPr>
                <p:cNvCxnSpPr>
                  <a:cxnSpLocks/>
                  <a:stCxn id="42" idx="1"/>
                  <a:endCxn id="40" idx="2"/>
                </p:cNvCxnSpPr>
                <p:nvPr/>
              </p:nvCxnSpPr>
              <p:spPr>
                <a:xfrm rot="10800000">
                  <a:off x="7235947" y="1203700"/>
                  <a:ext cx="144179" cy="407323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or: Elbow 44">
                  <a:extLst>
                    <a:ext uri="{FF2B5EF4-FFF2-40B4-BE49-F238E27FC236}">
                      <a16:creationId xmlns:a16="http://schemas.microsoft.com/office/drawing/2014/main" id="{CF5F2F44-C1F1-4D33-A9B7-308A1E7D7324}"/>
                    </a:ext>
                  </a:extLst>
                </p:cNvPr>
                <p:cNvCxnSpPr>
                  <a:cxnSpLocks/>
                  <a:stCxn id="43" idx="1"/>
                  <a:endCxn id="40" idx="2"/>
                </p:cNvCxnSpPr>
                <p:nvPr/>
              </p:nvCxnSpPr>
              <p:spPr>
                <a:xfrm rot="10800000">
                  <a:off x="7235947" y="1203699"/>
                  <a:ext cx="135989" cy="616826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Sig Label">
                  <a:extLst>
                    <a:ext uri="{FF2B5EF4-FFF2-40B4-BE49-F238E27FC236}">
                      <a16:creationId xmlns:a16="http://schemas.microsoft.com/office/drawing/2014/main" id="{C66C9069-0603-4A9E-B294-E35B53A658B7}"/>
                    </a:ext>
                  </a:extLst>
                </p:cNvPr>
                <p:cNvSpPr txBox="1"/>
                <p:nvPr/>
              </p:nvSpPr>
              <p:spPr>
                <a:xfrm>
                  <a:off x="7371935" y="1329738"/>
                  <a:ext cx="1106512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config (blob)</a:t>
                  </a:r>
                  <a:endParaRPr lang="en-US" sz="1050" dirty="0"/>
                </a:p>
              </p:txBody>
            </p:sp>
            <p:cxnSp>
              <p:nvCxnSpPr>
                <p:cNvPr id="47" name="Connector: Elbow 46">
                  <a:extLst>
                    <a:ext uri="{FF2B5EF4-FFF2-40B4-BE49-F238E27FC236}">
                      <a16:creationId xmlns:a16="http://schemas.microsoft.com/office/drawing/2014/main" id="{8E084D35-3150-43D5-8FF9-FD2BAFDD0155}"/>
                    </a:ext>
                  </a:extLst>
                </p:cNvPr>
                <p:cNvCxnSpPr>
                  <a:cxnSpLocks/>
                  <a:stCxn id="46" idx="1"/>
                  <a:endCxn id="40" idx="2"/>
                </p:cNvCxnSpPr>
                <p:nvPr/>
              </p:nvCxnSpPr>
              <p:spPr>
                <a:xfrm rot="10800000">
                  <a:off x="7235947" y="1203700"/>
                  <a:ext cx="135989" cy="206831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Sig Label">
                  <a:extLst>
                    <a:ext uri="{FF2B5EF4-FFF2-40B4-BE49-F238E27FC236}">
                      <a16:creationId xmlns:a16="http://schemas.microsoft.com/office/drawing/2014/main" id="{E97D67A5-F5EE-403D-BD4A-C23594B3E76B}"/>
                    </a:ext>
                  </a:extLst>
                </p:cNvPr>
                <p:cNvSpPr txBox="1"/>
                <p:nvPr/>
              </p:nvSpPr>
              <p:spPr>
                <a:xfrm>
                  <a:off x="7587757" y="1121778"/>
                  <a:ext cx="1858798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 err="1">
                      <a:solidFill>
                        <a:srgbClr val="FF0000"/>
                      </a:solidFill>
                    </a:rPr>
                    <a:t>mediaType</a:t>
                  </a:r>
                  <a:r>
                    <a:rPr lang="en-US" sz="1050" b="1" dirty="0"/>
                    <a:t>: </a:t>
                  </a:r>
                  <a:r>
                    <a:rPr lang="en-US" sz="1050" b="1" dirty="0" err="1">
                      <a:solidFill>
                        <a:srgbClr val="C00000"/>
                      </a:solidFill>
                    </a:rPr>
                    <a:t>oci.image.manifest</a:t>
                  </a:r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</p:grpSp>
        </p:grpSp>
        <p:grpSp>
          <p:nvGrpSpPr>
            <p:cNvPr id="49" name="Wabbit-Networks Sig">
              <a:extLst>
                <a:ext uri="{FF2B5EF4-FFF2-40B4-BE49-F238E27FC236}">
                  <a16:creationId xmlns:a16="http://schemas.microsoft.com/office/drawing/2014/main" id="{4EC4EA6F-9CDD-4EDE-8F30-9690BC06365D}"/>
                </a:ext>
              </a:extLst>
            </p:cNvPr>
            <p:cNvGrpSpPr/>
            <p:nvPr/>
          </p:nvGrpSpPr>
          <p:grpSpPr>
            <a:xfrm>
              <a:off x="9371446" y="4259609"/>
              <a:ext cx="2658324" cy="1046006"/>
              <a:chOff x="9460153" y="3826108"/>
              <a:chExt cx="2658324" cy="1046006"/>
            </a:xfrm>
          </p:grpSpPr>
          <p:sp>
            <p:nvSpPr>
              <p:cNvPr id="50" name="artifact-border">
                <a:extLst>
                  <a:ext uri="{FF2B5EF4-FFF2-40B4-BE49-F238E27FC236}">
                    <a16:creationId xmlns:a16="http://schemas.microsoft.com/office/drawing/2014/main" id="{F478B1C7-D291-4DED-9EB0-6A14EDA52BF4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82188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51" name="Container Image">
                <a:extLst>
                  <a:ext uri="{FF2B5EF4-FFF2-40B4-BE49-F238E27FC236}">
                    <a16:creationId xmlns:a16="http://schemas.microsoft.com/office/drawing/2014/main" id="{E06A4231-144D-4DA0-A05B-25EA6AC2EE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F7803BEC-D382-4B57-ABF8-FA46FA08ED04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tifact-name">
                <a:extLst>
                  <a:ext uri="{FF2B5EF4-FFF2-40B4-BE49-F238E27FC236}">
                    <a16:creationId xmlns:a16="http://schemas.microsoft.com/office/drawing/2014/main" id="{51947C08-9710-4119-9881-6C85D39AB5F4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20281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signature</a:t>
                </a:r>
              </a:p>
            </p:txBody>
          </p:sp>
          <p:sp>
            <p:nvSpPr>
              <p:cNvPr id="54" name="Sig Label">
                <a:extLst>
                  <a:ext uri="{FF2B5EF4-FFF2-40B4-BE49-F238E27FC236}">
                    <a16:creationId xmlns:a16="http://schemas.microsoft.com/office/drawing/2014/main" id="{E13D3130-3601-4B95-BA9E-2B8065ECFEFA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signature [blobs]</a:t>
                </a:r>
                <a:endParaRPr lang="en-US" sz="1050" dirty="0"/>
              </a:p>
            </p:txBody>
          </p:sp>
          <p:cxnSp>
            <p:nvCxnSpPr>
              <p:cNvPr id="55" name="Connector: Elbow 54">
                <a:extLst>
                  <a:ext uri="{FF2B5EF4-FFF2-40B4-BE49-F238E27FC236}">
                    <a16:creationId xmlns:a16="http://schemas.microsoft.com/office/drawing/2014/main" id="{11468F99-BFEA-41B6-A287-1A6CBDB1C148}"/>
                  </a:ext>
                </a:extLst>
              </p:cNvPr>
              <p:cNvCxnSpPr>
                <a:cxnSpLocks/>
                <a:stCxn id="54" idx="1"/>
                <a:endCxn id="59" idx="0"/>
              </p:cNvCxnSpPr>
              <p:nvPr/>
            </p:nvCxnSpPr>
            <p:spPr>
              <a:xfrm rot="10800000">
                <a:off x="9698241" y="3962103"/>
                <a:ext cx="302690" cy="5589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Sig Label">
                <a:extLst>
                  <a:ext uri="{FF2B5EF4-FFF2-40B4-BE49-F238E27FC236}">
                    <a16:creationId xmlns:a16="http://schemas.microsoft.com/office/drawing/2014/main" id="{2DC90959-7A4A-4719-BA96-C22033353E42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57" name="Sig Label">
                <a:extLst>
                  <a:ext uri="{FF2B5EF4-FFF2-40B4-BE49-F238E27FC236}">
                    <a16:creationId xmlns:a16="http://schemas.microsoft.com/office/drawing/2014/main" id="{A14D161B-4A85-4E81-BCD1-A192E799FE2C}"/>
                  </a:ext>
                </a:extLst>
              </p:cNvPr>
              <p:cNvSpPr txBox="1"/>
              <p:nvPr/>
            </p:nvSpPr>
            <p:spPr>
              <a:xfrm>
                <a:off x="9807829" y="4065101"/>
                <a:ext cx="2233903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cncf.notary.v2</a:t>
                </a:r>
              </a:p>
            </p:txBody>
          </p:sp>
        </p:grp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49198CA6-5D23-43BF-AB07-CA8C76BC4AA1}"/>
                </a:ext>
              </a:extLst>
            </p:cNvPr>
            <p:cNvCxnSpPr>
              <a:cxnSpLocks/>
              <a:stCxn id="56" idx="1"/>
              <a:endCxn id="34" idx="0"/>
            </p:cNvCxnSpPr>
            <p:nvPr/>
          </p:nvCxnSpPr>
          <p:spPr>
            <a:xfrm rot="10800000">
              <a:off x="8980344" y="4137202"/>
              <a:ext cx="932536" cy="1039703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0C907DC0-0700-47D6-9AF2-76E4C778AFA9}"/>
                </a:ext>
              </a:extLst>
            </p:cNvPr>
            <p:cNvSpPr/>
            <p:nvPr/>
          </p:nvSpPr>
          <p:spPr>
            <a:xfrm rot="10800000">
              <a:off x="9556766" y="4304624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98178A58-EDB4-40D0-8081-9F7C343E9632}"/>
                </a:ext>
              </a:extLst>
            </p:cNvPr>
            <p:cNvSpPr/>
            <p:nvPr/>
          </p:nvSpPr>
          <p:spPr>
            <a:xfrm rot="10800000">
              <a:off x="9461514" y="4304624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9736A02-1A1B-4D9E-BF7F-6E9F7FFE0783}"/>
              </a:ext>
            </a:extLst>
          </p:cNvPr>
          <p:cNvSpPr/>
          <p:nvPr/>
        </p:nvSpPr>
        <p:spPr>
          <a:xfrm>
            <a:off x="10553700" y="31082"/>
            <a:ext cx="1600200" cy="144780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4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AF464-E25B-48E3-966F-F8CC362F9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D6465-43D2-43A1-A215-20D5492F6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additional references exist for </a:t>
            </a:r>
            <a:r>
              <a:rPr lang="en-US" b="1" dirty="0">
                <a:latin typeface="Consolas" panose="020B0609020204030204" pitchFamily="49" charset="0"/>
              </a:rPr>
              <a:t>net-monitor:v1</a:t>
            </a:r>
            <a:r>
              <a:rPr lang="en-US" dirty="0"/>
              <a:t> ?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 /v2/_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oci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-artifacts/v1-rc1/{repository}/manifests/{digest}/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referrers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? </a:t>
            </a:r>
            <a:endParaRPr lang="en-US" dirty="0"/>
          </a:p>
          <a:p>
            <a:r>
              <a:rPr lang="en-US" dirty="0"/>
              <a:t>Returns a list of manifests that reference (refer) to a target manifest</a:t>
            </a:r>
          </a:p>
          <a:p>
            <a:r>
              <a:rPr lang="en-US" dirty="0"/>
              <a:t>Supports </a:t>
            </a:r>
            <a:r>
              <a:rPr lang="en-US" b="1" dirty="0" err="1">
                <a:latin typeface="Consolas" panose="020B0609020204030204" pitchFamily="49" charset="0"/>
              </a:rPr>
              <a:t>artifactType</a:t>
            </a:r>
            <a:r>
              <a:rPr lang="en-US" dirty="0"/>
              <a:t> </a:t>
            </a:r>
            <a:r>
              <a:rPr lang="en-US" baseline="30000" dirty="0"/>
              <a:t>(</a:t>
            </a:r>
            <a:r>
              <a:rPr lang="en-US" b="1" baseline="30000" dirty="0" err="1">
                <a:latin typeface="Consolas" panose="020B0609020204030204" pitchFamily="49" charset="0"/>
              </a:rPr>
              <a:t>referenceType</a:t>
            </a:r>
            <a:r>
              <a:rPr lang="en-US" baseline="30000" dirty="0"/>
              <a:t>) </a:t>
            </a:r>
            <a:r>
              <a:rPr lang="en-US" dirty="0"/>
              <a:t>filtering &amp; paging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referrers?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=10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&amp;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referenceType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=example.sbom.v0</a:t>
            </a:r>
          </a:p>
          <a:p>
            <a:r>
              <a:rPr lang="en-US" dirty="0"/>
              <a:t>Implemented by each registry, with CNCF Distribution reference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C0F0C4-9639-45A3-946E-477F00A2517D}"/>
              </a:ext>
            </a:extLst>
          </p:cNvPr>
          <p:cNvSpPr/>
          <p:nvPr/>
        </p:nvSpPr>
        <p:spPr>
          <a:xfrm>
            <a:off x="10553700" y="31082"/>
            <a:ext cx="1600200" cy="144780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A3EE3-9912-4D1A-9A4A-B903AA9B5DE4}"/>
              </a:ext>
            </a:extLst>
          </p:cNvPr>
          <p:cNvSpPr txBox="1"/>
          <p:nvPr/>
        </p:nvSpPr>
        <p:spPr>
          <a:xfrm>
            <a:off x="2408903" y="6363366"/>
            <a:ext cx="11071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github.com/notaryproject/distribution/blob/prototype-2/docs/reference-types.md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2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0BD9CB-AF88-4708-B433-FA7FD9A3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Registries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CB5CB9-712F-4CD3-8795-872CB0631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909" y="1825625"/>
            <a:ext cx="10515600" cy="4351338"/>
          </a:xfrm>
        </p:spPr>
        <p:txBody>
          <a:bodyPr/>
          <a:lstStyle/>
          <a:p>
            <a:r>
              <a:rPr lang="en-US" dirty="0"/>
              <a:t>Production resources, fed through dev output</a:t>
            </a:r>
          </a:p>
          <a:p>
            <a:pPr lvl="1"/>
            <a:r>
              <a:rPr lang="en-US" dirty="0"/>
              <a:t>High availability – critical production asset</a:t>
            </a:r>
          </a:p>
          <a:p>
            <a:pPr lvl="1"/>
            <a:r>
              <a:rPr lang="en-US" dirty="0"/>
              <a:t>High performance – thousands of nodes and users concurrently interacting</a:t>
            </a:r>
          </a:p>
          <a:p>
            <a:pPr lvl="1"/>
            <a:r>
              <a:rPr lang="en-US" dirty="0"/>
              <a:t>Production security – </a:t>
            </a:r>
            <a:r>
              <a:rPr lang="en-US" sz="1200" dirty="0"/>
              <a:t>Auth &amp; RBAC, Firewalls, </a:t>
            </a:r>
            <a:r>
              <a:rPr lang="en-US" sz="1200" dirty="0" err="1"/>
              <a:t>VNets</a:t>
            </a:r>
            <a:r>
              <a:rPr lang="en-US" sz="1200" dirty="0"/>
              <a:t>, Policy, Scanning, Audit Logs, Content Management, Double Encryption at rest, </a:t>
            </a:r>
          </a:p>
          <a:p>
            <a:r>
              <a:rPr lang="en-US" dirty="0"/>
              <a:t>Ubiquitous – </a:t>
            </a:r>
            <a:r>
              <a:rPr lang="en-US" sz="1800" dirty="0"/>
              <a:t>Every major cloud has one, on-prem, integrated into </a:t>
            </a:r>
            <a:r>
              <a:rPr lang="en-US" sz="1800" dirty="0" err="1"/>
              <a:t>devops</a:t>
            </a:r>
            <a:r>
              <a:rPr lang="en-US" sz="1800" dirty="0"/>
              <a:t> and production workflows</a:t>
            </a:r>
          </a:p>
          <a:p>
            <a:endParaRPr lang="en-US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478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AF464-E25B-48E3-966F-F8CC362F9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D6465-43D2-43A1-A215-20D5492F6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Garbage Collection (GC) needs metadata for when to maintain or delete content</a:t>
            </a:r>
          </a:p>
          <a:p>
            <a:r>
              <a:rPr lang="en-US" dirty="0"/>
              <a:t>Reference Types are untagged content</a:t>
            </a:r>
          </a:p>
          <a:p>
            <a:pPr lvl="1"/>
            <a:r>
              <a:rPr lang="en-US" dirty="0"/>
              <a:t>they exist as an extension to existing artifacts</a:t>
            </a:r>
          </a:p>
          <a:p>
            <a:pPr lvl="1"/>
            <a:r>
              <a:rPr lang="en-US" dirty="0"/>
              <a:t>they have no value unto themselves</a:t>
            </a:r>
          </a:p>
          <a:p>
            <a:r>
              <a:rPr lang="en-US" dirty="0"/>
              <a:t>Registries typically automatically delete untagged content</a:t>
            </a:r>
          </a:p>
          <a:p>
            <a:r>
              <a:rPr lang="en-US" dirty="0"/>
              <a:t>Establishing lineage to target artifact provides lifecycle context</a:t>
            </a:r>
          </a:p>
          <a:p>
            <a:r>
              <a:rPr lang="en-US" dirty="0"/>
              <a:t>When should content be deleted?</a:t>
            </a:r>
          </a:p>
          <a:p>
            <a:pPr lvl="1"/>
            <a:r>
              <a:rPr lang="en-US" dirty="0"/>
              <a:t>When the target artifact is deleted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C0F0C4-9639-45A3-946E-477F00A2517D}"/>
              </a:ext>
            </a:extLst>
          </p:cNvPr>
          <p:cNvSpPr/>
          <p:nvPr/>
        </p:nvSpPr>
        <p:spPr>
          <a:xfrm>
            <a:off x="10553700" y="31082"/>
            <a:ext cx="1600200" cy="1447801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A3EE3-9912-4D1A-9A4A-B903AA9B5DE4}"/>
              </a:ext>
            </a:extLst>
          </p:cNvPr>
          <p:cNvSpPr txBox="1"/>
          <p:nvPr/>
        </p:nvSpPr>
        <p:spPr>
          <a:xfrm>
            <a:off x="838200" y="6363366"/>
            <a:ext cx="11071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github.com/</a:t>
            </a:r>
            <a:r>
              <a:rPr lang="en-US" dirty="0" err="1">
                <a:hlinkClick r:id="rId2"/>
              </a:rPr>
              <a:t>SteveLasker</a:t>
            </a:r>
            <a:r>
              <a:rPr lang="en-US" dirty="0">
                <a:hlinkClick r:id="rId2"/>
              </a:rPr>
              <a:t>/artifacts/blob/</a:t>
            </a:r>
            <a:r>
              <a:rPr lang="en-US" dirty="0" err="1">
                <a:hlinkClick r:id="rId2"/>
              </a:rPr>
              <a:t>oci</a:t>
            </a:r>
            <a:r>
              <a:rPr lang="en-US" dirty="0">
                <a:hlinkClick r:id="rId2"/>
              </a:rPr>
              <a:t>-artifact-manifest/</a:t>
            </a:r>
            <a:r>
              <a:rPr lang="en-US" dirty="0" err="1">
                <a:hlinkClick r:id="rId2"/>
              </a:rPr>
              <a:t>artifact-manifest-spec.md#lifecycle-management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40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8977B2-29C6-4D7E-B65E-89F7C347D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Manifest: </a:t>
            </a:r>
            <a:r>
              <a:rPr lang="en-US" sz="1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mediaType</a:t>
            </a:r>
            <a:r>
              <a:rPr lang="en-US" sz="1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"application/vnd.oci.artifact.manifest.v1-rc1+json"</a:t>
            </a:r>
          </a:p>
          <a:p>
            <a:r>
              <a:rPr lang="en-US" dirty="0"/>
              <a:t>Artifact Type: </a:t>
            </a:r>
            <a:r>
              <a:rPr lang="en-US" sz="1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referenceType</a:t>
            </a:r>
            <a:r>
              <a:rPr lang="en-US" sz="1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"cncf.notary.v2-rc1", "example.sbom.v0“, …</a:t>
            </a:r>
          </a:p>
          <a:p>
            <a:r>
              <a:rPr lang="en-US" dirty="0"/>
              <a:t>Content: blobs: </a:t>
            </a:r>
            <a:r>
              <a:rPr lang="en-US" sz="1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"blobs"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1800" i="1" dirty="0"/>
              <a:t>collection of </a:t>
            </a:r>
            <a:r>
              <a:rPr lang="en-US" sz="1800" i="1" dirty="0" err="1"/>
              <a:t>oci</a:t>
            </a:r>
            <a:r>
              <a:rPr lang="en-US" sz="1800" i="1" dirty="0"/>
              <a:t> </a:t>
            </a:r>
            <a:r>
              <a:rPr lang="en-US" sz="1800" b="1" i="1" dirty="0"/>
              <a:t>blob </a:t>
            </a:r>
            <a:r>
              <a:rPr lang="en-US" sz="1800" i="1" dirty="0"/>
              <a:t>descriptors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dirty="0"/>
              <a:t>Target Artifact: </a:t>
            </a:r>
            <a:r>
              <a:rPr lang="en-US" sz="1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subjectManifest</a:t>
            </a:r>
            <a:r>
              <a:rPr lang="en-US" sz="1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r>
              <a:rPr lang="en-US" sz="1800" i="1" dirty="0" err="1"/>
              <a:t>oci</a:t>
            </a:r>
            <a:r>
              <a:rPr lang="en-US" sz="1800" i="1" dirty="0"/>
              <a:t> </a:t>
            </a:r>
            <a:r>
              <a:rPr lang="en-US" sz="1800" b="1" i="1" dirty="0"/>
              <a:t>manifest </a:t>
            </a:r>
            <a:r>
              <a:rPr lang="en-US" sz="1800" i="1" dirty="0"/>
              <a:t>descriptor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Embedded Metadata: </a:t>
            </a:r>
            <a:r>
              <a:rPr lang="en-US" sz="1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"annotations"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{}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478D0-B95D-474F-A9D1-35A49D26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 Manifest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E1DA3-6D76-4A01-9A39-50845F14C566}"/>
              </a:ext>
            </a:extLst>
          </p:cNvPr>
          <p:cNvSpPr txBox="1"/>
          <p:nvPr/>
        </p:nvSpPr>
        <p:spPr>
          <a:xfrm>
            <a:off x="8425016" y="2988608"/>
            <a:ext cx="736436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schemaVersion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mediaType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"application/vnd.oci.artifact.manifest.v1-rc1+json"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referenceType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"cncf.notary.v2-rc1"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"blobs"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mediaType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"application/tar"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"digest"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"sha256:9834876dcfb05cb167a5c24953eba58c4ac89b1adf57f28f2f9d09af107ee8f0"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"size"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32654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subjectManifest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mediaType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"application/vnd.oci.image.manifest.v1+json"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"digest"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"sha256:73c803930ea3ba1e54bc25c2bdc53edd0284c62ed651fe7b00369da519a3c333"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"size"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16724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"annotations"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"org.cncf.notary.v2.signature.subject"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"wabbit-networks.io"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</p:spTree>
    <p:extLst>
      <p:ext uri="{BB962C8B-B14F-4D97-AF65-F5344CB8AC3E}">
        <p14:creationId xmlns:p14="http://schemas.microsoft.com/office/powerpoint/2010/main" val="2325795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F6A472-5048-4AD2-9B59-62748033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61DB90-4835-47BD-8D79-90ABFBBDB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43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7476-F388-49E8-BE83-EDC15F10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Storage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889E-1122-446A-A495-515CB6E80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What will you use? </a:t>
            </a:r>
          </a:p>
          <a:p>
            <a:pPr lvl="1"/>
            <a:r>
              <a:rPr lang="en-US" dirty="0"/>
              <a:t>Will it integrate with the rest of “the platform”</a:t>
            </a:r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How do you prevent hacks, DOS attacks, abuse?</a:t>
            </a:r>
          </a:p>
          <a:p>
            <a:r>
              <a:rPr lang="en-US" dirty="0"/>
              <a:t>Costs</a:t>
            </a:r>
          </a:p>
          <a:p>
            <a:pPr lvl="1"/>
            <a:r>
              <a:rPr lang="en-US" dirty="0"/>
              <a:t>Will you justify the costs to run the YASS? </a:t>
            </a:r>
          </a:p>
          <a:p>
            <a:pPr lvl="1"/>
            <a:r>
              <a:rPr lang="en-US" dirty="0"/>
              <a:t>Will you charge, offer for free- your YASS? </a:t>
            </a:r>
          </a:p>
          <a:p>
            <a:r>
              <a:rPr lang="en-US" dirty="0"/>
              <a:t>Multiple clouds?</a:t>
            </a:r>
          </a:p>
          <a:p>
            <a:pPr lvl="1"/>
            <a:r>
              <a:rPr lang="en-US" dirty="0"/>
              <a:t>Will other cloud vendors host this YASS for you?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318DF1-A448-47B6-9837-F527C8D48772}"/>
              </a:ext>
            </a:extLst>
          </p:cNvPr>
          <p:cNvSpPr/>
          <p:nvPr/>
        </p:nvSpPr>
        <p:spPr>
          <a:xfrm rot="508507">
            <a:off x="9336125" y="2196367"/>
            <a:ext cx="2528596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Compliance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156C01-9057-474B-A9DF-BBB493883CA6}"/>
              </a:ext>
            </a:extLst>
          </p:cNvPr>
          <p:cNvSpPr/>
          <p:nvPr/>
        </p:nvSpPr>
        <p:spPr>
          <a:xfrm>
            <a:off x="5249639" y="1529377"/>
            <a:ext cx="319013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latin typeface="Courier New" panose="02070309020205020404" pitchFamily="49" charset="0"/>
                <a:ea typeface="Anonymice Powerline" panose="02060609030202000504" pitchFamily="49" charset="0"/>
                <a:cs typeface="Courier New" panose="02070309020205020404" pitchFamily="49" charset="0"/>
              </a:rPr>
              <a:t>Documentation?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B42716-5538-47E5-8604-5319EC5FB32A}"/>
              </a:ext>
            </a:extLst>
          </p:cNvPr>
          <p:cNvSpPr/>
          <p:nvPr/>
        </p:nvSpPr>
        <p:spPr>
          <a:xfrm rot="21105334">
            <a:off x="8788494" y="5530937"/>
            <a:ext cx="319013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atin typeface="Hack" panose="020B0609030202020204" pitchFamily="50" charset="0"/>
                <a:ea typeface="Hack" panose="020B0609030202020204" pitchFamily="50" charset="0"/>
                <a:cs typeface="Hack" panose="020B0609030202020204" pitchFamily="50" charset="0"/>
              </a:rPr>
              <a:t>Regional</a:t>
            </a:r>
            <a:br>
              <a:rPr lang="en-US" sz="2400" u="sng" dirty="0">
                <a:latin typeface="Hack" panose="020B0609030202020204" pitchFamily="50" charset="0"/>
                <a:ea typeface="Hack" panose="020B0609030202020204" pitchFamily="50" charset="0"/>
                <a:cs typeface="Hack" panose="020B0609030202020204" pitchFamily="50" charset="0"/>
              </a:rPr>
            </a:br>
            <a:r>
              <a:rPr lang="en-US" sz="2400" u="sng" dirty="0">
                <a:latin typeface="Hack" panose="020B0609030202020204" pitchFamily="50" charset="0"/>
                <a:ea typeface="Hack" panose="020B0609030202020204" pitchFamily="50" charset="0"/>
                <a:cs typeface="Hack" panose="020B0609030202020204" pitchFamily="50" charset="0"/>
              </a:rPr>
              <a:t>Replication?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BE440B-013F-499C-BE5F-B73ED0B13B7A}"/>
              </a:ext>
            </a:extLst>
          </p:cNvPr>
          <p:cNvSpPr/>
          <p:nvPr/>
        </p:nvSpPr>
        <p:spPr>
          <a:xfrm rot="278885">
            <a:off x="8593476" y="617358"/>
            <a:ext cx="319013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latin typeface="Fira Mono for Powerline" panose="020B0509050000020004" pitchFamily="49" charset="0"/>
                <a:ea typeface="Fira Mono for Powerline" panose="020B0509050000020004" pitchFamily="49" charset="0"/>
                <a:cs typeface="Hack" panose="020B0609030202020204" pitchFamily="50" charset="0"/>
              </a:rPr>
              <a:t>VNET &amp; Firewall Rules?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207F48-A383-4843-B8D2-2E18FEC28EBA}"/>
              </a:ext>
            </a:extLst>
          </p:cNvPr>
          <p:cNvSpPr/>
          <p:nvPr/>
        </p:nvSpPr>
        <p:spPr>
          <a:xfrm rot="21297654">
            <a:off x="5628715" y="5957388"/>
            <a:ext cx="2528596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latin typeface="Script MT Bold" panose="03040602040607080904" pitchFamily="66" charset="0"/>
                <a:ea typeface="Anonymice Powerline" panose="02060609030202000504" pitchFamily="49" charset="0"/>
              </a:rPr>
              <a:t>Signing?</a:t>
            </a:r>
          </a:p>
        </p:txBody>
      </p:sp>
      <p:sp>
        <p:nvSpPr>
          <p:cNvPr id="11" name="REST API">
            <a:extLst>
              <a:ext uri="{FF2B5EF4-FFF2-40B4-BE49-F238E27FC236}">
                <a16:creationId xmlns:a16="http://schemas.microsoft.com/office/drawing/2014/main" id="{DB962FB3-D7D0-4CC5-99A4-9DAC6DAF909A}"/>
              </a:ext>
            </a:extLst>
          </p:cNvPr>
          <p:cNvSpPr/>
          <p:nvPr/>
        </p:nvSpPr>
        <p:spPr>
          <a:xfrm>
            <a:off x="8867085" y="352057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grpSp>
        <p:nvGrpSpPr>
          <p:cNvPr id="12" name="Authentication">
            <a:extLst>
              <a:ext uri="{FF2B5EF4-FFF2-40B4-BE49-F238E27FC236}">
                <a16:creationId xmlns:a16="http://schemas.microsoft.com/office/drawing/2014/main" id="{09886D28-43D1-4274-A473-EF1F6C6FF4F8}"/>
              </a:ext>
            </a:extLst>
          </p:cNvPr>
          <p:cNvGrpSpPr/>
          <p:nvPr/>
        </p:nvGrpSpPr>
        <p:grpSpPr>
          <a:xfrm>
            <a:off x="9532597" y="3890079"/>
            <a:ext cx="857250" cy="739009"/>
            <a:chOff x="4314167" y="3606147"/>
            <a:chExt cx="857250" cy="739009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9791625C-B11B-4594-8CC8-3CCE26B96976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2" descr="See the source image">
              <a:extLst>
                <a:ext uri="{FF2B5EF4-FFF2-40B4-BE49-F238E27FC236}">
                  <a16:creationId xmlns:a16="http://schemas.microsoft.com/office/drawing/2014/main" id="{C890F153-BEE9-495D-8399-C69915E55D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Storage">
            <a:extLst>
              <a:ext uri="{FF2B5EF4-FFF2-40B4-BE49-F238E27FC236}">
                <a16:creationId xmlns:a16="http://schemas.microsoft.com/office/drawing/2014/main" id="{B946FA57-4131-4F1D-9F51-10B7BCB221CD}"/>
              </a:ext>
            </a:extLst>
          </p:cNvPr>
          <p:cNvGrpSpPr/>
          <p:nvPr/>
        </p:nvGrpSpPr>
        <p:grpSpPr>
          <a:xfrm>
            <a:off x="8860800" y="4259583"/>
            <a:ext cx="857250" cy="739009"/>
            <a:chOff x="3377802" y="4632193"/>
            <a:chExt cx="857250" cy="739009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0B47A606-6F9C-4C19-98F3-FF34DCECC348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742B392-11F8-4149-93C5-0571D72BA1A2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0C221C5-E20F-4A95-8024-FFF01130F666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2" descr="See the source image">
                <a:extLst>
                  <a:ext uri="{FF2B5EF4-FFF2-40B4-BE49-F238E27FC236}">
                    <a16:creationId xmlns:a16="http://schemas.microsoft.com/office/drawing/2014/main" id="{5152D551-70C8-4C23-8E01-423D4B8C65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0" name="Cache">
            <a:extLst>
              <a:ext uri="{FF2B5EF4-FFF2-40B4-BE49-F238E27FC236}">
                <a16:creationId xmlns:a16="http://schemas.microsoft.com/office/drawing/2014/main" id="{2E9895B8-2CE9-447C-B772-822D36719958}"/>
              </a:ext>
            </a:extLst>
          </p:cNvPr>
          <p:cNvGrpSpPr/>
          <p:nvPr/>
        </p:nvGrpSpPr>
        <p:grpSpPr>
          <a:xfrm>
            <a:off x="9527777" y="3141584"/>
            <a:ext cx="857250" cy="739009"/>
            <a:chOff x="8740377" y="4194722"/>
            <a:chExt cx="857250" cy="739009"/>
          </a:xfrm>
        </p:grpSpPr>
        <p:sp>
          <p:nvSpPr>
            <p:cNvPr id="21" name="REST API">
              <a:extLst>
                <a:ext uri="{FF2B5EF4-FFF2-40B4-BE49-F238E27FC236}">
                  <a16:creationId xmlns:a16="http://schemas.microsoft.com/office/drawing/2014/main" id="{AAB2606A-7A81-413A-A8AE-638CB7AF32ED}"/>
                </a:ext>
              </a:extLst>
            </p:cNvPr>
            <p:cNvSpPr/>
            <p:nvPr/>
          </p:nvSpPr>
          <p:spPr>
            <a:xfrm>
              <a:off x="8740377" y="419472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>
              <a:extLst>
                <a:ext uri="{FF2B5EF4-FFF2-40B4-BE49-F238E27FC236}">
                  <a16:creationId xmlns:a16="http://schemas.microsoft.com/office/drawing/2014/main" id="{EFEB0F4A-B384-4C2C-8A18-B980A53FA224}"/>
                </a:ext>
              </a:extLst>
            </p:cNvPr>
            <p:cNvSpPr/>
            <p:nvPr/>
          </p:nvSpPr>
          <p:spPr>
            <a:xfrm>
              <a:off x="8973012" y="4339989"/>
              <a:ext cx="391979" cy="448473"/>
            </a:xfrm>
            <a:prstGeom prst="flowChartMagneticDisk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cache</a:t>
              </a:r>
            </a:p>
          </p:txBody>
        </p:sp>
      </p:grpSp>
      <p:grpSp>
        <p:nvGrpSpPr>
          <p:cNvPr id="23" name="Support">
            <a:extLst>
              <a:ext uri="{FF2B5EF4-FFF2-40B4-BE49-F238E27FC236}">
                <a16:creationId xmlns:a16="http://schemas.microsoft.com/office/drawing/2014/main" id="{BACE5001-4D87-4C48-B146-FCEB1A25A2C4}"/>
              </a:ext>
            </a:extLst>
          </p:cNvPr>
          <p:cNvGrpSpPr/>
          <p:nvPr/>
        </p:nvGrpSpPr>
        <p:grpSpPr>
          <a:xfrm>
            <a:off x="9526312" y="4629084"/>
            <a:ext cx="857250" cy="739009"/>
            <a:chOff x="7644775" y="5284382"/>
            <a:chExt cx="857250" cy="739009"/>
          </a:xfrm>
        </p:grpSpPr>
        <p:sp>
          <p:nvSpPr>
            <p:cNvPr id="24" name="REST API">
              <a:extLst>
                <a:ext uri="{FF2B5EF4-FFF2-40B4-BE49-F238E27FC236}">
                  <a16:creationId xmlns:a16="http://schemas.microsoft.com/office/drawing/2014/main" id="{B26D86C0-1299-4205-B96A-D9C7CF1508A8}"/>
                </a:ext>
              </a:extLst>
            </p:cNvPr>
            <p:cNvSpPr/>
            <p:nvPr/>
          </p:nvSpPr>
          <p:spPr>
            <a:xfrm>
              <a:off x="7644775" y="528438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Picture 8" descr="See the source image">
              <a:extLst>
                <a:ext uri="{FF2B5EF4-FFF2-40B4-BE49-F238E27FC236}">
                  <a16:creationId xmlns:a16="http://schemas.microsoft.com/office/drawing/2014/main" id="{1F509D13-E86C-4EB8-AE27-5AEE99F65E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0095DA"/>
                </a:clrFrom>
                <a:clrTo>
                  <a:srgbClr val="0095D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4" t="17636" r="19531" b="18156"/>
            <a:stretch/>
          </p:blipFill>
          <p:spPr bwMode="auto">
            <a:xfrm>
              <a:off x="7841625" y="5407024"/>
              <a:ext cx="463550" cy="489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4305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89D2-A13A-47F5-9311-F14109A1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Images Stored </a:t>
            </a:r>
            <a:br>
              <a:rPr lang="en-US" dirty="0"/>
            </a:br>
            <a:r>
              <a:rPr lang="en-US" dirty="0"/>
              <a:t>					in OCI Registries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B5D3D-EB09-46BE-9A98-B108B1EA21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A71A7BF-7E99-4CD7-8730-4B77ACE84244}"/>
              </a:ext>
            </a:extLst>
          </p:cNvPr>
          <p:cNvSpPr txBox="1">
            <a:spLocks/>
          </p:cNvSpPr>
          <p:nvPr/>
        </p:nvSpPr>
        <p:spPr>
          <a:xfrm>
            <a:off x="838200" y="1709737"/>
            <a:ext cx="10515600" cy="28527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Are </a:t>
            </a:r>
            <a:r>
              <a:rPr kumimoji="0" lang="en-US" sz="600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Images </a:t>
            </a:r>
            <a:r>
              <a:rPr kumimoji="0" lang="en-US" sz="6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Artifacts </a:t>
            </a:r>
            <a:r>
              <a:rPr lang="en-US" dirty="0"/>
              <a:t>Stored </a:t>
            </a:r>
            <a:br>
              <a:rPr lang="en-US" dirty="0"/>
            </a:br>
            <a:r>
              <a:rPr lang="en-US" dirty="0"/>
              <a:t>					in OCI Registries</a:t>
            </a:r>
          </a:p>
        </p:txBody>
      </p:sp>
    </p:spTree>
    <p:extLst>
      <p:ext uri="{BB962C8B-B14F-4D97-AF65-F5344CB8AC3E}">
        <p14:creationId xmlns:p14="http://schemas.microsoft.com/office/powerpoint/2010/main" val="22676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379B177D-A3FE-41B2-82FD-1275F2FC4B59}"/>
              </a:ext>
            </a:extLst>
          </p:cNvPr>
          <p:cNvSpPr/>
          <p:nvPr/>
        </p:nvSpPr>
        <p:spPr bwMode="auto">
          <a:xfrm>
            <a:off x="8506531" y="609599"/>
            <a:ext cx="769545" cy="4288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grpSp>
        <p:nvGrpSpPr>
          <p:cNvPr id="64" name="Storage">
            <a:extLst>
              <a:ext uri="{FF2B5EF4-FFF2-40B4-BE49-F238E27FC236}">
                <a16:creationId xmlns:a16="http://schemas.microsoft.com/office/drawing/2014/main" id="{AAC3DA53-FB6B-4FE7-986A-6F6DB77883EA}"/>
              </a:ext>
            </a:extLst>
          </p:cNvPr>
          <p:cNvGrpSpPr/>
          <p:nvPr/>
        </p:nvGrpSpPr>
        <p:grpSpPr>
          <a:xfrm>
            <a:off x="8289130" y="3075871"/>
            <a:ext cx="857250" cy="739009"/>
            <a:chOff x="3377802" y="4632193"/>
            <a:chExt cx="857250" cy="739009"/>
          </a:xfrm>
        </p:grpSpPr>
        <p:sp>
          <p:nvSpPr>
            <p:cNvPr id="65" name="Hexagon 64">
              <a:extLst>
                <a:ext uri="{FF2B5EF4-FFF2-40B4-BE49-F238E27FC236}">
                  <a16:creationId xmlns:a16="http://schemas.microsoft.com/office/drawing/2014/main" id="{581CE105-A910-496A-B002-A4F5230CD77D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E5A5E00-04F6-46AD-A163-E5658D6F9E95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55709EA-2028-41F0-BABD-40A424AEA223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1" name="Picture 2" descr="See the source image">
                <a:extLst>
                  <a:ext uri="{FF2B5EF4-FFF2-40B4-BE49-F238E27FC236}">
                    <a16:creationId xmlns:a16="http://schemas.microsoft.com/office/drawing/2014/main" id="{288270DC-63AA-4992-9520-B59BCF0363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7" name="REST API">
            <a:extLst>
              <a:ext uri="{FF2B5EF4-FFF2-40B4-BE49-F238E27FC236}">
                <a16:creationId xmlns:a16="http://schemas.microsoft.com/office/drawing/2014/main" id="{FDE19E34-B4C6-4527-BB32-103E40EE884E}"/>
              </a:ext>
            </a:extLst>
          </p:cNvPr>
          <p:cNvSpPr/>
          <p:nvPr/>
        </p:nvSpPr>
        <p:spPr>
          <a:xfrm>
            <a:off x="8278380" y="107096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1B02A95-3B2E-4E93-A8E0-2B87CE7FFEEA}"/>
              </a:ext>
            </a:extLst>
          </p:cNvPr>
          <p:cNvSpPr/>
          <p:nvPr/>
        </p:nvSpPr>
        <p:spPr>
          <a:xfrm>
            <a:off x="9276077" y="609600"/>
            <a:ext cx="2780087" cy="13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D34B5D-7D6F-418B-984F-4BD15111C475}"/>
              </a:ext>
            </a:extLst>
          </p:cNvPr>
          <p:cNvSpPr/>
          <p:nvPr/>
        </p:nvSpPr>
        <p:spPr>
          <a:xfrm>
            <a:off x="9346702" y="193005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demo42.azurecr.io</a:t>
            </a:r>
            <a:endParaRPr lang="en-US" sz="16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C92CD941-A8B8-464D-B5F9-E483EA2705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0334" y="-77549"/>
            <a:ext cx="769545" cy="769546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75C5BF1D-B0BD-4618-93FD-7C7ABF8EEFFD}"/>
              </a:ext>
            </a:extLst>
          </p:cNvPr>
          <p:cNvSpPr/>
          <p:nvPr/>
        </p:nvSpPr>
        <p:spPr>
          <a:xfrm>
            <a:off x="9276077" y="1903518"/>
            <a:ext cx="2780087" cy="121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dirty="0">
                <a:solidFill>
                  <a:srgbClr val="FFFFFF"/>
                </a:solidFill>
                <a:latin typeface="Segoe UI"/>
              </a:rPr>
              <a:t>Manifests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DE4338E-B3AC-4372-9980-7B758F17CA99}"/>
              </a:ext>
            </a:extLst>
          </p:cNvPr>
          <p:cNvSpPr/>
          <p:nvPr/>
        </p:nvSpPr>
        <p:spPr bwMode="auto">
          <a:xfrm>
            <a:off x="477796" y="3562758"/>
            <a:ext cx="5055475" cy="19977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8" tIns="0" rIns="91438" bIns="0" numCol="1" rtlCol="0" anchor="t" anchorCtr="0" compatLnSpc="1">
            <a:prstTxWarp prst="textNoShape">
              <a:avLst/>
            </a:prstTxWarp>
          </a:bodyPr>
          <a:lstStyle/>
          <a:p>
            <a:pPr algn="ctr"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Segoe UI"/>
              </a:rPr>
              <a:t>Layer Cache</a:t>
            </a:r>
            <a:endParaRPr lang="en-US" sz="2000" kern="0" baseline="300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Segoe UI"/>
            </a:endParaRPr>
          </a:p>
          <a:p>
            <a:pPr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0" dirty="0">
                <a:solidFill>
                  <a:prstClr val="black"/>
                </a:solidFill>
                <a:latin typeface="Consolas" panose="020B0609020204030204" pitchFamily="49" charset="0"/>
              </a:rPr>
              <a:t>LAYER ID</a:t>
            </a:r>
            <a:br>
              <a:rPr lang="en-US" sz="1100" kern="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en-US" sz="981" kern="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20054F6-48A1-4256-B97C-438C577F0F1C}"/>
              </a:ext>
            </a:extLst>
          </p:cNvPr>
          <p:cNvSpPr/>
          <p:nvPr/>
        </p:nvSpPr>
        <p:spPr>
          <a:xfrm>
            <a:off x="9276077" y="3091577"/>
            <a:ext cx="2780087" cy="1806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dirty="0">
                <a:solidFill>
                  <a:srgbClr val="FFFFFF"/>
                </a:solidFill>
                <a:latin typeface="Segoe UI"/>
              </a:rPr>
              <a:t>Blobs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3147"/>
            <a:ext cx="10515451" cy="774684"/>
          </a:xfrm>
        </p:spPr>
        <p:txBody>
          <a:bodyPr/>
          <a:lstStyle/>
          <a:p>
            <a:r>
              <a:rPr lang="en-US" dirty="0"/>
              <a:t>Docker Pull Flow</a:t>
            </a:r>
          </a:p>
        </p:txBody>
      </p:sp>
      <p:sp>
        <p:nvSpPr>
          <p:cNvPr id="42" name="docker pull">
            <a:extLst>
              <a:ext uri="{FF2B5EF4-FFF2-40B4-BE49-F238E27FC236}">
                <a16:creationId xmlns:a16="http://schemas.microsoft.com/office/drawing/2014/main" id="{CB5F1516-976B-447D-8081-9199ECAE058B}"/>
              </a:ext>
            </a:extLst>
          </p:cNvPr>
          <p:cNvSpPr/>
          <p:nvPr/>
        </p:nvSpPr>
        <p:spPr>
          <a:xfrm>
            <a:off x="142834" y="1102823"/>
            <a:ext cx="5572058" cy="338554"/>
          </a:xfrm>
          <a:prstGeom prst="rect">
            <a:avLst/>
          </a:prstGeom>
          <a:solidFill>
            <a:srgbClr val="012456"/>
          </a:solidFill>
        </p:spPr>
        <p:txBody>
          <a:bodyPr wrap="square">
            <a:spAutoFit/>
          </a:bodyPr>
          <a:lstStyle/>
          <a:p>
            <a:pPr defTabSz="914554"/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docker pull </a:t>
            </a:r>
            <a:r>
              <a:rPr lang="en-US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demo42.azurecr.io/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hello-world:latest</a:t>
            </a:r>
            <a:endParaRPr 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14924C-E6CD-4520-A856-C4B7B1AF46DD}"/>
              </a:ext>
            </a:extLst>
          </p:cNvPr>
          <p:cNvSpPr/>
          <p:nvPr/>
        </p:nvSpPr>
        <p:spPr>
          <a:xfrm>
            <a:off x="2052840" y="1614587"/>
            <a:ext cx="2897198" cy="37484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defTabSz="914388">
              <a:defRPr/>
            </a:pPr>
            <a:endParaRPr lang="en-US" kern="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80" name="-pull-&gt;">
            <a:extLst>
              <a:ext uri="{FF2B5EF4-FFF2-40B4-BE49-F238E27FC236}">
                <a16:creationId xmlns:a16="http://schemas.microsoft.com/office/drawing/2014/main" id="{BF6E351B-0F81-4B13-9CC1-B60113309FC4}"/>
              </a:ext>
            </a:extLst>
          </p:cNvPr>
          <p:cNvGrpSpPr/>
          <p:nvPr/>
        </p:nvGrpSpPr>
        <p:grpSpPr>
          <a:xfrm>
            <a:off x="5810789" y="1208083"/>
            <a:ext cx="2499745" cy="232387"/>
            <a:chOff x="4358087" y="906037"/>
            <a:chExt cx="1874836" cy="174293"/>
          </a:xfrm>
        </p:grpSpPr>
        <p:sp>
          <p:nvSpPr>
            <p:cNvPr id="43" name="TextBox 36">
              <a:extLst>
                <a:ext uri="{FF2B5EF4-FFF2-40B4-BE49-F238E27FC236}">
                  <a16:creationId xmlns:a16="http://schemas.microsoft.com/office/drawing/2014/main" id="{F0EF40E7-D2F6-4487-B747-29B7C48CD7A8}"/>
                </a:ext>
              </a:extLst>
            </p:cNvPr>
            <p:cNvSpPr txBox="1"/>
            <p:nvPr/>
          </p:nvSpPr>
          <p:spPr>
            <a:xfrm>
              <a:off x="4760047" y="906037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 dirty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1. Pull</a:t>
              </a:r>
            </a:p>
          </p:txBody>
        </p:sp>
        <p:cxnSp>
          <p:nvCxnSpPr>
            <p:cNvPr id="51" name="Straight Arrow Connector 12">
              <a:extLst>
                <a:ext uri="{FF2B5EF4-FFF2-40B4-BE49-F238E27FC236}">
                  <a16:creationId xmlns:a16="http://schemas.microsoft.com/office/drawing/2014/main" id="{6707C63B-0510-4DAF-AE33-C4761F48B4D1}"/>
                </a:ext>
              </a:extLst>
            </p:cNvPr>
            <p:cNvCxnSpPr>
              <a:cxnSpLocks/>
            </p:cNvCxnSpPr>
            <p:nvPr/>
          </p:nvCxnSpPr>
          <p:spPr>
            <a:xfrm>
              <a:off x="4358087" y="1024609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1" name="&lt;-manifest return-">
            <a:extLst>
              <a:ext uri="{FF2B5EF4-FFF2-40B4-BE49-F238E27FC236}">
                <a16:creationId xmlns:a16="http://schemas.microsoft.com/office/drawing/2014/main" id="{09CC39C7-C1E4-4604-83CB-2E587A955B54}"/>
              </a:ext>
            </a:extLst>
          </p:cNvPr>
          <p:cNvGrpSpPr/>
          <p:nvPr/>
        </p:nvGrpSpPr>
        <p:grpSpPr>
          <a:xfrm>
            <a:off x="5810789" y="1614589"/>
            <a:ext cx="2499745" cy="232387"/>
            <a:chOff x="4358087" y="1210921"/>
            <a:chExt cx="1874836" cy="174293"/>
          </a:xfrm>
        </p:grpSpPr>
        <p:sp>
          <p:nvSpPr>
            <p:cNvPr id="44" name="TextBox 36">
              <a:extLst>
                <a:ext uri="{FF2B5EF4-FFF2-40B4-BE49-F238E27FC236}">
                  <a16:creationId xmlns:a16="http://schemas.microsoft.com/office/drawing/2014/main" id="{F6C12F6C-5EAE-4CAD-BD90-2310E5B7D69F}"/>
                </a:ext>
              </a:extLst>
            </p:cNvPr>
            <p:cNvSpPr txBox="1"/>
            <p:nvPr/>
          </p:nvSpPr>
          <p:spPr>
            <a:xfrm>
              <a:off x="4760047" y="1210921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2. Manifest Returned</a:t>
              </a:r>
            </a:p>
          </p:txBody>
        </p:sp>
        <p:cxnSp>
          <p:nvCxnSpPr>
            <p:cNvPr id="52" name="Straight Arrow Connector 12">
              <a:extLst>
                <a:ext uri="{FF2B5EF4-FFF2-40B4-BE49-F238E27FC236}">
                  <a16:creationId xmlns:a16="http://schemas.microsoft.com/office/drawing/2014/main" id="{C061CA5D-EEEA-48EA-9ABA-2865B3DB5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087" y="1330630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2" name="-delta layers-&gt;">
            <a:extLst>
              <a:ext uri="{FF2B5EF4-FFF2-40B4-BE49-F238E27FC236}">
                <a16:creationId xmlns:a16="http://schemas.microsoft.com/office/drawing/2014/main" id="{04116A59-AF0F-4E47-848D-60614B7998B3}"/>
              </a:ext>
            </a:extLst>
          </p:cNvPr>
          <p:cNvGrpSpPr/>
          <p:nvPr/>
        </p:nvGrpSpPr>
        <p:grpSpPr>
          <a:xfrm>
            <a:off x="5810789" y="2021096"/>
            <a:ext cx="2499745" cy="232387"/>
            <a:chOff x="4358087" y="1515805"/>
            <a:chExt cx="1874836" cy="174293"/>
          </a:xfrm>
        </p:grpSpPr>
        <p:sp>
          <p:nvSpPr>
            <p:cNvPr id="46" name="TextBox 36">
              <a:extLst>
                <a:ext uri="{FF2B5EF4-FFF2-40B4-BE49-F238E27FC236}">
                  <a16:creationId xmlns:a16="http://schemas.microsoft.com/office/drawing/2014/main" id="{E5B7BFD5-C752-4CD8-8ABF-3FC283E2C9FD}"/>
                </a:ext>
              </a:extLst>
            </p:cNvPr>
            <p:cNvSpPr txBox="1"/>
            <p:nvPr/>
          </p:nvSpPr>
          <p:spPr>
            <a:xfrm>
              <a:off x="4760047" y="1515805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 dirty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3. Delta Layer Requests</a:t>
              </a:r>
            </a:p>
          </p:txBody>
        </p:sp>
        <p:cxnSp>
          <p:nvCxnSpPr>
            <p:cNvPr id="53" name="Straight Arrow Connector 12">
              <a:extLst>
                <a:ext uri="{FF2B5EF4-FFF2-40B4-BE49-F238E27FC236}">
                  <a16:creationId xmlns:a16="http://schemas.microsoft.com/office/drawing/2014/main" id="{011E40EA-9A32-422A-98DB-FE9240D7F66F}"/>
                </a:ext>
              </a:extLst>
            </p:cNvPr>
            <p:cNvCxnSpPr>
              <a:cxnSpLocks/>
            </p:cNvCxnSpPr>
            <p:nvPr/>
          </p:nvCxnSpPr>
          <p:spPr>
            <a:xfrm>
              <a:off x="4358087" y="1636651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3" name="&lt;layer urls-">
            <a:extLst>
              <a:ext uri="{FF2B5EF4-FFF2-40B4-BE49-F238E27FC236}">
                <a16:creationId xmlns:a16="http://schemas.microsoft.com/office/drawing/2014/main" id="{543B81AF-ECC9-4175-A8FB-8E6561E5A850}"/>
              </a:ext>
            </a:extLst>
          </p:cNvPr>
          <p:cNvGrpSpPr/>
          <p:nvPr/>
        </p:nvGrpSpPr>
        <p:grpSpPr>
          <a:xfrm>
            <a:off x="5810789" y="2427601"/>
            <a:ext cx="2499745" cy="232387"/>
            <a:chOff x="4358087" y="1820689"/>
            <a:chExt cx="1874836" cy="174293"/>
          </a:xfrm>
        </p:grpSpPr>
        <p:sp>
          <p:nvSpPr>
            <p:cNvPr id="47" name="TextBox 36">
              <a:extLst>
                <a:ext uri="{FF2B5EF4-FFF2-40B4-BE49-F238E27FC236}">
                  <a16:creationId xmlns:a16="http://schemas.microsoft.com/office/drawing/2014/main" id="{A57175DE-A84C-4408-9BF8-2509DBAFBF26}"/>
                </a:ext>
              </a:extLst>
            </p:cNvPr>
            <p:cNvSpPr txBox="1"/>
            <p:nvPr/>
          </p:nvSpPr>
          <p:spPr>
            <a:xfrm>
              <a:off x="4760047" y="1820689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 dirty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4. Blob URLs Returned</a:t>
              </a:r>
            </a:p>
          </p:txBody>
        </p:sp>
        <p:cxnSp>
          <p:nvCxnSpPr>
            <p:cNvPr id="54" name="Straight Arrow Connector 12">
              <a:extLst>
                <a:ext uri="{FF2B5EF4-FFF2-40B4-BE49-F238E27FC236}">
                  <a16:creationId xmlns:a16="http://schemas.microsoft.com/office/drawing/2014/main" id="{6C462B5D-D690-4715-8453-EAC449E76C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087" y="1942672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4" name="-layer request-&gt;">
            <a:extLst>
              <a:ext uri="{FF2B5EF4-FFF2-40B4-BE49-F238E27FC236}">
                <a16:creationId xmlns:a16="http://schemas.microsoft.com/office/drawing/2014/main" id="{C62D0CE0-8AD5-4195-9A16-0E937BB83167}"/>
              </a:ext>
            </a:extLst>
          </p:cNvPr>
          <p:cNvGrpSpPr/>
          <p:nvPr/>
        </p:nvGrpSpPr>
        <p:grpSpPr>
          <a:xfrm>
            <a:off x="5810789" y="2834108"/>
            <a:ext cx="2499745" cy="232387"/>
            <a:chOff x="4358087" y="2125573"/>
            <a:chExt cx="1874836" cy="174293"/>
          </a:xfrm>
        </p:grpSpPr>
        <p:sp>
          <p:nvSpPr>
            <p:cNvPr id="48" name="TextBox 36">
              <a:extLst>
                <a:ext uri="{FF2B5EF4-FFF2-40B4-BE49-F238E27FC236}">
                  <a16:creationId xmlns:a16="http://schemas.microsoft.com/office/drawing/2014/main" id="{7891886A-FEEC-410A-A38C-57B6A056C5BE}"/>
                </a:ext>
              </a:extLst>
            </p:cNvPr>
            <p:cNvSpPr txBox="1"/>
            <p:nvPr/>
          </p:nvSpPr>
          <p:spPr>
            <a:xfrm>
              <a:off x="4760047" y="2125573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 dirty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5. Blob Request</a:t>
              </a:r>
            </a:p>
          </p:txBody>
        </p:sp>
        <p:cxnSp>
          <p:nvCxnSpPr>
            <p:cNvPr id="55" name="Straight Arrow Connector 12">
              <a:extLst>
                <a:ext uri="{FF2B5EF4-FFF2-40B4-BE49-F238E27FC236}">
                  <a16:creationId xmlns:a16="http://schemas.microsoft.com/office/drawing/2014/main" id="{2B45313D-2F28-4061-BCA0-E7BF6AFE238F}"/>
                </a:ext>
              </a:extLst>
            </p:cNvPr>
            <p:cNvCxnSpPr>
              <a:cxnSpLocks/>
            </p:cNvCxnSpPr>
            <p:nvPr/>
          </p:nvCxnSpPr>
          <p:spPr>
            <a:xfrm>
              <a:off x="4358087" y="2248693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5" name="&lt;-layers returned-">
            <a:extLst>
              <a:ext uri="{FF2B5EF4-FFF2-40B4-BE49-F238E27FC236}">
                <a16:creationId xmlns:a16="http://schemas.microsoft.com/office/drawing/2014/main" id="{33737E11-B7E4-4D4D-8EBF-ED77C1791A09}"/>
              </a:ext>
            </a:extLst>
          </p:cNvPr>
          <p:cNvGrpSpPr/>
          <p:nvPr/>
        </p:nvGrpSpPr>
        <p:grpSpPr>
          <a:xfrm>
            <a:off x="5810789" y="3266693"/>
            <a:ext cx="2499745" cy="232387"/>
            <a:chOff x="4358087" y="2430457"/>
            <a:chExt cx="1874836" cy="174293"/>
          </a:xfrm>
        </p:grpSpPr>
        <p:sp>
          <p:nvSpPr>
            <p:cNvPr id="49" name="TextBox 36">
              <a:extLst>
                <a:ext uri="{FF2B5EF4-FFF2-40B4-BE49-F238E27FC236}">
                  <a16:creationId xmlns:a16="http://schemas.microsoft.com/office/drawing/2014/main" id="{B1E172C4-34A4-40BB-84E6-06D4AEB50517}"/>
                </a:ext>
              </a:extLst>
            </p:cNvPr>
            <p:cNvSpPr txBox="1"/>
            <p:nvPr/>
          </p:nvSpPr>
          <p:spPr>
            <a:xfrm>
              <a:off x="4760047" y="2430457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 dirty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6. Layers Returned</a:t>
              </a:r>
            </a:p>
          </p:txBody>
        </p:sp>
        <p:cxnSp>
          <p:nvCxnSpPr>
            <p:cNvPr id="56" name="Straight Arrow Connector 12">
              <a:extLst>
                <a:ext uri="{FF2B5EF4-FFF2-40B4-BE49-F238E27FC236}">
                  <a16:creationId xmlns:a16="http://schemas.microsoft.com/office/drawing/2014/main" id="{828E2FC4-66ED-4E09-8777-71AD311C79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087" y="2554715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DC06F839-9C50-4D7B-AC0F-3EF6743ABB6F}"/>
              </a:ext>
            </a:extLst>
          </p:cNvPr>
          <p:cNvSpPr/>
          <p:nvPr/>
        </p:nvSpPr>
        <p:spPr bwMode="auto">
          <a:xfrm>
            <a:off x="477796" y="2413913"/>
            <a:ext cx="5055475" cy="10832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8" tIns="146302" rIns="91438" bIns="146302" numCol="1" rtlCol="0" anchor="t" anchorCtr="0" compatLnSpc="1">
            <a:prstTxWarp prst="textNoShape">
              <a:avLst/>
            </a:prstTxWarp>
          </a:bodyPr>
          <a:lstStyle/>
          <a:p>
            <a:pPr algn="ctr"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Segoe UI"/>
              </a:rPr>
              <a:t>Image Cache</a:t>
            </a:r>
          </a:p>
          <a:p>
            <a:pPr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0" dirty="0">
                <a:solidFill>
                  <a:prstClr val="black"/>
                </a:solidFill>
                <a:latin typeface="Consolas" panose="020B0609020204030204" pitchFamily="49" charset="0"/>
              </a:rPr>
              <a:t>IMAGE ID     REPOSITORY                          TAG    SIZE</a:t>
            </a:r>
          </a:p>
        </p:txBody>
      </p:sp>
      <p:pic>
        <p:nvPicPr>
          <p:cNvPr id="91" name="Picture 4" descr="https://i1.wp.com/buildazure.com/wp-content/uploads/2017/09/Azure.png?resize=519%2C387&amp;ssl=1">
            <a:extLst>
              <a:ext uri="{FF2B5EF4-FFF2-40B4-BE49-F238E27FC236}">
                <a16:creationId xmlns:a16="http://schemas.microsoft.com/office/drawing/2014/main" id="{2879640E-7290-4220-A650-4D1251BA4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778" y="5794921"/>
            <a:ext cx="385062" cy="28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382381-F01E-4CF2-AFC6-88D1E20277A3}"/>
              </a:ext>
            </a:extLst>
          </p:cNvPr>
          <p:cNvSpPr/>
          <p:nvPr/>
        </p:nvSpPr>
        <p:spPr bwMode="auto">
          <a:xfrm>
            <a:off x="142834" y="1475768"/>
            <a:ext cx="5611543" cy="5340357"/>
          </a:xfrm>
          <a:prstGeom prst="rect">
            <a:avLst/>
          </a:pr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6" name="Win Layer 2">
            <a:extLst>
              <a:ext uri="{FF2B5EF4-FFF2-40B4-BE49-F238E27FC236}">
                <a16:creationId xmlns:a16="http://schemas.microsoft.com/office/drawing/2014/main" id="{396F764F-53A3-4B96-BA04-98438B8EEE2E}"/>
              </a:ext>
            </a:extLst>
          </p:cNvPr>
          <p:cNvSpPr/>
          <p:nvPr/>
        </p:nvSpPr>
        <p:spPr>
          <a:xfrm>
            <a:off x="605119" y="4062907"/>
            <a:ext cx="3221984" cy="2259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sha256:cf4ecb49238476635f551fe11987ae4c3</a:t>
            </a:r>
          </a:p>
        </p:txBody>
      </p:sp>
      <p:sp>
        <p:nvSpPr>
          <p:cNvPr id="127" name="Win Layer1">
            <a:extLst>
              <a:ext uri="{FF2B5EF4-FFF2-40B4-BE49-F238E27FC236}">
                <a16:creationId xmlns:a16="http://schemas.microsoft.com/office/drawing/2014/main" id="{36B375F4-3262-4965-A200-13335BEBF85A}"/>
              </a:ext>
            </a:extLst>
          </p:cNvPr>
          <p:cNvSpPr/>
          <p:nvPr/>
        </p:nvSpPr>
        <p:spPr>
          <a:xfrm>
            <a:off x="605119" y="4288877"/>
            <a:ext cx="3221984" cy="2259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sha256:e41864ee12411ff073f0a58417cf7e160</a:t>
            </a:r>
          </a:p>
          <a:p>
            <a:pPr defTabSz="914554"/>
            <a:endParaRPr 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7D07777-82FE-4054-975A-43F13F1499E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" y="1511940"/>
            <a:ext cx="1134150" cy="756100"/>
          </a:xfrm>
          <a:prstGeom prst="rect">
            <a:avLst/>
          </a:prstGeom>
        </p:spPr>
      </p:pic>
      <p:pic>
        <p:nvPicPr>
          <p:cNvPr id="100" name="Picture 6" descr="Image result for shipping manifest icon">
            <a:extLst>
              <a:ext uri="{FF2B5EF4-FFF2-40B4-BE49-F238E27FC236}">
                <a16:creationId xmlns:a16="http://schemas.microsoft.com/office/drawing/2014/main" id="{EA9506AD-22BD-455E-B84A-C27000C52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284" y="1939753"/>
            <a:ext cx="269790" cy="33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D7ED0F0-DE00-4F07-AADA-997BBC8983F8}"/>
              </a:ext>
            </a:extLst>
          </p:cNvPr>
          <p:cNvGrpSpPr/>
          <p:nvPr/>
        </p:nvGrpSpPr>
        <p:grpSpPr>
          <a:xfrm>
            <a:off x="9435177" y="3538110"/>
            <a:ext cx="2493898" cy="677910"/>
            <a:chOff x="7679961" y="3843275"/>
            <a:chExt cx="2493933" cy="677919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0E07566-C750-4E56-8AA6-052072BCD6D9}"/>
                </a:ext>
              </a:extLst>
            </p:cNvPr>
            <p:cNvSpPr/>
            <p:nvPr/>
          </p:nvSpPr>
          <p:spPr>
            <a:xfrm>
              <a:off x="7679962" y="3843275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cf4ecb49238476635f551fe11987ae4c3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A3F9654-74AD-4ADD-BFB1-7BCD44952855}"/>
                </a:ext>
              </a:extLst>
            </p:cNvPr>
            <p:cNvSpPr/>
            <p:nvPr/>
          </p:nvSpPr>
          <p:spPr>
            <a:xfrm>
              <a:off x="7679962" y="4069248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e41864ee12411ff073f0a58417cf7e160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4F6752A-ED50-491D-B141-8AADF2660890}"/>
                </a:ext>
              </a:extLst>
            </p:cNvPr>
            <p:cNvSpPr/>
            <p:nvPr/>
          </p:nvSpPr>
          <p:spPr>
            <a:xfrm>
              <a:off x="7679961" y="4295221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85bef57c324acc96f7067488d35b7e3c1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2B11D02-C5F3-4E6C-BB62-D4BF5D3A29FB}"/>
              </a:ext>
            </a:extLst>
          </p:cNvPr>
          <p:cNvSpPr/>
          <p:nvPr/>
        </p:nvSpPr>
        <p:spPr>
          <a:xfrm>
            <a:off x="9419171" y="2509702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Wordpress-chart:5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E43F6EC-7648-4766-B23E-0103033E3514}"/>
              </a:ext>
            </a:extLst>
          </p:cNvPr>
          <p:cNvSpPr/>
          <p:nvPr/>
        </p:nvSpPr>
        <p:spPr>
          <a:xfrm>
            <a:off x="9419171" y="2732969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hpctest:1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D02203E-1D72-4893-8B7C-DBD118D8E215}"/>
              </a:ext>
            </a:extLst>
          </p:cNvPr>
          <p:cNvSpPr/>
          <p:nvPr/>
        </p:nvSpPr>
        <p:spPr>
          <a:xfrm>
            <a:off x="9419171" y="2286436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 err="1">
                <a:solidFill>
                  <a:srgbClr val="FFFFFF"/>
                </a:solidFill>
                <a:latin typeface="Consolas" panose="020B0609020204030204" pitchFamily="49" charset="0"/>
              </a:rPr>
              <a:t>hello-world:latest</a:t>
            </a:r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Win Layer1">
            <a:extLst>
              <a:ext uri="{FF2B5EF4-FFF2-40B4-BE49-F238E27FC236}">
                <a16:creationId xmlns:a16="http://schemas.microsoft.com/office/drawing/2014/main" id="{54F667BE-81FC-43EE-A3CD-6CD2B4F47138}"/>
              </a:ext>
            </a:extLst>
          </p:cNvPr>
          <p:cNvSpPr/>
          <p:nvPr/>
        </p:nvSpPr>
        <p:spPr>
          <a:xfrm>
            <a:off x="605119" y="4514847"/>
            <a:ext cx="3221984" cy="2259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sha256:85bef57c324acc96f7067488d35b7e3c1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75014C28-5A2D-45BF-A059-BABF0558E764}"/>
              </a:ext>
            </a:extLst>
          </p:cNvPr>
          <p:cNvSpPr/>
          <p:nvPr/>
        </p:nvSpPr>
        <p:spPr bwMode="auto">
          <a:xfrm>
            <a:off x="5708425" y="2240910"/>
            <a:ext cx="2818284" cy="1204464"/>
          </a:xfrm>
          <a:prstGeom prst="wedgeRectCallout">
            <a:avLst>
              <a:gd name="adj1" fmla="val 44467"/>
              <a:gd name="adj2" fmla="val -86179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Manifest:</a:t>
            </a:r>
          </a:p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List of layer ID’s representing the entire thing</a:t>
            </a:r>
          </a:p>
        </p:txBody>
      </p:sp>
      <p:sp>
        <p:nvSpPr>
          <p:cNvPr id="69" name="Speech Bubble: Rectangle 68">
            <a:extLst>
              <a:ext uri="{FF2B5EF4-FFF2-40B4-BE49-F238E27FC236}">
                <a16:creationId xmlns:a16="http://schemas.microsoft.com/office/drawing/2014/main" id="{6B285892-7004-4934-B4F1-D99ABEB21578}"/>
              </a:ext>
            </a:extLst>
          </p:cNvPr>
          <p:cNvSpPr/>
          <p:nvPr/>
        </p:nvSpPr>
        <p:spPr bwMode="auto">
          <a:xfrm>
            <a:off x="5688247" y="3155737"/>
            <a:ext cx="2818284" cy="597351"/>
          </a:xfrm>
          <a:prstGeom prst="wedgeRectCallout">
            <a:avLst>
              <a:gd name="adj1" fmla="val 49778"/>
              <a:gd name="adj2" fmla="val -21021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Layers Please:</a:t>
            </a:r>
          </a:p>
        </p:txBody>
      </p:sp>
      <p:sp>
        <p:nvSpPr>
          <p:cNvPr id="61" name="Speech Bubble: Rectangle 60">
            <a:extLst>
              <a:ext uri="{FF2B5EF4-FFF2-40B4-BE49-F238E27FC236}">
                <a16:creationId xmlns:a16="http://schemas.microsoft.com/office/drawing/2014/main" id="{CE5756CF-C203-4778-84F0-04DFB6B4AB17}"/>
              </a:ext>
            </a:extLst>
          </p:cNvPr>
          <p:cNvSpPr/>
          <p:nvPr/>
        </p:nvSpPr>
        <p:spPr bwMode="auto">
          <a:xfrm>
            <a:off x="5733265" y="2083034"/>
            <a:ext cx="2829610" cy="801088"/>
          </a:xfrm>
          <a:prstGeom prst="wedgeRectCallout">
            <a:avLst>
              <a:gd name="adj1" fmla="val 43279"/>
              <a:gd name="adj2" fmla="val -14236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Pull:</a:t>
            </a:r>
          </a:p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I want this “thing”, </a:t>
            </a:r>
          </a:p>
        </p:txBody>
      </p:sp>
      <p:grpSp>
        <p:nvGrpSpPr>
          <p:cNvPr id="58" name="Authentication">
            <a:extLst>
              <a:ext uri="{FF2B5EF4-FFF2-40B4-BE49-F238E27FC236}">
                <a16:creationId xmlns:a16="http://schemas.microsoft.com/office/drawing/2014/main" id="{D67627DA-DB97-4596-84D9-B9B78887CE7E}"/>
              </a:ext>
            </a:extLst>
          </p:cNvPr>
          <p:cNvGrpSpPr/>
          <p:nvPr/>
        </p:nvGrpSpPr>
        <p:grpSpPr>
          <a:xfrm>
            <a:off x="8942370" y="727453"/>
            <a:ext cx="857250" cy="739009"/>
            <a:chOff x="4314167" y="3606147"/>
            <a:chExt cx="857250" cy="739009"/>
          </a:xfrm>
        </p:grpSpPr>
        <p:sp>
          <p:nvSpPr>
            <p:cNvPr id="62" name="Hexagon 61">
              <a:extLst>
                <a:ext uri="{FF2B5EF4-FFF2-40B4-BE49-F238E27FC236}">
                  <a16:creationId xmlns:a16="http://schemas.microsoft.com/office/drawing/2014/main" id="{70BE7A8F-ACE6-44BF-9383-143F809F57D9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3" name="Picture 2" descr="See the source image">
              <a:extLst>
                <a:ext uri="{FF2B5EF4-FFF2-40B4-BE49-F238E27FC236}">
                  <a16:creationId xmlns:a16="http://schemas.microsoft.com/office/drawing/2014/main" id="{E7C7F4BD-1031-4E73-8D50-5C5F168E2C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Cache">
            <a:extLst>
              <a:ext uri="{FF2B5EF4-FFF2-40B4-BE49-F238E27FC236}">
                <a16:creationId xmlns:a16="http://schemas.microsoft.com/office/drawing/2014/main" id="{0FE8F3FC-CA0B-4BF0-9CB2-6B6F6E4E7EF5}"/>
              </a:ext>
            </a:extLst>
          </p:cNvPr>
          <p:cNvGrpSpPr/>
          <p:nvPr/>
        </p:nvGrpSpPr>
        <p:grpSpPr>
          <a:xfrm>
            <a:off x="9605371" y="1085504"/>
            <a:ext cx="857250" cy="739009"/>
            <a:chOff x="8740377" y="4194722"/>
            <a:chExt cx="857250" cy="739009"/>
          </a:xfrm>
        </p:grpSpPr>
        <p:sp>
          <p:nvSpPr>
            <p:cNvPr id="73" name="REST API">
              <a:extLst>
                <a:ext uri="{FF2B5EF4-FFF2-40B4-BE49-F238E27FC236}">
                  <a16:creationId xmlns:a16="http://schemas.microsoft.com/office/drawing/2014/main" id="{D4791138-BFD8-4AB7-88FB-BC411828C358}"/>
                </a:ext>
              </a:extLst>
            </p:cNvPr>
            <p:cNvSpPr/>
            <p:nvPr/>
          </p:nvSpPr>
          <p:spPr>
            <a:xfrm>
              <a:off x="8740377" y="419472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lowchart: Magnetic Disk 73">
              <a:extLst>
                <a:ext uri="{FF2B5EF4-FFF2-40B4-BE49-F238E27FC236}">
                  <a16:creationId xmlns:a16="http://schemas.microsoft.com/office/drawing/2014/main" id="{998B1D30-3384-4666-AF4A-2D729B6286D5}"/>
                </a:ext>
              </a:extLst>
            </p:cNvPr>
            <p:cNvSpPr/>
            <p:nvPr/>
          </p:nvSpPr>
          <p:spPr>
            <a:xfrm>
              <a:off x="8973012" y="4339989"/>
              <a:ext cx="391979" cy="448473"/>
            </a:xfrm>
            <a:prstGeom prst="flowChartMagneticDisk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cache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15D81B7-7AC9-4F31-90B4-65580FBEEC24}"/>
              </a:ext>
            </a:extLst>
          </p:cNvPr>
          <p:cNvSpPr/>
          <p:nvPr/>
        </p:nvSpPr>
        <p:spPr>
          <a:xfrm>
            <a:off x="476268" y="3043629"/>
            <a:ext cx="5033888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694950fbcb3f hello-world                         latest 1.2 GB</a:t>
            </a:r>
          </a:p>
        </p:txBody>
      </p:sp>
      <p:sp>
        <p:nvSpPr>
          <p:cNvPr id="67" name="Speech Bubble: Rectangle 66">
            <a:extLst>
              <a:ext uri="{FF2B5EF4-FFF2-40B4-BE49-F238E27FC236}">
                <a16:creationId xmlns:a16="http://schemas.microsoft.com/office/drawing/2014/main" id="{215E769E-B6A3-4CDB-BF38-44609DC5D53A}"/>
              </a:ext>
            </a:extLst>
          </p:cNvPr>
          <p:cNvSpPr/>
          <p:nvPr/>
        </p:nvSpPr>
        <p:spPr bwMode="auto">
          <a:xfrm>
            <a:off x="3172438" y="2334984"/>
            <a:ext cx="2410994" cy="1083215"/>
          </a:xfrm>
          <a:prstGeom prst="wedgeRectCallout">
            <a:avLst>
              <a:gd name="adj1" fmla="val 9262"/>
              <a:gd name="adj2" fmla="val 8870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Manifest:</a:t>
            </a:r>
          </a:p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What layers do I already have? </a:t>
            </a:r>
          </a:p>
        </p:txBody>
      </p:sp>
    </p:spTree>
    <p:extLst>
      <p:ext uri="{BB962C8B-B14F-4D97-AF65-F5344CB8AC3E}">
        <p14:creationId xmlns:p14="http://schemas.microsoft.com/office/powerpoint/2010/main" val="18669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126" grpId="0" animBg="1"/>
      <p:bldP spid="127" grpId="0" animBg="1"/>
      <p:bldP spid="59" grpId="0" animBg="1"/>
      <p:bldP spid="2" grpId="0" animBg="1"/>
      <p:bldP spid="2" grpId="1" animBg="1"/>
      <p:bldP spid="69" grpId="0" animBg="1"/>
      <p:bldP spid="69" grpId="1" animBg="1"/>
      <p:bldP spid="61" grpId="0" animBg="1"/>
      <p:bldP spid="61" grpId="1" animBg="1"/>
      <p:bldP spid="7" grpId="0" animBg="1"/>
      <p:bldP spid="67" grpId="0" animBg="1"/>
      <p:bldP spid="67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: Single Corner Snipped 75">
            <a:extLst>
              <a:ext uri="{FF2B5EF4-FFF2-40B4-BE49-F238E27FC236}">
                <a16:creationId xmlns:a16="http://schemas.microsoft.com/office/drawing/2014/main" id="{AC6485BC-9950-4D8E-86EA-7B9B82393B5A}"/>
              </a:ext>
            </a:extLst>
          </p:cNvPr>
          <p:cNvSpPr/>
          <p:nvPr/>
        </p:nvSpPr>
        <p:spPr>
          <a:xfrm>
            <a:off x="343954" y="1271451"/>
            <a:ext cx="5813005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OCI Image Manifest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image.manifest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"application/vnd.oci.image.config.v1+json"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"sha256:bd698aa18aa02a2f083292b944813aef7845c336b8ad"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"application/vnd.oci.image.layer.v1.tar+gzip"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"sha256:9a1a13172ed974323f7c35153e3127e640e45ef0aa"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23133155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"application/vnd.oci.image.layer.v1.tar+gzip"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"sha256:5094d5d656a95c6aa92a65db2947d7ce0c1a394"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226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Dissecting an OCI Image Manifest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6076B1-DB6C-4106-8ADD-ABF534CC8490}"/>
              </a:ext>
            </a:extLst>
          </p:cNvPr>
          <p:cNvSpPr/>
          <p:nvPr/>
        </p:nvSpPr>
        <p:spPr>
          <a:xfrm>
            <a:off x="477186" y="2407617"/>
            <a:ext cx="4451865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1C73827-A3D3-4923-87BD-60AA8CE7A05B}"/>
              </a:ext>
            </a:extLst>
          </p:cNvPr>
          <p:cNvSpPr/>
          <p:nvPr/>
        </p:nvSpPr>
        <p:spPr>
          <a:xfrm>
            <a:off x="6426923" y="1271451"/>
            <a:ext cx="5643155" cy="1067615"/>
          </a:xfrm>
          <a:prstGeom prst="wedgeRectCallout">
            <a:avLst>
              <a:gd name="adj1" fmla="val -76072"/>
              <a:gd name="adj2" fmla="val 58829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OCI Manifest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nsolas" panose="020B0609020204030204" pitchFamily="49" charset="0"/>
              </a:rPr>
              <a:t>oci.image.manifest</a:t>
            </a:r>
            <a:r>
              <a:rPr lang="en-US" b="1" dirty="0">
                <a:latin typeface="Consolas" panose="020B0609020204030204" pitchFamily="49" charset="0"/>
              </a:rPr>
              <a:t> 	</a:t>
            </a:r>
            <a:r>
              <a:rPr lang="en-US" dirty="0"/>
              <a:t>– a single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nsolas" panose="020B0609020204030204" pitchFamily="49" charset="0"/>
              </a:rPr>
              <a:t>oci.image.index</a:t>
            </a:r>
            <a:r>
              <a:rPr lang="en-US" b="1" dirty="0">
                <a:latin typeface="Consolas" panose="020B0609020204030204" pitchFamily="49" charset="0"/>
              </a:rPr>
              <a:t> 	</a:t>
            </a:r>
            <a:r>
              <a:rPr lang="en-US" dirty="0"/>
              <a:t>– a collection of images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16835E-16EC-4159-AE80-0DE0BC66C22A}"/>
              </a:ext>
            </a:extLst>
          </p:cNvPr>
          <p:cNvSpPr/>
          <p:nvPr/>
        </p:nvSpPr>
        <p:spPr>
          <a:xfrm>
            <a:off x="571500" y="2781300"/>
            <a:ext cx="4993277" cy="4898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3A8B60-62F9-411C-84B4-ADEEEA67B58A}"/>
              </a:ext>
            </a:extLst>
          </p:cNvPr>
          <p:cNvSpPr/>
          <p:nvPr/>
        </p:nvSpPr>
        <p:spPr>
          <a:xfrm>
            <a:off x="762000" y="3787140"/>
            <a:ext cx="4798423" cy="48988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19CB5F7-3807-408F-A721-7CD1C836DB0D}"/>
              </a:ext>
            </a:extLst>
          </p:cNvPr>
          <p:cNvSpPr/>
          <p:nvPr/>
        </p:nvSpPr>
        <p:spPr>
          <a:xfrm>
            <a:off x="761999" y="4614828"/>
            <a:ext cx="4798423" cy="48988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Speech Bubble: Rectangle 74">
            <a:extLst>
              <a:ext uri="{FF2B5EF4-FFF2-40B4-BE49-F238E27FC236}">
                <a16:creationId xmlns:a16="http://schemas.microsoft.com/office/drawing/2014/main" id="{AFC3823B-61C8-47B9-B99A-32CE115F637C}"/>
              </a:ext>
            </a:extLst>
          </p:cNvPr>
          <p:cNvSpPr/>
          <p:nvPr/>
        </p:nvSpPr>
        <p:spPr>
          <a:xfrm>
            <a:off x="6318763" y="2622531"/>
            <a:ext cx="2185157" cy="1480894"/>
          </a:xfrm>
          <a:prstGeom prst="wedgeRectCallout">
            <a:avLst>
              <a:gd name="adj1" fmla="val -84273"/>
              <a:gd name="adj2" fmla="val 115625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73" name="Speech Bubble: Rectangle 72">
            <a:extLst>
              <a:ext uri="{FF2B5EF4-FFF2-40B4-BE49-F238E27FC236}">
                <a16:creationId xmlns:a16="http://schemas.microsoft.com/office/drawing/2014/main" id="{CFFA35CF-62B8-463C-9B2A-59886C8E1082}"/>
              </a:ext>
            </a:extLst>
          </p:cNvPr>
          <p:cNvSpPr/>
          <p:nvPr/>
        </p:nvSpPr>
        <p:spPr>
          <a:xfrm>
            <a:off x="6318763" y="2622531"/>
            <a:ext cx="2185157" cy="1480894"/>
          </a:xfrm>
          <a:prstGeom prst="wedgeRectCallout">
            <a:avLst>
              <a:gd name="adj1" fmla="val -86714"/>
              <a:gd name="adj2" fmla="val 59539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54" name="Speech Bubble: Rectangle 53">
            <a:extLst>
              <a:ext uri="{FF2B5EF4-FFF2-40B4-BE49-F238E27FC236}">
                <a16:creationId xmlns:a16="http://schemas.microsoft.com/office/drawing/2014/main" id="{13C5DBAD-6D36-4E08-B7E7-41D346E7FA46}"/>
              </a:ext>
            </a:extLst>
          </p:cNvPr>
          <p:cNvSpPr/>
          <p:nvPr/>
        </p:nvSpPr>
        <p:spPr>
          <a:xfrm>
            <a:off x="6318763" y="2622531"/>
            <a:ext cx="5813005" cy="1480895"/>
          </a:xfrm>
          <a:prstGeom prst="wedgeRectCallout">
            <a:avLst>
              <a:gd name="adj1" fmla="val -62741"/>
              <a:gd name="adj2" fmla="val -20341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OCI Content Descriptors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b="1" dirty="0"/>
              <a:t>Consists of components, arranged in a Merkle Directed Acyclic Graph (DAG).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b="1" dirty="0"/>
              <a:t>References between components in the graph are expressed through Content Descriptors.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b="1" dirty="0"/>
              <a:t>Descriptors describes the disposition of the targeted content.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b="1" dirty="0"/>
              <a:t>Descriptors include the type of content, a content identifier (digest), and the byte-size</a:t>
            </a:r>
            <a:endParaRPr lang="en-US" b="1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3127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" grpId="0" animBg="1"/>
      <p:bldP spid="53" grpId="0" animBg="1"/>
      <p:bldP spid="55" grpId="0" animBg="1"/>
      <p:bldP spid="74" grpId="0" animBg="1"/>
      <p:bldP spid="75" grpId="0" animBg="1"/>
      <p:bldP spid="73" grpId="0" animBg="1"/>
      <p:bldP spid="5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96A47F39-AF02-4F59-8716-4F856FAFD782}"/>
              </a:ext>
            </a:extLst>
          </p:cNvPr>
          <p:cNvSpPr/>
          <p:nvPr/>
        </p:nvSpPr>
        <p:spPr>
          <a:xfrm>
            <a:off x="343954" y="1271451"/>
            <a:ext cx="5813005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OCI Image Manifest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image.manifest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"application/vnd.oci.image.config.v1+json"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"sha256:bd698aa18aa02a2f083292b944813aef7845c336b8ad"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"application/vnd.oci.image.layer.v1.tar+gzip"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"sha256:9a1a13172ed974323f7c35153e3127e640e45ef0aa"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23133155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"application/vnd.oci.image.layer.v1.tar+gzip"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"sha256:5094d5d656a95c6aa92a65db2947d7ce0c1a394"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226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Dissecting an OCI Image Manifest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16835E-16EC-4159-AE80-0DE0BC66C22A}"/>
              </a:ext>
            </a:extLst>
          </p:cNvPr>
          <p:cNvSpPr/>
          <p:nvPr/>
        </p:nvSpPr>
        <p:spPr>
          <a:xfrm>
            <a:off x="481540" y="2626692"/>
            <a:ext cx="5083237" cy="65757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Speech Bubble: Rectangle 53">
            <a:extLst>
              <a:ext uri="{FF2B5EF4-FFF2-40B4-BE49-F238E27FC236}">
                <a16:creationId xmlns:a16="http://schemas.microsoft.com/office/drawing/2014/main" id="{13C5DBAD-6D36-4E08-B7E7-41D346E7FA46}"/>
              </a:ext>
            </a:extLst>
          </p:cNvPr>
          <p:cNvSpPr/>
          <p:nvPr/>
        </p:nvSpPr>
        <p:spPr>
          <a:xfrm>
            <a:off x="6426923" y="2572906"/>
            <a:ext cx="5643155" cy="1067615"/>
          </a:xfrm>
          <a:prstGeom prst="wedgeRectCallout">
            <a:avLst>
              <a:gd name="adj1" fmla="val -65139"/>
              <a:gd name="adj2" fmla="val 2291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Config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 blob, representing config info about the artifact. May be inspected prior to pulling the </a:t>
            </a:r>
            <a:r>
              <a:rPr lang="en-US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</a:t>
            </a:r>
            <a:r>
              <a:rPr lang="en-US" b="1" dirty="0"/>
              <a:t>artifact.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3A8B60-62F9-411C-84B4-ADEEEA67B58A}"/>
              </a:ext>
            </a:extLst>
          </p:cNvPr>
          <p:cNvSpPr/>
          <p:nvPr/>
        </p:nvSpPr>
        <p:spPr>
          <a:xfrm>
            <a:off x="477186" y="3423414"/>
            <a:ext cx="5083237" cy="205101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Speech Bubble: Rectangle 64">
            <a:extLst>
              <a:ext uri="{FF2B5EF4-FFF2-40B4-BE49-F238E27FC236}">
                <a16:creationId xmlns:a16="http://schemas.microsoft.com/office/drawing/2014/main" id="{A88F955A-CAD1-4CE0-BE0A-D11957F383B8}"/>
              </a:ext>
            </a:extLst>
          </p:cNvPr>
          <p:cNvSpPr/>
          <p:nvPr/>
        </p:nvSpPr>
        <p:spPr>
          <a:xfrm>
            <a:off x="6422569" y="3755161"/>
            <a:ext cx="5643155" cy="1325563"/>
          </a:xfrm>
          <a:prstGeom prst="wedgeRectCallout">
            <a:avLst>
              <a:gd name="adj1" fmla="val -64970"/>
              <a:gd name="adj2" fmla="val 29056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content of the </a:t>
            </a:r>
            <a:r>
              <a:rPr lang="en-US" b="1" strike="sngStrike" dirty="0"/>
              <a:t>image</a:t>
            </a:r>
            <a:r>
              <a:rPr lang="en-US" b="1" dirty="0"/>
              <a:t> artifact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Container images use this as an ordered, overlay of content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66FABB-9F2D-4836-AFAA-AC6286A1DB04}"/>
              </a:ext>
            </a:extLst>
          </p:cNvPr>
          <p:cNvSpPr/>
          <p:nvPr/>
        </p:nvSpPr>
        <p:spPr>
          <a:xfrm>
            <a:off x="477186" y="2407617"/>
            <a:ext cx="4451865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73B1D9B1-E787-40E3-A4A2-6EA5409CD49A}"/>
              </a:ext>
            </a:extLst>
          </p:cNvPr>
          <p:cNvSpPr/>
          <p:nvPr/>
        </p:nvSpPr>
        <p:spPr>
          <a:xfrm>
            <a:off x="6426923" y="1271451"/>
            <a:ext cx="5643155" cy="1067615"/>
          </a:xfrm>
          <a:prstGeom prst="wedgeRectCallout">
            <a:avLst>
              <a:gd name="adj1" fmla="val -76072"/>
              <a:gd name="adj2" fmla="val 58829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OCI Manifest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nsolas" panose="020B0609020204030204" pitchFamily="49" charset="0"/>
              </a:rPr>
              <a:t>oci.image.manifest</a:t>
            </a:r>
            <a:r>
              <a:rPr lang="en-US" b="1" dirty="0">
                <a:latin typeface="Consolas" panose="020B0609020204030204" pitchFamily="49" charset="0"/>
              </a:rPr>
              <a:t> 	</a:t>
            </a:r>
            <a:r>
              <a:rPr lang="en-US" dirty="0"/>
              <a:t>– a single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nsolas" panose="020B0609020204030204" pitchFamily="49" charset="0"/>
              </a:rPr>
              <a:t>oci.image.index</a:t>
            </a:r>
            <a:r>
              <a:rPr lang="en-US" b="1" dirty="0">
                <a:latin typeface="Consolas" panose="020B0609020204030204" pitchFamily="49" charset="0"/>
              </a:rPr>
              <a:t> 	</a:t>
            </a:r>
            <a:r>
              <a:rPr lang="en-US" dirty="0"/>
              <a:t>– a collection of images</a:t>
            </a:r>
          </a:p>
        </p:txBody>
      </p:sp>
    </p:spTree>
    <p:extLst>
      <p:ext uri="{BB962C8B-B14F-4D97-AF65-F5344CB8AC3E}">
        <p14:creationId xmlns:p14="http://schemas.microsoft.com/office/powerpoint/2010/main" val="247889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6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8142E400-3816-451A-9018-2864C1AF6954}"/>
              </a:ext>
            </a:extLst>
          </p:cNvPr>
          <p:cNvSpPr/>
          <p:nvPr/>
        </p:nvSpPr>
        <p:spPr>
          <a:xfrm>
            <a:off x="6278881" y="1271451"/>
            <a:ext cx="5687033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OCI Image Index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image.index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"manifests"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"sha256:10b995d6204131069af3e4f00dc1d3758d5..."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"amd64"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linux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"sha256:33c5d954c76495826126178ded2113d1ada0a..."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"amd64"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"windows"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Dissecting an OCI Image Index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6076B1-DB6C-4106-8ADD-ABF534CC8490}"/>
              </a:ext>
            </a:extLst>
          </p:cNvPr>
          <p:cNvSpPr/>
          <p:nvPr/>
        </p:nvSpPr>
        <p:spPr>
          <a:xfrm>
            <a:off x="6498075" y="2397762"/>
            <a:ext cx="4136180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16835E-16EC-4159-AE80-0DE0BC66C22A}"/>
              </a:ext>
            </a:extLst>
          </p:cNvPr>
          <p:cNvSpPr/>
          <p:nvPr/>
        </p:nvSpPr>
        <p:spPr>
          <a:xfrm>
            <a:off x="6498075" y="2598463"/>
            <a:ext cx="4604265" cy="2866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3A8B60-62F9-411C-84B4-ADEEEA67B58A}"/>
              </a:ext>
            </a:extLst>
          </p:cNvPr>
          <p:cNvSpPr/>
          <p:nvPr/>
        </p:nvSpPr>
        <p:spPr>
          <a:xfrm>
            <a:off x="6631217" y="4821823"/>
            <a:ext cx="2052317" cy="4815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CBA8CE-AAC0-43B6-9932-29D2877C3E37}"/>
              </a:ext>
            </a:extLst>
          </p:cNvPr>
          <p:cNvSpPr/>
          <p:nvPr/>
        </p:nvSpPr>
        <p:spPr>
          <a:xfrm>
            <a:off x="6631216" y="3379727"/>
            <a:ext cx="2052317" cy="4815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1C73827-A3D3-4923-87BD-60AA8CE7A05B}"/>
              </a:ext>
            </a:extLst>
          </p:cNvPr>
          <p:cNvSpPr/>
          <p:nvPr/>
        </p:nvSpPr>
        <p:spPr>
          <a:xfrm>
            <a:off x="365757" y="1560250"/>
            <a:ext cx="5643155" cy="1067615"/>
          </a:xfrm>
          <a:prstGeom prst="wedgeRectCallout">
            <a:avLst>
              <a:gd name="adj1" fmla="val 58410"/>
              <a:gd name="adj2" fmla="val 36295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OCI Manifest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nsolas" panose="020B0609020204030204" pitchFamily="49" charset="0"/>
              </a:rPr>
              <a:t>oci.image.manifest</a:t>
            </a:r>
            <a:r>
              <a:rPr lang="en-US" b="1" dirty="0">
                <a:latin typeface="Consolas" panose="020B0609020204030204" pitchFamily="49" charset="0"/>
              </a:rPr>
              <a:t> 	</a:t>
            </a:r>
            <a:r>
              <a:rPr lang="en-US" dirty="0"/>
              <a:t>– a single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nsolas" panose="020B0609020204030204" pitchFamily="49" charset="0"/>
              </a:rPr>
              <a:t>oci.image.index</a:t>
            </a:r>
            <a:r>
              <a:rPr lang="en-US" b="1" dirty="0">
                <a:latin typeface="Consolas" panose="020B0609020204030204" pitchFamily="49" charset="0"/>
              </a:rPr>
              <a:t> 	</a:t>
            </a:r>
            <a:r>
              <a:rPr lang="en-US" dirty="0"/>
              <a:t>– a collection of images</a:t>
            </a:r>
          </a:p>
        </p:txBody>
      </p:sp>
      <p:sp>
        <p:nvSpPr>
          <p:cNvPr id="54" name="Speech Bubble: Rectangle 53">
            <a:extLst>
              <a:ext uri="{FF2B5EF4-FFF2-40B4-BE49-F238E27FC236}">
                <a16:creationId xmlns:a16="http://schemas.microsoft.com/office/drawing/2014/main" id="{13C5DBAD-6D36-4E08-B7E7-41D346E7FA46}"/>
              </a:ext>
            </a:extLst>
          </p:cNvPr>
          <p:cNvSpPr/>
          <p:nvPr/>
        </p:nvSpPr>
        <p:spPr>
          <a:xfrm>
            <a:off x="365757" y="3072309"/>
            <a:ext cx="5643155" cy="1067615"/>
          </a:xfrm>
          <a:prstGeom prst="wedgeRectCallout">
            <a:avLst>
              <a:gd name="adj1" fmla="val 58043"/>
              <a:gd name="adj2" fmla="val -53738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manifests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Collection of manifests, representing platform specific images</a:t>
            </a:r>
            <a:endParaRPr lang="en-US" dirty="0"/>
          </a:p>
        </p:txBody>
      </p:sp>
      <p:sp>
        <p:nvSpPr>
          <p:cNvPr id="65" name="Speech Bubble: Rectangle 64">
            <a:extLst>
              <a:ext uri="{FF2B5EF4-FFF2-40B4-BE49-F238E27FC236}">
                <a16:creationId xmlns:a16="http://schemas.microsoft.com/office/drawing/2014/main" id="{A88F955A-CAD1-4CE0-BE0A-D11957F383B8}"/>
              </a:ext>
            </a:extLst>
          </p:cNvPr>
          <p:cNvSpPr/>
          <p:nvPr/>
        </p:nvSpPr>
        <p:spPr>
          <a:xfrm>
            <a:off x="365756" y="4510083"/>
            <a:ext cx="5643155" cy="1325563"/>
          </a:xfrm>
          <a:prstGeom prst="wedgeRectCallout">
            <a:avLst>
              <a:gd name="adj1" fmla="val 60609"/>
              <a:gd name="adj2" fmla="val -10773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content of the </a:t>
            </a:r>
            <a:r>
              <a:rPr lang="en-US" b="1" strike="sngStrike" dirty="0"/>
              <a:t>image </a:t>
            </a:r>
            <a:r>
              <a:rPr lang="en-US" b="1" dirty="0"/>
              <a:t>artifact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Container images use this as an ordered, overlay of content</a:t>
            </a:r>
            <a:endParaRPr lang="en-US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59724325-2478-4C17-976A-C8F9275480D5}"/>
              </a:ext>
            </a:extLst>
          </p:cNvPr>
          <p:cNvSpPr/>
          <p:nvPr/>
        </p:nvSpPr>
        <p:spPr>
          <a:xfrm>
            <a:off x="365756" y="4510083"/>
            <a:ext cx="5643155" cy="1325563"/>
          </a:xfrm>
          <a:prstGeom prst="wedgeRectCallout">
            <a:avLst>
              <a:gd name="adj1" fmla="val 67843"/>
              <a:gd name="adj2" fmla="val -96672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Platform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Used to determine which manifest to pull for the target host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7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5" grpId="0" animBg="1"/>
      <p:bldP spid="11" grpId="0" animBg="1"/>
      <p:bldP spid="5" grpId="0" animBg="1"/>
      <p:bldP spid="54" grpId="0" animBg="1"/>
      <p:bldP spid="65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Single Corner Snipped 65">
            <a:extLst>
              <a:ext uri="{FF2B5EF4-FFF2-40B4-BE49-F238E27FC236}">
                <a16:creationId xmlns:a16="http://schemas.microsoft.com/office/drawing/2014/main" id="{0CB923B9-DFE5-44D2-BAB9-AC14016166C4}"/>
              </a:ext>
            </a:extLst>
          </p:cNvPr>
          <p:cNvSpPr/>
          <p:nvPr/>
        </p:nvSpPr>
        <p:spPr>
          <a:xfrm>
            <a:off x="6278881" y="1271451"/>
            <a:ext cx="5687033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lvl="0"/>
            <a:r>
              <a:rPr lang="en-US" sz="2800" b="1" dirty="0">
                <a:solidFill>
                  <a:srgbClr val="000000"/>
                </a:solidFill>
              </a:rPr>
              <a:t>OCI Image Index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image.index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"manifests"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"sha256:10b995d6204131069af3e4f00dc1d3758d5..."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"amd64"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linux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"sha256:33c5d954c76495826126178ded2113d1ada0a..."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amd64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“windows"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: Single Corner Snipped 14">
            <a:extLst>
              <a:ext uri="{FF2B5EF4-FFF2-40B4-BE49-F238E27FC236}">
                <a16:creationId xmlns:a16="http://schemas.microsoft.com/office/drawing/2014/main" id="{645E6B12-00E9-48D8-992F-42A51661482C}"/>
              </a:ext>
            </a:extLst>
          </p:cNvPr>
          <p:cNvSpPr/>
          <p:nvPr/>
        </p:nvSpPr>
        <p:spPr>
          <a:xfrm>
            <a:off x="343954" y="1271451"/>
            <a:ext cx="5813005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OCI Image Manifest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schemaVersion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image.manifest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.v1+json"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"config"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"application/vnd.oci.image.config.v1+json"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"sha256:bd698aa18aa02a2f083292b944813aef7845c336b8ad"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16078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"layers"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"application/vnd.oci.image.layer.v1.tar+gzip"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"sha256:9a1a13172ed974323f7c35153e3127e640e45ef0aa"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23133155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"application/vnd.oci.image.layer.v1.tar+gzip"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"sha256:5094d5d656a95c6aa92a65db2947d7ce0c1a394"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226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an OCI Image Manifest &amp; Index</a:t>
            </a:r>
          </a:p>
        </p:txBody>
      </p:sp>
    </p:spTree>
    <p:extLst>
      <p:ext uri="{BB962C8B-B14F-4D97-AF65-F5344CB8AC3E}">
        <p14:creationId xmlns:p14="http://schemas.microsoft.com/office/powerpoint/2010/main" val="323744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ainer" descr="Icon&#10;&#10;Description automatically generated">
            <a:extLst>
              <a:ext uri="{FF2B5EF4-FFF2-40B4-BE49-F238E27FC236}">
                <a16:creationId xmlns:a16="http://schemas.microsoft.com/office/drawing/2014/main" id="{8167A4BD-EE25-4257-80D4-4395D1667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020" y="2064061"/>
            <a:ext cx="1219478" cy="12194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5668A1-F285-44E1-BE8C-42B854D6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Registries</a:t>
            </a:r>
          </a:p>
        </p:txBody>
      </p:sp>
      <p:pic>
        <p:nvPicPr>
          <p:cNvPr id="7" name="Registry-Containers">
            <a:extLst>
              <a:ext uri="{FF2B5EF4-FFF2-40B4-BE49-F238E27FC236}">
                <a16:creationId xmlns:a16="http://schemas.microsoft.com/office/drawing/2014/main" id="{31B64C87-FA12-44D5-99DA-1AA80CD09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461" y="1636126"/>
            <a:ext cx="1878596" cy="195687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48861FA-DC1A-4BB9-BA62-8B48D9286A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1477" y="5189122"/>
            <a:ext cx="851700" cy="851700"/>
          </a:xfrm>
          <a:prstGeom prst="rect">
            <a:avLst/>
          </a:prstGeom>
        </p:spPr>
      </p:pic>
      <p:pic>
        <p:nvPicPr>
          <p:cNvPr id="18" name="SIngularity">
            <a:extLst>
              <a:ext uri="{FF2B5EF4-FFF2-40B4-BE49-F238E27FC236}">
                <a16:creationId xmlns:a16="http://schemas.microsoft.com/office/drawing/2014/main" id="{C8CED676-A21B-4023-8845-EE82FEC6B57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235" t="4842" r="4720" b="4024"/>
          <a:stretch/>
        </p:blipFill>
        <p:spPr>
          <a:xfrm>
            <a:off x="9549545" y="4076359"/>
            <a:ext cx="923632" cy="934804"/>
          </a:xfrm>
          <a:prstGeom prst="rect">
            <a:avLst/>
          </a:prstGeom>
        </p:spPr>
      </p:pic>
      <p:pic>
        <p:nvPicPr>
          <p:cNvPr id="20" name="Helm" descr="Related image">
            <a:extLst>
              <a:ext uri="{FF2B5EF4-FFF2-40B4-BE49-F238E27FC236}">
                <a16:creationId xmlns:a16="http://schemas.microsoft.com/office/drawing/2014/main" id="{62D5FE85-3A67-49F6-BBD1-F0388B5B7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748" y="4076359"/>
            <a:ext cx="934804" cy="93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OPA">
            <a:extLst>
              <a:ext uri="{FF2B5EF4-FFF2-40B4-BE49-F238E27FC236}">
                <a16:creationId xmlns:a16="http://schemas.microsoft.com/office/drawing/2014/main" id="{A18BF70B-B009-418B-8B6F-4E7A185C3C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09829" y="5092651"/>
            <a:ext cx="1044642" cy="1044642"/>
          </a:xfrm>
          <a:prstGeom prst="rect">
            <a:avLst/>
          </a:prstGeom>
        </p:spPr>
      </p:pic>
      <p:pic>
        <p:nvPicPr>
          <p:cNvPr id="25" name="Picture 24" descr="Shape, icon&#10;&#10;Description automatically generated with medium confidence">
            <a:extLst>
              <a:ext uri="{FF2B5EF4-FFF2-40B4-BE49-F238E27FC236}">
                <a16:creationId xmlns:a16="http://schemas.microsoft.com/office/drawing/2014/main" id="{2400F96F-3168-41D8-B687-84C9CFF0461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4" t="14407" r="17425" b="14455"/>
          <a:stretch/>
        </p:blipFill>
        <p:spPr>
          <a:xfrm>
            <a:off x="7355445" y="5143485"/>
            <a:ext cx="857250" cy="9429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58A586F-0582-41BB-8C52-5792B9043E36}"/>
              </a:ext>
            </a:extLst>
          </p:cNvPr>
          <p:cNvSpPr txBox="1"/>
          <p:nvPr/>
        </p:nvSpPr>
        <p:spPr>
          <a:xfrm>
            <a:off x="5440558" y="61354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Wingdings" panose="05000000000000000000" pitchFamily="2" charset="2"/>
              </a:rPr>
              <a:t> Artifact Registries</a:t>
            </a:r>
            <a:endParaRPr lang="en-US" dirty="0"/>
          </a:p>
        </p:txBody>
      </p:sp>
      <p:pic>
        <p:nvPicPr>
          <p:cNvPr id="36" name="Container" descr="Icon&#10;&#10;Description automatically generated">
            <a:extLst>
              <a:ext uri="{FF2B5EF4-FFF2-40B4-BE49-F238E27FC236}">
                <a16:creationId xmlns:a16="http://schemas.microsoft.com/office/drawing/2014/main" id="{415B7BF5-FD16-4768-BBF2-4BA8B0284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182" y="2064061"/>
            <a:ext cx="1219478" cy="1219478"/>
          </a:xfrm>
          <a:prstGeom prst="rect">
            <a:avLst/>
          </a:prstGeom>
        </p:spPr>
      </p:pic>
      <p:pic>
        <p:nvPicPr>
          <p:cNvPr id="37" name="CNAB" descr="Shape, icon&#10;&#10;Description automatically generated with medium confidence">
            <a:extLst>
              <a:ext uri="{FF2B5EF4-FFF2-40B4-BE49-F238E27FC236}">
                <a16:creationId xmlns:a16="http://schemas.microsoft.com/office/drawing/2014/main" id="{938EB94B-8666-4F07-81EC-20A5F9FEE8F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4" t="14407" r="17425" b="14455"/>
          <a:stretch/>
        </p:blipFill>
        <p:spPr>
          <a:xfrm>
            <a:off x="8187296" y="2257280"/>
            <a:ext cx="857250" cy="942975"/>
          </a:xfrm>
          <a:prstGeom prst="rect">
            <a:avLst/>
          </a:prstGeom>
        </p:spPr>
      </p:pic>
      <p:pic>
        <p:nvPicPr>
          <p:cNvPr id="34" name="Helm" descr="Related image">
            <a:extLst>
              <a:ext uri="{FF2B5EF4-FFF2-40B4-BE49-F238E27FC236}">
                <a16:creationId xmlns:a16="http://schemas.microsoft.com/office/drawing/2014/main" id="{8762EE38-9967-49A5-9B9D-37A40C6E9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519" y="2224707"/>
            <a:ext cx="934804" cy="93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SIngularity">
            <a:extLst>
              <a:ext uri="{FF2B5EF4-FFF2-40B4-BE49-F238E27FC236}">
                <a16:creationId xmlns:a16="http://schemas.microsoft.com/office/drawing/2014/main" id="{970A1328-54A9-485A-9E0F-707D9DB46CA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235" t="4842" r="4720" b="4024"/>
          <a:stretch/>
        </p:blipFill>
        <p:spPr>
          <a:xfrm>
            <a:off x="8154105" y="2206398"/>
            <a:ext cx="923632" cy="934804"/>
          </a:xfrm>
          <a:prstGeom prst="rect">
            <a:avLst/>
          </a:prstGeom>
        </p:spPr>
      </p:pic>
      <p:pic>
        <p:nvPicPr>
          <p:cNvPr id="35" name="OPA">
            <a:extLst>
              <a:ext uri="{FF2B5EF4-FFF2-40B4-BE49-F238E27FC236}">
                <a16:creationId xmlns:a16="http://schemas.microsoft.com/office/drawing/2014/main" id="{FF028E53-FDB3-4B31-9B1B-66AC5688A5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93600" y="2151479"/>
            <a:ext cx="1044642" cy="1044642"/>
          </a:xfrm>
          <a:prstGeom prst="rect">
            <a:avLst/>
          </a:prstGeom>
        </p:spPr>
      </p:pic>
      <p:pic>
        <p:nvPicPr>
          <p:cNvPr id="32" name="WASM">
            <a:extLst>
              <a:ext uri="{FF2B5EF4-FFF2-40B4-BE49-F238E27FC236}">
                <a16:creationId xmlns:a16="http://schemas.microsoft.com/office/drawing/2014/main" id="{9FC9AAF7-6E06-492F-BC74-1C36A29CA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2846" y="2229033"/>
            <a:ext cx="851700" cy="851700"/>
          </a:xfrm>
          <a:prstGeom prst="rect">
            <a:avLst/>
          </a:prstGeom>
        </p:spPr>
      </p:pic>
      <p:pic>
        <p:nvPicPr>
          <p:cNvPr id="30" name="npm" descr="npm (software) - Wikipedia">
            <a:extLst>
              <a:ext uri="{FF2B5EF4-FFF2-40B4-BE49-F238E27FC236}">
                <a16:creationId xmlns:a16="http://schemas.microsoft.com/office/drawing/2014/main" id="{ECED10E9-08B3-4F4D-A0DA-E570D6E2E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879" y="2595512"/>
            <a:ext cx="470969" cy="18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maven" descr="Emmanouil Gkatziouras – Got Code?">
            <a:extLst>
              <a:ext uri="{FF2B5EF4-FFF2-40B4-BE49-F238E27FC236}">
                <a16:creationId xmlns:a16="http://schemas.microsoft.com/office/drawing/2014/main" id="{A217A683-6CB0-4329-9A5F-E518F40BD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801" y="2607742"/>
            <a:ext cx="667124" cy="16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nuget" descr="GitHub - NuGet/Home: Repo for NuGet Client issues">
            <a:extLst>
              <a:ext uri="{FF2B5EF4-FFF2-40B4-BE49-F238E27FC236}">
                <a16:creationId xmlns:a16="http://schemas.microsoft.com/office/drawing/2014/main" id="{9FCE97E7-41F5-430D-AF7A-15BBD01F3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103" y="2582585"/>
            <a:ext cx="606678" cy="18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rpm" descr="RPM Package Manager - Wikipedia">
            <a:extLst>
              <a:ext uri="{FF2B5EF4-FFF2-40B4-BE49-F238E27FC236}">
                <a16:creationId xmlns:a16="http://schemas.microsoft.com/office/drawing/2014/main" id="{98E28811-02B3-4FE1-B148-2777DD6BE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879" y="2601243"/>
            <a:ext cx="422671" cy="24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ypi" descr="Creating a PyPI Package on Windows - Atharva Kulkarni - Medium">
            <a:extLst>
              <a:ext uri="{FF2B5EF4-FFF2-40B4-BE49-F238E27FC236}">
                <a16:creationId xmlns:a16="http://schemas.microsoft.com/office/drawing/2014/main" id="{6AE60B86-2E77-48EA-8446-121D0ED47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812" y="2591310"/>
            <a:ext cx="511829" cy="23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ruby" descr="Ruby Logo - LogoDix">
            <a:extLst>
              <a:ext uri="{FF2B5EF4-FFF2-40B4-BE49-F238E27FC236}">
                <a16:creationId xmlns:a16="http://schemas.microsoft.com/office/drawing/2014/main" id="{B6DD5B46-0488-45BD-838A-9B46761B8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5" t="19243" r="10335" b="19243"/>
          <a:stretch/>
        </p:blipFill>
        <p:spPr bwMode="auto">
          <a:xfrm>
            <a:off x="8328026" y="2582585"/>
            <a:ext cx="715135" cy="26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gistry-Artifacts">
            <a:extLst>
              <a:ext uri="{FF2B5EF4-FFF2-40B4-BE49-F238E27FC236}">
                <a16:creationId xmlns:a16="http://schemas.microsoft.com/office/drawing/2014/main" id="{CBE048AD-EC7A-492C-BF0B-DD39C77285EA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6715" y="1579245"/>
            <a:ext cx="2104762" cy="2114286"/>
          </a:xfrm>
          <a:prstGeom prst="rect">
            <a:avLst/>
          </a:prstGeom>
        </p:spPr>
      </p:pic>
      <p:sp>
        <p:nvSpPr>
          <p:cNvPr id="3" name="YAAS">
            <a:extLst>
              <a:ext uri="{FF2B5EF4-FFF2-40B4-BE49-F238E27FC236}">
                <a16:creationId xmlns:a16="http://schemas.microsoft.com/office/drawing/2014/main" id="{92EE2496-0C6E-4EA5-A8F8-2F76A0B81A4D}"/>
              </a:ext>
            </a:extLst>
          </p:cNvPr>
          <p:cNvSpPr txBox="1"/>
          <p:nvPr/>
        </p:nvSpPr>
        <p:spPr>
          <a:xfrm>
            <a:off x="4842839" y="1816749"/>
            <a:ext cx="15712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Y</a:t>
            </a:r>
            <a:r>
              <a:rPr lang="en-US" sz="3200" dirty="0"/>
              <a:t>et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A</a:t>
            </a:r>
            <a:r>
              <a:rPr lang="en-US" sz="3200" dirty="0"/>
              <a:t>nother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torage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olution</a:t>
            </a:r>
          </a:p>
        </p:txBody>
      </p:sp>
      <p:sp>
        <p:nvSpPr>
          <p:cNvPr id="27" name="Y">
            <a:extLst>
              <a:ext uri="{FF2B5EF4-FFF2-40B4-BE49-F238E27FC236}">
                <a16:creationId xmlns:a16="http://schemas.microsoft.com/office/drawing/2014/main" id="{AACA87B9-68D7-4957-8ED2-0D2CD8567AF6}"/>
              </a:ext>
            </a:extLst>
          </p:cNvPr>
          <p:cNvSpPr txBox="1"/>
          <p:nvPr/>
        </p:nvSpPr>
        <p:spPr>
          <a:xfrm>
            <a:off x="4837253" y="1813587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Y</a:t>
            </a:r>
            <a:endParaRPr lang="en-US" sz="3200" dirty="0"/>
          </a:p>
        </p:txBody>
      </p:sp>
      <p:sp>
        <p:nvSpPr>
          <p:cNvPr id="28" name="A">
            <a:extLst>
              <a:ext uri="{FF2B5EF4-FFF2-40B4-BE49-F238E27FC236}">
                <a16:creationId xmlns:a16="http://schemas.microsoft.com/office/drawing/2014/main" id="{DAE96F6F-F029-481F-B269-7A77BAE0CE03}"/>
              </a:ext>
            </a:extLst>
          </p:cNvPr>
          <p:cNvSpPr txBox="1"/>
          <p:nvPr/>
        </p:nvSpPr>
        <p:spPr>
          <a:xfrm>
            <a:off x="4845658" y="2308855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endParaRPr lang="en-US" sz="3200" dirty="0"/>
          </a:p>
        </p:txBody>
      </p:sp>
      <p:sp>
        <p:nvSpPr>
          <p:cNvPr id="43" name="S1">
            <a:extLst>
              <a:ext uri="{FF2B5EF4-FFF2-40B4-BE49-F238E27FC236}">
                <a16:creationId xmlns:a16="http://schemas.microsoft.com/office/drawing/2014/main" id="{FC587C9C-6239-4BBB-91CD-B21CFF89CB7F}"/>
              </a:ext>
            </a:extLst>
          </p:cNvPr>
          <p:cNvSpPr txBox="1"/>
          <p:nvPr/>
        </p:nvSpPr>
        <p:spPr>
          <a:xfrm>
            <a:off x="4846871" y="2788432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</a:t>
            </a:r>
            <a:endParaRPr lang="en-US" sz="3200" dirty="0"/>
          </a:p>
        </p:txBody>
      </p:sp>
      <p:sp>
        <p:nvSpPr>
          <p:cNvPr id="44" name="S2">
            <a:extLst>
              <a:ext uri="{FF2B5EF4-FFF2-40B4-BE49-F238E27FC236}">
                <a16:creationId xmlns:a16="http://schemas.microsoft.com/office/drawing/2014/main" id="{BEF513DC-927D-48A1-94B8-920E3B93783A}"/>
              </a:ext>
            </a:extLst>
          </p:cNvPr>
          <p:cNvSpPr txBox="1"/>
          <p:nvPr/>
        </p:nvSpPr>
        <p:spPr>
          <a:xfrm>
            <a:off x="4848538" y="3283539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</a:t>
            </a:r>
            <a:endParaRPr lang="en-US" sz="3200" dirty="0"/>
          </a:p>
        </p:txBody>
      </p:sp>
      <p:sp>
        <p:nvSpPr>
          <p:cNvPr id="45" name="S2">
            <a:extLst>
              <a:ext uri="{FF2B5EF4-FFF2-40B4-BE49-F238E27FC236}">
                <a16:creationId xmlns:a16="http://schemas.microsoft.com/office/drawing/2014/main" id="{D4B817DC-CECF-4108-8785-CC7FFB344FAB}"/>
              </a:ext>
            </a:extLst>
          </p:cNvPr>
          <p:cNvSpPr txBox="1"/>
          <p:nvPr/>
        </p:nvSpPr>
        <p:spPr>
          <a:xfrm>
            <a:off x="4501085" y="1366430"/>
            <a:ext cx="317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133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-0.00026 0.34491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accel="33333" decel="66667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-0.00443 -0.06828 " pathEditMode="relative" rAng="0" ptsTypes="AA">
                                      <p:cBhvr>
                                        <p:cTn id="5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-3426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33333" decel="66667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0.00912 -0.14051 " pathEditMode="relative" rAng="0" ptsTypes="AA">
                                      <p:cBhvr>
                                        <p:cTn id="5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-7037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33333" decel="66667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0.03047 -0.21041 " pathEditMode="relative" rAng="0" ptsTypes="AA">
                                      <p:cBhvr>
                                        <p:cTn id="5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-10532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33333" decel="66667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6 L 0.04583 -0.28334 " pathEditMode="relative" rAng="0" ptsTypes="AA">
                                      <p:cBhvr>
                                        <p:cTn id="6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-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33333E-6 L -0.06862 0.42152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2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02409 0.42778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96296E-6 L 0.11602 0.43148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4" y="2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"/>
                            </p:stCondLst>
                            <p:childTnLst>
                              <p:par>
                                <p:cTn id="1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11185 0.27223 " pathEditMode="relative" rAng="0" ptsTypes="AA">
                                      <p:cBhvr>
                                        <p:cTn id="1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11111E-6 L 0.02461 0.26968 " pathEditMode="relative" rAng="0" ptsTypes="AA">
                                      <p:cBhvr>
                                        <p:cTn id="1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" y="1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-0.06615 0.27223 " pathEditMode="relative" rAng="0" ptsTypes="AA">
                                      <p:cBhvr>
                                        <p:cTn id="1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7" y="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33333E-6 L -0.20456 0.42084 " pathEditMode="relative" rAng="0" ptsTypes="AA">
                                      <p:cBhvr>
                                        <p:cTn id="1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34" y="21042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45833E-6 -2.22222E-6 L -0.15013 0.42037 " pathEditMode="relative" rAng="0" ptsTypes="AA">
                                      <p:cBhvr>
                                        <p:cTn id="1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13" y="21019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-2.59259E-6 L -0.19948 0.35648 " pathEditMode="relative" rAng="0" ptsTypes="AA">
                                      <p:cBhvr>
                                        <p:cTn id="1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74" y="17824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6.25E-7 4.07407E-6 L -0.14596 0.35902 " pathEditMode="relative" rAng="0" ptsTypes="AA">
                                      <p:cBhvr>
                                        <p:cTn id="15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05" y="17940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66667E-6 1.85185E-6 L -0.2013 0.30532 " pathEditMode="relative" rAng="0" ptsTypes="AA">
                                      <p:cBhvr>
                                        <p:cTn id="1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65" y="15255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58333E-6 3.7037E-6 L -0.14817 0.3081 " pathEditMode="relative" rAng="0" ptsTypes="AA">
                                      <p:cBhvr>
                                        <p:cTn id="1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1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" grpId="0"/>
      <p:bldP spid="3" grpId="1"/>
      <p:bldP spid="27" grpId="0"/>
      <p:bldP spid="27" grpId="2"/>
      <p:bldP spid="28" grpId="0"/>
      <p:bldP spid="28" grpId="2"/>
      <p:bldP spid="43" grpId="0"/>
      <p:bldP spid="43" grpId="2"/>
      <p:bldP spid="44" grpId="0"/>
      <p:bldP spid="44" grpId="2"/>
      <p:bldP spid="4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cker pull">
            <a:extLst>
              <a:ext uri="{FF2B5EF4-FFF2-40B4-BE49-F238E27FC236}">
                <a16:creationId xmlns:a16="http://schemas.microsoft.com/office/drawing/2014/main" id="{5684CF72-9A36-4158-BEBE-E1A7E6F47D20}"/>
              </a:ext>
            </a:extLst>
          </p:cNvPr>
          <p:cNvSpPr/>
          <p:nvPr/>
        </p:nvSpPr>
        <p:spPr>
          <a:xfrm>
            <a:off x="395754" y="5657286"/>
            <a:ext cx="5813737" cy="338554"/>
          </a:xfrm>
          <a:prstGeom prst="rect">
            <a:avLst/>
          </a:prstGeom>
          <a:solidFill>
            <a:srgbClr val="012456"/>
          </a:solidFill>
        </p:spPr>
        <p:txBody>
          <a:bodyPr wrap="square">
            <a:spAutoFit/>
          </a:bodyPr>
          <a:lstStyle/>
          <a:p>
            <a:pPr defTabSz="914554"/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docker run </a:t>
            </a:r>
            <a:r>
              <a:rPr lang="en-US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demo42.azurecr.io/charts/wordpress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:5.7</a:t>
            </a:r>
          </a:p>
        </p:txBody>
      </p:sp>
      <p:sp>
        <p:nvSpPr>
          <p:cNvPr id="11" name="helm update">
            <a:extLst>
              <a:ext uri="{FF2B5EF4-FFF2-40B4-BE49-F238E27FC236}">
                <a16:creationId xmlns:a16="http://schemas.microsoft.com/office/drawing/2014/main" id="{904507AF-216B-4F09-8B3F-03E3B628ADBE}"/>
              </a:ext>
            </a:extLst>
          </p:cNvPr>
          <p:cNvSpPr/>
          <p:nvPr/>
        </p:nvSpPr>
        <p:spPr>
          <a:xfrm>
            <a:off x="395753" y="5657286"/>
            <a:ext cx="5813738" cy="338554"/>
          </a:xfrm>
          <a:prstGeom prst="rect">
            <a:avLst/>
          </a:prstGeom>
          <a:solidFill>
            <a:srgbClr val="012456"/>
          </a:solidFill>
        </p:spPr>
        <p:txBody>
          <a:bodyPr wrap="square">
            <a:spAutoFit/>
          </a:bodyPr>
          <a:lstStyle/>
          <a:p>
            <a:pPr defTabSz="914554"/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helm update </a:t>
            </a:r>
            <a:r>
              <a:rPr lang="en-US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demo42.azurecr.io/charts/wordpress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:5.7</a:t>
            </a:r>
          </a:p>
        </p:txBody>
      </p:sp>
      <p:pic>
        <p:nvPicPr>
          <p:cNvPr id="13" name="Picture 6" descr="Related image">
            <a:extLst>
              <a:ext uri="{FF2B5EF4-FFF2-40B4-BE49-F238E27FC236}">
                <a16:creationId xmlns:a16="http://schemas.microsoft.com/office/drawing/2014/main" id="{6136387C-F6B3-4300-A7A6-C6CC5917B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351" y="4771877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24F696-3B51-4424-A6D2-FE7F7F01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Artifact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C059-EF54-4CD6-9AFF-D72699F3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Registries shall know the type they store</a:t>
            </a:r>
          </a:p>
          <a:p>
            <a:r>
              <a:rPr lang="en-US" dirty="0"/>
              <a:t>Vulnerability scanning products must know what they’re scanning</a:t>
            </a:r>
          </a:p>
          <a:p>
            <a:r>
              <a:rPr lang="en-US" dirty="0"/>
              <a:t>Registries may provide options, based on the type</a:t>
            </a:r>
          </a:p>
          <a:p>
            <a:r>
              <a:rPr lang="en-US" dirty="0"/>
              <a:t>Client tooling must know what they’re pulling – so they don’t fail</a:t>
            </a:r>
          </a:p>
          <a:p>
            <a:endParaRPr lang="en-US" dirty="0"/>
          </a:p>
        </p:txBody>
      </p:sp>
      <p:pic>
        <p:nvPicPr>
          <p:cNvPr id="4" name="Picture 4" descr="See the source image">
            <a:extLst>
              <a:ext uri="{FF2B5EF4-FFF2-40B4-BE49-F238E27FC236}">
                <a16:creationId xmlns:a16="http://schemas.microsoft.com/office/drawing/2014/main" id="{DB22A7C2-4BB0-4D81-837B-BF7E05C28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" y="4746906"/>
            <a:ext cx="1190625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lated image">
            <a:extLst>
              <a:ext uri="{FF2B5EF4-FFF2-40B4-BE49-F238E27FC236}">
                <a16:creationId xmlns:a16="http://schemas.microsoft.com/office/drawing/2014/main" id="{0FB17B4C-69DF-4990-9EA0-3B572406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159" y="4771877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09526AF-BEEB-4179-B5EF-DE69DA09D295}"/>
              </a:ext>
            </a:extLst>
          </p:cNvPr>
          <p:cNvSpPr/>
          <p:nvPr/>
        </p:nvSpPr>
        <p:spPr>
          <a:xfrm>
            <a:off x="9879105" y="4230587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demo42.azurecr.io</a:t>
            </a:r>
            <a:endParaRPr lang="en-US" sz="16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F322719-B8F7-49C5-81B3-6662662A0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2737" y="3960033"/>
            <a:ext cx="769545" cy="76954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A04EF02-AB51-474C-A6DB-4DF0BACDB0C6}"/>
              </a:ext>
            </a:extLst>
          </p:cNvPr>
          <p:cNvSpPr/>
          <p:nvPr/>
        </p:nvSpPr>
        <p:spPr>
          <a:xfrm>
            <a:off x="9247675" y="4681914"/>
            <a:ext cx="2780087" cy="97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5" name="REST API">
            <a:extLst>
              <a:ext uri="{FF2B5EF4-FFF2-40B4-BE49-F238E27FC236}">
                <a16:creationId xmlns:a16="http://schemas.microsoft.com/office/drawing/2014/main" id="{92187EB6-8C9E-47D9-9120-6540AB865055}"/>
              </a:ext>
            </a:extLst>
          </p:cNvPr>
          <p:cNvSpPr/>
          <p:nvPr/>
        </p:nvSpPr>
        <p:spPr>
          <a:xfrm>
            <a:off x="8709107" y="4792297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pic>
        <p:nvPicPr>
          <p:cNvPr id="12" name="Picture 6" descr="Related image">
            <a:extLst>
              <a:ext uri="{FF2B5EF4-FFF2-40B4-BE49-F238E27FC236}">
                <a16:creationId xmlns:a16="http://schemas.microsoft.com/office/drawing/2014/main" id="{6D744C2D-1179-4348-BE5F-15840C00F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95" y="4681914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12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-0.71523 -0.0101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68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1523 -0.01019 L -0.71523 -0.00996 C -0.71146 -0.00533 -0.70859 -0.00579 -0.70859 0.0037 C -0.70859 0.00995 -0.71002 0.01157 -0.71159 0.01643 C -0.71263 0.01944 -0.71458 0.02569 -0.71458 0.02615 C -0.71432 0.02731 -0.71445 0.02916 -0.7138 0.03032 C -0.71315 0.03194 -0.71185 0.0324 -0.71094 0.03356 C -0.7069 0.03842 -0.71055 0.03541 -0.7056 0.03842 C -0.70521 0.03935 -0.70469 0.04074 -0.70417 0.04143 C -0.70312 0.04259 -0.70221 0.04351 -0.70117 0.04444 C -0.69752 0.04791 -0.69792 0.04722 -0.6944 0.04907 C -0.69362 0.05046 -0.6931 0.05162 -0.69219 0.05231 C -0.68568 0.05671 -0.68932 0.05046 -0.6862 0.05694 C -0.68646 0.05949 -0.68789 0.07199 -0.68841 0.07268 L -0.69062 0.07592 C -0.69101 0.07847 -0.69101 0.08101 -0.6914 0.08356 C -0.69154 0.08541 -0.69219 0.0868 -0.69219 0.08842 C -0.69219 0.09282 -0.69101 0.09907 -0.68984 0.10254 C -0.68919 0.10439 -0.68841 0.10578 -0.68763 0.10717 C -0.68737 0.10949 -0.68724 0.11157 -0.68698 0.11365 C -0.68659 0.1155 -0.68542 0.11643 -0.68542 0.11828 C -0.68515 0.12407 -0.68594 0.12986 -0.6862 0.13564 C -0.68568 0.13819 -0.68555 0.1412 -0.68463 0.14328 C -0.68255 0.14837 -0.6793 0.14884 -0.67643 0.14976 C -0.67396 0.15023 -0.67135 0.15069 -0.66888 0.15115 C -0.66823 0.15185 -0.66654 0.15115 -0.66667 0.15277 C -0.66693 0.15601 -0.66862 0.1581 -0.66966 0.16064 C -0.67135 0.16458 -0.67318 0.16782 -0.67487 0.17175 L -0.67708 0.17638 C -0.67864 0.18796 -0.67877 0.18773 -0.67943 0.19837 C -0.68047 0.21388 -0.67943 0.20625 -0.68086 0.2155 C -0.68177 0.23009 -0.68281 0.24097 -0.68086 0.25648 C -0.68073 0.25879 -0.6789 0.25856 -0.67786 0.25949 C -0.67682 0.26087 -0.67318 0.2662 -0.67279 0.26759 C -0.672 0.26875 -0.67161 0.2706 -0.67109 0.27222 C -0.67083 0.27361 -0.67083 0.27546 -0.67044 0.27662 C -0.67005 0.278 -0.66901 0.27847 -0.66888 0.28009 C -0.66836 0.28518 -0.66862 0.2905 -0.66823 0.2956 C -0.6681 0.29722 -0.66771 0.29884 -0.66745 0.30023 C -0.66667 0.3118 -0.66667 0.30763 -0.66667 0.31319 " pathEditMode="relative" rAng="0" ptsTypes="AAAAAAAAAAAAAAAAAAAAAAAAAAAAAAAAAAAAAA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1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-0.74336 -0.0127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74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96A47F39-AF02-4F59-8716-4F856FAFD782}"/>
              </a:ext>
            </a:extLst>
          </p:cNvPr>
          <p:cNvSpPr/>
          <p:nvPr/>
        </p:nvSpPr>
        <p:spPr>
          <a:xfrm>
            <a:off x="343954" y="1271451"/>
            <a:ext cx="5456047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Dissecting an OCI Image Manifest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145C25-9226-49E3-8D63-5CF02AB161F3}"/>
              </a:ext>
            </a:extLst>
          </p:cNvPr>
          <p:cNvSpPr txBox="1"/>
          <p:nvPr/>
        </p:nvSpPr>
        <p:spPr>
          <a:xfrm>
            <a:off x="267272" y="1637901"/>
            <a:ext cx="6229350" cy="407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OCI Image Manifest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schemaVersion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</a:t>
            </a: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image.manifest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.v1+json"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"config"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"application/vnd.oci.image.config.v1+json"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"sha256:bd698aa18aa02a2f083292b944813aef7845c336b8ad"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16078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"layers"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"application/vnd.oci.image.layer.v1.tar+gzip"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"sha256:9a1a13172ed974323f7c35153e3127e640e45ef0aa"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23133155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"application/vnd.oci.image.layer.v1.tar+gzip"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"sha256:5094d5d656a95c6aa92a65db2947d7ce0c1a394"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226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16835E-16EC-4159-AE80-0DE0BC66C22A}"/>
              </a:ext>
            </a:extLst>
          </p:cNvPr>
          <p:cNvSpPr/>
          <p:nvPr/>
        </p:nvSpPr>
        <p:spPr>
          <a:xfrm>
            <a:off x="457200" y="2597014"/>
            <a:ext cx="4387851" cy="36526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1C73827-A3D3-4923-87BD-60AA8CE7A05B}"/>
              </a:ext>
            </a:extLst>
          </p:cNvPr>
          <p:cNvSpPr/>
          <p:nvPr/>
        </p:nvSpPr>
        <p:spPr>
          <a:xfrm>
            <a:off x="6294247" y="1303864"/>
            <a:ext cx="5643155" cy="1067615"/>
          </a:xfrm>
          <a:prstGeom prst="wedgeRectCallout">
            <a:avLst>
              <a:gd name="adj1" fmla="val -75194"/>
              <a:gd name="adj2" fmla="val 72033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Consolas" panose="020B0609020204030204" pitchFamily="49" charset="0"/>
              </a:rPr>
              <a:t>manifest.config.mediaType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/>
              <a:t>Defines the Artifact Type</a:t>
            </a:r>
          </a:p>
        </p:txBody>
      </p:sp>
      <p:pic>
        <p:nvPicPr>
          <p:cNvPr id="11" name="SIngularity">
            <a:extLst>
              <a:ext uri="{FF2B5EF4-FFF2-40B4-BE49-F238E27FC236}">
                <a16:creationId xmlns:a16="http://schemas.microsoft.com/office/drawing/2014/main" id="{BD1F070A-4825-4CC6-A66D-3CBE898649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235" t="4842" r="4720" b="4024"/>
          <a:stretch/>
        </p:blipFill>
        <p:spPr>
          <a:xfrm>
            <a:off x="6153875" y="4480949"/>
            <a:ext cx="519780" cy="526067"/>
          </a:xfrm>
          <a:prstGeom prst="rect">
            <a:avLst/>
          </a:prstGeom>
        </p:spPr>
      </p:pic>
      <p:pic>
        <p:nvPicPr>
          <p:cNvPr id="12" name="Docker" descr="See the source image">
            <a:extLst>
              <a:ext uri="{FF2B5EF4-FFF2-40B4-BE49-F238E27FC236}">
                <a16:creationId xmlns:a16="http://schemas.microsoft.com/office/drawing/2014/main" id="{A6BA1190-3634-4866-B363-3DAEB1837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834" y="2663689"/>
            <a:ext cx="858885" cy="52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Helm" descr="Related image">
            <a:extLst>
              <a:ext uri="{FF2B5EF4-FFF2-40B4-BE49-F238E27FC236}">
                <a16:creationId xmlns:a16="http://schemas.microsoft.com/office/drawing/2014/main" id="{2000C358-BD0F-4B5F-8EDC-C89455EF7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517" y="3874524"/>
            <a:ext cx="526067" cy="52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OCI" descr="Image result for oci image logo">
            <a:extLst>
              <a:ext uri="{FF2B5EF4-FFF2-40B4-BE49-F238E27FC236}">
                <a16:creationId xmlns:a16="http://schemas.microsoft.com/office/drawing/2014/main" id="{B11E7EB1-99E4-4B21-B06A-684006176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50"/>
          <a:stretch/>
        </p:blipFill>
        <p:spPr bwMode="auto">
          <a:xfrm>
            <a:off x="6149190" y="3271430"/>
            <a:ext cx="524466" cy="51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OPA">
            <a:extLst>
              <a:ext uri="{FF2B5EF4-FFF2-40B4-BE49-F238E27FC236}">
                <a16:creationId xmlns:a16="http://schemas.microsoft.com/office/drawing/2014/main" id="{3D64E586-1E6B-41C8-9106-E7A0569711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85776" y="5051786"/>
            <a:ext cx="587879" cy="58787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7118598-4F69-4003-A8F3-156C9440EFD4}"/>
              </a:ext>
            </a:extLst>
          </p:cNvPr>
          <p:cNvSpPr/>
          <p:nvPr/>
        </p:nvSpPr>
        <p:spPr>
          <a:xfrm>
            <a:off x="6777719" y="3355827"/>
            <a:ext cx="43588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oci.image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29155D-D970-4395-9018-C39E418F3090}"/>
              </a:ext>
            </a:extLst>
          </p:cNvPr>
          <p:cNvSpPr/>
          <p:nvPr/>
        </p:nvSpPr>
        <p:spPr>
          <a:xfrm>
            <a:off x="6777719" y="2754082"/>
            <a:ext cx="4955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docker.container.image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EFD1D0-31AD-4678-BE0F-EB40A8F3D251}"/>
              </a:ext>
            </a:extLst>
          </p:cNvPr>
          <p:cNvSpPr/>
          <p:nvPr/>
        </p:nvSpPr>
        <p:spPr>
          <a:xfrm>
            <a:off x="6777719" y="3957572"/>
            <a:ext cx="4955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cncf.helm.chart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52C5BC-2029-49B6-8E9E-C933DD760B11}"/>
              </a:ext>
            </a:extLst>
          </p:cNvPr>
          <p:cNvSpPr/>
          <p:nvPr/>
        </p:nvSpPr>
        <p:spPr>
          <a:xfrm>
            <a:off x="6777719" y="4559317"/>
            <a:ext cx="4458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sylabs.sif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CF3874-C48B-4DFC-923C-A59396C045CC}"/>
              </a:ext>
            </a:extLst>
          </p:cNvPr>
          <p:cNvSpPr/>
          <p:nvPr/>
        </p:nvSpPr>
        <p:spPr>
          <a:xfrm>
            <a:off x="6777719" y="5161060"/>
            <a:ext cx="54521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cncf.openpolicyagent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675978-1E95-47BB-91B2-4A8E86F1A849}"/>
              </a:ext>
            </a:extLst>
          </p:cNvPr>
          <p:cNvSpPr txBox="1"/>
          <p:nvPr/>
        </p:nvSpPr>
        <p:spPr>
          <a:xfrm>
            <a:off x="9615613" y="5775652"/>
            <a:ext cx="2528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Unique types registered with </a:t>
            </a:r>
            <a:r>
              <a:rPr lang="en-US" sz="1200" dirty="0">
                <a:hlinkClick r:id="rId10"/>
              </a:rPr>
              <a:t>iana.org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0623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" grpId="0" animBg="1"/>
      <p:bldP spid="16" grpId="0"/>
      <p:bldP spid="17" grpId="0"/>
      <p:bldP spid="18" grpId="0"/>
      <p:bldP spid="19" grpId="0"/>
      <p:bldP spid="20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F85B19C-F3B3-44C9-A9D5-E344C7516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805" y="732669"/>
            <a:ext cx="6885714" cy="3904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7100E9-1F73-4C7E-AC9B-5FF7783C6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68" y="732669"/>
            <a:ext cx="6885714" cy="390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D93111-82F9-4E31-B67F-9E6384A54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1123031"/>
            <a:ext cx="10282219" cy="390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C8CF30-AC8B-4AA5-8ACC-FF7689ACC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757" y="1561126"/>
            <a:ext cx="8104762" cy="4257143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698691F-DB31-4966-8A3D-904BA57C1DEB}"/>
              </a:ext>
            </a:extLst>
          </p:cNvPr>
          <p:cNvSpPr/>
          <p:nvPr/>
        </p:nvSpPr>
        <p:spPr bwMode="auto">
          <a:xfrm>
            <a:off x="5438155" y="681037"/>
            <a:ext cx="2818284" cy="597351"/>
          </a:xfrm>
          <a:prstGeom prst="wedgeRectCallout">
            <a:avLst>
              <a:gd name="adj1" fmla="val -60037"/>
              <a:gd name="adj2" fmla="val 10771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repo/</a:t>
            </a:r>
            <a:r>
              <a: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image:tag</a:t>
            </a: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752552-30AE-4BAB-9D77-9AB04E65E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00" y="1513280"/>
            <a:ext cx="2123665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B07ABD7-892F-407C-B03F-69EC55615E6B}"/>
              </a:ext>
            </a:extLst>
          </p:cNvPr>
          <p:cNvSpPr/>
          <p:nvPr/>
        </p:nvSpPr>
        <p:spPr>
          <a:xfrm>
            <a:off x="3653366" y="4871240"/>
            <a:ext cx="3690410" cy="3294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C4BDC66-F7FD-4E50-8BFC-257EF80C8C3B}"/>
              </a:ext>
            </a:extLst>
          </p:cNvPr>
          <p:cNvSpPr/>
          <p:nvPr/>
        </p:nvSpPr>
        <p:spPr bwMode="auto">
          <a:xfrm>
            <a:off x="4201825" y="4001907"/>
            <a:ext cx="4457560" cy="597351"/>
          </a:xfrm>
          <a:prstGeom prst="wedgeRectCallout">
            <a:avLst>
              <a:gd name="adj1" fmla="val -45545"/>
              <a:gd name="adj2" fmla="val 113394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How a registry knows it’s type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EC00754-FD53-4C91-B9DA-B76049C0F911}"/>
              </a:ext>
            </a:extLst>
          </p:cNvPr>
          <p:cNvSpPr/>
          <p:nvPr/>
        </p:nvSpPr>
        <p:spPr bwMode="auto">
          <a:xfrm>
            <a:off x="1729036" y="691793"/>
            <a:ext cx="2818284" cy="597351"/>
          </a:xfrm>
          <a:prstGeom prst="wedgeRectCallout">
            <a:avLst>
              <a:gd name="adj1" fmla="val -138"/>
              <a:gd name="adj2" fmla="val 12341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Type: Helm</a:t>
            </a:r>
          </a:p>
        </p:txBody>
      </p:sp>
    </p:spTree>
    <p:extLst>
      <p:ext uri="{BB962C8B-B14F-4D97-AF65-F5344CB8AC3E}">
        <p14:creationId xmlns:p14="http://schemas.microsoft.com/office/powerpoint/2010/main" val="37224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8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DB6D-637E-4361-A93F-CFC5B9B4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Config?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8EC8-82E8-4978-BFAA-E347C3506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with </a:t>
            </a:r>
            <a:r>
              <a:rPr lang="en-US" b="1" dirty="0" err="1">
                <a:latin typeface="Consolas" panose="020B0609020204030204" pitchFamily="49" charset="0"/>
              </a:rPr>
              <a:t>manifest.artifactType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too impacting to </a:t>
            </a:r>
            <a:r>
              <a:rPr lang="en-US" i="1" dirty="0"/>
              <a:t>existing </a:t>
            </a:r>
            <a:r>
              <a:rPr lang="en-US" dirty="0"/>
              <a:t>OCI tooling</a:t>
            </a:r>
            <a:endParaRPr lang="en-US" b="1" dirty="0"/>
          </a:p>
          <a:p>
            <a:r>
              <a:rPr lang="en-US" dirty="0"/>
              <a:t>Minimal change to </a:t>
            </a:r>
            <a:r>
              <a:rPr lang="en-US" i="1" dirty="0"/>
              <a:t>existing </a:t>
            </a:r>
            <a:r>
              <a:rPr lang="en-US" dirty="0"/>
              <a:t>OCI compliant tooling</a:t>
            </a:r>
          </a:p>
          <a:p>
            <a:r>
              <a:rPr lang="en-US" dirty="0"/>
              <a:t>Enables artifact configuration data</a:t>
            </a:r>
          </a:p>
          <a:p>
            <a:r>
              <a:rPr lang="en-US" dirty="0"/>
              <a:t>The config object, can be null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A36D8135-EE50-40B3-B74D-BC36320AEE01}"/>
              </a:ext>
            </a:extLst>
          </p:cNvPr>
          <p:cNvSpPr/>
          <p:nvPr/>
        </p:nvSpPr>
        <p:spPr>
          <a:xfrm>
            <a:off x="1919079" y="4207547"/>
            <a:ext cx="7172534" cy="2285328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strike="sngStrike" dirty="0">
                <a:solidFill>
                  <a:srgbClr val="000000"/>
                </a:solidFill>
              </a:rPr>
              <a:t>Image</a:t>
            </a:r>
            <a:r>
              <a:rPr lang="en-US" sz="2800" b="1" dirty="0">
                <a:solidFill>
                  <a:srgbClr val="000000"/>
                </a:solidFill>
              </a:rPr>
              <a:t> Artifact Manifest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b="1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artifactType</a:t>
            </a:r>
            <a:r>
              <a:rPr lang="en-US" sz="1400" b="1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"application/</a:t>
            </a:r>
            <a:r>
              <a:rPr lang="en-U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vnd.cncf.helm.chart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"application/vnd.oci.image.config.v1+json"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 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"sha256:bd698aa18aa02a2f083292b9448130a3afaa9a3e5fba24fc0aef7845c336b8ad"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562E9B-C7B4-4D11-9431-C14BB898259C}"/>
              </a:ext>
            </a:extLst>
          </p:cNvPr>
          <p:cNvSpPr txBox="1"/>
          <p:nvPr/>
        </p:nvSpPr>
        <p:spPr>
          <a:xfrm>
            <a:off x="2009572" y="4350753"/>
            <a:ext cx="6096000" cy="523220"/>
          </a:xfrm>
          <a:prstGeom prst="rect">
            <a:avLst/>
          </a:prstGeom>
          <a:solidFill>
            <a:srgbClr val="F2F2F2"/>
          </a:solidFill>
        </p:spPr>
        <p:txBody>
          <a:bodyPr wrap="square" l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1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Artifact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Manifest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27C7BF-3B48-4011-A0AF-B3E231D396A2}"/>
              </a:ext>
            </a:extLst>
          </p:cNvPr>
          <p:cNvSpPr txBox="1"/>
          <p:nvPr/>
        </p:nvSpPr>
        <p:spPr>
          <a:xfrm>
            <a:off x="1919079" y="4777974"/>
            <a:ext cx="6903139" cy="1692771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schemaVersion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"application/vnd.oci.image.manifest.v1+json"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"config"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"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"application/vnd.cncf.helm.chart.config.v1+json"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"size"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16078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"digest"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 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"sha256:bd698aa18aa02a2f083292b9448130a3afaa9a3e5fba24fc0aef7845c336b8ad"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"layers"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A9D30A-C962-4AE4-9C88-2CC4E9497A2F}"/>
              </a:ext>
            </a:extLst>
          </p:cNvPr>
          <p:cNvSpPr txBox="1"/>
          <p:nvPr/>
        </p:nvSpPr>
        <p:spPr>
          <a:xfrm>
            <a:off x="2009572" y="4350753"/>
            <a:ext cx="6096000" cy="523220"/>
          </a:xfrm>
          <a:prstGeom prst="rect">
            <a:avLst/>
          </a:prstGeom>
          <a:solidFill>
            <a:srgbClr val="F2F2F2"/>
          </a:solidFill>
        </p:spPr>
        <p:txBody>
          <a:bodyPr wrap="square" l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Manifest</a:t>
            </a:r>
          </a:p>
        </p:txBody>
      </p:sp>
    </p:spTree>
    <p:extLst>
      <p:ext uri="{BB962C8B-B14F-4D97-AF65-F5344CB8AC3E}">
        <p14:creationId xmlns:p14="http://schemas.microsoft.com/office/powerpoint/2010/main" val="213290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3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F726-D44C-46D5-BB69-E3B44601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Artifacts &amp; Reference Artifacts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CD993A-3554-4697-926B-E1BC599B3585}"/>
              </a:ext>
            </a:extLst>
          </p:cNvPr>
          <p:cNvGrpSpPr/>
          <p:nvPr/>
        </p:nvGrpSpPr>
        <p:grpSpPr>
          <a:xfrm>
            <a:off x="2875822" y="2028261"/>
            <a:ext cx="2414935" cy="953064"/>
            <a:chOff x="8515042" y="119466"/>
            <a:chExt cx="2414935" cy="953064"/>
          </a:xfrm>
        </p:grpSpPr>
        <p:grpSp>
          <p:nvGrpSpPr>
            <p:cNvPr id="36" name="mysql-container">
              <a:extLst>
                <a:ext uri="{FF2B5EF4-FFF2-40B4-BE49-F238E27FC236}">
                  <a16:creationId xmlns:a16="http://schemas.microsoft.com/office/drawing/2014/main" id="{A388268D-E1CF-4A4A-94C0-930B09A97E6F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41" name="artifact-border">
                <a:extLst>
                  <a:ext uri="{FF2B5EF4-FFF2-40B4-BE49-F238E27FC236}">
                    <a16:creationId xmlns:a16="http://schemas.microsoft.com/office/drawing/2014/main" id="{EB5B864A-E319-477F-AF95-B8D72C2E1903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artifact-border">
                <a:extLst>
                  <a:ext uri="{FF2B5EF4-FFF2-40B4-BE49-F238E27FC236}">
                    <a16:creationId xmlns:a16="http://schemas.microsoft.com/office/drawing/2014/main" id="{F483EE7F-25BC-461F-BA7D-057FB4FC7DA3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artifact-border">
                <a:extLst>
                  <a:ext uri="{FF2B5EF4-FFF2-40B4-BE49-F238E27FC236}">
                    <a16:creationId xmlns:a16="http://schemas.microsoft.com/office/drawing/2014/main" id="{09063E0A-B890-429A-B480-3E537D6D645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44" name="Container Image">
                <a:extLst>
                  <a:ext uri="{FF2B5EF4-FFF2-40B4-BE49-F238E27FC236}">
                    <a16:creationId xmlns:a16="http://schemas.microsoft.com/office/drawing/2014/main" id="{0FE765A9-5F40-4A71-BD7F-2AC99578E4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B3BC699D-E180-45BA-B0F0-CBA4F2BF6140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tifact-name">
                <a:extLst>
                  <a:ext uri="{FF2B5EF4-FFF2-40B4-BE49-F238E27FC236}">
                    <a16:creationId xmlns:a16="http://schemas.microsoft.com/office/drawing/2014/main" id="{37574669-D56E-4CA9-8633-036FB0656FA7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37" name="Sig Label">
              <a:extLst>
                <a:ext uri="{FF2B5EF4-FFF2-40B4-BE49-F238E27FC236}">
                  <a16:creationId xmlns:a16="http://schemas.microsoft.com/office/drawing/2014/main" id="{4B289B6F-304B-40C5-B322-69F0F5D148AE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38" name="Sig Label">
              <a:extLst>
                <a:ext uri="{FF2B5EF4-FFF2-40B4-BE49-F238E27FC236}">
                  <a16:creationId xmlns:a16="http://schemas.microsoft.com/office/drawing/2014/main" id="{BF705FF9-1774-45BF-BC58-4197CD7269A2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D3342589-2A5A-4065-91B8-6AC15D9E41AB}"/>
                </a:ext>
              </a:extLst>
            </p:cNvPr>
            <p:cNvCxnSpPr>
              <a:cxnSpLocks/>
              <a:stCxn id="37" idx="1"/>
              <a:endCxn id="44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11B6EF27-DE9E-4A09-AFB8-D3C7A2C8C898}"/>
                </a:ext>
              </a:extLst>
            </p:cNvPr>
            <p:cNvCxnSpPr>
              <a:cxnSpLocks/>
              <a:stCxn id="38" idx="1"/>
              <a:endCxn id="44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352B803-9417-4BD1-9CBC-536B9F919B07}"/>
              </a:ext>
            </a:extLst>
          </p:cNvPr>
          <p:cNvGrpSpPr/>
          <p:nvPr/>
        </p:nvGrpSpPr>
        <p:grpSpPr>
          <a:xfrm>
            <a:off x="2827055" y="2965613"/>
            <a:ext cx="2312965" cy="910255"/>
            <a:chOff x="8466275" y="1044639"/>
            <a:chExt cx="2312965" cy="910255"/>
          </a:xfrm>
        </p:grpSpPr>
        <p:grpSp>
          <p:nvGrpSpPr>
            <p:cNvPr id="48" name="mysql-container">
              <a:extLst>
                <a:ext uri="{FF2B5EF4-FFF2-40B4-BE49-F238E27FC236}">
                  <a16:creationId xmlns:a16="http://schemas.microsoft.com/office/drawing/2014/main" id="{2B3BC7D2-995D-4B67-8205-CC85D1B695AB}"/>
                </a:ext>
              </a:extLst>
            </p:cNvPr>
            <p:cNvGrpSpPr/>
            <p:nvPr/>
          </p:nvGrpSpPr>
          <p:grpSpPr>
            <a:xfrm>
              <a:off x="8466275" y="1044639"/>
              <a:ext cx="2312965" cy="910255"/>
              <a:chOff x="8625012" y="2418261"/>
              <a:chExt cx="2312965" cy="910255"/>
            </a:xfrm>
          </p:grpSpPr>
          <p:sp>
            <p:nvSpPr>
              <p:cNvPr id="53" name="artifact-border">
                <a:extLst>
                  <a:ext uri="{FF2B5EF4-FFF2-40B4-BE49-F238E27FC236}">
                    <a16:creationId xmlns:a16="http://schemas.microsoft.com/office/drawing/2014/main" id="{66CF6DFE-E19A-493F-842E-42FD0EB0CF47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54" name="Container Image">
                <a:extLst>
                  <a:ext uri="{FF2B5EF4-FFF2-40B4-BE49-F238E27FC236}">
                    <a16:creationId xmlns:a16="http://schemas.microsoft.com/office/drawing/2014/main" id="{B5EBC821-87BD-4651-A95A-E74763EB24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2663" r="2663"/>
              <a:stretch/>
            </p:blipFill>
            <p:spPr>
              <a:xfrm>
                <a:off x="8625012" y="2418261"/>
                <a:ext cx="381460" cy="381716"/>
              </a:xfrm>
              <a:prstGeom prst="rect">
                <a:avLst/>
              </a:prstGeom>
            </p:spPr>
          </p:pic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EDA59B7B-C0EE-4A1F-90C0-306D3CFCA470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artifact-name">
                <a:extLst>
                  <a:ext uri="{FF2B5EF4-FFF2-40B4-BE49-F238E27FC236}">
                    <a16:creationId xmlns:a16="http://schemas.microsoft.com/office/drawing/2014/main" id="{3C84405E-CC60-4E93-B481-7F02C45ECE2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 err="1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SBoM</a:t>
                </a:r>
                <a:endParaRPr lang="en-US" sz="14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</p:grpSp>
        <p:sp>
          <p:nvSpPr>
            <p:cNvPr id="49" name="Sig Label">
              <a:extLst>
                <a:ext uri="{FF2B5EF4-FFF2-40B4-BE49-F238E27FC236}">
                  <a16:creationId xmlns:a16="http://schemas.microsoft.com/office/drawing/2014/main" id="{47101C33-C785-40BA-A2CB-AB420047B9E3}"/>
                </a:ext>
              </a:extLst>
            </p:cNvPr>
            <p:cNvSpPr txBox="1"/>
            <p:nvPr/>
          </p:nvSpPr>
          <p:spPr>
            <a:xfrm>
              <a:off x="8951780" y="1510783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50" name="Sig Label">
              <a:extLst>
                <a:ext uri="{FF2B5EF4-FFF2-40B4-BE49-F238E27FC236}">
                  <a16:creationId xmlns:a16="http://schemas.microsoft.com/office/drawing/2014/main" id="{3D0B07D0-D919-4374-93E9-044C1950BAA3}"/>
                </a:ext>
              </a:extLst>
            </p:cNvPr>
            <p:cNvSpPr txBox="1"/>
            <p:nvPr/>
          </p:nvSpPr>
          <p:spPr>
            <a:xfrm>
              <a:off x="8943590" y="1739336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 err="1"/>
                <a:t>SBoM</a:t>
              </a:r>
              <a:r>
                <a:rPr lang="en-US" sz="1050" b="1" dirty="0"/>
                <a:t>-document (blob)</a:t>
              </a:r>
              <a:endParaRPr lang="en-US" sz="1050" dirty="0"/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7B0BE4F-F541-4D21-AA99-7C603C479C62}"/>
                </a:ext>
              </a:extLst>
            </p:cNvPr>
            <p:cNvCxnSpPr>
              <a:cxnSpLocks/>
              <a:stCxn id="49" idx="1"/>
              <a:endCxn id="54" idx="2"/>
            </p:cNvCxnSpPr>
            <p:nvPr/>
          </p:nvCxnSpPr>
          <p:spPr>
            <a:xfrm rot="10800000">
              <a:off x="8657006" y="1426355"/>
              <a:ext cx="294775" cy="1652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8C41438C-261D-4351-B455-C8E16F5261AB}"/>
                </a:ext>
              </a:extLst>
            </p:cNvPr>
            <p:cNvCxnSpPr>
              <a:cxnSpLocks/>
              <a:stCxn id="50" idx="1"/>
              <a:endCxn id="54" idx="2"/>
            </p:cNvCxnSpPr>
            <p:nvPr/>
          </p:nvCxnSpPr>
          <p:spPr>
            <a:xfrm rot="10800000">
              <a:off x="8657006" y="1426356"/>
              <a:ext cx="286585" cy="39377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A7BBFED-4013-4B87-8FF7-1D2F42119FF5}"/>
              </a:ext>
            </a:extLst>
          </p:cNvPr>
          <p:cNvGrpSpPr/>
          <p:nvPr/>
        </p:nvGrpSpPr>
        <p:grpSpPr>
          <a:xfrm>
            <a:off x="113719" y="1801351"/>
            <a:ext cx="2511690" cy="1083879"/>
            <a:chOff x="5546190" y="669311"/>
            <a:chExt cx="2511690" cy="1083879"/>
          </a:xfrm>
        </p:grpSpPr>
        <p:sp>
          <p:nvSpPr>
            <p:cNvPr id="58" name="artifact-border">
              <a:extLst>
                <a:ext uri="{FF2B5EF4-FFF2-40B4-BE49-F238E27FC236}">
                  <a16:creationId xmlns:a16="http://schemas.microsoft.com/office/drawing/2014/main" id="{E240943C-D203-475D-932C-9D091D504290}"/>
                </a:ext>
              </a:extLst>
            </p:cNvPr>
            <p:cNvSpPr/>
            <p:nvPr/>
          </p:nvSpPr>
          <p:spPr>
            <a:xfrm>
              <a:off x="5643131" y="737395"/>
              <a:ext cx="2361030" cy="1015795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artifact-name">
              <a:extLst>
                <a:ext uri="{FF2B5EF4-FFF2-40B4-BE49-F238E27FC236}">
                  <a16:creationId xmlns:a16="http://schemas.microsoft.com/office/drawing/2014/main" id="{1F3C6C2C-F6B4-4425-86E3-499BB1611F81}"/>
                </a:ext>
              </a:extLst>
            </p:cNvPr>
            <p:cNvSpPr txBox="1"/>
            <p:nvPr/>
          </p:nvSpPr>
          <p:spPr>
            <a:xfrm>
              <a:off x="6100293" y="690266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net-monitor:</a:t>
              </a:r>
              <a:r>
                <a:rPr lang="en-US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v1</a:t>
              </a:r>
              <a:endParaRPr lang="en-US" sz="1800" spc="0" baseline="0" dirty="0">
                <a:solidFill>
                  <a:srgbClr val="000000"/>
                </a:solidFill>
                <a:latin typeface="Consolas"/>
                <a:sym typeface="Consolas"/>
                <a:rtl val="0"/>
              </a:endParaRPr>
            </a:p>
          </p:txBody>
        </p:sp>
        <p:sp>
          <p:nvSpPr>
            <p:cNvPr id="60" name="artifact-mask">
              <a:extLst>
                <a:ext uri="{FF2B5EF4-FFF2-40B4-BE49-F238E27FC236}">
                  <a16:creationId xmlns:a16="http://schemas.microsoft.com/office/drawing/2014/main" id="{C50DB455-AD12-4A99-9A50-3B4B999631F1}"/>
                </a:ext>
              </a:extLst>
            </p:cNvPr>
            <p:cNvSpPr/>
            <p:nvPr/>
          </p:nvSpPr>
          <p:spPr>
            <a:xfrm>
              <a:off x="5546190" y="669311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1" name="Container Image">
              <a:extLst>
                <a:ext uri="{FF2B5EF4-FFF2-40B4-BE49-F238E27FC236}">
                  <a16:creationId xmlns:a16="http://schemas.microsoft.com/office/drawing/2014/main" id="{226456D4-F310-48A0-809F-DC42BD04A0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15673" b="15673"/>
            <a:stretch/>
          </p:blipFill>
          <p:spPr>
            <a:xfrm>
              <a:off x="5566994" y="669311"/>
              <a:ext cx="590498" cy="405396"/>
            </a:xfrm>
            <a:prstGeom prst="rect">
              <a:avLst/>
            </a:prstGeom>
          </p:spPr>
        </p:pic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93275A7E-F84F-4191-981A-DC9712654A5A}"/>
                </a:ext>
              </a:extLst>
            </p:cNvPr>
            <p:cNvSpPr/>
            <p:nvPr/>
          </p:nvSpPr>
          <p:spPr>
            <a:xfrm rot="10800000">
              <a:off x="5647183" y="984342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ig Label">
              <a:extLst>
                <a:ext uri="{FF2B5EF4-FFF2-40B4-BE49-F238E27FC236}">
                  <a16:creationId xmlns:a16="http://schemas.microsoft.com/office/drawing/2014/main" id="{9EDFBA93-67E2-46D7-B49A-14F5D583ACFB}"/>
                </a:ext>
              </a:extLst>
            </p:cNvPr>
            <p:cNvSpPr txBox="1"/>
            <p:nvPr/>
          </p:nvSpPr>
          <p:spPr>
            <a:xfrm>
              <a:off x="6006422" y="1292032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layer1 (blob)</a:t>
              </a:r>
              <a:endParaRPr lang="en-US" sz="1050" dirty="0"/>
            </a:p>
          </p:txBody>
        </p:sp>
        <p:sp>
          <p:nvSpPr>
            <p:cNvPr id="64" name="Sig Label">
              <a:extLst>
                <a:ext uri="{FF2B5EF4-FFF2-40B4-BE49-F238E27FC236}">
                  <a16:creationId xmlns:a16="http://schemas.microsoft.com/office/drawing/2014/main" id="{DC07F829-F479-4EC8-A89B-F2EC276366D1}"/>
                </a:ext>
              </a:extLst>
            </p:cNvPr>
            <p:cNvSpPr txBox="1"/>
            <p:nvPr/>
          </p:nvSpPr>
          <p:spPr>
            <a:xfrm>
              <a:off x="5998232" y="1501535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layer2 (blob)</a:t>
              </a:r>
              <a:endParaRPr lang="en-US" sz="1050" dirty="0"/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6C23C785-6475-4311-A768-A177D0B65CCA}"/>
                </a:ext>
              </a:extLst>
            </p:cNvPr>
            <p:cNvCxnSpPr>
              <a:cxnSpLocks/>
              <a:stCxn id="63" idx="1"/>
              <a:endCxn id="61" idx="2"/>
            </p:cNvCxnSpPr>
            <p:nvPr/>
          </p:nvCxnSpPr>
          <p:spPr>
            <a:xfrm rot="10800000">
              <a:off x="5862244" y="1074708"/>
              <a:ext cx="144179" cy="298117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EFC7F689-E09D-4CA9-8313-01C0890CD395}"/>
                </a:ext>
              </a:extLst>
            </p:cNvPr>
            <p:cNvCxnSpPr>
              <a:cxnSpLocks/>
              <a:stCxn id="64" idx="1"/>
              <a:endCxn id="61" idx="2"/>
            </p:cNvCxnSpPr>
            <p:nvPr/>
          </p:nvCxnSpPr>
          <p:spPr>
            <a:xfrm rot="10800000">
              <a:off x="5862244" y="1074707"/>
              <a:ext cx="135989" cy="5076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Sig Label">
              <a:extLst>
                <a:ext uri="{FF2B5EF4-FFF2-40B4-BE49-F238E27FC236}">
                  <a16:creationId xmlns:a16="http://schemas.microsoft.com/office/drawing/2014/main" id="{5B5D1A2D-7E18-462B-829A-4DB2C7251AE7}"/>
                </a:ext>
              </a:extLst>
            </p:cNvPr>
            <p:cNvSpPr txBox="1"/>
            <p:nvPr/>
          </p:nvSpPr>
          <p:spPr>
            <a:xfrm>
              <a:off x="5998232" y="1091540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C6867C17-D593-4409-BC38-BAFA1054831F}"/>
                </a:ext>
              </a:extLst>
            </p:cNvPr>
            <p:cNvCxnSpPr>
              <a:cxnSpLocks/>
              <a:stCxn id="67" idx="1"/>
              <a:endCxn id="61" idx="2"/>
            </p:cNvCxnSpPr>
            <p:nvPr/>
          </p:nvCxnSpPr>
          <p:spPr>
            <a:xfrm rot="10800000">
              <a:off x="5862244" y="1074708"/>
              <a:ext cx="135989" cy="976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380D476-ED0C-4245-9329-59528CE1C7CC}"/>
              </a:ext>
            </a:extLst>
          </p:cNvPr>
          <p:cNvGrpSpPr/>
          <p:nvPr/>
        </p:nvGrpSpPr>
        <p:grpSpPr>
          <a:xfrm>
            <a:off x="2830394" y="3955949"/>
            <a:ext cx="2312965" cy="910255"/>
            <a:chOff x="8469614" y="2047154"/>
            <a:chExt cx="2312965" cy="910255"/>
          </a:xfrm>
        </p:grpSpPr>
        <p:grpSp>
          <p:nvGrpSpPr>
            <p:cNvPr id="70" name="mysql-container">
              <a:extLst>
                <a:ext uri="{FF2B5EF4-FFF2-40B4-BE49-F238E27FC236}">
                  <a16:creationId xmlns:a16="http://schemas.microsoft.com/office/drawing/2014/main" id="{FE4F1004-2F1C-4CA0-AC43-D70F9A83948E}"/>
                </a:ext>
              </a:extLst>
            </p:cNvPr>
            <p:cNvGrpSpPr/>
            <p:nvPr/>
          </p:nvGrpSpPr>
          <p:grpSpPr>
            <a:xfrm>
              <a:off x="8469614" y="2047154"/>
              <a:ext cx="2312965" cy="910255"/>
              <a:chOff x="8625012" y="2418261"/>
              <a:chExt cx="2312965" cy="910255"/>
            </a:xfrm>
          </p:grpSpPr>
          <p:sp>
            <p:nvSpPr>
              <p:cNvPr id="75" name="artifact-border">
                <a:extLst>
                  <a:ext uri="{FF2B5EF4-FFF2-40B4-BE49-F238E27FC236}">
                    <a16:creationId xmlns:a16="http://schemas.microsoft.com/office/drawing/2014/main" id="{50999AB2-8013-4668-A449-EE911E498EEB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6" name="Container Image">
                <a:extLst>
                  <a:ext uri="{FF2B5EF4-FFF2-40B4-BE49-F238E27FC236}">
                    <a16:creationId xmlns:a16="http://schemas.microsoft.com/office/drawing/2014/main" id="{2ADFDF13-D984-4C79-999C-3EF445B42B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1196" r="1196"/>
              <a:stretch/>
            </p:blipFill>
            <p:spPr>
              <a:xfrm>
                <a:off x="8625012" y="2418261"/>
                <a:ext cx="381460" cy="381716"/>
              </a:xfrm>
              <a:prstGeom prst="rect">
                <a:avLst/>
              </a:prstGeom>
            </p:spPr>
          </p:pic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6A22332C-5A4F-4E05-ABD6-DD04F5EA496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artifact-name">
                <a:extLst>
                  <a:ext uri="{FF2B5EF4-FFF2-40B4-BE49-F238E27FC236}">
                    <a16:creationId xmlns:a16="http://schemas.microsoft.com/office/drawing/2014/main" id="{285DC896-BA27-4CCD-AD83-18CAEF0358D4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YAAT</a:t>
                </a:r>
              </a:p>
            </p:txBody>
          </p:sp>
        </p:grpSp>
        <p:sp>
          <p:nvSpPr>
            <p:cNvPr id="71" name="Sig Label">
              <a:extLst>
                <a:ext uri="{FF2B5EF4-FFF2-40B4-BE49-F238E27FC236}">
                  <a16:creationId xmlns:a16="http://schemas.microsoft.com/office/drawing/2014/main" id="{362C330B-6BE5-4765-A1A8-E2F6E526820A}"/>
                </a:ext>
              </a:extLst>
            </p:cNvPr>
            <p:cNvSpPr txBox="1"/>
            <p:nvPr/>
          </p:nvSpPr>
          <p:spPr>
            <a:xfrm>
              <a:off x="8955119" y="2513298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72" name="Sig Label">
              <a:extLst>
                <a:ext uri="{FF2B5EF4-FFF2-40B4-BE49-F238E27FC236}">
                  <a16:creationId xmlns:a16="http://schemas.microsoft.com/office/drawing/2014/main" id="{B7DE6109-02AA-40DB-A998-670A2D94DD91}"/>
                </a:ext>
              </a:extLst>
            </p:cNvPr>
            <p:cNvSpPr txBox="1"/>
            <p:nvPr/>
          </p:nvSpPr>
          <p:spPr>
            <a:xfrm>
              <a:off x="8946929" y="2741851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content (blob)</a:t>
              </a:r>
              <a:endParaRPr lang="en-US" sz="1050" dirty="0"/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6F39624-1FFE-4AAB-9921-B7D058DB72A1}"/>
                </a:ext>
              </a:extLst>
            </p:cNvPr>
            <p:cNvCxnSpPr>
              <a:cxnSpLocks/>
              <a:stCxn id="71" idx="1"/>
              <a:endCxn id="76" idx="2"/>
            </p:cNvCxnSpPr>
            <p:nvPr/>
          </p:nvCxnSpPr>
          <p:spPr>
            <a:xfrm rot="10800000">
              <a:off x="8660345" y="2428870"/>
              <a:ext cx="294775" cy="1652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DE4A23EA-101B-4E84-9268-80742F718618}"/>
                </a:ext>
              </a:extLst>
            </p:cNvPr>
            <p:cNvCxnSpPr>
              <a:cxnSpLocks/>
              <a:stCxn id="72" idx="1"/>
              <a:endCxn id="76" idx="2"/>
            </p:cNvCxnSpPr>
            <p:nvPr/>
          </p:nvCxnSpPr>
          <p:spPr>
            <a:xfrm rot="10800000">
              <a:off x="8660345" y="2428871"/>
              <a:ext cx="286585" cy="39377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A6D37EE-A8EC-4D27-B278-2D906CBAC291}"/>
              </a:ext>
            </a:extLst>
          </p:cNvPr>
          <p:cNvGrpSpPr/>
          <p:nvPr/>
        </p:nvGrpSpPr>
        <p:grpSpPr>
          <a:xfrm>
            <a:off x="5245184" y="3015093"/>
            <a:ext cx="2414935" cy="953064"/>
            <a:chOff x="8515042" y="119466"/>
            <a:chExt cx="2414935" cy="953064"/>
          </a:xfrm>
        </p:grpSpPr>
        <p:grpSp>
          <p:nvGrpSpPr>
            <p:cNvPr id="80" name="mysql-container">
              <a:extLst>
                <a:ext uri="{FF2B5EF4-FFF2-40B4-BE49-F238E27FC236}">
                  <a16:creationId xmlns:a16="http://schemas.microsoft.com/office/drawing/2014/main" id="{5A2342F4-75F4-4AD2-BF40-740A96C68F18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85" name="artifact-border">
                <a:extLst>
                  <a:ext uri="{FF2B5EF4-FFF2-40B4-BE49-F238E27FC236}">
                    <a16:creationId xmlns:a16="http://schemas.microsoft.com/office/drawing/2014/main" id="{FC7D4DFE-FE0D-4ABB-844C-71D06763DA76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artifact-border">
                <a:extLst>
                  <a:ext uri="{FF2B5EF4-FFF2-40B4-BE49-F238E27FC236}">
                    <a16:creationId xmlns:a16="http://schemas.microsoft.com/office/drawing/2014/main" id="{21754954-53C6-4DB3-985A-DB6344B39DA2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artifact-border">
                <a:extLst>
                  <a:ext uri="{FF2B5EF4-FFF2-40B4-BE49-F238E27FC236}">
                    <a16:creationId xmlns:a16="http://schemas.microsoft.com/office/drawing/2014/main" id="{BEAD76DF-3A04-4F3F-8185-11B10128ADE3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8" name="Container Image">
                <a:extLst>
                  <a:ext uri="{FF2B5EF4-FFF2-40B4-BE49-F238E27FC236}">
                    <a16:creationId xmlns:a16="http://schemas.microsoft.com/office/drawing/2014/main" id="{7D542381-BE42-420E-A59A-A3D96FDF5F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B57869C5-1E39-4DE8-9C94-1C7CD3322CD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tifact-name">
                <a:extLst>
                  <a:ext uri="{FF2B5EF4-FFF2-40B4-BE49-F238E27FC236}">
                    <a16:creationId xmlns:a16="http://schemas.microsoft.com/office/drawing/2014/main" id="{68EDDBA2-548C-44FC-B3CF-BF59F1EE7EE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81" name="Sig Label">
              <a:extLst>
                <a:ext uri="{FF2B5EF4-FFF2-40B4-BE49-F238E27FC236}">
                  <a16:creationId xmlns:a16="http://schemas.microsoft.com/office/drawing/2014/main" id="{7EDF97D6-7EE5-450E-8EBF-1721FE7E80EF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82" name="Sig Label">
              <a:extLst>
                <a:ext uri="{FF2B5EF4-FFF2-40B4-BE49-F238E27FC236}">
                  <a16:creationId xmlns:a16="http://schemas.microsoft.com/office/drawing/2014/main" id="{EDD7870A-D3D5-446C-B880-79FB59DE1E69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111A1125-6B16-4CEC-B37B-6A2BA8666ECA}"/>
                </a:ext>
              </a:extLst>
            </p:cNvPr>
            <p:cNvCxnSpPr>
              <a:cxnSpLocks/>
              <a:stCxn id="81" idx="1"/>
              <a:endCxn id="88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6B2A56BD-DB16-4022-AEDF-75A0F711B5FB}"/>
                </a:ext>
              </a:extLst>
            </p:cNvPr>
            <p:cNvCxnSpPr>
              <a:cxnSpLocks/>
              <a:stCxn id="82" idx="1"/>
              <a:endCxn id="88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2246E08-50B4-40BA-99C8-03967F0F11DE}"/>
              </a:ext>
            </a:extLst>
          </p:cNvPr>
          <p:cNvGrpSpPr/>
          <p:nvPr/>
        </p:nvGrpSpPr>
        <p:grpSpPr>
          <a:xfrm>
            <a:off x="5244082" y="4020122"/>
            <a:ext cx="2414935" cy="953064"/>
            <a:chOff x="8515042" y="119466"/>
            <a:chExt cx="2414935" cy="953064"/>
          </a:xfrm>
        </p:grpSpPr>
        <p:grpSp>
          <p:nvGrpSpPr>
            <p:cNvPr id="92" name="mysql-container">
              <a:extLst>
                <a:ext uri="{FF2B5EF4-FFF2-40B4-BE49-F238E27FC236}">
                  <a16:creationId xmlns:a16="http://schemas.microsoft.com/office/drawing/2014/main" id="{6FA73119-DEBF-4F14-9319-9ECA8B26D9D7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97" name="artifact-border">
                <a:extLst>
                  <a:ext uri="{FF2B5EF4-FFF2-40B4-BE49-F238E27FC236}">
                    <a16:creationId xmlns:a16="http://schemas.microsoft.com/office/drawing/2014/main" id="{22570975-6163-4FE0-BF2E-25DC863D7F42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artifact-border">
                <a:extLst>
                  <a:ext uri="{FF2B5EF4-FFF2-40B4-BE49-F238E27FC236}">
                    <a16:creationId xmlns:a16="http://schemas.microsoft.com/office/drawing/2014/main" id="{DD13748C-FD3D-4B4D-9D2C-7E4786E623BD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artifact-border">
                <a:extLst>
                  <a:ext uri="{FF2B5EF4-FFF2-40B4-BE49-F238E27FC236}">
                    <a16:creationId xmlns:a16="http://schemas.microsoft.com/office/drawing/2014/main" id="{822ED51F-2BBB-4518-99A6-5D67F1CEAD6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00" name="Container Image">
                <a:extLst>
                  <a:ext uri="{FF2B5EF4-FFF2-40B4-BE49-F238E27FC236}">
                    <a16:creationId xmlns:a16="http://schemas.microsoft.com/office/drawing/2014/main" id="{F164CB01-D881-48BE-AB81-C1DCF1D6B2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49FB4110-D4B3-4F13-9FE4-C3623F23F51A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tifact-name">
                <a:extLst>
                  <a:ext uri="{FF2B5EF4-FFF2-40B4-BE49-F238E27FC236}">
                    <a16:creationId xmlns:a16="http://schemas.microsoft.com/office/drawing/2014/main" id="{40A7CBDD-9B09-40C1-A175-AA90B1911993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93" name="Sig Label">
              <a:extLst>
                <a:ext uri="{FF2B5EF4-FFF2-40B4-BE49-F238E27FC236}">
                  <a16:creationId xmlns:a16="http://schemas.microsoft.com/office/drawing/2014/main" id="{C2EF8CD0-ECBE-491B-8821-5DDA201F3DC3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94" name="Sig Label">
              <a:extLst>
                <a:ext uri="{FF2B5EF4-FFF2-40B4-BE49-F238E27FC236}">
                  <a16:creationId xmlns:a16="http://schemas.microsoft.com/office/drawing/2014/main" id="{992E3A0B-B1FC-4B39-A518-661E9203F0ED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05E38EB8-B97A-4821-B625-B28E7DD2FA88}"/>
                </a:ext>
              </a:extLst>
            </p:cNvPr>
            <p:cNvCxnSpPr>
              <a:cxnSpLocks/>
              <a:stCxn id="93" idx="1"/>
              <a:endCxn id="100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E29F7CD7-446B-4ED7-A754-4968C3278267}"/>
                </a:ext>
              </a:extLst>
            </p:cNvPr>
            <p:cNvCxnSpPr>
              <a:cxnSpLocks/>
              <a:stCxn id="94" idx="1"/>
              <a:endCxn id="100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3957E09-F858-49CA-A7E2-B6C17D25F9C5}"/>
              </a:ext>
            </a:extLst>
          </p:cNvPr>
          <p:cNvGrpSpPr/>
          <p:nvPr/>
        </p:nvGrpSpPr>
        <p:grpSpPr>
          <a:xfrm>
            <a:off x="108644" y="2923867"/>
            <a:ext cx="2457971" cy="911016"/>
            <a:chOff x="5546190" y="575806"/>
            <a:chExt cx="2457971" cy="911016"/>
          </a:xfrm>
        </p:grpSpPr>
        <p:sp>
          <p:nvSpPr>
            <p:cNvPr id="123" name="artifact-border">
              <a:extLst>
                <a:ext uri="{FF2B5EF4-FFF2-40B4-BE49-F238E27FC236}">
                  <a16:creationId xmlns:a16="http://schemas.microsoft.com/office/drawing/2014/main" id="{5F1DEC04-214A-4582-8C68-C8E99711F303}"/>
                </a:ext>
              </a:extLst>
            </p:cNvPr>
            <p:cNvSpPr/>
            <p:nvPr/>
          </p:nvSpPr>
          <p:spPr>
            <a:xfrm>
              <a:off x="5643131" y="737396"/>
              <a:ext cx="2361030" cy="749426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artifact-name">
              <a:extLst>
                <a:ext uri="{FF2B5EF4-FFF2-40B4-BE49-F238E27FC236}">
                  <a16:creationId xmlns:a16="http://schemas.microsoft.com/office/drawing/2014/main" id="{7C228655-C3E5-4654-ABBE-1F18D86B87CB}"/>
                </a:ext>
              </a:extLst>
            </p:cNvPr>
            <p:cNvSpPr txBox="1"/>
            <p:nvPr/>
          </p:nvSpPr>
          <p:spPr>
            <a:xfrm>
              <a:off x="6100293" y="690266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wordpress:</a:t>
              </a:r>
              <a:r>
                <a:rPr lang="en-US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5</a:t>
              </a:r>
              <a:endParaRPr lang="en-US" sz="1800" spc="0" baseline="0" dirty="0">
                <a:solidFill>
                  <a:srgbClr val="000000"/>
                </a:solidFill>
                <a:latin typeface="Consolas"/>
                <a:sym typeface="Consolas"/>
                <a:rtl val="0"/>
              </a:endParaRPr>
            </a:p>
          </p:txBody>
        </p:sp>
        <p:sp>
          <p:nvSpPr>
            <p:cNvPr id="125" name="artifact-mask">
              <a:extLst>
                <a:ext uri="{FF2B5EF4-FFF2-40B4-BE49-F238E27FC236}">
                  <a16:creationId xmlns:a16="http://schemas.microsoft.com/office/drawing/2014/main" id="{FEC28701-D8E5-4FBC-A5BA-09D603134B04}"/>
                </a:ext>
              </a:extLst>
            </p:cNvPr>
            <p:cNvSpPr/>
            <p:nvPr/>
          </p:nvSpPr>
          <p:spPr>
            <a:xfrm>
              <a:off x="5546190" y="669311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26" name="Container Image">
              <a:extLst>
                <a:ext uri="{FF2B5EF4-FFF2-40B4-BE49-F238E27FC236}">
                  <a16:creationId xmlns:a16="http://schemas.microsoft.com/office/drawing/2014/main" id="{181D31B6-2900-4CC0-B3B6-5324FC4F04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t="-1329" b="940"/>
            <a:stretch/>
          </p:blipFill>
          <p:spPr>
            <a:xfrm>
              <a:off x="5566994" y="575806"/>
              <a:ext cx="590498" cy="579323"/>
            </a:xfrm>
            <a:prstGeom prst="rect">
              <a:avLst/>
            </a:prstGeom>
          </p:spPr>
        </p:pic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CE3734D7-23F8-46BC-9FD6-9BDE39191756}"/>
                </a:ext>
              </a:extLst>
            </p:cNvPr>
            <p:cNvSpPr/>
            <p:nvPr/>
          </p:nvSpPr>
          <p:spPr>
            <a:xfrm rot="10800000">
              <a:off x="5647183" y="984342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Sig Label">
              <a:extLst>
                <a:ext uri="{FF2B5EF4-FFF2-40B4-BE49-F238E27FC236}">
                  <a16:creationId xmlns:a16="http://schemas.microsoft.com/office/drawing/2014/main" id="{82864918-332C-4427-A7C5-1C4C74CCE51F}"/>
                </a:ext>
              </a:extLst>
            </p:cNvPr>
            <p:cNvSpPr txBox="1"/>
            <p:nvPr/>
          </p:nvSpPr>
          <p:spPr>
            <a:xfrm>
              <a:off x="6006422" y="1292032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layer1 (blob)</a:t>
              </a:r>
              <a:endParaRPr lang="en-US" sz="1050" dirty="0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B99B5AD1-C8CD-4A2D-806D-A7167A37F0B6}"/>
                </a:ext>
              </a:extLst>
            </p:cNvPr>
            <p:cNvCxnSpPr>
              <a:cxnSpLocks/>
              <a:stCxn id="128" idx="1"/>
              <a:endCxn id="126" idx="2"/>
            </p:cNvCxnSpPr>
            <p:nvPr/>
          </p:nvCxnSpPr>
          <p:spPr>
            <a:xfrm rot="10800000">
              <a:off x="5862244" y="1155130"/>
              <a:ext cx="144179" cy="21769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Sig Label">
              <a:extLst>
                <a:ext uri="{FF2B5EF4-FFF2-40B4-BE49-F238E27FC236}">
                  <a16:creationId xmlns:a16="http://schemas.microsoft.com/office/drawing/2014/main" id="{822275CA-1158-42BA-AD5D-CDC25B161F44}"/>
                </a:ext>
              </a:extLst>
            </p:cNvPr>
            <p:cNvSpPr txBox="1"/>
            <p:nvPr/>
          </p:nvSpPr>
          <p:spPr>
            <a:xfrm>
              <a:off x="5998232" y="1091540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cxnSp>
          <p:nvCxnSpPr>
            <p:cNvPr id="133" name="Connector: Elbow 132">
              <a:extLst>
                <a:ext uri="{FF2B5EF4-FFF2-40B4-BE49-F238E27FC236}">
                  <a16:creationId xmlns:a16="http://schemas.microsoft.com/office/drawing/2014/main" id="{3D6A2C46-1EBF-4E42-A27A-C8834F9F80B3}"/>
                </a:ext>
              </a:extLst>
            </p:cNvPr>
            <p:cNvCxnSpPr>
              <a:cxnSpLocks/>
              <a:stCxn id="132" idx="1"/>
              <a:endCxn id="126" idx="2"/>
            </p:cNvCxnSpPr>
            <p:nvPr/>
          </p:nvCxnSpPr>
          <p:spPr>
            <a:xfrm rot="10800000">
              <a:off x="5862244" y="1155130"/>
              <a:ext cx="135989" cy="1720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786271F-DCA6-49C0-AD7D-219021E1A9CB}"/>
              </a:ext>
            </a:extLst>
          </p:cNvPr>
          <p:cNvGrpSpPr/>
          <p:nvPr/>
        </p:nvGrpSpPr>
        <p:grpSpPr>
          <a:xfrm>
            <a:off x="119196" y="3933761"/>
            <a:ext cx="2511690" cy="911016"/>
            <a:chOff x="5546190" y="575806"/>
            <a:chExt cx="2511690" cy="911016"/>
          </a:xfrm>
        </p:grpSpPr>
        <p:sp>
          <p:nvSpPr>
            <p:cNvPr id="135" name="artifact-border">
              <a:extLst>
                <a:ext uri="{FF2B5EF4-FFF2-40B4-BE49-F238E27FC236}">
                  <a16:creationId xmlns:a16="http://schemas.microsoft.com/office/drawing/2014/main" id="{45A73753-5D42-4F8A-85C7-8D4D4022734E}"/>
                </a:ext>
              </a:extLst>
            </p:cNvPr>
            <p:cNvSpPr/>
            <p:nvPr/>
          </p:nvSpPr>
          <p:spPr>
            <a:xfrm>
              <a:off x="5643131" y="737396"/>
              <a:ext cx="2361030" cy="749426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artifact-name">
              <a:extLst>
                <a:ext uri="{FF2B5EF4-FFF2-40B4-BE49-F238E27FC236}">
                  <a16:creationId xmlns:a16="http://schemas.microsoft.com/office/drawing/2014/main" id="{958D43C0-C519-4D1B-8D5D-C609C12D6B28}"/>
                </a:ext>
              </a:extLst>
            </p:cNvPr>
            <p:cNvSpPr txBox="1"/>
            <p:nvPr/>
          </p:nvSpPr>
          <p:spPr>
            <a:xfrm>
              <a:off x="6100293" y="690266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prod-policy:v</a:t>
              </a:r>
              <a:r>
                <a:rPr lang="en-US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9</a:t>
              </a:r>
              <a:endParaRPr lang="en-US" sz="1800" spc="0" baseline="0" dirty="0">
                <a:solidFill>
                  <a:srgbClr val="000000"/>
                </a:solidFill>
                <a:latin typeface="Consolas"/>
                <a:sym typeface="Consolas"/>
                <a:rtl val="0"/>
              </a:endParaRPr>
            </a:p>
          </p:txBody>
        </p:sp>
        <p:sp>
          <p:nvSpPr>
            <p:cNvPr id="137" name="artifact-mask">
              <a:extLst>
                <a:ext uri="{FF2B5EF4-FFF2-40B4-BE49-F238E27FC236}">
                  <a16:creationId xmlns:a16="http://schemas.microsoft.com/office/drawing/2014/main" id="{C88392D5-FC63-45D3-8C6F-B90E680C3804}"/>
                </a:ext>
              </a:extLst>
            </p:cNvPr>
            <p:cNvSpPr/>
            <p:nvPr/>
          </p:nvSpPr>
          <p:spPr>
            <a:xfrm>
              <a:off x="5546190" y="669311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38" name="Container Image">
              <a:extLst>
                <a:ext uri="{FF2B5EF4-FFF2-40B4-BE49-F238E27FC236}">
                  <a16:creationId xmlns:a16="http://schemas.microsoft.com/office/drawing/2014/main" id="{DC77AF8B-5302-4DA2-9377-C318451DB4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t="946" b="946"/>
            <a:stretch/>
          </p:blipFill>
          <p:spPr>
            <a:xfrm>
              <a:off x="5566994" y="575806"/>
              <a:ext cx="590498" cy="579323"/>
            </a:xfrm>
            <a:prstGeom prst="rect">
              <a:avLst/>
            </a:prstGeom>
          </p:spPr>
        </p:pic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C9CC973D-A196-4246-8CFB-FE787B0A66D6}"/>
                </a:ext>
              </a:extLst>
            </p:cNvPr>
            <p:cNvSpPr/>
            <p:nvPr/>
          </p:nvSpPr>
          <p:spPr>
            <a:xfrm rot="10800000">
              <a:off x="5647183" y="984342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Sig Label">
              <a:extLst>
                <a:ext uri="{FF2B5EF4-FFF2-40B4-BE49-F238E27FC236}">
                  <a16:creationId xmlns:a16="http://schemas.microsoft.com/office/drawing/2014/main" id="{76EDA784-2846-462B-AC7E-35B635D6F3C8}"/>
                </a:ext>
              </a:extLst>
            </p:cNvPr>
            <p:cNvSpPr txBox="1"/>
            <p:nvPr/>
          </p:nvSpPr>
          <p:spPr>
            <a:xfrm>
              <a:off x="6006422" y="1292032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layer1 (blob)</a:t>
              </a:r>
              <a:endParaRPr lang="en-US" sz="1050" dirty="0"/>
            </a:p>
          </p:txBody>
        </p:sp>
        <p:cxnSp>
          <p:nvCxnSpPr>
            <p:cNvPr id="141" name="Connector: Elbow 140">
              <a:extLst>
                <a:ext uri="{FF2B5EF4-FFF2-40B4-BE49-F238E27FC236}">
                  <a16:creationId xmlns:a16="http://schemas.microsoft.com/office/drawing/2014/main" id="{027C66B9-D8D7-4C08-864D-50319C5FD69F}"/>
                </a:ext>
              </a:extLst>
            </p:cNvPr>
            <p:cNvCxnSpPr>
              <a:cxnSpLocks/>
              <a:stCxn id="140" idx="1"/>
              <a:endCxn id="138" idx="2"/>
            </p:cNvCxnSpPr>
            <p:nvPr/>
          </p:nvCxnSpPr>
          <p:spPr>
            <a:xfrm rot="10800000">
              <a:off x="5862244" y="1155130"/>
              <a:ext cx="144179" cy="21769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Sig Label">
              <a:extLst>
                <a:ext uri="{FF2B5EF4-FFF2-40B4-BE49-F238E27FC236}">
                  <a16:creationId xmlns:a16="http://schemas.microsoft.com/office/drawing/2014/main" id="{C7F6F4A9-F734-4D0D-ABEB-442F49B07203}"/>
                </a:ext>
              </a:extLst>
            </p:cNvPr>
            <p:cNvSpPr txBox="1"/>
            <p:nvPr/>
          </p:nvSpPr>
          <p:spPr>
            <a:xfrm>
              <a:off x="5998232" y="1091540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cxnSp>
          <p:nvCxnSpPr>
            <p:cNvPr id="143" name="Connector: Elbow 142">
              <a:extLst>
                <a:ext uri="{FF2B5EF4-FFF2-40B4-BE49-F238E27FC236}">
                  <a16:creationId xmlns:a16="http://schemas.microsoft.com/office/drawing/2014/main" id="{B75B88F4-94E1-4324-96D8-4A3ABCAF1390}"/>
                </a:ext>
              </a:extLst>
            </p:cNvPr>
            <p:cNvCxnSpPr>
              <a:cxnSpLocks/>
              <a:stCxn id="142" idx="1"/>
              <a:endCxn id="138" idx="2"/>
            </p:cNvCxnSpPr>
            <p:nvPr/>
          </p:nvCxnSpPr>
          <p:spPr>
            <a:xfrm rot="10800000">
              <a:off x="5862244" y="1155130"/>
              <a:ext cx="135989" cy="1720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970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helm">
            <a:extLst>
              <a:ext uri="{FF2B5EF4-FFF2-40B4-BE49-F238E27FC236}">
                <a16:creationId xmlns:a16="http://schemas.microsoft.com/office/drawing/2014/main" id="{71EA8A5B-1B40-4C8C-B741-5A19CC9EE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5373" y="2249117"/>
            <a:ext cx="222236" cy="231419"/>
          </a:xfrm>
          <a:prstGeom prst="rect">
            <a:avLst/>
          </a:prstGeom>
        </p:spPr>
      </p:pic>
      <p:pic>
        <p:nvPicPr>
          <p:cNvPr id="109" name="cnab" descr="A close up of a sign&#10;&#10;Description automatically generated">
            <a:extLst>
              <a:ext uri="{FF2B5EF4-FFF2-40B4-BE49-F238E27FC236}">
                <a16:creationId xmlns:a16="http://schemas.microsoft.com/office/drawing/2014/main" id="{81E7F7E8-6A8A-49FA-93DA-067F37A44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186" y="2581045"/>
            <a:ext cx="334414" cy="334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C69D9C-6476-47CC-A199-546C9F9A4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5504"/>
            <a:ext cx="10306050" cy="5067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54" name="Portal-tag-listing">
            <a:extLst>
              <a:ext uri="{FF2B5EF4-FFF2-40B4-BE49-F238E27FC236}">
                <a16:creationId xmlns:a16="http://schemas.microsoft.com/office/drawing/2014/main" id="{A5B4D0AB-6E05-4B25-831D-81C7E4E845D0}"/>
              </a:ext>
            </a:extLst>
          </p:cNvPr>
          <p:cNvGrpSpPr/>
          <p:nvPr/>
        </p:nvGrpSpPr>
        <p:grpSpPr>
          <a:xfrm>
            <a:off x="2877523" y="1270983"/>
            <a:ext cx="7234183" cy="5952777"/>
            <a:chOff x="4636654" y="609659"/>
            <a:chExt cx="7234183" cy="5952777"/>
          </a:xfrm>
        </p:grpSpPr>
        <p:pic>
          <p:nvPicPr>
            <p:cNvPr id="11" name="portal-tag-listing">
              <a:extLst>
                <a:ext uri="{FF2B5EF4-FFF2-40B4-BE49-F238E27FC236}">
                  <a16:creationId xmlns:a16="http://schemas.microsoft.com/office/drawing/2014/main" id="{30543C5C-39E3-4EB2-9B83-421A3F9AF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36654" y="609659"/>
              <a:ext cx="7234183" cy="595277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53" name="white-out">
              <a:extLst>
                <a:ext uri="{FF2B5EF4-FFF2-40B4-BE49-F238E27FC236}">
                  <a16:creationId xmlns:a16="http://schemas.microsoft.com/office/drawing/2014/main" id="{FA7549CA-B1A1-4A28-BB81-2AE9E7F70D1A}"/>
                </a:ext>
              </a:extLst>
            </p:cNvPr>
            <p:cNvSpPr/>
            <p:nvPr/>
          </p:nvSpPr>
          <p:spPr>
            <a:xfrm>
              <a:off x="4777740" y="2458448"/>
              <a:ext cx="7067814" cy="3850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id-lines">
              <a:extLst>
                <a:ext uri="{FF2B5EF4-FFF2-40B4-BE49-F238E27FC236}">
                  <a16:creationId xmlns:a16="http://schemas.microsoft.com/office/drawing/2014/main" id="{6EBDDF76-EAC9-4AA2-9627-63246A9520D0}"/>
                </a:ext>
              </a:extLst>
            </p:cNvPr>
            <p:cNvGrpSpPr/>
            <p:nvPr/>
          </p:nvGrpSpPr>
          <p:grpSpPr>
            <a:xfrm>
              <a:off x="4892805" y="2458448"/>
              <a:ext cx="6786195" cy="2678174"/>
              <a:chOff x="4892805" y="2458448"/>
              <a:chExt cx="6786195" cy="2678174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B894D301-44EF-419E-B6F3-98ACE387D768}"/>
                  </a:ext>
                </a:extLst>
              </p:cNvPr>
              <p:cNvGrpSpPr/>
              <p:nvPr/>
            </p:nvGrpSpPr>
            <p:grpSpPr>
              <a:xfrm>
                <a:off x="11535580" y="2458448"/>
                <a:ext cx="143420" cy="2636561"/>
                <a:chOff x="11535580" y="2458448"/>
                <a:chExt cx="143420" cy="2636561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B5E9448-3838-4B85-BEC6-64095B4E7728}"/>
                    </a:ext>
                  </a:extLst>
                </p:cNvPr>
                <p:cNvSpPr txBox="1"/>
                <p:nvPr/>
              </p:nvSpPr>
              <p:spPr>
                <a:xfrm>
                  <a:off x="11537936" y="245844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03D247D-AA70-4908-8425-6062B55BF124}"/>
                    </a:ext>
                  </a:extLst>
                </p:cNvPr>
                <p:cNvSpPr txBox="1"/>
                <p:nvPr/>
              </p:nvSpPr>
              <p:spPr>
                <a:xfrm>
                  <a:off x="11537936" y="2675936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7E734B2-F10C-446D-9767-D7D806E90933}"/>
                    </a:ext>
                  </a:extLst>
                </p:cNvPr>
                <p:cNvSpPr txBox="1"/>
                <p:nvPr/>
              </p:nvSpPr>
              <p:spPr>
                <a:xfrm>
                  <a:off x="11537936" y="2893424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E5DB37-EF78-4746-A5BF-9B288E327E26}"/>
                    </a:ext>
                  </a:extLst>
                </p:cNvPr>
                <p:cNvSpPr txBox="1"/>
                <p:nvPr/>
              </p:nvSpPr>
              <p:spPr>
                <a:xfrm>
                  <a:off x="11537936" y="3110912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8A5F0C1-A0F1-4D06-8338-223E85C41109}"/>
                    </a:ext>
                  </a:extLst>
                </p:cNvPr>
                <p:cNvSpPr txBox="1"/>
                <p:nvPr/>
              </p:nvSpPr>
              <p:spPr>
                <a:xfrm>
                  <a:off x="11537936" y="3328400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CC7FE4D-1720-4FD8-9CA8-E28D61EACC1D}"/>
                    </a:ext>
                  </a:extLst>
                </p:cNvPr>
                <p:cNvSpPr txBox="1"/>
                <p:nvPr/>
              </p:nvSpPr>
              <p:spPr>
                <a:xfrm>
                  <a:off x="11537936" y="354588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E46BF9F-4796-47A6-904C-0952CEEA73A3}"/>
                    </a:ext>
                  </a:extLst>
                </p:cNvPr>
                <p:cNvSpPr txBox="1"/>
                <p:nvPr/>
              </p:nvSpPr>
              <p:spPr>
                <a:xfrm>
                  <a:off x="11537936" y="376337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C2825F6-D88F-495A-9089-0F298A4F03D0}"/>
                    </a:ext>
                  </a:extLst>
                </p:cNvPr>
                <p:cNvSpPr txBox="1"/>
                <p:nvPr/>
              </p:nvSpPr>
              <p:spPr>
                <a:xfrm>
                  <a:off x="11535580" y="3978836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DE016B6-E2BD-47A7-9AFF-D09BE824B977}"/>
                    </a:ext>
                  </a:extLst>
                </p:cNvPr>
                <p:cNvSpPr txBox="1"/>
                <p:nvPr/>
              </p:nvSpPr>
              <p:spPr>
                <a:xfrm>
                  <a:off x="11535580" y="4196324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274FE9C-01B6-4C6E-8742-A6A8A84D9B83}"/>
                    </a:ext>
                  </a:extLst>
                </p:cNvPr>
                <p:cNvSpPr txBox="1"/>
                <p:nvPr/>
              </p:nvSpPr>
              <p:spPr>
                <a:xfrm>
                  <a:off x="11535580" y="4413812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407F5EB7-E972-43D7-9F7F-DE0A38F3BCFC}"/>
                    </a:ext>
                  </a:extLst>
                </p:cNvPr>
                <p:cNvSpPr txBox="1"/>
                <p:nvPr/>
              </p:nvSpPr>
              <p:spPr>
                <a:xfrm>
                  <a:off x="11535580" y="4631300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E05D072-5A19-4C9E-AF52-73B7279AD491}"/>
                    </a:ext>
                  </a:extLst>
                </p:cNvPr>
                <p:cNvSpPr txBox="1"/>
                <p:nvPr/>
              </p:nvSpPr>
              <p:spPr>
                <a:xfrm>
                  <a:off x="11535580" y="484878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A6A61EF-F11F-4EB1-A8A1-0B822215EF7E}"/>
                  </a:ext>
                </a:extLst>
              </p:cNvPr>
              <p:cNvGrpSpPr/>
              <p:nvPr/>
            </p:nvGrpSpPr>
            <p:grpSpPr>
              <a:xfrm>
                <a:off x="4892805" y="2526415"/>
                <a:ext cx="6777489" cy="2610207"/>
                <a:chOff x="4892805" y="2526415"/>
                <a:chExt cx="6777489" cy="2610207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2A65BCBD-2B2C-4D47-957E-4D4ED05C9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047199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2B9E6E35-4682-4A36-B7F8-153191B058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265083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05D4D1B-B2A2-4B5F-A8E1-643986CFE6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482967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9E141E6F-EE93-4FAA-A27E-5C3DD3AD3E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700851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91433DC8-15C6-4A2B-A5DC-66782CBE94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91873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FDDF6712-06CB-44D6-8A2D-563C3BAA52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5136622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5B526E4A-F22E-4F9C-9394-D2B9E1AD7C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52641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60F0CFA-BB35-476F-A0EE-F4660F1C8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744299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8EDAFB3-A380-48EB-A616-B8B87B9568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962183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5614AAE-6C54-455B-96E3-B1305B75D4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180067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2BCC398-7389-4203-B284-6B54AF65E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397951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6876008D-E190-4357-8158-DC26454812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61583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FC0C1F4-4D25-4E6B-A5B7-92324CBFC5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833722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D9F4377-0D79-428D-8DE2-89EB57CA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be seen?</a:t>
            </a:r>
          </a:p>
        </p:txBody>
      </p:sp>
      <p:grpSp>
        <p:nvGrpSpPr>
          <p:cNvPr id="94" name="all-artifacts-tagged">
            <a:extLst>
              <a:ext uri="{FF2B5EF4-FFF2-40B4-BE49-F238E27FC236}">
                <a16:creationId xmlns:a16="http://schemas.microsoft.com/office/drawing/2014/main" id="{B338A045-6395-464D-A8F8-70687F84BF5F}"/>
              </a:ext>
            </a:extLst>
          </p:cNvPr>
          <p:cNvGrpSpPr/>
          <p:nvPr/>
        </p:nvGrpSpPr>
        <p:grpSpPr>
          <a:xfrm>
            <a:off x="3651629" y="3204482"/>
            <a:ext cx="1728124" cy="2605336"/>
            <a:chOff x="5034627" y="2540777"/>
            <a:chExt cx="6147374" cy="260533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F9F7F0-523E-45FD-9FE9-1A46428F65E8}"/>
                </a:ext>
              </a:extLst>
            </p:cNvPr>
            <p:cNvSpPr txBox="1"/>
            <p:nvPr/>
          </p:nvSpPr>
          <p:spPr>
            <a:xfrm>
              <a:off x="5034627" y="2540777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</a:t>
              </a:r>
              <a:endParaRPr lang="en-US" sz="8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09ABEB-B783-4B12-87AE-59195B5232D7}"/>
                </a:ext>
              </a:extLst>
            </p:cNvPr>
            <p:cNvSpPr txBox="1"/>
            <p:nvPr/>
          </p:nvSpPr>
          <p:spPr>
            <a:xfrm>
              <a:off x="5039388" y="2758040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latest-signature</a:t>
              </a:r>
              <a:endParaRPr lang="en-US" sz="8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C85932C-3D6E-480A-B5E3-78F185038B28}"/>
                </a:ext>
              </a:extLst>
            </p:cNvPr>
            <p:cNvSpPr txBox="1"/>
            <p:nvPr/>
          </p:nvSpPr>
          <p:spPr>
            <a:xfrm>
              <a:off x="5044149" y="2975303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latest-signature-acme-rockets</a:t>
              </a:r>
              <a:endParaRPr lang="en-US" sz="8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4DC96F4-994A-4D94-B57E-5AB56955C40C}"/>
                </a:ext>
              </a:extLst>
            </p:cNvPr>
            <p:cNvSpPr txBox="1"/>
            <p:nvPr/>
          </p:nvSpPr>
          <p:spPr>
            <a:xfrm>
              <a:off x="5048910" y="3192566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latest-signature-wabbit-networks</a:t>
              </a:r>
              <a:endParaRPr lang="en-US" sz="8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A22D85D-37D9-4DCE-84ED-92FD3085E61E}"/>
                </a:ext>
              </a:extLst>
            </p:cNvPr>
            <p:cNvSpPr txBox="1"/>
            <p:nvPr/>
          </p:nvSpPr>
          <p:spPr>
            <a:xfrm>
              <a:off x="5053673" y="3409829"/>
              <a:ext cx="612832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</a:t>
              </a:r>
              <a:endParaRPr lang="en-US" sz="8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330ED0-EA13-478E-B3B1-532B07F31C71}"/>
                </a:ext>
              </a:extLst>
            </p:cNvPr>
            <p:cNvSpPr txBox="1"/>
            <p:nvPr/>
          </p:nvSpPr>
          <p:spPr>
            <a:xfrm>
              <a:off x="5048910" y="3844355"/>
              <a:ext cx="612832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strike="noStrike" dirty="0">
                  <a:solidFill>
                    <a:srgbClr val="0F64AE"/>
                  </a:solidFill>
                  <a:effectLst/>
                  <a:latin typeface="az_ea_font"/>
                </a:rPr>
                <a:t>ca4na-signature-acme-rockets</a:t>
              </a:r>
              <a:endParaRPr lang="en-US" sz="8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BF3A982-68A9-48D6-852B-5157004CEAAB}"/>
                </a:ext>
              </a:extLst>
            </p:cNvPr>
            <p:cNvSpPr txBox="1"/>
            <p:nvPr/>
          </p:nvSpPr>
          <p:spPr>
            <a:xfrm>
              <a:off x="5053673" y="4061618"/>
              <a:ext cx="612832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ca4na-signature-wabbit-networks</a:t>
              </a:r>
              <a:endParaRPr lang="en-US" sz="8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30227DF-1933-4C05-AF79-1EF7C5C1AF62}"/>
                </a:ext>
              </a:extLst>
            </p:cNvPr>
            <p:cNvSpPr txBox="1"/>
            <p:nvPr/>
          </p:nvSpPr>
          <p:spPr>
            <a:xfrm>
              <a:off x="5053673" y="3627092"/>
              <a:ext cx="612832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ca4na-signature</a:t>
              </a:r>
              <a:endParaRPr lang="en-US" sz="8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4D1C368-E4BB-4278-8E08-1CF1DBDCA238}"/>
                </a:ext>
              </a:extLst>
            </p:cNvPr>
            <p:cNvSpPr txBox="1"/>
            <p:nvPr/>
          </p:nvSpPr>
          <p:spPr>
            <a:xfrm>
              <a:off x="5053673" y="4278881"/>
              <a:ext cx="612832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</a:t>
              </a:r>
              <a:endParaRPr lang="en-US" sz="8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8A98FBC-5904-4013-AFE9-44F55FEDF834}"/>
                </a:ext>
              </a:extLst>
            </p:cNvPr>
            <p:cNvSpPr txBox="1"/>
            <p:nvPr/>
          </p:nvSpPr>
          <p:spPr>
            <a:xfrm>
              <a:off x="5053671" y="4496144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ca4nb-signature</a:t>
              </a:r>
              <a:endParaRPr lang="en-US" sz="8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FE524ED-3735-41A5-A3AB-3CDAD8814501}"/>
                </a:ext>
              </a:extLst>
            </p:cNvPr>
            <p:cNvSpPr txBox="1"/>
            <p:nvPr/>
          </p:nvSpPr>
          <p:spPr>
            <a:xfrm>
              <a:off x="5053671" y="4713407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ca4nb-signature-acme-rockets</a:t>
              </a:r>
              <a:endParaRPr lang="en-US" sz="8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B121CD-D65E-41C6-874D-1960D0C9535A}"/>
                </a:ext>
              </a:extLst>
            </p:cNvPr>
            <p:cNvSpPr txBox="1"/>
            <p:nvPr/>
          </p:nvSpPr>
          <p:spPr>
            <a:xfrm>
              <a:off x="5053671" y="4930669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ca4nb-wabbit-networks</a:t>
              </a:r>
              <a:endParaRPr lang="en-US" sz="800" dirty="0"/>
            </a:p>
          </p:txBody>
        </p:sp>
      </p:grpSp>
      <p:grpSp>
        <p:nvGrpSpPr>
          <p:cNvPr id="102" name="image-artifacts-tagged">
            <a:extLst>
              <a:ext uri="{FF2B5EF4-FFF2-40B4-BE49-F238E27FC236}">
                <a16:creationId xmlns:a16="http://schemas.microsoft.com/office/drawing/2014/main" id="{4C257528-1D96-4D6C-8BA1-DF892FC8FA8D}"/>
              </a:ext>
            </a:extLst>
          </p:cNvPr>
          <p:cNvGrpSpPr/>
          <p:nvPr/>
        </p:nvGrpSpPr>
        <p:grpSpPr>
          <a:xfrm>
            <a:off x="3653191" y="3203080"/>
            <a:ext cx="816407" cy="2605833"/>
            <a:chOff x="5037672" y="2541756"/>
            <a:chExt cx="816407" cy="2605833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F6C8CAF-2E14-4058-BE27-5B808EF29A95}"/>
                </a:ext>
              </a:extLst>
            </p:cNvPr>
            <p:cNvSpPr txBox="1"/>
            <p:nvPr/>
          </p:nvSpPr>
          <p:spPr>
            <a:xfrm>
              <a:off x="5037672" y="2541756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</a:t>
              </a:r>
              <a:endParaRPr lang="en-US" sz="8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2F7B13-D108-409D-9FBE-FD22D1E33A43}"/>
                </a:ext>
              </a:extLst>
            </p:cNvPr>
            <p:cNvSpPr txBox="1"/>
            <p:nvPr/>
          </p:nvSpPr>
          <p:spPr>
            <a:xfrm>
              <a:off x="5037672" y="2759064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</a:t>
              </a:r>
              <a:endParaRPr lang="en-US" sz="8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C936261-9951-4D88-9044-10DA1C2109C1}"/>
                </a:ext>
              </a:extLst>
            </p:cNvPr>
            <p:cNvSpPr txBox="1"/>
            <p:nvPr/>
          </p:nvSpPr>
          <p:spPr>
            <a:xfrm>
              <a:off x="5037672" y="2976372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</a:t>
              </a:r>
              <a:endParaRPr lang="en-US" sz="8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607FFAF-16E5-4C34-9548-24709DF035BF}"/>
                </a:ext>
              </a:extLst>
            </p:cNvPr>
            <p:cNvSpPr txBox="1"/>
            <p:nvPr/>
          </p:nvSpPr>
          <p:spPr>
            <a:xfrm>
              <a:off x="5037672" y="3193680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ca4nc</a:t>
              </a:r>
              <a:endParaRPr lang="en-US" sz="8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F8FDB94-453C-4373-B690-112EC35AC900}"/>
                </a:ext>
              </a:extLst>
            </p:cNvPr>
            <p:cNvSpPr txBox="1"/>
            <p:nvPr/>
          </p:nvSpPr>
          <p:spPr>
            <a:xfrm>
              <a:off x="5037672" y="3410988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ca4nd</a:t>
              </a:r>
              <a:endParaRPr lang="en-US" sz="8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703AB0E-4247-40EB-929F-F10F5FD8B254}"/>
                </a:ext>
              </a:extLst>
            </p:cNvPr>
            <p:cNvSpPr txBox="1"/>
            <p:nvPr/>
          </p:nvSpPr>
          <p:spPr>
            <a:xfrm>
              <a:off x="5037672" y="3628296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ca4ne</a:t>
              </a:r>
              <a:endParaRPr lang="en-US" sz="8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5C4238A-D742-4641-8F5B-97526975461B}"/>
                </a:ext>
              </a:extLst>
            </p:cNvPr>
            <p:cNvSpPr txBox="1"/>
            <p:nvPr/>
          </p:nvSpPr>
          <p:spPr>
            <a:xfrm>
              <a:off x="5037672" y="3845604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ca4ng</a:t>
              </a:r>
              <a:endParaRPr lang="en-US" sz="8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D835C2B-B93E-4BFF-A4D8-BE17E15C7B41}"/>
                </a:ext>
              </a:extLst>
            </p:cNvPr>
            <p:cNvSpPr txBox="1"/>
            <p:nvPr/>
          </p:nvSpPr>
          <p:spPr>
            <a:xfrm>
              <a:off x="5037672" y="4062912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ca4ng</a:t>
              </a:r>
              <a:endParaRPr lang="en-US" sz="8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F499E34-31A8-460F-A8C6-DC2F5DC20AB1}"/>
                </a:ext>
              </a:extLst>
            </p:cNvPr>
            <p:cNvSpPr txBox="1"/>
            <p:nvPr/>
          </p:nvSpPr>
          <p:spPr>
            <a:xfrm>
              <a:off x="5037672" y="4280220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ca4nh</a:t>
              </a:r>
              <a:endParaRPr lang="en-US" sz="8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6D68EEB-5574-4574-AD3A-6F6CBA2EA7B8}"/>
                </a:ext>
              </a:extLst>
            </p:cNvPr>
            <p:cNvSpPr txBox="1"/>
            <p:nvPr/>
          </p:nvSpPr>
          <p:spPr>
            <a:xfrm>
              <a:off x="5037672" y="4497528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ca4nj</a:t>
              </a:r>
              <a:endParaRPr lang="en-US" sz="8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E4EEBD5-7A4B-4855-837B-3ECA47AC110D}"/>
                </a:ext>
              </a:extLst>
            </p:cNvPr>
            <p:cNvSpPr txBox="1"/>
            <p:nvPr/>
          </p:nvSpPr>
          <p:spPr>
            <a:xfrm>
              <a:off x="5037672" y="4714836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ca4nk</a:t>
              </a:r>
              <a:endParaRPr lang="en-US" sz="8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F2D3546-DB66-4BB4-BEEB-BCECE213F216}"/>
                </a:ext>
              </a:extLst>
            </p:cNvPr>
            <p:cNvSpPr txBox="1"/>
            <p:nvPr/>
          </p:nvSpPr>
          <p:spPr>
            <a:xfrm>
              <a:off x="5037672" y="4932145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ca4nm</a:t>
              </a:r>
              <a:endParaRPr lang="en-US" sz="800" dirty="0"/>
            </a:p>
          </p:txBody>
        </p:sp>
      </p:grpSp>
      <p:grpSp>
        <p:nvGrpSpPr>
          <p:cNvPr id="150" name="all-artiffacts-tagged-attributes">
            <a:extLst>
              <a:ext uri="{FF2B5EF4-FFF2-40B4-BE49-F238E27FC236}">
                <a16:creationId xmlns:a16="http://schemas.microsoft.com/office/drawing/2014/main" id="{90347892-1DFD-4C36-8400-CD7E31A98C1A}"/>
              </a:ext>
            </a:extLst>
          </p:cNvPr>
          <p:cNvGrpSpPr/>
          <p:nvPr/>
        </p:nvGrpSpPr>
        <p:grpSpPr>
          <a:xfrm>
            <a:off x="3451165" y="3189558"/>
            <a:ext cx="229448" cy="2586180"/>
            <a:chOff x="6093542" y="2528234"/>
            <a:chExt cx="229448" cy="2586180"/>
          </a:xfrm>
        </p:grpSpPr>
        <p:pic>
          <p:nvPicPr>
            <p:cNvPr id="108" name="Container Image">
              <a:extLst>
                <a:ext uri="{FF2B5EF4-FFF2-40B4-BE49-F238E27FC236}">
                  <a16:creationId xmlns:a16="http://schemas.microsoft.com/office/drawing/2014/main" id="{B4014ECC-5641-4052-BC63-C91F4C4FC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093542" y="2528234"/>
              <a:ext cx="229448" cy="229448"/>
            </a:xfrm>
            <a:prstGeom prst="rect">
              <a:avLst/>
            </a:prstGeom>
          </p:spPr>
        </p:pic>
        <p:pic>
          <p:nvPicPr>
            <p:cNvPr id="111" name="Signature">
              <a:extLst>
                <a:ext uri="{FF2B5EF4-FFF2-40B4-BE49-F238E27FC236}">
                  <a16:creationId xmlns:a16="http://schemas.microsoft.com/office/drawing/2014/main" id="{B5E52DDC-309A-474F-9F31-9E2E86443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2816335"/>
              <a:ext cx="139184" cy="139184"/>
            </a:xfrm>
            <a:prstGeom prst="rect">
              <a:avLst/>
            </a:prstGeom>
          </p:spPr>
        </p:pic>
        <p:pic>
          <p:nvPicPr>
            <p:cNvPr id="112" name="Signature">
              <a:extLst>
                <a:ext uri="{FF2B5EF4-FFF2-40B4-BE49-F238E27FC236}">
                  <a16:creationId xmlns:a16="http://schemas.microsoft.com/office/drawing/2014/main" id="{D5AB2CD2-3782-48BA-8CE3-705C298EF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014172"/>
              <a:ext cx="139184" cy="139184"/>
            </a:xfrm>
            <a:prstGeom prst="rect">
              <a:avLst/>
            </a:prstGeom>
          </p:spPr>
        </p:pic>
        <p:pic>
          <p:nvPicPr>
            <p:cNvPr id="113" name="Signature">
              <a:extLst>
                <a:ext uri="{FF2B5EF4-FFF2-40B4-BE49-F238E27FC236}">
                  <a16:creationId xmlns:a16="http://schemas.microsoft.com/office/drawing/2014/main" id="{AE0DFDC7-9B46-42F3-9298-C3727EC23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212009"/>
              <a:ext cx="139184" cy="139184"/>
            </a:xfrm>
            <a:prstGeom prst="rect">
              <a:avLst/>
            </a:prstGeom>
          </p:spPr>
        </p:pic>
        <p:pic>
          <p:nvPicPr>
            <p:cNvPr id="114" name="Container Image">
              <a:extLst>
                <a:ext uri="{FF2B5EF4-FFF2-40B4-BE49-F238E27FC236}">
                  <a16:creationId xmlns:a16="http://schemas.microsoft.com/office/drawing/2014/main" id="{DC6C5AE9-E04F-4472-95DF-73AFA870E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093542" y="3409846"/>
              <a:ext cx="229448" cy="229448"/>
            </a:xfrm>
            <a:prstGeom prst="rect">
              <a:avLst/>
            </a:prstGeom>
          </p:spPr>
        </p:pic>
        <p:pic>
          <p:nvPicPr>
            <p:cNvPr id="115" name="Signature">
              <a:extLst>
                <a:ext uri="{FF2B5EF4-FFF2-40B4-BE49-F238E27FC236}">
                  <a16:creationId xmlns:a16="http://schemas.microsoft.com/office/drawing/2014/main" id="{48C639C4-ACB8-403B-99AA-073650AB3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672547"/>
              <a:ext cx="139184" cy="139184"/>
            </a:xfrm>
            <a:prstGeom prst="rect">
              <a:avLst/>
            </a:prstGeom>
          </p:spPr>
        </p:pic>
        <p:pic>
          <p:nvPicPr>
            <p:cNvPr id="116" name="Signature">
              <a:extLst>
                <a:ext uri="{FF2B5EF4-FFF2-40B4-BE49-F238E27FC236}">
                  <a16:creationId xmlns:a16="http://schemas.microsoft.com/office/drawing/2014/main" id="{FCDC19C1-B94B-4475-8BE6-DEFC127F0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895784"/>
              <a:ext cx="139184" cy="139184"/>
            </a:xfrm>
            <a:prstGeom prst="rect">
              <a:avLst/>
            </a:prstGeom>
          </p:spPr>
        </p:pic>
        <p:pic>
          <p:nvPicPr>
            <p:cNvPr id="117" name="Signature">
              <a:extLst>
                <a:ext uri="{FF2B5EF4-FFF2-40B4-BE49-F238E27FC236}">
                  <a16:creationId xmlns:a16="http://schemas.microsoft.com/office/drawing/2014/main" id="{8113CF4B-FDBE-4565-8C26-9B2EBAD63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093621"/>
              <a:ext cx="139184" cy="139184"/>
            </a:xfrm>
            <a:prstGeom prst="rect">
              <a:avLst/>
            </a:prstGeom>
          </p:spPr>
        </p:pic>
        <p:pic>
          <p:nvPicPr>
            <p:cNvPr id="118" name="Container Image">
              <a:extLst>
                <a:ext uri="{FF2B5EF4-FFF2-40B4-BE49-F238E27FC236}">
                  <a16:creationId xmlns:a16="http://schemas.microsoft.com/office/drawing/2014/main" id="{F81E8219-20FC-4152-90C7-AE6B39717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093542" y="4266058"/>
              <a:ext cx="229448" cy="229448"/>
            </a:xfrm>
            <a:prstGeom prst="rect">
              <a:avLst/>
            </a:prstGeom>
          </p:spPr>
        </p:pic>
        <p:pic>
          <p:nvPicPr>
            <p:cNvPr id="119" name="Signature">
              <a:extLst>
                <a:ext uri="{FF2B5EF4-FFF2-40B4-BE49-F238E27FC236}">
                  <a16:creationId xmlns:a16="http://schemas.microsoft.com/office/drawing/2014/main" id="{FE81D021-EB40-47B4-BE3B-74879BCCC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579559"/>
              <a:ext cx="139184" cy="139184"/>
            </a:xfrm>
            <a:prstGeom prst="rect">
              <a:avLst/>
            </a:prstGeom>
          </p:spPr>
        </p:pic>
        <p:pic>
          <p:nvPicPr>
            <p:cNvPr id="120" name="Signature">
              <a:extLst>
                <a:ext uri="{FF2B5EF4-FFF2-40B4-BE49-F238E27FC236}">
                  <a16:creationId xmlns:a16="http://schemas.microsoft.com/office/drawing/2014/main" id="{E9014C21-62D5-4087-ABB3-EA3A48A1E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777396"/>
              <a:ext cx="139184" cy="139184"/>
            </a:xfrm>
            <a:prstGeom prst="rect">
              <a:avLst/>
            </a:prstGeom>
          </p:spPr>
        </p:pic>
        <p:pic>
          <p:nvPicPr>
            <p:cNvPr id="121" name="Signature">
              <a:extLst>
                <a:ext uri="{FF2B5EF4-FFF2-40B4-BE49-F238E27FC236}">
                  <a16:creationId xmlns:a16="http://schemas.microsoft.com/office/drawing/2014/main" id="{D95DF49A-240C-42C4-9D4D-9930B6F34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975230"/>
              <a:ext cx="139184" cy="139184"/>
            </a:xfrm>
            <a:prstGeom prst="rect">
              <a:avLst/>
            </a:prstGeom>
          </p:spPr>
        </p:pic>
      </p:grpSp>
      <p:grpSp>
        <p:nvGrpSpPr>
          <p:cNvPr id="149" name="artifact-attributes">
            <a:extLst>
              <a:ext uri="{FF2B5EF4-FFF2-40B4-BE49-F238E27FC236}">
                <a16:creationId xmlns:a16="http://schemas.microsoft.com/office/drawing/2014/main" id="{60F6AA5C-7045-4A65-BCB7-53B647E745F8}"/>
              </a:ext>
            </a:extLst>
          </p:cNvPr>
          <p:cNvGrpSpPr/>
          <p:nvPr/>
        </p:nvGrpSpPr>
        <p:grpSpPr>
          <a:xfrm>
            <a:off x="3257028" y="3189389"/>
            <a:ext cx="425446" cy="2623533"/>
            <a:chOff x="4889159" y="2528065"/>
            <a:chExt cx="425446" cy="2623533"/>
          </a:xfrm>
        </p:grpSpPr>
        <p:pic>
          <p:nvPicPr>
            <p:cNvPr id="122" name="Container Image">
              <a:extLst>
                <a:ext uri="{FF2B5EF4-FFF2-40B4-BE49-F238E27FC236}">
                  <a16:creationId xmlns:a16="http://schemas.microsoft.com/office/drawing/2014/main" id="{7893E085-E5FB-4B4A-B4EA-49BAF928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85157" y="2528065"/>
              <a:ext cx="229448" cy="229448"/>
            </a:xfrm>
            <a:prstGeom prst="rect">
              <a:avLst/>
            </a:prstGeom>
          </p:spPr>
        </p:pic>
        <p:pic>
          <p:nvPicPr>
            <p:cNvPr id="123" name="Signature">
              <a:extLst>
                <a:ext uri="{FF2B5EF4-FFF2-40B4-BE49-F238E27FC236}">
                  <a16:creationId xmlns:a16="http://schemas.microsoft.com/office/drawing/2014/main" id="{7C9919F6-C655-47BB-878F-6B86B2956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11544" y="2579177"/>
              <a:ext cx="139184" cy="139184"/>
            </a:xfrm>
            <a:prstGeom prst="rect">
              <a:avLst/>
            </a:prstGeom>
          </p:spPr>
        </p:pic>
        <p:pic>
          <p:nvPicPr>
            <p:cNvPr id="127" name="Container Image">
              <a:extLst>
                <a:ext uri="{FF2B5EF4-FFF2-40B4-BE49-F238E27FC236}">
                  <a16:creationId xmlns:a16="http://schemas.microsoft.com/office/drawing/2014/main" id="{32E594EF-FD53-4BC9-9171-B87015087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83122" y="2745709"/>
              <a:ext cx="229448" cy="229448"/>
            </a:xfrm>
            <a:prstGeom prst="rect">
              <a:avLst/>
            </a:prstGeom>
          </p:spPr>
        </p:pic>
        <p:pic>
          <p:nvPicPr>
            <p:cNvPr id="128" name="Signature">
              <a:extLst>
                <a:ext uri="{FF2B5EF4-FFF2-40B4-BE49-F238E27FC236}">
                  <a16:creationId xmlns:a16="http://schemas.microsoft.com/office/drawing/2014/main" id="{E4E57CC7-45E0-442A-863D-0F4FCD573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9509" y="2796821"/>
              <a:ext cx="139184" cy="139184"/>
            </a:xfrm>
            <a:prstGeom prst="rect">
              <a:avLst/>
            </a:prstGeom>
          </p:spPr>
        </p:pic>
        <p:pic>
          <p:nvPicPr>
            <p:cNvPr id="129" name="Container Image">
              <a:extLst>
                <a:ext uri="{FF2B5EF4-FFF2-40B4-BE49-F238E27FC236}">
                  <a16:creationId xmlns:a16="http://schemas.microsoft.com/office/drawing/2014/main" id="{53260202-37F0-4D23-B221-AA93FD33C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81087" y="2963353"/>
              <a:ext cx="229448" cy="229448"/>
            </a:xfrm>
            <a:prstGeom prst="rect">
              <a:avLst/>
            </a:prstGeom>
          </p:spPr>
        </p:pic>
        <p:pic>
          <p:nvPicPr>
            <p:cNvPr id="130" name="Signature">
              <a:extLst>
                <a:ext uri="{FF2B5EF4-FFF2-40B4-BE49-F238E27FC236}">
                  <a16:creationId xmlns:a16="http://schemas.microsoft.com/office/drawing/2014/main" id="{1D55C23B-9D9A-4A2A-8E86-6F8289298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7474" y="3014465"/>
              <a:ext cx="139184" cy="139184"/>
            </a:xfrm>
            <a:prstGeom prst="rect">
              <a:avLst/>
            </a:prstGeom>
          </p:spPr>
        </p:pic>
        <p:pic>
          <p:nvPicPr>
            <p:cNvPr id="131" name="Container Image">
              <a:extLst>
                <a:ext uri="{FF2B5EF4-FFF2-40B4-BE49-F238E27FC236}">
                  <a16:creationId xmlns:a16="http://schemas.microsoft.com/office/drawing/2014/main" id="{3767553E-D5B4-4073-94C8-D808D06F3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9052" y="3180997"/>
              <a:ext cx="229448" cy="229448"/>
            </a:xfrm>
            <a:prstGeom prst="rect">
              <a:avLst/>
            </a:prstGeom>
          </p:spPr>
        </p:pic>
        <p:pic>
          <p:nvPicPr>
            <p:cNvPr id="132" name="Signature">
              <a:extLst>
                <a:ext uri="{FF2B5EF4-FFF2-40B4-BE49-F238E27FC236}">
                  <a16:creationId xmlns:a16="http://schemas.microsoft.com/office/drawing/2014/main" id="{D3775A65-247C-49EE-BBF6-160074AFE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5439" y="3232109"/>
              <a:ext cx="139184" cy="139184"/>
            </a:xfrm>
            <a:prstGeom prst="rect">
              <a:avLst/>
            </a:prstGeom>
          </p:spPr>
        </p:pic>
        <p:pic>
          <p:nvPicPr>
            <p:cNvPr id="133" name="Container Image">
              <a:extLst>
                <a:ext uri="{FF2B5EF4-FFF2-40B4-BE49-F238E27FC236}">
                  <a16:creationId xmlns:a16="http://schemas.microsoft.com/office/drawing/2014/main" id="{06597110-1968-4F80-92C0-F14A5FD57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7017" y="3398641"/>
              <a:ext cx="229448" cy="229448"/>
            </a:xfrm>
            <a:prstGeom prst="rect">
              <a:avLst/>
            </a:prstGeom>
          </p:spPr>
        </p:pic>
        <p:pic>
          <p:nvPicPr>
            <p:cNvPr id="134" name="Signature">
              <a:extLst>
                <a:ext uri="{FF2B5EF4-FFF2-40B4-BE49-F238E27FC236}">
                  <a16:creationId xmlns:a16="http://schemas.microsoft.com/office/drawing/2014/main" id="{F2D44ED3-8099-4EF6-ABC8-A7DAD172F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3404" y="3449753"/>
              <a:ext cx="139184" cy="139184"/>
            </a:xfrm>
            <a:prstGeom prst="rect">
              <a:avLst/>
            </a:prstGeom>
          </p:spPr>
        </p:pic>
        <p:pic>
          <p:nvPicPr>
            <p:cNvPr id="135" name="Container Image">
              <a:extLst>
                <a:ext uri="{FF2B5EF4-FFF2-40B4-BE49-F238E27FC236}">
                  <a16:creationId xmlns:a16="http://schemas.microsoft.com/office/drawing/2014/main" id="{BD8B5F6B-FE81-47A8-B25F-448EFAEAB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4982" y="3616285"/>
              <a:ext cx="229448" cy="229448"/>
            </a:xfrm>
            <a:prstGeom prst="rect">
              <a:avLst/>
            </a:prstGeom>
          </p:spPr>
        </p:pic>
        <p:pic>
          <p:nvPicPr>
            <p:cNvPr id="136" name="Signature">
              <a:extLst>
                <a:ext uri="{FF2B5EF4-FFF2-40B4-BE49-F238E27FC236}">
                  <a16:creationId xmlns:a16="http://schemas.microsoft.com/office/drawing/2014/main" id="{85AE096D-8723-4FD3-A4FD-E3C0C1EFC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1369" y="3667397"/>
              <a:ext cx="139184" cy="139184"/>
            </a:xfrm>
            <a:prstGeom prst="rect">
              <a:avLst/>
            </a:prstGeom>
          </p:spPr>
        </p:pic>
        <p:pic>
          <p:nvPicPr>
            <p:cNvPr id="137" name="Container Image">
              <a:extLst>
                <a:ext uri="{FF2B5EF4-FFF2-40B4-BE49-F238E27FC236}">
                  <a16:creationId xmlns:a16="http://schemas.microsoft.com/office/drawing/2014/main" id="{CA0B7CD8-B3D5-4561-97CD-F9549529B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2947" y="3833929"/>
              <a:ext cx="229448" cy="229448"/>
            </a:xfrm>
            <a:prstGeom prst="rect">
              <a:avLst/>
            </a:prstGeom>
          </p:spPr>
        </p:pic>
        <p:pic>
          <p:nvPicPr>
            <p:cNvPr id="138" name="Signature">
              <a:extLst>
                <a:ext uri="{FF2B5EF4-FFF2-40B4-BE49-F238E27FC236}">
                  <a16:creationId xmlns:a16="http://schemas.microsoft.com/office/drawing/2014/main" id="{250C5D7B-7208-4909-84D5-F3E60D026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9334" y="3885041"/>
              <a:ext cx="139184" cy="139184"/>
            </a:xfrm>
            <a:prstGeom prst="rect">
              <a:avLst/>
            </a:prstGeom>
          </p:spPr>
        </p:pic>
        <p:pic>
          <p:nvPicPr>
            <p:cNvPr id="139" name="Container Image">
              <a:extLst>
                <a:ext uri="{FF2B5EF4-FFF2-40B4-BE49-F238E27FC236}">
                  <a16:creationId xmlns:a16="http://schemas.microsoft.com/office/drawing/2014/main" id="{52D11CBD-DC3B-4E66-9E42-68AACDE03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0912" y="4051573"/>
              <a:ext cx="229448" cy="229448"/>
            </a:xfrm>
            <a:prstGeom prst="rect">
              <a:avLst/>
            </a:prstGeom>
          </p:spPr>
        </p:pic>
        <p:pic>
          <p:nvPicPr>
            <p:cNvPr id="140" name="Signature">
              <a:extLst>
                <a:ext uri="{FF2B5EF4-FFF2-40B4-BE49-F238E27FC236}">
                  <a16:creationId xmlns:a16="http://schemas.microsoft.com/office/drawing/2014/main" id="{58A0FA4F-9415-47CC-AD20-985B689B2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7299" y="4102685"/>
              <a:ext cx="139184" cy="139184"/>
            </a:xfrm>
            <a:prstGeom prst="rect">
              <a:avLst/>
            </a:prstGeom>
          </p:spPr>
        </p:pic>
        <p:pic>
          <p:nvPicPr>
            <p:cNvPr id="141" name="Container Image">
              <a:extLst>
                <a:ext uri="{FF2B5EF4-FFF2-40B4-BE49-F238E27FC236}">
                  <a16:creationId xmlns:a16="http://schemas.microsoft.com/office/drawing/2014/main" id="{97740CE8-E61B-4204-852C-4CA689A5B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8877" y="4269217"/>
              <a:ext cx="229448" cy="229448"/>
            </a:xfrm>
            <a:prstGeom prst="rect">
              <a:avLst/>
            </a:prstGeom>
          </p:spPr>
        </p:pic>
        <p:pic>
          <p:nvPicPr>
            <p:cNvPr id="142" name="Signature">
              <a:extLst>
                <a:ext uri="{FF2B5EF4-FFF2-40B4-BE49-F238E27FC236}">
                  <a16:creationId xmlns:a16="http://schemas.microsoft.com/office/drawing/2014/main" id="{ADCC7160-0929-4E05-88A7-8FCEC3B94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5264" y="4320329"/>
              <a:ext cx="139184" cy="139184"/>
            </a:xfrm>
            <a:prstGeom prst="rect">
              <a:avLst/>
            </a:prstGeom>
          </p:spPr>
        </p:pic>
        <p:pic>
          <p:nvPicPr>
            <p:cNvPr id="143" name="Container Image">
              <a:extLst>
                <a:ext uri="{FF2B5EF4-FFF2-40B4-BE49-F238E27FC236}">
                  <a16:creationId xmlns:a16="http://schemas.microsoft.com/office/drawing/2014/main" id="{C9C33733-9AC3-4B0F-852D-82AB55B35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6842" y="4486861"/>
              <a:ext cx="229448" cy="229448"/>
            </a:xfrm>
            <a:prstGeom prst="rect">
              <a:avLst/>
            </a:prstGeom>
          </p:spPr>
        </p:pic>
        <p:pic>
          <p:nvPicPr>
            <p:cNvPr id="144" name="Signature">
              <a:extLst>
                <a:ext uri="{FF2B5EF4-FFF2-40B4-BE49-F238E27FC236}">
                  <a16:creationId xmlns:a16="http://schemas.microsoft.com/office/drawing/2014/main" id="{82E0E1AE-17AC-40CA-8B2A-6C4981C90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3229" y="4537973"/>
              <a:ext cx="139184" cy="139184"/>
            </a:xfrm>
            <a:prstGeom prst="rect">
              <a:avLst/>
            </a:prstGeom>
          </p:spPr>
        </p:pic>
        <p:pic>
          <p:nvPicPr>
            <p:cNvPr id="145" name="Container Image">
              <a:extLst>
                <a:ext uri="{FF2B5EF4-FFF2-40B4-BE49-F238E27FC236}">
                  <a16:creationId xmlns:a16="http://schemas.microsoft.com/office/drawing/2014/main" id="{CAAA6611-6EF9-4EF1-8542-5C815AD6F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4807" y="4704505"/>
              <a:ext cx="229448" cy="229448"/>
            </a:xfrm>
            <a:prstGeom prst="rect">
              <a:avLst/>
            </a:prstGeom>
          </p:spPr>
        </p:pic>
        <p:pic>
          <p:nvPicPr>
            <p:cNvPr id="146" name="Signature">
              <a:extLst>
                <a:ext uri="{FF2B5EF4-FFF2-40B4-BE49-F238E27FC236}">
                  <a16:creationId xmlns:a16="http://schemas.microsoft.com/office/drawing/2014/main" id="{5425E7B1-831B-4A8C-91F2-28F3788D3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1194" y="4755617"/>
              <a:ext cx="139184" cy="139184"/>
            </a:xfrm>
            <a:prstGeom prst="rect">
              <a:avLst/>
            </a:prstGeom>
          </p:spPr>
        </p:pic>
        <p:pic>
          <p:nvPicPr>
            <p:cNvPr id="147" name="Container Image">
              <a:extLst>
                <a:ext uri="{FF2B5EF4-FFF2-40B4-BE49-F238E27FC236}">
                  <a16:creationId xmlns:a16="http://schemas.microsoft.com/office/drawing/2014/main" id="{8E891CCD-E08A-4550-AA55-4C02E5575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2772" y="4922150"/>
              <a:ext cx="229448" cy="229448"/>
            </a:xfrm>
            <a:prstGeom prst="rect">
              <a:avLst/>
            </a:prstGeom>
          </p:spPr>
        </p:pic>
        <p:pic>
          <p:nvPicPr>
            <p:cNvPr id="148" name="Signature">
              <a:extLst>
                <a:ext uri="{FF2B5EF4-FFF2-40B4-BE49-F238E27FC236}">
                  <a16:creationId xmlns:a16="http://schemas.microsoft.com/office/drawing/2014/main" id="{48B4CAC3-D05A-48D4-A11D-40CD199F5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89159" y="4973262"/>
              <a:ext cx="139184" cy="139184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120A087-3D81-491F-A714-9D75A8B5C892}"/>
              </a:ext>
            </a:extLst>
          </p:cNvPr>
          <p:cNvGrpSpPr/>
          <p:nvPr/>
        </p:nvGrpSpPr>
        <p:grpSpPr>
          <a:xfrm>
            <a:off x="3121319" y="3223650"/>
            <a:ext cx="157164" cy="156349"/>
            <a:chOff x="10972799" y="2790825"/>
            <a:chExt cx="157164" cy="156349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639830A-58DF-44B2-82C4-106EAD6FB1B5}"/>
                </a:ext>
              </a:extLst>
            </p:cNvPr>
            <p:cNvSpPr txBox="1"/>
            <p:nvPr/>
          </p:nvSpPr>
          <p:spPr>
            <a:xfrm>
              <a:off x="10972799" y="2790825"/>
              <a:ext cx="4571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dirty="0"/>
                <a:t>S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0248AE82-584B-4828-844F-BDE21FF4B26F}"/>
                </a:ext>
              </a:extLst>
            </p:cNvPr>
            <p:cNvSpPr txBox="1"/>
            <p:nvPr/>
          </p:nvSpPr>
          <p:spPr>
            <a:xfrm>
              <a:off x="11001512" y="2815462"/>
              <a:ext cx="61932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B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01FE6C5-EEAD-44FD-B353-504680F5A5D7}"/>
                </a:ext>
              </a:extLst>
            </p:cNvPr>
            <p:cNvSpPr txBox="1"/>
            <p:nvPr/>
          </p:nvSpPr>
          <p:spPr>
            <a:xfrm>
              <a:off x="11032150" y="2832130"/>
              <a:ext cx="92910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o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09FFC54-125D-40E9-9956-3755DEBD6F2E}"/>
                </a:ext>
              </a:extLst>
            </p:cNvPr>
            <p:cNvSpPr txBox="1"/>
            <p:nvPr/>
          </p:nvSpPr>
          <p:spPr>
            <a:xfrm>
              <a:off x="11048819" y="2870230"/>
              <a:ext cx="81144" cy="769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500" dirty="0"/>
                <a:t>M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8EA8AA8-9F1C-45C0-8A4D-580B31811CC2}"/>
              </a:ext>
            </a:extLst>
          </p:cNvPr>
          <p:cNvGrpSpPr/>
          <p:nvPr/>
        </p:nvGrpSpPr>
        <p:grpSpPr>
          <a:xfrm>
            <a:off x="3128297" y="3436577"/>
            <a:ext cx="157164" cy="156349"/>
            <a:chOff x="10972799" y="2790825"/>
            <a:chExt cx="157164" cy="156349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5E65DA4-A0EC-4B27-86CD-E1F2AF28796A}"/>
                </a:ext>
              </a:extLst>
            </p:cNvPr>
            <p:cNvSpPr txBox="1"/>
            <p:nvPr/>
          </p:nvSpPr>
          <p:spPr>
            <a:xfrm>
              <a:off x="10972799" y="2790825"/>
              <a:ext cx="4571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dirty="0"/>
                <a:t>S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76FF760C-CF43-473E-A28B-42BC602766B4}"/>
                </a:ext>
              </a:extLst>
            </p:cNvPr>
            <p:cNvSpPr txBox="1"/>
            <p:nvPr/>
          </p:nvSpPr>
          <p:spPr>
            <a:xfrm>
              <a:off x="11001512" y="2815462"/>
              <a:ext cx="61932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B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B652EED3-3E83-4FED-B4C3-4C994995D4F7}"/>
                </a:ext>
              </a:extLst>
            </p:cNvPr>
            <p:cNvSpPr txBox="1"/>
            <p:nvPr/>
          </p:nvSpPr>
          <p:spPr>
            <a:xfrm>
              <a:off x="11032150" y="2832130"/>
              <a:ext cx="92910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o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7751E1C-3B08-41B5-95F7-35BDABD512D1}"/>
                </a:ext>
              </a:extLst>
            </p:cNvPr>
            <p:cNvSpPr txBox="1"/>
            <p:nvPr/>
          </p:nvSpPr>
          <p:spPr>
            <a:xfrm>
              <a:off x="11048819" y="2870230"/>
              <a:ext cx="81144" cy="769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500" dirty="0"/>
                <a:t>M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0404FDF-9B97-4D3E-82B3-98025C281A68}"/>
              </a:ext>
            </a:extLst>
          </p:cNvPr>
          <p:cNvGrpSpPr/>
          <p:nvPr/>
        </p:nvGrpSpPr>
        <p:grpSpPr>
          <a:xfrm>
            <a:off x="2980200" y="3252017"/>
            <a:ext cx="268359" cy="2525123"/>
            <a:chOff x="2980200" y="3252017"/>
            <a:chExt cx="268359" cy="2525123"/>
          </a:xfrm>
        </p:grpSpPr>
        <p:pic>
          <p:nvPicPr>
            <p:cNvPr id="1026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5F2054B4-C6E3-462C-A996-E045ABF110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200" y="3252017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74F7FF1D-6708-4040-BB1A-BC7643BCE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200" y="3469230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4E397D30-2A5F-4438-9613-CF913AC05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3686443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0CC41DBE-A46D-4F0B-B28C-9B389A62C8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3903656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78CBDB36-4A20-4FEC-86D7-FCB055B32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120869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A5B8BEF7-43A1-4E54-A514-02975E050F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338082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6FDC977C-00FC-424B-9817-C932A22155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555295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DEF3ADA8-5B1A-4584-AB68-BED4EA4C6A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772508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C2D1A8EC-792C-4BDE-B94A-BE176A18B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989721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5F6F69AC-8919-4728-9558-6F3CA1AF6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5206934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2A452BB6-AAB7-4462-BECA-681D370A57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5424147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B31849DA-21A9-43C3-9F87-1F58C4B16D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5641362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469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F726-D44C-46D5-BB69-E3B44601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Artifacts &amp; Reference Artifacts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CD993A-3554-4697-926B-E1BC599B3585}"/>
              </a:ext>
            </a:extLst>
          </p:cNvPr>
          <p:cNvGrpSpPr/>
          <p:nvPr/>
        </p:nvGrpSpPr>
        <p:grpSpPr>
          <a:xfrm>
            <a:off x="2875822" y="2028261"/>
            <a:ext cx="2414935" cy="953064"/>
            <a:chOff x="8515042" y="119466"/>
            <a:chExt cx="2414935" cy="953064"/>
          </a:xfrm>
        </p:grpSpPr>
        <p:grpSp>
          <p:nvGrpSpPr>
            <p:cNvPr id="36" name="mysql-container">
              <a:extLst>
                <a:ext uri="{FF2B5EF4-FFF2-40B4-BE49-F238E27FC236}">
                  <a16:creationId xmlns:a16="http://schemas.microsoft.com/office/drawing/2014/main" id="{A388268D-E1CF-4A4A-94C0-930B09A97E6F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41" name="artifact-border">
                <a:extLst>
                  <a:ext uri="{FF2B5EF4-FFF2-40B4-BE49-F238E27FC236}">
                    <a16:creationId xmlns:a16="http://schemas.microsoft.com/office/drawing/2014/main" id="{EB5B864A-E319-477F-AF95-B8D72C2E1903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artifact-border">
                <a:extLst>
                  <a:ext uri="{FF2B5EF4-FFF2-40B4-BE49-F238E27FC236}">
                    <a16:creationId xmlns:a16="http://schemas.microsoft.com/office/drawing/2014/main" id="{F483EE7F-25BC-461F-BA7D-057FB4FC7DA3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artifact-border">
                <a:extLst>
                  <a:ext uri="{FF2B5EF4-FFF2-40B4-BE49-F238E27FC236}">
                    <a16:creationId xmlns:a16="http://schemas.microsoft.com/office/drawing/2014/main" id="{09063E0A-B890-429A-B480-3E537D6D645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44" name="Container Image">
                <a:extLst>
                  <a:ext uri="{FF2B5EF4-FFF2-40B4-BE49-F238E27FC236}">
                    <a16:creationId xmlns:a16="http://schemas.microsoft.com/office/drawing/2014/main" id="{0FE765A9-5F40-4A71-BD7F-2AC99578E4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B3BC699D-E180-45BA-B0F0-CBA4F2BF6140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tifact-name">
                <a:extLst>
                  <a:ext uri="{FF2B5EF4-FFF2-40B4-BE49-F238E27FC236}">
                    <a16:creationId xmlns:a16="http://schemas.microsoft.com/office/drawing/2014/main" id="{37574669-D56E-4CA9-8633-036FB0656FA7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37" name="Sig Label">
              <a:extLst>
                <a:ext uri="{FF2B5EF4-FFF2-40B4-BE49-F238E27FC236}">
                  <a16:creationId xmlns:a16="http://schemas.microsoft.com/office/drawing/2014/main" id="{4B289B6F-304B-40C5-B322-69F0F5D148AE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38" name="Sig Label">
              <a:extLst>
                <a:ext uri="{FF2B5EF4-FFF2-40B4-BE49-F238E27FC236}">
                  <a16:creationId xmlns:a16="http://schemas.microsoft.com/office/drawing/2014/main" id="{BF705FF9-1774-45BF-BC58-4197CD7269A2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D3342589-2A5A-4065-91B8-6AC15D9E41AB}"/>
                </a:ext>
              </a:extLst>
            </p:cNvPr>
            <p:cNvCxnSpPr>
              <a:cxnSpLocks/>
              <a:stCxn id="37" idx="1"/>
              <a:endCxn id="44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11B6EF27-DE9E-4A09-AFB8-D3C7A2C8C898}"/>
                </a:ext>
              </a:extLst>
            </p:cNvPr>
            <p:cNvCxnSpPr>
              <a:cxnSpLocks/>
              <a:stCxn id="38" idx="1"/>
              <a:endCxn id="44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352B803-9417-4BD1-9CBC-536B9F919B07}"/>
              </a:ext>
            </a:extLst>
          </p:cNvPr>
          <p:cNvGrpSpPr/>
          <p:nvPr/>
        </p:nvGrpSpPr>
        <p:grpSpPr>
          <a:xfrm>
            <a:off x="2827055" y="2965613"/>
            <a:ext cx="2312965" cy="910255"/>
            <a:chOff x="8466275" y="1044639"/>
            <a:chExt cx="2312965" cy="910255"/>
          </a:xfrm>
        </p:grpSpPr>
        <p:grpSp>
          <p:nvGrpSpPr>
            <p:cNvPr id="48" name="mysql-container">
              <a:extLst>
                <a:ext uri="{FF2B5EF4-FFF2-40B4-BE49-F238E27FC236}">
                  <a16:creationId xmlns:a16="http://schemas.microsoft.com/office/drawing/2014/main" id="{2B3BC7D2-995D-4B67-8205-CC85D1B695AB}"/>
                </a:ext>
              </a:extLst>
            </p:cNvPr>
            <p:cNvGrpSpPr/>
            <p:nvPr/>
          </p:nvGrpSpPr>
          <p:grpSpPr>
            <a:xfrm>
              <a:off x="8466275" y="1044639"/>
              <a:ext cx="2312965" cy="910255"/>
              <a:chOff x="8625012" y="2418261"/>
              <a:chExt cx="2312965" cy="910255"/>
            </a:xfrm>
          </p:grpSpPr>
          <p:sp>
            <p:nvSpPr>
              <p:cNvPr id="53" name="artifact-border">
                <a:extLst>
                  <a:ext uri="{FF2B5EF4-FFF2-40B4-BE49-F238E27FC236}">
                    <a16:creationId xmlns:a16="http://schemas.microsoft.com/office/drawing/2014/main" id="{66CF6DFE-E19A-493F-842E-42FD0EB0CF47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54" name="Container Image">
                <a:extLst>
                  <a:ext uri="{FF2B5EF4-FFF2-40B4-BE49-F238E27FC236}">
                    <a16:creationId xmlns:a16="http://schemas.microsoft.com/office/drawing/2014/main" id="{B5EBC821-87BD-4651-A95A-E74763EB24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2663" r="2663"/>
              <a:stretch/>
            </p:blipFill>
            <p:spPr>
              <a:xfrm>
                <a:off x="8625012" y="2418261"/>
                <a:ext cx="381460" cy="381716"/>
              </a:xfrm>
              <a:prstGeom prst="rect">
                <a:avLst/>
              </a:prstGeom>
            </p:spPr>
          </p:pic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EDA59B7B-C0EE-4A1F-90C0-306D3CFCA470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artifact-name">
                <a:extLst>
                  <a:ext uri="{FF2B5EF4-FFF2-40B4-BE49-F238E27FC236}">
                    <a16:creationId xmlns:a16="http://schemas.microsoft.com/office/drawing/2014/main" id="{3C84405E-CC60-4E93-B481-7F02C45ECE2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 err="1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SBoM</a:t>
                </a:r>
                <a:endParaRPr lang="en-US" sz="14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</p:grpSp>
        <p:sp>
          <p:nvSpPr>
            <p:cNvPr id="49" name="Sig Label">
              <a:extLst>
                <a:ext uri="{FF2B5EF4-FFF2-40B4-BE49-F238E27FC236}">
                  <a16:creationId xmlns:a16="http://schemas.microsoft.com/office/drawing/2014/main" id="{47101C33-C785-40BA-A2CB-AB420047B9E3}"/>
                </a:ext>
              </a:extLst>
            </p:cNvPr>
            <p:cNvSpPr txBox="1"/>
            <p:nvPr/>
          </p:nvSpPr>
          <p:spPr>
            <a:xfrm>
              <a:off x="8951780" y="1510783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50" name="Sig Label">
              <a:extLst>
                <a:ext uri="{FF2B5EF4-FFF2-40B4-BE49-F238E27FC236}">
                  <a16:creationId xmlns:a16="http://schemas.microsoft.com/office/drawing/2014/main" id="{3D0B07D0-D919-4374-93E9-044C1950BAA3}"/>
                </a:ext>
              </a:extLst>
            </p:cNvPr>
            <p:cNvSpPr txBox="1"/>
            <p:nvPr/>
          </p:nvSpPr>
          <p:spPr>
            <a:xfrm>
              <a:off x="8943590" y="1739336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 err="1"/>
                <a:t>SBoM</a:t>
              </a:r>
              <a:r>
                <a:rPr lang="en-US" sz="1050" b="1" dirty="0"/>
                <a:t>-document (blob)</a:t>
              </a:r>
              <a:endParaRPr lang="en-US" sz="1050" dirty="0"/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7B0BE4F-F541-4D21-AA99-7C603C479C62}"/>
                </a:ext>
              </a:extLst>
            </p:cNvPr>
            <p:cNvCxnSpPr>
              <a:cxnSpLocks/>
              <a:stCxn id="49" idx="1"/>
              <a:endCxn id="54" idx="2"/>
            </p:cNvCxnSpPr>
            <p:nvPr/>
          </p:nvCxnSpPr>
          <p:spPr>
            <a:xfrm rot="10800000">
              <a:off x="8657006" y="1426355"/>
              <a:ext cx="294775" cy="1652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8C41438C-261D-4351-B455-C8E16F5261AB}"/>
                </a:ext>
              </a:extLst>
            </p:cNvPr>
            <p:cNvCxnSpPr>
              <a:cxnSpLocks/>
              <a:stCxn id="50" idx="1"/>
              <a:endCxn id="54" idx="2"/>
            </p:cNvCxnSpPr>
            <p:nvPr/>
          </p:nvCxnSpPr>
          <p:spPr>
            <a:xfrm rot="10800000">
              <a:off x="8657006" y="1426356"/>
              <a:ext cx="286585" cy="39377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A7BBFED-4013-4B87-8FF7-1D2F42119FF5}"/>
              </a:ext>
            </a:extLst>
          </p:cNvPr>
          <p:cNvGrpSpPr/>
          <p:nvPr/>
        </p:nvGrpSpPr>
        <p:grpSpPr>
          <a:xfrm>
            <a:off x="113719" y="1801351"/>
            <a:ext cx="2511690" cy="1083879"/>
            <a:chOff x="5546190" y="669311"/>
            <a:chExt cx="2511690" cy="1083879"/>
          </a:xfrm>
        </p:grpSpPr>
        <p:sp>
          <p:nvSpPr>
            <p:cNvPr id="58" name="artifact-border">
              <a:extLst>
                <a:ext uri="{FF2B5EF4-FFF2-40B4-BE49-F238E27FC236}">
                  <a16:creationId xmlns:a16="http://schemas.microsoft.com/office/drawing/2014/main" id="{E240943C-D203-475D-932C-9D091D504290}"/>
                </a:ext>
              </a:extLst>
            </p:cNvPr>
            <p:cNvSpPr/>
            <p:nvPr/>
          </p:nvSpPr>
          <p:spPr>
            <a:xfrm>
              <a:off x="5643131" y="737395"/>
              <a:ext cx="2361030" cy="1015795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artifact-name">
              <a:extLst>
                <a:ext uri="{FF2B5EF4-FFF2-40B4-BE49-F238E27FC236}">
                  <a16:creationId xmlns:a16="http://schemas.microsoft.com/office/drawing/2014/main" id="{1F3C6C2C-F6B4-4425-86E3-499BB1611F81}"/>
                </a:ext>
              </a:extLst>
            </p:cNvPr>
            <p:cNvSpPr txBox="1"/>
            <p:nvPr/>
          </p:nvSpPr>
          <p:spPr>
            <a:xfrm>
              <a:off x="6100293" y="690266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net-monitor:</a:t>
              </a:r>
              <a:r>
                <a:rPr lang="en-US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v1</a:t>
              </a:r>
              <a:endParaRPr lang="en-US" sz="1800" spc="0" baseline="0" dirty="0">
                <a:solidFill>
                  <a:srgbClr val="000000"/>
                </a:solidFill>
                <a:latin typeface="Consolas"/>
                <a:sym typeface="Consolas"/>
                <a:rtl val="0"/>
              </a:endParaRPr>
            </a:p>
          </p:txBody>
        </p:sp>
        <p:sp>
          <p:nvSpPr>
            <p:cNvPr id="60" name="artifact-mask">
              <a:extLst>
                <a:ext uri="{FF2B5EF4-FFF2-40B4-BE49-F238E27FC236}">
                  <a16:creationId xmlns:a16="http://schemas.microsoft.com/office/drawing/2014/main" id="{C50DB455-AD12-4A99-9A50-3B4B999631F1}"/>
                </a:ext>
              </a:extLst>
            </p:cNvPr>
            <p:cNvSpPr/>
            <p:nvPr/>
          </p:nvSpPr>
          <p:spPr>
            <a:xfrm>
              <a:off x="5546190" y="669311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1" name="Container Image">
              <a:extLst>
                <a:ext uri="{FF2B5EF4-FFF2-40B4-BE49-F238E27FC236}">
                  <a16:creationId xmlns:a16="http://schemas.microsoft.com/office/drawing/2014/main" id="{226456D4-F310-48A0-809F-DC42BD04A0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15673" b="15673"/>
            <a:stretch/>
          </p:blipFill>
          <p:spPr>
            <a:xfrm>
              <a:off x="5566994" y="669311"/>
              <a:ext cx="590498" cy="405396"/>
            </a:xfrm>
            <a:prstGeom prst="rect">
              <a:avLst/>
            </a:prstGeom>
          </p:spPr>
        </p:pic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93275A7E-F84F-4191-981A-DC9712654A5A}"/>
                </a:ext>
              </a:extLst>
            </p:cNvPr>
            <p:cNvSpPr/>
            <p:nvPr/>
          </p:nvSpPr>
          <p:spPr>
            <a:xfrm rot="10800000">
              <a:off x="5647183" y="984342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ig Label">
              <a:extLst>
                <a:ext uri="{FF2B5EF4-FFF2-40B4-BE49-F238E27FC236}">
                  <a16:creationId xmlns:a16="http://schemas.microsoft.com/office/drawing/2014/main" id="{9EDFBA93-67E2-46D7-B49A-14F5D583ACFB}"/>
                </a:ext>
              </a:extLst>
            </p:cNvPr>
            <p:cNvSpPr txBox="1"/>
            <p:nvPr/>
          </p:nvSpPr>
          <p:spPr>
            <a:xfrm>
              <a:off x="6006422" y="1292032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layer1 (blob)</a:t>
              </a:r>
              <a:endParaRPr lang="en-US" sz="1050" dirty="0"/>
            </a:p>
          </p:txBody>
        </p:sp>
        <p:sp>
          <p:nvSpPr>
            <p:cNvPr id="64" name="Sig Label">
              <a:extLst>
                <a:ext uri="{FF2B5EF4-FFF2-40B4-BE49-F238E27FC236}">
                  <a16:creationId xmlns:a16="http://schemas.microsoft.com/office/drawing/2014/main" id="{DC07F829-F479-4EC8-A89B-F2EC276366D1}"/>
                </a:ext>
              </a:extLst>
            </p:cNvPr>
            <p:cNvSpPr txBox="1"/>
            <p:nvPr/>
          </p:nvSpPr>
          <p:spPr>
            <a:xfrm>
              <a:off x="5998232" y="1501535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layer2 (blob)</a:t>
              </a:r>
              <a:endParaRPr lang="en-US" sz="1050" dirty="0"/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6C23C785-6475-4311-A768-A177D0B65CCA}"/>
                </a:ext>
              </a:extLst>
            </p:cNvPr>
            <p:cNvCxnSpPr>
              <a:cxnSpLocks/>
              <a:stCxn id="63" idx="1"/>
              <a:endCxn id="61" idx="2"/>
            </p:cNvCxnSpPr>
            <p:nvPr/>
          </p:nvCxnSpPr>
          <p:spPr>
            <a:xfrm rot="10800000">
              <a:off x="5862244" y="1074708"/>
              <a:ext cx="144179" cy="298117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EFC7F689-E09D-4CA9-8313-01C0890CD395}"/>
                </a:ext>
              </a:extLst>
            </p:cNvPr>
            <p:cNvCxnSpPr>
              <a:cxnSpLocks/>
              <a:stCxn id="64" idx="1"/>
              <a:endCxn id="61" idx="2"/>
            </p:cNvCxnSpPr>
            <p:nvPr/>
          </p:nvCxnSpPr>
          <p:spPr>
            <a:xfrm rot="10800000">
              <a:off x="5862244" y="1074707"/>
              <a:ext cx="135989" cy="5076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Sig Label">
              <a:extLst>
                <a:ext uri="{FF2B5EF4-FFF2-40B4-BE49-F238E27FC236}">
                  <a16:creationId xmlns:a16="http://schemas.microsoft.com/office/drawing/2014/main" id="{5B5D1A2D-7E18-462B-829A-4DB2C7251AE7}"/>
                </a:ext>
              </a:extLst>
            </p:cNvPr>
            <p:cNvSpPr txBox="1"/>
            <p:nvPr/>
          </p:nvSpPr>
          <p:spPr>
            <a:xfrm>
              <a:off x="5998232" y="1091540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C6867C17-D593-4409-BC38-BAFA1054831F}"/>
                </a:ext>
              </a:extLst>
            </p:cNvPr>
            <p:cNvCxnSpPr>
              <a:cxnSpLocks/>
              <a:stCxn id="67" idx="1"/>
              <a:endCxn id="61" idx="2"/>
            </p:cNvCxnSpPr>
            <p:nvPr/>
          </p:nvCxnSpPr>
          <p:spPr>
            <a:xfrm rot="10800000">
              <a:off x="5862244" y="1074708"/>
              <a:ext cx="135989" cy="976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380D476-ED0C-4245-9329-59528CE1C7CC}"/>
              </a:ext>
            </a:extLst>
          </p:cNvPr>
          <p:cNvGrpSpPr/>
          <p:nvPr/>
        </p:nvGrpSpPr>
        <p:grpSpPr>
          <a:xfrm>
            <a:off x="2830394" y="3955949"/>
            <a:ext cx="2312965" cy="910255"/>
            <a:chOff x="8469614" y="2047154"/>
            <a:chExt cx="2312965" cy="910255"/>
          </a:xfrm>
        </p:grpSpPr>
        <p:grpSp>
          <p:nvGrpSpPr>
            <p:cNvPr id="70" name="mysql-container">
              <a:extLst>
                <a:ext uri="{FF2B5EF4-FFF2-40B4-BE49-F238E27FC236}">
                  <a16:creationId xmlns:a16="http://schemas.microsoft.com/office/drawing/2014/main" id="{FE4F1004-2F1C-4CA0-AC43-D70F9A83948E}"/>
                </a:ext>
              </a:extLst>
            </p:cNvPr>
            <p:cNvGrpSpPr/>
            <p:nvPr/>
          </p:nvGrpSpPr>
          <p:grpSpPr>
            <a:xfrm>
              <a:off x="8469614" y="2047154"/>
              <a:ext cx="2312965" cy="910255"/>
              <a:chOff x="8625012" y="2418261"/>
              <a:chExt cx="2312965" cy="910255"/>
            </a:xfrm>
          </p:grpSpPr>
          <p:sp>
            <p:nvSpPr>
              <p:cNvPr id="75" name="artifact-border">
                <a:extLst>
                  <a:ext uri="{FF2B5EF4-FFF2-40B4-BE49-F238E27FC236}">
                    <a16:creationId xmlns:a16="http://schemas.microsoft.com/office/drawing/2014/main" id="{50999AB2-8013-4668-A449-EE911E498EEB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6" name="Container Image">
                <a:extLst>
                  <a:ext uri="{FF2B5EF4-FFF2-40B4-BE49-F238E27FC236}">
                    <a16:creationId xmlns:a16="http://schemas.microsoft.com/office/drawing/2014/main" id="{2ADFDF13-D984-4C79-999C-3EF445B42B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1196" r="1196"/>
              <a:stretch/>
            </p:blipFill>
            <p:spPr>
              <a:xfrm>
                <a:off x="8625012" y="2418261"/>
                <a:ext cx="381460" cy="381716"/>
              </a:xfrm>
              <a:prstGeom prst="rect">
                <a:avLst/>
              </a:prstGeom>
            </p:spPr>
          </p:pic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6A22332C-5A4F-4E05-ABD6-DD04F5EA496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artifact-name">
                <a:extLst>
                  <a:ext uri="{FF2B5EF4-FFF2-40B4-BE49-F238E27FC236}">
                    <a16:creationId xmlns:a16="http://schemas.microsoft.com/office/drawing/2014/main" id="{285DC896-BA27-4CCD-AD83-18CAEF0358D4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YAAT</a:t>
                </a:r>
              </a:p>
            </p:txBody>
          </p:sp>
        </p:grpSp>
        <p:sp>
          <p:nvSpPr>
            <p:cNvPr id="71" name="Sig Label">
              <a:extLst>
                <a:ext uri="{FF2B5EF4-FFF2-40B4-BE49-F238E27FC236}">
                  <a16:creationId xmlns:a16="http://schemas.microsoft.com/office/drawing/2014/main" id="{362C330B-6BE5-4765-A1A8-E2F6E526820A}"/>
                </a:ext>
              </a:extLst>
            </p:cNvPr>
            <p:cNvSpPr txBox="1"/>
            <p:nvPr/>
          </p:nvSpPr>
          <p:spPr>
            <a:xfrm>
              <a:off x="8955119" y="2513298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72" name="Sig Label">
              <a:extLst>
                <a:ext uri="{FF2B5EF4-FFF2-40B4-BE49-F238E27FC236}">
                  <a16:creationId xmlns:a16="http://schemas.microsoft.com/office/drawing/2014/main" id="{B7DE6109-02AA-40DB-A998-670A2D94DD91}"/>
                </a:ext>
              </a:extLst>
            </p:cNvPr>
            <p:cNvSpPr txBox="1"/>
            <p:nvPr/>
          </p:nvSpPr>
          <p:spPr>
            <a:xfrm>
              <a:off x="8946929" y="2741851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content (blob)</a:t>
              </a:r>
              <a:endParaRPr lang="en-US" sz="1050" dirty="0"/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6F39624-1FFE-4AAB-9921-B7D058DB72A1}"/>
                </a:ext>
              </a:extLst>
            </p:cNvPr>
            <p:cNvCxnSpPr>
              <a:cxnSpLocks/>
              <a:stCxn id="71" idx="1"/>
              <a:endCxn id="76" idx="2"/>
            </p:cNvCxnSpPr>
            <p:nvPr/>
          </p:nvCxnSpPr>
          <p:spPr>
            <a:xfrm rot="10800000">
              <a:off x="8660345" y="2428870"/>
              <a:ext cx="294775" cy="1652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DE4A23EA-101B-4E84-9268-80742F718618}"/>
                </a:ext>
              </a:extLst>
            </p:cNvPr>
            <p:cNvCxnSpPr>
              <a:cxnSpLocks/>
              <a:stCxn id="72" idx="1"/>
              <a:endCxn id="76" idx="2"/>
            </p:cNvCxnSpPr>
            <p:nvPr/>
          </p:nvCxnSpPr>
          <p:spPr>
            <a:xfrm rot="10800000">
              <a:off x="8660345" y="2428871"/>
              <a:ext cx="286585" cy="39377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A6D37EE-A8EC-4D27-B278-2D906CBAC291}"/>
              </a:ext>
            </a:extLst>
          </p:cNvPr>
          <p:cNvGrpSpPr/>
          <p:nvPr/>
        </p:nvGrpSpPr>
        <p:grpSpPr>
          <a:xfrm>
            <a:off x="5245184" y="3015093"/>
            <a:ext cx="2414935" cy="953064"/>
            <a:chOff x="8515042" y="119466"/>
            <a:chExt cx="2414935" cy="953064"/>
          </a:xfrm>
        </p:grpSpPr>
        <p:grpSp>
          <p:nvGrpSpPr>
            <p:cNvPr id="80" name="mysql-container">
              <a:extLst>
                <a:ext uri="{FF2B5EF4-FFF2-40B4-BE49-F238E27FC236}">
                  <a16:creationId xmlns:a16="http://schemas.microsoft.com/office/drawing/2014/main" id="{5A2342F4-75F4-4AD2-BF40-740A96C68F18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85" name="artifact-border">
                <a:extLst>
                  <a:ext uri="{FF2B5EF4-FFF2-40B4-BE49-F238E27FC236}">
                    <a16:creationId xmlns:a16="http://schemas.microsoft.com/office/drawing/2014/main" id="{FC7D4DFE-FE0D-4ABB-844C-71D06763DA76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artifact-border">
                <a:extLst>
                  <a:ext uri="{FF2B5EF4-FFF2-40B4-BE49-F238E27FC236}">
                    <a16:creationId xmlns:a16="http://schemas.microsoft.com/office/drawing/2014/main" id="{21754954-53C6-4DB3-985A-DB6344B39DA2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artifact-border">
                <a:extLst>
                  <a:ext uri="{FF2B5EF4-FFF2-40B4-BE49-F238E27FC236}">
                    <a16:creationId xmlns:a16="http://schemas.microsoft.com/office/drawing/2014/main" id="{BEAD76DF-3A04-4F3F-8185-11B10128ADE3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8" name="Container Image">
                <a:extLst>
                  <a:ext uri="{FF2B5EF4-FFF2-40B4-BE49-F238E27FC236}">
                    <a16:creationId xmlns:a16="http://schemas.microsoft.com/office/drawing/2014/main" id="{7D542381-BE42-420E-A59A-A3D96FDF5F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B57869C5-1E39-4DE8-9C94-1C7CD3322CD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tifact-name">
                <a:extLst>
                  <a:ext uri="{FF2B5EF4-FFF2-40B4-BE49-F238E27FC236}">
                    <a16:creationId xmlns:a16="http://schemas.microsoft.com/office/drawing/2014/main" id="{68EDDBA2-548C-44FC-B3CF-BF59F1EE7EE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81" name="Sig Label">
              <a:extLst>
                <a:ext uri="{FF2B5EF4-FFF2-40B4-BE49-F238E27FC236}">
                  <a16:creationId xmlns:a16="http://schemas.microsoft.com/office/drawing/2014/main" id="{7EDF97D6-7EE5-450E-8EBF-1721FE7E80EF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82" name="Sig Label">
              <a:extLst>
                <a:ext uri="{FF2B5EF4-FFF2-40B4-BE49-F238E27FC236}">
                  <a16:creationId xmlns:a16="http://schemas.microsoft.com/office/drawing/2014/main" id="{EDD7870A-D3D5-446C-B880-79FB59DE1E69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111A1125-6B16-4CEC-B37B-6A2BA8666ECA}"/>
                </a:ext>
              </a:extLst>
            </p:cNvPr>
            <p:cNvCxnSpPr>
              <a:cxnSpLocks/>
              <a:stCxn id="81" idx="1"/>
              <a:endCxn id="88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6B2A56BD-DB16-4022-AEDF-75A0F711B5FB}"/>
                </a:ext>
              </a:extLst>
            </p:cNvPr>
            <p:cNvCxnSpPr>
              <a:cxnSpLocks/>
              <a:stCxn id="82" idx="1"/>
              <a:endCxn id="88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2246E08-50B4-40BA-99C8-03967F0F11DE}"/>
              </a:ext>
            </a:extLst>
          </p:cNvPr>
          <p:cNvGrpSpPr/>
          <p:nvPr/>
        </p:nvGrpSpPr>
        <p:grpSpPr>
          <a:xfrm>
            <a:off x="5244082" y="4020122"/>
            <a:ext cx="2414935" cy="953064"/>
            <a:chOff x="8515042" y="119466"/>
            <a:chExt cx="2414935" cy="953064"/>
          </a:xfrm>
        </p:grpSpPr>
        <p:grpSp>
          <p:nvGrpSpPr>
            <p:cNvPr id="92" name="mysql-container">
              <a:extLst>
                <a:ext uri="{FF2B5EF4-FFF2-40B4-BE49-F238E27FC236}">
                  <a16:creationId xmlns:a16="http://schemas.microsoft.com/office/drawing/2014/main" id="{6FA73119-DEBF-4F14-9319-9ECA8B26D9D7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97" name="artifact-border">
                <a:extLst>
                  <a:ext uri="{FF2B5EF4-FFF2-40B4-BE49-F238E27FC236}">
                    <a16:creationId xmlns:a16="http://schemas.microsoft.com/office/drawing/2014/main" id="{22570975-6163-4FE0-BF2E-25DC863D7F42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artifact-border">
                <a:extLst>
                  <a:ext uri="{FF2B5EF4-FFF2-40B4-BE49-F238E27FC236}">
                    <a16:creationId xmlns:a16="http://schemas.microsoft.com/office/drawing/2014/main" id="{DD13748C-FD3D-4B4D-9D2C-7E4786E623BD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artifact-border">
                <a:extLst>
                  <a:ext uri="{FF2B5EF4-FFF2-40B4-BE49-F238E27FC236}">
                    <a16:creationId xmlns:a16="http://schemas.microsoft.com/office/drawing/2014/main" id="{822ED51F-2BBB-4518-99A6-5D67F1CEAD6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00" name="Container Image">
                <a:extLst>
                  <a:ext uri="{FF2B5EF4-FFF2-40B4-BE49-F238E27FC236}">
                    <a16:creationId xmlns:a16="http://schemas.microsoft.com/office/drawing/2014/main" id="{F164CB01-D881-48BE-AB81-C1DCF1D6B2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49FB4110-D4B3-4F13-9FE4-C3623F23F51A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tifact-name">
                <a:extLst>
                  <a:ext uri="{FF2B5EF4-FFF2-40B4-BE49-F238E27FC236}">
                    <a16:creationId xmlns:a16="http://schemas.microsoft.com/office/drawing/2014/main" id="{40A7CBDD-9B09-40C1-A175-AA90B1911993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93" name="Sig Label">
              <a:extLst>
                <a:ext uri="{FF2B5EF4-FFF2-40B4-BE49-F238E27FC236}">
                  <a16:creationId xmlns:a16="http://schemas.microsoft.com/office/drawing/2014/main" id="{C2EF8CD0-ECBE-491B-8821-5DDA201F3DC3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94" name="Sig Label">
              <a:extLst>
                <a:ext uri="{FF2B5EF4-FFF2-40B4-BE49-F238E27FC236}">
                  <a16:creationId xmlns:a16="http://schemas.microsoft.com/office/drawing/2014/main" id="{992E3A0B-B1FC-4B39-A518-661E9203F0ED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05E38EB8-B97A-4821-B625-B28E7DD2FA88}"/>
                </a:ext>
              </a:extLst>
            </p:cNvPr>
            <p:cNvCxnSpPr>
              <a:cxnSpLocks/>
              <a:stCxn id="93" idx="1"/>
              <a:endCxn id="100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E29F7CD7-446B-4ED7-A754-4968C3278267}"/>
                </a:ext>
              </a:extLst>
            </p:cNvPr>
            <p:cNvCxnSpPr>
              <a:cxnSpLocks/>
              <a:stCxn id="94" idx="1"/>
              <a:endCxn id="100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961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F726-D44C-46D5-BB69-E3B44601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Artifacts &amp; Reference Artifacts</a:t>
            </a:r>
          </a:p>
        </p:txBody>
      </p:sp>
      <p:grpSp>
        <p:nvGrpSpPr>
          <p:cNvPr id="3" name="Net-monitor">
            <a:extLst>
              <a:ext uri="{FF2B5EF4-FFF2-40B4-BE49-F238E27FC236}">
                <a16:creationId xmlns:a16="http://schemas.microsoft.com/office/drawing/2014/main" id="{A8C17196-3A95-406B-BAFE-339B736CDC81}"/>
              </a:ext>
            </a:extLst>
          </p:cNvPr>
          <p:cNvGrpSpPr/>
          <p:nvPr/>
        </p:nvGrpSpPr>
        <p:grpSpPr>
          <a:xfrm>
            <a:off x="8600004" y="1385294"/>
            <a:ext cx="2550619" cy="999869"/>
            <a:chOff x="8600004" y="1385294"/>
            <a:chExt cx="2550619" cy="999869"/>
          </a:xfrm>
        </p:grpSpPr>
        <p:sp>
          <p:nvSpPr>
            <p:cNvPr id="111" name="artifact-border">
              <a:extLst>
                <a:ext uri="{FF2B5EF4-FFF2-40B4-BE49-F238E27FC236}">
                  <a16:creationId xmlns:a16="http://schemas.microsoft.com/office/drawing/2014/main" id="{809C5643-B88F-4C13-B3B9-F12EA45E5067}"/>
                </a:ext>
              </a:extLst>
            </p:cNvPr>
            <p:cNvSpPr/>
            <p:nvPr/>
          </p:nvSpPr>
          <p:spPr>
            <a:xfrm>
              <a:off x="8696945" y="1453378"/>
              <a:ext cx="2453678" cy="931785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D3AC26-6CA2-4A73-B3E5-217B829C00A5}"/>
                </a:ext>
              </a:extLst>
            </p:cNvPr>
            <p:cNvGrpSpPr/>
            <p:nvPr/>
          </p:nvGrpSpPr>
          <p:grpSpPr>
            <a:xfrm>
              <a:off x="8600004" y="1385294"/>
              <a:ext cx="2511690" cy="993807"/>
              <a:chOff x="6919893" y="798303"/>
              <a:chExt cx="2511690" cy="993807"/>
            </a:xfrm>
          </p:grpSpPr>
          <p:sp>
            <p:nvSpPr>
              <p:cNvPr id="5" name="artifact-name">
                <a:extLst>
                  <a:ext uri="{FF2B5EF4-FFF2-40B4-BE49-F238E27FC236}">
                    <a16:creationId xmlns:a16="http://schemas.microsoft.com/office/drawing/2014/main" id="{56C9A4AF-BBC5-41B3-A12E-E42FE992FCBF}"/>
                  </a:ext>
                </a:extLst>
              </p:cNvPr>
              <p:cNvSpPr txBox="1"/>
              <p:nvPr/>
            </p:nvSpPr>
            <p:spPr>
              <a:xfrm>
                <a:off x="7473996" y="819258"/>
                <a:ext cx="1957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net-monitor:</a:t>
                </a:r>
                <a:r>
                  <a:rPr lang="en-US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v1</a:t>
                </a:r>
                <a:endPara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  <p:sp>
            <p:nvSpPr>
              <p:cNvPr id="6" name="artifact-mask">
                <a:extLst>
                  <a:ext uri="{FF2B5EF4-FFF2-40B4-BE49-F238E27FC236}">
                    <a16:creationId xmlns:a16="http://schemas.microsoft.com/office/drawing/2014/main" id="{479ABD3A-D434-45CC-B41E-C81CA2448621}"/>
                  </a:ext>
                </a:extLst>
              </p:cNvPr>
              <p:cNvSpPr/>
              <p:nvPr/>
            </p:nvSpPr>
            <p:spPr>
              <a:xfrm>
                <a:off x="6919893" y="798303"/>
                <a:ext cx="657236" cy="400050"/>
              </a:xfrm>
              <a:custGeom>
                <a:avLst/>
                <a:gdLst>
                  <a:gd name="connsiteX0" fmla="*/ 488999 w 609601"/>
                  <a:gd name="connsiteY0" fmla="*/ -72 h 400050"/>
                  <a:gd name="connsiteX1" fmla="*/ 604633 w 609601"/>
                  <a:gd name="connsiteY1" fmla="*/ 89882 h 400050"/>
                  <a:gd name="connsiteX2" fmla="*/ 609396 w 609601"/>
                  <a:gd name="connsiteY2" fmla="*/ 331331 h 400050"/>
                  <a:gd name="connsiteX3" fmla="*/ 101808 w 609601"/>
                  <a:gd name="connsiteY3" fmla="*/ 399978 h 400050"/>
                  <a:gd name="connsiteX4" fmla="*/ 272 w 609601"/>
                  <a:gd name="connsiteY4" fmla="*/ 324226 h 400050"/>
                  <a:gd name="connsiteX5" fmla="*/ 272 w 609601"/>
                  <a:gd name="connsiteY5" fmla="*/ 68575 h 400050"/>
                  <a:gd name="connsiteX6" fmla="*/ 488999 w 609601"/>
                  <a:gd name="connsiteY6" fmla="*/ -72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601" h="400050">
                    <a:moveTo>
                      <a:pt x="488999" y="-72"/>
                    </a:moveTo>
                    <a:lnTo>
                      <a:pt x="604633" y="89882"/>
                    </a:lnTo>
                    <a:cubicBezTo>
                      <a:pt x="606253" y="170368"/>
                      <a:pt x="607776" y="250845"/>
                      <a:pt x="609396" y="331331"/>
                    </a:cubicBezTo>
                    <a:lnTo>
                      <a:pt x="101808" y="399978"/>
                    </a:lnTo>
                    <a:lnTo>
                      <a:pt x="272" y="324226"/>
                    </a:lnTo>
                    <a:cubicBezTo>
                      <a:pt x="-1347" y="242168"/>
                      <a:pt x="1796" y="150642"/>
                      <a:pt x="272" y="68575"/>
                    </a:cubicBezTo>
                    <a:lnTo>
                      <a:pt x="488999" y="-7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" name="Container Image">
                <a:extLst>
                  <a:ext uri="{FF2B5EF4-FFF2-40B4-BE49-F238E27FC236}">
                    <a16:creationId xmlns:a16="http://schemas.microsoft.com/office/drawing/2014/main" id="{F250BCF3-8F78-4878-9E19-C94A0EABB0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t="15673" b="15673"/>
              <a:stretch/>
            </p:blipFill>
            <p:spPr>
              <a:xfrm>
                <a:off x="6940697" y="798303"/>
                <a:ext cx="590498" cy="405396"/>
              </a:xfrm>
              <a:prstGeom prst="rect">
                <a:avLst/>
              </a:prstGeom>
            </p:spPr>
          </p:pic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6CF2E412-8562-4CA8-B174-A8BF3878DED5}"/>
                  </a:ext>
                </a:extLst>
              </p:cNvPr>
              <p:cNvSpPr/>
              <p:nvPr/>
            </p:nvSpPr>
            <p:spPr>
              <a:xfrm rot="10800000">
                <a:off x="7020886" y="1113334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Sig Label">
                <a:extLst>
                  <a:ext uri="{FF2B5EF4-FFF2-40B4-BE49-F238E27FC236}">
                    <a16:creationId xmlns:a16="http://schemas.microsoft.com/office/drawing/2014/main" id="{CEE12BAD-64C9-4A81-9EB4-F0F21E595B6E}"/>
                  </a:ext>
                </a:extLst>
              </p:cNvPr>
              <p:cNvSpPr txBox="1"/>
              <p:nvPr/>
            </p:nvSpPr>
            <p:spPr>
              <a:xfrm>
                <a:off x="7380125" y="1421024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layer1 (blob)</a:t>
                </a:r>
                <a:endParaRPr lang="en-US" sz="1050" dirty="0"/>
              </a:p>
            </p:txBody>
          </p:sp>
          <p:sp>
            <p:nvSpPr>
              <p:cNvPr id="10" name="Sig Label">
                <a:extLst>
                  <a:ext uri="{FF2B5EF4-FFF2-40B4-BE49-F238E27FC236}">
                    <a16:creationId xmlns:a16="http://schemas.microsoft.com/office/drawing/2014/main" id="{2EBE38CF-D434-4E69-802C-66E8F6AA1D35}"/>
                  </a:ext>
                </a:extLst>
              </p:cNvPr>
              <p:cNvSpPr txBox="1"/>
              <p:nvPr/>
            </p:nvSpPr>
            <p:spPr>
              <a:xfrm>
                <a:off x="7371935" y="1630527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layer2 (blob)</a:t>
                </a:r>
                <a:endParaRPr lang="en-US" sz="1050" dirty="0"/>
              </a:p>
            </p:txBody>
          </p: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9B74A159-59FC-4414-A62C-BC8AF9752007}"/>
                  </a:ext>
                </a:extLst>
              </p:cNvPr>
              <p:cNvCxnSpPr>
                <a:cxnSpLocks/>
                <a:stCxn id="9" idx="1"/>
                <a:endCxn id="7" idx="2"/>
              </p:cNvCxnSpPr>
              <p:nvPr/>
            </p:nvCxnSpPr>
            <p:spPr>
              <a:xfrm rot="10800000">
                <a:off x="7235947" y="1203700"/>
                <a:ext cx="144179" cy="298117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493FEE1D-6051-4D02-92F6-4FCCA1EBA48D}"/>
                  </a:ext>
                </a:extLst>
              </p:cNvPr>
              <p:cNvCxnSpPr>
                <a:cxnSpLocks/>
                <a:stCxn id="10" idx="1"/>
                <a:endCxn id="7" idx="2"/>
              </p:cNvCxnSpPr>
              <p:nvPr/>
            </p:nvCxnSpPr>
            <p:spPr>
              <a:xfrm rot="10800000">
                <a:off x="7235947" y="1203699"/>
                <a:ext cx="135989" cy="507620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Sig Label">
                <a:extLst>
                  <a:ext uri="{FF2B5EF4-FFF2-40B4-BE49-F238E27FC236}">
                    <a16:creationId xmlns:a16="http://schemas.microsoft.com/office/drawing/2014/main" id="{28429866-346B-44E5-B73D-DBF7F7CA6AA8}"/>
                  </a:ext>
                </a:extLst>
              </p:cNvPr>
              <p:cNvSpPr txBox="1"/>
              <p:nvPr/>
            </p:nvSpPr>
            <p:spPr>
              <a:xfrm>
                <a:off x="7371935" y="1220532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config (blob)</a:t>
                </a:r>
                <a:endParaRPr lang="en-US" sz="1050" dirty="0"/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C3A3A879-29D8-44CD-9F8D-B5F08B529FC1}"/>
                  </a:ext>
                </a:extLst>
              </p:cNvPr>
              <p:cNvCxnSpPr>
                <a:cxnSpLocks/>
                <a:stCxn id="13" idx="1"/>
                <a:endCxn id="7" idx="2"/>
              </p:cNvCxnSpPr>
              <p:nvPr/>
            </p:nvCxnSpPr>
            <p:spPr>
              <a:xfrm rot="10800000">
                <a:off x="7235947" y="1203700"/>
                <a:ext cx="135989" cy="97625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21C2AF0-8262-40B6-BDE0-AF1908118EBE}"/>
              </a:ext>
            </a:extLst>
          </p:cNvPr>
          <p:cNvCxnSpPr>
            <a:cxnSpLocks/>
            <a:stCxn id="121" idx="1"/>
            <a:endCxn id="8" idx="0"/>
          </p:cNvCxnSpPr>
          <p:nvPr/>
        </p:nvCxnSpPr>
        <p:spPr>
          <a:xfrm rot="10800000">
            <a:off x="8753766" y="1791306"/>
            <a:ext cx="406295" cy="843517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7920B13-96FA-4B48-82AF-57C880914292}"/>
              </a:ext>
            </a:extLst>
          </p:cNvPr>
          <p:cNvCxnSpPr>
            <a:cxnSpLocks/>
            <a:stCxn id="155" idx="0"/>
            <a:endCxn id="7" idx="1"/>
          </p:cNvCxnSpPr>
          <p:nvPr/>
        </p:nvCxnSpPr>
        <p:spPr>
          <a:xfrm rot="5400000" flipH="1" flipV="1">
            <a:off x="6939540" y="796951"/>
            <a:ext cx="890226" cy="2472309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03E2A94-835A-402D-9FDC-22DB914C527C}"/>
              </a:ext>
            </a:extLst>
          </p:cNvPr>
          <p:cNvCxnSpPr>
            <a:cxnSpLocks/>
            <a:stCxn id="143" idx="1"/>
            <a:endCxn id="8" idx="0"/>
          </p:cNvCxnSpPr>
          <p:nvPr/>
        </p:nvCxnSpPr>
        <p:spPr>
          <a:xfrm rot="10800000">
            <a:off x="8753765" y="1791306"/>
            <a:ext cx="419832" cy="2413177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9806A6E-8BC5-4E5A-B8DA-1DC3E548E0BF}"/>
              </a:ext>
            </a:extLst>
          </p:cNvPr>
          <p:cNvCxnSpPr>
            <a:cxnSpLocks/>
            <a:stCxn id="129" idx="1"/>
            <a:endCxn id="8" idx="0"/>
          </p:cNvCxnSpPr>
          <p:nvPr/>
        </p:nvCxnSpPr>
        <p:spPr>
          <a:xfrm rot="10800000">
            <a:off x="8753766" y="1791306"/>
            <a:ext cx="414437" cy="1602747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CD993A-3554-4697-926B-E1BC599B3585}"/>
              </a:ext>
            </a:extLst>
          </p:cNvPr>
          <p:cNvGrpSpPr/>
          <p:nvPr/>
        </p:nvGrpSpPr>
        <p:grpSpPr>
          <a:xfrm>
            <a:off x="2875822" y="2028261"/>
            <a:ext cx="2414935" cy="953064"/>
            <a:chOff x="8515042" y="119466"/>
            <a:chExt cx="2414935" cy="953064"/>
          </a:xfrm>
        </p:grpSpPr>
        <p:grpSp>
          <p:nvGrpSpPr>
            <p:cNvPr id="36" name="mysql-container">
              <a:extLst>
                <a:ext uri="{FF2B5EF4-FFF2-40B4-BE49-F238E27FC236}">
                  <a16:creationId xmlns:a16="http://schemas.microsoft.com/office/drawing/2014/main" id="{A388268D-E1CF-4A4A-94C0-930B09A97E6F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41" name="artifact-border">
                <a:extLst>
                  <a:ext uri="{FF2B5EF4-FFF2-40B4-BE49-F238E27FC236}">
                    <a16:creationId xmlns:a16="http://schemas.microsoft.com/office/drawing/2014/main" id="{EB5B864A-E319-477F-AF95-B8D72C2E1903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artifact-border">
                <a:extLst>
                  <a:ext uri="{FF2B5EF4-FFF2-40B4-BE49-F238E27FC236}">
                    <a16:creationId xmlns:a16="http://schemas.microsoft.com/office/drawing/2014/main" id="{F483EE7F-25BC-461F-BA7D-057FB4FC7DA3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artifact-border">
                <a:extLst>
                  <a:ext uri="{FF2B5EF4-FFF2-40B4-BE49-F238E27FC236}">
                    <a16:creationId xmlns:a16="http://schemas.microsoft.com/office/drawing/2014/main" id="{09063E0A-B890-429A-B480-3E537D6D645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44" name="Container Image">
                <a:extLst>
                  <a:ext uri="{FF2B5EF4-FFF2-40B4-BE49-F238E27FC236}">
                    <a16:creationId xmlns:a16="http://schemas.microsoft.com/office/drawing/2014/main" id="{0FE765A9-5F40-4A71-BD7F-2AC99578E4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B3BC699D-E180-45BA-B0F0-CBA4F2BF6140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tifact-name">
                <a:extLst>
                  <a:ext uri="{FF2B5EF4-FFF2-40B4-BE49-F238E27FC236}">
                    <a16:creationId xmlns:a16="http://schemas.microsoft.com/office/drawing/2014/main" id="{37574669-D56E-4CA9-8633-036FB0656FA7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37" name="Sig Label">
              <a:extLst>
                <a:ext uri="{FF2B5EF4-FFF2-40B4-BE49-F238E27FC236}">
                  <a16:creationId xmlns:a16="http://schemas.microsoft.com/office/drawing/2014/main" id="{4B289B6F-304B-40C5-B322-69F0F5D148AE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38" name="Sig Label">
              <a:extLst>
                <a:ext uri="{FF2B5EF4-FFF2-40B4-BE49-F238E27FC236}">
                  <a16:creationId xmlns:a16="http://schemas.microsoft.com/office/drawing/2014/main" id="{BF705FF9-1774-45BF-BC58-4197CD7269A2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D3342589-2A5A-4065-91B8-6AC15D9E41AB}"/>
                </a:ext>
              </a:extLst>
            </p:cNvPr>
            <p:cNvCxnSpPr>
              <a:cxnSpLocks/>
              <a:stCxn id="37" idx="1"/>
              <a:endCxn id="44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11B6EF27-DE9E-4A09-AFB8-D3C7A2C8C898}"/>
                </a:ext>
              </a:extLst>
            </p:cNvPr>
            <p:cNvCxnSpPr>
              <a:cxnSpLocks/>
              <a:stCxn id="38" idx="1"/>
              <a:endCxn id="44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352B803-9417-4BD1-9CBC-536B9F919B07}"/>
              </a:ext>
            </a:extLst>
          </p:cNvPr>
          <p:cNvGrpSpPr/>
          <p:nvPr/>
        </p:nvGrpSpPr>
        <p:grpSpPr>
          <a:xfrm>
            <a:off x="2827055" y="2965613"/>
            <a:ext cx="2312965" cy="910255"/>
            <a:chOff x="8466275" y="1044639"/>
            <a:chExt cx="2312965" cy="910255"/>
          </a:xfrm>
        </p:grpSpPr>
        <p:grpSp>
          <p:nvGrpSpPr>
            <p:cNvPr id="48" name="mysql-container">
              <a:extLst>
                <a:ext uri="{FF2B5EF4-FFF2-40B4-BE49-F238E27FC236}">
                  <a16:creationId xmlns:a16="http://schemas.microsoft.com/office/drawing/2014/main" id="{2B3BC7D2-995D-4B67-8205-CC85D1B695AB}"/>
                </a:ext>
              </a:extLst>
            </p:cNvPr>
            <p:cNvGrpSpPr/>
            <p:nvPr/>
          </p:nvGrpSpPr>
          <p:grpSpPr>
            <a:xfrm>
              <a:off x="8466275" y="1044639"/>
              <a:ext cx="2312965" cy="910255"/>
              <a:chOff x="8625012" y="2418261"/>
              <a:chExt cx="2312965" cy="910255"/>
            </a:xfrm>
          </p:grpSpPr>
          <p:sp>
            <p:nvSpPr>
              <p:cNvPr id="53" name="artifact-border">
                <a:extLst>
                  <a:ext uri="{FF2B5EF4-FFF2-40B4-BE49-F238E27FC236}">
                    <a16:creationId xmlns:a16="http://schemas.microsoft.com/office/drawing/2014/main" id="{66CF6DFE-E19A-493F-842E-42FD0EB0CF47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54" name="Container Image">
                <a:extLst>
                  <a:ext uri="{FF2B5EF4-FFF2-40B4-BE49-F238E27FC236}">
                    <a16:creationId xmlns:a16="http://schemas.microsoft.com/office/drawing/2014/main" id="{B5EBC821-87BD-4651-A95A-E74763EB24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2663" r="2663"/>
              <a:stretch/>
            </p:blipFill>
            <p:spPr>
              <a:xfrm>
                <a:off x="8625012" y="2418261"/>
                <a:ext cx="381460" cy="381716"/>
              </a:xfrm>
              <a:prstGeom prst="rect">
                <a:avLst/>
              </a:prstGeom>
            </p:spPr>
          </p:pic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EDA59B7B-C0EE-4A1F-90C0-306D3CFCA470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artifact-name">
                <a:extLst>
                  <a:ext uri="{FF2B5EF4-FFF2-40B4-BE49-F238E27FC236}">
                    <a16:creationId xmlns:a16="http://schemas.microsoft.com/office/drawing/2014/main" id="{3C84405E-CC60-4E93-B481-7F02C45ECE2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 err="1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SBoM</a:t>
                </a:r>
                <a:endParaRPr lang="en-US" sz="14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</p:grpSp>
        <p:sp>
          <p:nvSpPr>
            <p:cNvPr id="49" name="Sig Label">
              <a:extLst>
                <a:ext uri="{FF2B5EF4-FFF2-40B4-BE49-F238E27FC236}">
                  <a16:creationId xmlns:a16="http://schemas.microsoft.com/office/drawing/2014/main" id="{47101C33-C785-40BA-A2CB-AB420047B9E3}"/>
                </a:ext>
              </a:extLst>
            </p:cNvPr>
            <p:cNvSpPr txBox="1"/>
            <p:nvPr/>
          </p:nvSpPr>
          <p:spPr>
            <a:xfrm>
              <a:off x="8951780" y="1510783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50" name="Sig Label">
              <a:extLst>
                <a:ext uri="{FF2B5EF4-FFF2-40B4-BE49-F238E27FC236}">
                  <a16:creationId xmlns:a16="http://schemas.microsoft.com/office/drawing/2014/main" id="{3D0B07D0-D919-4374-93E9-044C1950BAA3}"/>
                </a:ext>
              </a:extLst>
            </p:cNvPr>
            <p:cNvSpPr txBox="1"/>
            <p:nvPr/>
          </p:nvSpPr>
          <p:spPr>
            <a:xfrm>
              <a:off x="8943590" y="1739336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 err="1"/>
                <a:t>SBoM</a:t>
              </a:r>
              <a:r>
                <a:rPr lang="en-US" sz="1050" b="1" dirty="0"/>
                <a:t>-document (blob)</a:t>
              </a:r>
              <a:endParaRPr lang="en-US" sz="1050" dirty="0"/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7B0BE4F-F541-4D21-AA99-7C603C479C62}"/>
                </a:ext>
              </a:extLst>
            </p:cNvPr>
            <p:cNvCxnSpPr>
              <a:cxnSpLocks/>
              <a:stCxn id="49" idx="1"/>
              <a:endCxn id="54" idx="2"/>
            </p:cNvCxnSpPr>
            <p:nvPr/>
          </p:nvCxnSpPr>
          <p:spPr>
            <a:xfrm rot="10800000">
              <a:off x="8657006" y="1426355"/>
              <a:ext cx="294775" cy="1652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8C41438C-261D-4351-B455-C8E16F5261AB}"/>
                </a:ext>
              </a:extLst>
            </p:cNvPr>
            <p:cNvCxnSpPr>
              <a:cxnSpLocks/>
              <a:stCxn id="50" idx="1"/>
              <a:endCxn id="54" idx="2"/>
            </p:cNvCxnSpPr>
            <p:nvPr/>
          </p:nvCxnSpPr>
          <p:spPr>
            <a:xfrm rot="10800000">
              <a:off x="8657006" y="1426356"/>
              <a:ext cx="286585" cy="39377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A7BBFED-4013-4B87-8FF7-1D2F42119FF5}"/>
              </a:ext>
            </a:extLst>
          </p:cNvPr>
          <p:cNvGrpSpPr/>
          <p:nvPr/>
        </p:nvGrpSpPr>
        <p:grpSpPr>
          <a:xfrm>
            <a:off x="113719" y="1801351"/>
            <a:ext cx="2511690" cy="1083879"/>
            <a:chOff x="5546190" y="669311"/>
            <a:chExt cx="2511690" cy="1083879"/>
          </a:xfrm>
        </p:grpSpPr>
        <p:sp>
          <p:nvSpPr>
            <p:cNvPr id="58" name="artifact-border">
              <a:extLst>
                <a:ext uri="{FF2B5EF4-FFF2-40B4-BE49-F238E27FC236}">
                  <a16:creationId xmlns:a16="http://schemas.microsoft.com/office/drawing/2014/main" id="{E240943C-D203-475D-932C-9D091D504290}"/>
                </a:ext>
              </a:extLst>
            </p:cNvPr>
            <p:cNvSpPr/>
            <p:nvPr/>
          </p:nvSpPr>
          <p:spPr>
            <a:xfrm>
              <a:off x="5643131" y="737395"/>
              <a:ext cx="2361030" cy="1015795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artifact-name">
              <a:extLst>
                <a:ext uri="{FF2B5EF4-FFF2-40B4-BE49-F238E27FC236}">
                  <a16:creationId xmlns:a16="http://schemas.microsoft.com/office/drawing/2014/main" id="{1F3C6C2C-F6B4-4425-86E3-499BB1611F81}"/>
                </a:ext>
              </a:extLst>
            </p:cNvPr>
            <p:cNvSpPr txBox="1"/>
            <p:nvPr/>
          </p:nvSpPr>
          <p:spPr>
            <a:xfrm>
              <a:off x="6100293" y="690266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net-monitor:</a:t>
              </a:r>
              <a:r>
                <a:rPr lang="en-US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v1</a:t>
              </a:r>
              <a:endParaRPr lang="en-US" sz="1800" spc="0" baseline="0" dirty="0">
                <a:solidFill>
                  <a:srgbClr val="000000"/>
                </a:solidFill>
                <a:latin typeface="Consolas"/>
                <a:sym typeface="Consolas"/>
                <a:rtl val="0"/>
              </a:endParaRPr>
            </a:p>
          </p:txBody>
        </p:sp>
        <p:sp>
          <p:nvSpPr>
            <p:cNvPr id="60" name="artifact-mask">
              <a:extLst>
                <a:ext uri="{FF2B5EF4-FFF2-40B4-BE49-F238E27FC236}">
                  <a16:creationId xmlns:a16="http://schemas.microsoft.com/office/drawing/2014/main" id="{C50DB455-AD12-4A99-9A50-3B4B999631F1}"/>
                </a:ext>
              </a:extLst>
            </p:cNvPr>
            <p:cNvSpPr/>
            <p:nvPr/>
          </p:nvSpPr>
          <p:spPr>
            <a:xfrm>
              <a:off x="5546190" y="669311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1" name="Container Image">
              <a:extLst>
                <a:ext uri="{FF2B5EF4-FFF2-40B4-BE49-F238E27FC236}">
                  <a16:creationId xmlns:a16="http://schemas.microsoft.com/office/drawing/2014/main" id="{226456D4-F310-48A0-809F-DC42BD04A0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673" b="15673"/>
            <a:stretch/>
          </p:blipFill>
          <p:spPr>
            <a:xfrm>
              <a:off x="5566994" y="669311"/>
              <a:ext cx="590498" cy="405396"/>
            </a:xfrm>
            <a:prstGeom prst="rect">
              <a:avLst/>
            </a:prstGeom>
          </p:spPr>
        </p:pic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93275A7E-F84F-4191-981A-DC9712654A5A}"/>
                </a:ext>
              </a:extLst>
            </p:cNvPr>
            <p:cNvSpPr/>
            <p:nvPr/>
          </p:nvSpPr>
          <p:spPr>
            <a:xfrm rot="10800000">
              <a:off x="5647183" y="984342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ig Label">
              <a:extLst>
                <a:ext uri="{FF2B5EF4-FFF2-40B4-BE49-F238E27FC236}">
                  <a16:creationId xmlns:a16="http://schemas.microsoft.com/office/drawing/2014/main" id="{9EDFBA93-67E2-46D7-B49A-14F5D583ACFB}"/>
                </a:ext>
              </a:extLst>
            </p:cNvPr>
            <p:cNvSpPr txBox="1"/>
            <p:nvPr/>
          </p:nvSpPr>
          <p:spPr>
            <a:xfrm>
              <a:off x="6006422" y="1292032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layer1 (blob)</a:t>
              </a:r>
              <a:endParaRPr lang="en-US" sz="1050" dirty="0"/>
            </a:p>
          </p:txBody>
        </p:sp>
        <p:sp>
          <p:nvSpPr>
            <p:cNvPr id="64" name="Sig Label">
              <a:extLst>
                <a:ext uri="{FF2B5EF4-FFF2-40B4-BE49-F238E27FC236}">
                  <a16:creationId xmlns:a16="http://schemas.microsoft.com/office/drawing/2014/main" id="{DC07F829-F479-4EC8-A89B-F2EC276366D1}"/>
                </a:ext>
              </a:extLst>
            </p:cNvPr>
            <p:cNvSpPr txBox="1"/>
            <p:nvPr/>
          </p:nvSpPr>
          <p:spPr>
            <a:xfrm>
              <a:off x="5998232" y="1501535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layer2 (blob)</a:t>
              </a:r>
              <a:endParaRPr lang="en-US" sz="1050" dirty="0"/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6C23C785-6475-4311-A768-A177D0B65CCA}"/>
                </a:ext>
              </a:extLst>
            </p:cNvPr>
            <p:cNvCxnSpPr>
              <a:cxnSpLocks/>
              <a:stCxn id="63" idx="1"/>
              <a:endCxn id="61" idx="2"/>
            </p:cNvCxnSpPr>
            <p:nvPr/>
          </p:nvCxnSpPr>
          <p:spPr>
            <a:xfrm rot="10800000">
              <a:off x="5862244" y="1074708"/>
              <a:ext cx="144179" cy="298117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EFC7F689-E09D-4CA9-8313-01C0890CD395}"/>
                </a:ext>
              </a:extLst>
            </p:cNvPr>
            <p:cNvCxnSpPr>
              <a:cxnSpLocks/>
              <a:stCxn id="64" idx="1"/>
              <a:endCxn id="61" idx="2"/>
            </p:cNvCxnSpPr>
            <p:nvPr/>
          </p:nvCxnSpPr>
          <p:spPr>
            <a:xfrm rot="10800000">
              <a:off x="5862244" y="1074707"/>
              <a:ext cx="135989" cy="5076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Sig Label">
              <a:extLst>
                <a:ext uri="{FF2B5EF4-FFF2-40B4-BE49-F238E27FC236}">
                  <a16:creationId xmlns:a16="http://schemas.microsoft.com/office/drawing/2014/main" id="{5B5D1A2D-7E18-462B-829A-4DB2C7251AE7}"/>
                </a:ext>
              </a:extLst>
            </p:cNvPr>
            <p:cNvSpPr txBox="1"/>
            <p:nvPr/>
          </p:nvSpPr>
          <p:spPr>
            <a:xfrm>
              <a:off x="5998232" y="1091540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C6867C17-D593-4409-BC38-BAFA1054831F}"/>
                </a:ext>
              </a:extLst>
            </p:cNvPr>
            <p:cNvCxnSpPr>
              <a:cxnSpLocks/>
              <a:stCxn id="67" idx="1"/>
              <a:endCxn id="61" idx="2"/>
            </p:cNvCxnSpPr>
            <p:nvPr/>
          </p:nvCxnSpPr>
          <p:spPr>
            <a:xfrm rot="10800000">
              <a:off x="5862244" y="1074708"/>
              <a:ext cx="135989" cy="976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380D476-ED0C-4245-9329-59528CE1C7CC}"/>
              </a:ext>
            </a:extLst>
          </p:cNvPr>
          <p:cNvGrpSpPr/>
          <p:nvPr/>
        </p:nvGrpSpPr>
        <p:grpSpPr>
          <a:xfrm>
            <a:off x="2830394" y="3955949"/>
            <a:ext cx="2312965" cy="910255"/>
            <a:chOff x="8469614" y="2047154"/>
            <a:chExt cx="2312965" cy="910255"/>
          </a:xfrm>
        </p:grpSpPr>
        <p:grpSp>
          <p:nvGrpSpPr>
            <p:cNvPr id="70" name="mysql-container">
              <a:extLst>
                <a:ext uri="{FF2B5EF4-FFF2-40B4-BE49-F238E27FC236}">
                  <a16:creationId xmlns:a16="http://schemas.microsoft.com/office/drawing/2014/main" id="{FE4F1004-2F1C-4CA0-AC43-D70F9A83948E}"/>
                </a:ext>
              </a:extLst>
            </p:cNvPr>
            <p:cNvGrpSpPr/>
            <p:nvPr/>
          </p:nvGrpSpPr>
          <p:grpSpPr>
            <a:xfrm>
              <a:off x="8469614" y="2047154"/>
              <a:ext cx="2312965" cy="910255"/>
              <a:chOff x="8625012" y="2418261"/>
              <a:chExt cx="2312965" cy="910255"/>
            </a:xfrm>
          </p:grpSpPr>
          <p:sp>
            <p:nvSpPr>
              <p:cNvPr id="75" name="artifact-border">
                <a:extLst>
                  <a:ext uri="{FF2B5EF4-FFF2-40B4-BE49-F238E27FC236}">
                    <a16:creationId xmlns:a16="http://schemas.microsoft.com/office/drawing/2014/main" id="{50999AB2-8013-4668-A449-EE911E498EEB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6" name="Container Image">
                <a:extLst>
                  <a:ext uri="{FF2B5EF4-FFF2-40B4-BE49-F238E27FC236}">
                    <a16:creationId xmlns:a16="http://schemas.microsoft.com/office/drawing/2014/main" id="{2ADFDF13-D984-4C79-999C-3EF445B42B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1196" r="1196"/>
              <a:stretch/>
            </p:blipFill>
            <p:spPr>
              <a:xfrm>
                <a:off x="8625012" y="2418261"/>
                <a:ext cx="381460" cy="381716"/>
              </a:xfrm>
              <a:prstGeom prst="rect">
                <a:avLst/>
              </a:prstGeom>
            </p:spPr>
          </p:pic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6A22332C-5A4F-4E05-ABD6-DD04F5EA496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artifact-name">
                <a:extLst>
                  <a:ext uri="{FF2B5EF4-FFF2-40B4-BE49-F238E27FC236}">
                    <a16:creationId xmlns:a16="http://schemas.microsoft.com/office/drawing/2014/main" id="{285DC896-BA27-4CCD-AD83-18CAEF0358D4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YAAT</a:t>
                </a:r>
              </a:p>
            </p:txBody>
          </p:sp>
        </p:grpSp>
        <p:sp>
          <p:nvSpPr>
            <p:cNvPr id="71" name="Sig Label">
              <a:extLst>
                <a:ext uri="{FF2B5EF4-FFF2-40B4-BE49-F238E27FC236}">
                  <a16:creationId xmlns:a16="http://schemas.microsoft.com/office/drawing/2014/main" id="{362C330B-6BE5-4765-A1A8-E2F6E526820A}"/>
                </a:ext>
              </a:extLst>
            </p:cNvPr>
            <p:cNvSpPr txBox="1"/>
            <p:nvPr/>
          </p:nvSpPr>
          <p:spPr>
            <a:xfrm>
              <a:off x="8955119" y="2513298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72" name="Sig Label">
              <a:extLst>
                <a:ext uri="{FF2B5EF4-FFF2-40B4-BE49-F238E27FC236}">
                  <a16:creationId xmlns:a16="http://schemas.microsoft.com/office/drawing/2014/main" id="{B7DE6109-02AA-40DB-A998-670A2D94DD91}"/>
                </a:ext>
              </a:extLst>
            </p:cNvPr>
            <p:cNvSpPr txBox="1"/>
            <p:nvPr/>
          </p:nvSpPr>
          <p:spPr>
            <a:xfrm>
              <a:off x="8946929" y="2741851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content (blob)</a:t>
              </a:r>
              <a:endParaRPr lang="en-US" sz="1050" dirty="0"/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6F39624-1FFE-4AAB-9921-B7D058DB72A1}"/>
                </a:ext>
              </a:extLst>
            </p:cNvPr>
            <p:cNvCxnSpPr>
              <a:cxnSpLocks/>
              <a:stCxn id="71" idx="1"/>
              <a:endCxn id="76" idx="2"/>
            </p:cNvCxnSpPr>
            <p:nvPr/>
          </p:nvCxnSpPr>
          <p:spPr>
            <a:xfrm rot="10800000">
              <a:off x="8660345" y="2428870"/>
              <a:ext cx="294775" cy="1652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DE4A23EA-101B-4E84-9268-80742F718618}"/>
                </a:ext>
              </a:extLst>
            </p:cNvPr>
            <p:cNvCxnSpPr>
              <a:cxnSpLocks/>
              <a:stCxn id="72" idx="1"/>
              <a:endCxn id="76" idx="2"/>
            </p:cNvCxnSpPr>
            <p:nvPr/>
          </p:nvCxnSpPr>
          <p:spPr>
            <a:xfrm rot="10800000">
              <a:off x="8660345" y="2428871"/>
              <a:ext cx="286585" cy="39377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 hidden="1">
            <a:extLst>
              <a:ext uri="{FF2B5EF4-FFF2-40B4-BE49-F238E27FC236}">
                <a16:creationId xmlns:a16="http://schemas.microsoft.com/office/drawing/2014/main" id="{2A6D37EE-A8EC-4D27-B278-2D906CBAC291}"/>
              </a:ext>
            </a:extLst>
          </p:cNvPr>
          <p:cNvGrpSpPr/>
          <p:nvPr/>
        </p:nvGrpSpPr>
        <p:grpSpPr>
          <a:xfrm>
            <a:off x="5245184" y="3015093"/>
            <a:ext cx="2414935" cy="953064"/>
            <a:chOff x="8515042" y="119466"/>
            <a:chExt cx="2414935" cy="953064"/>
          </a:xfrm>
        </p:grpSpPr>
        <p:grpSp>
          <p:nvGrpSpPr>
            <p:cNvPr id="80" name="mysql-container">
              <a:extLst>
                <a:ext uri="{FF2B5EF4-FFF2-40B4-BE49-F238E27FC236}">
                  <a16:creationId xmlns:a16="http://schemas.microsoft.com/office/drawing/2014/main" id="{5A2342F4-75F4-4AD2-BF40-740A96C68F18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85" name="artifact-border">
                <a:extLst>
                  <a:ext uri="{FF2B5EF4-FFF2-40B4-BE49-F238E27FC236}">
                    <a16:creationId xmlns:a16="http://schemas.microsoft.com/office/drawing/2014/main" id="{FC7D4DFE-FE0D-4ABB-844C-71D06763DA76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artifact-border">
                <a:extLst>
                  <a:ext uri="{FF2B5EF4-FFF2-40B4-BE49-F238E27FC236}">
                    <a16:creationId xmlns:a16="http://schemas.microsoft.com/office/drawing/2014/main" id="{21754954-53C6-4DB3-985A-DB6344B39DA2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artifact-border">
                <a:extLst>
                  <a:ext uri="{FF2B5EF4-FFF2-40B4-BE49-F238E27FC236}">
                    <a16:creationId xmlns:a16="http://schemas.microsoft.com/office/drawing/2014/main" id="{BEAD76DF-3A04-4F3F-8185-11B10128ADE3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8" name="Container Image">
                <a:extLst>
                  <a:ext uri="{FF2B5EF4-FFF2-40B4-BE49-F238E27FC236}">
                    <a16:creationId xmlns:a16="http://schemas.microsoft.com/office/drawing/2014/main" id="{7D542381-BE42-420E-A59A-A3D96FDF5F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B57869C5-1E39-4DE8-9C94-1C7CD3322CD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tifact-name">
                <a:extLst>
                  <a:ext uri="{FF2B5EF4-FFF2-40B4-BE49-F238E27FC236}">
                    <a16:creationId xmlns:a16="http://schemas.microsoft.com/office/drawing/2014/main" id="{68EDDBA2-548C-44FC-B3CF-BF59F1EE7EE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81" name="Sig Label">
              <a:extLst>
                <a:ext uri="{FF2B5EF4-FFF2-40B4-BE49-F238E27FC236}">
                  <a16:creationId xmlns:a16="http://schemas.microsoft.com/office/drawing/2014/main" id="{7EDF97D6-7EE5-450E-8EBF-1721FE7E80EF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82" name="Sig Label">
              <a:extLst>
                <a:ext uri="{FF2B5EF4-FFF2-40B4-BE49-F238E27FC236}">
                  <a16:creationId xmlns:a16="http://schemas.microsoft.com/office/drawing/2014/main" id="{EDD7870A-D3D5-446C-B880-79FB59DE1E69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111A1125-6B16-4CEC-B37B-6A2BA8666ECA}"/>
                </a:ext>
              </a:extLst>
            </p:cNvPr>
            <p:cNvCxnSpPr>
              <a:cxnSpLocks/>
              <a:stCxn id="81" idx="1"/>
              <a:endCxn id="88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6B2A56BD-DB16-4022-AEDF-75A0F711B5FB}"/>
                </a:ext>
              </a:extLst>
            </p:cNvPr>
            <p:cNvCxnSpPr>
              <a:cxnSpLocks/>
              <a:stCxn id="82" idx="1"/>
              <a:endCxn id="88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 hidden="1">
            <a:extLst>
              <a:ext uri="{FF2B5EF4-FFF2-40B4-BE49-F238E27FC236}">
                <a16:creationId xmlns:a16="http://schemas.microsoft.com/office/drawing/2014/main" id="{22246E08-50B4-40BA-99C8-03967F0F11DE}"/>
              </a:ext>
            </a:extLst>
          </p:cNvPr>
          <p:cNvGrpSpPr/>
          <p:nvPr/>
        </p:nvGrpSpPr>
        <p:grpSpPr>
          <a:xfrm>
            <a:off x="5244082" y="4020122"/>
            <a:ext cx="2414935" cy="953064"/>
            <a:chOff x="8515042" y="119466"/>
            <a:chExt cx="2414935" cy="953064"/>
          </a:xfrm>
        </p:grpSpPr>
        <p:grpSp>
          <p:nvGrpSpPr>
            <p:cNvPr id="92" name="mysql-container">
              <a:extLst>
                <a:ext uri="{FF2B5EF4-FFF2-40B4-BE49-F238E27FC236}">
                  <a16:creationId xmlns:a16="http://schemas.microsoft.com/office/drawing/2014/main" id="{6FA73119-DEBF-4F14-9319-9ECA8B26D9D7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97" name="artifact-border">
                <a:extLst>
                  <a:ext uri="{FF2B5EF4-FFF2-40B4-BE49-F238E27FC236}">
                    <a16:creationId xmlns:a16="http://schemas.microsoft.com/office/drawing/2014/main" id="{22570975-6163-4FE0-BF2E-25DC863D7F42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artifact-border">
                <a:extLst>
                  <a:ext uri="{FF2B5EF4-FFF2-40B4-BE49-F238E27FC236}">
                    <a16:creationId xmlns:a16="http://schemas.microsoft.com/office/drawing/2014/main" id="{DD13748C-FD3D-4B4D-9D2C-7E4786E623BD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artifact-border">
                <a:extLst>
                  <a:ext uri="{FF2B5EF4-FFF2-40B4-BE49-F238E27FC236}">
                    <a16:creationId xmlns:a16="http://schemas.microsoft.com/office/drawing/2014/main" id="{822ED51F-2BBB-4518-99A6-5D67F1CEAD6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00" name="Container Image">
                <a:extLst>
                  <a:ext uri="{FF2B5EF4-FFF2-40B4-BE49-F238E27FC236}">
                    <a16:creationId xmlns:a16="http://schemas.microsoft.com/office/drawing/2014/main" id="{F164CB01-D881-48BE-AB81-C1DCF1D6B2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49FB4110-D4B3-4F13-9FE4-C3623F23F51A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tifact-name">
                <a:extLst>
                  <a:ext uri="{FF2B5EF4-FFF2-40B4-BE49-F238E27FC236}">
                    <a16:creationId xmlns:a16="http://schemas.microsoft.com/office/drawing/2014/main" id="{40A7CBDD-9B09-40C1-A175-AA90B1911993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93" name="Sig Label">
              <a:extLst>
                <a:ext uri="{FF2B5EF4-FFF2-40B4-BE49-F238E27FC236}">
                  <a16:creationId xmlns:a16="http://schemas.microsoft.com/office/drawing/2014/main" id="{C2EF8CD0-ECBE-491B-8821-5DDA201F3DC3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94" name="Sig Label">
              <a:extLst>
                <a:ext uri="{FF2B5EF4-FFF2-40B4-BE49-F238E27FC236}">
                  <a16:creationId xmlns:a16="http://schemas.microsoft.com/office/drawing/2014/main" id="{992E3A0B-B1FC-4B39-A518-661E9203F0ED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05E38EB8-B97A-4821-B625-B28E7DD2FA88}"/>
                </a:ext>
              </a:extLst>
            </p:cNvPr>
            <p:cNvCxnSpPr>
              <a:cxnSpLocks/>
              <a:stCxn id="93" idx="1"/>
              <a:endCxn id="100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E29F7CD7-446B-4ED7-A754-4968C3278267}"/>
                </a:ext>
              </a:extLst>
            </p:cNvPr>
            <p:cNvCxnSpPr>
              <a:cxnSpLocks/>
              <a:stCxn id="94" idx="1"/>
              <a:endCxn id="100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Wabbit-Networks Sig">
            <a:extLst>
              <a:ext uri="{FF2B5EF4-FFF2-40B4-BE49-F238E27FC236}">
                <a16:creationId xmlns:a16="http://schemas.microsoft.com/office/drawing/2014/main" id="{113DA923-D2CF-4F81-B466-AE854DE9315C}"/>
              </a:ext>
            </a:extLst>
          </p:cNvPr>
          <p:cNvGrpSpPr/>
          <p:nvPr/>
        </p:nvGrpSpPr>
        <p:grpSpPr>
          <a:xfrm>
            <a:off x="9160060" y="2474929"/>
            <a:ext cx="2365357" cy="714770"/>
            <a:chOff x="9460153" y="3826108"/>
            <a:chExt cx="2365357" cy="714770"/>
          </a:xfrm>
        </p:grpSpPr>
        <p:sp>
          <p:nvSpPr>
            <p:cNvPr id="120" name="artifact-border">
              <a:extLst>
                <a:ext uri="{FF2B5EF4-FFF2-40B4-BE49-F238E27FC236}">
                  <a16:creationId xmlns:a16="http://schemas.microsoft.com/office/drawing/2014/main" id="{556090B8-E203-46C7-9334-1A62962D8A5A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21" name="Container Image">
              <a:extLst>
                <a:ext uri="{FF2B5EF4-FFF2-40B4-BE49-F238E27FC236}">
                  <a16:creationId xmlns:a16="http://schemas.microsoft.com/office/drawing/2014/main" id="{B0788C06-0074-43C9-B7CA-1B6CE195FB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FC92FB35-3B4B-4BB6-9928-71B84A56FB74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artifact-name">
              <a:extLst>
                <a:ext uri="{FF2B5EF4-FFF2-40B4-BE49-F238E27FC236}">
                  <a16:creationId xmlns:a16="http://schemas.microsoft.com/office/drawing/2014/main" id="{6A3EF5DE-79AF-44F1-8C95-6A357D2FD27E}"/>
                </a:ext>
              </a:extLst>
            </p:cNvPr>
            <p:cNvSpPr txBox="1"/>
            <p:nvPr/>
          </p:nvSpPr>
          <p:spPr>
            <a:xfrm>
              <a:off x="9717241" y="3847062"/>
              <a:ext cx="2108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 Networks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114" name="Sig Label">
              <a:extLst>
                <a:ext uri="{FF2B5EF4-FFF2-40B4-BE49-F238E27FC236}">
                  <a16:creationId xmlns:a16="http://schemas.microsoft.com/office/drawing/2014/main" id="{9E0D4A8F-4319-44EB-BF54-2AE581E6DEEB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15" name="Sig Label">
              <a:extLst>
                <a:ext uri="{FF2B5EF4-FFF2-40B4-BE49-F238E27FC236}">
                  <a16:creationId xmlns:a16="http://schemas.microsoft.com/office/drawing/2014/main" id="{EC4E5D38-6819-4B59-A064-88693DEE5A22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16" name="Connector: Elbow 115">
              <a:extLst>
                <a:ext uri="{FF2B5EF4-FFF2-40B4-BE49-F238E27FC236}">
                  <a16:creationId xmlns:a16="http://schemas.microsoft.com/office/drawing/2014/main" id="{11C67534-B01C-43A7-B081-E2C364B55EB2}"/>
                </a:ext>
              </a:extLst>
            </p:cNvPr>
            <p:cNvCxnSpPr>
              <a:cxnSpLocks/>
              <a:stCxn id="114" idx="1"/>
              <a:endCxn id="121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7D1BE4D7-9930-435D-B68E-ED35DDD0AEBC}"/>
                </a:ext>
              </a:extLst>
            </p:cNvPr>
            <p:cNvCxnSpPr>
              <a:cxnSpLocks/>
              <a:stCxn id="115" idx="1"/>
              <a:endCxn id="121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Docker Sig">
            <a:extLst>
              <a:ext uri="{FF2B5EF4-FFF2-40B4-BE49-F238E27FC236}">
                <a16:creationId xmlns:a16="http://schemas.microsoft.com/office/drawing/2014/main" id="{8BA816EE-1ED2-4B7D-9DD2-59FE27EABEB6}"/>
              </a:ext>
            </a:extLst>
          </p:cNvPr>
          <p:cNvGrpSpPr/>
          <p:nvPr/>
        </p:nvGrpSpPr>
        <p:grpSpPr>
          <a:xfrm>
            <a:off x="9168202" y="3237013"/>
            <a:ext cx="2266887" cy="747196"/>
            <a:chOff x="9460153" y="3826108"/>
            <a:chExt cx="2266887" cy="747196"/>
          </a:xfrm>
        </p:grpSpPr>
        <p:sp>
          <p:nvSpPr>
            <p:cNvPr id="128" name="artifact-border">
              <a:extLst>
                <a:ext uri="{FF2B5EF4-FFF2-40B4-BE49-F238E27FC236}">
                  <a16:creationId xmlns:a16="http://schemas.microsoft.com/office/drawing/2014/main" id="{471CDBC8-4897-4647-9C82-81EA1903064A}"/>
                </a:ext>
              </a:extLst>
            </p:cNvPr>
            <p:cNvSpPr/>
            <p:nvPr/>
          </p:nvSpPr>
          <p:spPr>
            <a:xfrm>
              <a:off x="9536289" y="3894191"/>
              <a:ext cx="2190751" cy="67911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29" name="Container Image">
              <a:extLst>
                <a:ext uri="{FF2B5EF4-FFF2-40B4-BE49-F238E27FC236}">
                  <a16:creationId xmlns:a16="http://schemas.microsoft.com/office/drawing/2014/main" id="{3DBD29A4-E7D3-45FD-AF62-E0B5E62A81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3866" cy="314077"/>
            </a:xfrm>
            <a:prstGeom prst="rect">
              <a:avLst/>
            </a:prstGeom>
          </p:spPr>
        </p:pic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ECDD9C0A-7893-47A7-8AEE-C4C399DEECFB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artifact-name">
              <a:extLst>
                <a:ext uri="{FF2B5EF4-FFF2-40B4-BE49-F238E27FC236}">
                  <a16:creationId xmlns:a16="http://schemas.microsoft.com/office/drawing/2014/main" id="{C2CCC1D1-704D-4F5C-909B-8226D0661F5B}"/>
                </a:ext>
              </a:extLst>
            </p:cNvPr>
            <p:cNvSpPr txBox="1"/>
            <p:nvPr/>
          </p:nvSpPr>
          <p:spPr>
            <a:xfrm>
              <a:off x="9717241" y="3847062"/>
              <a:ext cx="13644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Docker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132" name="Sig Label">
              <a:extLst>
                <a:ext uri="{FF2B5EF4-FFF2-40B4-BE49-F238E27FC236}">
                  <a16:creationId xmlns:a16="http://schemas.microsoft.com/office/drawing/2014/main" id="{A7485657-F1D2-446A-8872-0D21D95BBD11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33" name="Sig Label">
              <a:extLst>
                <a:ext uri="{FF2B5EF4-FFF2-40B4-BE49-F238E27FC236}">
                  <a16:creationId xmlns:a16="http://schemas.microsoft.com/office/drawing/2014/main" id="{4A7C7A15-8BB8-478D-848A-79C04A3BC447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34" name="Connector: Elbow 133">
              <a:extLst>
                <a:ext uri="{FF2B5EF4-FFF2-40B4-BE49-F238E27FC236}">
                  <a16:creationId xmlns:a16="http://schemas.microsoft.com/office/drawing/2014/main" id="{DE235B21-84B0-40AA-A0C3-8CD613E939B7}"/>
                </a:ext>
              </a:extLst>
            </p:cNvPr>
            <p:cNvCxnSpPr>
              <a:cxnSpLocks/>
              <a:stCxn id="132" idx="1"/>
              <a:endCxn id="129" idx="2"/>
            </p:cNvCxnSpPr>
            <p:nvPr/>
          </p:nvCxnSpPr>
          <p:spPr>
            <a:xfrm rot="10800000">
              <a:off x="9617086" y="4140186"/>
              <a:ext cx="282494" cy="4053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or: Elbow 134">
              <a:extLst>
                <a:ext uri="{FF2B5EF4-FFF2-40B4-BE49-F238E27FC236}">
                  <a16:creationId xmlns:a16="http://schemas.microsoft.com/office/drawing/2014/main" id="{EBA4355D-B1B4-4E8C-BF53-0AEB36AE9874}"/>
                </a:ext>
              </a:extLst>
            </p:cNvPr>
            <p:cNvCxnSpPr>
              <a:cxnSpLocks/>
              <a:stCxn id="133" idx="1"/>
              <a:endCxn id="129" idx="2"/>
            </p:cNvCxnSpPr>
            <p:nvPr/>
          </p:nvCxnSpPr>
          <p:spPr>
            <a:xfrm rot="10800000">
              <a:off x="9617086" y="4140185"/>
              <a:ext cx="274304" cy="269086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ACME Sig">
            <a:extLst>
              <a:ext uri="{FF2B5EF4-FFF2-40B4-BE49-F238E27FC236}">
                <a16:creationId xmlns:a16="http://schemas.microsoft.com/office/drawing/2014/main" id="{EAB42007-12EB-41BE-AAB9-BC522AA6FB7A}"/>
              </a:ext>
            </a:extLst>
          </p:cNvPr>
          <p:cNvGrpSpPr/>
          <p:nvPr/>
        </p:nvGrpSpPr>
        <p:grpSpPr>
          <a:xfrm>
            <a:off x="9173597" y="4047443"/>
            <a:ext cx="2266887" cy="747196"/>
            <a:chOff x="9460153" y="3826108"/>
            <a:chExt cx="2266887" cy="747196"/>
          </a:xfrm>
        </p:grpSpPr>
        <p:sp>
          <p:nvSpPr>
            <p:cNvPr id="142" name="artifact-border">
              <a:extLst>
                <a:ext uri="{FF2B5EF4-FFF2-40B4-BE49-F238E27FC236}">
                  <a16:creationId xmlns:a16="http://schemas.microsoft.com/office/drawing/2014/main" id="{FC8E95D4-14C5-431A-92DD-1751C3A65654}"/>
                </a:ext>
              </a:extLst>
            </p:cNvPr>
            <p:cNvSpPr/>
            <p:nvPr/>
          </p:nvSpPr>
          <p:spPr>
            <a:xfrm>
              <a:off x="9536289" y="3894191"/>
              <a:ext cx="2190751" cy="67911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43" name="Container Image">
              <a:extLst>
                <a:ext uri="{FF2B5EF4-FFF2-40B4-BE49-F238E27FC236}">
                  <a16:creationId xmlns:a16="http://schemas.microsoft.com/office/drawing/2014/main" id="{7902A7D3-839A-4684-82B2-63C6F788F4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3866" cy="314077"/>
            </a:xfrm>
            <a:prstGeom prst="rect">
              <a:avLst/>
            </a:prstGeom>
          </p:spPr>
        </p:pic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986A5187-D970-404B-B936-BE882C5033F0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artifact-name">
              <a:extLst>
                <a:ext uri="{FF2B5EF4-FFF2-40B4-BE49-F238E27FC236}">
                  <a16:creationId xmlns:a16="http://schemas.microsoft.com/office/drawing/2014/main" id="{C229A0E4-9656-4D47-B7FB-EE3734A03E72}"/>
                </a:ext>
              </a:extLst>
            </p:cNvPr>
            <p:cNvSpPr txBox="1"/>
            <p:nvPr/>
          </p:nvSpPr>
          <p:spPr>
            <a:xfrm>
              <a:off x="9717241" y="3847062"/>
              <a:ext cx="18069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ACME Rockets 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signature</a:t>
              </a:r>
            </a:p>
          </p:txBody>
        </p:sp>
        <p:sp>
          <p:nvSpPr>
            <p:cNvPr id="146" name="Sig Label">
              <a:extLst>
                <a:ext uri="{FF2B5EF4-FFF2-40B4-BE49-F238E27FC236}">
                  <a16:creationId xmlns:a16="http://schemas.microsoft.com/office/drawing/2014/main" id="{CCCBC773-D213-44FF-AEFD-7A8BFCCB51D5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47" name="Sig Label">
              <a:extLst>
                <a:ext uri="{FF2B5EF4-FFF2-40B4-BE49-F238E27FC236}">
                  <a16:creationId xmlns:a16="http://schemas.microsoft.com/office/drawing/2014/main" id="{397EC3C6-28DD-423C-8635-D5148CBCE8BE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48" name="Connector: Elbow 147">
              <a:extLst>
                <a:ext uri="{FF2B5EF4-FFF2-40B4-BE49-F238E27FC236}">
                  <a16:creationId xmlns:a16="http://schemas.microsoft.com/office/drawing/2014/main" id="{4DD26366-55C7-415B-AC99-000C41561BF2}"/>
                </a:ext>
              </a:extLst>
            </p:cNvPr>
            <p:cNvCxnSpPr>
              <a:cxnSpLocks/>
              <a:stCxn id="146" idx="1"/>
              <a:endCxn id="143" idx="2"/>
            </p:cNvCxnSpPr>
            <p:nvPr/>
          </p:nvCxnSpPr>
          <p:spPr>
            <a:xfrm rot="10800000">
              <a:off x="9617086" y="4140186"/>
              <a:ext cx="282494" cy="4053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or: Elbow 148">
              <a:extLst>
                <a:ext uri="{FF2B5EF4-FFF2-40B4-BE49-F238E27FC236}">
                  <a16:creationId xmlns:a16="http://schemas.microsoft.com/office/drawing/2014/main" id="{473C064A-2021-4DE7-A29F-8ABBE29A9C14}"/>
                </a:ext>
              </a:extLst>
            </p:cNvPr>
            <p:cNvCxnSpPr>
              <a:cxnSpLocks/>
              <a:stCxn id="147" idx="1"/>
              <a:endCxn id="143" idx="2"/>
            </p:cNvCxnSpPr>
            <p:nvPr/>
          </p:nvCxnSpPr>
          <p:spPr>
            <a:xfrm rot="10800000">
              <a:off x="9617086" y="4140185"/>
              <a:ext cx="274304" cy="269086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7DDD069-2D1B-4170-BBF9-4B5769D1B267}"/>
              </a:ext>
            </a:extLst>
          </p:cNvPr>
          <p:cNvGrpSpPr/>
          <p:nvPr/>
        </p:nvGrpSpPr>
        <p:grpSpPr>
          <a:xfrm>
            <a:off x="5991566" y="2478218"/>
            <a:ext cx="2266887" cy="747196"/>
            <a:chOff x="9460153" y="3826108"/>
            <a:chExt cx="2266887" cy="747196"/>
          </a:xfrm>
        </p:grpSpPr>
        <p:sp>
          <p:nvSpPr>
            <p:cNvPr id="154" name="artifact-border">
              <a:extLst>
                <a:ext uri="{FF2B5EF4-FFF2-40B4-BE49-F238E27FC236}">
                  <a16:creationId xmlns:a16="http://schemas.microsoft.com/office/drawing/2014/main" id="{030DC30E-CBDE-449F-B9EC-4DFC5D7970B8}"/>
                </a:ext>
              </a:extLst>
            </p:cNvPr>
            <p:cNvSpPr/>
            <p:nvPr/>
          </p:nvSpPr>
          <p:spPr>
            <a:xfrm>
              <a:off x="9536289" y="3894191"/>
              <a:ext cx="2190751" cy="67911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55" name="Container Image">
              <a:extLst>
                <a:ext uri="{FF2B5EF4-FFF2-40B4-BE49-F238E27FC236}">
                  <a16:creationId xmlns:a16="http://schemas.microsoft.com/office/drawing/2014/main" id="{BB7C16AB-2265-49B0-9B46-48AFF3032F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34" r="34"/>
            <a:stretch/>
          </p:blipFill>
          <p:spPr>
            <a:xfrm>
              <a:off x="9460153" y="3826108"/>
              <a:ext cx="313866" cy="314077"/>
            </a:xfrm>
            <a:prstGeom prst="rect">
              <a:avLst/>
            </a:prstGeom>
          </p:spPr>
        </p:pic>
        <p:sp>
          <p:nvSpPr>
            <p:cNvPr id="156" name="Isosceles Triangle 155">
              <a:extLst>
                <a:ext uri="{FF2B5EF4-FFF2-40B4-BE49-F238E27FC236}">
                  <a16:creationId xmlns:a16="http://schemas.microsoft.com/office/drawing/2014/main" id="{577A7077-0E16-43AF-B851-EC68A05F2368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artifact-name">
              <a:extLst>
                <a:ext uri="{FF2B5EF4-FFF2-40B4-BE49-F238E27FC236}">
                  <a16:creationId xmlns:a16="http://schemas.microsoft.com/office/drawing/2014/main" id="{24F970AC-03C1-4B46-BDC5-65FDD14C0F86}"/>
                </a:ext>
              </a:extLst>
            </p:cNvPr>
            <p:cNvSpPr txBox="1"/>
            <p:nvPr/>
          </p:nvSpPr>
          <p:spPr>
            <a:xfrm>
              <a:off x="9717241" y="3847062"/>
              <a:ext cx="11432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 dirty="0" err="1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SBoM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Document</a:t>
              </a:r>
            </a:p>
          </p:txBody>
        </p:sp>
        <p:sp>
          <p:nvSpPr>
            <p:cNvPr id="158" name="Sig Label">
              <a:extLst>
                <a:ext uri="{FF2B5EF4-FFF2-40B4-BE49-F238E27FC236}">
                  <a16:creationId xmlns:a16="http://schemas.microsoft.com/office/drawing/2014/main" id="{1B5B1727-36D0-4B0B-ABFC-AA5D11A8508E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59" name="Sig Label">
              <a:extLst>
                <a:ext uri="{FF2B5EF4-FFF2-40B4-BE49-F238E27FC236}">
                  <a16:creationId xmlns:a16="http://schemas.microsoft.com/office/drawing/2014/main" id="{863346B2-587D-40EE-89FB-C184B7567AC9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60" name="Connector: Elbow 159">
              <a:extLst>
                <a:ext uri="{FF2B5EF4-FFF2-40B4-BE49-F238E27FC236}">
                  <a16:creationId xmlns:a16="http://schemas.microsoft.com/office/drawing/2014/main" id="{5E0EA70B-7ED4-44C8-8430-66B8AA358ECD}"/>
                </a:ext>
              </a:extLst>
            </p:cNvPr>
            <p:cNvCxnSpPr>
              <a:cxnSpLocks/>
              <a:stCxn id="158" idx="1"/>
              <a:endCxn id="155" idx="2"/>
            </p:cNvCxnSpPr>
            <p:nvPr/>
          </p:nvCxnSpPr>
          <p:spPr>
            <a:xfrm rot="10800000">
              <a:off x="9617086" y="4140186"/>
              <a:ext cx="282494" cy="4053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or: Elbow 160">
              <a:extLst>
                <a:ext uri="{FF2B5EF4-FFF2-40B4-BE49-F238E27FC236}">
                  <a16:creationId xmlns:a16="http://schemas.microsoft.com/office/drawing/2014/main" id="{F5FE52A6-8FD2-467C-85C7-F174D19BC316}"/>
                </a:ext>
              </a:extLst>
            </p:cNvPr>
            <p:cNvCxnSpPr>
              <a:cxnSpLocks/>
              <a:stCxn id="159" idx="1"/>
              <a:endCxn id="155" idx="2"/>
            </p:cNvCxnSpPr>
            <p:nvPr/>
          </p:nvCxnSpPr>
          <p:spPr>
            <a:xfrm rot="10800000">
              <a:off x="9617086" y="4140185"/>
              <a:ext cx="274304" cy="269086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353019B-99F1-401C-9C28-46A434AF0426}"/>
              </a:ext>
            </a:extLst>
          </p:cNvPr>
          <p:cNvGrpSpPr/>
          <p:nvPr/>
        </p:nvGrpSpPr>
        <p:grpSpPr>
          <a:xfrm>
            <a:off x="6331834" y="3269439"/>
            <a:ext cx="2365357" cy="714770"/>
            <a:chOff x="9460153" y="3826108"/>
            <a:chExt cx="2365357" cy="714770"/>
          </a:xfrm>
        </p:grpSpPr>
        <p:sp>
          <p:nvSpPr>
            <p:cNvPr id="168" name="artifact-border">
              <a:extLst>
                <a:ext uri="{FF2B5EF4-FFF2-40B4-BE49-F238E27FC236}">
                  <a16:creationId xmlns:a16="http://schemas.microsoft.com/office/drawing/2014/main" id="{A6A9E84C-AC0A-430B-808C-739527C5655C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69" name="Container Image">
              <a:extLst>
                <a:ext uri="{FF2B5EF4-FFF2-40B4-BE49-F238E27FC236}">
                  <a16:creationId xmlns:a16="http://schemas.microsoft.com/office/drawing/2014/main" id="{AE5E92E8-77F3-4ADB-A379-EADE61F4D8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491F7906-EC12-423E-B4D6-E19806E0C2E1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artifact-name">
              <a:extLst>
                <a:ext uri="{FF2B5EF4-FFF2-40B4-BE49-F238E27FC236}">
                  <a16:creationId xmlns:a16="http://schemas.microsoft.com/office/drawing/2014/main" id="{1F498105-501F-40D8-8E8E-7E8A79C9DA11}"/>
                </a:ext>
              </a:extLst>
            </p:cNvPr>
            <p:cNvSpPr txBox="1"/>
            <p:nvPr/>
          </p:nvSpPr>
          <p:spPr>
            <a:xfrm>
              <a:off x="9717241" y="3847062"/>
              <a:ext cx="2108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 Networks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172" name="Sig Label">
              <a:extLst>
                <a:ext uri="{FF2B5EF4-FFF2-40B4-BE49-F238E27FC236}">
                  <a16:creationId xmlns:a16="http://schemas.microsoft.com/office/drawing/2014/main" id="{D07ACD6D-C887-478B-A5F2-6F8F22CAB377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73" name="Sig Label">
              <a:extLst>
                <a:ext uri="{FF2B5EF4-FFF2-40B4-BE49-F238E27FC236}">
                  <a16:creationId xmlns:a16="http://schemas.microsoft.com/office/drawing/2014/main" id="{081C9002-1DC2-4EBF-8D01-5B2904E0E67D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74" name="Connector: Elbow 173">
              <a:extLst>
                <a:ext uri="{FF2B5EF4-FFF2-40B4-BE49-F238E27FC236}">
                  <a16:creationId xmlns:a16="http://schemas.microsoft.com/office/drawing/2014/main" id="{05261795-DDAE-420A-A0F4-A7B6D20BB020}"/>
                </a:ext>
              </a:extLst>
            </p:cNvPr>
            <p:cNvCxnSpPr>
              <a:cxnSpLocks/>
              <a:stCxn id="172" idx="1"/>
              <a:endCxn id="169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79BD8AEA-76C7-4B58-8AF3-BFD061E31344}"/>
                </a:ext>
              </a:extLst>
            </p:cNvPr>
            <p:cNvCxnSpPr>
              <a:cxnSpLocks/>
              <a:stCxn id="173" idx="1"/>
              <a:endCxn id="169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7A6BE76-7C92-466E-BC87-5A3E86BC1957}"/>
              </a:ext>
            </a:extLst>
          </p:cNvPr>
          <p:cNvCxnSpPr>
            <a:cxnSpLocks/>
            <a:stCxn id="169" idx="1"/>
            <a:endCxn id="155" idx="1"/>
          </p:cNvCxnSpPr>
          <p:nvPr/>
        </p:nvCxnSpPr>
        <p:spPr>
          <a:xfrm rot="10800000">
            <a:off x="5991566" y="2635258"/>
            <a:ext cx="340268" cy="794075"/>
          </a:xfrm>
          <a:prstGeom prst="bentConnector3">
            <a:avLst>
              <a:gd name="adj1" fmla="val 167182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F7E2AAB-EFF8-4258-B05C-442BD97BE770}"/>
              </a:ext>
            </a:extLst>
          </p:cNvPr>
          <p:cNvGrpSpPr/>
          <p:nvPr/>
        </p:nvGrpSpPr>
        <p:grpSpPr>
          <a:xfrm>
            <a:off x="6345248" y="4057559"/>
            <a:ext cx="2266887" cy="714770"/>
            <a:chOff x="9460153" y="3826108"/>
            <a:chExt cx="2266887" cy="714770"/>
          </a:xfrm>
        </p:grpSpPr>
        <p:sp>
          <p:nvSpPr>
            <p:cNvPr id="187" name="artifact-border">
              <a:extLst>
                <a:ext uri="{FF2B5EF4-FFF2-40B4-BE49-F238E27FC236}">
                  <a16:creationId xmlns:a16="http://schemas.microsoft.com/office/drawing/2014/main" id="{9C123AE2-B856-4552-B423-57324E7337DE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88" name="Container Image">
              <a:extLst>
                <a:ext uri="{FF2B5EF4-FFF2-40B4-BE49-F238E27FC236}">
                  <a16:creationId xmlns:a16="http://schemas.microsoft.com/office/drawing/2014/main" id="{90B68FF3-485D-4DB8-94E1-DBEE1AD95A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33" r="33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189" name="Isosceles Triangle 188">
              <a:extLst>
                <a:ext uri="{FF2B5EF4-FFF2-40B4-BE49-F238E27FC236}">
                  <a16:creationId xmlns:a16="http://schemas.microsoft.com/office/drawing/2014/main" id="{E7E041EE-C5B1-4947-95AB-A1818C6AFC0A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artifact-name">
              <a:extLst>
                <a:ext uri="{FF2B5EF4-FFF2-40B4-BE49-F238E27FC236}">
                  <a16:creationId xmlns:a16="http://schemas.microsoft.com/office/drawing/2014/main" id="{C9631F37-6912-4FD1-9A79-C9EACDD3AFBE}"/>
                </a:ext>
              </a:extLst>
            </p:cNvPr>
            <p:cNvSpPr txBox="1"/>
            <p:nvPr/>
          </p:nvSpPr>
          <p:spPr>
            <a:xfrm>
              <a:off x="9717241" y="3847062"/>
              <a:ext cx="11432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YAAT Artifact</a:t>
              </a:r>
            </a:p>
          </p:txBody>
        </p:sp>
        <p:sp>
          <p:nvSpPr>
            <p:cNvPr id="191" name="Sig Label">
              <a:extLst>
                <a:ext uri="{FF2B5EF4-FFF2-40B4-BE49-F238E27FC236}">
                  <a16:creationId xmlns:a16="http://schemas.microsoft.com/office/drawing/2014/main" id="{1798C5CB-1417-41BF-85FC-A3171DFDD182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92" name="Sig Label">
              <a:extLst>
                <a:ext uri="{FF2B5EF4-FFF2-40B4-BE49-F238E27FC236}">
                  <a16:creationId xmlns:a16="http://schemas.microsoft.com/office/drawing/2014/main" id="{92ADC3E1-719B-45DE-8611-A3A1FB4AB0BA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93" name="Connector: Elbow 192">
              <a:extLst>
                <a:ext uri="{FF2B5EF4-FFF2-40B4-BE49-F238E27FC236}">
                  <a16:creationId xmlns:a16="http://schemas.microsoft.com/office/drawing/2014/main" id="{2526F38D-F361-41DB-B138-413BF3C8A8CF}"/>
                </a:ext>
              </a:extLst>
            </p:cNvPr>
            <p:cNvCxnSpPr>
              <a:cxnSpLocks/>
              <a:stCxn id="191" idx="1"/>
              <a:endCxn id="188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or: Elbow 193">
              <a:extLst>
                <a:ext uri="{FF2B5EF4-FFF2-40B4-BE49-F238E27FC236}">
                  <a16:creationId xmlns:a16="http://schemas.microsoft.com/office/drawing/2014/main" id="{FACA7DAE-729A-4BD9-A5A4-845ED450E00F}"/>
                </a:ext>
              </a:extLst>
            </p:cNvPr>
            <p:cNvCxnSpPr>
              <a:cxnSpLocks/>
              <a:stCxn id="192" idx="1"/>
              <a:endCxn id="188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E31768F5-7CDC-45AD-8CE7-D63E18144B56}"/>
              </a:ext>
            </a:extLst>
          </p:cNvPr>
          <p:cNvCxnSpPr>
            <a:cxnSpLocks/>
            <a:stCxn id="188" idx="1"/>
            <a:endCxn id="155" idx="1"/>
          </p:cNvCxnSpPr>
          <p:nvPr/>
        </p:nvCxnSpPr>
        <p:spPr>
          <a:xfrm rot="10800000">
            <a:off x="5991566" y="2635258"/>
            <a:ext cx="353682" cy="1582195"/>
          </a:xfrm>
          <a:prstGeom prst="bentConnector3">
            <a:avLst>
              <a:gd name="adj1" fmla="val 164634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9BF9092-2146-4498-BD47-00DD85EDA861}"/>
              </a:ext>
            </a:extLst>
          </p:cNvPr>
          <p:cNvGrpSpPr/>
          <p:nvPr/>
        </p:nvGrpSpPr>
        <p:grpSpPr>
          <a:xfrm>
            <a:off x="6794703" y="4894221"/>
            <a:ext cx="2365357" cy="714770"/>
            <a:chOff x="9460153" y="3826108"/>
            <a:chExt cx="2365357" cy="714770"/>
          </a:xfrm>
        </p:grpSpPr>
        <p:sp>
          <p:nvSpPr>
            <p:cNvPr id="199" name="artifact-border">
              <a:extLst>
                <a:ext uri="{FF2B5EF4-FFF2-40B4-BE49-F238E27FC236}">
                  <a16:creationId xmlns:a16="http://schemas.microsoft.com/office/drawing/2014/main" id="{E8E48FBA-CD76-47B0-AD81-782A8C93E663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00" name="Container Image">
              <a:extLst>
                <a:ext uri="{FF2B5EF4-FFF2-40B4-BE49-F238E27FC236}">
                  <a16:creationId xmlns:a16="http://schemas.microsoft.com/office/drawing/2014/main" id="{0EDEC163-001C-4976-9398-ED63BDE080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C23F6CC6-E30D-4206-BCE2-52BF59BB2849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artifact-name">
              <a:extLst>
                <a:ext uri="{FF2B5EF4-FFF2-40B4-BE49-F238E27FC236}">
                  <a16:creationId xmlns:a16="http://schemas.microsoft.com/office/drawing/2014/main" id="{6F4785F6-3691-41D6-B7D7-AE905539DD4F}"/>
                </a:ext>
              </a:extLst>
            </p:cNvPr>
            <p:cNvSpPr txBox="1"/>
            <p:nvPr/>
          </p:nvSpPr>
          <p:spPr>
            <a:xfrm>
              <a:off x="9717241" y="3847062"/>
              <a:ext cx="2108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 Networks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203" name="Sig Label">
              <a:extLst>
                <a:ext uri="{FF2B5EF4-FFF2-40B4-BE49-F238E27FC236}">
                  <a16:creationId xmlns:a16="http://schemas.microsoft.com/office/drawing/2014/main" id="{82A3B40D-8018-46C7-8FF7-30AD47C9A21A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204" name="Sig Label">
              <a:extLst>
                <a:ext uri="{FF2B5EF4-FFF2-40B4-BE49-F238E27FC236}">
                  <a16:creationId xmlns:a16="http://schemas.microsoft.com/office/drawing/2014/main" id="{A5FC3C77-56C4-4E57-92E5-C20FF0A2EDF1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205" name="Connector: Elbow 204">
              <a:extLst>
                <a:ext uri="{FF2B5EF4-FFF2-40B4-BE49-F238E27FC236}">
                  <a16:creationId xmlns:a16="http://schemas.microsoft.com/office/drawing/2014/main" id="{617AB554-4D60-41A3-9215-FEE1E7CDC52F}"/>
                </a:ext>
              </a:extLst>
            </p:cNvPr>
            <p:cNvCxnSpPr>
              <a:cxnSpLocks/>
              <a:stCxn id="203" idx="1"/>
              <a:endCxn id="200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or: Elbow 205">
              <a:extLst>
                <a:ext uri="{FF2B5EF4-FFF2-40B4-BE49-F238E27FC236}">
                  <a16:creationId xmlns:a16="http://schemas.microsoft.com/office/drawing/2014/main" id="{08B18E27-7562-416F-ABD2-1AB81A72D898}"/>
                </a:ext>
              </a:extLst>
            </p:cNvPr>
            <p:cNvCxnSpPr>
              <a:cxnSpLocks/>
              <a:stCxn id="204" idx="1"/>
              <a:endCxn id="200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D5FDBBF1-1A75-43D4-B067-D45D98BE4CC1}"/>
              </a:ext>
            </a:extLst>
          </p:cNvPr>
          <p:cNvCxnSpPr>
            <a:cxnSpLocks/>
            <a:stCxn id="200" idx="1"/>
            <a:endCxn id="213" idx="0"/>
          </p:cNvCxnSpPr>
          <p:nvPr/>
        </p:nvCxnSpPr>
        <p:spPr>
          <a:xfrm rot="10800000">
            <a:off x="6322419" y="4292508"/>
            <a:ext cx="472285" cy="761606"/>
          </a:xfrm>
          <a:prstGeom prst="bentConnector3">
            <a:avLst>
              <a:gd name="adj1" fmla="val 149944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AEBE9E88-D528-40E4-A861-A4305CB3FE27}"/>
              </a:ext>
            </a:extLst>
          </p:cNvPr>
          <p:cNvSpPr/>
          <p:nvPr/>
        </p:nvSpPr>
        <p:spPr>
          <a:xfrm rot="10800000">
            <a:off x="5985943" y="2613358"/>
            <a:ext cx="105537" cy="9098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CCBDF15E-F067-43B5-9D84-29B513B40CD1}"/>
              </a:ext>
            </a:extLst>
          </p:cNvPr>
          <p:cNvSpPr/>
          <p:nvPr/>
        </p:nvSpPr>
        <p:spPr>
          <a:xfrm rot="16200000">
            <a:off x="6315139" y="4247018"/>
            <a:ext cx="105537" cy="9098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2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F726-D44C-46D5-BB69-E3B44601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Reference Artifacts</a:t>
            </a:r>
          </a:p>
        </p:txBody>
      </p:sp>
      <p:grpSp>
        <p:nvGrpSpPr>
          <p:cNvPr id="3" name="Net-monitor">
            <a:extLst>
              <a:ext uri="{FF2B5EF4-FFF2-40B4-BE49-F238E27FC236}">
                <a16:creationId xmlns:a16="http://schemas.microsoft.com/office/drawing/2014/main" id="{A8C17196-3A95-406B-BAFE-339B736CDC81}"/>
              </a:ext>
            </a:extLst>
          </p:cNvPr>
          <p:cNvGrpSpPr/>
          <p:nvPr/>
        </p:nvGrpSpPr>
        <p:grpSpPr>
          <a:xfrm>
            <a:off x="8600004" y="1385294"/>
            <a:ext cx="2550619" cy="999869"/>
            <a:chOff x="8600004" y="1385294"/>
            <a:chExt cx="2550619" cy="999869"/>
          </a:xfrm>
        </p:grpSpPr>
        <p:sp>
          <p:nvSpPr>
            <p:cNvPr id="111" name="artifact-border">
              <a:extLst>
                <a:ext uri="{FF2B5EF4-FFF2-40B4-BE49-F238E27FC236}">
                  <a16:creationId xmlns:a16="http://schemas.microsoft.com/office/drawing/2014/main" id="{809C5643-B88F-4C13-B3B9-F12EA45E5067}"/>
                </a:ext>
              </a:extLst>
            </p:cNvPr>
            <p:cNvSpPr/>
            <p:nvPr/>
          </p:nvSpPr>
          <p:spPr>
            <a:xfrm>
              <a:off x="8696945" y="1453378"/>
              <a:ext cx="2453678" cy="931785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D3AC26-6CA2-4A73-B3E5-217B829C00A5}"/>
                </a:ext>
              </a:extLst>
            </p:cNvPr>
            <p:cNvGrpSpPr/>
            <p:nvPr/>
          </p:nvGrpSpPr>
          <p:grpSpPr>
            <a:xfrm>
              <a:off x="8600004" y="1385294"/>
              <a:ext cx="2511690" cy="993807"/>
              <a:chOff x="6919893" y="798303"/>
              <a:chExt cx="2511690" cy="993807"/>
            </a:xfrm>
          </p:grpSpPr>
          <p:sp>
            <p:nvSpPr>
              <p:cNvPr id="5" name="artifact-name">
                <a:extLst>
                  <a:ext uri="{FF2B5EF4-FFF2-40B4-BE49-F238E27FC236}">
                    <a16:creationId xmlns:a16="http://schemas.microsoft.com/office/drawing/2014/main" id="{56C9A4AF-BBC5-41B3-A12E-E42FE992FCBF}"/>
                  </a:ext>
                </a:extLst>
              </p:cNvPr>
              <p:cNvSpPr txBox="1"/>
              <p:nvPr/>
            </p:nvSpPr>
            <p:spPr>
              <a:xfrm>
                <a:off x="7473996" y="819258"/>
                <a:ext cx="1957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net-monitor:</a:t>
                </a:r>
                <a:r>
                  <a:rPr lang="en-US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v1</a:t>
                </a:r>
                <a:endPara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  <p:sp>
            <p:nvSpPr>
              <p:cNvPr id="6" name="artifact-mask">
                <a:extLst>
                  <a:ext uri="{FF2B5EF4-FFF2-40B4-BE49-F238E27FC236}">
                    <a16:creationId xmlns:a16="http://schemas.microsoft.com/office/drawing/2014/main" id="{479ABD3A-D434-45CC-B41E-C81CA2448621}"/>
                  </a:ext>
                </a:extLst>
              </p:cNvPr>
              <p:cNvSpPr/>
              <p:nvPr/>
            </p:nvSpPr>
            <p:spPr>
              <a:xfrm>
                <a:off x="6919893" y="798303"/>
                <a:ext cx="657236" cy="400050"/>
              </a:xfrm>
              <a:custGeom>
                <a:avLst/>
                <a:gdLst>
                  <a:gd name="connsiteX0" fmla="*/ 488999 w 609601"/>
                  <a:gd name="connsiteY0" fmla="*/ -72 h 400050"/>
                  <a:gd name="connsiteX1" fmla="*/ 604633 w 609601"/>
                  <a:gd name="connsiteY1" fmla="*/ 89882 h 400050"/>
                  <a:gd name="connsiteX2" fmla="*/ 609396 w 609601"/>
                  <a:gd name="connsiteY2" fmla="*/ 331331 h 400050"/>
                  <a:gd name="connsiteX3" fmla="*/ 101808 w 609601"/>
                  <a:gd name="connsiteY3" fmla="*/ 399978 h 400050"/>
                  <a:gd name="connsiteX4" fmla="*/ 272 w 609601"/>
                  <a:gd name="connsiteY4" fmla="*/ 324226 h 400050"/>
                  <a:gd name="connsiteX5" fmla="*/ 272 w 609601"/>
                  <a:gd name="connsiteY5" fmla="*/ 68575 h 400050"/>
                  <a:gd name="connsiteX6" fmla="*/ 488999 w 609601"/>
                  <a:gd name="connsiteY6" fmla="*/ -72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601" h="400050">
                    <a:moveTo>
                      <a:pt x="488999" y="-72"/>
                    </a:moveTo>
                    <a:lnTo>
                      <a:pt x="604633" y="89882"/>
                    </a:lnTo>
                    <a:cubicBezTo>
                      <a:pt x="606253" y="170368"/>
                      <a:pt x="607776" y="250845"/>
                      <a:pt x="609396" y="331331"/>
                    </a:cubicBezTo>
                    <a:lnTo>
                      <a:pt x="101808" y="399978"/>
                    </a:lnTo>
                    <a:lnTo>
                      <a:pt x="272" y="324226"/>
                    </a:lnTo>
                    <a:cubicBezTo>
                      <a:pt x="-1347" y="242168"/>
                      <a:pt x="1796" y="150642"/>
                      <a:pt x="272" y="68575"/>
                    </a:cubicBezTo>
                    <a:lnTo>
                      <a:pt x="488999" y="-7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" name="Container Image">
                <a:extLst>
                  <a:ext uri="{FF2B5EF4-FFF2-40B4-BE49-F238E27FC236}">
                    <a16:creationId xmlns:a16="http://schemas.microsoft.com/office/drawing/2014/main" id="{F250BCF3-8F78-4878-9E19-C94A0EABB0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t="15673" b="15673"/>
              <a:stretch/>
            </p:blipFill>
            <p:spPr>
              <a:xfrm>
                <a:off x="6940697" y="798303"/>
                <a:ext cx="590498" cy="405396"/>
              </a:xfrm>
              <a:prstGeom prst="rect">
                <a:avLst/>
              </a:prstGeom>
            </p:spPr>
          </p:pic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6CF2E412-8562-4CA8-B174-A8BF3878DED5}"/>
                  </a:ext>
                </a:extLst>
              </p:cNvPr>
              <p:cNvSpPr/>
              <p:nvPr/>
            </p:nvSpPr>
            <p:spPr>
              <a:xfrm rot="10800000">
                <a:off x="7020886" y="1113334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Sig Label">
                <a:extLst>
                  <a:ext uri="{FF2B5EF4-FFF2-40B4-BE49-F238E27FC236}">
                    <a16:creationId xmlns:a16="http://schemas.microsoft.com/office/drawing/2014/main" id="{CEE12BAD-64C9-4A81-9EB4-F0F21E595B6E}"/>
                  </a:ext>
                </a:extLst>
              </p:cNvPr>
              <p:cNvSpPr txBox="1"/>
              <p:nvPr/>
            </p:nvSpPr>
            <p:spPr>
              <a:xfrm>
                <a:off x="7380125" y="1421024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layer1 (blob)</a:t>
                </a:r>
                <a:endParaRPr lang="en-US" sz="1050" dirty="0"/>
              </a:p>
            </p:txBody>
          </p:sp>
          <p:sp>
            <p:nvSpPr>
              <p:cNvPr id="10" name="Sig Label">
                <a:extLst>
                  <a:ext uri="{FF2B5EF4-FFF2-40B4-BE49-F238E27FC236}">
                    <a16:creationId xmlns:a16="http://schemas.microsoft.com/office/drawing/2014/main" id="{2EBE38CF-D434-4E69-802C-66E8F6AA1D35}"/>
                  </a:ext>
                </a:extLst>
              </p:cNvPr>
              <p:cNvSpPr txBox="1"/>
              <p:nvPr/>
            </p:nvSpPr>
            <p:spPr>
              <a:xfrm>
                <a:off x="7371935" y="1630527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layer2 (blob)</a:t>
                </a:r>
                <a:endParaRPr lang="en-US" sz="1050" dirty="0"/>
              </a:p>
            </p:txBody>
          </p: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9B74A159-59FC-4414-A62C-BC8AF9752007}"/>
                  </a:ext>
                </a:extLst>
              </p:cNvPr>
              <p:cNvCxnSpPr>
                <a:cxnSpLocks/>
                <a:stCxn id="9" idx="1"/>
                <a:endCxn id="7" idx="2"/>
              </p:cNvCxnSpPr>
              <p:nvPr/>
            </p:nvCxnSpPr>
            <p:spPr>
              <a:xfrm rot="10800000">
                <a:off x="7235947" y="1203700"/>
                <a:ext cx="144179" cy="298117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493FEE1D-6051-4D02-92F6-4FCCA1EBA48D}"/>
                  </a:ext>
                </a:extLst>
              </p:cNvPr>
              <p:cNvCxnSpPr>
                <a:cxnSpLocks/>
                <a:stCxn id="10" idx="1"/>
                <a:endCxn id="7" idx="2"/>
              </p:cNvCxnSpPr>
              <p:nvPr/>
            </p:nvCxnSpPr>
            <p:spPr>
              <a:xfrm rot="10800000">
                <a:off x="7235947" y="1203699"/>
                <a:ext cx="135989" cy="507620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Sig Label">
                <a:extLst>
                  <a:ext uri="{FF2B5EF4-FFF2-40B4-BE49-F238E27FC236}">
                    <a16:creationId xmlns:a16="http://schemas.microsoft.com/office/drawing/2014/main" id="{28429866-346B-44E5-B73D-DBF7F7CA6AA8}"/>
                  </a:ext>
                </a:extLst>
              </p:cNvPr>
              <p:cNvSpPr txBox="1"/>
              <p:nvPr/>
            </p:nvSpPr>
            <p:spPr>
              <a:xfrm>
                <a:off x="7371935" y="1220532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config (blob)</a:t>
                </a:r>
                <a:endParaRPr lang="en-US" sz="1050" dirty="0"/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C3A3A879-29D8-44CD-9F8D-B5F08B529FC1}"/>
                  </a:ext>
                </a:extLst>
              </p:cNvPr>
              <p:cNvCxnSpPr>
                <a:cxnSpLocks/>
                <a:stCxn id="13" idx="1"/>
                <a:endCxn id="7" idx="2"/>
              </p:cNvCxnSpPr>
              <p:nvPr/>
            </p:nvCxnSpPr>
            <p:spPr>
              <a:xfrm rot="10800000">
                <a:off x="7235947" y="1203700"/>
                <a:ext cx="135989" cy="97625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21C2AF0-8262-40B6-BDE0-AF1908118EBE}"/>
              </a:ext>
            </a:extLst>
          </p:cNvPr>
          <p:cNvCxnSpPr>
            <a:cxnSpLocks/>
            <a:stCxn id="121" idx="1"/>
            <a:endCxn id="8" idx="0"/>
          </p:cNvCxnSpPr>
          <p:nvPr/>
        </p:nvCxnSpPr>
        <p:spPr>
          <a:xfrm rot="10800000">
            <a:off x="8753766" y="1791306"/>
            <a:ext cx="406295" cy="843517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7920B13-96FA-4B48-82AF-57C880914292}"/>
              </a:ext>
            </a:extLst>
          </p:cNvPr>
          <p:cNvCxnSpPr>
            <a:cxnSpLocks/>
            <a:stCxn id="155" idx="0"/>
            <a:endCxn id="7" idx="1"/>
          </p:cNvCxnSpPr>
          <p:nvPr/>
        </p:nvCxnSpPr>
        <p:spPr>
          <a:xfrm rot="5400000" flipH="1" flipV="1">
            <a:off x="6939540" y="796951"/>
            <a:ext cx="890226" cy="2472309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03E2A94-835A-402D-9FDC-22DB914C527C}"/>
              </a:ext>
            </a:extLst>
          </p:cNvPr>
          <p:cNvCxnSpPr>
            <a:cxnSpLocks/>
            <a:stCxn id="143" idx="1"/>
            <a:endCxn id="8" idx="0"/>
          </p:cNvCxnSpPr>
          <p:nvPr/>
        </p:nvCxnSpPr>
        <p:spPr>
          <a:xfrm rot="10800000">
            <a:off x="8753765" y="1791306"/>
            <a:ext cx="419832" cy="2413177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9806A6E-8BC5-4E5A-B8DA-1DC3E548E0BF}"/>
              </a:ext>
            </a:extLst>
          </p:cNvPr>
          <p:cNvCxnSpPr>
            <a:cxnSpLocks/>
            <a:stCxn id="129" idx="1"/>
            <a:endCxn id="8" idx="0"/>
          </p:cNvCxnSpPr>
          <p:nvPr/>
        </p:nvCxnSpPr>
        <p:spPr>
          <a:xfrm rot="10800000">
            <a:off x="8753766" y="1791306"/>
            <a:ext cx="414437" cy="1602747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 hidden="1">
            <a:extLst>
              <a:ext uri="{FF2B5EF4-FFF2-40B4-BE49-F238E27FC236}">
                <a16:creationId xmlns:a16="http://schemas.microsoft.com/office/drawing/2014/main" id="{2A6D37EE-A8EC-4D27-B278-2D906CBAC291}"/>
              </a:ext>
            </a:extLst>
          </p:cNvPr>
          <p:cNvGrpSpPr/>
          <p:nvPr/>
        </p:nvGrpSpPr>
        <p:grpSpPr>
          <a:xfrm>
            <a:off x="5245184" y="3015093"/>
            <a:ext cx="2414935" cy="953064"/>
            <a:chOff x="8515042" y="119466"/>
            <a:chExt cx="2414935" cy="953064"/>
          </a:xfrm>
        </p:grpSpPr>
        <p:grpSp>
          <p:nvGrpSpPr>
            <p:cNvPr id="80" name="mysql-container">
              <a:extLst>
                <a:ext uri="{FF2B5EF4-FFF2-40B4-BE49-F238E27FC236}">
                  <a16:creationId xmlns:a16="http://schemas.microsoft.com/office/drawing/2014/main" id="{5A2342F4-75F4-4AD2-BF40-740A96C68F18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85" name="artifact-border">
                <a:extLst>
                  <a:ext uri="{FF2B5EF4-FFF2-40B4-BE49-F238E27FC236}">
                    <a16:creationId xmlns:a16="http://schemas.microsoft.com/office/drawing/2014/main" id="{FC7D4DFE-FE0D-4ABB-844C-71D06763DA76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artifact-border">
                <a:extLst>
                  <a:ext uri="{FF2B5EF4-FFF2-40B4-BE49-F238E27FC236}">
                    <a16:creationId xmlns:a16="http://schemas.microsoft.com/office/drawing/2014/main" id="{21754954-53C6-4DB3-985A-DB6344B39DA2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artifact-border">
                <a:extLst>
                  <a:ext uri="{FF2B5EF4-FFF2-40B4-BE49-F238E27FC236}">
                    <a16:creationId xmlns:a16="http://schemas.microsoft.com/office/drawing/2014/main" id="{BEAD76DF-3A04-4F3F-8185-11B10128ADE3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8" name="Container Image">
                <a:extLst>
                  <a:ext uri="{FF2B5EF4-FFF2-40B4-BE49-F238E27FC236}">
                    <a16:creationId xmlns:a16="http://schemas.microsoft.com/office/drawing/2014/main" id="{7D542381-BE42-420E-A59A-A3D96FDF5F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B57869C5-1E39-4DE8-9C94-1C7CD3322CD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tifact-name">
                <a:extLst>
                  <a:ext uri="{FF2B5EF4-FFF2-40B4-BE49-F238E27FC236}">
                    <a16:creationId xmlns:a16="http://schemas.microsoft.com/office/drawing/2014/main" id="{68EDDBA2-548C-44FC-B3CF-BF59F1EE7EE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81" name="Sig Label">
              <a:extLst>
                <a:ext uri="{FF2B5EF4-FFF2-40B4-BE49-F238E27FC236}">
                  <a16:creationId xmlns:a16="http://schemas.microsoft.com/office/drawing/2014/main" id="{7EDF97D6-7EE5-450E-8EBF-1721FE7E80EF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82" name="Sig Label">
              <a:extLst>
                <a:ext uri="{FF2B5EF4-FFF2-40B4-BE49-F238E27FC236}">
                  <a16:creationId xmlns:a16="http://schemas.microsoft.com/office/drawing/2014/main" id="{EDD7870A-D3D5-446C-B880-79FB59DE1E69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111A1125-6B16-4CEC-B37B-6A2BA8666ECA}"/>
                </a:ext>
              </a:extLst>
            </p:cNvPr>
            <p:cNvCxnSpPr>
              <a:cxnSpLocks/>
              <a:stCxn id="81" idx="1"/>
              <a:endCxn id="88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6B2A56BD-DB16-4022-AEDF-75A0F711B5FB}"/>
                </a:ext>
              </a:extLst>
            </p:cNvPr>
            <p:cNvCxnSpPr>
              <a:cxnSpLocks/>
              <a:stCxn id="82" idx="1"/>
              <a:endCxn id="88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 hidden="1">
            <a:extLst>
              <a:ext uri="{FF2B5EF4-FFF2-40B4-BE49-F238E27FC236}">
                <a16:creationId xmlns:a16="http://schemas.microsoft.com/office/drawing/2014/main" id="{22246E08-50B4-40BA-99C8-03967F0F11DE}"/>
              </a:ext>
            </a:extLst>
          </p:cNvPr>
          <p:cNvGrpSpPr/>
          <p:nvPr/>
        </p:nvGrpSpPr>
        <p:grpSpPr>
          <a:xfrm>
            <a:off x="5244082" y="4020122"/>
            <a:ext cx="2414935" cy="953064"/>
            <a:chOff x="8515042" y="119466"/>
            <a:chExt cx="2414935" cy="953064"/>
          </a:xfrm>
        </p:grpSpPr>
        <p:grpSp>
          <p:nvGrpSpPr>
            <p:cNvPr id="92" name="mysql-container">
              <a:extLst>
                <a:ext uri="{FF2B5EF4-FFF2-40B4-BE49-F238E27FC236}">
                  <a16:creationId xmlns:a16="http://schemas.microsoft.com/office/drawing/2014/main" id="{6FA73119-DEBF-4F14-9319-9ECA8B26D9D7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97" name="artifact-border">
                <a:extLst>
                  <a:ext uri="{FF2B5EF4-FFF2-40B4-BE49-F238E27FC236}">
                    <a16:creationId xmlns:a16="http://schemas.microsoft.com/office/drawing/2014/main" id="{22570975-6163-4FE0-BF2E-25DC863D7F42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artifact-border">
                <a:extLst>
                  <a:ext uri="{FF2B5EF4-FFF2-40B4-BE49-F238E27FC236}">
                    <a16:creationId xmlns:a16="http://schemas.microsoft.com/office/drawing/2014/main" id="{DD13748C-FD3D-4B4D-9D2C-7E4786E623BD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artifact-border">
                <a:extLst>
                  <a:ext uri="{FF2B5EF4-FFF2-40B4-BE49-F238E27FC236}">
                    <a16:creationId xmlns:a16="http://schemas.microsoft.com/office/drawing/2014/main" id="{822ED51F-2BBB-4518-99A6-5D67F1CEAD6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00" name="Container Image">
                <a:extLst>
                  <a:ext uri="{FF2B5EF4-FFF2-40B4-BE49-F238E27FC236}">
                    <a16:creationId xmlns:a16="http://schemas.microsoft.com/office/drawing/2014/main" id="{F164CB01-D881-48BE-AB81-C1DCF1D6B2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49FB4110-D4B3-4F13-9FE4-C3623F23F51A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tifact-name">
                <a:extLst>
                  <a:ext uri="{FF2B5EF4-FFF2-40B4-BE49-F238E27FC236}">
                    <a16:creationId xmlns:a16="http://schemas.microsoft.com/office/drawing/2014/main" id="{40A7CBDD-9B09-40C1-A175-AA90B1911993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93" name="Sig Label">
              <a:extLst>
                <a:ext uri="{FF2B5EF4-FFF2-40B4-BE49-F238E27FC236}">
                  <a16:creationId xmlns:a16="http://schemas.microsoft.com/office/drawing/2014/main" id="{C2EF8CD0-ECBE-491B-8821-5DDA201F3DC3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94" name="Sig Label">
              <a:extLst>
                <a:ext uri="{FF2B5EF4-FFF2-40B4-BE49-F238E27FC236}">
                  <a16:creationId xmlns:a16="http://schemas.microsoft.com/office/drawing/2014/main" id="{992E3A0B-B1FC-4B39-A518-661E9203F0ED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05E38EB8-B97A-4821-B625-B28E7DD2FA88}"/>
                </a:ext>
              </a:extLst>
            </p:cNvPr>
            <p:cNvCxnSpPr>
              <a:cxnSpLocks/>
              <a:stCxn id="93" idx="1"/>
              <a:endCxn id="100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E29F7CD7-446B-4ED7-A754-4968C3278267}"/>
                </a:ext>
              </a:extLst>
            </p:cNvPr>
            <p:cNvCxnSpPr>
              <a:cxnSpLocks/>
              <a:stCxn id="94" idx="1"/>
              <a:endCxn id="100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Wabbit-Networks Sig">
            <a:extLst>
              <a:ext uri="{FF2B5EF4-FFF2-40B4-BE49-F238E27FC236}">
                <a16:creationId xmlns:a16="http://schemas.microsoft.com/office/drawing/2014/main" id="{113DA923-D2CF-4F81-B466-AE854DE9315C}"/>
              </a:ext>
            </a:extLst>
          </p:cNvPr>
          <p:cNvGrpSpPr/>
          <p:nvPr/>
        </p:nvGrpSpPr>
        <p:grpSpPr>
          <a:xfrm>
            <a:off x="9160060" y="2474929"/>
            <a:ext cx="2365357" cy="714770"/>
            <a:chOff x="9460153" y="3826108"/>
            <a:chExt cx="2365357" cy="714770"/>
          </a:xfrm>
        </p:grpSpPr>
        <p:sp>
          <p:nvSpPr>
            <p:cNvPr id="120" name="artifact-border">
              <a:extLst>
                <a:ext uri="{FF2B5EF4-FFF2-40B4-BE49-F238E27FC236}">
                  <a16:creationId xmlns:a16="http://schemas.microsoft.com/office/drawing/2014/main" id="{556090B8-E203-46C7-9334-1A62962D8A5A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21" name="Container Image">
              <a:extLst>
                <a:ext uri="{FF2B5EF4-FFF2-40B4-BE49-F238E27FC236}">
                  <a16:creationId xmlns:a16="http://schemas.microsoft.com/office/drawing/2014/main" id="{B0788C06-0074-43C9-B7CA-1B6CE195FB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FC92FB35-3B4B-4BB6-9928-71B84A56FB74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artifact-name">
              <a:extLst>
                <a:ext uri="{FF2B5EF4-FFF2-40B4-BE49-F238E27FC236}">
                  <a16:creationId xmlns:a16="http://schemas.microsoft.com/office/drawing/2014/main" id="{6A3EF5DE-79AF-44F1-8C95-6A357D2FD27E}"/>
                </a:ext>
              </a:extLst>
            </p:cNvPr>
            <p:cNvSpPr txBox="1"/>
            <p:nvPr/>
          </p:nvSpPr>
          <p:spPr>
            <a:xfrm>
              <a:off x="9717241" y="3847062"/>
              <a:ext cx="2108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 Networks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114" name="Sig Label">
              <a:extLst>
                <a:ext uri="{FF2B5EF4-FFF2-40B4-BE49-F238E27FC236}">
                  <a16:creationId xmlns:a16="http://schemas.microsoft.com/office/drawing/2014/main" id="{9E0D4A8F-4319-44EB-BF54-2AE581E6DEEB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15" name="Sig Label">
              <a:extLst>
                <a:ext uri="{FF2B5EF4-FFF2-40B4-BE49-F238E27FC236}">
                  <a16:creationId xmlns:a16="http://schemas.microsoft.com/office/drawing/2014/main" id="{EC4E5D38-6819-4B59-A064-88693DEE5A22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16" name="Connector: Elbow 115">
              <a:extLst>
                <a:ext uri="{FF2B5EF4-FFF2-40B4-BE49-F238E27FC236}">
                  <a16:creationId xmlns:a16="http://schemas.microsoft.com/office/drawing/2014/main" id="{11C67534-B01C-43A7-B081-E2C364B55EB2}"/>
                </a:ext>
              </a:extLst>
            </p:cNvPr>
            <p:cNvCxnSpPr>
              <a:cxnSpLocks/>
              <a:stCxn id="114" idx="1"/>
              <a:endCxn id="121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7D1BE4D7-9930-435D-B68E-ED35DDD0AEBC}"/>
                </a:ext>
              </a:extLst>
            </p:cNvPr>
            <p:cNvCxnSpPr>
              <a:cxnSpLocks/>
              <a:stCxn id="115" idx="1"/>
              <a:endCxn id="121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Docker Sig">
            <a:extLst>
              <a:ext uri="{FF2B5EF4-FFF2-40B4-BE49-F238E27FC236}">
                <a16:creationId xmlns:a16="http://schemas.microsoft.com/office/drawing/2014/main" id="{8BA816EE-1ED2-4B7D-9DD2-59FE27EABEB6}"/>
              </a:ext>
            </a:extLst>
          </p:cNvPr>
          <p:cNvGrpSpPr/>
          <p:nvPr/>
        </p:nvGrpSpPr>
        <p:grpSpPr>
          <a:xfrm>
            <a:off x="9168202" y="3237013"/>
            <a:ext cx="2266887" cy="747196"/>
            <a:chOff x="9460153" y="3826108"/>
            <a:chExt cx="2266887" cy="747196"/>
          </a:xfrm>
        </p:grpSpPr>
        <p:sp>
          <p:nvSpPr>
            <p:cNvPr id="128" name="artifact-border">
              <a:extLst>
                <a:ext uri="{FF2B5EF4-FFF2-40B4-BE49-F238E27FC236}">
                  <a16:creationId xmlns:a16="http://schemas.microsoft.com/office/drawing/2014/main" id="{471CDBC8-4897-4647-9C82-81EA1903064A}"/>
                </a:ext>
              </a:extLst>
            </p:cNvPr>
            <p:cNvSpPr/>
            <p:nvPr/>
          </p:nvSpPr>
          <p:spPr>
            <a:xfrm>
              <a:off x="9536289" y="3894191"/>
              <a:ext cx="2190751" cy="67911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29" name="Container Image">
              <a:extLst>
                <a:ext uri="{FF2B5EF4-FFF2-40B4-BE49-F238E27FC236}">
                  <a16:creationId xmlns:a16="http://schemas.microsoft.com/office/drawing/2014/main" id="{3DBD29A4-E7D3-45FD-AF62-E0B5E62A81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3866" cy="314077"/>
            </a:xfrm>
            <a:prstGeom prst="rect">
              <a:avLst/>
            </a:prstGeom>
          </p:spPr>
        </p:pic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ECDD9C0A-7893-47A7-8AEE-C4C399DEECFB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artifact-name">
              <a:extLst>
                <a:ext uri="{FF2B5EF4-FFF2-40B4-BE49-F238E27FC236}">
                  <a16:creationId xmlns:a16="http://schemas.microsoft.com/office/drawing/2014/main" id="{C2CCC1D1-704D-4F5C-909B-8226D0661F5B}"/>
                </a:ext>
              </a:extLst>
            </p:cNvPr>
            <p:cNvSpPr txBox="1"/>
            <p:nvPr/>
          </p:nvSpPr>
          <p:spPr>
            <a:xfrm>
              <a:off x="9717241" y="3847062"/>
              <a:ext cx="13644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Docker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132" name="Sig Label">
              <a:extLst>
                <a:ext uri="{FF2B5EF4-FFF2-40B4-BE49-F238E27FC236}">
                  <a16:creationId xmlns:a16="http://schemas.microsoft.com/office/drawing/2014/main" id="{A7485657-F1D2-446A-8872-0D21D95BBD11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33" name="Sig Label">
              <a:extLst>
                <a:ext uri="{FF2B5EF4-FFF2-40B4-BE49-F238E27FC236}">
                  <a16:creationId xmlns:a16="http://schemas.microsoft.com/office/drawing/2014/main" id="{4A7C7A15-8BB8-478D-848A-79C04A3BC447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34" name="Connector: Elbow 133">
              <a:extLst>
                <a:ext uri="{FF2B5EF4-FFF2-40B4-BE49-F238E27FC236}">
                  <a16:creationId xmlns:a16="http://schemas.microsoft.com/office/drawing/2014/main" id="{DE235B21-84B0-40AA-A0C3-8CD613E939B7}"/>
                </a:ext>
              </a:extLst>
            </p:cNvPr>
            <p:cNvCxnSpPr>
              <a:cxnSpLocks/>
              <a:stCxn id="132" idx="1"/>
              <a:endCxn id="129" idx="2"/>
            </p:cNvCxnSpPr>
            <p:nvPr/>
          </p:nvCxnSpPr>
          <p:spPr>
            <a:xfrm rot="10800000">
              <a:off x="9617086" y="4140186"/>
              <a:ext cx="282494" cy="4053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or: Elbow 134">
              <a:extLst>
                <a:ext uri="{FF2B5EF4-FFF2-40B4-BE49-F238E27FC236}">
                  <a16:creationId xmlns:a16="http://schemas.microsoft.com/office/drawing/2014/main" id="{EBA4355D-B1B4-4E8C-BF53-0AEB36AE9874}"/>
                </a:ext>
              </a:extLst>
            </p:cNvPr>
            <p:cNvCxnSpPr>
              <a:cxnSpLocks/>
              <a:stCxn id="133" idx="1"/>
              <a:endCxn id="129" idx="2"/>
            </p:cNvCxnSpPr>
            <p:nvPr/>
          </p:nvCxnSpPr>
          <p:spPr>
            <a:xfrm rot="10800000">
              <a:off x="9617086" y="4140185"/>
              <a:ext cx="274304" cy="269086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ACME Sig">
            <a:extLst>
              <a:ext uri="{FF2B5EF4-FFF2-40B4-BE49-F238E27FC236}">
                <a16:creationId xmlns:a16="http://schemas.microsoft.com/office/drawing/2014/main" id="{EAB42007-12EB-41BE-AAB9-BC522AA6FB7A}"/>
              </a:ext>
            </a:extLst>
          </p:cNvPr>
          <p:cNvGrpSpPr/>
          <p:nvPr/>
        </p:nvGrpSpPr>
        <p:grpSpPr>
          <a:xfrm>
            <a:off x="9173597" y="4047443"/>
            <a:ext cx="2266887" cy="747196"/>
            <a:chOff x="9460153" y="3826108"/>
            <a:chExt cx="2266887" cy="747196"/>
          </a:xfrm>
        </p:grpSpPr>
        <p:sp>
          <p:nvSpPr>
            <p:cNvPr id="142" name="artifact-border">
              <a:extLst>
                <a:ext uri="{FF2B5EF4-FFF2-40B4-BE49-F238E27FC236}">
                  <a16:creationId xmlns:a16="http://schemas.microsoft.com/office/drawing/2014/main" id="{FC8E95D4-14C5-431A-92DD-1751C3A65654}"/>
                </a:ext>
              </a:extLst>
            </p:cNvPr>
            <p:cNvSpPr/>
            <p:nvPr/>
          </p:nvSpPr>
          <p:spPr>
            <a:xfrm>
              <a:off x="9536289" y="3894191"/>
              <a:ext cx="2190751" cy="67911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43" name="Container Image">
              <a:extLst>
                <a:ext uri="{FF2B5EF4-FFF2-40B4-BE49-F238E27FC236}">
                  <a16:creationId xmlns:a16="http://schemas.microsoft.com/office/drawing/2014/main" id="{7902A7D3-839A-4684-82B2-63C6F788F4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3866" cy="314077"/>
            </a:xfrm>
            <a:prstGeom prst="rect">
              <a:avLst/>
            </a:prstGeom>
          </p:spPr>
        </p:pic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986A5187-D970-404B-B936-BE882C5033F0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artifact-name">
              <a:extLst>
                <a:ext uri="{FF2B5EF4-FFF2-40B4-BE49-F238E27FC236}">
                  <a16:creationId xmlns:a16="http://schemas.microsoft.com/office/drawing/2014/main" id="{C229A0E4-9656-4D47-B7FB-EE3734A03E72}"/>
                </a:ext>
              </a:extLst>
            </p:cNvPr>
            <p:cNvSpPr txBox="1"/>
            <p:nvPr/>
          </p:nvSpPr>
          <p:spPr>
            <a:xfrm>
              <a:off x="9717241" y="3847062"/>
              <a:ext cx="18069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ACME Rockets 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signature</a:t>
              </a:r>
            </a:p>
          </p:txBody>
        </p:sp>
        <p:sp>
          <p:nvSpPr>
            <p:cNvPr id="146" name="Sig Label">
              <a:extLst>
                <a:ext uri="{FF2B5EF4-FFF2-40B4-BE49-F238E27FC236}">
                  <a16:creationId xmlns:a16="http://schemas.microsoft.com/office/drawing/2014/main" id="{CCCBC773-D213-44FF-AEFD-7A8BFCCB51D5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47" name="Sig Label">
              <a:extLst>
                <a:ext uri="{FF2B5EF4-FFF2-40B4-BE49-F238E27FC236}">
                  <a16:creationId xmlns:a16="http://schemas.microsoft.com/office/drawing/2014/main" id="{397EC3C6-28DD-423C-8635-D5148CBCE8BE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48" name="Connector: Elbow 147">
              <a:extLst>
                <a:ext uri="{FF2B5EF4-FFF2-40B4-BE49-F238E27FC236}">
                  <a16:creationId xmlns:a16="http://schemas.microsoft.com/office/drawing/2014/main" id="{4DD26366-55C7-415B-AC99-000C41561BF2}"/>
                </a:ext>
              </a:extLst>
            </p:cNvPr>
            <p:cNvCxnSpPr>
              <a:cxnSpLocks/>
              <a:stCxn id="146" idx="1"/>
              <a:endCxn id="143" idx="2"/>
            </p:cNvCxnSpPr>
            <p:nvPr/>
          </p:nvCxnSpPr>
          <p:spPr>
            <a:xfrm rot="10800000">
              <a:off x="9617086" y="4140186"/>
              <a:ext cx="282494" cy="4053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or: Elbow 148">
              <a:extLst>
                <a:ext uri="{FF2B5EF4-FFF2-40B4-BE49-F238E27FC236}">
                  <a16:creationId xmlns:a16="http://schemas.microsoft.com/office/drawing/2014/main" id="{473C064A-2021-4DE7-A29F-8ABBE29A9C14}"/>
                </a:ext>
              </a:extLst>
            </p:cNvPr>
            <p:cNvCxnSpPr>
              <a:cxnSpLocks/>
              <a:stCxn id="147" idx="1"/>
              <a:endCxn id="143" idx="2"/>
            </p:cNvCxnSpPr>
            <p:nvPr/>
          </p:nvCxnSpPr>
          <p:spPr>
            <a:xfrm rot="10800000">
              <a:off x="9617086" y="4140185"/>
              <a:ext cx="274304" cy="269086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7DDD069-2D1B-4170-BBF9-4B5769D1B267}"/>
              </a:ext>
            </a:extLst>
          </p:cNvPr>
          <p:cNvGrpSpPr/>
          <p:nvPr/>
        </p:nvGrpSpPr>
        <p:grpSpPr>
          <a:xfrm>
            <a:off x="5991566" y="2478218"/>
            <a:ext cx="2266887" cy="747196"/>
            <a:chOff x="9460153" y="3826108"/>
            <a:chExt cx="2266887" cy="747196"/>
          </a:xfrm>
        </p:grpSpPr>
        <p:sp>
          <p:nvSpPr>
            <p:cNvPr id="154" name="artifact-border">
              <a:extLst>
                <a:ext uri="{FF2B5EF4-FFF2-40B4-BE49-F238E27FC236}">
                  <a16:creationId xmlns:a16="http://schemas.microsoft.com/office/drawing/2014/main" id="{030DC30E-CBDE-449F-B9EC-4DFC5D7970B8}"/>
                </a:ext>
              </a:extLst>
            </p:cNvPr>
            <p:cNvSpPr/>
            <p:nvPr/>
          </p:nvSpPr>
          <p:spPr>
            <a:xfrm>
              <a:off x="9536289" y="3894191"/>
              <a:ext cx="2190751" cy="67911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55" name="Container Image">
              <a:extLst>
                <a:ext uri="{FF2B5EF4-FFF2-40B4-BE49-F238E27FC236}">
                  <a16:creationId xmlns:a16="http://schemas.microsoft.com/office/drawing/2014/main" id="{BB7C16AB-2265-49B0-9B46-48AFF3032F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4" r="34"/>
            <a:stretch/>
          </p:blipFill>
          <p:spPr>
            <a:xfrm>
              <a:off x="9460153" y="3826108"/>
              <a:ext cx="313866" cy="314077"/>
            </a:xfrm>
            <a:prstGeom prst="rect">
              <a:avLst/>
            </a:prstGeom>
          </p:spPr>
        </p:pic>
        <p:sp>
          <p:nvSpPr>
            <p:cNvPr id="156" name="Isosceles Triangle 155">
              <a:extLst>
                <a:ext uri="{FF2B5EF4-FFF2-40B4-BE49-F238E27FC236}">
                  <a16:creationId xmlns:a16="http://schemas.microsoft.com/office/drawing/2014/main" id="{577A7077-0E16-43AF-B851-EC68A05F2368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artifact-name">
              <a:extLst>
                <a:ext uri="{FF2B5EF4-FFF2-40B4-BE49-F238E27FC236}">
                  <a16:creationId xmlns:a16="http://schemas.microsoft.com/office/drawing/2014/main" id="{24F970AC-03C1-4B46-BDC5-65FDD14C0F86}"/>
                </a:ext>
              </a:extLst>
            </p:cNvPr>
            <p:cNvSpPr txBox="1"/>
            <p:nvPr/>
          </p:nvSpPr>
          <p:spPr>
            <a:xfrm>
              <a:off x="9717241" y="3847062"/>
              <a:ext cx="11432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 dirty="0" err="1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SBoM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Document</a:t>
              </a:r>
            </a:p>
          </p:txBody>
        </p:sp>
        <p:sp>
          <p:nvSpPr>
            <p:cNvPr id="158" name="Sig Label">
              <a:extLst>
                <a:ext uri="{FF2B5EF4-FFF2-40B4-BE49-F238E27FC236}">
                  <a16:creationId xmlns:a16="http://schemas.microsoft.com/office/drawing/2014/main" id="{1B5B1727-36D0-4B0B-ABFC-AA5D11A8508E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59" name="Sig Label">
              <a:extLst>
                <a:ext uri="{FF2B5EF4-FFF2-40B4-BE49-F238E27FC236}">
                  <a16:creationId xmlns:a16="http://schemas.microsoft.com/office/drawing/2014/main" id="{863346B2-587D-40EE-89FB-C184B7567AC9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60" name="Connector: Elbow 159">
              <a:extLst>
                <a:ext uri="{FF2B5EF4-FFF2-40B4-BE49-F238E27FC236}">
                  <a16:creationId xmlns:a16="http://schemas.microsoft.com/office/drawing/2014/main" id="{5E0EA70B-7ED4-44C8-8430-66B8AA358ECD}"/>
                </a:ext>
              </a:extLst>
            </p:cNvPr>
            <p:cNvCxnSpPr>
              <a:cxnSpLocks/>
              <a:stCxn id="158" idx="1"/>
              <a:endCxn id="155" idx="2"/>
            </p:cNvCxnSpPr>
            <p:nvPr/>
          </p:nvCxnSpPr>
          <p:spPr>
            <a:xfrm rot="10800000">
              <a:off x="9617086" y="4140186"/>
              <a:ext cx="282494" cy="4053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or: Elbow 160">
              <a:extLst>
                <a:ext uri="{FF2B5EF4-FFF2-40B4-BE49-F238E27FC236}">
                  <a16:creationId xmlns:a16="http://schemas.microsoft.com/office/drawing/2014/main" id="{F5FE52A6-8FD2-467C-85C7-F174D19BC316}"/>
                </a:ext>
              </a:extLst>
            </p:cNvPr>
            <p:cNvCxnSpPr>
              <a:cxnSpLocks/>
              <a:stCxn id="159" idx="1"/>
              <a:endCxn id="155" idx="2"/>
            </p:cNvCxnSpPr>
            <p:nvPr/>
          </p:nvCxnSpPr>
          <p:spPr>
            <a:xfrm rot="10800000">
              <a:off x="9617086" y="4140185"/>
              <a:ext cx="274304" cy="269086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353019B-99F1-401C-9C28-46A434AF0426}"/>
              </a:ext>
            </a:extLst>
          </p:cNvPr>
          <p:cNvGrpSpPr/>
          <p:nvPr/>
        </p:nvGrpSpPr>
        <p:grpSpPr>
          <a:xfrm>
            <a:off x="6331834" y="3269439"/>
            <a:ext cx="2365357" cy="714770"/>
            <a:chOff x="9460153" y="3826108"/>
            <a:chExt cx="2365357" cy="714770"/>
          </a:xfrm>
        </p:grpSpPr>
        <p:sp>
          <p:nvSpPr>
            <p:cNvPr id="168" name="artifact-border">
              <a:extLst>
                <a:ext uri="{FF2B5EF4-FFF2-40B4-BE49-F238E27FC236}">
                  <a16:creationId xmlns:a16="http://schemas.microsoft.com/office/drawing/2014/main" id="{A6A9E84C-AC0A-430B-808C-739527C5655C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69" name="Container Image">
              <a:extLst>
                <a:ext uri="{FF2B5EF4-FFF2-40B4-BE49-F238E27FC236}">
                  <a16:creationId xmlns:a16="http://schemas.microsoft.com/office/drawing/2014/main" id="{AE5E92E8-77F3-4ADB-A379-EADE61F4D8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491F7906-EC12-423E-B4D6-E19806E0C2E1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artifact-name">
              <a:extLst>
                <a:ext uri="{FF2B5EF4-FFF2-40B4-BE49-F238E27FC236}">
                  <a16:creationId xmlns:a16="http://schemas.microsoft.com/office/drawing/2014/main" id="{1F498105-501F-40D8-8E8E-7E8A79C9DA11}"/>
                </a:ext>
              </a:extLst>
            </p:cNvPr>
            <p:cNvSpPr txBox="1"/>
            <p:nvPr/>
          </p:nvSpPr>
          <p:spPr>
            <a:xfrm>
              <a:off x="9717241" y="3847062"/>
              <a:ext cx="2108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 Networks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172" name="Sig Label">
              <a:extLst>
                <a:ext uri="{FF2B5EF4-FFF2-40B4-BE49-F238E27FC236}">
                  <a16:creationId xmlns:a16="http://schemas.microsoft.com/office/drawing/2014/main" id="{D07ACD6D-C887-478B-A5F2-6F8F22CAB377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73" name="Sig Label">
              <a:extLst>
                <a:ext uri="{FF2B5EF4-FFF2-40B4-BE49-F238E27FC236}">
                  <a16:creationId xmlns:a16="http://schemas.microsoft.com/office/drawing/2014/main" id="{081C9002-1DC2-4EBF-8D01-5B2904E0E67D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74" name="Connector: Elbow 173">
              <a:extLst>
                <a:ext uri="{FF2B5EF4-FFF2-40B4-BE49-F238E27FC236}">
                  <a16:creationId xmlns:a16="http://schemas.microsoft.com/office/drawing/2014/main" id="{05261795-DDAE-420A-A0F4-A7B6D20BB020}"/>
                </a:ext>
              </a:extLst>
            </p:cNvPr>
            <p:cNvCxnSpPr>
              <a:cxnSpLocks/>
              <a:stCxn id="172" idx="1"/>
              <a:endCxn id="169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79BD8AEA-76C7-4B58-8AF3-BFD061E31344}"/>
                </a:ext>
              </a:extLst>
            </p:cNvPr>
            <p:cNvCxnSpPr>
              <a:cxnSpLocks/>
              <a:stCxn id="173" idx="1"/>
              <a:endCxn id="169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7A6BE76-7C92-466E-BC87-5A3E86BC1957}"/>
              </a:ext>
            </a:extLst>
          </p:cNvPr>
          <p:cNvCxnSpPr>
            <a:cxnSpLocks/>
            <a:stCxn id="169" idx="1"/>
            <a:endCxn id="155" idx="1"/>
          </p:cNvCxnSpPr>
          <p:nvPr/>
        </p:nvCxnSpPr>
        <p:spPr>
          <a:xfrm rot="10800000">
            <a:off x="5991566" y="2635258"/>
            <a:ext cx="340268" cy="794075"/>
          </a:xfrm>
          <a:prstGeom prst="bentConnector3">
            <a:avLst>
              <a:gd name="adj1" fmla="val 167182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F7E2AAB-EFF8-4258-B05C-442BD97BE770}"/>
              </a:ext>
            </a:extLst>
          </p:cNvPr>
          <p:cNvGrpSpPr/>
          <p:nvPr/>
        </p:nvGrpSpPr>
        <p:grpSpPr>
          <a:xfrm>
            <a:off x="6345248" y="4057559"/>
            <a:ext cx="2266887" cy="714770"/>
            <a:chOff x="9460153" y="3826108"/>
            <a:chExt cx="2266887" cy="714770"/>
          </a:xfrm>
        </p:grpSpPr>
        <p:sp>
          <p:nvSpPr>
            <p:cNvPr id="187" name="artifact-border">
              <a:extLst>
                <a:ext uri="{FF2B5EF4-FFF2-40B4-BE49-F238E27FC236}">
                  <a16:creationId xmlns:a16="http://schemas.microsoft.com/office/drawing/2014/main" id="{9C123AE2-B856-4552-B423-57324E7337DE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88" name="Container Image">
              <a:extLst>
                <a:ext uri="{FF2B5EF4-FFF2-40B4-BE49-F238E27FC236}">
                  <a16:creationId xmlns:a16="http://schemas.microsoft.com/office/drawing/2014/main" id="{90B68FF3-485D-4DB8-94E1-DBEE1AD95A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33" r="33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189" name="Isosceles Triangle 188">
              <a:extLst>
                <a:ext uri="{FF2B5EF4-FFF2-40B4-BE49-F238E27FC236}">
                  <a16:creationId xmlns:a16="http://schemas.microsoft.com/office/drawing/2014/main" id="{E7E041EE-C5B1-4947-95AB-A1818C6AFC0A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artifact-name">
              <a:extLst>
                <a:ext uri="{FF2B5EF4-FFF2-40B4-BE49-F238E27FC236}">
                  <a16:creationId xmlns:a16="http://schemas.microsoft.com/office/drawing/2014/main" id="{C9631F37-6912-4FD1-9A79-C9EACDD3AFBE}"/>
                </a:ext>
              </a:extLst>
            </p:cNvPr>
            <p:cNvSpPr txBox="1"/>
            <p:nvPr/>
          </p:nvSpPr>
          <p:spPr>
            <a:xfrm>
              <a:off x="9717241" y="3847062"/>
              <a:ext cx="11432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YAAT Artifact</a:t>
              </a:r>
            </a:p>
          </p:txBody>
        </p:sp>
        <p:sp>
          <p:nvSpPr>
            <p:cNvPr id="191" name="Sig Label">
              <a:extLst>
                <a:ext uri="{FF2B5EF4-FFF2-40B4-BE49-F238E27FC236}">
                  <a16:creationId xmlns:a16="http://schemas.microsoft.com/office/drawing/2014/main" id="{1798C5CB-1417-41BF-85FC-A3171DFDD182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92" name="Sig Label">
              <a:extLst>
                <a:ext uri="{FF2B5EF4-FFF2-40B4-BE49-F238E27FC236}">
                  <a16:creationId xmlns:a16="http://schemas.microsoft.com/office/drawing/2014/main" id="{92ADC3E1-719B-45DE-8611-A3A1FB4AB0BA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93" name="Connector: Elbow 192">
              <a:extLst>
                <a:ext uri="{FF2B5EF4-FFF2-40B4-BE49-F238E27FC236}">
                  <a16:creationId xmlns:a16="http://schemas.microsoft.com/office/drawing/2014/main" id="{2526F38D-F361-41DB-B138-413BF3C8A8CF}"/>
                </a:ext>
              </a:extLst>
            </p:cNvPr>
            <p:cNvCxnSpPr>
              <a:cxnSpLocks/>
              <a:stCxn id="191" idx="1"/>
              <a:endCxn id="188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or: Elbow 193">
              <a:extLst>
                <a:ext uri="{FF2B5EF4-FFF2-40B4-BE49-F238E27FC236}">
                  <a16:creationId xmlns:a16="http://schemas.microsoft.com/office/drawing/2014/main" id="{FACA7DAE-729A-4BD9-A5A4-845ED450E00F}"/>
                </a:ext>
              </a:extLst>
            </p:cNvPr>
            <p:cNvCxnSpPr>
              <a:cxnSpLocks/>
              <a:stCxn id="192" idx="1"/>
              <a:endCxn id="188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E31768F5-7CDC-45AD-8CE7-D63E18144B56}"/>
              </a:ext>
            </a:extLst>
          </p:cNvPr>
          <p:cNvCxnSpPr>
            <a:cxnSpLocks/>
            <a:stCxn id="188" idx="1"/>
            <a:endCxn id="155" idx="1"/>
          </p:cNvCxnSpPr>
          <p:nvPr/>
        </p:nvCxnSpPr>
        <p:spPr>
          <a:xfrm rot="10800000">
            <a:off x="5991566" y="2635258"/>
            <a:ext cx="353682" cy="1582195"/>
          </a:xfrm>
          <a:prstGeom prst="bentConnector3">
            <a:avLst>
              <a:gd name="adj1" fmla="val 164634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9BF9092-2146-4498-BD47-00DD85EDA861}"/>
              </a:ext>
            </a:extLst>
          </p:cNvPr>
          <p:cNvGrpSpPr/>
          <p:nvPr/>
        </p:nvGrpSpPr>
        <p:grpSpPr>
          <a:xfrm>
            <a:off x="6794703" y="4894221"/>
            <a:ext cx="2365357" cy="714770"/>
            <a:chOff x="9460153" y="3826108"/>
            <a:chExt cx="2365357" cy="714770"/>
          </a:xfrm>
        </p:grpSpPr>
        <p:sp>
          <p:nvSpPr>
            <p:cNvPr id="199" name="artifact-border">
              <a:extLst>
                <a:ext uri="{FF2B5EF4-FFF2-40B4-BE49-F238E27FC236}">
                  <a16:creationId xmlns:a16="http://schemas.microsoft.com/office/drawing/2014/main" id="{E8E48FBA-CD76-47B0-AD81-782A8C93E663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00" name="Container Image">
              <a:extLst>
                <a:ext uri="{FF2B5EF4-FFF2-40B4-BE49-F238E27FC236}">
                  <a16:creationId xmlns:a16="http://schemas.microsoft.com/office/drawing/2014/main" id="{0EDEC163-001C-4976-9398-ED63BDE080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C23F6CC6-E30D-4206-BCE2-52BF59BB2849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artifact-name">
              <a:extLst>
                <a:ext uri="{FF2B5EF4-FFF2-40B4-BE49-F238E27FC236}">
                  <a16:creationId xmlns:a16="http://schemas.microsoft.com/office/drawing/2014/main" id="{6F4785F6-3691-41D6-B7D7-AE905539DD4F}"/>
                </a:ext>
              </a:extLst>
            </p:cNvPr>
            <p:cNvSpPr txBox="1"/>
            <p:nvPr/>
          </p:nvSpPr>
          <p:spPr>
            <a:xfrm>
              <a:off x="9717241" y="3847062"/>
              <a:ext cx="2108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 Networks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203" name="Sig Label">
              <a:extLst>
                <a:ext uri="{FF2B5EF4-FFF2-40B4-BE49-F238E27FC236}">
                  <a16:creationId xmlns:a16="http://schemas.microsoft.com/office/drawing/2014/main" id="{82A3B40D-8018-46C7-8FF7-30AD47C9A21A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204" name="Sig Label">
              <a:extLst>
                <a:ext uri="{FF2B5EF4-FFF2-40B4-BE49-F238E27FC236}">
                  <a16:creationId xmlns:a16="http://schemas.microsoft.com/office/drawing/2014/main" id="{A5FC3C77-56C4-4E57-92E5-C20FF0A2EDF1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205" name="Connector: Elbow 204">
              <a:extLst>
                <a:ext uri="{FF2B5EF4-FFF2-40B4-BE49-F238E27FC236}">
                  <a16:creationId xmlns:a16="http://schemas.microsoft.com/office/drawing/2014/main" id="{617AB554-4D60-41A3-9215-FEE1E7CDC52F}"/>
                </a:ext>
              </a:extLst>
            </p:cNvPr>
            <p:cNvCxnSpPr>
              <a:cxnSpLocks/>
              <a:stCxn id="203" idx="1"/>
              <a:endCxn id="200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or: Elbow 205">
              <a:extLst>
                <a:ext uri="{FF2B5EF4-FFF2-40B4-BE49-F238E27FC236}">
                  <a16:creationId xmlns:a16="http://schemas.microsoft.com/office/drawing/2014/main" id="{08B18E27-7562-416F-ABD2-1AB81A72D898}"/>
                </a:ext>
              </a:extLst>
            </p:cNvPr>
            <p:cNvCxnSpPr>
              <a:cxnSpLocks/>
              <a:stCxn id="204" idx="1"/>
              <a:endCxn id="200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D5FDBBF1-1A75-43D4-B067-D45D98BE4CC1}"/>
              </a:ext>
            </a:extLst>
          </p:cNvPr>
          <p:cNvCxnSpPr>
            <a:cxnSpLocks/>
            <a:stCxn id="200" idx="1"/>
            <a:endCxn id="213" idx="0"/>
          </p:cNvCxnSpPr>
          <p:nvPr/>
        </p:nvCxnSpPr>
        <p:spPr>
          <a:xfrm rot="10800000">
            <a:off x="6322419" y="4292508"/>
            <a:ext cx="472285" cy="761606"/>
          </a:xfrm>
          <a:prstGeom prst="bentConnector3">
            <a:avLst>
              <a:gd name="adj1" fmla="val 149944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AEBE9E88-D528-40E4-A861-A4305CB3FE27}"/>
              </a:ext>
            </a:extLst>
          </p:cNvPr>
          <p:cNvSpPr/>
          <p:nvPr/>
        </p:nvSpPr>
        <p:spPr>
          <a:xfrm rot="10800000">
            <a:off x="5985943" y="2613358"/>
            <a:ext cx="105537" cy="9098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CCBDF15E-F067-43B5-9D84-29B513B40CD1}"/>
              </a:ext>
            </a:extLst>
          </p:cNvPr>
          <p:cNvSpPr/>
          <p:nvPr/>
        </p:nvSpPr>
        <p:spPr>
          <a:xfrm rot="16200000">
            <a:off x="6315139" y="4247018"/>
            <a:ext cx="105537" cy="9098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E6F2801E-C19A-413A-AE37-D6D9C56DAA13}"/>
              </a:ext>
            </a:extLst>
          </p:cNvPr>
          <p:cNvSpPr/>
          <p:nvPr/>
        </p:nvSpPr>
        <p:spPr>
          <a:xfrm>
            <a:off x="6863359" y="1444439"/>
            <a:ext cx="1443267" cy="61261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AF92B3-5187-4771-AF50-9EAC0060F392}"/>
              </a:ext>
            </a:extLst>
          </p:cNvPr>
          <p:cNvSpPr txBox="1"/>
          <p:nvPr/>
        </p:nvSpPr>
        <p:spPr>
          <a:xfrm>
            <a:off x="8083644" y="6179399"/>
            <a:ext cx="166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Ref count -1</a:t>
            </a:r>
          </a:p>
        </p:txBody>
      </p:sp>
    </p:spTree>
    <p:extLst>
      <p:ext uri="{BB962C8B-B14F-4D97-AF65-F5344CB8AC3E}">
        <p14:creationId xmlns:p14="http://schemas.microsoft.com/office/powerpoint/2010/main" val="3783738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Single Corner Snipped 65">
            <a:extLst>
              <a:ext uri="{FF2B5EF4-FFF2-40B4-BE49-F238E27FC236}">
                <a16:creationId xmlns:a16="http://schemas.microsoft.com/office/drawing/2014/main" id="{0CB923B9-DFE5-44D2-BAB9-AC14016166C4}"/>
              </a:ext>
            </a:extLst>
          </p:cNvPr>
          <p:cNvSpPr/>
          <p:nvPr/>
        </p:nvSpPr>
        <p:spPr>
          <a:xfrm>
            <a:off x="6278881" y="1271451"/>
            <a:ext cx="5687034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OCI Artifact Manifest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oci.artifact.manifest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05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artifactType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cncf.notary.v2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"application/vnd.cncf.notary.config.v2+json"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"sha256:bd698aa18aa02a2f083292b944813aef7845c336b8ad"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b="1" dirty="0">
                <a:solidFill>
                  <a:srgbClr val="0451A5"/>
                </a:solidFill>
                <a:latin typeface="Consolas" panose="020B0609020204030204" pitchFamily="49" charset="0"/>
              </a:rPr>
              <a:t>blobs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tar+gzip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"sha256:9a1a13172ed974323f7c35153e3127e640e45ef0aa"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23133155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b="1" dirty="0">
                <a:solidFill>
                  <a:srgbClr val="0451A5"/>
                </a:solidFill>
                <a:latin typeface="Consolas" panose="020B0609020204030204" pitchFamily="49" charset="0"/>
              </a:rPr>
              <a:t>manifests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"sha256:10b995d6204131069af3e4f00dc1d3758d5...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806646" cy="1325563"/>
          </a:xfrm>
        </p:spPr>
        <p:txBody>
          <a:bodyPr/>
          <a:lstStyle/>
          <a:p>
            <a:r>
              <a:rPr lang="en-US" dirty="0"/>
              <a:t>Comparing OCI Image &amp; Artifact Manifest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C412A2-D802-4A25-AF5C-996967345D38}"/>
              </a:ext>
            </a:extLst>
          </p:cNvPr>
          <p:cNvSpPr/>
          <p:nvPr/>
        </p:nvSpPr>
        <p:spPr>
          <a:xfrm>
            <a:off x="6409901" y="2408789"/>
            <a:ext cx="4696249" cy="1882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BF584-AA80-49B1-81E7-6AC3F1C455A9}"/>
              </a:ext>
            </a:extLst>
          </p:cNvPr>
          <p:cNvSpPr/>
          <p:nvPr/>
        </p:nvSpPr>
        <p:spPr>
          <a:xfrm>
            <a:off x="6409900" y="2591539"/>
            <a:ext cx="3635800" cy="1882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10550-DFED-4388-BC8A-D08795CB129D}"/>
              </a:ext>
            </a:extLst>
          </p:cNvPr>
          <p:cNvSpPr/>
          <p:nvPr/>
        </p:nvSpPr>
        <p:spPr>
          <a:xfrm>
            <a:off x="6409899" y="3540782"/>
            <a:ext cx="4858991" cy="80043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8AE83A-D0DF-40AD-89AA-B47CD7E90B49}"/>
              </a:ext>
            </a:extLst>
          </p:cNvPr>
          <p:cNvSpPr/>
          <p:nvPr/>
        </p:nvSpPr>
        <p:spPr>
          <a:xfrm>
            <a:off x="6409899" y="4471812"/>
            <a:ext cx="4858991" cy="101458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0BCD6FF-78F2-4948-9FB3-D54ACDDD881E}"/>
              </a:ext>
            </a:extLst>
          </p:cNvPr>
          <p:cNvSpPr/>
          <p:nvPr/>
        </p:nvSpPr>
        <p:spPr>
          <a:xfrm>
            <a:off x="365757" y="1282403"/>
            <a:ext cx="5643155" cy="1067615"/>
          </a:xfrm>
          <a:prstGeom prst="wedgeRectCallout">
            <a:avLst>
              <a:gd name="adj1" fmla="val 56520"/>
              <a:gd name="adj2" fmla="val 55159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+ New Manifest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Differentiates from </a:t>
            </a:r>
            <a:br>
              <a:rPr lang="en-US" sz="2000" dirty="0"/>
            </a:br>
            <a:r>
              <a:rPr lang="en-US" sz="2000" b="1" dirty="0"/>
              <a:t>	</a:t>
            </a:r>
            <a:r>
              <a:rPr lang="en-US" sz="2000" dirty="0" err="1">
                <a:latin typeface="Consolas" panose="020B0609020204030204" pitchFamily="49" charset="0"/>
              </a:rPr>
              <a:t>image.manifest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/>
              <a:t>&amp; </a:t>
            </a:r>
            <a:r>
              <a:rPr lang="en-US" sz="2000" dirty="0" err="1">
                <a:latin typeface="Consolas" panose="020B0609020204030204" pitchFamily="49" charset="0"/>
              </a:rPr>
              <a:t>image.index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F509701-0D5A-4EB4-8C22-38D9626CC906}"/>
              </a:ext>
            </a:extLst>
          </p:cNvPr>
          <p:cNvSpPr/>
          <p:nvPr/>
        </p:nvSpPr>
        <p:spPr>
          <a:xfrm>
            <a:off x="365757" y="2408789"/>
            <a:ext cx="5643155" cy="1067615"/>
          </a:xfrm>
          <a:prstGeom prst="wedgeRectCallout">
            <a:avLst>
              <a:gd name="adj1" fmla="val 57195"/>
              <a:gd name="adj2" fmla="val -21925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+ </a:t>
            </a:r>
            <a:r>
              <a:rPr lang="en-US" sz="2000" b="1" dirty="0" err="1"/>
              <a:t>artifactType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Formalizes the type of artifact (Notary, </a:t>
            </a:r>
            <a:r>
              <a:rPr lang="en-US" dirty="0" err="1"/>
              <a:t>SBoM</a:t>
            </a:r>
            <a:r>
              <a:rPr lang="en-US" dirty="0"/>
              <a:t>, Helm, CNAB, </a:t>
            </a:r>
            <a:r>
              <a:rPr lang="en-US" dirty="0" err="1"/>
              <a:t>Nydus</a:t>
            </a:r>
            <a:r>
              <a:rPr lang="en-US" dirty="0"/>
              <a:t>) from the </a:t>
            </a:r>
            <a:r>
              <a:rPr lang="en-US" dirty="0" err="1">
                <a:latin typeface="Consolas" panose="020B0609020204030204" pitchFamily="49" charset="0"/>
              </a:rPr>
              <a:t>config.mediaType</a:t>
            </a:r>
            <a:endParaRPr lang="en-US" dirty="0"/>
          </a:p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7E69495-658A-41D0-B92B-5652D3A45F34}"/>
              </a:ext>
            </a:extLst>
          </p:cNvPr>
          <p:cNvSpPr/>
          <p:nvPr/>
        </p:nvSpPr>
        <p:spPr>
          <a:xfrm>
            <a:off x="369589" y="3535176"/>
            <a:ext cx="5643155" cy="747264"/>
          </a:xfrm>
          <a:prstGeom prst="wedgeRectCallout">
            <a:avLst>
              <a:gd name="adj1" fmla="val 59355"/>
              <a:gd name="adj2" fmla="val -41196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~ blobs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Renamed </a:t>
            </a:r>
            <a:r>
              <a:rPr lang="en-US" dirty="0">
                <a:latin typeface="Consolas" panose="020B0609020204030204" pitchFamily="49" charset="0"/>
              </a:rPr>
              <a:t>layers </a:t>
            </a:r>
            <a:r>
              <a:rPr lang="en-US" b="1" dirty="0"/>
              <a:t>to </a:t>
            </a:r>
            <a:r>
              <a:rPr lang="en-US" dirty="0">
                <a:latin typeface="Consolas" panose="020B0609020204030204" pitchFamily="49" charset="0"/>
              </a:rPr>
              <a:t>blobs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C16C4FB-A6AC-46E4-94BF-1B03646F6879}"/>
              </a:ext>
            </a:extLst>
          </p:cNvPr>
          <p:cNvSpPr/>
          <p:nvPr/>
        </p:nvSpPr>
        <p:spPr>
          <a:xfrm>
            <a:off x="365757" y="4341212"/>
            <a:ext cx="5643155" cy="979680"/>
          </a:xfrm>
          <a:prstGeom prst="wedgeRectCallout">
            <a:avLst>
              <a:gd name="adj1" fmla="val 58950"/>
              <a:gd name="adj2" fmla="val -16723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+ manifests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References to existing manifests, already in the registry. 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613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2" grpId="0" animBg="1"/>
      <p:bldP spid="5" grpId="0" animBg="1"/>
      <p:bldP spid="7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6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0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B931BC2-8160-4F75-B34C-40F857CA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Supply Chain Artifacts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04027-583B-4202-9658-9311E1BDA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1575" y="4473360"/>
            <a:ext cx="9469211" cy="865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How OCI Artifacts supports Supply Chain Artifacts</a:t>
            </a:r>
            <a:endParaRPr lang="en-US" sz="28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964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Single Corner Snipped 65">
            <a:extLst>
              <a:ext uri="{FF2B5EF4-FFF2-40B4-BE49-F238E27FC236}">
                <a16:creationId xmlns:a16="http://schemas.microsoft.com/office/drawing/2014/main" id="{0CB923B9-DFE5-44D2-BAB9-AC14016166C4}"/>
              </a:ext>
            </a:extLst>
          </p:cNvPr>
          <p:cNvSpPr/>
          <p:nvPr/>
        </p:nvSpPr>
        <p:spPr>
          <a:xfrm>
            <a:off x="6278881" y="1271451"/>
            <a:ext cx="5687034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lvl="0"/>
            <a:r>
              <a:rPr lang="en-US" sz="2800" b="1" dirty="0">
                <a:solidFill>
                  <a:srgbClr val="000000"/>
                </a:solidFill>
              </a:rPr>
              <a:t>OCI Artifact Manifest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oci.artifact.manifest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05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artifactType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cncf.notary.v2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"application/vnd.cncf.notary.config.v2+json"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"sha256:bd698aa18aa02a2f083292b944813aef7845c336b8ad"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b="1" dirty="0">
                <a:solidFill>
                  <a:srgbClr val="0451A5"/>
                </a:solidFill>
                <a:latin typeface="Consolas" panose="020B0609020204030204" pitchFamily="49" charset="0"/>
              </a:rPr>
              <a:t>blobs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tar+gzip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"sha256:9a1a13172ed974323f7c35153e3127e640e45ef0aa"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23133155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b="1" dirty="0">
                <a:solidFill>
                  <a:srgbClr val="0451A5"/>
                </a:solidFill>
                <a:latin typeface="Consolas" panose="020B0609020204030204" pitchFamily="49" charset="0"/>
              </a:rPr>
              <a:t>manifests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"sha256:10b995d6204131069af3e4f00dc1d3758d5...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OCI Image &amp; Artifact Manifest</a:t>
            </a:r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67AC7740-893D-4EF4-BD57-88DE2C082455}"/>
              </a:ext>
            </a:extLst>
          </p:cNvPr>
          <p:cNvSpPr/>
          <p:nvPr/>
        </p:nvSpPr>
        <p:spPr>
          <a:xfrm>
            <a:off x="343954" y="1271451"/>
            <a:ext cx="5813005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OCI Image Manifest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schemaVersion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image.manifest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.v1+json"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"config"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"application/vnd.oci.image.config.v1+json"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"sha256:bd698aa18aa02a2f083292b944813aef7845c336b8ad"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16078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"layers"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"application/vnd.oci.image.layer.v1.tar+gzip"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"sha256:9a1a13172ed974323f7c35153e3127e640e45ef0aa"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23133155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"application/vnd.oci.image.layer.v1.tar+gzip"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"sha256:5094d5d656a95c6aa92a65db2947d7ce0c1a394"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226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661074B-B20C-4C54-A441-0FCE7CF744F5}"/>
              </a:ext>
            </a:extLst>
          </p:cNvPr>
          <p:cNvSpPr/>
          <p:nvPr/>
        </p:nvSpPr>
        <p:spPr>
          <a:xfrm>
            <a:off x="5859009" y="2229398"/>
            <a:ext cx="541791" cy="541791"/>
          </a:xfrm>
          <a:prstGeom prst="ellipse">
            <a:avLst/>
          </a:prstGeom>
          <a:solidFill>
            <a:srgbClr val="2622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/>
              <a:t>+1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3BA7064-7D2C-43AD-A7C9-D6A1C69C5F66}"/>
              </a:ext>
            </a:extLst>
          </p:cNvPr>
          <p:cNvSpPr/>
          <p:nvPr/>
        </p:nvSpPr>
        <p:spPr>
          <a:xfrm>
            <a:off x="5863365" y="3373323"/>
            <a:ext cx="541791" cy="541791"/>
          </a:xfrm>
          <a:prstGeom prst="ellipse">
            <a:avLst/>
          </a:prstGeom>
          <a:solidFill>
            <a:srgbClr val="2622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/>
              <a:t>~2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709548-4B97-4031-8D2D-D5C423C628D8}"/>
              </a:ext>
            </a:extLst>
          </p:cNvPr>
          <p:cNvSpPr/>
          <p:nvPr/>
        </p:nvSpPr>
        <p:spPr>
          <a:xfrm>
            <a:off x="5867721" y="4360496"/>
            <a:ext cx="541791" cy="541791"/>
          </a:xfrm>
          <a:prstGeom prst="ellipse">
            <a:avLst/>
          </a:prstGeom>
          <a:solidFill>
            <a:srgbClr val="2622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/>
              <a:t>+3</a:t>
            </a:r>
          </a:p>
        </p:txBody>
      </p:sp>
    </p:spTree>
    <p:extLst>
      <p:ext uri="{BB962C8B-B14F-4D97-AF65-F5344CB8AC3E}">
        <p14:creationId xmlns:p14="http://schemas.microsoft.com/office/powerpoint/2010/main" val="152726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3714388B-7712-4151-BCBB-21F25BF9D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57" y="1207594"/>
            <a:ext cx="6561851" cy="2134487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59A59B10-9D94-4C5B-8BF0-95928DCE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54E31B9-72DD-4DE4-B3E3-4395530BE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8738192-1FEA-49E1-BFF3-6D1C324A5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3C51644-0F34-453B-92B8-9FF33932E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ADB9AB8-2EB4-4B5E-9A1E-84F2E44D9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5F439B0-E080-4B01-85AF-D226A85BA4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DEC643B-AA3F-4913-B411-1458BCEF2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4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28C1197-5F6D-46B7-B893-5BA6DA80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5257801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 Time</a:t>
            </a:r>
            <a:endParaRPr lang="en-US" sz="7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E2A0-FA78-4C4B-B159-FEDFA095E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Target e2e experience for Notary v2</a:t>
            </a:r>
          </a:p>
        </p:txBody>
      </p:sp>
    </p:spTree>
    <p:extLst>
      <p:ext uri="{BB962C8B-B14F-4D97-AF65-F5344CB8AC3E}">
        <p14:creationId xmlns:p14="http://schemas.microsoft.com/office/powerpoint/2010/main" val="8511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93DAD9-2EC4-4749-B583-FE23F306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Reference Artifacts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E43BF-CF10-4E5E-AC66-602A952BC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How do you find linked artifacts?</a:t>
            </a:r>
          </a:p>
          <a:p>
            <a:pPr lvl="1"/>
            <a:r>
              <a:rPr lang="en-US" dirty="0"/>
              <a:t>OCI Artifacts Links </a:t>
            </a:r>
            <a:r>
              <a:rPr lang="en-US" i="1" dirty="0"/>
              <a:t>API proposal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/v2/_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</a:t>
            </a: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oci</a:t>
            </a: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-artifacts/{repository}/manifests/{digest}/links</a:t>
            </a:r>
            <a:endParaRPr lang="en-US" sz="2400" b="1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What additional artifacts are related to </a:t>
            </a:r>
            <a:r>
              <a:rPr lang="en-US" b="1" dirty="0">
                <a:latin typeface="Consolas" panose="020B0609020204030204" pitchFamily="49" charset="0"/>
              </a:rPr>
              <a:t>net-monitor:v1</a:t>
            </a:r>
          </a:p>
          <a:p>
            <a:pPr lvl="1"/>
            <a:r>
              <a:rPr lang="en-US" dirty="0"/>
              <a:t>Convert the tag to a digest:</a:t>
            </a:r>
          </a:p>
          <a:p>
            <a:pPr marL="914400" lvl="2" indent="0"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curl -v -H </a:t>
            </a:r>
            <a:r>
              <a:rPr lang="en-US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"Accept: application/vnd.docker.distribution.manifest.v2+json"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\</a:t>
            </a:r>
          </a:p>
          <a:p>
            <a:pPr marL="914400" lvl="2" indent="0"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registry.wabbit-networks.io/v2/net-monitor/manifests/v1 2&gt;&amp;1 | \</a:t>
            </a:r>
          </a:p>
          <a:p>
            <a:pPr marL="914400" lvl="2" indent="0"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grep -</a:t>
            </a:r>
            <a:r>
              <a:rPr lang="en-US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'Docker-Content-Digest:'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| \</a:t>
            </a:r>
          </a:p>
          <a:p>
            <a:pPr marL="914400" lvl="2" indent="0"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awk </a:t>
            </a:r>
            <a:r>
              <a:rPr lang="en-US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'{print $3}'</a:t>
            </a:r>
            <a:br>
              <a:rPr lang="en-US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  <a:p>
            <a:pPr lvl="1"/>
            <a:r>
              <a:rPr lang="en-US" dirty="0"/>
              <a:t>Query list of linked artifacts </a:t>
            </a:r>
            <a:r>
              <a:rPr lang="en-US" i="1" baseline="30000" dirty="0"/>
              <a:t>(not yet implemented)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curl –k registry.wabbit-networks.io/v2/_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/net-monitor/manifests/{digest}/links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Possible </a:t>
            </a:r>
            <a:r>
              <a:rPr lang="en-US" dirty="0" err="1"/>
              <a:t>FIlters</a:t>
            </a:r>
            <a:r>
              <a:rPr lang="en-US" dirty="0"/>
              <a:t> </a:t>
            </a:r>
            <a:r>
              <a:rPr lang="en-US" i="1" baseline="30000" dirty="0"/>
              <a:t>(not yet implemented)</a:t>
            </a:r>
            <a:endParaRPr lang="en-US" dirty="0"/>
          </a:p>
          <a:p>
            <a:pPr marL="914400" lvl="2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artifactType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=application/vnd.oci.notary.v2.config+json</a:t>
            </a:r>
          </a:p>
          <a:p>
            <a:pPr marL="0" indent="0">
              <a:buNone/>
            </a:pP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2387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6C8C-9C52-4BDA-86A0-9186BF83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for 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82F2E-D49B-4521-BDF5-72E537FE6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OCI registries can support new artifact types</a:t>
            </a:r>
          </a:p>
          <a:p>
            <a:r>
              <a:rPr lang="en-US" dirty="0"/>
              <a:t>Leverage What Exists – focus on </a:t>
            </a:r>
            <a:r>
              <a:rPr lang="en-US" b="1" dirty="0"/>
              <a:t>Your Thing</a:t>
            </a:r>
            <a:endParaRPr lang="en-US" dirty="0"/>
          </a:p>
          <a:p>
            <a:r>
              <a:rPr lang="en-US" dirty="0"/>
              <a:t>Declare a new </a:t>
            </a:r>
            <a:r>
              <a:rPr lang="en-US" b="1" dirty="0" err="1">
                <a:latin typeface="Consolas" panose="020B0609020204030204" pitchFamily="49" charset="0"/>
              </a:rPr>
              <a:t>mediaType</a:t>
            </a:r>
            <a:r>
              <a:rPr lang="en-US" dirty="0"/>
              <a:t> to uniquely identify </a:t>
            </a:r>
            <a:r>
              <a:rPr lang="en-US" b="1" dirty="0"/>
              <a:t>Your Thing</a:t>
            </a:r>
          </a:p>
          <a:p>
            <a:r>
              <a:rPr lang="en-US" dirty="0"/>
              <a:t>Register artifact </a:t>
            </a:r>
            <a:r>
              <a:rPr lang="en-US" b="1" dirty="0" err="1">
                <a:latin typeface="Consolas" panose="020B0609020204030204" pitchFamily="49" charset="0"/>
              </a:rPr>
              <a:t>mediaTypes</a:t>
            </a:r>
            <a:r>
              <a:rPr lang="en-US" dirty="0"/>
              <a:t> with IANA.org</a:t>
            </a:r>
          </a:p>
          <a:p>
            <a:endParaRPr lang="en-US" dirty="0"/>
          </a:p>
          <a:p>
            <a:r>
              <a:rPr lang="en-US" dirty="0"/>
              <a:t>ORAS library available to ease development, but not required</a:t>
            </a:r>
          </a:p>
          <a:p>
            <a:r>
              <a:rPr lang="en-US" dirty="0"/>
              <a:t>Follow best practices for image tagging</a:t>
            </a:r>
          </a:p>
          <a:p>
            <a:pPr lvl="1"/>
            <a:r>
              <a:rPr lang="en-US" sz="2200" dirty="0" err="1">
                <a:hlinkClick r:id="rId2"/>
              </a:rPr>
              <a:t>stevelasker.blog</a:t>
            </a:r>
            <a:r>
              <a:rPr lang="en-US" sz="2200" dirty="0">
                <a:hlinkClick r:id="rId2"/>
              </a:rPr>
              <a:t>/docker-tagging-best-practices-for-tagging-and-versioning-docker-images</a:t>
            </a:r>
            <a:endParaRPr lang="en-US" sz="2200" dirty="0"/>
          </a:p>
          <a:p>
            <a:r>
              <a:rPr lang="en-US" b="1" dirty="0" err="1">
                <a:latin typeface="Consolas" panose="020B0609020204030204" pitchFamily="49" charset="0"/>
              </a:rPr>
              <a:t>oci.artifact.manifest</a:t>
            </a:r>
            <a:r>
              <a:rPr lang="en-US" dirty="0"/>
              <a:t> – </a:t>
            </a:r>
            <a:r>
              <a:rPr lang="en-US" i="1" dirty="0"/>
              <a:t>work in progress</a:t>
            </a:r>
          </a:p>
          <a:p>
            <a:pPr lvl="1"/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opencontainers</a:t>
            </a:r>
            <a:r>
              <a:rPr lang="en-US" dirty="0">
                <a:hlinkClick r:id="rId3"/>
              </a:rPr>
              <a:t>/artifacts/pull/29</a:t>
            </a:r>
            <a:r>
              <a:rPr lang="en-US" dirty="0"/>
              <a:t> </a:t>
            </a:r>
          </a:p>
          <a:p>
            <a:endParaRPr lang="en-US" i="1" dirty="0"/>
          </a:p>
          <a:p>
            <a:endParaRPr lang="en-US" dirty="0"/>
          </a:p>
        </p:txBody>
      </p:sp>
      <p:pic>
        <p:nvPicPr>
          <p:cNvPr id="9218" name="Picture 2" descr="See the source image">
            <a:extLst>
              <a:ext uri="{FF2B5EF4-FFF2-40B4-BE49-F238E27FC236}">
                <a16:creationId xmlns:a16="http://schemas.microsoft.com/office/drawing/2014/main" id="{637EC6F7-00B9-4888-A093-6933CFD32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40005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11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FAFB-A144-4F70-9E45-6DA3F52C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Involved with OCI Artifact Registries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8D06-31D0-4E8E-B2FB-1A8902523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342"/>
            <a:ext cx="11262360" cy="4351338"/>
          </a:xfrm>
        </p:spPr>
        <p:txBody>
          <a:bodyPr/>
          <a:lstStyle/>
          <a:p>
            <a:r>
              <a:rPr lang="en-US" dirty="0"/>
              <a:t>OCI Artifacts: </a:t>
            </a:r>
            <a:r>
              <a:rPr lang="en-US" dirty="0">
                <a:hlinkClick r:id="rId2"/>
              </a:rPr>
              <a:t>github.com/</a:t>
            </a:r>
            <a:r>
              <a:rPr lang="en-US" dirty="0" err="1">
                <a:hlinkClick r:id="rId2"/>
              </a:rPr>
              <a:t>opencontainers</a:t>
            </a:r>
            <a:r>
              <a:rPr lang="en-US" dirty="0">
                <a:hlinkClick r:id="rId2"/>
              </a:rPr>
              <a:t>/artifacts</a:t>
            </a:r>
            <a:r>
              <a:rPr lang="en-US" dirty="0"/>
              <a:t> </a:t>
            </a:r>
          </a:p>
          <a:p>
            <a:r>
              <a:rPr lang="en-US" dirty="0"/>
              <a:t>ORAS: </a:t>
            </a:r>
            <a:r>
              <a:rPr lang="en-US" dirty="0" err="1">
                <a:hlinkClick r:id="rId3"/>
              </a:rPr>
              <a:t>github</a:t>
            </a:r>
            <a:r>
              <a:rPr lang="en-US" dirty="0">
                <a:hlinkClick r:id="rId3"/>
              </a:rPr>
              <a:t>/com/</a:t>
            </a:r>
            <a:r>
              <a:rPr lang="en-US" dirty="0" err="1">
                <a:hlinkClick r:id="rId3"/>
              </a:rPr>
              <a:t>deislabs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oras</a:t>
            </a:r>
            <a:endParaRPr lang="en-US" dirty="0"/>
          </a:p>
          <a:p>
            <a:r>
              <a:rPr lang="en-US" dirty="0"/>
              <a:t>Notary v2: </a:t>
            </a:r>
            <a:r>
              <a:rPr lang="en-US" dirty="0">
                <a:hlinkClick r:id="rId4"/>
              </a:rPr>
              <a:t>github.com/</a:t>
            </a:r>
            <a:r>
              <a:rPr lang="en-US" dirty="0" err="1">
                <a:hlinkClick r:id="rId4"/>
              </a:rPr>
              <a:t>notaryproject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notaryproject</a:t>
            </a:r>
            <a:r>
              <a:rPr lang="en-US" dirty="0"/>
              <a:t> </a:t>
            </a:r>
          </a:p>
          <a:p>
            <a:r>
              <a:rPr lang="en-US" dirty="0"/>
              <a:t>Getting Started: </a:t>
            </a:r>
            <a:r>
              <a:rPr lang="en-US" sz="2400" dirty="0" err="1">
                <a:hlinkClick r:id="rId5"/>
              </a:rPr>
              <a:t>stevelasker.blog</a:t>
            </a:r>
            <a:r>
              <a:rPr lang="en-US" sz="2400" dirty="0">
                <a:hlinkClick r:id="rId5"/>
              </a:rPr>
              <a:t>/authoring-</a:t>
            </a:r>
            <a:r>
              <a:rPr lang="en-US" sz="2400" dirty="0" err="1">
                <a:hlinkClick r:id="rId5"/>
              </a:rPr>
              <a:t>oci</a:t>
            </a:r>
            <a:r>
              <a:rPr lang="en-US" sz="2400" dirty="0">
                <a:hlinkClick r:id="rId5"/>
              </a:rPr>
              <a:t>-registry-artifacts-quick-guide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Getting Started in Azure: </a:t>
            </a:r>
            <a:r>
              <a:rPr lang="en-US" sz="2000" dirty="0">
                <a:hlinkClick r:id="rId6"/>
              </a:rPr>
              <a:t>aka.ms/acr/artifacts</a:t>
            </a:r>
            <a:r>
              <a:rPr lang="en-US" sz="2000" dirty="0"/>
              <a:t> </a:t>
            </a:r>
          </a:p>
          <a:p>
            <a:r>
              <a:rPr lang="en-US" dirty="0"/>
              <a:t>Slack:  </a:t>
            </a:r>
            <a:r>
              <a:rPr lang="en-US" dirty="0">
                <a:hlinkClick r:id="rId7"/>
              </a:rPr>
              <a:t>opencontainers.slack.com</a:t>
            </a:r>
            <a:r>
              <a:rPr lang="en-US" dirty="0"/>
              <a:t>  #artifact-registry</a:t>
            </a:r>
          </a:p>
          <a:p>
            <a:pPr lvl="1"/>
            <a:r>
              <a:rPr lang="en-US" dirty="0"/>
              <a:t>To Join: </a:t>
            </a:r>
            <a:r>
              <a:rPr lang="en-US" dirty="0">
                <a:hlinkClick r:id="rId8"/>
              </a:rPr>
              <a:t>chat.opencontainers.org/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5359D2-A924-4789-8773-2CCC07952BF7}"/>
              </a:ext>
            </a:extLst>
          </p:cNvPr>
          <p:cNvSpPr/>
          <p:nvPr/>
        </p:nvSpPr>
        <p:spPr>
          <a:xfrm>
            <a:off x="838200" y="2825234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2935F3-BECD-485B-93FB-F5C69A271773}"/>
              </a:ext>
            </a:extLst>
          </p:cNvPr>
          <p:cNvSpPr txBox="1"/>
          <p:nvPr/>
        </p:nvSpPr>
        <p:spPr>
          <a:xfrm>
            <a:off x="247434" y="5013044"/>
            <a:ext cx="315741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Steve Lasker</a:t>
            </a:r>
          </a:p>
          <a:p>
            <a:r>
              <a:rPr lang="en-US" sz="1400" dirty="0"/>
              <a:t>Program Manager</a:t>
            </a:r>
          </a:p>
          <a:p>
            <a:r>
              <a:rPr lang="en-US" sz="1400" dirty="0"/>
              <a:t>Azure Container Registries</a:t>
            </a:r>
          </a:p>
          <a:p>
            <a:r>
              <a:rPr lang="en-US" sz="1100" dirty="0">
                <a:hlinkClick r:id="rId9"/>
              </a:rPr>
              <a:t>Steve.Lasker@Microsoft.com</a:t>
            </a:r>
            <a:endParaRPr lang="en-US" sz="1100" dirty="0"/>
          </a:p>
          <a:p>
            <a:r>
              <a:rPr lang="en-US" sz="1400" dirty="0"/>
              <a:t>@</a:t>
            </a:r>
            <a:r>
              <a:rPr lang="en-US" sz="1400" dirty="0" err="1"/>
              <a:t>SteveLasker</a:t>
            </a:r>
            <a:endParaRPr lang="en-US" sz="1400" dirty="0"/>
          </a:p>
          <a:p>
            <a:r>
              <a:rPr lang="en-US" sz="1400" dirty="0" err="1">
                <a:hlinkClick r:id="rId10"/>
              </a:rPr>
              <a:t>SteveLasker.blog</a:t>
            </a:r>
            <a:endParaRPr lang="en-US" sz="1400" dirty="0"/>
          </a:p>
          <a:p>
            <a:r>
              <a:rPr lang="en-US" sz="1400" dirty="0">
                <a:hlinkClick r:id="rId11"/>
              </a:rPr>
              <a:t>github.com/</a:t>
            </a:r>
            <a:r>
              <a:rPr lang="en-US" sz="1400" dirty="0" err="1">
                <a:hlinkClick r:id="rId11"/>
              </a:rPr>
              <a:t>SteveLasker</a:t>
            </a:r>
            <a:endParaRPr lang="en-US" sz="1400" dirty="0"/>
          </a:p>
          <a:p>
            <a:r>
              <a:rPr lang="en-US" sz="1400" dirty="0">
                <a:hlinkClick r:id="rId12"/>
              </a:rPr>
              <a:t>github.com/</a:t>
            </a:r>
            <a:r>
              <a:rPr lang="en-US" sz="1400" dirty="0" err="1">
                <a:hlinkClick r:id="rId12"/>
              </a:rPr>
              <a:t>SteveLasker</a:t>
            </a:r>
            <a:r>
              <a:rPr lang="en-US" sz="1400" dirty="0">
                <a:hlinkClick r:id="rId12"/>
              </a:rPr>
              <a:t>/presentations</a:t>
            </a:r>
            <a:endParaRPr lang="en-US" sz="1400" dirty="0"/>
          </a:p>
        </p:txBody>
      </p:sp>
      <p:pic>
        <p:nvPicPr>
          <p:cNvPr id="12" name="Picture 2" descr="Image result for blog logo">
            <a:extLst>
              <a:ext uri="{FF2B5EF4-FFF2-40B4-BE49-F238E27FC236}">
                <a16:creationId xmlns:a16="http://schemas.microsoft.com/office/drawing/2014/main" id="{3D127C5F-B3C3-4D26-A666-ACFDD5866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91440" y="6231879"/>
            <a:ext cx="209246" cy="9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twitter logo">
            <a:extLst>
              <a:ext uri="{FF2B5EF4-FFF2-40B4-BE49-F238E27FC236}">
                <a16:creationId xmlns:a16="http://schemas.microsoft.com/office/drawing/2014/main" id="{9F28CAC8-315B-4C2B-A750-197653ACE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7" y="5982786"/>
            <a:ext cx="160349" cy="1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532F1B45-7212-41C8-BB17-BF8B6729DD1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81" y="6422705"/>
            <a:ext cx="106505" cy="106505"/>
          </a:xfrm>
          <a:prstGeom prst="rect">
            <a:avLst/>
          </a:prstGeom>
        </p:spPr>
      </p:pic>
      <p:pic>
        <p:nvPicPr>
          <p:cNvPr id="15" name="Picture 6" descr="Image result for email logo">
            <a:extLst>
              <a:ext uri="{FF2B5EF4-FFF2-40B4-BE49-F238E27FC236}">
                <a16:creationId xmlns:a16="http://schemas.microsoft.com/office/drawing/2014/main" id="{5FD1DAC4-0C8D-454C-A66A-2EF7B4ED8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149537" y="5786973"/>
            <a:ext cx="151149" cy="10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446855-5139-476F-9EAB-791188F0D6FE}"/>
              </a:ext>
            </a:extLst>
          </p:cNvPr>
          <p:cNvSpPr txBox="1"/>
          <p:nvPr/>
        </p:nvSpPr>
        <p:spPr>
          <a:xfrm>
            <a:off x="8516725" y="4913017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8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5322-0076-4295-94CB-4EC3CEA9C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Supply Chain Artifact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9C969-85BE-43DA-BE86-9A2316126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en-US" dirty="0"/>
              <a:t>oftware </a:t>
            </a:r>
            <a:r>
              <a:rPr lang="en-US" b="1" dirty="0"/>
              <a:t>B</a:t>
            </a:r>
            <a:r>
              <a:rPr lang="en-US" dirty="0"/>
              <a:t>ill </a:t>
            </a:r>
            <a:r>
              <a:rPr lang="en-US" b="1" dirty="0"/>
              <a:t>o</a:t>
            </a:r>
            <a:r>
              <a:rPr lang="en-US" dirty="0"/>
              <a:t>f </a:t>
            </a:r>
            <a:r>
              <a:rPr lang="en-US" b="1" dirty="0"/>
              <a:t>M</a:t>
            </a:r>
            <a:r>
              <a:rPr lang="en-US" dirty="0"/>
              <a:t>aterial</a:t>
            </a:r>
            <a:r>
              <a:rPr lang="en-US" b="1" dirty="0"/>
              <a:t>s</a:t>
            </a:r>
            <a:r>
              <a:rPr lang="en-US" dirty="0"/>
              <a:t> (</a:t>
            </a:r>
            <a:r>
              <a:rPr lang="en-US" dirty="0" err="1"/>
              <a:t>SBoMs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There are multiple formats</a:t>
            </a:r>
          </a:p>
          <a:p>
            <a:r>
              <a:rPr lang="en-US" dirty="0"/>
              <a:t>Security Scan Results, (list of vulnerabilities, at a point in time)</a:t>
            </a:r>
          </a:p>
          <a:p>
            <a:pPr lvl="1"/>
            <a:r>
              <a:rPr lang="en-US" dirty="0"/>
              <a:t>Formats starting to evolve (</a:t>
            </a:r>
            <a:r>
              <a:rPr lang="en-US" dirty="0" err="1">
                <a:hlinkClick r:id="rId2"/>
              </a:rPr>
              <a:t>ossf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wg</a:t>
            </a:r>
            <a:r>
              <a:rPr lang="en-US" dirty="0">
                <a:hlinkClick r:id="rId2"/>
              </a:rPr>
              <a:t>-vulnerability-disclosures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More will exist</a:t>
            </a:r>
          </a:p>
          <a:p>
            <a:r>
              <a:rPr lang="en-US" dirty="0"/>
              <a:t>GPL Source, optionally including the source used to build the artifact</a:t>
            </a:r>
          </a:p>
          <a:p>
            <a:r>
              <a:rPr lang="en-US" i="1" dirty="0"/>
              <a:t>Anything that can be represented as collections of one or more files</a:t>
            </a:r>
          </a:p>
          <a:p>
            <a:pPr lvl="1"/>
            <a:r>
              <a:rPr lang="en-US" i="1" dirty="0"/>
              <a:t>Can be multiple collections of files as well</a:t>
            </a:r>
          </a:p>
        </p:txBody>
      </p:sp>
    </p:spTree>
    <p:extLst>
      <p:ext uri="{BB962C8B-B14F-4D97-AF65-F5344CB8AC3E}">
        <p14:creationId xmlns:p14="http://schemas.microsoft.com/office/powerpoint/2010/main" val="306413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>
            <a:extLst>
              <a:ext uri="{FF2B5EF4-FFF2-40B4-BE49-F238E27FC236}">
                <a16:creationId xmlns:a16="http://schemas.microsoft.com/office/drawing/2014/main" id="{ED7EEE2E-67F5-4254-8B50-1F9AC5455064}"/>
              </a:ext>
            </a:extLst>
          </p:cNvPr>
          <p:cNvSpPr/>
          <p:nvPr/>
        </p:nvSpPr>
        <p:spPr>
          <a:xfrm>
            <a:off x="7778140" y="1540204"/>
            <a:ext cx="3934889" cy="5043476"/>
          </a:xfrm>
          <a:prstGeom prst="rect">
            <a:avLst/>
          </a:prstGeom>
          <a:solidFill>
            <a:schemeClr val="bg1"/>
          </a:solidFill>
          <a:ln w="38100"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E9E89-EC58-46B7-9D78-D1AB512F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OCI Artifact: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791B4-7C53-454C-8FF7-FFD0D8EA8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80349" cy="4351338"/>
          </a:xfrm>
        </p:spPr>
        <p:txBody>
          <a:bodyPr/>
          <a:lstStyle/>
          <a:p>
            <a:r>
              <a:rPr lang="en-US" dirty="0"/>
              <a:t>Reference Types enable adding objects, which refer to a target artifact</a:t>
            </a:r>
          </a:p>
          <a:p>
            <a:endParaRPr lang="en-US" dirty="0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2C1D6B-CF2D-4566-B1A7-91FC1CDB1401}"/>
              </a:ext>
            </a:extLst>
          </p:cNvPr>
          <p:cNvSpPr/>
          <p:nvPr/>
        </p:nvSpPr>
        <p:spPr>
          <a:xfrm rot="10800000">
            <a:off x="8060319" y="2886015"/>
            <a:ext cx="105537" cy="9098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Net-monitor">
            <a:extLst>
              <a:ext uri="{FF2B5EF4-FFF2-40B4-BE49-F238E27FC236}">
                <a16:creationId xmlns:a16="http://schemas.microsoft.com/office/drawing/2014/main" id="{B7378457-C31F-42AF-B265-92DC2F9AD482}"/>
              </a:ext>
            </a:extLst>
          </p:cNvPr>
          <p:cNvGrpSpPr/>
          <p:nvPr/>
        </p:nvGrpSpPr>
        <p:grpSpPr>
          <a:xfrm>
            <a:off x="7944133" y="1839107"/>
            <a:ext cx="2550619" cy="1147598"/>
            <a:chOff x="8600004" y="1385294"/>
            <a:chExt cx="2550619" cy="1147598"/>
          </a:xfrm>
        </p:grpSpPr>
        <p:sp>
          <p:nvSpPr>
            <p:cNvPr id="81" name="artifact-border">
              <a:extLst>
                <a:ext uri="{FF2B5EF4-FFF2-40B4-BE49-F238E27FC236}">
                  <a16:creationId xmlns:a16="http://schemas.microsoft.com/office/drawing/2014/main" id="{8681F1E6-F616-4BC1-A9DE-DC2B90889619}"/>
                </a:ext>
              </a:extLst>
            </p:cNvPr>
            <p:cNvSpPr/>
            <p:nvPr/>
          </p:nvSpPr>
          <p:spPr>
            <a:xfrm>
              <a:off x="8696945" y="1453378"/>
              <a:ext cx="2453678" cy="1079514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6B0E11F4-6F86-4D46-B58B-8E25C733732A}"/>
                </a:ext>
              </a:extLst>
            </p:cNvPr>
            <p:cNvGrpSpPr/>
            <p:nvPr/>
          </p:nvGrpSpPr>
          <p:grpSpPr>
            <a:xfrm>
              <a:off x="8600004" y="1385294"/>
              <a:ext cx="2526662" cy="1103013"/>
              <a:chOff x="6919893" y="798303"/>
              <a:chExt cx="2526662" cy="1103013"/>
            </a:xfrm>
          </p:grpSpPr>
          <p:sp>
            <p:nvSpPr>
              <p:cNvPr id="83" name="artifact-name">
                <a:extLst>
                  <a:ext uri="{FF2B5EF4-FFF2-40B4-BE49-F238E27FC236}">
                    <a16:creationId xmlns:a16="http://schemas.microsoft.com/office/drawing/2014/main" id="{DEF300B3-2EEE-4435-8FD3-66CE7CBFB1E6}"/>
                  </a:ext>
                </a:extLst>
              </p:cNvPr>
              <p:cNvSpPr txBox="1"/>
              <p:nvPr/>
            </p:nvSpPr>
            <p:spPr>
              <a:xfrm>
                <a:off x="7473996" y="819258"/>
                <a:ext cx="1957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net-monitor:</a:t>
                </a:r>
                <a:r>
                  <a:rPr lang="en-US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v1</a:t>
                </a:r>
                <a:endPara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  <p:sp>
            <p:nvSpPr>
              <p:cNvPr id="84" name="artifact-mask">
                <a:extLst>
                  <a:ext uri="{FF2B5EF4-FFF2-40B4-BE49-F238E27FC236}">
                    <a16:creationId xmlns:a16="http://schemas.microsoft.com/office/drawing/2014/main" id="{19EF64D1-043F-4EF8-8D39-6D48AC2363EF}"/>
                  </a:ext>
                </a:extLst>
              </p:cNvPr>
              <p:cNvSpPr/>
              <p:nvPr/>
            </p:nvSpPr>
            <p:spPr>
              <a:xfrm>
                <a:off x="6919893" y="798303"/>
                <a:ext cx="657236" cy="400050"/>
              </a:xfrm>
              <a:custGeom>
                <a:avLst/>
                <a:gdLst>
                  <a:gd name="connsiteX0" fmla="*/ 488999 w 609601"/>
                  <a:gd name="connsiteY0" fmla="*/ -72 h 400050"/>
                  <a:gd name="connsiteX1" fmla="*/ 604633 w 609601"/>
                  <a:gd name="connsiteY1" fmla="*/ 89882 h 400050"/>
                  <a:gd name="connsiteX2" fmla="*/ 609396 w 609601"/>
                  <a:gd name="connsiteY2" fmla="*/ 331331 h 400050"/>
                  <a:gd name="connsiteX3" fmla="*/ 101808 w 609601"/>
                  <a:gd name="connsiteY3" fmla="*/ 399978 h 400050"/>
                  <a:gd name="connsiteX4" fmla="*/ 272 w 609601"/>
                  <a:gd name="connsiteY4" fmla="*/ 324226 h 400050"/>
                  <a:gd name="connsiteX5" fmla="*/ 272 w 609601"/>
                  <a:gd name="connsiteY5" fmla="*/ 68575 h 400050"/>
                  <a:gd name="connsiteX6" fmla="*/ 488999 w 609601"/>
                  <a:gd name="connsiteY6" fmla="*/ -72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601" h="400050">
                    <a:moveTo>
                      <a:pt x="488999" y="-72"/>
                    </a:moveTo>
                    <a:lnTo>
                      <a:pt x="604633" y="89882"/>
                    </a:lnTo>
                    <a:cubicBezTo>
                      <a:pt x="606253" y="170368"/>
                      <a:pt x="607776" y="250845"/>
                      <a:pt x="609396" y="331331"/>
                    </a:cubicBezTo>
                    <a:lnTo>
                      <a:pt x="101808" y="399978"/>
                    </a:lnTo>
                    <a:lnTo>
                      <a:pt x="272" y="324226"/>
                    </a:lnTo>
                    <a:cubicBezTo>
                      <a:pt x="-1347" y="242168"/>
                      <a:pt x="1796" y="150642"/>
                      <a:pt x="272" y="68575"/>
                    </a:cubicBezTo>
                    <a:lnTo>
                      <a:pt x="488999" y="-7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5" name="Container Image">
                <a:extLst>
                  <a:ext uri="{FF2B5EF4-FFF2-40B4-BE49-F238E27FC236}">
                    <a16:creationId xmlns:a16="http://schemas.microsoft.com/office/drawing/2014/main" id="{1370088A-9D26-4FE0-A76C-F0EBC6004B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t="15673" b="15673"/>
              <a:stretch/>
            </p:blipFill>
            <p:spPr>
              <a:xfrm>
                <a:off x="6940697" y="798303"/>
                <a:ext cx="590498" cy="405396"/>
              </a:xfrm>
              <a:prstGeom prst="rect">
                <a:avLst/>
              </a:prstGeom>
            </p:spPr>
          </p:pic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FD763559-3497-4C97-9A2A-CE204C1C377F}"/>
                  </a:ext>
                </a:extLst>
              </p:cNvPr>
              <p:cNvSpPr/>
              <p:nvPr/>
            </p:nvSpPr>
            <p:spPr>
              <a:xfrm rot="10800000">
                <a:off x="7020886" y="1113334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Sig Label">
                <a:extLst>
                  <a:ext uri="{FF2B5EF4-FFF2-40B4-BE49-F238E27FC236}">
                    <a16:creationId xmlns:a16="http://schemas.microsoft.com/office/drawing/2014/main" id="{329F68D9-8FD1-4543-9E2F-23F2BA6469AE}"/>
                  </a:ext>
                </a:extLst>
              </p:cNvPr>
              <p:cNvSpPr txBox="1"/>
              <p:nvPr/>
            </p:nvSpPr>
            <p:spPr>
              <a:xfrm>
                <a:off x="7380125" y="1530230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layer1 (blob)</a:t>
                </a:r>
                <a:endParaRPr lang="en-US" sz="1050" dirty="0"/>
              </a:p>
            </p:txBody>
          </p:sp>
          <p:sp>
            <p:nvSpPr>
              <p:cNvPr id="88" name="Sig Label">
                <a:extLst>
                  <a:ext uri="{FF2B5EF4-FFF2-40B4-BE49-F238E27FC236}">
                    <a16:creationId xmlns:a16="http://schemas.microsoft.com/office/drawing/2014/main" id="{989D0DD5-81F8-4C80-98EF-20B30AFBC67A}"/>
                  </a:ext>
                </a:extLst>
              </p:cNvPr>
              <p:cNvSpPr txBox="1"/>
              <p:nvPr/>
            </p:nvSpPr>
            <p:spPr>
              <a:xfrm>
                <a:off x="7371935" y="173973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layer2 (blob)</a:t>
                </a:r>
                <a:endParaRPr lang="en-US" sz="1050" dirty="0"/>
              </a:p>
            </p:txBody>
          </p:sp>
          <p:cxnSp>
            <p:nvCxnSpPr>
              <p:cNvPr id="89" name="Connector: Elbow 88">
                <a:extLst>
                  <a:ext uri="{FF2B5EF4-FFF2-40B4-BE49-F238E27FC236}">
                    <a16:creationId xmlns:a16="http://schemas.microsoft.com/office/drawing/2014/main" id="{DDA89BBB-1310-408A-AA9B-D5EDACF7C28E}"/>
                  </a:ext>
                </a:extLst>
              </p:cNvPr>
              <p:cNvCxnSpPr>
                <a:cxnSpLocks/>
                <a:stCxn id="87" idx="1"/>
                <a:endCxn id="85" idx="2"/>
              </p:cNvCxnSpPr>
              <p:nvPr/>
            </p:nvCxnSpPr>
            <p:spPr>
              <a:xfrm rot="10800000">
                <a:off x="7235947" y="1203700"/>
                <a:ext cx="144179" cy="407323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or: Elbow 89">
                <a:extLst>
                  <a:ext uri="{FF2B5EF4-FFF2-40B4-BE49-F238E27FC236}">
                    <a16:creationId xmlns:a16="http://schemas.microsoft.com/office/drawing/2014/main" id="{A07817DF-B8DF-4AD9-9C75-170AE11E6720}"/>
                  </a:ext>
                </a:extLst>
              </p:cNvPr>
              <p:cNvCxnSpPr>
                <a:cxnSpLocks/>
                <a:stCxn id="88" idx="1"/>
                <a:endCxn id="85" idx="2"/>
              </p:cNvCxnSpPr>
              <p:nvPr/>
            </p:nvCxnSpPr>
            <p:spPr>
              <a:xfrm rot="10800000">
                <a:off x="7235947" y="1203699"/>
                <a:ext cx="135989" cy="616826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Sig Label">
                <a:extLst>
                  <a:ext uri="{FF2B5EF4-FFF2-40B4-BE49-F238E27FC236}">
                    <a16:creationId xmlns:a16="http://schemas.microsoft.com/office/drawing/2014/main" id="{58859A11-2339-4108-8F92-FBDAC0AA7E65}"/>
                  </a:ext>
                </a:extLst>
              </p:cNvPr>
              <p:cNvSpPr txBox="1"/>
              <p:nvPr/>
            </p:nvSpPr>
            <p:spPr>
              <a:xfrm>
                <a:off x="7371935" y="1329738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config (blob)</a:t>
                </a:r>
                <a:endParaRPr lang="en-US" sz="1050" dirty="0"/>
              </a:p>
            </p:txBody>
          </p:sp>
          <p:cxnSp>
            <p:nvCxnSpPr>
              <p:cNvPr id="92" name="Connector: Elbow 91">
                <a:extLst>
                  <a:ext uri="{FF2B5EF4-FFF2-40B4-BE49-F238E27FC236}">
                    <a16:creationId xmlns:a16="http://schemas.microsoft.com/office/drawing/2014/main" id="{0E57F0A1-FB50-4655-AA2B-CDC16DD944AD}"/>
                  </a:ext>
                </a:extLst>
              </p:cNvPr>
              <p:cNvCxnSpPr>
                <a:cxnSpLocks/>
                <a:stCxn id="91" idx="1"/>
                <a:endCxn id="85" idx="2"/>
              </p:cNvCxnSpPr>
              <p:nvPr/>
            </p:nvCxnSpPr>
            <p:spPr>
              <a:xfrm rot="10800000">
                <a:off x="7235947" y="1203700"/>
                <a:ext cx="135989" cy="206831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Sig Label">
                <a:extLst>
                  <a:ext uri="{FF2B5EF4-FFF2-40B4-BE49-F238E27FC236}">
                    <a16:creationId xmlns:a16="http://schemas.microsoft.com/office/drawing/2014/main" id="{F63F92F6-E2AB-4605-9164-D96A896C838F}"/>
                  </a:ext>
                </a:extLst>
              </p:cNvPr>
              <p:cNvSpPr txBox="1"/>
              <p:nvPr/>
            </p:nvSpPr>
            <p:spPr>
              <a:xfrm>
                <a:off x="7587757" y="1121778"/>
                <a:ext cx="1858798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 err="1">
                    <a:solidFill>
                      <a:srgbClr val="FF0000"/>
                    </a:solidFill>
                  </a:rPr>
                  <a:t>mediaType</a:t>
                </a:r>
                <a:r>
                  <a:rPr lang="en-US" sz="1050" b="1" dirty="0"/>
                  <a:t>: </a:t>
                </a:r>
                <a:r>
                  <a:rPr lang="en-US" sz="1050" b="1" dirty="0" err="1">
                    <a:solidFill>
                      <a:srgbClr val="C00000"/>
                    </a:solidFill>
                  </a:rPr>
                  <a:t>oci.image.manifest</a:t>
                </a:r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94" name="Wabbit-Networks Sig">
            <a:extLst>
              <a:ext uri="{FF2B5EF4-FFF2-40B4-BE49-F238E27FC236}">
                <a16:creationId xmlns:a16="http://schemas.microsoft.com/office/drawing/2014/main" id="{7AD0CA65-640C-42E0-8A65-E32BA663662E}"/>
              </a:ext>
            </a:extLst>
          </p:cNvPr>
          <p:cNvGrpSpPr/>
          <p:nvPr/>
        </p:nvGrpSpPr>
        <p:grpSpPr>
          <a:xfrm>
            <a:off x="8504189" y="3099403"/>
            <a:ext cx="2658324" cy="1046006"/>
            <a:chOff x="9460153" y="3826108"/>
            <a:chExt cx="2658324" cy="1046006"/>
          </a:xfrm>
        </p:grpSpPr>
        <p:sp>
          <p:nvSpPr>
            <p:cNvPr id="95" name="artifact-border">
              <a:extLst>
                <a:ext uri="{FF2B5EF4-FFF2-40B4-BE49-F238E27FC236}">
                  <a16:creationId xmlns:a16="http://schemas.microsoft.com/office/drawing/2014/main" id="{43C78E36-BA80-4576-BA49-3B5BB5D2A044}"/>
                </a:ext>
              </a:extLst>
            </p:cNvPr>
            <p:cNvSpPr/>
            <p:nvPr/>
          </p:nvSpPr>
          <p:spPr>
            <a:xfrm>
              <a:off x="9536289" y="3894191"/>
              <a:ext cx="2582188" cy="97792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96" name="Container Image">
              <a:extLst>
                <a:ext uri="{FF2B5EF4-FFF2-40B4-BE49-F238E27FC236}">
                  <a16:creationId xmlns:a16="http://schemas.microsoft.com/office/drawing/2014/main" id="{C83B7794-06BF-4105-BD18-A232B938EF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BFB8DD8D-8025-46BE-827C-08CE1EA18AC8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artifact-name">
              <a:extLst>
                <a:ext uri="{FF2B5EF4-FFF2-40B4-BE49-F238E27FC236}">
                  <a16:creationId xmlns:a16="http://schemas.microsoft.com/office/drawing/2014/main" id="{5B0790C4-9E64-4F39-AB85-BD45BF205786}"/>
                </a:ext>
              </a:extLst>
            </p:cNvPr>
            <p:cNvSpPr txBox="1"/>
            <p:nvPr/>
          </p:nvSpPr>
          <p:spPr>
            <a:xfrm>
              <a:off x="9717241" y="3847062"/>
              <a:ext cx="202811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wabbit-networks 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signature</a:t>
              </a:r>
            </a:p>
          </p:txBody>
        </p:sp>
        <p:sp>
          <p:nvSpPr>
            <p:cNvPr id="99" name="Sig Label">
              <a:extLst>
                <a:ext uri="{FF2B5EF4-FFF2-40B4-BE49-F238E27FC236}">
                  <a16:creationId xmlns:a16="http://schemas.microsoft.com/office/drawing/2014/main" id="{24181CE0-53E3-4F9F-8641-E6115A94E830}"/>
                </a:ext>
              </a:extLst>
            </p:cNvPr>
            <p:cNvSpPr txBox="1"/>
            <p:nvPr/>
          </p:nvSpPr>
          <p:spPr>
            <a:xfrm>
              <a:off x="10000931" y="4440243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[blobs]</a:t>
              </a:r>
              <a:endParaRPr lang="en-US" sz="1050" dirty="0"/>
            </a:p>
          </p:txBody>
        </p:sp>
        <p:cxnSp>
          <p:nvCxnSpPr>
            <p:cNvPr id="100" name="Connector: Elbow 99">
              <a:extLst>
                <a:ext uri="{FF2B5EF4-FFF2-40B4-BE49-F238E27FC236}">
                  <a16:creationId xmlns:a16="http://schemas.microsoft.com/office/drawing/2014/main" id="{E2EDDE2F-332C-4FF7-8346-8447579A1C52}"/>
                </a:ext>
              </a:extLst>
            </p:cNvPr>
            <p:cNvCxnSpPr>
              <a:cxnSpLocks/>
              <a:stCxn id="99" idx="1"/>
              <a:endCxn id="104" idx="0"/>
            </p:cNvCxnSpPr>
            <p:nvPr/>
          </p:nvCxnSpPr>
          <p:spPr>
            <a:xfrm rot="10800000">
              <a:off x="9698241" y="3962103"/>
              <a:ext cx="302690" cy="558932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Sig Label">
              <a:extLst>
                <a:ext uri="{FF2B5EF4-FFF2-40B4-BE49-F238E27FC236}">
                  <a16:creationId xmlns:a16="http://schemas.microsoft.com/office/drawing/2014/main" id="{C73D9CDF-B866-4DB5-91C0-03F2CDBD93C1}"/>
                </a:ext>
              </a:extLst>
            </p:cNvPr>
            <p:cNvSpPr txBox="1"/>
            <p:nvPr/>
          </p:nvSpPr>
          <p:spPr>
            <a:xfrm>
              <a:off x="10001587" y="4662611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reference (</a:t>
              </a:r>
              <a:r>
                <a:rPr lang="en-US" sz="1050" b="1" dirty="0" err="1"/>
                <a:t>subjectManifest</a:t>
              </a:r>
              <a:r>
                <a:rPr lang="en-US" sz="1050" b="1" dirty="0"/>
                <a:t>)</a:t>
              </a:r>
              <a:endParaRPr lang="en-US" sz="1050" dirty="0"/>
            </a:p>
          </p:txBody>
        </p:sp>
        <p:sp>
          <p:nvSpPr>
            <p:cNvPr id="102" name="Sig Label">
              <a:extLst>
                <a:ext uri="{FF2B5EF4-FFF2-40B4-BE49-F238E27FC236}">
                  <a16:creationId xmlns:a16="http://schemas.microsoft.com/office/drawing/2014/main" id="{A0DEB30F-FAD2-463D-A0E1-43FB7BB6567D}"/>
                </a:ext>
              </a:extLst>
            </p:cNvPr>
            <p:cNvSpPr txBox="1"/>
            <p:nvPr/>
          </p:nvSpPr>
          <p:spPr>
            <a:xfrm>
              <a:off x="9807829" y="4065101"/>
              <a:ext cx="2233903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mediaType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oci.artifact.manifest.v1-rc1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referenceType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cncf.notary.v2</a:t>
              </a:r>
            </a:p>
          </p:txBody>
        </p:sp>
      </p:grp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58211F8-08CF-427D-AA23-8BE27344DCAB}"/>
              </a:ext>
            </a:extLst>
          </p:cNvPr>
          <p:cNvCxnSpPr>
            <a:cxnSpLocks/>
            <a:stCxn id="101" idx="1"/>
            <a:endCxn id="79" idx="0"/>
          </p:cNvCxnSpPr>
          <p:nvPr/>
        </p:nvCxnSpPr>
        <p:spPr>
          <a:xfrm rot="10800000">
            <a:off x="8113087" y="2976996"/>
            <a:ext cx="932536" cy="1039703"/>
          </a:xfrm>
          <a:prstGeom prst="bentConnector2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513E7E71-85A4-4B0F-BFA9-116859EB55EA}"/>
              </a:ext>
            </a:extLst>
          </p:cNvPr>
          <p:cNvSpPr/>
          <p:nvPr/>
        </p:nvSpPr>
        <p:spPr>
          <a:xfrm rot="10800000">
            <a:off x="8689509" y="3144418"/>
            <a:ext cx="105537" cy="9098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A2356D2E-4538-4F51-AD21-F1759D9B78BB}"/>
              </a:ext>
            </a:extLst>
          </p:cNvPr>
          <p:cNvSpPr/>
          <p:nvPr/>
        </p:nvSpPr>
        <p:spPr>
          <a:xfrm rot="10800000">
            <a:off x="8594257" y="3144418"/>
            <a:ext cx="105537" cy="9098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960FCB4D-24B3-4C0A-B75C-D38BA82200F0}"/>
              </a:ext>
            </a:extLst>
          </p:cNvPr>
          <p:cNvSpPr/>
          <p:nvPr/>
        </p:nvSpPr>
        <p:spPr>
          <a:xfrm rot="10800000">
            <a:off x="8596586" y="5234615"/>
            <a:ext cx="105537" cy="9098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Wabbit-Networks Sig">
            <a:extLst>
              <a:ext uri="{FF2B5EF4-FFF2-40B4-BE49-F238E27FC236}">
                <a16:creationId xmlns:a16="http://schemas.microsoft.com/office/drawing/2014/main" id="{6A09B33E-1720-48A2-9C75-338B85655C60}"/>
              </a:ext>
            </a:extLst>
          </p:cNvPr>
          <p:cNvGrpSpPr/>
          <p:nvPr/>
        </p:nvGrpSpPr>
        <p:grpSpPr>
          <a:xfrm>
            <a:off x="8501006" y="4258107"/>
            <a:ext cx="2658324" cy="1046006"/>
            <a:chOff x="9460153" y="3826108"/>
            <a:chExt cx="2658324" cy="1046006"/>
          </a:xfrm>
        </p:grpSpPr>
        <p:sp>
          <p:nvSpPr>
            <p:cNvPr id="108" name="artifact-border">
              <a:extLst>
                <a:ext uri="{FF2B5EF4-FFF2-40B4-BE49-F238E27FC236}">
                  <a16:creationId xmlns:a16="http://schemas.microsoft.com/office/drawing/2014/main" id="{35EBF004-5541-454E-960C-8A2C04FC1F94}"/>
                </a:ext>
              </a:extLst>
            </p:cNvPr>
            <p:cNvSpPr/>
            <p:nvPr/>
          </p:nvSpPr>
          <p:spPr>
            <a:xfrm>
              <a:off x="9536289" y="3894191"/>
              <a:ext cx="2582188" cy="97792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09" name="Container Image">
              <a:extLst>
                <a:ext uri="{FF2B5EF4-FFF2-40B4-BE49-F238E27FC236}">
                  <a16:creationId xmlns:a16="http://schemas.microsoft.com/office/drawing/2014/main" id="{83651BFA-2B19-4C73-8215-6FF4873C46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F0835B58-E581-43C6-84D5-C692733DC0AE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artifact-name">
              <a:extLst>
                <a:ext uri="{FF2B5EF4-FFF2-40B4-BE49-F238E27FC236}">
                  <a16:creationId xmlns:a16="http://schemas.microsoft.com/office/drawing/2014/main" id="{85B10F3B-EC23-4C57-8BA7-BF07407FCD67}"/>
                </a:ext>
              </a:extLst>
            </p:cNvPr>
            <p:cNvSpPr txBox="1"/>
            <p:nvPr/>
          </p:nvSpPr>
          <p:spPr>
            <a:xfrm>
              <a:off x="9717241" y="3847062"/>
              <a:ext cx="11432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 dirty="0" err="1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SBoM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Document</a:t>
              </a:r>
            </a:p>
          </p:txBody>
        </p:sp>
        <p:sp>
          <p:nvSpPr>
            <p:cNvPr id="112" name="Sig Label">
              <a:extLst>
                <a:ext uri="{FF2B5EF4-FFF2-40B4-BE49-F238E27FC236}">
                  <a16:creationId xmlns:a16="http://schemas.microsoft.com/office/drawing/2014/main" id="{7C961923-DC5A-4834-A21D-8A2CBE13759E}"/>
                </a:ext>
              </a:extLst>
            </p:cNvPr>
            <p:cNvSpPr txBox="1"/>
            <p:nvPr/>
          </p:nvSpPr>
          <p:spPr>
            <a:xfrm>
              <a:off x="10000931" y="4440243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 err="1"/>
                <a:t>sbom</a:t>
              </a:r>
              <a:r>
                <a:rPr lang="en-US" sz="1050" b="1" dirty="0"/>
                <a:t> [blobs]</a:t>
              </a:r>
              <a:endParaRPr lang="en-US" sz="1050" dirty="0"/>
            </a:p>
          </p:txBody>
        </p: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79A3D24D-3C71-4285-B5E3-2DE4F569EFDA}"/>
                </a:ext>
              </a:extLst>
            </p:cNvPr>
            <p:cNvCxnSpPr>
              <a:cxnSpLocks/>
              <a:stCxn id="112" idx="1"/>
            </p:cNvCxnSpPr>
            <p:nvPr/>
          </p:nvCxnSpPr>
          <p:spPr>
            <a:xfrm rot="10800000">
              <a:off x="9698241" y="3848003"/>
              <a:ext cx="302690" cy="673032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Sig Label">
              <a:extLst>
                <a:ext uri="{FF2B5EF4-FFF2-40B4-BE49-F238E27FC236}">
                  <a16:creationId xmlns:a16="http://schemas.microsoft.com/office/drawing/2014/main" id="{2046273C-24F5-4CCF-8ADA-726C58AEE203}"/>
                </a:ext>
              </a:extLst>
            </p:cNvPr>
            <p:cNvSpPr txBox="1"/>
            <p:nvPr/>
          </p:nvSpPr>
          <p:spPr>
            <a:xfrm>
              <a:off x="10001587" y="4662611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reference (</a:t>
              </a:r>
              <a:r>
                <a:rPr lang="en-US" sz="1050" b="1" dirty="0" err="1"/>
                <a:t>subjectManifest</a:t>
              </a:r>
              <a:r>
                <a:rPr lang="en-US" sz="1050" b="1" dirty="0"/>
                <a:t>)</a:t>
              </a:r>
              <a:endParaRPr lang="en-US" sz="1050" dirty="0"/>
            </a:p>
          </p:txBody>
        </p:sp>
        <p:sp>
          <p:nvSpPr>
            <p:cNvPr id="115" name="Sig Label">
              <a:extLst>
                <a:ext uri="{FF2B5EF4-FFF2-40B4-BE49-F238E27FC236}">
                  <a16:creationId xmlns:a16="http://schemas.microsoft.com/office/drawing/2014/main" id="{68725108-28B2-4589-9640-47EC49D4009D}"/>
                </a:ext>
              </a:extLst>
            </p:cNvPr>
            <p:cNvSpPr txBox="1"/>
            <p:nvPr/>
          </p:nvSpPr>
          <p:spPr>
            <a:xfrm>
              <a:off x="9807829" y="4065101"/>
              <a:ext cx="2237085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mediaType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oci.artifact.manifest.v1-rc1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referenceType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example.sbom.v0</a:t>
              </a:r>
            </a:p>
          </p:txBody>
        </p:sp>
      </p:grp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9A2631A6-B1D6-40BB-9BE8-B782EAF9F98B}"/>
              </a:ext>
            </a:extLst>
          </p:cNvPr>
          <p:cNvCxnSpPr>
            <a:cxnSpLocks/>
            <a:stCxn id="114" idx="1"/>
            <a:endCxn id="79" idx="0"/>
          </p:cNvCxnSpPr>
          <p:nvPr/>
        </p:nvCxnSpPr>
        <p:spPr>
          <a:xfrm rot="10800000">
            <a:off x="8113088" y="2976996"/>
            <a:ext cx="929353" cy="2198407"/>
          </a:xfrm>
          <a:prstGeom prst="bentConnector2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Wabbit-Networks Sig">
            <a:extLst>
              <a:ext uri="{FF2B5EF4-FFF2-40B4-BE49-F238E27FC236}">
                <a16:creationId xmlns:a16="http://schemas.microsoft.com/office/drawing/2014/main" id="{5EA7F37B-C339-4E0A-A97F-D370962D88C3}"/>
              </a:ext>
            </a:extLst>
          </p:cNvPr>
          <p:cNvGrpSpPr/>
          <p:nvPr/>
        </p:nvGrpSpPr>
        <p:grpSpPr>
          <a:xfrm>
            <a:off x="8895626" y="5416812"/>
            <a:ext cx="2643418" cy="1046006"/>
            <a:chOff x="9460153" y="3826108"/>
            <a:chExt cx="2643418" cy="1046006"/>
          </a:xfrm>
        </p:grpSpPr>
        <p:sp>
          <p:nvSpPr>
            <p:cNvPr id="118" name="artifact-border">
              <a:extLst>
                <a:ext uri="{FF2B5EF4-FFF2-40B4-BE49-F238E27FC236}">
                  <a16:creationId xmlns:a16="http://schemas.microsoft.com/office/drawing/2014/main" id="{40A5259D-AA0B-43F8-BCB8-998AD929FE08}"/>
                </a:ext>
              </a:extLst>
            </p:cNvPr>
            <p:cNvSpPr/>
            <p:nvPr/>
          </p:nvSpPr>
          <p:spPr>
            <a:xfrm>
              <a:off x="9536289" y="3894191"/>
              <a:ext cx="2567282" cy="97792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19" name="Container Image">
              <a:extLst>
                <a:ext uri="{FF2B5EF4-FFF2-40B4-BE49-F238E27FC236}">
                  <a16:creationId xmlns:a16="http://schemas.microsoft.com/office/drawing/2014/main" id="{552DC4B3-25F1-4EFB-915B-AC319B6A73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49F8B9C8-B707-4B66-9014-1621CBDA5C22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artifact-name">
              <a:extLst>
                <a:ext uri="{FF2B5EF4-FFF2-40B4-BE49-F238E27FC236}">
                  <a16:creationId xmlns:a16="http://schemas.microsoft.com/office/drawing/2014/main" id="{0C0E528C-D45C-43AF-8B29-0D89185749CD}"/>
                </a:ext>
              </a:extLst>
            </p:cNvPr>
            <p:cNvSpPr txBox="1"/>
            <p:nvPr/>
          </p:nvSpPr>
          <p:spPr>
            <a:xfrm>
              <a:off x="9717241" y="3847062"/>
              <a:ext cx="202811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wabbit-networks 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signature</a:t>
              </a:r>
            </a:p>
          </p:txBody>
        </p:sp>
        <p:sp>
          <p:nvSpPr>
            <p:cNvPr id="122" name="Sig Label">
              <a:extLst>
                <a:ext uri="{FF2B5EF4-FFF2-40B4-BE49-F238E27FC236}">
                  <a16:creationId xmlns:a16="http://schemas.microsoft.com/office/drawing/2014/main" id="{505C9CD9-67D5-4D13-BE4A-9F35FCB2CF39}"/>
                </a:ext>
              </a:extLst>
            </p:cNvPr>
            <p:cNvSpPr txBox="1"/>
            <p:nvPr/>
          </p:nvSpPr>
          <p:spPr>
            <a:xfrm>
              <a:off x="10000931" y="4440243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[blobs]</a:t>
              </a:r>
              <a:endParaRPr lang="en-US" sz="1050" dirty="0"/>
            </a:p>
          </p:txBody>
        </p:sp>
        <p:cxnSp>
          <p:nvCxnSpPr>
            <p:cNvPr id="123" name="Connector: Elbow 122">
              <a:extLst>
                <a:ext uri="{FF2B5EF4-FFF2-40B4-BE49-F238E27FC236}">
                  <a16:creationId xmlns:a16="http://schemas.microsoft.com/office/drawing/2014/main" id="{A8093CC4-B555-4368-AA05-0A6EA923F66A}"/>
                </a:ext>
              </a:extLst>
            </p:cNvPr>
            <p:cNvCxnSpPr>
              <a:cxnSpLocks/>
              <a:stCxn id="122" idx="1"/>
            </p:cNvCxnSpPr>
            <p:nvPr/>
          </p:nvCxnSpPr>
          <p:spPr>
            <a:xfrm rot="10800000">
              <a:off x="9698241" y="3848003"/>
              <a:ext cx="302690" cy="673032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Sig Label">
              <a:extLst>
                <a:ext uri="{FF2B5EF4-FFF2-40B4-BE49-F238E27FC236}">
                  <a16:creationId xmlns:a16="http://schemas.microsoft.com/office/drawing/2014/main" id="{DA2A6EAC-9A99-4423-94B5-046C2289322D}"/>
                </a:ext>
              </a:extLst>
            </p:cNvPr>
            <p:cNvSpPr txBox="1"/>
            <p:nvPr/>
          </p:nvSpPr>
          <p:spPr>
            <a:xfrm>
              <a:off x="10001587" y="4662611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reference (</a:t>
              </a:r>
              <a:r>
                <a:rPr lang="en-US" sz="1050" b="1" dirty="0" err="1"/>
                <a:t>subjectManifest</a:t>
              </a:r>
              <a:r>
                <a:rPr lang="en-US" sz="1050" b="1" dirty="0"/>
                <a:t>)</a:t>
              </a:r>
              <a:endParaRPr lang="en-US" sz="1050" dirty="0"/>
            </a:p>
          </p:txBody>
        </p:sp>
        <p:sp>
          <p:nvSpPr>
            <p:cNvPr id="125" name="Sig Label">
              <a:extLst>
                <a:ext uri="{FF2B5EF4-FFF2-40B4-BE49-F238E27FC236}">
                  <a16:creationId xmlns:a16="http://schemas.microsoft.com/office/drawing/2014/main" id="{67378160-A904-455C-ACEC-689D45ACCB3E}"/>
                </a:ext>
              </a:extLst>
            </p:cNvPr>
            <p:cNvSpPr txBox="1"/>
            <p:nvPr/>
          </p:nvSpPr>
          <p:spPr>
            <a:xfrm>
              <a:off x="9807830" y="4065101"/>
              <a:ext cx="2241618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mediaType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oci.artifact.manifest.v1-rc1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referenceType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cncf.notary.v2</a:t>
              </a:r>
            </a:p>
          </p:txBody>
        </p:sp>
      </p:grp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5015C96A-4B1F-4FFB-88E0-DD515051842B}"/>
              </a:ext>
            </a:extLst>
          </p:cNvPr>
          <p:cNvCxnSpPr>
            <a:cxnSpLocks/>
            <a:stCxn id="124" idx="1"/>
            <a:endCxn id="106" idx="0"/>
          </p:cNvCxnSpPr>
          <p:nvPr/>
        </p:nvCxnSpPr>
        <p:spPr>
          <a:xfrm rot="10800000">
            <a:off x="8649354" y="5325595"/>
            <a:ext cx="787706" cy="1008512"/>
          </a:xfrm>
          <a:prstGeom prst="bentConnector2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Speech Bubble: Rectangle 127">
            <a:extLst>
              <a:ext uri="{FF2B5EF4-FFF2-40B4-BE49-F238E27FC236}">
                <a16:creationId xmlns:a16="http://schemas.microsoft.com/office/drawing/2014/main" id="{0A35B751-8D61-4FBA-9D1B-279CD255B536}"/>
              </a:ext>
            </a:extLst>
          </p:cNvPr>
          <p:cNvSpPr/>
          <p:nvPr/>
        </p:nvSpPr>
        <p:spPr>
          <a:xfrm>
            <a:off x="3659720" y="2957823"/>
            <a:ext cx="3572774" cy="478140"/>
          </a:xfrm>
          <a:prstGeom prst="wedgeRectCallout">
            <a:avLst>
              <a:gd name="adj1" fmla="val 70056"/>
              <a:gd name="adj2" fmla="val -11446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docker push net-monitor:v1</a:t>
            </a:r>
          </a:p>
        </p:txBody>
      </p:sp>
      <p:sp>
        <p:nvSpPr>
          <p:cNvPr id="129" name="Speech Bubble: Rectangle 128">
            <a:extLst>
              <a:ext uri="{FF2B5EF4-FFF2-40B4-BE49-F238E27FC236}">
                <a16:creationId xmlns:a16="http://schemas.microsoft.com/office/drawing/2014/main" id="{6B66CAB5-4B13-4750-B972-2223D4C43809}"/>
              </a:ext>
            </a:extLst>
          </p:cNvPr>
          <p:cNvSpPr/>
          <p:nvPr/>
        </p:nvSpPr>
        <p:spPr>
          <a:xfrm>
            <a:off x="3659720" y="4076198"/>
            <a:ext cx="3572774" cy="670921"/>
          </a:xfrm>
          <a:prstGeom prst="wedgeRectCallout">
            <a:avLst>
              <a:gd name="adj1" fmla="val 86265"/>
              <a:gd name="adj2" fmla="val -11127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panose="020B0609020204030204" pitchFamily="49" charset="0"/>
              </a:rPr>
              <a:t>nv2 sign net-monitor:v1</a:t>
            </a:r>
            <a:br>
              <a:rPr lang="en-US" dirty="0">
                <a:latin typeface="Consolas" panose="020B0609020204030204" pitchFamily="49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(nv2 cli incorporates push as a reference type)</a:t>
            </a:r>
          </a:p>
        </p:txBody>
      </p:sp>
      <p:sp>
        <p:nvSpPr>
          <p:cNvPr id="130" name="Speech Bubble: Rectangle 129">
            <a:extLst>
              <a:ext uri="{FF2B5EF4-FFF2-40B4-BE49-F238E27FC236}">
                <a16:creationId xmlns:a16="http://schemas.microsoft.com/office/drawing/2014/main" id="{704A98F7-71E9-416C-A5E7-82401D37B5EB}"/>
              </a:ext>
            </a:extLst>
          </p:cNvPr>
          <p:cNvSpPr/>
          <p:nvPr/>
        </p:nvSpPr>
        <p:spPr>
          <a:xfrm>
            <a:off x="3646009" y="5380691"/>
            <a:ext cx="3572774" cy="621981"/>
          </a:xfrm>
          <a:prstGeom prst="wedgeRectCallout">
            <a:avLst>
              <a:gd name="adj1" fmla="val 86265"/>
              <a:gd name="adj2" fmla="val -11127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sbom</a:t>
            </a:r>
            <a:r>
              <a:rPr lang="en-US" dirty="0">
                <a:latin typeface="Consolas" panose="020B0609020204030204" pitchFamily="49" charset="0"/>
              </a:rPr>
              <a:t> push net-monitor:v1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sbom</a:t>
            </a:r>
            <a:r>
              <a:rPr lang="en-US" sz="1200" dirty="0">
                <a:latin typeface="Consolas" panose="020B0609020204030204" pitchFamily="49" charset="0"/>
              </a:rPr>
              <a:t> cli incorporates nv2 sign)</a:t>
            </a: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2F162070-C2E2-4D07-872C-92ED55E9A555}"/>
              </a:ext>
            </a:extLst>
          </p:cNvPr>
          <p:cNvSpPr/>
          <p:nvPr/>
        </p:nvSpPr>
        <p:spPr>
          <a:xfrm>
            <a:off x="7692291" y="1206070"/>
            <a:ext cx="466725" cy="523875"/>
          </a:xfrm>
          <a:custGeom>
            <a:avLst/>
            <a:gdLst>
              <a:gd name="connsiteX0" fmla="*/ -206 w 466725"/>
              <a:gd name="connsiteY0" fmla="*/ -72 h 523875"/>
              <a:gd name="connsiteX1" fmla="*/ 466519 w 466725"/>
              <a:gd name="connsiteY1" fmla="*/ -72 h 523875"/>
              <a:gd name="connsiteX2" fmla="*/ 466519 w 466725"/>
              <a:gd name="connsiteY2" fmla="*/ 523803 h 523875"/>
              <a:gd name="connsiteX3" fmla="*/ -206 w 466725"/>
              <a:gd name="connsiteY3" fmla="*/ 523803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523875">
                <a:moveTo>
                  <a:pt x="-206" y="-72"/>
                </a:moveTo>
                <a:lnTo>
                  <a:pt x="466519" y="-72"/>
                </a:lnTo>
                <a:lnTo>
                  <a:pt x="466519" y="523803"/>
                </a:lnTo>
                <a:lnTo>
                  <a:pt x="-206" y="52380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18AE523-0F96-4C9F-BBCB-C0A1468A0520}"/>
              </a:ext>
            </a:extLst>
          </p:cNvPr>
          <p:cNvSpPr txBox="1"/>
          <p:nvPr/>
        </p:nvSpPr>
        <p:spPr>
          <a:xfrm>
            <a:off x="8012274" y="1396795"/>
            <a:ext cx="165424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b="1" spc="0" baseline="0" dirty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ACME Rockets Registry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177033C-FE8E-4F00-B213-5AC8411C64F2}"/>
              </a:ext>
            </a:extLst>
          </p:cNvPr>
          <p:cNvGrpSpPr/>
          <p:nvPr/>
        </p:nvGrpSpPr>
        <p:grpSpPr>
          <a:xfrm>
            <a:off x="7756709" y="1258417"/>
            <a:ext cx="335450" cy="453922"/>
            <a:chOff x="4316847" y="1020491"/>
            <a:chExt cx="335450" cy="453922"/>
          </a:xfrm>
        </p:grpSpPr>
        <p:pic>
          <p:nvPicPr>
            <p:cNvPr id="137" name="Signature">
              <a:extLst>
                <a:ext uri="{FF2B5EF4-FFF2-40B4-BE49-F238E27FC236}">
                  <a16:creationId xmlns:a16="http://schemas.microsoft.com/office/drawing/2014/main" id="{5286D679-104A-4CF5-8ACD-B0E210F1E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15488" y="1020491"/>
              <a:ext cx="122744" cy="122744"/>
            </a:xfrm>
            <a:prstGeom prst="rect">
              <a:avLst/>
            </a:prstGeom>
          </p:spPr>
        </p:pic>
        <p:pic>
          <p:nvPicPr>
            <p:cNvPr id="138" name="Distribution">
              <a:extLst>
                <a:ext uri="{FF2B5EF4-FFF2-40B4-BE49-F238E27FC236}">
                  <a16:creationId xmlns:a16="http://schemas.microsoft.com/office/drawing/2014/main" id="{C219E3DD-EEAC-436D-AAE7-68523A875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16847" y="1138963"/>
              <a:ext cx="335450" cy="335450"/>
            </a:xfrm>
            <a:prstGeom prst="rect">
              <a:avLst/>
            </a:prstGeom>
          </p:spPr>
        </p:pic>
        <p:pic>
          <p:nvPicPr>
            <p:cNvPr id="139" name="Key">
              <a:extLst>
                <a:ext uri="{FF2B5EF4-FFF2-40B4-BE49-F238E27FC236}">
                  <a16:creationId xmlns:a16="http://schemas.microsoft.com/office/drawing/2014/main" id="{C50DB63C-3F92-4B88-AFC8-BE936D750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323773" y="1020492"/>
              <a:ext cx="122745" cy="1227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214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9" grpId="0" animBg="1"/>
      <p:bldP spid="1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56BF-A6DF-472B-BD16-5E42E0BD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OCI Artifact: Reference Type Principals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54784-BA96-4D6F-91A2-82F04D41E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artifacts exist, and none should have to create YASS</a:t>
            </a:r>
            <a:r>
              <a:rPr lang="en-US" baseline="30000" dirty="0"/>
              <a:t>1</a:t>
            </a:r>
          </a:p>
          <a:p>
            <a:r>
              <a:rPr lang="en-US" dirty="0"/>
              <a:t>Available alongside the target artifact</a:t>
            </a:r>
          </a:p>
          <a:p>
            <a:pPr lvl="1"/>
            <a:r>
              <a:rPr lang="en-US" dirty="0"/>
              <a:t>Solves the discovery problem &amp; network isolated/air-gapped environments </a:t>
            </a:r>
            <a:br>
              <a:rPr lang="en-US" dirty="0"/>
            </a:br>
            <a:r>
              <a:rPr lang="en-US" dirty="0"/>
              <a:t>Reference Types artifacts </a:t>
            </a:r>
            <a:r>
              <a:rPr lang="en-US" i="1" dirty="0"/>
              <a:t>can </a:t>
            </a:r>
            <a:r>
              <a:rPr lang="en-US" dirty="0"/>
              <a:t>be copied with the target artifact</a:t>
            </a:r>
          </a:p>
          <a:p>
            <a:r>
              <a:rPr lang="en-US" dirty="0"/>
              <a:t>Associated with, but separable from the target artifact </a:t>
            </a:r>
          </a:p>
          <a:p>
            <a:r>
              <a:rPr lang="en-US" dirty="0"/>
              <a:t>Target artifact must not change when adding new artifacts</a:t>
            </a:r>
          </a:p>
          <a:p>
            <a:pPr marL="461962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docker pull </a:t>
            </a:r>
            <a:r>
              <a:rPr lang="en-US" sz="1200" b="1" dirty="0">
                <a:latin typeface="Consolas" panose="020B0609020204030204" pitchFamily="49" charset="0"/>
              </a:rPr>
              <a:t>mcr.microsoft.com/dotnet/runtime:5.0</a:t>
            </a:r>
          </a:p>
          <a:p>
            <a:pPr marL="461962" lvl="1" indent="0">
              <a:buNone/>
            </a:pPr>
            <a:r>
              <a:rPr lang="sv-SE" sz="1200" dirty="0">
                <a:latin typeface="Consolas" panose="020B0609020204030204" pitchFamily="49" charset="0"/>
              </a:rPr>
              <a:t>docker pull </a:t>
            </a:r>
            <a:r>
              <a:rPr lang="sv-SE" sz="1200" b="1" dirty="0">
                <a:latin typeface="Consolas" panose="020B0609020204030204" pitchFamily="49" charset="0"/>
              </a:rPr>
              <a:t>mcr.microsoft.com/dotnet/runtime@sha256:ca9c27f783381678c8a06d93944469c8cfc6669d7a244c26dd2cbbedfbcfd93f</a:t>
            </a:r>
            <a:endParaRPr lang="en-US" sz="1400" b="1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/>
              <a:t>Helm chart references</a:t>
            </a:r>
          </a:p>
          <a:p>
            <a:pPr marL="457200" lvl="1" indent="0">
              <a:buNone/>
            </a:pPr>
            <a:r>
              <a:rPr lang="en-US" dirty="0" err="1"/>
              <a:t>Kubedeploy.yaml</a:t>
            </a:r>
            <a:r>
              <a:rPr lang="en-US" dirty="0"/>
              <a:t> 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E79D16-F650-4EF1-B0E1-A3F4E1104A28}"/>
              </a:ext>
            </a:extLst>
          </p:cNvPr>
          <p:cNvSpPr txBox="1"/>
          <p:nvPr/>
        </p:nvSpPr>
        <p:spPr>
          <a:xfrm>
            <a:off x="502023" y="6492875"/>
            <a:ext cx="45182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1- YASS- </a:t>
            </a:r>
            <a:r>
              <a:rPr lang="en-US" sz="1050" b="1" dirty="0"/>
              <a:t>Y</a:t>
            </a:r>
            <a:r>
              <a:rPr lang="en-US" sz="1050" dirty="0"/>
              <a:t>et </a:t>
            </a:r>
            <a:r>
              <a:rPr lang="en-US" sz="1050" b="1" dirty="0"/>
              <a:t>A</a:t>
            </a:r>
            <a:r>
              <a:rPr lang="en-US" sz="1050" dirty="0"/>
              <a:t>nother </a:t>
            </a:r>
            <a:r>
              <a:rPr lang="en-US" sz="1050" b="1" dirty="0"/>
              <a:t>S</a:t>
            </a:r>
            <a:r>
              <a:rPr lang="en-US" sz="1050" dirty="0"/>
              <a:t>torage </a:t>
            </a:r>
            <a:r>
              <a:rPr lang="en-US" sz="1050" b="1" dirty="0"/>
              <a:t>S</a:t>
            </a:r>
            <a:r>
              <a:rPr lang="en-US" sz="1050" dirty="0"/>
              <a:t>ervice</a:t>
            </a:r>
          </a:p>
        </p:txBody>
      </p:sp>
    </p:spTree>
    <p:extLst>
      <p:ext uri="{BB962C8B-B14F-4D97-AF65-F5344CB8AC3E}">
        <p14:creationId xmlns:p14="http://schemas.microsoft.com/office/powerpoint/2010/main" val="80441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9A59B10-9D94-4C5B-8BF0-95928DCE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54E31B9-72DD-4DE4-B3E3-4395530BE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8738192-1FEA-49E1-BFF3-6D1C324A5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3C51644-0F34-453B-92B8-9FF33932E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ADB9AB8-2EB4-4B5E-9A1E-84F2E44D9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5F439B0-E080-4B01-85AF-D226A85BA4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DEC643B-AA3F-4913-B411-1458BCEF2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28C1197-5F6D-46B7-B893-5BA6DA80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5257801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 Time</a:t>
            </a:r>
            <a:endParaRPr lang="en-US" sz="7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E2A0-FA78-4C4B-B159-FEDFA095E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Push, Discover, Pull Supply Chain Reference Types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AE1174-B720-4B17-8525-4F8174E6ADAE}"/>
              </a:ext>
            </a:extLst>
          </p:cNvPr>
          <p:cNvGrpSpPr/>
          <p:nvPr/>
        </p:nvGrpSpPr>
        <p:grpSpPr>
          <a:xfrm>
            <a:off x="7991758" y="400832"/>
            <a:ext cx="3594911" cy="4623711"/>
            <a:chOff x="7944133" y="1839107"/>
            <a:chExt cx="3594911" cy="4623711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AA5D881A-C23F-41D8-AC59-9C3360F30DA9}"/>
                </a:ext>
              </a:extLst>
            </p:cNvPr>
            <p:cNvSpPr/>
            <p:nvPr/>
          </p:nvSpPr>
          <p:spPr>
            <a:xfrm rot="10800000">
              <a:off x="8060319" y="2886015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Net-monitor">
              <a:extLst>
                <a:ext uri="{FF2B5EF4-FFF2-40B4-BE49-F238E27FC236}">
                  <a16:creationId xmlns:a16="http://schemas.microsoft.com/office/drawing/2014/main" id="{959505EB-6EF0-44CC-9B76-824305A569C1}"/>
                </a:ext>
              </a:extLst>
            </p:cNvPr>
            <p:cNvGrpSpPr/>
            <p:nvPr/>
          </p:nvGrpSpPr>
          <p:grpSpPr>
            <a:xfrm>
              <a:off x="7944133" y="1839107"/>
              <a:ext cx="2550619" cy="1147598"/>
              <a:chOff x="8600004" y="1385294"/>
              <a:chExt cx="2550619" cy="1147598"/>
            </a:xfrm>
          </p:grpSpPr>
          <p:sp>
            <p:nvSpPr>
              <p:cNvPr id="15" name="artifact-border">
                <a:extLst>
                  <a:ext uri="{FF2B5EF4-FFF2-40B4-BE49-F238E27FC236}">
                    <a16:creationId xmlns:a16="http://schemas.microsoft.com/office/drawing/2014/main" id="{1EB055B3-05F0-4850-9957-8761E980413F}"/>
                  </a:ext>
                </a:extLst>
              </p:cNvPr>
              <p:cNvSpPr/>
              <p:nvPr/>
            </p:nvSpPr>
            <p:spPr>
              <a:xfrm>
                <a:off x="8696945" y="1453378"/>
                <a:ext cx="2453678" cy="1079514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E7FC148-70FB-44D6-82DD-21921CAFEA15}"/>
                  </a:ext>
                </a:extLst>
              </p:cNvPr>
              <p:cNvGrpSpPr/>
              <p:nvPr/>
            </p:nvGrpSpPr>
            <p:grpSpPr>
              <a:xfrm>
                <a:off x="8600004" y="1385294"/>
                <a:ext cx="2526662" cy="1103013"/>
                <a:chOff x="6919893" y="798303"/>
                <a:chExt cx="2526662" cy="1103013"/>
              </a:xfrm>
            </p:grpSpPr>
            <p:sp>
              <p:nvSpPr>
                <p:cNvPr id="17" name="artifact-name">
                  <a:extLst>
                    <a:ext uri="{FF2B5EF4-FFF2-40B4-BE49-F238E27FC236}">
                      <a16:creationId xmlns:a16="http://schemas.microsoft.com/office/drawing/2014/main" id="{721E565E-05AD-43C1-81BF-FFBE603A3790}"/>
                    </a:ext>
                  </a:extLst>
                </p:cNvPr>
                <p:cNvSpPr txBox="1"/>
                <p:nvPr/>
              </p:nvSpPr>
              <p:spPr>
                <a:xfrm>
                  <a:off x="7473996" y="819258"/>
                  <a:ext cx="19575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800" spc="0" baseline="0" dirty="0">
                      <a:solidFill>
                        <a:srgbClr val="000000"/>
                      </a:solidFill>
                      <a:latin typeface="Consolas"/>
                      <a:sym typeface="Consolas"/>
                      <a:rtl val="0"/>
                    </a:rPr>
                    <a:t>net-monitor:</a:t>
                  </a:r>
                  <a:r>
                    <a:rPr lang="en-US" dirty="0">
                      <a:solidFill>
                        <a:srgbClr val="000000"/>
                      </a:solidFill>
                      <a:latin typeface="Consolas"/>
                      <a:sym typeface="Consolas"/>
                      <a:rtl val="0"/>
                    </a:rPr>
                    <a:t>v1</a:t>
                  </a:r>
                  <a:endPara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endParaRPr>
                </a:p>
              </p:txBody>
            </p:sp>
            <p:sp>
              <p:nvSpPr>
                <p:cNvPr id="18" name="artifact-mask">
                  <a:extLst>
                    <a:ext uri="{FF2B5EF4-FFF2-40B4-BE49-F238E27FC236}">
                      <a16:creationId xmlns:a16="http://schemas.microsoft.com/office/drawing/2014/main" id="{78D53B25-F26F-4266-AE40-E262BE277862}"/>
                    </a:ext>
                  </a:extLst>
                </p:cNvPr>
                <p:cNvSpPr/>
                <p:nvPr/>
              </p:nvSpPr>
              <p:spPr>
                <a:xfrm>
                  <a:off x="6919893" y="798303"/>
                  <a:ext cx="657236" cy="400050"/>
                </a:xfrm>
                <a:custGeom>
                  <a:avLst/>
                  <a:gdLst>
                    <a:gd name="connsiteX0" fmla="*/ 488999 w 609601"/>
                    <a:gd name="connsiteY0" fmla="*/ -72 h 400050"/>
                    <a:gd name="connsiteX1" fmla="*/ 604633 w 609601"/>
                    <a:gd name="connsiteY1" fmla="*/ 89882 h 400050"/>
                    <a:gd name="connsiteX2" fmla="*/ 609396 w 609601"/>
                    <a:gd name="connsiteY2" fmla="*/ 331331 h 400050"/>
                    <a:gd name="connsiteX3" fmla="*/ 101808 w 609601"/>
                    <a:gd name="connsiteY3" fmla="*/ 399978 h 400050"/>
                    <a:gd name="connsiteX4" fmla="*/ 272 w 609601"/>
                    <a:gd name="connsiteY4" fmla="*/ 324226 h 400050"/>
                    <a:gd name="connsiteX5" fmla="*/ 272 w 609601"/>
                    <a:gd name="connsiteY5" fmla="*/ 68575 h 400050"/>
                    <a:gd name="connsiteX6" fmla="*/ 488999 w 609601"/>
                    <a:gd name="connsiteY6" fmla="*/ -72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9601" h="400050">
                      <a:moveTo>
                        <a:pt x="488999" y="-72"/>
                      </a:moveTo>
                      <a:lnTo>
                        <a:pt x="604633" y="89882"/>
                      </a:lnTo>
                      <a:cubicBezTo>
                        <a:pt x="606253" y="170368"/>
                        <a:pt x="607776" y="250845"/>
                        <a:pt x="609396" y="331331"/>
                      </a:cubicBezTo>
                      <a:lnTo>
                        <a:pt x="101808" y="399978"/>
                      </a:lnTo>
                      <a:lnTo>
                        <a:pt x="272" y="324226"/>
                      </a:lnTo>
                      <a:cubicBezTo>
                        <a:pt x="-1347" y="242168"/>
                        <a:pt x="1796" y="150642"/>
                        <a:pt x="272" y="68575"/>
                      </a:cubicBezTo>
                      <a:lnTo>
                        <a:pt x="488999" y="-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pic>
              <p:nvPicPr>
                <p:cNvPr id="19" name="Container Image">
                  <a:extLst>
                    <a:ext uri="{FF2B5EF4-FFF2-40B4-BE49-F238E27FC236}">
                      <a16:creationId xmlns:a16="http://schemas.microsoft.com/office/drawing/2014/main" id="{7934C0C8-2A84-4919-B430-F4D9A0B587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 t="15673" b="15673"/>
                <a:stretch/>
              </p:blipFill>
              <p:spPr>
                <a:xfrm>
                  <a:off x="6940697" y="798303"/>
                  <a:ext cx="590498" cy="405396"/>
                </a:xfrm>
                <a:prstGeom prst="rect">
                  <a:avLst/>
                </a:prstGeom>
              </p:spPr>
            </p:pic>
            <p:sp>
              <p:nvSpPr>
                <p:cNvPr id="20" name="Isosceles Triangle 19">
                  <a:extLst>
                    <a:ext uri="{FF2B5EF4-FFF2-40B4-BE49-F238E27FC236}">
                      <a16:creationId xmlns:a16="http://schemas.microsoft.com/office/drawing/2014/main" id="{0DE0510B-A060-49F4-B34E-AB7D04C3FD49}"/>
                    </a:ext>
                  </a:extLst>
                </p:cNvPr>
                <p:cNvSpPr/>
                <p:nvPr/>
              </p:nvSpPr>
              <p:spPr>
                <a:xfrm rot="10800000">
                  <a:off x="7020886" y="1113334"/>
                  <a:ext cx="105537" cy="90980"/>
                </a:xfrm>
                <a:prstGeom prst="triangl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Sig Label">
                  <a:extLst>
                    <a:ext uri="{FF2B5EF4-FFF2-40B4-BE49-F238E27FC236}">
                      <a16:creationId xmlns:a16="http://schemas.microsoft.com/office/drawing/2014/main" id="{B9652292-3107-472D-8B93-137E51EBFF43}"/>
                    </a:ext>
                  </a:extLst>
                </p:cNvPr>
                <p:cNvSpPr txBox="1"/>
                <p:nvPr/>
              </p:nvSpPr>
              <p:spPr>
                <a:xfrm>
                  <a:off x="7380125" y="1530230"/>
                  <a:ext cx="1106512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layer1 (blob)</a:t>
                  </a:r>
                  <a:endParaRPr lang="en-US" sz="1050" dirty="0"/>
                </a:p>
              </p:txBody>
            </p:sp>
            <p:sp>
              <p:nvSpPr>
                <p:cNvPr id="22" name="Sig Label">
                  <a:extLst>
                    <a:ext uri="{FF2B5EF4-FFF2-40B4-BE49-F238E27FC236}">
                      <a16:creationId xmlns:a16="http://schemas.microsoft.com/office/drawing/2014/main" id="{492416E1-9CB3-4632-9E74-8149C8DB2B2B}"/>
                    </a:ext>
                  </a:extLst>
                </p:cNvPr>
                <p:cNvSpPr txBox="1"/>
                <p:nvPr/>
              </p:nvSpPr>
              <p:spPr>
                <a:xfrm>
                  <a:off x="7371935" y="1739733"/>
                  <a:ext cx="1595520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layer2 (blob)</a:t>
                  </a:r>
                  <a:endParaRPr lang="en-US" sz="1050" dirty="0"/>
                </a:p>
              </p:txBody>
            </p:sp>
            <p:cxnSp>
              <p:nvCxnSpPr>
                <p:cNvPr id="23" name="Connector: Elbow 22">
                  <a:extLst>
                    <a:ext uri="{FF2B5EF4-FFF2-40B4-BE49-F238E27FC236}">
                      <a16:creationId xmlns:a16="http://schemas.microsoft.com/office/drawing/2014/main" id="{18C681C6-E281-49E8-A26D-1742EE756E52}"/>
                    </a:ext>
                  </a:extLst>
                </p:cNvPr>
                <p:cNvCxnSpPr>
                  <a:cxnSpLocks/>
                  <a:stCxn id="21" idx="1"/>
                  <a:endCxn id="19" idx="2"/>
                </p:cNvCxnSpPr>
                <p:nvPr/>
              </p:nvCxnSpPr>
              <p:spPr>
                <a:xfrm rot="10800000">
                  <a:off x="7235947" y="1203700"/>
                  <a:ext cx="144179" cy="407323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nector: Elbow 23">
                  <a:extLst>
                    <a:ext uri="{FF2B5EF4-FFF2-40B4-BE49-F238E27FC236}">
                      <a16:creationId xmlns:a16="http://schemas.microsoft.com/office/drawing/2014/main" id="{BFB075AA-F780-4E8A-9BC8-D2B639BB089B}"/>
                    </a:ext>
                  </a:extLst>
                </p:cNvPr>
                <p:cNvCxnSpPr>
                  <a:cxnSpLocks/>
                  <a:stCxn id="22" idx="1"/>
                  <a:endCxn id="19" idx="2"/>
                </p:cNvCxnSpPr>
                <p:nvPr/>
              </p:nvCxnSpPr>
              <p:spPr>
                <a:xfrm rot="10800000">
                  <a:off x="7235947" y="1203699"/>
                  <a:ext cx="135989" cy="616826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Sig Label">
                  <a:extLst>
                    <a:ext uri="{FF2B5EF4-FFF2-40B4-BE49-F238E27FC236}">
                      <a16:creationId xmlns:a16="http://schemas.microsoft.com/office/drawing/2014/main" id="{3CA0AAB1-C663-478A-BEFE-6737F2C2B136}"/>
                    </a:ext>
                  </a:extLst>
                </p:cNvPr>
                <p:cNvSpPr txBox="1"/>
                <p:nvPr/>
              </p:nvSpPr>
              <p:spPr>
                <a:xfrm>
                  <a:off x="7371935" y="1329738"/>
                  <a:ext cx="1106512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config (blob)</a:t>
                  </a:r>
                  <a:endParaRPr lang="en-US" sz="1050" dirty="0"/>
                </a:p>
              </p:txBody>
            </p:sp>
            <p:cxnSp>
              <p:nvCxnSpPr>
                <p:cNvPr id="26" name="Connector: Elbow 25">
                  <a:extLst>
                    <a:ext uri="{FF2B5EF4-FFF2-40B4-BE49-F238E27FC236}">
                      <a16:creationId xmlns:a16="http://schemas.microsoft.com/office/drawing/2014/main" id="{6E0426B7-C933-43FB-B57E-5FD821173C93}"/>
                    </a:ext>
                  </a:extLst>
                </p:cNvPr>
                <p:cNvCxnSpPr>
                  <a:cxnSpLocks/>
                  <a:stCxn id="25" idx="1"/>
                  <a:endCxn id="19" idx="2"/>
                </p:cNvCxnSpPr>
                <p:nvPr/>
              </p:nvCxnSpPr>
              <p:spPr>
                <a:xfrm rot="10800000">
                  <a:off x="7235947" y="1203700"/>
                  <a:ext cx="135989" cy="206831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Sig Label">
                  <a:extLst>
                    <a:ext uri="{FF2B5EF4-FFF2-40B4-BE49-F238E27FC236}">
                      <a16:creationId xmlns:a16="http://schemas.microsoft.com/office/drawing/2014/main" id="{D2A849DB-0994-4265-8179-25409D3B6A21}"/>
                    </a:ext>
                  </a:extLst>
                </p:cNvPr>
                <p:cNvSpPr txBox="1"/>
                <p:nvPr/>
              </p:nvSpPr>
              <p:spPr>
                <a:xfrm>
                  <a:off x="7587757" y="1121778"/>
                  <a:ext cx="1858798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 err="1">
                      <a:solidFill>
                        <a:srgbClr val="FF0000"/>
                      </a:solidFill>
                    </a:rPr>
                    <a:t>mediaType</a:t>
                  </a:r>
                  <a:r>
                    <a:rPr lang="en-US" sz="1050" b="1" dirty="0"/>
                    <a:t>: </a:t>
                  </a:r>
                  <a:r>
                    <a:rPr lang="en-US" sz="1050" b="1" dirty="0" err="1">
                      <a:solidFill>
                        <a:srgbClr val="C00000"/>
                      </a:solidFill>
                    </a:rPr>
                    <a:t>oci.image.manifest</a:t>
                  </a:r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</p:grpSp>
        </p:grpSp>
        <p:grpSp>
          <p:nvGrpSpPr>
            <p:cNvPr id="28" name="Wabbit-Networks Sig">
              <a:extLst>
                <a:ext uri="{FF2B5EF4-FFF2-40B4-BE49-F238E27FC236}">
                  <a16:creationId xmlns:a16="http://schemas.microsoft.com/office/drawing/2014/main" id="{BF426688-BB84-4466-86F8-54F75A6E67AE}"/>
                </a:ext>
              </a:extLst>
            </p:cNvPr>
            <p:cNvGrpSpPr/>
            <p:nvPr/>
          </p:nvGrpSpPr>
          <p:grpSpPr>
            <a:xfrm>
              <a:off x="8504189" y="3099403"/>
              <a:ext cx="2658324" cy="1046006"/>
              <a:chOff x="9460153" y="3826108"/>
              <a:chExt cx="2658324" cy="1046006"/>
            </a:xfrm>
          </p:grpSpPr>
          <p:sp>
            <p:nvSpPr>
              <p:cNvPr id="29" name="artifact-border">
                <a:extLst>
                  <a:ext uri="{FF2B5EF4-FFF2-40B4-BE49-F238E27FC236}">
                    <a16:creationId xmlns:a16="http://schemas.microsoft.com/office/drawing/2014/main" id="{B69396E3-056B-4F21-8AEB-0539481F3EC7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82188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31" name="Container Image">
                <a:extLst>
                  <a:ext uri="{FF2B5EF4-FFF2-40B4-BE49-F238E27FC236}">
                    <a16:creationId xmlns:a16="http://schemas.microsoft.com/office/drawing/2014/main" id="{DF237FB6-2148-4887-9718-9EB96CCCCC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BE521D59-6BDC-4E88-8FC0-5971B648A1E3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tifact-name">
                <a:extLst>
                  <a:ext uri="{FF2B5EF4-FFF2-40B4-BE49-F238E27FC236}">
                    <a16:creationId xmlns:a16="http://schemas.microsoft.com/office/drawing/2014/main" id="{1DC53E22-000B-4B4D-82B7-994E29D3D5D6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20281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signature</a:t>
                </a:r>
              </a:p>
            </p:txBody>
          </p:sp>
          <p:sp>
            <p:nvSpPr>
              <p:cNvPr id="34" name="Sig Label">
                <a:extLst>
                  <a:ext uri="{FF2B5EF4-FFF2-40B4-BE49-F238E27FC236}">
                    <a16:creationId xmlns:a16="http://schemas.microsoft.com/office/drawing/2014/main" id="{3CC361BB-BD75-4104-A5AD-38F2619273C5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signature [blobs]</a:t>
                </a:r>
                <a:endParaRPr lang="en-US" sz="1050" dirty="0"/>
              </a:p>
            </p:txBody>
          </p: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421D1A2F-5A47-4F1C-BFF9-81792074F222}"/>
                  </a:ext>
                </a:extLst>
              </p:cNvPr>
              <p:cNvCxnSpPr>
                <a:cxnSpLocks/>
                <a:stCxn id="34" idx="1"/>
                <a:endCxn id="39" idx="0"/>
              </p:cNvCxnSpPr>
              <p:nvPr/>
            </p:nvCxnSpPr>
            <p:spPr>
              <a:xfrm rot="10800000">
                <a:off x="9698241" y="3962103"/>
                <a:ext cx="302690" cy="5589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Sig Label">
                <a:extLst>
                  <a:ext uri="{FF2B5EF4-FFF2-40B4-BE49-F238E27FC236}">
                    <a16:creationId xmlns:a16="http://schemas.microsoft.com/office/drawing/2014/main" id="{7B2612A9-7BA5-4C81-A5F7-4AF599A1BC5A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37" name="Sig Label">
                <a:extLst>
                  <a:ext uri="{FF2B5EF4-FFF2-40B4-BE49-F238E27FC236}">
                    <a16:creationId xmlns:a16="http://schemas.microsoft.com/office/drawing/2014/main" id="{20A1FBCD-008F-43F6-9D24-377178695907}"/>
                  </a:ext>
                </a:extLst>
              </p:cNvPr>
              <p:cNvSpPr txBox="1"/>
              <p:nvPr/>
            </p:nvSpPr>
            <p:spPr>
              <a:xfrm>
                <a:off x="9807829" y="4065101"/>
                <a:ext cx="2233903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cncf.notary.v2</a:t>
                </a:r>
              </a:p>
            </p:txBody>
          </p:sp>
        </p:grp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B90D9EF8-6D60-4387-8357-F8A2823D8E7A}"/>
                </a:ext>
              </a:extLst>
            </p:cNvPr>
            <p:cNvCxnSpPr>
              <a:cxnSpLocks/>
              <a:stCxn id="36" idx="1"/>
              <a:endCxn id="13" idx="0"/>
            </p:cNvCxnSpPr>
            <p:nvPr/>
          </p:nvCxnSpPr>
          <p:spPr>
            <a:xfrm rot="10800000">
              <a:off x="8113087" y="2976996"/>
              <a:ext cx="932536" cy="1039703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9C83E121-ECA9-45FC-965E-0C8DAD6C0D5A}"/>
                </a:ext>
              </a:extLst>
            </p:cNvPr>
            <p:cNvSpPr/>
            <p:nvPr/>
          </p:nvSpPr>
          <p:spPr>
            <a:xfrm rot="10800000">
              <a:off x="8689509" y="314441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03BC8A49-392C-4B42-958E-6DC8B7485651}"/>
                </a:ext>
              </a:extLst>
            </p:cNvPr>
            <p:cNvSpPr/>
            <p:nvPr/>
          </p:nvSpPr>
          <p:spPr>
            <a:xfrm rot="10800000">
              <a:off x="8594257" y="314441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A72D72F8-8B88-4468-800C-9D1588F12F3B}"/>
                </a:ext>
              </a:extLst>
            </p:cNvPr>
            <p:cNvSpPr/>
            <p:nvPr/>
          </p:nvSpPr>
          <p:spPr>
            <a:xfrm rot="10800000">
              <a:off x="8596586" y="5234615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Wabbit-Networks Sig">
              <a:extLst>
                <a:ext uri="{FF2B5EF4-FFF2-40B4-BE49-F238E27FC236}">
                  <a16:creationId xmlns:a16="http://schemas.microsoft.com/office/drawing/2014/main" id="{FA73D9DA-FA6C-4D04-87E2-F887978BE8FA}"/>
                </a:ext>
              </a:extLst>
            </p:cNvPr>
            <p:cNvGrpSpPr/>
            <p:nvPr/>
          </p:nvGrpSpPr>
          <p:grpSpPr>
            <a:xfrm>
              <a:off x="8501006" y="4258107"/>
              <a:ext cx="2658324" cy="1046006"/>
              <a:chOff x="9460153" y="3826108"/>
              <a:chExt cx="2658324" cy="1046006"/>
            </a:xfrm>
          </p:grpSpPr>
          <p:sp>
            <p:nvSpPr>
              <p:cNvPr id="43" name="artifact-border">
                <a:extLst>
                  <a:ext uri="{FF2B5EF4-FFF2-40B4-BE49-F238E27FC236}">
                    <a16:creationId xmlns:a16="http://schemas.microsoft.com/office/drawing/2014/main" id="{BC97A3EB-F297-40DD-ADA0-62B65A35FF90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82188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44" name="Container Image">
                <a:extLst>
                  <a:ext uri="{FF2B5EF4-FFF2-40B4-BE49-F238E27FC236}">
                    <a16:creationId xmlns:a16="http://schemas.microsoft.com/office/drawing/2014/main" id="{33F7C4B3-C872-43F3-A999-20869D215E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110E65F6-0B3F-4C5F-985D-BD6629C16ED9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tifact-name">
                <a:extLst>
                  <a:ext uri="{FF2B5EF4-FFF2-40B4-BE49-F238E27FC236}">
                    <a16:creationId xmlns:a16="http://schemas.microsoft.com/office/drawing/2014/main" id="{05175426-F43C-45BE-8822-DCB25678D77C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114326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spc="0" baseline="0" dirty="0" err="1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SBoM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 Document</a:t>
                </a:r>
              </a:p>
            </p:txBody>
          </p:sp>
          <p:sp>
            <p:nvSpPr>
              <p:cNvPr id="47" name="Sig Label">
                <a:extLst>
                  <a:ext uri="{FF2B5EF4-FFF2-40B4-BE49-F238E27FC236}">
                    <a16:creationId xmlns:a16="http://schemas.microsoft.com/office/drawing/2014/main" id="{4CB2EEC4-2253-4DD8-9A55-62638CF75A13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 err="1"/>
                  <a:t>sbom</a:t>
                </a:r>
                <a:r>
                  <a:rPr lang="en-US" sz="1050" b="1" dirty="0"/>
                  <a:t> [blobs]</a:t>
                </a:r>
                <a:endParaRPr lang="en-US" sz="1050" dirty="0"/>
              </a:p>
            </p:txBody>
          </p:sp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D9696969-C225-4375-9B9C-5704BAFBEC86}"/>
                  </a:ext>
                </a:extLst>
              </p:cNvPr>
              <p:cNvCxnSpPr>
                <a:cxnSpLocks/>
                <a:stCxn id="47" idx="1"/>
              </p:cNvCxnSpPr>
              <p:nvPr/>
            </p:nvCxnSpPr>
            <p:spPr>
              <a:xfrm rot="10800000">
                <a:off x="9698241" y="3848003"/>
                <a:ext cx="302690" cy="6730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Sig Label">
                <a:extLst>
                  <a:ext uri="{FF2B5EF4-FFF2-40B4-BE49-F238E27FC236}">
                    <a16:creationId xmlns:a16="http://schemas.microsoft.com/office/drawing/2014/main" id="{15C3519C-E552-4BFE-B973-F17C5614095D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58" name="Sig Label">
                <a:extLst>
                  <a:ext uri="{FF2B5EF4-FFF2-40B4-BE49-F238E27FC236}">
                    <a16:creationId xmlns:a16="http://schemas.microsoft.com/office/drawing/2014/main" id="{DFC41790-CDF1-4075-A41C-E1708231FD85}"/>
                  </a:ext>
                </a:extLst>
              </p:cNvPr>
              <p:cNvSpPr txBox="1"/>
              <p:nvPr/>
            </p:nvSpPr>
            <p:spPr>
              <a:xfrm>
                <a:off x="9807829" y="4065101"/>
                <a:ext cx="2237085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example.sbom.v0</a:t>
                </a:r>
              </a:p>
            </p:txBody>
          </p:sp>
        </p:grp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E782A99B-9FD0-4644-BA69-3F4D88309E5D}"/>
                </a:ext>
              </a:extLst>
            </p:cNvPr>
            <p:cNvCxnSpPr>
              <a:cxnSpLocks/>
              <a:stCxn id="57" idx="1"/>
              <a:endCxn id="13" idx="0"/>
            </p:cNvCxnSpPr>
            <p:nvPr/>
          </p:nvCxnSpPr>
          <p:spPr>
            <a:xfrm rot="10800000">
              <a:off x="8113088" y="2976996"/>
              <a:ext cx="929353" cy="2198407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Wabbit-Networks Sig">
              <a:extLst>
                <a:ext uri="{FF2B5EF4-FFF2-40B4-BE49-F238E27FC236}">
                  <a16:creationId xmlns:a16="http://schemas.microsoft.com/office/drawing/2014/main" id="{F97080ED-8DEA-4E51-8736-0EF5A8195DC1}"/>
                </a:ext>
              </a:extLst>
            </p:cNvPr>
            <p:cNvGrpSpPr/>
            <p:nvPr/>
          </p:nvGrpSpPr>
          <p:grpSpPr>
            <a:xfrm>
              <a:off x="8895626" y="5416812"/>
              <a:ext cx="2643418" cy="1046006"/>
              <a:chOff x="9460153" y="3826108"/>
              <a:chExt cx="2643418" cy="1046006"/>
            </a:xfrm>
          </p:grpSpPr>
          <p:sp>
            <p:nvSpPr>
              <p:cNvPr id="61" name="artifact-border">
                <a:extLst>
                  <a:ext uri="{FF2B5EF4-FFF2-40B4-BE49-F238E27FC236}">
                    <a16:creationId xmlns:a16="http://schemas.microsoft.com/office/drawing/2014/main" id="{0DB3CCF5-5476-43D3-B8C3-A7E399EA595D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67282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62" name="Container Image">
                <a:extLst>
                  <a:ext uri="{FF2B5EF4-FFF2-40B4-BE49-F238E27FC236}">
                    <a16:creationId xmlns:a16="http://schemas.microsoft.com/office/drawing/2014/main" id="{620F67F2-2592-401C-A349-B504B27E0D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14EC6685-37E6-4C82-80F0-1E7BAF33EFA6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artifact-name">
                <a:extLst>
                  <a:ext uri="{FF2B5EF4-FFF2-40B4-BE49-F238E27FC236}">
                    <a16:creationId xmlns:a16="http://schemas.microsoft.com/office/drawing/2014/main" id="{75CE703E-7DD0-4ECB-85FD-50D1D156DE86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20281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signature</a:t>
                </a:r>
              </a:p>
            </p:txBody>
          </p:sp>
          <p:sp>
            <p:nvSpPr>
              <p:cNvPr id="65" name="Sig Label">
                <a:extLst>
                  <a:ext uri="{FF2B5EF4-FFF2-40B4-BE49-F238E27FC236}">
                    <a16:creationId xmlns:a16="http://schemas.microsoft.com/office/drawing/2014/main" id="{BB0F8820-3F88-4978-A7EA-2F223215925B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signature [blobs]</a:t>
                </a:r>
                <a:endParaRPr lang="en-US" sz="1050" dirty="0"/>
              </a:p>
            </p:txBody>
          </p:sp>
          <p:cxnSp>
            <p:nvCxnSpPr>
              <p:cNvPr id="66" name="Connector: Elbow 65">
                <a:extLst>
                  <a:ext uri="{FF2B5EF4-FFF2-40B4-BE49-F238E27FC236}">
                    <a16:creationId xmlns:a16="http://schemas.microsoft.com/office/drawing/2014/main" id="{490D2030-AF33-452C-A333-0A41FB9DF597}"/>
                  </a:ext>
                </a:extLst>
              </p:cNvPr>
              <p:cNvCxnSpPr>
                <a:cxnSpLocks/>
                <a:stCxn id="65" idx="1"/>
              </p:cNvCxnSpPr>
              <p:nvPr/>
            </p:nvCxnSpPr>
            <p:spPr>
              <a:xfrm rot="10800000">
                <a:off x="9698241" y="3848003"/>
                <a:ext cx="302690" cy="6730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Sig Label">
                <a:extLst>
                  <a:ext uri="{FF2B5EF4-FFF2-40B4-BE49-F238E27FC236}">
                    <a16:creationId xmlns:a16="http://schemas.microsoft.com/office/drawing/2014/main" id="{226300D6-5A47-465D-921C-0EA9B41D907C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68" name="Sig Label">
                <a:extLst>
                  <a:ext uri="{FF2B5EF4-FFF2-40B4-BE49-F238E27FC236}">
                    <a16:creationId xmlns:a16="http://schemas.microsoft.com/office/drawing/2014/main" id="{489EB96A-923B-4C06-B2E7-DC6EF1AB25CC}"/>
                  </a:ext>
                </a:extLst>
              </p:cNvPr>
              <p:cNvSpPr txBox="1"/>
              <p:nvPr/>
            </p:nvSpPr>
            <p:spPr>
              <a:xfrm>
                <a:off x="9807830" y="4065101"/>
                <a:ext cx="2241618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cncf.notary.v2</a:t>
                </a:r>
              </a:p>
            </p:txBody>
          </p:sp>
        </p:grp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0AA80473-8054-430E-B303-58FFAF22660E}"/>
                </a:ext>
              </a:extLst>
            </p:cNvPr>
            <p:cNvCxnSpPr>
              <a:cxnSpLocks/>
              <a:stCxn id="67" idx="1"/>
              <a:endCxn id="41" idx="0"/>
            </p:cNvCxnSpPr>
            <p:nvPr/>
          </p:nvCxnSpPr>
          <p:spPr>
            <a:xfrm rot="10800000">
              <a:off x="8649354" y="5325595"/>
              <a:ext cx="787706" cy="1008512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803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479F3A9-71F4-BD47-9A17-6F4619C5634D}" vid="{2B07143B-CE63-1844-B53E-9D0EDAD8FD9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14392</TotalTime>
  <Words>8045</Words>
  <Application>Microsoft Office PowerPoint</Application>
  <PresentationFormat>Widescreen</PresentationFormat>
  <Paragraphs>1208</Paragraphs>
  <Slides>54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8" baseType="lpstr">
      <vt:lpstr>Anonymice Powerline</vt:lpstr>
      <vt:lpstr>-apple-system</vt:lpstr>
      <vt:lpstr>Arial</vt:lpstr>
      <vt:lpstr>az_ea_font</vt:lpstr>
      <vt:lpstr>Calibri</vt:lpstr>
      <vt:lpstr>Calibri Light</vt:lpstr>
      <vt:lpstr>Consolas</vt:lpstr>
      <vt:lpstr>Courier New</vt:lpstr>
      <vt:lpstr>Fira Mono for Powerline</vt:lpstr>
      <vt:lpstr>Hack</vt:lpstr>
      <vt:lpstr>Script MT Bold</vt:lpstr>
      <vt:lpstr>Segoe UI</vt:lpstr>
      <vt:lpstr>Office Theme</vt:lpstr>
      <vt:lpstr>1_Office Theme</vt:lpstr>
      <vt:lpstr>OCI Artifact Registries</vt:lpstr>
      <vt:lpstr>OCI Artifacts Enabling the Supply Chain</vt:lpstr>
      <vt:lpstr>Container Registries</vt:lpstr>
      <vt:lpstr>Container Registries</vt:lpstr>
      <vt:lpstr>Supply Chain Artifacts</vt:lpstr>
      <vt:lpstr>What are the Supply Chain Artifact Types</vt:lpstr>
      <vt:lpstr>OCI Artifact: Reference Types</vt:lpstr>
      <vt:lpstr>OCI Artifact: Reference Type Principals</vt:lpstr>
      <vt:lpstr>Demo Time</vt:lpstr>
      <vt:lpstr>What should be seen?</vt:lpstr>
      <vt:lpstr>Individual Artifacts &amp; Reference Artifacts</vt:lpstr>
      <vt:lpstr>Individual Artifacts &amp; Reference Artifacts</vt:lpstr>
      <vt:lpstr>OCI Artifact Copying</vt:lpstr>
      <vt:lpstr>OCI Artifact Copying</vt:lpstr>
      <vt:lpstr>Deleting Reference Artifacts</vt:lpstr>
      <vt:lpstr>OCI Artifact Reference Types</vt:lpstr>
      <vt:lpstr>Run a Local Registry Instance</vt:lpstr>
      <vt:lpstr>Coming up for air</vt:lpstr>
      <vt:lpstr>Create an SBoM</vt:lpstr>
      <vt:lpstr>Create an Scan Result</vt:lpstr>
      <vt:lpstr>OCI Artifact Copying</vt:lpstr>
      <vt:lpstr>OCI Artifact Copying</vt:lpstr>
      <vt:lpstr>Secure Supply Chain Artifact Workflows</vt:lpstr>
      <vt:lpstr>Notary v2 Goals</vt:lpstr>
      <vt:lpstr>Separable Content</vt:lpstr>
      <vt:lpstr>Reference Type Concepts</vt:lpstr>
      <vt:lpstr>Pushing Artifacts</vt:lpstr>
      <vt:lpstr>Indexing References</vt:lpstr>
      <vt:lpstr>Discovery</vt:lpstr>
      <vt:lpstr>Lifecycle Management</vt:lpstr>
      <vt:lpstr>Reference Type Manifest</vt:lpstr>
      <vt:lpstr>Appendix</vt:lpstr>
      <vt:lpstr>Running A Storage Thing</vt:lpstr>
      <vt:lpstr>How Are Images Stored       in OCI Registries</vt:lpstr>
      <vt:lpstr>Docker Pull Flow</vt:lpstr>
      <vt:lpstr>Dissecting an OCI Image Manifest</vt:lpstr>
      <vt:lpstr>Dissecting an OCI Image Manifest</vt:lpstr>
      <vt:lpstr>Dissecting an OCI Image Index</vt:lpstr>
      <vt:lpstr>Comparing an OCI Image Manifest &amp; Index</vt:lpstr>
      <vt:lpstr>Understanding the Artifact Type</vt:lpstr>
      <vt:lpstr>Dissecting an OCI Image Manifest</vt:lpstr>
      <vt:lpstr>PowerPoint Presentation</vt:lpstr>
      <vt:lpstr>Why Config?</vt:lpstr>
      <vt:lpstr>Individual Artifacts &amp; Reference Artifacts</vt:lpstr>
      <vt:lpstr>What should be seen?</vt:lpstr>
      <vt:lpstr>Individual Artifacts &amp; Reference Artifacts</vt:lpstr>
      <vt:lpstr>Individual Artifacts &amp; Reference Artifacts</vt:lpstr>
      <vt:lpstr>Deleting Reference Artifacts</vt:lpstr>
      <vt:lpstr>Comparing OCI Image &amp; Artifact Manifest</vt:lpstr>
      <vt:lpstr>Comparing OCI Image &amp; Artifact Manifest</vt:lpstr>
      <vt:lpstr>Demo Time</vt:lpstr>
      <vt:lpstr>Finding Reference Artifacts</vt:lpstr>
      <vt:lpstr>Coming up for air</vt:lpstr>
      <vt:lpstr>Getting Involved with OCI Artifact Registries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OCI Artifact Registries</dc:title>
  <dc:creator>Steve Lasker</dc:creator>
  <cp:lastModifiedBy>Steve Lasker</cp:lastModifiedBy>
  <cp:revision>170</cp:revision>
  <dcterms:created xsi:type="dcterms:W3CDTF">2019-04-26T20:36:37Z</dcterms:created>
  <dcterms:modified xsi:type="dcterms:W3CDTF">2021-05-28T17:52:14Z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stevelas@microsoft.com</vt:lpwstr>
  </property>
  <property fmtid="{D5CDD505-2E9C-101B-9397-08002B2CF9AE}" pid="5" name="MSIP_Label_f42aa342-8706-4288-bd11-ebb85995028c_SetDate">
    <vt:lpwstr>2019-04-30T19:42:23.3972626Z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b1eee189-cbe9-4b2b-8ae9-98e9a1d7c2c4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