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57"/>
  </p:notesMasterIdLst>
  <p:handoutMasterIdLst>
    <p:handoutMasterId r:id="rId58"/>
  </p:handoutMasterIdLst>
  <p:sldIdLst>
    <p:sldId id="256" r:id="rId3"/>
    <p:sldId id="411" r:id="rId4"/>
    <p:sldId id="413" r:id="rId5"/>
    <p:sldId id="414" r:id="rId6"/>
    <p:sldId id="465" r:id="rId7"/>
    <p:sldId id="464" r:id="rId8"/>
    <p:sldId id="467" r:id="rId9"/>
    <p:sldId id="466" r:id="rId10"/>
    <p:sldId id="480" r:id="rId11"/>
    <p:sldId id="484" r:id="rId12"/>
    <p:sldId id="485" r:id="rId13"/>
    <p:sldId id="486" r:id="rId14"/>
    <p:sldId id="491" r:id="rId15"/>
    <p:sldId id="492" r:id="rId16"/>
    <p:sldId id="487" r:id="rId17"/>
    <p:sldId id="489" r:id="rId18"/>
    <p:sldId id="481" r:id="rId19"/>
    <p:sldId id="488" r:id="rId20"/>
    <p:sldId id="482" r:id="rId21"/>
    <p:sldId id="483" r:id="rId22"/>
    <p:sldId id="468" r:id="rId23"/>
    <p:sldId id="469" r:id="rId24"/>
    <p:sldId id="472" r:id="rId25"/>
    <p:sldId id="470" r:id="rId26"/>
    <p:sldId id="471" r:id="rId27"/>
    <p:sldId id="473" r:id="rId28"/>
    <p:sldId id="475" r:id="rId29"/>
    <p:sldId id="476" r:id="rId30"/>
    <p:sldId id="477" r:id="rId31"/>
    <p:sldId id="478" r:id="rId32"/>
    <p:sldId id="474" r:id="rId33"/>
    <p:sldId id="479" r:id="rId34"/>
    <p:sldId id="258" r:id="rId35"/>
    <p:sldId id="264" r:id="rId36"/>
    <p:sldId id="381" r:id="rId37"/>
    <p:sldId id="382" r:id="rId38"/>
    <p:sldId id="420" r:id="rId39"/>
    <p:sldId id="417" r:id="rId40"/>
    <p:sldId id="418" r:id="rId41"/>
    <p:sldId id="391" r:id="rId42"/>
    <p:sldId id="432" r:id="rId43"/>
    <p:sldId id="403" r:id="rId44"/>
    <p:sldId id="404" r:id="rId45"/>
    <p:sldId id="415" r:id="rId46"/>
    <p:sldId id="459" r:id="rId47"/>
    <p:sldId id="460" r:id="rId48"/>
    <p:sldId id="462" r:id="rId49"/>
    <p:sldId id="463" r:id="rId50"/>
    <p:sldId id="419" r:id="rId51"/>
    <p:sldId id="421" r:id="rId52"/>
    <p:sldId id="431" r:id="rId53"/>
    <p:sldId id="461" r:id="rId54"/>
    <p:sldId id="398" r:id="rId55"/>
    <p:sldId id="4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99C6"/>
    <a:srgbClr val="F2F2F2"/>
    <a:srgbClr val="26226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854" autoAdjust="0"/>
    <p:restoredTop sz="96807" autoAdjust="0"/>
  </p:normalViewPr>
  <p:slideViewPr>
    <p:cSldViewPr snapToGrid="0">
      <p:cViewPr>
        <p:scale>
          <a:sx n="75" d="100"/>
          <a:sy n="75" d="100"/>
        </p:scale>
        <p:origin x="1872" y="846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704"/>
    </p:cViewPr>
  </p:sorterViewPr>
  <p:notesViewPr>
    <p:cSldViewPr snapToGrid="0">
      <p:cViewPr varScale="1">
        <p:scale>
          <a:sx n="84" d="100"/>
          <a:sy n="84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2C4673-253F-49E9-A46D-733B2AA77E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99CE5-AC94-4B06-9C82-F5DC72CF8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AA2F-1E50-40BC-A6BC-59D9CCC35F1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8F97-291A-49FF-83D6-1F2766B20B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971A0-C85B-4EDD-AE22-6D2C5BE2C7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FC11-61FB-4137-984F-DC93E62B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8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6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5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02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9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3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4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8DC1B7-FBAB-4AB9-AE3D-53187A7007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175" y="1527143"/>
            <a:ext cx="5463103" cy="1780626"/>
          </a:xfrm>
        </p:spPr>
        <p:txBody>
          <a:bodyPr anchor="b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104F8D-46FD-46EF-9DE5-F4213DE4EA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2175" y="4258467"/>
            <a:ext cx="8308509" cy="160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speakers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170EF11-29F0-4489-BA49-3E78626A8C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2175" y="3428119"/>
            <a:ext cx="8308509" cy="6536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1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E8F2E-BA49-4886-9FC5-5D35DB514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96" y="1317798"/>
            <a:ext cx="11317079" cy="53136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91D-237A-47EB-B516-5985C31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0"/>
            <a:ext cx="10332686" cy="1152267"/>
          </a:xfrm>
        </p:spPr>
        <p:txBody>
          <a:bodyPr>
            <a:normAutofit/>
          </a:bodyPr>
          <a:lstStyle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4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-Title and Content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29C-CEE5-4293-AB57-42A8840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B76-A9D3-4868-BB08-9A579F5C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7693-4016-442A-88BC-617449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728-6E31-4E7A-A1A2-4FF96B4225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726-FAA1-40A7-A34A-7AC9B23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911-B423-46F4-A996-2CA797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492-0856-490C-9EE8-3001457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jpg"/><Relationship Id="rId7" Type="http://schemas.openxmlformats.org/officeDocument/2006/relationships/image" Target="../media/image27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27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29.svg"/><Relationship Id="rId10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8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29.sv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Relationship Id="rId14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svg"/><Relationship Id="rId7" Type="http://schemas.openxmlformats.org/officeDocument/2006/relationships/image" Target="../media/image4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velasker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deislabs/oras/blob/reference-types/docs/artifact-manifest.md" TargetMode="External"/><Relationship Id="rId7" Type="http://schemas.openxmlformats.org/officeDocument/2006/relationships/hyperlink" Target="https://stevelasker.blog/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github.com/opencontainers/artifacts/pull/29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Steve.Lasker@Microsoft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github.com/notaryproject/notaryproject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notaryproject/distribution/blob/prototype-2/docs/reference-types.md" TargetMode="External"/><Relationship Id="rId9" Type="http://schemas.openxmlformats.org/officeDocument/2006/relationships/hyperlink" Target="https://github.com/stevelasker/presentatio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artifacts/pull/29" TargetMode="External"/><Relationship Id="rId2" Type="http://schemas.openxmlformats.org/officeDocument/2006/relationships/hyperlink" Target="https://stevelasker.blog/docker-tagging-best-practices-for-tagging-and-versioning-docker-image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8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29.sv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Relationship Id="rId14" Type="http://schemas.openxmlformats.org/officeDocument/2006/relationships/image" Target="../media/image4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github.com/notaryproject/distribution/blob/prototype-2/docs/reference-type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notaryproject/distribution/blob/prototype-2/docs/reference-typ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aryproject/distribution/blob/prototype-2/docs/reference-types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Lasker/artifacts/blob/oci-artifact-manifest/artifact-manifest-spec.md#lifecycle-managem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63.png"/><Relationship Id="rId10" Type="http://schemas.openxmlformats.org/officeDocument/2006/relationships/hyperlink" Target="https://www.iana.org/assignments/media-types/media-types.xhtml" TargetMode="External"/><Relationship Id="rId4" Type="http://schemas.openxmlformats.org/officeDocument/2006/relationships/image" Target="../media/image14.svg"/><Relationship Id="rId9" Type="http://schemas.openxmlformats.org/officeDocument/2006/relationships/image" Target="../media/image1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71.sv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12" Type="http://schemas.openxmlformats.org/officeDocument/2006/relationships/image" Target="../media/image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69.svg"/><Relationship Id="rId5" Type="http://schemas.openxmlformats.org/officeDocument/2006/relationships/image" Target="../media/image40.svg"/><Relationship Id="rId10" Type="http://schemas.openxmlformats.org/officeDocument/2006/relationships/image" Target="../media/image68.png"/><Relationship Id="rId4" Type="http://schemas.openxmlformats.org/officeDocument/2006/relationships/image" Target="../media/image39.png"/><Relationship Id="rId9" Type="http://schemas.openxmlformats.org/officeDocument/2006/relationships/image" Target="../media/image42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jpg"/><Relationship Id="rId7" Type="http://schemas.openxmlformats.org/officeDocument/2006/relationships/image" Target="../media/image27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1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2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27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29.svg"/><Relationship Id="rId10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42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svg"/><Relationship Id="rId7" Type="http://schemas.openxmlformats.org/officeDocument/2006/relationships/image" Target="../media/image4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6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artifacts/pull/29" TargetMode="External"/><Relationship Id="rId2" Type="http://schemas.openxmlformats.org/officeDocument/2006/relationships/hyperlink" Target="https://stevelasker.blog/docker-tagging-best-practices-for-tagging-and-versioning-docker-im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containers.org/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github/com/deislabs/oras" TargetMode="External"/><Relationship Id="rId7" Type="http://schemas.openxmlformats.org/officeDocument/2006/relationships/hyperlink" Target="https://opencontainers.slack.com/" TargetMode="External"/><Relationship Id="rId12" Type="http://schemas.openxmlformats.org/officeDocument/2006/relationships/hyperlink" Target="https://github.com/stevelasker/presentations" TargetMode="External"/><Relationship Id="rId2" Type="http://schemas.openxmlformats.org/officeDocument/2006/relationships/hyperlink" Target="https://github.com/opencontainers/artifacts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acr/artifacts" TargetMode="External"/><Relationship Id="rId11" Type="http://schemas.openxmlformats.org/officeDocument/2006/relationships/hyperlink" Target="https://github.com/stevelasker" TargetMode="External"/><Relationship Id="rId5" Type="http://schemas.openxmlformats.org/officeDocument/2006/relationships/hyperlink" Target="https://stevelasker.blog/authoring-oci-registry-artifacts-quick-guide/" TargetMode="External"/><Relationship Id="rId15" Type="http://schemas.openxmlformats.org/officeDocument/2006/relationships/image" Target="../media/image3.png"/><Relationship Id="rId10" Type="http://schemas.openxmlformats.org/officeDocument/2006/relationships/hyperlink" Target="https://stevelasker.blog/" TargetMode="External"/><Relationship Id="rId4" Type="http://schemas.openxmlformats.org/officeDocument/2006/relationships/hyperlink" Target="https://github.com/notaryproject/notaryproject" TargetMode="External"/><Relationship Id="rId9" Type="http://schemas.openxmlformats.org/officeDocument/2006/relationships/hyperlink" Target="mailto:Steve.Lasker@Microsoft.com" TargetMode="Externa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sf/wg-vulnerability-disclosures/blob/main/docs/standards/CVRF-CSAF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4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48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860477" y="4097586"/>
            <a:ext cx="459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continues</a:t>
            </a:r>
            <a:br>
              <a:rPr lang="en-US" sz="2400" i="1" dirty="0"/>
            </a:br>
            <a:r>
              <a:rPr lang="en-US" sz="2400" i="1" dirty="0"/>
              <a:t>Adding support for Reference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 / Architect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242243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2294286" y="2310146"/>
            <a:ext cx="906991" cy="838821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7F8AA276-1271-488A-94DA-ED09890606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2839" y="2217880"/>
            <a:ext cx="904875" cy="9048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96C3C54-DC7F-462B-A212-D1D3995071D3}"/>
              </a:ext>
            </a:extLst>
          </p:cNvPr>
          <p:cNvSpPr txBox="1"/>
          <p:nvPr/>
        </p:nvSpPr>
        <p:spPr>
          <a:xfrm>
            <a:off x="2905725" y="5705710"/>
            <a:ext cx="17241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OCI TOB member</a:t>
            </a:r>
          </a:p>
          <a:p>
            <a:r>
              <a:rPr lang="en-US" sz="1100" dirty="0"/>
              <a:t>OCI Artifact maintainer</a:t>
            </a:r>
          </a:p>
          <a:p>
            <a:r>
              <a:rPr lang="en-US" sz="1100" dirty="0"/>
              <a:t>CNCF Notary maintainer</a:t>
            </a:r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97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11ACA98-46EE-48FA-8CEE-F2D3E156DEA2}"/>
              </a:ext>
            </a:extLst>
          </p:cNvPr>
          <p:cNvGrpSpPr/>
          <p:nvPr/>
        </p:nvGrpSpPr>
        <p:grpSpPr>
          <a:xfrm>
            <a:off x="5365075" y="3349526"/>
            <a:ext cx="1561513" cy="434886"/>
            <a:chOff x="3096300" y="4215196"/>
            <a:chExt cx="695114" cy="434886"/>
          </a:xfrm>
        </p:grpSpPr>
        <p:sp>
          <p:nvSpPr>
            <p:cNvPr id="174" name="Arrow: Up 173">
              <a:extLst>
                <a:ext uri="{FF2B5EF4-FFF2-40B4-BE49-F238E27FC236}">
                  <a16:creationId xmlns:a16="http://schemas.microsoft.com/office/drawing/2014/main" id="{F5D4AA12-24F1-4B9D-BD28-3D351C611ED9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3ECF61-9777-49EF-8E4B-ECBE66C2A19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A030-FF4F-4986-A642-D1067DB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reference graph enables deep, shallow of filtered copying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FE9A-3E73-4DAF-AFF5-30E827F121AB}"/>
              </a:ext>
            </a:extLst>
          </p:cNvPr>
          <p:cNvSpPr/>
          <p:nvPr/>
        </p:nvSpPr>
        <p:spPr>
          <a:xfrm>
            <a:off x="947818" y="284734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60422-ECE7-43E2-9B21-CB423E8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4" y="2678457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524D93-0327-4707-9757-57CC848D8F96}"/>
              </a:ext>
            </a:extLst>
          </p:cNvPr>
          <p:cNvSpPr/>
          <p:nvPr/>
        </p:nvSpPr>
        <p:spPr>
          <a:xfrm>
            <a:off x="7139508" y="284579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369DD5-0A7A-4248-AA5E-159DE1BF9075}"/>
              </a:ext>
            </a:extLst>
          </p:cNvPr>
          <p:cNvSpPr/>
          <p:nvPr/>
        </p:nvSpPr>
        <p:spPr>
          <a:xfrm>
            <a:off x="7053659" y="251166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41CA-F59A-4028-8C62-B5817E827817}"/>
              </a:ext>
            </a:extLst>
          </p:cNvPr>
          <p:cNvSpPr txBox="1"/>
          <p:nvPr/>
        </p:nvSpPr>
        <p:spPr>
          <a:xfrm>
            <a:off x="7373642" y="2702385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3A3DE-729C-423C-942D-6337AE0DE333}"/>
              </a:ext>
            </a:extLst>
          </p:cNvPr>
          <p:cNvGrpSpPr/>
          <p:nvPr/>
        </p:nvGrpSpPr>
        <p:grpSpPr>
          <a:xfrm>
            <a:off x="7118077" y="2564007"/>
            <a:ext cx="335450" cy="453922"/>
            <a:chOff x="4316847" y="1020491"/>
            <a:chExt cx="335450" cy="453922"/>
          </a:xfrm>
        </p:grpSpPr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6978884E-B7F5-48E5-B843-8D660AB01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7" name="Distribution">
              <a:extLst>
                <a:ext uri="{FF2B5EF4-FFF2-40B4-BE49-F238E27FC236}">
                  <a16:creationId xmlns:a16="http://schemas.microsoft.com/office/drawing/2014/main" id="{5C9F6871-A7A8-4C77-A440-51212A06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8" name="Key">
              <a:extLst>
                <a:ext uri="{FF2B5EF4-FFF2-40B4-BE49-F238E27FC236}">
                  <a16:creationId xmlns:a16="http://schemas.microsoft.com/office/drawing/2014/main" id="{CC4A4200-B1EE-4F6A-93F6-836798EE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0" name="Net-monitor">
            <a:extLst>
              <a:ext uri="{FF2B5EF4-FFF2-40B4-BE49-F238E27FC236}">
                <a16:creationId xmlns:a16="http://schemas.microsoft.com/office/drawing/2014/main" id="{C1A9ABDE-D17F-43FB-883C-42893F1033FB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31" name="artifact-border">
              <a:extLst>
                <a:ext uri="{FF2B5EF4-FFF2-40B4-BE49-F238E27FC236}">
                  <a16:creationId xmlns:a16="http://schemas.microsoft.com/office/drawing/2014/main" id="{597A4602-84FA-4D6D-89FB-A08D070DFD3A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D4E363-FEFE-4590-A9A1-F105EDC3DD65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DC59FAF7-18CF-4DB7-9973-C3D801455900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34" name="artifact-mask">
                <a:extLst>
                  <a:ext uri="{FF2B5EF4-FFF2-40B4-BE49-F238E27FC236}">
                    <a16:creationId xmlns:a16="http://schemas.microsoft.com/office/drawing/2014/main" id="{81C81EA4-D9ED-4B7F-A628-E6222534E55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86DD97D6-21E0-44F4-AE7A-AF4630900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399F365-6D5E-4FC0-A49B-27A53C640723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0E8C2A8A-4591-405C-AECE-FEB06A54260A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E0C39E8-F46B-44DC-AEE4-026453D581D8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30C5717-A903-40BD-AF30-663E578FA25F}"/>
                  </a:ext>
                </a:extLst>
              </p:cNvPr>
              <p:cNvCxnSpPr>
                <a:cxnSpLocks/>
                <a:stCxn id="37" idx="1"/>
                <a:endCxn id="3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CD525543-E050-409A-85E9-36711CA0F37D}"/>
                  </a:ext>
                </a:extLst>
              </p:cNvPr>
              <p:cNvCxnSpPr>
                <a:cxnSpLocks/>
                <a:stCxn id="38" idx="1"/>
                <a:endCxn id="3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806B5C91-2150-49B1-B18C-4042E95DF11B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63F8B28-826E-408C-8A11-BB63F6DA1CC4}"/>
                  </a:ext>
                </a:extLst>
              </p:cNvPr>
              <p:cNvCxnSpPr>
                <a:cxnSpLocks/>
                <a:stCxn id="41" idx="1"/>
                <a:endCxn id="3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39AF201C-0930-4341-A47C-B3B3C72609F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6" name="Net-monitor">
            <a:extLst>
              <a:ext uri="{FF2B5EF4-FFF2-40B4-BE49-F238E27FC236}">
                <a16:creationId xmlns:a16="http://schemas.microsoft.com/office/drawing/2014/main" id="{148AE50D-3701-4F47-9DE0-471F0253DF11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157" name="artifact-border">
              <a:extLst>
                <a:ext uri="{FF2B5EF4-FFF2-40B4-BE49-F238E27FC236}">
                  <a16:creationId xmlns:a16="http://schemas.microsoft.com/office/drawing/2014/main" id="{82BDC0EF-5645-4056-ACBD-F102FB28BB2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683D9CF-E6B5-4964-9DD6-4D68206BE1AF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159" name="artifact-name">
                <a:extLst>
                  <a:ext uri="{FF2B5EF4-FFF2-40B4-BE49-F238E27FC236}">
                    <a16:creationId xmlns:a16="http://schemas.microsoft.com/office/drawing/2014/main" id="{A66BCD3B-DC4F-4460-8C1E-99B872307F22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160" name="artifact-mask">
                <a:extLst>
                  <a:ext uri="{FF2B5EF4-FFF2-40B4-BE49-F238E27FC236}">
                    <a16:creationId xmlns:a16="http://schemas.microsoft.com/office/drawing/2014/main" id="{F04EA623-400C-4839-A20A-7E320FA53E8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Container Image">
                <a:extLst>
                  <a:ext uri="{FF2B5EF4-FFF2-40B4-BE49-F238E27FC236}">
                    <a16:creationId xmlns:a16="http://schemas.microsoft.com/office/drawing/2014/main" id="{9F9C79B8-4C61-4907-BEC4-8854E8000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C0F5CCE0-EEBA-4226-ADF0-FCA50F59A1A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Sig Label">
                <a:extLst>
                  <a:ext uri="{FF2B5EF4-FFF2-40B4-BE49-F238E27FC236}">
                    <a16:creationId xmlns:a16="http://schemas.microsoft.com/office/drawing/2014/main" id="{C8E4E40A-DFCE-4128-8A03-C85764324C89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64" name="Sig Label">
                <a:extLst>
                  <a:ext uri="{FF2B5EF4-FFF2-40B4-BE49-F238E27FC236}">
                    <a16:creationId xmlns:a16="http://schemas.microsoft.com/office/drawing/2014/main" id="{4D345474-07E9-4EF1-A206-453D20C25983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AD002759-61DB-4956-AD7E-8E8458774937}"/>
                  </a:ext>
                </a:extLst>
              </p:cNvPr>
              <p:cNvCxnSpPr>
                <a:cxnSpLocks/>
                <a:stCxn id="163" idx="1"/>
                <a:endCxn id="161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A1F17BAE-7F2A-40AE-999F-AAF15FF5FA49}"/>
                  </a:ext>
                </a:extLst>
              </p:cNvPr>
              <p:cNvCxnSpPr>
                <a:cxnSpLocks/>
                <a:stCxn id="164" idx="1"/>
                <a:endCxn id="161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Sig Label">
                <a:extLst>
                  <a:ext uri="{FF2B5EF4-FFF2-40B4-BE49-F238E27FC236}">
                    <a16:creationId xmlns:a16="http://schemas.microsoft.com/office/drawing/2014/main" id="{A3B76AB2-7761-42CA-A120-A06A3A46406D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A48EAA10-2478-4A77-A9C5-AB794052B81F}"/>
                  </a:ext>
                </a:extLst>
              </p:cNvPr>
              <p:cNvCxnSpPr>
                <a:cxnSpLocks/>
                <a:stCxn id="167" idx="1"/>
                <a:endCxn id="161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Sig Label">
                <a:extLst>
                  <a:ext uri="{FF2B5EF4-FFF2-40B4-BE49-F238E27FC236}">
                    <a16:creationId xmlns:a16="http://schemas.microsoft.com/office/drawing/2014/main" id="{3FFDD508-C46C-4C0A-9981-E94159E9DB21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6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5145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13DE-989B-4F45-A4E7-C48EA62668F5}"/>
              </a:ext>
            </a:extLst>
          </p:cNvPr>
          <p:cNvSpPr/>
          <p:nvPr/>
        </p:nvSpPr>
        <p:spPr>
          <a:xfrm>
            <a:off x="926387" y="1645897"/>
            <a:ext cx="4148138" cy="4994592"/>
          </a:xfrm>
          <a:prstGeom prst="rect">
            <a:avLst/>
          </a:prstGeom>
          <a:noFill/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6E2D9-84BF-4E70-9C7F-E012C8A76AF9}"/>
              </a:ext>
            </a:extLst>
          </p:cNvPr>
          <p:cNvGrpSpPr/>
          <p:nvPr/>
        </p:nvGrpSpPr>
        <p:grpSpPr>
          <a:xfrm>
            <a:off x="5221635" y="2141807"/>
            <a:ext cx="1561513" cy="434886"/>
            <a:chOff x="3096300" y="4215196"/>
            <a:chExt cx="695114" cy="434886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7782DDF-0D13-4A03-842E-D26CD96157D5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D0E6F-61FD-408E-B330-98F7730BA996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A090EE-AE9B-4C18-8F1C-28D2964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3" y="1477010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7CAFFF-F1B4-4B03-9F9F-647E215687C1}"/>
              </a:ext>
            </a:extLst>
          </p:cNvPr>
          <p:cNvSpPr/>
          <p:nvPr/>
        </p:nvSpPr>
        <p:spPr>
          <a:xfrm>
            <a:off x="7118077" y="1644347"/>
            <a:ext cx="4148138" cy="4994592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F9D6E1-9D22-46E5-9964-38682BF9141A}"/>
              </a:ext>
            </a:extLst>
          </p:cNvPr>
          <p:cNvSpPr/>
          <p:nvPr/>
        </p:nvSpPr>
        <p:spPr>
          <a:xfrm>
            <a:off x="7032228" y="1310213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82F71-AB9E-4186-AB98-1F51FB1933AA}"/>
              </a:ext>
            </a:extLst>
          </p:cNvPr>
          <p:cNvSpPr txBox="1"/>
          <p:nvPr/>
        </p:nvSpPr>
        <p:spPr>
          <a:xfrm>
            <a:off x="7352211" y="1500938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A04CD4-7DCE-4D33-8097-A82E0355BF36}"/>
              </a:ext>
            </a:extLst>
          </p:cNvPr>
          <p:cNvGrpSpPr/>
          <p:nvPr/>
        </p:nvGrpSpPr>
        <p:grpSpPr>
          <a:xfrm>
            <a:off x="7096646" y="1362560"/>
            <a:ext cx="335450" cy="453922"/>
            <a:chOff x="4316847" y="1020491"/>
            <a:chExt cx="335450" cy="453922"/>
          </a:xfrm>
        </p:grpSpPr>
        <p:pic>
          <p:nvPicPr>
            <p:cNvPr id="27" name="Signature">
              <a:extLst>
                <a:ext uri="{FF2B5EF4-FFF2-40B4-BE49-F238E27FC236}">
                  <a16:creationId xmlns:a16="http://schemas.microsoft.com/office/drawing/2014/main" id="{8970164E-17D4-4CDA-9E70-7026F2A8E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28" name="Distribution">
              <a:extLst>
                <a:ext uri="{FF2B5EF4-FFF2-40B4-BE49-F238E27FC236}">
                  <a16:creationId xmlns:a16="http://schemas.microsoft.com/office/drawing/2014/main" id="{1F21F8A7-A5DF-468D-8393-F0A39584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29" name="Key">
              <a:extLst>
                <a:ext uri="{FF2B5EF4-FFF2-40B4-BE49-F238E27FC236}">
                  <a16:creationId xmlns:a16="http://schemas.microsoft.com/office/drawing/2014/main" id="{1B87FB44-E089-4F0B-9563-6F4585F0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3D62F-9A87-48E4-B9EC-8B53C44F86BE}"/>
              </a:ext>
            </a:extLst>
          </p:cNvPr>
          <p:cNvGrpSpPr/>
          <p:nvPr/>
        </p:nvGrpSpPr>
        <p:grpSpPr>
          <a:xfrm>
            <a:off x="1143306" y="1947819"/>
            <a:ext cx="3594911" cy="4623711"/>
            <a:chOff x="1143306" y="1949578"/>
            <a:chExt cx="3594911" cy="4623711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BFCB1B5B-B46B-4995-AC7E-13BA34997A77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Net-monitor">
              <a:extLst>
                <a:ext uri="{FF2B5EF4-FFF2-40B4-BE49-F238E27FC236}">
                  <a16:creationId xmlns:a16="http://schemas.microsoft.com/office/drawing/2014/main" id="{6899AC23-D512-4E92-988B-0B4EA36F6DE2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198" name="artifact-border">
                <a:extLst>
                  <a:ext uri="{FF2B5EF4-FFF2-40B4-BE49-F238E27FC236}">
                    <a16:creationId xmlns:a16="http://schemas.microsoft.com/office/drawing/2014/main" id="{5EC2E4A3-9C6C-4931-A68C-DDD94C33CCF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447D77-DB94-47AB-98B7-151CBD06664A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200" name="artifact-name">
                  <a:extLst>
                    <a:ext uri="{FF2B5EF4-FFF2-40B4-BE49-F238E27FC236}">
                      <a16:creationId xmlns:a16="http://schemas.microsoft.com/office/drawing/2014/main" id="{0EC5A381-925A-4CE4-B56D-6ED8D50EE466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201" name="artifact-mask">
                  <a:extLst>
                    <a:ext uri="{FF2B5EF4-FFF2-40B4-BE49-F238E27FC236}">
                      <a16:creationId xmlns:a16="http://schemas.microsoft.com/office/drawing/2014/main" id="{3AD79A25-F777-4043-8754-D1B3BCA4B92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202" name="Container Image">
                  <a:extLst>
                    <a:ext uri="{FF2B5EF4-FFF2-40B4-BE49-F238E27FC236}">
                      <a16:creationId xmlns:a16="http://schemas.microsoft.com/office/drawing/2014/main" id="{75F0B5EE-02B3-4377-9AE1-915D50B96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FFE7B8AE-E01A-46F4-9FBD-3E7A07B3B743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Sig Label">
                  <a:extLst>
                    <a:ext uri="{FF2B5EF4-FFF2-40B4-BE49-F238E27FC236}">
                      <a16:creationId xmlns:a16="http://schemas.microsoft.com/office/drawing/2014/main" id="{AA17B7F2-B7F4-4C59-9931-21BA5411DC45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05" name="Sig Label">
                  <a:extLst>
                    <a:ext uri="{FF2B5EF4-FFF2-40B4-BE49-F238E27FC236}">
                      <a16:creationId xmlns:a16="http://schemas.microsoft.com/office/drawing/2014/main" id="{FD4C4843-F6B9-4F56-92EF-89ED95775DD1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06" name="Connector: Elbow 205">
                  <a:extLst>
                    <a:ext uri="{FF2B5EF4-FFF2-40B4-BE49-F238E27FC236}">
                      <a16:creationId xmlns:a16="http://schemas.microsoft.com/office/drawing/2014/main" id="{E5FE1799-F3BF-4414-A7C3-A9011E5D146B}"/>
                    </a:ext>
                  </a:extLst>
                </p:cNvPr>
                <p:cNvCxnSpPr>
                  <a:cxnSpLocks/>
                  <a:stCxn id="204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or: Elbow 206">
                  <a:extLst>
                    <a:ext uri="{FF2B5EF4-FFF2-40B4-BE49-F238E27FC236}">
                      <a16:creationId xmlns:a16="http://schemas.microsoft.com/office/drawing/2014/main" id="{10A83356-21C2-4132-A99E-4ECFCB3FD61B}"/>
                    </a:ext>
                  </a:extLst>
                </p:cNvPr>
                <p:cNvCxnSpPr>
                  <a:cxnSpLocks/>
                  <a:stCxn id="205" idx="1"/>
                  <a:endCxn id="202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Sig Label">
                  <a:extLst>
                    <a:ext uri="{FF2B5EF4-FFF2-40B4-BE49-F238E27FC236}">
                      <a16:creationId xmlns:a16="http://schemas.microsoft.com/office/drawing/2014/main" id="{2BACDD04-B5DE-45F5-BDFE-783C9B24D48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09" name="Connector: Elbow 208">
                  <a:extLst>
                    <a:ext uri="{FF2B5EF4-FFF2-40B4-BE49-F238E27FC236}">
                      <a16:creationId xmlns:a16="http://schemas.microsoft.com/office/drawing/2014/main" id="{1D960108-387C-4620-9512-B309A811188B}"/>
                    </a:ext>
                  </a:extLst>
                </p:cNvPr>
                <p:cNvCxnSpPr>
                  <a:cxnSpLocks/>
                  <a:stCxn id="208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Sig Label">
                  <a:extLst>
                    <a:ext uri="{FF2B5EF4-FFF2-40B4-BE49-F238E27FC236}">
                      <a16:creationId xmlns:a16="http://schemas.microsoft.com/office/drawing/2014/main" id="{98F8A0B7-527C-44FA-AC0D-9BBBC40B897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65" name="Wabbit-Networks Sig">
              <a:extLst>
                <a:ext uri="{FF2B5EF4-FFF2-40B4-BE49-F238E27FC236}">
                  <a16:creationId xmlns:a16="http://schemas.microsoft.com/office/drawing/2014/main" id="{D8BEEA29-C3C7-4CFB-9870-FB544061DAD7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190" name="artifact-border">
                <a:extLst>
                  <a:ext uri="{FF2B5EF4-FFF2-40B4-BE49-F238E27FC236}">
                    <a16:creationId xmlns:a16="http://schemas.microsoft.com/office/drawing/2014/main" id="{B68AA0DA-03B8-4033-9BE1-D55B245B3B4F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1" name="Container Image">
                <a:extLst>
                  <a:ext uri="{FF2B5EF4-FFF2-40B4-BE49-F238E27FC236}">
                    <a16:creationId xmlns:a16="http://schemas.microsoft.com/office/drawing/2014/main" id="{0CA4056A-70E9-4267-91C9-60CB5C622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5F038F92-E138-48B5-8E86-135C38D8CCC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tifact-name">
                <a:extLst>
                  <a:ext uri="{FF2B5EF4-FFF2-40B4-BE49-F238E27FC236}">
                    <a16:creationId xmlns:a16="http://schemas.microsoft.com/office/drawing/2014/main" id="{90843E06-1817-481F-B0BA-1681F19E3990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94" name="Sig Label">
                <a:extLst>
                  <a:ext uri="{FF2B5EF4-FFF2-40B4-BE49-F238E27FC236}">
                    <a16:creationId xmlns:a16="http://schemas.microsoft.com/office/drawing/2014/main" id="{F3CD6DF0-0C6A-409F-9EAE-84D49BFB419F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74980B68-E4EB-4263-B364-36969348185E}"/>
                  </a:ext>
                </a:extLst>
              </p:cNvPr>
              <p:cNvCxnSpPr>
                <a:cxnSpLocks/>
                <a:stCxn id="194" idx="1"/>
                <a:endCxn id="167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Sig Label">
                <a:extLst>
                  <a:ext uri="{FF2B5EF4-FFF2-40B4-BE49-F238E27FC236}">
                    <a16:creationId xmlns:a16="http://schemas.microsoft.com/office/drawing/2014/main" id="{2C32C5CF-FEF4-4057-9DB9-C4E1FC587FC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97" name="Sig Label">
                <a:extLst>
                  <a:ext uri="{FF2B5EF4-FFF2-40B4-BE49-F238E27FC236}">
                    <a16:creationId xmlns:a16="http://schemas.microsoft.com/office/drawing/2014/main" id="{CE1B895E-AD98-40A0-A3D0-7E5622A8D9F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5182DB-6D5E-43EF-99C7-9CEDA95E4D5C}"/>
                </a:ext>
              </a:extLst>
            </p:cNvPr>
            <p:cNvCxnSpPr>
              <a:cxnSpLocks/>
              <a:stCxn id="196" idx="1"/>
              <a:endCxn id="163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1FD484-5F8E-4F3A-B1E0-92E9AE46252A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F4D3481-AEE8-4146-B858-E428D8E84990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788EE43-167C-46A2-83E9-6D75168FD8E5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Wabbit-Networks Sig">
              <a:extLst>
                <a:ext uri="{FF2B5EF4-FFF2-40B4-BE49-F238E27FC236}">
                  <a16:creationId xmlns:a16="http://schemas.microsoft.com/office/drawing/2014/main" id="{07B3354B-9312-485C-AAF9-AEC36E97915F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182" name="artifact-border">
                <a:extLst>
                  <a:ext uri="{FF2B5EF4-FFF2-40B4-BE49-F238E27FC236}">
                    <a16:creationId xmlns:a16="http://schemas.microsoft.com/office/drawing/2014/main" id="{788CB743-4873-4B89-9F15-ECC22B41C8FC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83" name="Container Image">
                <a:extLst>
                  <a:ext uri="{FF2B5EF4-FFF2-40B4-BE49-F238E27FC236}">
                    <a16:creationId xmlns:a16="http://schemas.microsoft.com/office/drawing/2014/main" id="{172CF01A-FC0E-4FFC-BAE6-712EDEC8F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ED0ACB7-C879-4E44-B9EB-FDF16B50B3E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tifact-name">
                <a:extLst>
                  <a:ext uri="{FF2B5EF4-FFF2-40B4-BE49-F238E27FC236}">
                    <a16:creationId xmlns:a16="http://schemas.microsoft.com/office/drawing/2014/main" id="{AF843D44-F654-4A1B-B75B-34B7DB2639BF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186" name="Sig Label">
                <a:extLst>
                  <a:ext uri="{FF2B5EF4-FFF2-40B4-BE49-F238E27FC236}">
                    <a16:creationId xmlns:a16="http://schemas.microsoft.com/office/drawing/2014/main" id="{2D3B95EC-F3FE-4F11-9229-248AA5C5396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704D939A-E911-4998-A1F3-E719A242CAC4}"/>
                  </a:ext>
                </a:extLst>
              </p:cNvPr>
              <p:cNvCxnSpPr>
                <a:cxnSpLocks/>
                <a:stCxn id="186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Sig Label">
                <a:extLst>
                  <a:ext uri="{FF2B5EF4-FFF2-40B4-BE49-F238E27FC236}">
                    <a16:creationId xmlns:a16="http://schemas.microsoft.com/office/drawing/2014/main" id="{9D45575C-A733-4D20-8C98-5F505D3F1158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9" name="Sig Label">
                <a:extLst>
                  <a:ext uri="{FF2B5EF4-FFF2-40B4-BE49-F238E27FC236}">
                    <a16:creationId xmlns:a16="http://schemas.microsoft.com/office/drawing/2014/main" id="{D8E1771E-7FC5-4547-AAAC-2AD8BABCB042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697292-0AF4-4DFA-ADF4-27A8E066C9C4}"/>
                </a:ext>
              </a:extLst>
            </p:cNvPr>
            <p:cNvCxnSpPr>
              <a:cxnSpLocks/>
              <a:stCxn id="188" idx="1"/>
              <a:endCxn id="163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Wabbit-Networks Sig">
              <a:extLst>
                <a:ext uri="{FF2B5EF4-FFF2-40B4-BE49-F238E27FC236}">
                  <a16:creationId xmlns:a16="http://schemas.microsoft.com/office/drawing/2014/main" id="{7519DF72-BAA5-4B68-8EF6-C7C052C63FF3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174" name="artifact-border">
                <a:extLst>
                  <a:ext uri="{FF2B5EF4-FFF2-40B4-BE49-F238E27FC236}">
                    <a16:creationId xmlns:a16="http://schemas.microsoft.com/office/drawing/2014/main" id="{6100975A-BA46-4E6B-A646-2C2B8B8F6C6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5" name="Container Image">
                <a:extLst>
                  <a:ext uri="{FF2B5EF4-FFF2-40B4-BE49-F238E27FC236}">
                    <a16:creationId xmlns:a16="http://schemas.microsoft.com/office/drawing/2014/main" id="{411FBD63-9D3F-4C4B-8CD9-3C7C07085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A449E0F4-D4FF-4AE3-9A72-BDA0C9743975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tifact-name">
                <a:extLst>
                  <a:ext uri="{FF2B5EF4-FFF2-40B4-BE49-F238E27FC236}">
                    <a16:creationId xmlns:a16="http://schemas.microsoft.com/office/drawing/2014/main" id="{E84BF0B9-E27E-4CCF-B2BC-DB6468B8B735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78" name="Sig Label">
                <a:extLst>
                  <a:ext uri="{FF2B5EF4-FFF2-40B4-BE49-F238E27FC236}">
                    <a16:creationId xmlns:a16="http://schemas.microsoft.com/office/drawing/2014/main" id="{7E576732-0ED2-4D4E-A962-65FCDC1E88E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4F01FAB3-37BD-4318-8A11-48DCEFE8EB78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0F091F44-3213-43CA-9F88-519D1A1BB441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1" name="Sig Label">
                <a:extLst>
                  <a:ext uri="{FF2B5EF4-FFF2-40B4-BE49-F238E27FC236}">
                    <a16:creationId xmlns:a16="http://schemas.microsoft.com/office/drawing/2014/main" id="{ECE4DAF3-58D3-459D-A4BB-0AAFE2A69BE4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B6B33A72-A2E1-4393-B02D-A6BA0902F0E5}"/>
                </a:ext>
              </a:extLst>
            </p:cNvPr>
            <p:cNvCxnSpPr>
              <a:cxnSpLocks/>
              <a:stCxn id="180" idx="1"/>
              <a:endCxn id="169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531B00F-3E58-4776-9100-091BF483CC53}"/>
              </a:ext>
            </a:extLst>
          </p:cNvPr>
          <p:cNvGrpSpPr/>
          <p:nvPr/>
        </p:nvGrpSpPr>
        <p:grpSpPr>
          <a:xfrm>
            <a:off x="1143306" y="1949578"/>
            <a:ext cx="3594911" cy="4623711"/>
            <a:chOff x="1143306" y="1949578"/>
            <a:chExt cx="3594911" cy="4623711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51CBA87-5A4D-4FBA-923D-FFF799CE9751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Net-monitor">
              <a:extLst>
                <a:ext uri="{FF2B5EF4-FFF2-40B4-BE49-F238E27FC236}">
                  <a16:creationId xmlns:a16="http://schemas.microsoft.com/office/drawing/2014/main" id="{FBF31E24-ACF5-4BD5-BF31-E6FCF2CE928E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60" name="artifact-border">
                <a:extLst>
                  <a:ext uri="{FF2B5EF4-FFF2-40B4-BE49-F238E27FC236}">
                    <a16:creationId xmlns:a16="http://schemas.microsoft.com/office/drawing/2014/main" id="{F97C879B-6E32-4948-B073-64B55354643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8E8A627-9DCC-4946-AF81-4C13D0AE2446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62" name="artifact-name">
                  <a:extLst>
                    <a:ext uri="{FF2B5EF4-FFF2-40B4-BE49-F238E27FC236}">
                      <a16:creationId xmlns:a16="http://schemas.microsoft.com/office/drawing/2014/main" id="{5FC9BC61-1E5C-4AF4-BCE0-700B3E7E98A5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63" name="artifact-mask">
                  <a:extLst>
                    <a:ext uri="{FF2B5EF4-FFF2-40B4-BE49-F238E27FC236}">
                      <a16:creationId xmlns:a16="http://schemas.microsoft.com/office/drawing/2014/main" id="{F12D7949-899D-4007-AFC9-FB91A3792703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64" name="Container Image">
                  <a:extLst>
                    <a:ext uri="{FF2B5EF4-FFF2-40B4-BE49-F238E27FC236}">
                      <a16:creationId xmlns:a16="http://schemas.microsoft.com/office/drawing/2014/main" id="{2B205340-AB76-4718-8085-863F56B7B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57AE3AE1-877C-4993-AE60-7031D891D43A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Sig Label">
                  <a:extLst>
                    <a:ext uri="{FF2B5EF4-FFF2-40B4-BE49-F238E27FC236}">
                      <a16:creationId xmlns:a16="http://schemas.microsoft.com/office/drawing/2014/main" id="{1576C31D-3537-46A1-A1C8-2D1504311E6E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67" name="Sig Label">
                  <a:extLst>
                    <a:ext uri="{FF2B5EF4-FFF2-40B4-BE49-F238E27FC236}">
                      <a16:creationId xmlns:a16="http://schemas.microsoft.com/office/drawing/2014/main" id="{75EE1657-DD1B-4AF7-921F-6511904165EF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FC381D36-496B-414F-B695-B4E184ED778C}"/>
                    </a:ext>
                  </a:extLst>
                </p:cNvPr>
                <p:cNvCxnSpPr>
                  <a:cxnSpLocks/>
                  <a:stCxn id="66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B0FE0B30-058C-4A42-B05C-0429609ADAE9}"/>
                    </a:ext>
                  </a:extLst>
                </p:cNvPr>
                <p:cNvCxnSpPr>
                  <a:cxnSpLocks/>
                  <a:stCxn id="67" idx="1"/>
                  <a:endCxn id="64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Sig Label">
                  <a:extLst>
                    <a:ext uri="{FF2B5EF4-FFF2-40B4-BE49-F238E27FC236}">
                      <a16:creationId xmlns:a16="http://schemas.microsoft.com/office/drawing/2014/main" id="{4529E18C-1D7E-4E29-8602-497E3DD1E8D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E3BCE744-7AF1-453D-B76B-81D57349B3C4}"/>
                    </a:ext>
                  </a:extLst>
                </p:cNvPr>
                <p:cNvCxnSpPr>
                  <a:cxnSpLocks/>
                  <a:stCxn id="70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Sig Label">
                  <a:extLst>
                    <a:ext uri="{FF2B5EF4-FFF2-40B4-BE49-F238E27FC236}">
                      <a16:creationId xmlns:a16="http://schemas.microsoft.com/office/drawing/2014/main" id="{3FE0C9A6-3095-4502-B382-34FDD4B6E37F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73" name="Wabbit-Networks Sig">
              <a:extLst>
                <a:ext uri="{FF2B5EF4-FFF2-40B4-BE49-F238E27FC236}">
                  <a16:creationId xmlns:a16="http://schemas.microsoft.com/office/drawing/2014/main" id="{DE693E91-930E-41EE-B36D-927C65DFEAC6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74" name="artifact-border">
                <a:extLst>
                  <a:ext uri="{FF2B5EF4-FFF2-40B4-BE49-F238E27FC236}">
                    <a16:creationId xmlns:a16="http://schemas.microsoft.com/office/drawing/2014/main" id="{429823EE-9E41-4B4E-9923-433CCAC3D57B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Container Image">
                <a:extLst>
                  <a:ext uri="{FF2B5EF4-FFF2-40B4-BE49-F238E27FC236}">
                    <a16:creationId xmlns:a16="http://schemas.microsoft.com/office/drawing/2014/main" id="{3FBE74B6-60E7-4051-826A-3089BD9C6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08970AF-4AE0-43E1-B56B-42CB41D8109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tifact-name">
                <a:extLst>
                  <a:ext uri="{FF2B5EF4-FFF2-40B4-BE49-F238E27FC236}">
                    <a16:creationId xmlns:a16="http://schemas.microsoft.com/office/drawing/2014/main" id="{80852CFD-D152-43BC-93FF-57AE5F550A0E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78" name="Sig Label">
                <a:extLst>
                  <a:ext uri="{FF2B5EF4-FFF2-40B4-BE49-F238E27FC236}">
                    <a16:creationId xmlns:a16="http://schemas.microsoft.com/office/drawing/2014/main" id="{E61E100D-3CEB-4A36-A22A-2872C3C9BBD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58FBFB3-B685-4B86-A36A-064E96E06236}"/>
                  </a:ext>
                </a:extLst>
              </p:cNvPr>
              <p:cNvCxnSpPr>
                <a:cxnSpLocks/>
                <a:stCxn id="78" idx="1"/>
                <a:endCxn id="83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Sig Label">
                <a:extLst>
                  <a:ext uri="{FF2B5EF4-FFF2-40B4-BE49-F238E27FC236}">
                    <a16:creationId xmlns:a16="http://schemas.microsoft.com/office/drawing/2014/main" id="{BEAA67B8-B340-4B6E-8C04-25FF60C0AA9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81" name="Sig Label">
                <a:extLst>
                  <a:ext uri="{FF2B5EF4-FFF2-40B4-BE49-F238E27FC236}">
                    <a16:creationId xmlns:a16="http://schemas.microsoft.com/office/drawing/2014/main" id="{A37884DB-4988-4E5E-8754-987EF865586D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5E7938-3FFE-4F57-A056-FD11A9852D51}"/>
                </a:ext>
              </a:extLst>
            </p:cNvPr>
            <p:cNvCxnSpPr>
              <a:cxnSpLocks/>
              <a:stCxn id="80" idx="1"/>
              <a:endCxn id="58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555EBF9-A616-4161-BD1A-0A7513FA7B88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8F849D8-878D-4039-94DA-1A92EFCD319B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201BA2-38CD-48E2-94F6-6962166A2BEB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Wabbit-Networks Sig">
              <a:extLst>
                <a:ext uri="{FF2B5EF4-FFF2-40B4-BE49-F238E27FC236}">
                  <a16:creationId xmlns:a16="http://schemas.microsoft.com/office/drawing/2014/main" id="{715D7AE3-6EC9-4F05-AA71-9305B3EEA137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6BD23DA4-1D0F-48A9-970C-344E4599195E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63744CF2-7FFC-43F2-84AD-9B5E18B8F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2687B14-6BB5-440C-93C0-D9D7D72D423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40AA453D-FE47-47D8-97B9-D0D9F75B6B38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995B33AC-82C6-474E-B7F2-728FDB0B69C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B1BAF28F-B4D7-4FE1-8DD0-D5909DE3C671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CBCA65B9-7FB6-44D0-A743-2E714C284D87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94" name="Sig Label">
                <a:extLst>
                  <a:ext uri="{FF2B5EF4-FFF2-40B4-BE49-F238E27FC236}">
                    <a16:creationId xmlns:a16="http://schemas.microsoft.com/office/drawing/2014/main" id="{B9AB4031-5849-46DD-92DA-CE7CC9265D68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F43D09B-0167-4D72-B8F6-25A3567DA4E4}"/>
                </a:ext>
              </a:extLst>
            </p:cNvPr>
            <p:cNvCxnSpPr>
              <a:cxnSpLocks/>
              <a:stCxn id="93" idx="1"/>
              <a:endCxn id="58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Wabbit-Networks Sig">
              <a:extLst>
                <a:ext uri="{FF2B5EF4-FFF2-40B4-BE49-F238E27FC236}">
                  <a16:creationId xmlns:a16="http://schemas.microsoft.com/office/drawing/2014/main" id="{02D16CC7-AAF5-44CA-B4C6-05F2091DDFA2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037B74F9-EB83-476A-B315-FBB30D0EB158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8" name="Container Image">
                <a:extLst>
                  <a:ext uri="{FF2B5EF4-FFF2-40B4-BE49-F238E27FC236}">
                    <a16:creationId xmlns:a16="http://schemas.microsoft.com/office/drawing/2014/main" id="{D7121843-0F21-4C31-A874-865BC082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674A31AD-8A88-4581-A83C-6F13E109B78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tifact-name">
                <a:extLst>
                  <a:ext uri="{FF2B5EF4-FFF2-40B4-BE49-F238E27FC236}">
                    <a16:creationId xmlns:a16="http://schemas.microsoft.com/office/drawing/2014/main" id="{A2C25563-1109-4307-B467-D2B7B6FE5429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01" name="Sig Label">
                <a:extLst>
                  <a:ext uri="{FF2B5EF4-FFF2-40B4-BE49-F238E27FC236}">
                    <a16:creationId xmlns:a16="http://schemas.microsoft.com/office/drawing/2014/main" id="{371F790F-DA69-4758-BB7A-F24B38703D8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B95404E6-3FCA-457B-ABD9-BDE84031B939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Sig Label">
                <a:extLst>
                  <a:ext uri="{FF2B5EF4-FFF2-40B4-BE49-F238E27FC236}">
                    <a16:creationId xmlns:a16="http://schemas.microsoft.com/office/drawing/2014/main" id="{6DC1C7F7-5061-4277-9B3E-244ACDCA908B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04" name="Sig Label">
                <a:extLst>
                  <a:ext uri="{FF2B5EF4-FFF2-40B4-BE49-F238E27FC236}">
                    <a16:creationId xmlns:a16="http://schemas.microsoft.com/office/drawing/2014/main" id="{19E0C112-3B99-4703-A81F-9AFDF1D32F56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E224E128-D15E-46AF-883E-36BF3726EDC8}"/>
                </a:ext>
              </a:extLst>
            </p:cNvPr>
            <p:cNvCxnSpPr>
              <a:cxnSpLocks/>
              <a:stCxn id="103" idx="1"/>
              <a:endCxn id="85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34F5EF-CC7D-4A35-ADE4-1E4DE276DFD0}"/>
              </a:ext>
            </a:extLst>
          </p:cNvPr>
          <p:cNvSpPr/>
          <p:nvPr/>
        </p:nvSpPr>
        <p:spPr>
          <a:xfrm>
            <a:off x="6926589" y="842682"/>
            <a:ext cx="4513550" cy="5916706"/>
          </a:xfrm>
          <a:prstGeom prst="rect">
            <a:avLst/>
          </a:prstGeom>
          <a:noFill/>
          <a:ln w="76200">
            <a:solidFill>
              <a:srgbClr val="39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11D9BA6-02B6-4842-BEED-F72DCFF28D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26589" y="410593"/>
            <a:ext cx="476250" cy="476250"/>
          </a:xfrm>
          <a:prstGeom prst="rect">
            <a:avLst/>
          </a:prstGeom>
        </p:spPr>
      </p:pic>
      <p:sp>
        <p:nvSpPr>
          <p:cNvPr id="215" name="Graphic 27">
            <a:extLst>
              <a:ext uri="{FF2B5EF4-FFF2-40B4-BE49-F238E27FC236}">
                <a16:creationId xmlns:a16="http://schemas.microsoft.com/office/drawing/2014/main" id="{5B241015-EBBE-4E38-AB0D-45CE1B580D3C}"/>
              </a:ext>
            </a:extLst>
          </p:cNvPr>
          <p:cNvSpPr/>
          <p:nvPr/>
        </p:nvSpPr>
        <p:spPr>
          <a:xfrm>
            <a:off x="10590650" y="989159"/>
            <a:ext cx="675565" cy="525565"/>
          </a:xfrm>
          <a:custGeom>
            <a:avLst/>
            <a:gdLst>
              <a:gd name="connsiteX0" fmla="*/ 800982 w 944903"/>
              <a:gd name="connsiteY0" fmla="*/ 232647 h 698098"/>
              <a:gd name="connsiteX1" fmla="*/ 800982 w 944903"/>
              <a:gd name="connsiteY1" fmla="*/ 463989 h 698098"/>
              <a:gd name="connsiteX2" fmla="*/ 943776 w 944903"/>
              <a:gd name="connsiteY2" fmla="*/ 409710 h 698098"/>
              <a:gd name="connsiteX3" fmla="*/ 943776 w 944903"/>
              <a:gd name="connsiteY3" fmla="*/ 284052 h 698098"/>
              <a:gd name="connsiteX4" fmla="*/ 743865 w 944903"/>
              <a:gd name="connsiteY4" fmla="*/ 432557 h 698098"/>
              <a:gd name="connsiteX5" fmla="*/ 735297 w 944903"/>
              <a:gd name="connsiteY5" fmla="*/ 429701 h 698098"/>
              <a:gd name="connsiteX6" fmla="*/ 735297 w 944903"/>
              <a:gd name="connsiteY6" fmla="*/ 266917 h 698098"/>
              <a:gd name="connsiteX7" fmla="*/ 743865 w 944903"/>
              <a:gd name="connsiteY7" fmla="*/ 264061 h 698098"/>
              <a:gd name="connsiteX8" fmla="*/ 752433 w 944903"/>
              <a:gd name="connsiteY8" fmla="*/ 261205 h 698098"/>
              <a:gd name="connsiteX9" fmla="*/ 763856 w 944903"/>
              <a:gd name="connsiteY9" fmla="*/ 258349 h 698098"/>
              <a:gd name="connsiteX10" fmla="*/ 763856 w 944903"/>
              <a:gd name="connsiteY10" fmla="*/ 438269 h 698098"/>
              <a:gd name="connsiteX11" fmla="*/ 752433 w 944903"/>
              <a:gd name="connsiteY11" fmla="*/ 432557 h 698098"/>
              <a:gd name="connsiteX12" fmla="*/ 709595 w 944903"/>
              <a:gd name="connsiteY12" fmla="*/ 421133 h 698098"/>
              <a:gd name="connsiteX13" fmla="*/ 701027 w 944903"/>
              <a:gd name="connsiteY13" fmla="*/ 418278 h 698098"/>
              <a:gd name="connsiteX14" fmla="*/ 701027 w 944903"/>
              <a:gd name="connsiteY14" fmla="*/ 278340 h 698098"/>
              <a:gd name="connsiteX15" fmla="*/ 723944 w 944903"/>
              <a:gd name="connsiteY15" fmla="*/ 272629 h 698098"/>
              <a:gd name="connsiteX16" fmla="*/ 723944 w 944903"/>
              <a:gd name="connsiteY16" fmla="*/ 426845 h 698098"/>
              <a:gd name="connsiteX17" fmla="*/ 715289 w 944903"/>
              <a:gd name="connsiteY17" fmla="*/ 423989 h 698098"/>
              <a:gd name="connsiteX18" fmla="*/ 681036 w 944903"/>
              <a:gd name="connsiteY18" fmla="*/ 409710 h 698098"/>
              <a:gd name="connsiteX19" fmla="*/ 675324 w 944903"/>
              <a:gd name="connsiteY19" fmla="*/ 409710 h 698098"/>
              <a:gd name="connsiteX20" fmla="*/ 675324 w 944903"/>
              <a:gd name="connsiteY20" fmla="*/ 284052 h 698098"/>
              <a:gd name="connsiteX21" fmla="*/ 692459 w 944903"/>
              <a:gd name="connsiteY21" fmla="*/ 278340 h 698098"/>
              <a:gd name="connsiteX22" fmla="*/ 692459 w 944903"/>
              <a:gd name="connsiteY22" fmla="*/ 415422 h 698098"/>
              <a:gd name="connsiteX23" fmla="*/ 669613 w 944903"/>
              <a:gd name="connsiteY23" fmla="*/ 269773 h 698098"/>
              <a:gd name="connsiteX24" fmla="*/ 669613 w 944903"/>
              <a:gd name="connsiteY24" fmla="*/ 421133 h 698098"/>
              <a:gd name="connsiteX25" fmla="*/ 778135 w 944903"/>
              <a:gd name="connsiteY25" fmla="*/ 463989 h 698098"/>
              <a:gd name="connsiteX26" fmla="*/ 778135 w 944903"/>
              <a:gd name="connsiteY26" fmla="*/ 232647 h 698098"/>
              <a:gd name="connsiteX27" fmla="*/ 626775 w 944903"/>
              <a:gd name="connsiteY27" fmla="*/ 1322 h 698098"/>
              <a:gd name="connsiteX28" fmla="*/ 626775 w 944903"/>
              <a:gd name="connsiteY28" fmla="*/ 235503 h 698098"/>
              <a:gd name="connsiteX29" fmla="*/ 772424 w 944903"/>
              <a:gd name="connsiteY29" fmla="*/ 178385 h 698098"/>
              <a:gd name="connsiteX30" fmla="*/ 772424 w 944903"/>
              <a:gd name="connsiteY30" fmla="*/ 49872 h 698098"/>
              <a:gd name="connsiteX31" fmla="*/ 626775 w 944903"/>
              <a:gd name="connsiteY31" fmla="*/ 463989 h 698098"/>
              <a:gd name="connsiteX32" fmla="*/ 626775 w 944903"/>
              <a:gd name="connsiteY32" fmla="*/ 698169 h 698098"/>
              <a:gd name="connsiteX33" fmla="*/ 772424 w 944903"/>
              <a:gd name="connsiteY33" fmla="*/ 641052 h 698098"/>
              <a:gd name="connsiteX34" fmla="*/ 772424 w 944903"/>
              <a:gd name="connsiteY34" fmla="*/ 515394 h 698098"/>
              <a:gd name="connsiteX35" fmla="*/ 569657 w 944903"/>
              <a:gd name="connsiteY35" fmla="*/ 198376 h 698098"/>
              <a:gd name="connsiteX36" fmla="*/ 561090 w 944903"/>
              <a:gd name="connsiteY36" fmla="*/ 195521 h 698098"/>
              <a:gd name="connsiteX37" fmla="*/ 561090 w 944903"/>
              <a:gd name="connsiteY37" fmla="*/ 35592 h 698098"/>
              <a:gd name="connsiteX38" fmla="*/ 569657 w 944903"/>
              <a:gd name="connsiteY38" fmla="*/ 32737 h 698098"/>
              <a:gd name="connsiteX39" fmla="*/ 578225 w 944903"/>
              <a:gd name="connsiteY39" fmla="*/ 29881 h 698098"/>
              <a:gd name="connsiteX40" fmla="*/ 589648 w 944903"/>
              <a:gd name="connsiteY40" fmla="*/ 27025 h 698098"/>
              <a:gd name="connsiteX41" fmla="*/ 589648 w 944903"/>
              <a:gd name="connsiteY41" fmla="*/ 206944 h 698098"/>
              <a:gd name="connsiteX42" fmla="*/ 578225 w 944903"/>
              <a:gd name="connsiteY42" fmla="*/ 204053 h 698098"/>
              <a:gd name="connsiteX43" fmla="*/ 535475 w 944903"/>
              <a:gd name="connsiteY43" fmla="*/ 189809 h 698098"/>
              <a:gd name="connsiteX44" fmla="*/ 526907 w 944903"/>
              <a:gd name="connsiteY44" fmla="*/ 186953 h 698098"/>
              <a:gd name="connsiteX45" fmla="*/ 526907 w 944903"/>
              <a:gd name="connsiteY45" fmla="*/ 44160 h 698098"/>
              <a:gd name="connsiteX46" fmla="*/ 549825 w 944903"/>
              <a:gd name="connsiteY46" fmla="*/ 38448 h 698098"/>
              <a:gd name="connsiteX47" fmla="*/ 549825 w 944903"/>
              <a:gd name="connsiteY47" fmla="*/ 192665 h 698098"/>
              <a:gd name="connsiteX48" fmla="*/ 541257 w 944903"/>
              <a:gd name="connsiteY48" fmla="*/ 189809 h 698098"/>
              <a:gd name="connsiteX49" fmla="*/ 506916 w 944903"/>
              <a:gd name="connsiteY49" fmla="*/ 181241 h 698098"/>
              <a:gd name="connsiteX50" fmla="*/ 501205 w 944903"/>
              <a:gd name="connsiteY50" fmla="*/ 178385 h 698098"/>
              <a:gd name="connsiteX51" fmla="*/ 501205 w 944903"/>
              <a:gd name="connsiteY51" fmla="*/ 52728 h 698098"/>
              <a:gd name="connsiteX52" fmla="*/ 518340 w 944903"/>
              <a:gd name="connsiteY52" fmla="*/ 47016 h 698098"/>
              <a:gd name="connsiteX53" fmla="*/ 518340 w 944903"/>
              <a:gd name="connsiteY53" fmla="*/ 184097 h 698098"/>
              <a:gd name="connsiteX54" fmla="*/ 495493 w 944903"/>
              <a:gd name="connsiteY54" fmla="*/ 38448 h 698098"/>
              <a:gd name="connsiteX55" fmla="*/ 495493 w 944903"/>
              <a:gd name="connsiteY55" fmla="*/ 189809 h 698098"/>
              <a:gd name="connsiteX56" fmla="*/ 604016 w 944903"/>
              <a:gd name="connsiteY56" fmla="*/ 232647 h 698098"/>
              <a:gd name="connsiteX57" fmla="*/ 604016 w 944903"/>
              <a:gd name="connsiteY57" fmla="*/ 1322 h 698098"/>
              <a:gd name="connsiteX58" fmla="*/ 569745 w 944903"/>
              <a:gd name="connsiteY58" fmla="*/ 663899 h 698098"/>
              <a:gd name="connsiteX59" fmla="*/ 561178 w 944903"/>
              <a:gd name="connsiteY59" fmla="*/ 661043 h 698098"/>
              <a:gd name="connsiteX60" fmla="*/ 561178 w 944903"/>
              <a:gd name="connsiteY60" fmla="*/ 501115 h 698098"/>
              <a:gd name="connsiteX61" fmla="*/ 569745 w 944903"/>
              <a:gd name="connsiteY61" fmla="*/ 498259 h 698098"/>
              <a:gd name="connsiteX62" fmla="*/ 578313 w 944903"/>
              <a:gd name="connsiteY62" fmla="*/ 495403 h 698098"/>
              <a:gd name="connsiteX63" fmla="*/ 589736 w 944903"/>
              <a:gd name="connsiteY63" fmla="*/ 492548 h 698098"/>
              <a:gd name="connsiteX64" fmla="*/ 589736 w 944903"/>
              <a:gd name="connsiteY64" fmla="*/ 672467 h 698098"/>
              <a:gd name="connsiteX65" fmla="*/ 578313 w 944903"/>
              <a:gd name="connsiteY65" fmla="*/ 669611 h 698098"/>
              <a:gd name="connsiteX66" fmla="*/ 535475 w 944903"/>
              <a:gd name="connsiteY66" fmla="*/ 652476 h 698098"/>
              <a:gd name="connsiteX67" fmla="*/ 526907 w 944903"/>
              <a:gd name="connsiteY67" fmla="*/ 649620 h 698098"/>
              <a:gd name="connsiteX68" fmla="*/ 526907 w 944903"/>
              <a:gd name="connsiteY68" fmla="*/ 506827 h 698098"/>
              <a:gd name="connsiteX69" fmla="*/ 549825 w 944903"/>
              <a:gd name="connsiteY69" fmla="*/ 501115 h 698098"/>
              <a:gd name="connsiteX70" fmla="*/ 549825 w 944903"/>
              <a:gd name="connsiteY70" fmla="*/ 655349 h 698098"/>
              <a:gd name="connsiteX71" fmla="*/ 541257 w 944903"/>
              <a:gd name="connsiteY71" fmla="*/ 652493 h 698098"/>
              <a:gd name="connsiteX72" fmla="*/ 506916 w 944903"/>
              <a:gd name="connsiteY72" fmla="*/ 643908 h 698098"/>
              <a:gd name="connsiteX73" fmla="*/ 501205 w 944903"/>
              <a:gd name="connsiteY73" fmla="*/ 641052 h 698098"/>
              <a:gd name="connsiteX74" fmla="*/ 501205 w 944903"/>
              <a:gd name="connsiteY74" fmla="*/ 515394 h 698098"/>
              <a:gd name="connsiteX75" fmla="*/ 518340 w 944903"/>
              <a:gd name="connsiteY75" fmla="*/ 509683 h 698098"/>
              <a:gd name="connsiteX76" fmla="*/ 518340 w 944903"/>
              <a:gd name="connsiteY76" fmla="*/ 646764 h 698098"/>
              <a:gd name="connsiteX77" fmla="*/ 495493 w 944903"/>
              <a:gd name="connsiteY77" fmla="*/ 503971 h 698098"/>
              <a:gd name="connsiteX78" fmla="*/ 495493 w 944903"/>
              <a:gd name="connsiteY78" fmla="*/ 655349 h 698098"/>
              <a:gd name="connsiteX79" fmla="*/ 604016 w 944903"/>
              <a:gd name="connsiteY79" fmla="*/ 695331 h 698098"/>
              <a:gd name="connsiteX80" fmla="*/ 604016 w 944903"/>
              <a:gd name="connsiteY80" fmla="*/ 463989 h 698098"/>
              <a:gd name="connsiteX81" fmla="*/ 469702 w 944903"/>
              <a:gd name="connsiteY81" fmla="*/ 232647 h 698098"/>
              <a:gd name="connsiteX82" fmla="*/ 469702 w 944903"/>
              <a:gd name="connsiteY82" fmla="*/ 463989 h 698098"/>
              <a:gd name="connsiteX83" fmla="*/ 612495 w 944903"/>
              <a:gd name="connsiteY83" fmla="*/ 409710 h 698098"/>
              <a:gd name="connsiteX84" fmla="*/ 612495 w 944903"/>
              <a:gd name="connsiteY84" fmla="*/ 284052 h 698098"/>
              <a:gd name="connsiteX85" fmla="*/ 412567 w 944903"/>
              <a:gd name="connsiteY85" fmla="*/ 432557 h 698098"/>
              <a:gd name="connsiteX86" fmla="*/ 403999 w 944903"/>
              <a:gd name="connsiteY86" fmla="*/ 429701 h 698098"/>
              <a:gd name="connsiteX87" fmla="*/ 403999 w 944903"/>
              <a:gd name="connsiteY87" fmla="*/ 266917 h 698098"/>
              <a:gd name="connsiteX88" fmla="*/ 412567 w 944903"/>
              <a:gd name="connsiteY88" fmla="*/ 264061 h 698098"/>
              <a:gd name="connsiteX89" fmla="*/ 421135 w 944903"/>
              <a:gd name="connsiteY89" fmla="*/ 261205 h 698098"/>
              <a:gd name="connsiteX90" fmla="*/ 432558 w 944903"/>
              <a:gd name="connsiteY90" fmla="*/ 258349 h 698098"/>
              <a:gd name="connsiteX91" fmla="*/ 432558 w 944903"/>
              <a:gd name="connsiteY91" fmla="*/ 438269 h 698098"/>
              <a:gd name="connsiteX92" fmla="*/ 421135 w 944903"/>
              <a:gd name="connsiteY92" fmla="*/ 435413 h 698098"/>
              <a:gd name="connsiteX93" fmla="*/ 378297 w 944903"/>
              <a:gd name="connsiteY93" fmla="*/ 421133 h 698098"/>
              <a:gd name="connsiteX94" fmla="*/ 369764 w 944903"/>
              <a:gd name="connsiteY94" fmla="*/ 418278 h 698098"/>
              <a:gd name="connsiteX95" fmla="*/ 369764 w 944903"/>
              <a:gd name="connsiteY95" fmla="*/ 278340 h 698098"/>
              <a:gd name="connsiteX96" fmla="*/ 392682 w 944903"/>
              <a:gd name="connsiteY96" fmla="*/ 272629 h 698098"/>
              <a:gd name="connsiteX97" fmla="*/ 392682 w 944903"/>
              <a:gd name="connsiteY97" fmla="*/ 426845 h 698098"/>
              <a:gd name="connsiteX98" fmla="*/ 384114 w 944903"/>
              <a:gd name="connsiteY98" fmla="*/ 423989 h 698098"/>
              <a:gd name="connsiteX99" fmla="*/ 349738 w 944903"/>
              <a:gd name="connsiteY99" fmla="*/ 409710 h 698098"/>
              <a:gd name="connsiteX100" fmla="*/ 344026 w 944903"/>
              <a:gd name="connsiteY100" fmla="*/ 409710 h 698098"/>
              <a:gd name="connsiteX101" fmla="*/ 344026 w 944903"/>
              <a:gd name="connsiteY101" fmla="*/ 284052 h 698098"/>
              <a:gd name="connsiteX102" fmla="*/ 361161 w 944903"/>
              <a:gd name="connsiteY102" fmla="*/ 278340 h 698098"/>
              <a:gd name="connsiteX103" fmla="*/ 361161 w 944903"/>
              <a:gd name="connsiteY103" fmla="*/ 415422 h 698098"/>
              <a:gd name="connsiteX104" fmla="*/ 338314 w 944903"/>
              <a:gd name="connsiteY104" fmla="*/ 269773 h 698098"/>
              <a:gd name="connsiteX105" fmla="*/ 338314 w 944903"/>
              <a:gd name="connsiteY105" fmla="*/ 421133 h 698098"/>
              <a:gd name="connsiteX106" fmla="*/ 446837 w 944903"/>
              <a:gd name="connsiteY106" fmla="*/ 463989 h 698098"/>
              <a:gd name="connsiteX107" fmla="*/ 446837 w 944903"/>
              <a:gd name="connsiteY107" fmla="*/ 232647 h 698098"/>
              <a:gd name="connsiteX108" fmla="*/ 289765 w 944903"/>
              <a:gd name="connsiteY108" fmla="*/ 1322 h 698098"/>
              <a:gd name="connsiteX109" fmla="*/ 289765 w 944903"/>
              <a:gd name="connsiteY109" fmla="*/ 235503 h 698098"/>
              <a:gd name="connsiteX110" fmla="*/ 435414 w 944903"/>
              <a:gd name="connsiteY110" fmla="*/ 178385 h 698098"/>
              <a:gd name="connsiteX111" fmla="*/ 435414 w 944903"/>
              <a:gd name="connsiteY111" fmla="*/ 49872 h 698098"/>
              <a:gd name="connsiteX112" fmla="*/ 289765 w 944903"/>
              <a:gd name="connsiteY112" fmla="*/ 463989 h 698098"/>
              <a:gd name="connsiteX113" fmla="*/ 289765 w 944903"/>
              <a:gd name="connsiteY113" fmla="*/ 698169 h 698098"/>
              <a:gd name="connsiteX114" fmla="*/ 435414 w 944903"/>
              <a:gd name="connsiteY114" fmla="*/ 641052 h 698098"/>
              <a:gd name="connsiteX115" fmla="*/ 435414 w 944903"/>
              <a:gd name="connsiteY115" fmla="*/ 515394 h 698098"/>
              <a:gd name="connsiteX116" fmla="*/ 232647 w 944903"/>
              <a:gd name="connsiteY116" fmla="*/ 198376 h 698098"/>
              <a:gd name="connsiteX117" fmla="*/ 224080 w 944903"/>
              <a:gd name="connsiteY117" fmla="*/ 195521 h 698098"/>
              <a:gd name="connsiteX118" fmla="*/ 224080 w 944903"/>
              <a:gd name="connsiteY118" fmla="*/ 35592 h 698098"/>
              <a:gd name="connsiteX119" fmla="*/ 232647 w 944903"/>
              <a:gd name="connsiteY119" fmla="*/ 32737 h 698098"/>
              <a:gd name="connsiteX120" fmla="*/ 241215 w 944903"/>
              <a:gd name="connsiteY120" fmla="*/ 29881 h 698098"/>
              <a:gd name="connsiteX121" fmla="*/ 252638 w 944903"/>
              <a:gd name="connsiteY121" fmla="*/ 27025 h 698098"/>
              <a:gd name="connsiteX122" fmla="*/ 252638 w 944903"/>
              <a:gd name="connsiteY122" fmla="*/ 206944 h 698098"/>
              <a:gd name="connsiteX123" fmla="*/ 241215 w 944903"/>
              <a:gd name="connsiteY123" fmla="*/ 201232 h 698098"/>
              <a:gd name="connsiteX124" fmla="*/ 198377 w 944903"/>
              <a:gd name="connsiteY124" fmla="*/ 189809 h 698098"/>
              <a:gd name="connsiteX125" fmla="*/ 189809 w 944903"/>
              <a:gd name="connsiteY125" fmla="*/ 186953 h 698098"/>
              <a:gd name="connsiteX126" fmla="*/ 189809 w 944903"/>
              <a:gd name="connsiteY126" fmla="*/ 44160 h 698098"/>
              <a:gd name="connsiteX127" fmla="*/ 212727 w 944903"/>
              <a:gd name="connsiteY127" fmla="*/ 38448 h 698098"/>
              <a:gd name="connsiteX128" fmla="*/ 212727 w 944903"/>
              <a:gd name="connsiteY128" fmla="*/ 192665 h 698098"/>
              <a:gd name="connsiteX129" fmla="*/ 207015 w 944903"/>
              <a:gd name="connsiteY129" fmla="*/ 192665 h 698098"/>
              <a:gd name="connsiteX130" fmla="*/ 169818 w 944903"/>
              <a:gd name="connsiteY130" fmla="*/ 181241 h 698098"/>
              <a:gd name="connsiteX131" fmla="*/ 164107 w 944903"/>
              <a:gd name="connsiteY131" fmla="*/ 178385 h 698098"/>
              <a:gd name="connsiteX132" fmla="*/ 164107 w 944903"/>
              <a:gd name="connsiteY132" fmla="*/ 52728 h 698098"/>
              <a:gd name="connsiteX133" fmla="*/ 181242 w 944903"/>
              <a:gd name="connsiteY133" fmla="*/ 47016 h 698098"/>
              <a:gd name="connsiteX134" fmla="*/ 181242 w 944903"/>
              <a:gd name="connsiteY134" fmla="*/ 184097 h 698098"/>
              <a:gd name="connsiteX135" fmla="*/ 158395 w 944903"/>
              <a:gd name="connsiteY135" fmla="*/ 38448 h 698098"/>
              <a:gd name="connsiteX136" fmla="*/ 158395 w 944903"/>
              <a:gd name="connsiteY136" fmla="*/ 189809 h 698098"/>
              <a:gd name="connsiteX137" fmla="*/ 266918 w 944903"/>
              <a:gd name="connsiteY137" fmla="*/ 232647 h 698098"/>
              <a:gd name="connsiteX138" fmla="*/ 266918 w 944903"/>
              <a:gd name="connsiteY138" fmla="*/ 1322 h 698098"/>
              <a:gd name="connsiteX139" fmla="*/ 232647 w 944903"/>
              <a:gd name="connsiteY139" fmla="*/ 663899 h 698098"/>
              <a:gd name="connsiteX140" fmla="*/ 224080 w 944903"/>
              <a:gd name="connsiteY140" fmla="*/ 661043 h 698098"/>
              <a:gd name="connsiteX141" fmla="*/ 224080 w 944903"/>
              <a:gd name="connsiteY141" fmla="*/ 501115 h 698098"/>
              <a:gd name="connsiteX142" fmla="*/ 232647 w 944903"/>
              <a:gd name="connsiteY142" fmla="*/ 498259 h 698098"/>
              <a:gd name="connsiteX143" fmla="*/ 241215 w 944903"/>
              <a:gd name="connsiteY143" fmla="*/ 495403 h 698098"/>
              <a:gd name="connsiteX144" fmla="*/ 252638 w 944903"/>
              <a:gd name="connsiteY144" fmla="*/ 492548 h 698098"/>
              <a:gd name="connsiteX145" fmla="*/ 252638 w 944903"/>
              <a:gd name="connsiteY145" fmla="*/ 672467 h 698098"/>
              <a:gd name="connsiteX146" fmla="*/ 241215 w 944903"/>
              <a:gd name="connsiteY146" fmla="*/ 669611 h 698098"/>
              <a:gd name="connsiteX147" fmla="*/ 198377 w 944903"/>
              <a:gd name="connsiteY147" fmla="*/ 652476 h 698098"/>
              <a:gd name="connsiteX148" fmla="*/ 189809 w 944903"/>
              <a:gd name="connsiteY148" fmla="*/ 649620 h 698098"/>
              <a:gd name="connsiteX149" fmla="*/ 189809 w 944903"/>
              <a:gd name="connsiteY149" fmla="*/ 506827 h 698098"/>
              <a:gd name="connsiteX150" fmla="*/ 212727 w 944903"/>
              <a:gd name="connsiteY150" fmla="*/ 501115 h 698098"/>
              <a:gd name="connsiteX151" fmla="*/ 212727 w 944903"/>
              <a:gd name="connsiteY151" fmla="*/ 655349 h 698098"/>
              <a:gd name="connsiteX152" fmla="*/ 204053 w 944903"/>
              <a:gd name="connsiteY152" fmla="*/ 652476 h 698098"/>
              <a:gd name="connsiteX153" fmla="*/ 169818 w 944903"/>
              <a:gd name="connsiteY153" fmla="*/ 643908 h 698098"/>
              <a:gd name="connsiteX154" fmla="*/ 164107 w 944903"/>
              <a:gd name="connsiteY154" fmla="*/ 641052 h 698098"/>
              <a:gd name="connsiteX155" fmla="*/ 164107 w 944903"/>
              <a:gd name="connsiteY155" fmla="*/ 515394 h 698098"/>
              <a:gd name="connsiteX156" fmla="*/ 181242 w 944903"/>
              <a:gd name="connsiteY156" fmla="*/ 509683 h 698098"/>
              <a:gd name="connsiteX157" fmla="*/ 181242 w 944903"/>
              <a:gd name="connsiteY157" fmla="*/ 646764 h 698098"/>
              <a:gd name="connsiteX158" fmla="*/ 158395 w 944903"/>
              <a:gd name="connsiteY158" fmla="*/ 503971 h 698098"/>
              <a:gd name="connsiteX159" fmla="*/ 158395 w 944903"/>
              <a:gd name="connsiteY159" fmla="*/ 655349 h 698098"/>
              <a:gd name="connsiteX160" fmla="*/ 266918 w 944903"/>
              <a:gd name="connsiteY160" fmla="*/ 695331 h 698098"/>
              <a:gd name="connsiteX161" fmla="*/ 266918 w 944903"/>
              <a:gd name="connsiteY161" fmla="*/ 463989 h 698098"/>
              <a:gd name="connsiteX162" fmla="*/ 135477 w 944903"/>
              <a:gd name="connsiteY162" fmla="*/ 232647 h 698098"/>
              <a:gd name="connsiteX163" fmla="*/ 135477 w 944903"/>
              <a:gd name="connsiteY163" fmla="*/ 463989 h 698098"/>
              <a:gd name="connsiteX164" fmla="*/ 278271 w 944903"/>
              <a:gd name="connsiteY164" fmla="*/ 409710 h 698098"/>
              <a:gd name="connsiteX165" fmla="*/ 278271 w 944903"/>
              <a:gd name="connsiteY165" fmla="*/ 284052 h 698098"/>
              <a:gd name="connsiteX166" fmla="*/ 75539 w 944903"/>
              <a:gd name="connsiteY166" fmla="*/ 432557 h 698098"/>
              <a:gd name="connsiteX167" fmla="*/ 66972 w 944903"/>
              <a:gd name="connsiteY167" fmla="*/ 426845 h 698098"/>
              <a:gd name="connsiteX168" fmla="*/ 66972 w 944903"/>
              <a:gd name="connsiteY168" fmla="*/ 266917 h 698098"/>
              <a:gd name="connsiteX169" fmla="*/ 75539 w 944903"/>
              <a:gd name="connsiteY169" fmla="*/ 266917 h 698098"/>
              <a:gd name="connsiteX170" fmla="*/ 84178 w 944903"/>
              <a:gd name="connsiteY170" fmla="*/ 263991 h 698098"/>
              <a:gd name="connsiteX171" fmla="*/ 95601 w 944903"/>
              <a:gd name="connsiteY171" fmla="*/ 258279 h 698098"/>
              <a:gd name="connsiteX172" fmla="*/ 95601 w 944903"/>
              <a:gd name="connsiteY172" fmla="*/ 438269 h 698098"/>
              <a:gd name="connsiteX173" fmla="*/ 84178 w 944903"/>
              <a:gd name="connsiteY173" fmla="*/ 435413 h 698098"/>
              <a:gd name="connsiteX174" fmla="*/ 41269 w 944903"/>
              <a:gd name="connsiteY174" fmla="*/ 421133 h 698098"/>
              <a:gd name="connsiteX175" fmla="*/ 32701 w 944903"/>
              <a:gd name="connsiteY175" fmla="*/ 418278 h 698098"/>
              <a:gd name="connsiteX176" fmla="*/ 32701 w 944903"/>
              <a:gd name="connsiteY176" fmla="*/ 278340 h 698098"/>
              <a:gd name="connsiteX177" fmla="*/ 55619 w 944903"/>
              <a:gd name="connsiteY177" fmla="*/ 272629 h 698098"/>
              <a:gd name="connsiteX178" fmla="*/ 55619 w 944903"/>
              <a:gd name="connsiteY178" fmla="*/ 426845 h 698098"/>
              <a:gd name="connsiteX179" fmla="*/ 47051 w 944903"/>
              <a:gd name="connsiteY179" fmla="*/ 423989 h 698098"/>
              <a:gd name="connsiteX180" fmla="*/ 12710 w 944903"/>
              <a:gd name="connsiteY180" fmla="*/ 409710 h 698098"/>
              <a:gd name="connsiteX181" fmla="*/ 7034 w 944903"/>
              <a:gd name="connsiteY181" fmla="*/ 409710 h 698098"/>
              <a:gd name="connsiteX182" fmla="*/ 7034 w 944903"/>
              <a:gd name="connsiteY182" fmla="*/ 284052 h 698098"/>
              <a:gd name="connsiteX183" fmla="*/ 24240 w 944903"/>
              <a:gd name="connsiteY183" fmla="*/ 278340 h 698098"/>
              <a:gd name="connsiteX184" fmla="*/ 24240 w 944903"/>
              <a:gd name="connsiteY184" fmla="*/ 415422 h 698098"/>
              <a:gd name="connsiteX185" fmla="*/ 1322 w 944903"/>
              <a:gd name="connsiteY185" fmla="*/ 269773 h 698098"/>
              <a:gd name="connsiteX186" fmla="*/ 1322 w 944903"/>
              <a:gd name="connsiteY186" fmla="*/ 421133 h 698098"/>
              <a:gd name="connsiteX187" fmla="*/ 109845 w 944903"/>
              <a:gd name="connsiteY187" fmla="*/ 463989 h 698098"/>
              <a:gd name="connsiteX188" fmla="*/ 109845 w 944903"/>
              <a:gd name="connsiteY188" fmla="*/ 232647 h 6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944903" h="698098">
                <a:moveTo>
                  <a:pt x="800982" y="232647"/>
                </a:moveTo>
                <a:lnTo>
                  <a:pt x="800982" y="463989"/>
                </a:lnTo>
                <a:lnTo>
                  <a:pt x="943776" y="409710"/>
                </a:lnTo>
                <a:lnTo>
                  <a:pt x="943776" y="284052"/>
                </a:lnTo>
                <a:close/>
                <a:moveTo>
                  <a:pt x="743865" y="432557"/>
                </a:moveTo>
                <a:lnTo>
                  <a:pt x="735297" y="429701"/>
                </a:lnTo>
                <a:lnTo>
                  <a:pt x="735297" y="266917"/>
                </a:lnTo>
                <a:lnTo>
                  <a:pt x="743865" y="264061"/>
                </a:lnTo>
                <a:lnTo>
                  <a:pt x="752433" y="261205"/>
                </a:lnTo>
                <a:lnTo>
                  <a:pt x="763856" y="258349"/>
                </a:lnTo>
                <a:lnTo>
                  <a:pt x="763856" y="438269"/>
                </a:lnTo>
                <a:lnTo>
                  <a:pt x="752433" y="432557"/>
                </a:lnTo>
                <a:close/>
                <a:moveTo>
                  <a:pt x="709595" y="421133"/>
                </a:moveTo>
                <a:lnTo>
                  <a:pt x="701027" y="418278"/>
                </a:lnTo>
                <a:lnTo>
                  <a:pt x="701027" y="278340"/>
                </a:lnTo>
                <a:lnTo>
                  <a:pt x="723944" y="272629"/>
                </a:lnTo>
                <a:lnTo>
                  <a:pt x="723944" y="426845"/>
                </a:lnTo>
                <a:lnTo>
                  <a:pt x="715289" y="423989"/>
                </a:lnTo>
                <a:close/>
                <a:moveTo>
                  <a:pt x="681036" y="409710"/>
                </a:moveTo>
                <a:lnTo>
                  <a:pt x="675324" y="409710"/>
                </a:lnTo>
                <a:lnTo>
                  <a:pt x="675324" y="284052"/>
                </a:lnTo>
                <a:lnTo>
                  <a:pt x="692459" y="278340"/>
                </a:lnTo>
                <a:lnTo>
                  <a:pt x="692459" y="415422"/>
                </a:lnTo>
                <a:close/>
                <a:moveTo>
                  <a:pt x="669613" y="269773"/>
                </a:moveTo>
                <a:lnTo>
                  <a:pt x="669613" y="421133"/>
                </a:lnTo>
                <a:lnTo>
                  <a:pt x="778135" y="463989"/>
                </a:lnTo>
                <a:lnTo>
                  <a:pt x="778135" y="232647"/>
                </a:lnTo>
                <a:close/>
                <a:moveTo>
                  <a:pt x="626775" y="1322"/>
                </a:moveTo>
                <a:lnTo>
                  <a:pt x="626775" y="235503"/>
                </a:lnTo>
                <a:lnTo>
                  <a:pt x="772424" y="178385"/>
                </a:lnTo>
                <a:lnTo>
                  <a:pt x="772424" y="49872"/>
                </a:lnTo>
                <a:close/>
                <a:moveTo>
                  <a:pt x="626775" y="463989"/>
                </a:moveTo>
                <a:lnTo>
                  <a:pt x="626775" y="698169"/>
                </a:lnTo>
                <a:lnTo>
                  <a:pt x="772424" y="641052"/>
                </a:lnTo>
                <a:lnTo>
                  <a:pt x="772424" y="515394"/>
                </a:lnTo>
                <a:close/>
                <a:moveTo>
                  <a:pt x="569657" y="198376"/>
                </a:moveTo>
                <a:lnTo>
                  <a:pt x="561090" y="195521"/>
                </a:lnTo>
                <a:lnTo>
                  <a:pt x="561090" y="35592"/>
                </a:lnTo>
                <a:lnTo>
                  <a:pt x="569657" y="32737"/>
                </a:lnTo>
                <a:lnTo>
                  <a:pt x="578225" y="29881"/>
                </a:lnTo>
                <a:lnTo>
                  <a:pt x="589648" y="27025"/>
                </a:lnTo>
                <a:lnTo>
                  <a:pt x="589648" y="206944"/>
                </a:lnTo>
                <a:lnTo>
                  <a:pt x="578225" y="204053"/>
                </a:lnTo>
                <a:close/>
                <a:moveTo>
                  <a:pt x="535475" y="189809"/>
                </a:moveTo>
                <a:lnTo>
                  <a:pt x="526907" y="186953"/>
                </a:lnTo>
                <a:lnTo>
                  <a:pt x="526907" y="44160"/>
                </a:lnTo>
                <a:lnTo>
                  <a:pt x="549825" y="38448"/>
                </a:lnTo>
                <a:lnTo>
                  <a:pt x="549825" y="192665"/>
                </a:lnTo>
                <a:lnTo>
                  <a:pt x="541257" y="189809"/>
                </a:lnTo>
                <a:close/>
                <a:moveTo>
                  <a:pt x="506916" y="181241"/>
                </a:moveTo>
                <a:lnTo>
                  <a:pt x="501205" y="178385"/>
                </a:lnTo>
                <a:lnTo>
                  <a:pt x="501205" y="52728"/>
                </a:lnTo>
                <a:lnTo>
                  <a:pt x="518340" y="47016"/>
                </a:lnTo>
                <a:lnTo>
                  <a:pt x="518340" y="184097"/>
                </a:lnTo>
                <a:close/>
                <a:moveTo>
                  <a:pt x="495493" y="38448"/>
                </a:moveTo>
                <a:lnTo>
                  <a:pt x="495493" y="189809"/>
                </a:lnTo>
                <a:lnTo>
                  <a:pt x="604016" y="232647"/>
                </a:lnTo>
                <a:lnTo>
                  <a:pt x="604016" y="1322"/>
                </a:lnTo>
                <a:close/>
                <a:moveTo>
                  <a:pt x="569745" y="663899"/>
                </a:moveTo>
                <a:lnTo>
                  <a:pt x="561178" y="661043"/>
                </a:lnTo>
                <a:lnTo>
                  <a:pt x="561178" y="501115"/>
                </a:lnTo>
                <a:lnTo>
                  <a:pt x="569745" y="498259"/>
                </a:lnTo>
                <a:lnTo>
                  <a:pt x="578313" y="495403"/>
                </a:lnTo>
                <a:lnTo>
                  <a:pt x="589736" y="492548"/>
                </a:lnTo>
                <a:lnTo>
                  <a:pt x="589736" y="672467"/>
                </a:lnTo>
                <a:lnTo>
                  <a:pt x="578313" y="669611"/>
                </a:lnTo>
                <a:close/>
                <a:moveTo>
                  <a:pt x="535475" y="652476"/>
                </a:moveTo>
                <a:lnTo>
                  <a:pt x="526907" y="649620"/>
                </a:lnTo>
                <a:lnTo>
                  <a:pt x="526907" y="506827"/>
                </a:lnTo>
                <a:lnTo>
                  <a:pt x="549825" y="501115"/>
                </a:lnTo>
                <a:lnTo>
                  <a:pt x="549825" y="655349"/>
                </a:lnTo>
                <a:lnTo>
                  <a:pt x="541257" y="652493"/>
                </a:lnTo>
                <a:close/>
                <a:moveTo>
                  <a:pt x="506916" y="643908"/>
                </a:moveTo>
                <a:lnTo>
                  <a:pt x="501205" y="641052"/>
                </a:lnTo>
                <a:lnTo>
                  <a:pt x="501205" y="515394"/>
                </a:lnTo>
                <a:lnTo>
                  <a:pt x="518340" y="509683"/>
                </a:lnTo>
                <a:lnTo>
                  <a:pt x="518340" y="646764"/>
                </a:lnTo>
                <a:close/>
                <a:moveTo>
                  <a:pt x="495493" y="503971"/>
                </a:moveTo>
                <a:lnTo>
                  <a:pt x="495493" y="655349"/>
                </a:lnTo>
                <a:lnTo>
                  <a:pt x="604016" y="695331"/>
                </a:lnTo>
                <a:lnTo>
                  <a:pt x="604016" y="463989"/>
                </a:lnTo>
                <a:close/>
                <a:moveTo>
                  <a:pt x="469702" y="232647"/>
                </a:moveTo>
                <a:lnTo>
                  <a:pt x="469702" y="463989"/>
                </a:lnTo>
                <a:lnTo>
                  <a:pt x="612495" y="409710"/>
                </a:lnTo>
                <a:lnTo>
                  <a:pt x="612495" y="284052"/>
                </a:lnTo>
                <a:close/>
                <a:moveTo>
                  <a:pt x="412567" y="432557"/>
                </a:moveTo>
                <a:lnTo>
                  <a:pt x="403999" y="429701"/>
                </a:lnTo>
                <a:lnTo>
                  <a:pt x="403999" y="266917"/>
                </a:lnTo>
                <a:lnTo>
                  <a:pt x="412567" y="264061"/>
                </a:lnTo>
                <a:lnTo>
                  <a:pt x="421135" y="261205"/>
                </a:lnTo>
                <a:lnTo>
                  <a:pt x="432558" y="258349"/>
                </a:lnTo>
                <a:lnTo>
                  <a:pt x="432558" y="438269"/>
                </a:lnTo>
                <a:lnTo>
                  <a:pt x="421135" y="435413"/>
                </a:lnTo>
                <a:close/>
                <a:moveTo>
                  <a:pt x="378297" y="421133"/>
                </a:moveTo>
                <a:lnTo>
                  <a:pt x="369764" y="418278"/>
                </a:lnTo>
                <a:lnTo>
                  <a:pt x="369764" y="278340"/>
                </a:lnTo>
                <a:lnTo>
                  <a:pt x="392682" y="272629"/>
                </a:lnTo>
                <a:lnTo>
                  <a:pt x="392682" y="426845"/>
                </a:lnTo>
                <a:lnTo>
                  <a:pt x="384114" y="423989"/>
                </a:lnTo>
                <a:close/>
                <a:moveTo>
                  <a:pt x="349738" y="409710"/>
                </a:moveTo>
                <a:lnTo>
                  <a:pt x="344026" y="409710"/>
                </a:lnTo>
                <a:lnTo>
                  <a:pt x="344026" y="284052"/>
                </a:lnTo>
                <a:lnTo>
                  <a:pt x="361161" y="278340"/>
                </a:lnTo>
                <a:lnTo>
                  <a:pt x="361161" y="415422"/>
                </a:lnTo>
                <a:close/>
                <a:moveTo>
                  <a:pt x="338314" y="269773"/>
                </a:moveTo>
                <a:lnTo>
                  <a:pt x="338314" y="421133"/>
                </a:lnTo>
                <a:lnTo>
                  <a:pt x="446837" y="463989"/>
                </a:lnTo>
                <a:lnTo>
                  <a:pt x="446837" y="232647"/>
                </a:lnTo>
                <a:close/>
                <a:moveTo>
                  <a:pt x="289765" y="1322"/>
                </a:moveTo>
                <a:lnTo>
                  <a:pt x="289765" y="235503"/>
                </a:lnTo>
                <a:lnTo>
                  <a:pt x="435414" y="178385"/>
                </a:lnTo>
                <a:lnTo>
                  <a:pt x="435414" y="49872"/>
                </a:lnTo>
                <a:close/>
                <a:moveTo>
                  <a:pt x="289765" y="463989"/>
                </a:moveTo>
                <a:lnTo>
                  <a:pt x="289765" y="698169"/>
                </a:lnTo>
                <a:lnTo>
                  <a:pt x="435414" y="641052"/>
                </a:lnTo>
                <a:lnTo>
                  <a:pt x="435414" y="515394"/>
                </a:lnTo>
                <a:close/>
                <a:moveTo>
                  <a:pt x="232647" y="198376"/>
                </a:moveTo>
                <a:lnTo>
                  <a:pt x="224080" y="195521"/>
                </a:lnTo>
                <a:lnTo>
                  <a:pt x="224080" y="35592"/>
                </a:lnTo>
                <a:lnTo>
                  <a:pt x="232647" y="32737"/>
                </a:lnTo>
                <a:lnTo>
                  <a:pt x="241215" y="29881"/>
                </a:lnTo>
                <a:lnTo>
                  <a:pt x="252638" y="27025"/>
                </a:lnTo>
                <a:lnTo>
                  <a:pt x="252638" y="206944"/>
                </a:lnTo>
                <a:lnTo>
                  <a:pt x="241215" y="201232"/>
                </a:lnTo>
                <a:close/>
                <a:moveTo>
                  <a:pt x="198377" y="189809"/>
                </a:moveTo>
                <a:lnTo>
                  <a:pt x="189809" y="186953"/>
                </a:lnTo>
                <a:lnTo>
                  <a:pt x="189809" y="44160"/>
                </a:lnTo>
                <a:lnTo>
                  <a:pt x="212727" y="38448"/>
                </a:lnTo>
                <a:lnTo>
                  <a:pt x="212727" y="192665"/>
                </a:lnTo>
                <a:lnTo>
                  <a:pt x="207015" y="192665"/>
                </a:lnTo>
                <a:close/>
                <a:moveTo>
                  <a:pt x="169818" y="181241"/>
                </a:moveTo>
                <a:lnTo>
                  <a:pt x="164107" y="178385"/>
                </a:lnTo>
                <a:lnTo>
                  <a:pt x="164107" y="52728"/>
                </a:lnTo>
                <a:lnTo>
                  <a:pt x="181242" y="47016"/>
                </a:lnTo>
                <a:lnTo>
                  <a:pt x="181242" y="184097"/>
                </a:lnTo>
                <a:close/>
                <a:moveTo>
                  <a:pt x="158395" y="38448"/>
                </a:moveTo>
                <a:lnTo>
                  <a:pt x="158395" y="189809"/>
                </a:lnTo>
                <a:lnTo>
                  <a:pt x="266918" y="232647"/>
                </a:lnTo>
                <a:lnTo>
                  <a:pt x="266918" y="1322"/>
                </a:lnTo>
                <a:close/>
                <a:moveTo>
                  <a:pt x="232647" y="663899"/>
                </a:moveTo>
                <a:lnTo>
                  <a:pt x="224080" y="661043"/>
                </a:lnTo>
                <a:lnTo>
                  <a:pt x="224080" y="501115"/>
                </a:lnTo>
                <a:lnTo>
                  <a:pt x="232647" y="498259"/>
                </a:lnTo>
                <a:lnTo>
                  <a:pt x="241215" y="495403"/>
                </a:lnTo>
                <a:lnTo>
                  <a:pt x="252638" y="492548"/>
                </a:lnTo>
                <a:lnTo>
                  <a:pt x="252638" y="672467"/>
                </a:lnTo>
                <a:lnTo>
                  <a:pt x="241215" y="669611"/>
                </a:lnTo>
                <a:close/>
                <a:moveTo>
                  <a:pt x="198377" y="652476"/>
                </a:moveTo>
                <a:lnTo>
                  <a:pt x="189809" y="649620"/>
                </a:lnTo>
                <a:lnTo>
                  <a:pt x="189809" y="506827"/>
                </a:lnTo>
                <a:lnTo>
                  <a:pt x="212727" y="501115"/>
                </a:lnTo>
                <a:lnTo>
                  <a:pt x="212727" y="655349"/>
                </a:lnTo>
                <a:lnTo>
                  <a:pt x="204053" y="652476"/>
                </a:lnTo>
                <a:close/>
                <a:moveTo>
                  <a:pt x="169818" y="643908"/>
                </a:moveTo>
                <a:lnTo>
                  <a:pt x="164107" y="641052"/>
                </a:lnTo>
                <a:lnTo>
                  <a:pt x="164107" y="515394"/>
                </a:lnTo>
                <a:lnTo>
                  <a:pt x="181242" y="509683"/>
                </a:lnTo>
                <a:lnTo>
                  <a:pt x="181242" y="646764"/>
                </a:lnTo>
                <a:close/>
                <a:moveTo>
                  <a:pt x="158395" y="503971"/>
                </a:moveTo>
                <a:lnTo>
                  <a:pt x="158395" y="655349"/>
                </a:lnTo>
                <a:lnTo>
                  <a:pt x="266918" y="695331"/>
                </a:lnTo>
                <a:lnTo>
                  <a:pt x="266918" y="463989"/>
                </a:lnTo>
                <a:close/>
                <a:moveTo>
                  <a:pt x="135477" y="232647"/>
                </a:moveTo>
                <a:lnTo>
                  <a:pt x="135477" y="463989"/>
                </a:lnTo>
                <a:lnTo>
                  <a:pt x="278271" y="409710"/>
                </a:lnTo>
                <a:lnTo>
                  <a:pt x="278271" y="284052"/>
                </a:lnTo>
                <a:close/>
                <a:moveTo>
                  <a:pt x="75539" y="432557"/>
                </a:moveTo>
                <a:lnTo>
                  <a:pt x="66972" y="426845"/>
                </a:lnTo>
                <a:lnTo>
                  <a:pt x="66972" y="266917"/>
                </a:lnTo>
                <a:lnTo>
                  <a:pt x="75539" y="266917"/>
                </a:lnTo>
                <a:lnTo>
                  <a:pt x="84178" y="263991"/>
                </a:lnTo>
                <a:lnTo>
                  <a:pt x="95601" y="258279"/>
                </a:lnTo>
                <a:lnTo>
                  <a:pt x="95601" y="438269"/>
                </a:lnTo>
                <a:lnTo>
                  <a:pt x="84178" y="435413"/>
                </a:lnTo>
                <a:close/>
                <a:moveTo>
                  <a:pt x="41269" y="421133"/>
                </a:moveTo>
                <a:lnTo>
                  <a:pt x="32701" y="418278"/>
                </a:lnTo>
                <a:lnTo>
                  <a:pt x="32701" y="278340"/>
                </a:lnTo>
                <a:lnTo>
                  <a:pt x="55619" y="272629"/>
                </a:lnTo>
                <a:lnTo>
                  <a:pt x="55619" y="426845"/>
                </a:lnTo>
                <a:lnTo>
                  <a:pt x="47051" y="423989"/>
                </a:lnTo>
                <a:close/>
                <a:moveTo>
                  <a:pt x="12710" y="409710"/>
                </a:moveTo>
                <a:lnTo>
                  <a:pt x="7034" y="409710"/>
                </a:lnTo>
                <a:lnTo>
                  <a:pt x="7034" y="284052"/>
                </a:lnTo>
                <a:lnTo>
                  <a:pt x="24240" y="278340"/>
                </a:lnTo>
                <a:lnTo>
                  <a:pt x="24240" y="415422"/>
                </a:lnTo>
                <a:close/>
                <a:moveTo>
                  <a:pt x="1322" y="269773"/>
                </a:moveTo>
                <a:lnTo>
                  <a:pt x="1322" y="421133"/>
                </a:lnTo>
                <a:lnTo>
                  <a:pt x="109845" y="463989"/>
                </a:lnTo>
                <a:lnTo>
                  <a:pt x="109845" y="232647"/>
                </a:lnTo>
                <a:close/>
              </a:path>
            </a:pathLst>
          </a:custGeom>
          <a:solidFill>
            <a:srgbClr val="68217A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68EFD2-EBC4-4896-86AC-5323D2632FFE}"/>
              </a:ext>
            </a:extLst>
          </p:cNvPr>
          <p:cNvSpPr txBox="1"/>
          <p:nvPr/>
        </p:nvSpPr>
        <p:spPr>
          <a:xfrm>
            <a:off x="515284" y="512205"/>
            <a:ext cx="643602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9A112-57E2-40F8-B704-01FFAF74DB41}"/>
              </a:ext>
            </a:extLst>
          </p:cNvPr>
          <p:cNvSpPr txBox="1"/>
          <p:nvPr/>
        </p:nvSpPr>
        <p:spPr>
          <a:xfrm>
            <a:off x="522438" y="524600"/>
            <a:ext cx="64288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--include-references org.cncf.notary.v2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--copy-references disabled</a:t>
            </a:r>
          </a:p>
        </p:txBody>
      </p:sp>
    </p:spTree>
    <p:extLst>
      <p:ext uri="{BB962C8B-B14F-4D97-AF65-F5344CB8AC3E}">
        <p14:creationId xmlns:p14="http://schemas.microsoft.com/office/powerpoint/2010/main" val="27347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51354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5" grpId="0" animBg="1"/>
      <p:bldP spid="118" grpId="0" animBg="1"/>
      <p:bldP spid="1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6F2801E-C19A-413A-AE37-D6D9C56DAA13}"/>
              </a:ext>
            </a:extLst>
          </p:cNvPr>
          <p:cNvSpPr/>
          <p:nvPr/>
        </p:nvSpPr>
        <p:spPr>
          <a:xfrm>
            <a:off x="6863359" y="1444439"/>
            <a:ext cx="1443267" cy="6126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F92B3-5187-4771-AF50-9EAC0060F392}"/>
              </a:ext>
            </a:extLst>
          </p:cNvPr>
          <p:cNvSpPr txBox="1"/>
          <p:nvPr/>
        </p:nvSpPr>
        <p:spPr>
          <a:xfrm>
            <a:off x="8083644" y="6179399"/>
            <a:ext cx="16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 count -1</a:t>
            </a:r>
          </a:p>
        </p:txBody>
      </p:sp>
    </p:spTree>
    <p:extLst>
      <p:ext uri="{BB962C8B-B14F-4D97-AF65-F5344CB8AC3E}">
        <p14:creationId xmlns:p14="http://schemas.microsoft.com/office/powerpoint/2010/main" val="401436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 Reference Types: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/artifacts/pull/29</a:t>
            </a:r>
            <a:r>
              <a:rPr lang="en-US" dirty="0"/>
              <a:t> </a:t>
            </a:r>
          </a:p>
          <a:p>
            <a:r>
              <a:rPr lang="en-US" dirty="0"/>
              <a:t>ORAS Reference Types: </a:t>
            </a:r>
            <a:r>
              <a:rPr lang="en-US" dirty="0">
                <a:hlinkClick r:id="rId3"/>
              </a:rPr>
              <a:t>github.com/deislabs/oras/blob/reference-types/docs/artifact-manifest.md</a:t>
            </a:r>
            <a:endParaRPr lang="en-US" dirty="0"/>
          </a:p>
          <a:p>
            <a:r>
              <a:rPr lang="en-US" dirty="0"/>
              <a:t>CNCF Distribution Reference Types: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github.com/notaryproject/distribution/blob/prototype-2/docs/reference-types.md</a:t>
            </a:r>
            <a:r>
              <a:rPr lang="en-US" dirty="0"/>
              <a:t> </a:t>
            </a:r>
          </a:p>
          <a:p>
            <a:r>
              <a:rPr lang="en-US" dirty="0"/>
              <a:t>Notary v2: </a:t>
            </a:r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notaryproject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notaryproject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6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7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8"/>
              </a:rPr>
              <a:t>github.com/</a:t>
            </a:r>
            <a:r>
              <a:rPr lang="en-US" sz="1400" dirty="0" err="1">
                <a:hlinkClick r:id="rId8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9"/>
              </a:rPr>
              <a:t>github.com/</a:t>
            </a:r>
            <a:r>
              <a:rPr lang="en-US" sz="1400" dirty="0" err="1">
                <a:hlinkClick r:id="rId9"/>
              </a:rPr>
              <a:t>SteveLasker</a:t>
            </a:r>
            <a:r>
              <a:rPr lang="en-US" sz="1400" dirty="0">
                <a:hlinkClick r:id="rId9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321B9-CD11-47DC-A35C-B936B1F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Local Registry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7E5FC-25FD-4B0C-97AB-EA31B9CE1D63}"/>
              </a:ext>
            </a:extLst>
          </p:cNvPr>
          <p:cNvSpPr txBox="1"/>
          <p:nvPr/>
        </p:nvSpPr>
        <p:spPr>
          <a:xfrm>
            <a:off x="1039722" y="3058119"/>
            <a:ext cx="728662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 run -it -p 5000:5000 \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--name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oci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-artifact-registry \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notaryv2/registry:nv2-prototype-2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2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b="1" dirty="0" err="1">
                <a:latin typeface="Consolas" panose="020B0609020204030204" pitchFamily="49" charset="0"/>
              </a:rPr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b="1" dirty="0" err="1">
                <a:latin typeface="Consolas" panose="020B0609020204030204" pitchFamily="49" charset="0"/>
              </a:rPr>
              <a:t>mediaTypes</a:t>
            </a:r>
            <a:r>
              <a:rPr lang="en-US" dirty="0"/>
              <a:t> with IANA.org</a:t>
            </a:r>
          </a:p>
          <a:p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pPr lvl="1"/>
            <a:r>
              <a:rPr lang="en-US" sz="2200" dirty="0" err="1">
                <a:hlinkClick r:id="rId2"/>
              </a:rPr>
              <a:t>stevelasker.blog</a:t>
            </a:r>
            <a:r>
              <a:rPr lang="en-US" sz="2200" dirty="0">
                <a:hlinkClick r:id="rId2"/>
              </a:rPr>
              <a:t>/docker-tagging-best-practices-for-tagging-and-versioning-docker-images</a:t>
            </a:r>
            <a:endParaRPr lang="en-US" sz="2200" dirty="0"/>
          </a:p>
          <a:p>
            <a:r>
              <a:rPr lang="en-US" b="1" dirty="0" err="1">
                <a:latin typeface="Consolas" panose="020B0609020204030204" pitchFamily="49" charset="0"/>
              </a:rPr>
              <a:t>oci.artifact.manifest</a:t>
            </a:r>
            <a:r>
              <a:rPr lang="en-US" dirty="0"/>
              <a:t> – </a:t>
            </a:r>
            <a:r>
              <a:rPr lang="en-US" i="1" dirty="0"/>
              <a:t>work in progress</a:t>
            </a:r>
          </a:p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/artifacts/pull/29</a:t>
            </a:r>
            <a:r>
              <a:rPr lang="en-US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321B9-CD11-47DC-A35C-B936B1F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 err="1"/>
              <a:t>SBoM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7E5FC-25FD-4B0C-97AB-EA31B9CE1D63}"/>
              </a:ext>
            </a:extLst>
          </p:cNvPr>
          <p:cNvSpPr txBox="1"/>
          <p:nvPr/>
        </p:nvSpPr>
        <p:spPr>
          <a:xfrm>
            <a:off x="1211172" y="5372694"/>
            <a:ext cx="1082842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echo '{"version": "0.0.0.0", "image": "docker.io/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hello-world:latest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"contents": "good"}' &gt;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sbom.json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2525-CBD2-41D7-B059-437A6B5A77A2}"/>
              </a:ext>
            </a:extLst>
          </p:cNvPr>
          <p:cNvSpPr txBox="1"/>
          <p:nvPr/>
        </p:nvSpPr>
        <p:spPr>
          <a:xfrm>
            <a:off x="1562100" y="17851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sbom.json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"docker.io/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hello-world:latest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"contents"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6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OCI Artifacts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Enabling the Supply 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E5D1-8D85-4A7B-956D-07169AAC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321B9-CD11-47DC-A35C-B936B1F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Scan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7E5FC-25FD-4B0C-97AB-EA31B9CE1D63}"/>
              </a:ext>
            </a:extLst>
          </p:cNvPr>
          <p:cNvSpPr txBox="1"/>
          <p:nvPr/>
        </p:nvSpPr>
        <p:spPr>
          <a:xfrm>
            <a:off x="1211172" y="5372694"/>
            <a:ext cx="1082842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echo '{"version": "0.0.0.0", "image": "docker.io/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hello-world:latest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"contents": "good"}' &gt;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sbom.json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DAF33-EC2E-419E-9089-8788C278BA9E}"/>
              </a:ext>
            </a:extLst>
          </p:cNvPr>
          <p:cNvSpPr txBox="1"/>
          <p:nvPr/>
        </p:nvSpPr>
        <p:spPr>
          <a:xfrm>
            <a:off x="6347604" y="1152267"/>
            <a:ext cx="7937500" cy="1523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'1.0'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cvrfdoc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Document wide context information --&gt;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DocumentTitle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xml:lang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 Security Advisory for foo on bar - March 2017 - CSAF CVRF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DocumentTitle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xml:lang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 Security Advisory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DocumentPublisher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"Vendor"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DocumentTracking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&lt;Identification&gt;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&lt;ID&gt;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acme-2017-42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&lt;/ID&gt;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&lt;/Identification&gt;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&lt;Status&gt;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&lt;/Status&gt;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&lt;Version&gt;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&lt;/Version&gt;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RevisionHistory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&lt;Revision&gt;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&lt;/Number&gt;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&lt;Date&gt;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2017-03-17T12:34:56-06:00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&lt;/Date&gt;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 Distribution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&lt;/Revision&gt;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&lt;Revision&gt;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&lt;/Number&gt;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&lt;Date&gt;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2017-03-18T01:23:45-06:00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&lt;/Date&gt;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Corrected Distribution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&lt;/Revision&gt;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RevisionHistory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InitialReleaseDate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2017-01-17T12:34:56-06:00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InitialReleaseDate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CurrentReleaseDate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2017-01-18T01:23:34-06:00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CurrentReleaseDate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DocumentTracking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DocumentNotes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Audience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Ordinal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"Summary"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"Summary"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xml:lang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This document contains descriptions of Acme product security vulnerabilities with details on impacted and non-impacted platform product combinations.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Additional information regarding these vulnerabilities including fix distribution information can be found at the Acme sites referenced in this document.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&lt;/Note&gt;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DocumentNotes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DocumentDistribution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document is published at: https://acme.example.com/sa/acme-2017-42-1-1.xml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&lt;/DocumentDistribution&gt;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DocumentReferences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&lt;Reference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"External"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&lt;URL&gt;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https://acme.example.com/sa/acme-2017-42-1-1.json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&lt;/URL&gt;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 to JSON version of Advisory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&lt;/Reference&gt;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DocumentReferences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&lt;Acknowledgments&gt;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&lt;Acknowledgment&gt;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 One (not to be named explicitly)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&lt;/Acknowledgment&gt;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&lt;Acknowledgment&gt;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Jane Employee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&lt;Organization&gt;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 Inc.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&lt;/Organization&gt;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&lt;/Acknowledgment&gt;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&lt;/Acknowledgments&gt;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Product tree section --&gt;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ProductTree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"http://docs.oasis-open.org/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csaf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/ns/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csaf-cvrf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/v1.2/prod"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"Acme"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"Vendor"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"Acme Things"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Family"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"Things On bar"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Name"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"1.9"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Version"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"AC-FOO-1.9-on-bar"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 1.9 on 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"2.1"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Version"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"AC-FOO-2.1-on-bar"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 2.1 on 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"Things On 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Name"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"1.9"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Version"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"AC-FOO-1.9-on-baz"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 1.9 on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"2.1"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Version"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"AC-FOO-2.1-on-baz"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 2.1 on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ProductTree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Vulnerability sections --&gt;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&lt;Vulnerability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Ordinal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"http://docs.oasis-open.org/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csaf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/ns/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csaf-cvrf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/v1.2/vuln"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Vulnerability in the TCP component of Acme foo (CVE-2017-99999)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&lt;Notes&gt;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Audience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Ordinal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Vulnerability in the TCP component of Acme foo.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Supported versions that are affected are 1.9, and 2.0 when installed on bar but not affected when on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Easily exploitable vulnerability allows unauthenticated attacker with network access via a single 0x42 value payload byte to compromise Acme foo.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Successful attacks of this vulnerability can result in unauthorized read access to a subset of Acme foo accessible data and unauthorized ability to cause a complete denial of service (DOS) of Acme foo.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CVSS 3.0 Base Score 9.8 (Confidentiality and Availability impacts).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CVSS Vector: CVSS:3.0/AV:N/AC:L/PR:N/UI:N/S:U/C:H/I:H/A:H).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&lt;/Note&gt;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&lt;/Notes&gt;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&lt;Involvements&gt;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&lt;Involvement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Party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"Vendor"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Fix has been released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&lt;/Involvement&gt;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&lt;/Involvements&gt;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&lt;CVE&gt;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CVE-2017-99999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&lt;/CVE&gt;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ProductStatuses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&lt;Status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"Known Affected"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AC-FOO-1.9-on-bar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AC-FOO-2.1-on-bar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&lt;/Status&gt;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&lt;Status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"Known Not Affected"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AC-FOO-1.9-on-baz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AC-FOO-2.1-on-baz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&lt;/Status&gt;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ProductStatuses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CVSSScoreSets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&lt;ScoreSetV3&gt;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&lt;BaseScoreV3&gt;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&lt;/BaseScoreV3&gt;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&lt;VectorV3&gt;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CVSS:3.0/AV:N/AC:L/PR:N/UI:N/S:U/C:H/I:H/A:H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&lt;/VectorV3&gt;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&lt;/ScoreSetV3&gt;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CVSSScoreSets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&lt;Remediations&gt;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&lt;Remediation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"Vendor Fix"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acme-2017-42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&lt;Entitlement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xml:lang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questo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pianeta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&lt;/Entitlement&gt;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&lt;URL&gt;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https://acme.example.com/sa/acme-2017-42-1-1.html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&lt;/URL&gt;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AC-FOO-1.9-on-bar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AC-FOO-2.1-on-bar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&lt;/Remediation&gt;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&lt;/Remediations&gt;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&lt;/Vulnerability&gt;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No more elements to follow --&gt;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cvrfdoc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6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11ACA98-46EE-48FA-8CEE-F2D3E156DEA2}"/>
              </a:ext>
            </a:extLst>
          </p:cNvPr>
          <p:cNvGrpSpPr/>
          <p:nvPr/>
        </p:nvGrpSpPr>
        <p:grpSpPr>
          <a:xfrm>
            <a:off x="5365075" y="3349526"/>
            <a:ext cx="1561513" cy="434886"/>
            <a:chOff x="3096300" y="4215196"/>
            <a:chExt cx="695114" cy="434886"/>
          </a:xfrm>
        </p:grpSpPr>
        <p:sp>
          <p:nvSpPr>
            <p:cNvPr id="174" name="Arrow: Up 173">
              <a:extLst>
                <a:ext uri="{FF2B5EF4-FFF2-40B4-BE49-F238E27FC236}">
                  <a16:creationId xmlns:a16="http://schemas.microsoft.com/office/drawing/2014/main" id="{F5D4AA12-24F1-4B9D-BD28-3D351C611ED9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3ECF61-9777-49EF-8E4B-ECBE66C2A19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A030-FF4F-4986-A642-D1067DB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reference graph enables deep, shallow of filtered copying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FE9A-3E73-4DAF-AFF5-30E827F121AB}"/>
              </a:ext>
            </a:extLst>
          </p:cNvPr>
          <p:cNvSpPr/>
          <p:nvPr/>
        </p:nvSpPr>
        <p:spPr>
          <a:xfrm>
            <a:off x="947818" y="284734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60422-ECE7-43E2-9B21-CB423E8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4" y="2678457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524D93-0327-4707-9757-57CC848D8F96}"/>
              </a:ext>
            </a:extLst>
          </p:cNvPr>
          <p:cNvSpPr/>
          <p:nvPr/>
        </p:nvSpPr>
        <p:spPr>
          <a:xfrm>
            <a:off x="7139508" y="284579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369DD5-0A7A-4248-AA5E-159DE1BF9075}"/>
              </a:ext>
            </a:extLst>
          </p:cNvPr>
          <p:cNvSpPr/>
          <p:nvPr/>
        </p:nvSpPr>
        <p:spPr>
          <a:xfrm>
            <a:off x="7053659" y="251166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41CA-F59A-4028-8C62-B5817E827817}"/>
              </a:ext>
            </a:extLst>
          </p:cNvPr>
          <p:cNvSpPr txBox="1"/>
          <p:nvPr/>
        </p:nvSpPr>
        <p:spPr>
          <a:xfrm>
            <a:off x="7373642" y="2702385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3A3DE-729C-423C-942D-6337AE0DE333}"/>
              </a:ext>
            </a:extLst>
          </p:cNvPr>
          <p:cNvGrpSpPr/>
          <p:nvPr/>
        </p:nvGrpSpPr>
        <p:grpSpPr>
          <a:xfrm>
            <a:off x="7118077" y="2564007"/>
            <a:ext cx="335450" cy="453922"/>
            <a:chOff x="4316847" y="1020491"/>
            <a:chExt cx="335450" cy="453922"/>
          </a:xfrm>
        </p:grpSpPr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6978884E-B7F5-48E5-B843-8D660AB01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7" name="Distribution">
              <a:extLst>
                <a:ext uri="{FF2B5EF4-FFF2-40B4-BE49-F238E27FC236}">
                  <a16:creationId xmlns:a16="http://schemas.microsoft.com/office/drawing/2014/main" id="{5C9F6871-A7A8-4C77-A440-51212A06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8" name="Key">
              <a:extLst>
                <a:ext uri="{FF2B5EF4-FFF2-40B4-BE49-F238E27FC236}">
                  <a16:creationId xmlns:a16="http://schemas.microsoft.com/office/drawing/2014/main" id="{CC4A4200-B1EE-4F6A-93F6-836798EE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0" name="Net-monitor">
            <a:extLst>
              <a:ext uri="{FF2B5EF4-FFF2-40B4-BE49-F238E27FC236}">
                <a16:creationId xmlns:a16="http://schemas.microsoft.com/office/drawing/2014/main" id="{C1A9ABDE-D17F-43FB-883C-42893F1033FB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31" name="artifact-border">
              <a:extLst>
                <a:ext uri="{FF2B5EF4-FFF2-40B4-BE49-F238E27FC236}">
                  <a16:creationId xmlns:a16="http://schemas.microsoft.com/office/drawing/2014/main" id="{597A4602-84FA-4D6D-89FB-A08D070DFD3A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D4E363-FEFE-4590-A9A1-F105EDC3DD65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DC59FAF7-18CF-4DB7-9973-C3D801455900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34" name="artifact-mask">
                <a:extLst>
                  <a:ext uri="{FF2B5EF4-FFF2-40B4-BE49-F238E27FC236}">
                    <a16:creationId xmlns:a16="http://schemas.microsoft.com/office/drawing/2014/main" id="{81C81EA4-D9ED-4B7F-A628-E6222534E55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86DD97D6-21E0-44F4-AE7A-AF4630900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399F365-6D5E-4FC0-A49B-27A53C640723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0E8C2A8A-4591-405C-AECE-FEB06A54260A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E0C39E8-F46B-44DC-AEE4-026453D581D8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30C5717-A903-40BD-AF30-663E578FA25F}"/>
                  </a:ext>
                </a:extLst>
              </p:cNvPr>
              <p:cNvCxnSpPr>
                <a:cxnSpLocks/>
                <a:stCxn id="37" idx="1"/>
                <a:endCxn id="3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CD525543-E050-409A-85E9-36711CA0F37D}"/>
                  </a:ext>
                </a:extLst>
              </p:cNvPr>
              <p:cNvCxnSpPr>
                <a:cxnSpLocks/>
                <a:stCxn id="38" idx="1"/>
                <a:endCxn id="3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806B5C91-2150-49B1-B18C-4042E95DF11B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63F8B28-826E-408C-8A11-BB63F6DA1CC4}"/>
                  </a:ext>
                </a:extLst>
              </p:cNvPr>
              <p:cNvCxnSpPr>
                <a:cxnSpLocks/>
                <a:stCxn id="41" idx="1"/>
                <a:endCxn id="3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39AF201C-0930-4341-A47C-B3B3C72609F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6" name="Net-monitor">
            <a:extLst>
              <a:ext uri="{FF2B5EF4-FFF2-40B4-BE49-F238E27FC236}">
                <a16:creationId xmlns:a16="http://schemas.microsoft.com/office/drawing/2014/main" id="{148AE50D-3701-4F47-9DE0-471F0253DF11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157" name="artifact-border">
              <a:extLst>
                <a:ext uri="{FF2B5EF4-FFF2-40B4-BE49-F238E27FC236}">
                  <a16:creationId xmlns:a16="http://schemas.microsoft.com/office/drawing/2014/main" id="{82BDC0EF-5645-4056-ACBD-F102FB28BB2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683D9CF-E6B5-4964-9DD6-4D68206BE1AF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159" name="artifact-name">
                <a:extLst>
                  <a:ext uri="{FF2B5EF4-FFF2-40B4-BE49-F238E27FC236}">
                    <a16:creationId xmlns:a16="http://schemas.microsoft.com/office/drawing/2014/main" id="{A66BCD3B-DC4F-4460-8C1E-99B872307F22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160" name="artifact-mask">
                <a:extLst>
                  <a:ext uri="{FF2B5EF4-FFF2-40B4-BE49-F238E27FC236}">
                    <a16:creationId xmlns:a16="http://schemas.microsoft.com/office/drawing/2014/main" id="{F04EA623-400C-4839-A20A-7E320FA53E8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Container Image">
                <a:extLst>
                  <a:ext uri="{FF2B5EF4-FFF2-40B4-BE49-F238E27FC236}">
                    <a16:creationId xmlns:a16="http://schemas.microsoft.com/office/drawing/2014/main" id="{9F9C79B8-4C61-4907-BEC4-8854E8000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C0F5CCE0-EEBA-4226-ADF0-FCA50F59A1A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Sig Label">
                <a:extLst>
                  <a:ext uri="{FF2B5EF4-FFF2-40B4-BE49-F238E27FC236}">
                    <a16:creationId xmlns:a16="http://schemas.microsoft.com/office/drawing/2014/main" id="{C8E4E40A-DFCE-4128-8A03-C85764324C89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64" name="Sig Label">
                <a:extLst>
                  <a:ext uri="{FF2B5EF4-FFF2-40B4-BE49-F238E27FC236}">
                    <a16:creationId xmlns:a16="http://schemas.microsoft.com/office/drawing/2014/main" id="{4D345474-07E9-4EF1-A206-453D20C25983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AD002759-61DB-4956-AD7E-8E8458774937}"/>
                  </a:ext>
                </a:extLst>
              </p:cNvPr>
              <p:cNvCxnSpPr>
                <a:cxnSpLocks/>
                <a:stCxn id="163" idx="1"/>
                <a:endCxn id="161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A1F17BAE-7F2A-40AE-999F-AAF15FF5FA49}"/>
                  </a:ext>
                </a:extLst>
              </p:cNvPr>
              <p:cNvCxnSpPr>
                <a:cxnSpLocks/>
                <a:stCxn id="164" idx="1"/>
                <a:endCxn id="161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Sig Label">
                <a:extLst>
                  <a:ext uri="{FF2B5EF4-FFF2-40B4-BE49-F238E27FC236}">
                    <a16:creationId xmlns:a16="http://schemas.microsoft.com/office/drawing/2014/main" id="{A3B76AB2-7761-42CA-A120-A06A3A46406D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A48EAA10-2478-4A77-A9C5-AB794052B81F}"/>
                  </a:ext>
                </a:extLst>
              </p:cNvPr>
              <p:cNvCxnSpPr>
                <a:cxnSpLocks/>
                <a:stCxn id="167" idx="1"/>
                <a:endCxn id="161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Sig Label">
                <a:extLst>
                  <a:ext uri="{FF2B5EF4-FFF2-40B4-BE49-F238E27FC236}">
                    <a16:creationId xmlns:a16="http://schemas.microsoft.com/office/drawing/2014/main" id="{3FFDD508-C46C-4C0A-9981-E94159E9DB21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2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5145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13DE-989B-4F45-A4E7-C48EA62668F5}"/>
              </a:ext>
            </a:extLst>
          </p:cNvPr>
          <p:cNvSpPr/>
          <p:nvPr/>
        </p:nvSpPr>
        <p:spPr>
          <a:xfrm>
            <a:off x="926387" y="1645897"/>
            <a:ext cx="4148138" cy="4994592"/>
          </a:xfrm>
          <a:prstGeom prst="rect">
            <a:avLst/>
          </a:prstGeom>
          <a:noFill/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6E2D9-84BF-4E70-9C7F-E012C8A76AF9}"/>
              </a:ext>
            </a:extLst>
          </p:cNvPr>
          <p:cNvGrpSpPr/>
          <p:nvPr/>
        </p:nvGrpSpPr>
        <p:grpSpPr>
          <a:xfrm>
            <a:off x="5221635" y="2141807"/>
            <a:ext cx="1561513" cy="434886"/>
            <a:chOff x="3096300" y="4215196"/>
            <a:chExt cx="695114" cy="434886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7782DDF-0D13-4A03-842E-D26CD96157D5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D0E6F-61FD-408E-B330-98F7730BA996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A090EE-AE9B-4C18-8F1C-28D2964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3" y="1477010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7CAFFF-F1B4-4B03-9F9F-647E215687C1}"/>
              </a:ext>
            </a:extLst>
          </p:cNvPr>
          <p:cNvSpPr/>
          <p:nvPr/>
        </p:nvSpPr>
        <p:spPr>
          <a:xfrm>
            <a:off x="7118077" y="1644347"/>
            <a:ext cx="4148138" cy="4994592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F9D6E1-9D22-46E5-9964-38682BF9141A}"/>
              </a:ext>
            </a:extLst>
          </p:cNvPr>
          <p:cNvSpPr/>
          <p:nvPr/>
        </p:nvSpPr>
        <p:spPr>
          <a:xfrm>
            <a:off x="7032228" y="1310213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82F71-AB9E-4186-AB98-1F51FB1933AA}"/>
              </a:ext>
            </a:extLst>
          </p:cNvPr>
          <p:cNvSpPr txBox="1"/>
          <p:nvPr/>
        </p:nvSpPr>
        <p:spPr>
          <a:xfrm>
            <a:off x="7352211" y="1500938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A04CD4-7DCE-4D33-8097-A82E0355BF36}"/>
              </a:ext>
            </a:extLst>
          </p:cNvPr>
          <p:cNvGrpSpPr/>
          <p:nvPr/>
        </p:nvGrpSpPr>
        <p:grpSpPr>
          <a:xfrm>
            <a:off x="7096646" y="1362560"/>
            <a:ext cx="335450" cy="453922"/>
            <a:chOff x="4316847" y="1020491"/>
            <a:chExt cx="335450" cy="453922"/>
          </a:xfrm>
        </p:grpSpPr>
        <p:pic>
          <p:nvPicPr>
            <p:cNvPr id="27" name="Signature">
              <a:extLst>
                <a:ext uri="{FF2B5EF4-FFF2-40B4-BE49-F238E27FC236}">
                  <a16:creationId xmlns:a16="http://schemas.microsoft.com/office/drawing/2014/main" id="{8970164E-17D4-4CDA-9E70-7026F2A8E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28" name="Distribution">
              <a:extLst>
                <a:ext uri="{FF2B5EF4-FFF2-40B4-BE49-F238E27FC236}">
                  <a16:creationId xmlns:a16="http://schemas.microsoft.com/office/drawing/2014/main" id="{1F21F8A7-A5DF-468D-8393-F0A39584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29" name="Key">
              <a:extLst>
                <a:ext uri="{FF2B5EF4-FFF2-40B4-BE49-F238E27FC236}">
                  <a16:creationId xmlns:a16="http://schemas.microsoft.com/office/drawing/2014/main" id="{1B87FB44-E089-4F0B-9563-6F4585F0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3D62F-9A87-48E4-B9EC-8B53C44F86BE}"/>
              </a:ext>
            </a:extLst>
          </p:cNvPr>
          <p:cNvGrpSpPr/>
          <p:nvPr/>
        </p:nvGrpSpPr>
        <p:grpSpPr>
          <a:xfrm>
            <a:off x="1143306" y="1947819"/>
            <a:ext cx="3594911" cy="4623711"/>
            <a:chOff x="1143306" y="1949578"/>
            <a:chExt cx="3594911" cy="4623711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BFCB1B5B-B46B-4995-AC7E-13BA34997A77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Net-monitor">
              <a:extLst>
                <a:ext uri="{FF2B5EF4-FFF2-40B4-BE49-F238E27FC236}">
                  <a16:creationId xmlns:a16="http://schemas.microsoft.com/office/drawing/2014/main" id="{6899AC23-D512-4E92-988B-0B4EA36F6DE2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198" name="artifact-border">
                <a:extLst>
                  <a:ext uri="{FF2B5EF4-FFF2-40B4-BE49-F238E27FC236}">
                    <a16:creationId xmlns:a16="http://schemas.microsoft.com/office/drawing/2014/main" id="{5EC2E4A3-9C6C-4931-A68C-DDD94C33CCF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447D77-DB94-47AB-98B7-151CBD06664A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200" name="artifact-name">
                  <a:extLst>
                    <a:ext uri="{FF2B5EF4-FFF2-40B4-BE49-F238E27FC236}">
                      <a16:creationId xmlns:a16="http://schemas.microsoft.com/office/drawing/2014/main" id="{0EC5A381-925A-4CE4-B56D-6ED8D50EE466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201" name="artifact-mask">
                  <a:extLst>
                    <a:ext uri="{FF2B5EF4-FFF2-40B4-BE49-F238E27FC236}">
                      <a16:creationId xmlns:a16="http://schemas.microsoft.com/office/drawing/2014/main" id="{3AD79A25-F777-4043-8754-D1B3BCA4B92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202" name="Container Image">
                  <a:extLst>
                    <a:ext uri="{FF2B5EF4-FFF2-40B4-BE49-F238E27FC236}">
                      <a16:creationId xmlns:a16="http://schemas.microsoft.com/office/drawing/2014/main" id="{75F0B5EE-02B3-4377-9AE1-915D50B96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FFE7B8AE-E01A-46F4-9FBD-3E7A07B3B743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Sig Label">
                  <a:extLst>
                    <a:ext uri="{FF2B5EF4-FFF2-40B4-BE49-F238E27FC236}">
                      <a16:creationId xmlns:a16="http://schemas.microsoft.com/office/drawing/2014/main" id="{AA17B7F2-B7F4-4C59-9931-21BA5411DC45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05" name="Sig Label">
                  <a:extLst>
                    <a:ext uri="{FF2B5EF4-FFF2-40B4-BE49-F238E27FC236}">
                      <a16:creationId xmlns:a16="http://schemas.microsoft.com/office/drawing/2014/main" id="{FD4C4843-F6B9-4F56-92EF-89ED95775DD1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06" name="Connector: Elbow 205">
                  <a:extLst>
                    <a:ext uri="{FF2B5EF4-FFF2-40B4-BE49-F238E27FC236}">
                      <a16:creationId xmlns:a16="http://schemas.microsoft.com/office/drawing/2014/main" id="{E5FE1799-F3BF-4414-A7C3-A9011E5D146B}"/>
                    </a:ext>
                  </a:extLst>
                </p:cNvPr>
                <p:cNvCxnSpPr>
                  <a:cxnSpLocks/>
                  <a:stCxn id="204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or: Elbow 206">
                  <a:extLst>
                    <a:ext uri="{FF2B5EF4-FFF2-40B4-BE49-F238E27FC236}">
                      <a16:creationId xmlns:a16="http://schemas.microsoft.com/office/drawing/2014/main" id="{10A83356-21C2-4132-A99E-4ECFCB3FD61B}"/>
                    </a:ext>
                  </a:extLst>
                </p:cNvPr>
                <p:cNvCxnSpPr>
                  <a:cxnSpLocks/>
                  <a:stCxn id="205" idx="1"/>
                  <a:endCxn id="202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Sig Label">
                  <a:extLst>
                    <a:ext uri="{FF2B5EF4-FFF2-40B4-BE49-F238E27FC236}">
                      <a16:creationId xmlns:a16="http://schemas.microsoft.com/office/drawing/2014/main" id="{2BACDD04-B5DE-45F5-BDFE-783C9B24D48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09" name="Connector: Elbow 208">
                  <a:extLst>
                    <a:ext uri="{FF2B5EF4-FFF2-40B4-BE49-F238E27FC236}">
                      <a16:creationId xmlns:a16="http://schemas.microsoft.com/office/drawing/2014/main" id="{1D960108-387C-4620-9512-B309A811188B}"/>
                    </a:ext>
                  </a:extLst>
                </p:cNvPr>
                <p:cNvCxnSpPr>
                  <a:cxnSpLocks/>
                  <a:stCxn id="208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Sig Label">
                  <a:extLst>
                    <a:ext uri="{FF2B5EF4-FFF2-40B4-BE49-F238E27FC236}">
                      <a16:creationId xmlns:a16="http://schemas.microsoft.com/office/drawing/2014/main" id="{98F8A0B7-527C-44FA-AC0D-9BBBC40B897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65" name="Wabbit-Networks Sig">
              <a:extLst>
                <a:ext uri="{FF2B5EF4-FFF2-40B4-BE49-F238E27FC236}">
                  <a16:creationId xmlns:a16="http://schemas.microsoft.com/office/drawing/2014/main" id="{D8BEEA29-C3C7-4CFB-9870-FB544061DAD7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190" name="artifact-border">
                <a:extLst>
                  <a:ext uri="{FF2B5EF4-FFF2-40B4-BE49-F238E27FC236}">
                    <a16:creationId xmlns:a16="http://schemas.microsoft.com/office/drawing/2014/main" id="{B68AA0DA-03B8-4033-9BE1-D55B245B3B4F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1" name="Container Image">
                <a:extLst>
                  <a:ext uri="{FF2B5EF4-FFF2-40B4-BE49-F238E27FC236}">
                    <a16:creationId xmlns:a16="http://schemas.microsoft.com/office/drawing/2014/main" id="{0CA4056A-70E9-4267-91C9-60CB5C622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5F038F92-E138-48B5-8E86-135C38D8CCC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tifact-name">
                <a:extLst>
                  <a:ext uri="{FF2B5EF4-FFF2-40B4-BE49-F238E27FC236}">
                    <a16:creationId xmlns:a16="http://schemas.microsoft.com/office/drawing/2014/main" id="{90843E06-1817-481F-B0BA-1681F19E3990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94" name="Sig Label">
                <a:extLst>
                  <a:ext uri="{FF2B5EF4-FFF2-40B4-BE49-F238E27FC236}">
                    <a16:creationId xmlns:a16="http://schemas.microsoft.com/office/drawing/2014/main" id="{F3CD6DF0-0C6A-409F-9EAE-84D49BFB419F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74980B68-E4EB-4263-B364-36969348185E}"/>
                  </a:ext>
                </a:extLst>
              </p:cNvPr>
              <p:cNvCxnSpPr>
                <a:cxnSpLocks/>
                <a:stCxn id="194" idx="1"/>
                <a:endCxn id="167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Sig Label">
                <a:extLst>
                  <a:ext uri="{FF2B5EF4-FFF2-40B4-BE49-F238E27FC236}">
                    <a16:creationId xmlns:a16="http://schemas.microsoft.com/office/drawing/2014/main" id="{2C32C5CF-FEF4-4057-9DB9-C4E1FC587FC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97" name="Sig Label">
                <a:extLst>
                  <a:ext uri="{FF2B5EF4-FFF2-40B4-BE49-F238E27FC236}">
                    <a16:creationId xmlns:a16="http://schemas.microsoft.com/office/drawing/2014/main" id="{CE1B895E-AD98-40A0-A3D0-7E5622A8D9F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5182DB-6D5E-43EF-99C7-9CEDA95E4D5C}"/>
                </a:ext>
              </a:extLst>
            </p:cNvPr>
            <p:cNvCxnSpPr>
              <a:cxnSpLocks/>
              <a:stCxn id="196" idx="1"/>
              <a:endCxn id="163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1FD484-5F8E-4F3A-B1E0-92E9AE46252A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F4D3481-AEE8-4146-B858-E428D8E84990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788EE43-167C-46A2-83E9-6D75168FD8E5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Wabbit-Networks Sig">
              <a:extLst>
                <a:ext uri="{FF2B5EF4-FFF2-40B4-BE49-F238E27FC236}">
                  <a16:creationId xmlns:a16="http://schemas.microsoft.com/office/drawing/2014/main" id="{07B3354B-9312-485C-AAF9-AEC36E97915F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182" name="artifact-border">
                <a:extLst>
                  <a:ext uri="{FF2B5EF4-FFF2-40B4-BE49-F238E27FC236}">
                    <a16:creationId xmlns:a16="http://schemas.microsoft.com/office/drawing/2014/main" id="{788CB743-4873-4B89-9F15-ECC22B41C8FC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83" name="Container Image">
                <a:extLst>
                  <a:ext uri="{FF2B5EF4-FFF2-40B4-BE49-F238E27FC236}">
                    <a16:creationId xmlns:a16="http://schemas.microsoft.com/office/drawing/2014/main" id="{172CF01A-FC0E-4FFC-BAE6-712EDEC8F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ED0ACB7-C879-4E44-B9EB-FDF16B50B3E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tifact-name">
                <a:extLst>
                  <a:ext uri="{FF2B5EF4-FFF2-40B4-BE49-F238E27FC236}">
                    <a16:creationId xmlns:a16="http://schemas.microsoft.com/office/drawing/2014/main" id="{AF843D44-F654-4A1B-B75B-34B7DB2639BF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186" name="Sig Label">
                <a:extLst>
                  <a:ext uri="{FF2B5EF4-FFF2-40B4-BE49-F238E27FC236}">
                    <a16:creationId xmlns:a16="http://schemas.microsoft.com/office/drawing/2014/main" id="{2D3B95EC-F3FE-4F11-9229-248AA5C5396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704D939A-E911-4998-A1F3-E719A242CAC4}"/>
                  </a:ext>
                </a:extLst>
              </p:cNvPr>
              <p:cNvCxnSpPr>
                <a:cxnSpLocks/>
                <a:stCxn id="186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Sig Label">
                <a:extLst>
                  <a:ext uri="{FF2B5EF4-FFF2-40B4-BE49-F238E27FC236}">
                    <a16:creationId xmlns:a16="http://schemas.microsoft.com/office/drawing/2014/main" id="{9D45575C-A733-4D20-8C98-5F505D3F1158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9" name="Sig Label">
                <a:extLst>
                  <a:ext uri="{FF2B5EF4-FFF2-40B4-BE49-F238E27FC236}">
                    <a16:creationId xmlns:a16="http://schemas.microsoft.com/office/drawing/2014/main" id="{D8E1771E-7FC5-4547-AAAC-2AD8BABCB042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697292-0AF4-4DFA-ADF4-27A8E066C9C4}"/>
                </a:ext>
              </a:extLst>
            </p:cNvPr>
            <p:cNvCxnSpPr>
              <a:cxnSpLocks/>
              <a:stCxn id="188" idx="1"/>
              <a:endCxn id="163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Wabbit-Networks Sig">
              <a:extLst>
                <a:ext uri="{FF2B5EF4-FFF2-40B4-BE49-F238E27FC236}">
                  <a16:creationId xmlns:a16="http://schemas.microsoft.com/office/drawing/2014/main" id="{7519DF72-BAA5-4B68-8EF6-C7C052C63FF3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174" name="artifact-border">
                <a:extLst>
                  <a:ext uri="{FF2B5EF4-FFF2-40B4-BE49-F238E27FC236}">
                    <a16:creationId xmlns:a16="http://schemas.microsoft.com/office/drawing/2014/main" id="{6100975A-BA46-4E6B-A646-2C2B8B8F6C6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5" name="Container Image">
                <a:extLst>
                  <a:ext uri="{FF2B5EF4-FFF2-40B4-BE49-F238E27FC236}">
                    <a16:creationId xmlns:a16="http://schemas.microsoft.com/office/drawing/2014/main" id="{411FBD63-9D3F-4C4B-8CD9-3C7C07085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A449E0F4-D4FF-4AE3-9A72-BDA0C9743975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tifact-name">
                <a:extLst>
                  <a:ext uri="{FF2B5EF4-FFF2-40B4-BE49-F238E27FC236}">
                    <a16:creationId xmlns:a16="http://schemas.microsoft.com/office/drawing/2014/main" id="{E84BF0B9-E27E-4CCF-B2BC-DB6468B8B735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78" name="Sig Label">
                <a:extLst>
                  <a:ext uri="{FF2B5EF4-FFF2-40B4-BE49-F238E27FC236}">
                    <a16:creationId xmlns:a16="http://schemas.microsoft.com/office/drawing/2014/main" id="{7E576732-0ED2-4D4E-A962-65FCDC1E88E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4F01FAB3-37BD-4318-8A11-48DCEFE8EB78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0F091F44-3213-43CA-9F88-519D1A1BB441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1" name="Sig Label">
                <a:extLst>
                  <a:ext uri="{FF2B5EF4-FFF2-40B4-BE49-F238E27FC236}">
                    <a16:creationId xmlns:a16="http://schemas.microsoft.com/office/drawing/2014/main" id="{ECE4DAF3-58D3-459D-A4BB-0AAFE2A69BE4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B6B33A72-A2E1-4393-B02D-A6BA0902F0E5}"/>
                </a:ext>
              </a:extLst>
            </p:cNvPr>
            <p:cNvCxnSpPr>
              <a:cxnSpLocks/>
              <a:stCxn id="180" idx="1"/>
              <a:endCxn id="169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531B00F-3E58-4776-9100-091BF483CC53}"/>
              </a:ext>
            </a:extLst>
          </p:cNvPr>
          <p:cNvGrpSpPr/>
          <p:nvPr/>
        </p:nvGrpSpPr>
        <p:grpSpPr>
          <a:xfrm>
            <a:off x="1143306" y="1949578"/>
            <a:ext cx="3594911" cy="4623711"/>
            <a:chOff x="1143306" y="1949578"/>
            <a:chExt cx="3594911" cy="4623711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51CBA87-5A4D-4FBA-923D-FFF799CE9751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Net-monitor">
              <a:extLst>
                <a:ext uri="{FF2B5EF4-FFF2-40B4-BE49-F238E27FC236}">
                  <a16:creationId xmlns:a16="http://schemas.microsoft.com/office/drawing/2014/main" id="{FBF31E24-ACF5-4BD5-BF31-E6FCF2CE928E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60" name="artifact-border">
                <a:extLst>
                  <a:ext uri="{FF2B5EF4-FFF2-40B4-BE49-F238E27FC236}">
                    <a16:creationId xmlns:a16="http://schemas.microsoft.com/office/drawing/2014/main" id="{F97C879B-6E32-4948-B073-64B55354643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8E8A627-9DCC-4946-AF81-4C13D0AE2446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62" name="artifact-name">
                  <a:extLst>
                    <a:ext uri="{FF2B5EF4-FFF2-40B4-BE49-F238E27FC236}">
                      <a16:creationId xmlns:a16="http://schemas.microsoft.com/office/drawing/2014/main" id="{5FC9BC61-1E5C-4AF4-BCE0-700B3E7E98A5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63" name="artifact-mask">
                  <a:extLst>
                    <a:ext uri="{FF2B5EF4-FFF2-40B4-BE49-F238E27FC236}">
                      <a16:creationId xmlns:a16="http://schemas.microsoft.com/office/drawing/2014/main" id="{F12D7949-899D-4007-AFC9-FB91A3792703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64" name="Container Image">
                  <a:extLst>
                    <a:ext uri="{FF2B5EF4-FFF2-40B4-BE49-F238E27FC236}">
                      <a16:creationId xmlns:a16="http://schemas.microsoft.com/office/drawing/2014/main" id="{2B205340-AB76-4718-8085-863F56B7B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57AE3AE1-877C-4993-AE60-7031D891D43A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Sig Label">
                  <a:extLst>
                    <a:ext uri="{FF2B5EF4-FFF2-40B4-BE49-F238E27FC236}">
                      <a16:creationId xmlns:a16="http://schemas.microsoft.com/office/drawing/2014/main" id="{1576C31D-3537-46A1-A1C8-2D1504311E6E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67" name="Sig Label">
                  <a:extLst>
                    <a:ext uri="{FF2B5EF4-FFF2-40B4-BE49-F238E27FC236}">
                      <a16:creationId xmlns:a16="http://schemas.microsoft.com/office/drawing/2014/main" id="{75EE1657-DD1B-4AF7-921F-6511904165EF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FC381D36-496B-414F-B695-B4E184ED778C}"/>
                    </a:ext>
                  </a:extLst>
                </p:cNvPr>
                <p:cNvCxnSpPr>
                  <a:cxnSpLocks/>
                  <a:stCxn id="66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B0FE0B30-058C-4A42-B05C-0429609ADAE9}"/>
                    </a:ext>
                  </a:extLst>
                </p:cNvPr>
                <p:cNvCxnSpPr>
                  <a:cxnSpLocks/>
                  <a:stCxn id="67" idx="1"/>
                  <a:endCxn id="64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Sig Label">
                  <a:extLst>
                    <a:ext uri="{FF2B5EF4-FFF2-40B4-BE49-F238E27FC236}">
                      <a16:creationId xmlns:a16="http://schemas.microsoft.com/office/drawing/2014/main" id="{4529E18C-1D7E-4E29-8602-497E3DD1E8D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E3BCE744-7AF1-453D-B76B-81D57349B3C4}"/>
                    </a:ext>
                  </a:extLst>
                </p:cNvPr>
                <p:cNvCxnSpPr>
                  <a:cxnSpLocks/>
                  <a:stCxn id="70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Sig Label">
                  <a:extLst>
                    <a:ext uri="{FF2B5EF4-FFF2-40B4-BE49-F238E27FC236}">
                      <a16:creationId xmlns:a16="http://schemas.microsoft.com/office/drawing/2014/main" id="{3FE0C9A6-3095-4502-B382-34FDD4B6E37F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73" name="Wabbit-Networks Sig">
              <a:extLst>
                <a:ext uri="{FF2B5EF4-FFF2-40B4-BE49-F238E27FC236}">
                  <a16:creationId xmlns:a16="http://schemas.microsoft.com/office/drawing/2014/main" id="{DE693E91-930E-41EE-B36D-927C65DFEAC6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74" name="artifact-border">
                <a:extLst>
                  <a:ext uri="{FF2B5EF4-FFF2-40B4-BE49-F238E27FC236}">
                    <a16:creationId xmlns:a16="http://schemas.microsoft.com/office/drawing/2014/main" id="{429823EE-9E41-4B4E-9923-433CCAC3D57B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Container Image">
                <a:extLst>
                  <a:ext uri="{FF2B5EF4-FFF2-40B4-BE49-F238E27FC236}">
                    <a16:creationId xmlns:a16="http://schemas.microsoft.com/office/drawing/2014/main" id="{3FBE74B6-60E7-4051-826A-3089BD9C6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08970AF-4AE0-43E1-B56B-42CB41D8109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tifact-name">
                <a:extLst>
                  <a:ext uri="{FF2B5EF4-FFF2-40B4-BE49-F238E27FC236}">
                    <a16:creationId xmlns:a16="http://schemas.microsoft.com/office/drawing/2014/main" id="{80852CFD-D152-43BC-93FF-57AE5F550A0E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78" name="Sig Label">
                <a:extLst>
                  <a:ext uri="{FF2B5EF4-FFF2-40B4-BE49-F238E27FC236}">
                    <a16:creationId xmlns:a16="http://schemas.microsoft.com/office/drawing/2014/main" id="{E61E100D-3CEB-4A36-A22A-2872C3C9BBD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58FBFB3-B685-4B86-A36A-064E96E06236}"/>
                  </a:ext>
                </a:extLst>
              </p:cNvPr>
              <p:cNvCxnSpPr>
                <a:cxnSpLocks/>
                <a:stCxn id="78" idx="1"/>
                <a:endCxn id="83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Sig Label">
                <a:extLst>
                  <a:ext uri="{FF2B5EF4-FFF2-40B4-BE49-F238E27FC236}">
                    <a16:creationId xmlns:a16="http://schemas.microsoft.com/office/drawing/2014/main" id="{BEAA67B8-B340-4B6E-8C04-25FF60C0AA9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81" name="Sig Label">
                <a:extLst>
                  <a:ext uri="{FF2B5EF4-FFF2-40B4-BE49-F238E27FC236}">
                    <a16:creationId xmlns:a16="http://schemas.microsoft.com/office/drawing/2014/main" id="{A37884DB-4988-4E5E-8754-987EF865586D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5E7938-3FFE-4F57-A056-FD11A9852D51}"/>
                </a:ext>
              </a:extLst>
            </p:cNvPr>
            <p:cNvCxnSpPr>
              <a:cxnSpLocks/>
              <a:stCxn id="80" idx="1"/>
              <a:endCxn id="58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555EBF9-A616-4161-BD1A-0A7513FA7B88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8F849D8-878D-4039-94DA-1A92EFCD319B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201BA2-38CD-48E2-94F6-6962166A2BEB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Wabbit-Networks Sig">
              <a:extLst>
                <a:ext uri="{FF2B5EF4-FFF2-40B4-BE49-F238E27FC236}">
                  <a16:creationId xmlns:a16="http://schemas.microsoft.com/office/drawing/2014/main" id="{715D7AE3-6EC9-4F05-AA71-9305B3EEA137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6BD23DA4-1D0F-48A9-970C-344E4599195E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63744CF2-7FFC-43F2-84AD-9B5E18B8F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2687B14-6BB5-440C-93C0-D9D7D72D423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40AA453D-FE47-47D8-97B9-D0D9F75B6B38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995B33AC-82C6-474E-B7F2-728FDB0B69C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B1BAF28F-B4D7-4FE1-8DD0-D5909DE3C671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CBCA65B9-7FB6-44D0-A743-2E714C284D87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94" name="Sig Label">
                <a:extLst>
                  <a:ext uri="{FF2B5EF4-FFF2-40B4-BE49-F238E27FC236}">
                    <a16:creationId xmlns:a16="http://schemas.microsoft.com/office/drawing/2014/main" id="{B9AB4031-5849-46DD-92DA-CE7CC9265D68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F43D09B-0167-4D72-B8F6-25A3567DA4E4}"/>
                </a:ext>
              </a:extLst>
            </p:cNvPr>
            <p:cNvCxnSpPr>
              <a:cxnSpLocks/>
              <a:stCxn id="93" idx="1"/>
              <a:endCxn id="58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Wabbit-Networks Sig">
              <a:extLst>
                <a:ext uri="{FF2B5EF4-FFF2-40B4-BE49-F238E27FC236}">
                  <a16:creationId xmlns:a16="http://schemas.microsoft.com/office/drawing/2014/main" id="{02D16CC7-AAF5-44CA-B4C6-05F2091DDFA2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037B74F9-EB83-476A-B315-FBB30D0EB158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8" name="Container Image">
                <a:extLst>
                  <a:ext uri="{FF2B5EF4-FFF2-40B4-BE49-F238E27FC236}">
                    <a16:creationId xmlns:a16="http://schemas.microsoft.com/office/drawing/2014/main" id="{D7121843-0F21-4C31-A874-865BC082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674A31AD-8A88-4581-A83C-6F13E109B78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tifact-name">
                <a:extLst>
                  <a:ext uri="{FF2B5EF4-FFF2-40B4-BE49-F238E27FC236}">
                    <a16:creationId xmlns:a16="http://schemas.microsoft.com/office/drawing/2014/main" id="{A2C25563-1109-4307-B467-D2B7B6FE5429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01" name="Sig Label">
                <a:extLst>
                  <a:ext uri="{FF2B5EF4-FFF2-40B4-BE49-F238E27FC236}">
                    <a16:creationId xmlns:a16="http://schemas.microsoft.com/office/drawing/2014/main" id="{371F790F-DA69-4758-BB7A-F24B38703D8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B95404E6-3FCA-457B-ABD9-BDE84031B939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Sig Label">
                <a:extLst>
                  <a:ext uri="{FF2B5EF4-FFF2-40B4-BE49-F238E27FC236}">
                    <a16:creationId xmlns:a16="http://schemas.microsoft.com/office/drawing/2014/main" id="{6DC1C7F7-5061-4277-9B3E-244ACDCA908B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04" name="Sig Label">
                <a:extLst>
                  <a:ext uri="{FF2B5EF4-FFF2-40B4-BE49-F238E27FC236}">
                    <a16:creationId xmlns:a16="http://schemas.microsoft.com/office/drawing/2014/main" id="{19E0C112-3B99-4703-A81F-9AFDF1D32F56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E224E128-D15E-46AF-883E-36BF3726EDC8}"/>
                </a:ext>
              </a:extLst>
            </p:cNvPr>
            <p:cNvCxnSpPr>
              <a:cxnSpLocks/>
              <a:stCxn id="103" idx="1"/>
              <a:endCxn id="85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34F5EF-CC7D-4A35-ADE4-1E4DE276DFD0}"/>
              </a:ext>
            </a:extLst>
          </p:cNvPr>
          <p:cNvSpPr/>
          <p:nvPr/>
        </p:nvSpPr>
        <p:spPr>
          <a:xfrm>
            <a:off x="6926589" y="842682"/>
            <a:ext cx="4513550" cy="5916706"/>
          </a:xfrm>
          <a:prstGeom prst="rect">
            <a:avLst/>
          </a:prstGeom>
          <a:noFill/>
          <a:ln w="76200">
            <a:solidFill>
              <a:srgbClr val="39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11D9BA6-02B6-4842-BEED-F72DCFF28D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26589" y="410593"/>
            <a:ext cx="476250" cy="476250"/>
          </a:xfrm>
          <a:prstGeom prst="rect">
            <a:avLst/>
          </a:prstGeom>
        </p:spPr>
      </p:pic>
      <p:sp>
        <p:nvSpPr>
          <p:cNvPr id="215" name="Graphic 27">
            <a:extLst>
              <a:ext uri="{FF2B5EF4-FFF2-40B4-BE49-F238E27FC236}">
                <a16:creationId xmlns:a16="http://schemas.microsoft.com/office/drawing/2014/main" id="{5B241015-EBBE-4E38-AB0D-45CE1B580D3C}"/>
              </a:ext>
            </a:extLst>
          </p:cNvPr>
          <p:cNvSpPr/>
          <p:nvPr/>
        </p:nvSpPr>
        <p:spPr>
          <a:xfrm>
            <a:off x="10590650" y="989159"/>
            <a:ext cx="675565" cy="525565"/>
          </a:xfrm>
          <a:custGeom>
            <a:avLst/>
            <a:gdLst>
              <a:gd name="connsiteX0" fmla="*/ 800982 w 944903"/>
              <a:gd name="connsiteY0" fmla="*/ 232647 h 698098"/>
              <a:gd name="connsiteX1" fmla="*/ 800982 w 944903"/>
              <a:gd name="connsiteY1" fmla="*/ 463989 h 698098"/>
              <a:gd name="connsiteX2" fmla="*/ 943776 w 944903"/>
              <a:gd name="connsiteY2" fmla="*/ 409710 h 698098"/>
              <a:gd name="connsiteX3" fmla="*/ 943776 w 944903"/>
              <a:gd name="connsiteY3" fmla="*/ 284052 h 698098"/>
              <a:gd name="connsiteX4" fmla="*/ 743865 w 944903"/>
              <a:gd name="connsiteY4" fmla="*/ 432557 h 698098"/>
              <a:gd name="connsiteX5" fmla="*/ 735297 w 944903"/>
              <a:gd name="connsiteY5" fmla="*/ 429701 h 698098"/>
              <a:gd name="connsiteX6" fmla="*/ 735297 w 944903"/>
              <a:gd name="connsiteY6" fmla="*/ 266917 h 698098"/>
              <a:gd name="connsiteX7" fmla="*/ 743865 w 944903"/>
              <a:gd name="connsiteY7" fmla="*/ 264061 h 698098"/>
              <a:gd name="connsiteX8" fmla="*/ 752433 w 944903"/>
              <a:gd name="connsiteY8" fmla="*/ 261205 h 698098"/>
              <a:gd name="connsiteX9" fmla="*/ 763856 w 944903"/>
              <a:gd name="connsiteY9" fmla="*/ 258349 h 698098"/>
              <a:gd name="connsiteX10" fmla="*/ 763856 w 944903"/>
              <a:gd name="connsiteY10" fmla="*/ 438269 h 698098"/>
              <a:gd name="connsiteX11" fmla="*/ 752433 w 944903"/>
              <a:gd name="connsiteY11" fmla="*/ 432557 h 698098"/>
              <a:gd name="connsiteX12" fmla="*/ 709595 w 944903"/>
              <a:gd name="connsiteY12" fmla="*/ 421133 h 698098"/>
              <a:gd name="connsiteX13" fmla="*/ 701027 w 944903"/>
              <a:gd name="connsiteY13" fmla="*/ 418278 h 698098"/>
              <a:gd name="connsiteX14" fmla="*/ 701027 w 944903"/>
              <a:gd name="connsiteY14" fmla="*/ 278340 h 698098"/>
              <a:gd name="connsiteX15" fmla="*/ 723944 w 944903"/>
              <a:gd name="connsiteY15" fmla="*/ 272629 h 698098"/>
              <a:gd name="connsiteX16" fmla="*/ 723944 w 944903"/>
              <a:gd name="connsiteY16" fmla="*/ 426845 h 698098"/>
              <a:gd name="connsiteX17" fmla="*/ 715289 w 944903"/>
              <a:gd name="connsiteY17" fmla="*/ 423989 h 698098"/>
              <a:gd name="connsiteX18" fmla="*/ 681036 w 944903"/>
              <a:gd name="connsiteY18" fmla="*/ 409710 h 698098"/>
              <a:gd name="connsiteX19" fmla="*/ 675324 w 944903"/>
              <a:gd name="connsiteY19" fmla="*/ 409710 h 698098"/>
              <a:gd name="connsiteX20" fmla="*/ 675324 w 944903"/>
              <a:gd name="connsiteY20" fmla="*/ 284052 h 698098"/>
              <a:gd name="connsiteX21" fmla="*/ 692459 w 944903"/>
              <a:gd name="connsiteY21" fmla="*/ 278340 h 698098"/>
              <a:gd name="connsiteX22" fmla="*/ 692459 w 944903"/>
              <a:gd name="connsiteY22" fmla="*/ 415422 h 698098"/>
              <a:gd name="connsiteX23" fmla="*/ 669613 w 944903"/>
              <a:gd name="connsiteY23" fmla="*/ 269773 h 698098"/>
              <a:gd name="connsiteX24" fmla="*/ 669613 w 944903"/>
              <a:gd name="connsiteY24" fmla="*/ 421133 h 698098"/>
              <a:gd name="connsiteX25" fmla="*/ 778135 w 944903"/>
              <a:gd name="connsiteY25" fmla="*/ 463989 h 698098"/>
              <a:gd name="connsiteX26" fmla="*/ 778135 w 944903"/>
              <a:gd name="connsiteY26" fmla="*/ 232647 h 698098"/>
              <a:gd name="connsiteX27" fmla="*/ 626775 w 944903"/>
              <a:gd name="connsiteY27" fmla="*/ 1322 h 698098"/>
              <a:gd name="connsiteX28" fmla="*/ 626775 w 944903"/>
              <a:gd name="connsiteY28" fmla="*/ 235503 h 698098"/>
              <a:gd name="connsiteX29" fmla="*/ 772424 w 944903"/>
              <a:gd name="connsiteY29" fmla="*/ 178385 h 698098"/>
              <a:gd name="connsiteX30" fmla="*/ 772424 w 944903"/>
              <a:gd name="connsiteY30" fmla="*/ 49872 h 698098"/>
              <a:gd name="connsiteX31" fmla="*/ 626775 w 944903"/>
              <a:gd name="connsiteY31" fmla="*/ 463989 h 698098"/>
              <a:gd name="connsiteX32" fmla="*/ 626775 w 944903"/>
              <a:gd name="connsiteY32" fmla="*/ 698169 h 698098"/>
              <a:gd name="connsiteX33" fmla="*/ 772424 w 944903"/>
              <a:gd name="connsiteY33" fmla="*/ 641052 h 698098"/>
              <a:gd name="connsiteX34" fmla="*/ 772424 w 944903"/>
              <a:gd name="connsiteY34" fmla="*/ 515394 h 698098"/>
              <a:gd name="connsiteX35" fmla="*/ 569657 w 944903"/>
              <a:gd name="connsiteY35" fmla="*/ 198376 h 698098"/>
              <a:gd name="connsiteX36" fmla="*/ 561090 w 944903"/>
              <a:gd name="connsiteY36" fmla="*/ 195521 h 698098"/>
              <a:gd name="connsiteX37" fmla="*/ 561090 w 944903"/>
              <a:gd name="connsiteY37" fmla="*/ 35592 h 698098"/>
              <a:gd name="connsiteX38" fmla="*/ 569657 w 944903"/>
              <a:gd name="connsiteY38" fmla="*/ 32737 h 698098"/>
              <a:gd name="connsiteX39" fmla="*/ 578225 w 944903"/>
              <a:gd name="connsiteY39" fmla="*/ 29881 h 698098"/>
              <a:gd name="connsiteX40" fmla="*/ 589648 w 944903"/>
              <a:gd name="connsiteY40" fmla="*/ 27025 h 698098"/>
              <a:gd name="connsiteX41" fmla="*/ 589648 w 944903"/>
              <a:gd name="connsiteY41" fmla="*/ 206944 h 698098"/>
              <a:gd name="connsiteX42" fmla="*/ 578225 w 944903"/>
              <a:gd name="connsiteY42" fmla="*/ 204053 h 698098"/>
              <a:gd name="connsiteX43" fmla="*/ 535475 w 944903"/>
              <a:gd name="connsiteY43" fmla="*/ 189809 h 698098"/>
              <a:gd name="connsiteX44" fmla="*/ 526907 w 944903"/>
              <a:gd name="connsiteY44" fmla="*/ 186953 h 698098"/>
              <a:gd name="connsiteX45" fmla="*/ 526907 w 944903"/>
              <a:gd name="connsiteY45" fmla="*/ 44160 h 698098"/>
              <a:gd name="connsiteX46" fmla="*/ 549825 w 944903"/>
              <a:gd name="connsiteY46" fmla="*/ 38448 h 698098"/>
              <a:gd name="connsiteX47" fmla="*/ 549825 w 944903"/>
              <a:gd name="connsiteY47" fmla="*/ 192665 h 698098"/>
              <a:gd name="connsiteX48" fmla="*/ 541257 w 944903"/>
              <a:gd name="connsiteY48" fmla="*/ 189809 h 698098"/>
              <a:gd name="connsiteX49" fmla="*/ 506916 w 944903"/>
              <a:gd name="connsiteY49" fmla="*/ 181241 h 698098"/>
              <a:gd name="connsiteX50" fmla="*/ 501205 w 944903"/>
              <a:gd name="connsiteY50" fmla="*/ 178385 h 698098"/>
              <a:gd name="connsiteX51" fmla="*/ 501205 w 944903"/>
              <a:gd name="connsiteY51" fmla="*/ 52728 h 698098"/>
              <a:gd name="connsiteX52" fmla="*/ 518340 w 944903"/>
              <a:gd name="connsiteY52" fmla="*/ 47016 h 698098"/>
              <a:gd name="connsiteX53" fmla="*/ 518340 w 944903"/>
              <a:gd name="connsiteY53" fmla="*/ 184097 h 698098"/>
              <a:gd name="connsiteX54" fmla="*/ 495493 w 944903"/>
              <a:gd name="connsiteY54" fmla="*/ 38448 h 698098"/>
              <a:gd name="connsiteX55" fmla="*/ 495493 w 944903"/>
              <a:gd name="connsiteY55" fmla="*/ 189809 h 698098"/>
              <a:gd name="connsiteX56" fmla="*/ 604016 w 944903"/>
              <a:gd name="connsiteY56" fmla="*/ 232647 h 698098"/>
              <a:gd name="connsiteX57" fmla="*/ 604016 w 944903"/>
              <a:gd name="connsiteY57" fmla="*/ 1322 h 698098"/>
              <a:gd name="connsiteX58" fmla="*/ 569745 w 944903"/>
              <a:gd name="connsiteY58" fmla="*/ 663899 h 698098"/>
              <a:gd name="connsiteX59" fmla="*/ 561178 w 944903"/>
              <a:gd name="connsiteY59" fmla="*/ 661043 h 698098"/>
              <a:gd name="connsiteX60" fmla="*/ 561178 w 944903"/>
              <a:gd name="connsiteY60" fmla="*/ 501115 h 698098"/>
              <a:gd name="connsiteX61" fmla="*/ 569745 w 944903"/>
              <a:gd name="connsiteY61" fmla="*/ 498259 h 698098"/>
              <a:gd name="connsiteX62" fmla="*/ 578313 w 944903"/>
              <a:gd name="connsiteY62" fmla="*/ 495403 h 698098"/>
              <a:gd name="connsiteX63" fmla="*/ 589736 w 944903"/>
              <a:gd name="connsiteY63" fmla="*/ 492548 h 698098"/>
              <a:gd name="connsiteX64" fmla="*/ 589736 w 944903"/>
              <a:gd name="connsiteY64" fmla="*/ 672467 h 698098"/>
              <a:gd name="connsiteX65" fmla="*/ 578313 w 944903"/>
              <a:gd name="connsiteY65" fmla="*/ 669611 h 698098"/>
              <a:gd name="connsiteX66" fmla="*/ 535475 w 944903"/>
              <a:gd name="connsiteY66" fmla="*/ 652476 h 698098"/>
              <a:gd name="connsiteX67" fmla="*/ 526907 w 944903"/>
              <a:gd name="connsiteY67" fmla="*/ 649620 h 698098"/>
              <a:gd name="connsiteX68" fmla="*/ 526907 w 944903"/>
              <a:gd name="connsiteY68" fmla="*/ 506827 h 698098"/>
              <a:gd name="connsiteX69" fmla="*/ 549825 w 944903"/>
              <a:gd name="connsiteY69" fmla="*/ 501115 h 698098"/>
              <a:gd name="connsiteX70" fmla="*/ 549825 w 944903"/>
              <a:gd name="connsiteY70" fmla="*/ 655349 h 698098"/>
              <a:gd name="connsiteX71" fmla="*/ 541257 w 944903"/>
              <a:gd name="connsiteY71" fmla="*/ 652493 h 698098"/>
              <a:gd name="connsiteX72" fmla="*/ 506916 w 944903"/>
              <a:gd name="connsiteY72" fmla="*/ 643908 h 698098"/>
              <a:gd name="connsiteX73" fmla="*/ 501205 w 944903"/>
              <a:gd name="connsiteY73" fmla="*/ 641052 h 698098"/>
              <a:gd name="connsiteX74" fmla="*/ 501205 w 944903"/>
              <a:gd name="connsiteY74" fmla="*/ 515394 h 698098"/>
              <a:gd name="connsiteX75" fmla="*/ 518340 w 944903"/>
              <a:gd name="connsiteY75" fmla="*/ 509683 h 698098"/>
              <a:gd name="connsiteX76" fmla="*/ 518340 w 944903"/>
              <a:gd name="connsiteY76" fmla="*/ 646764 h 698098"/>
              <a:gd name="connsiteX77" fmla="*/ 495493 w 944903"/>
              <a:gd name="connsiteY77" fmla="*/ 503971 h 698098"/>
              <a:gd name="connsiteX78" fmla="*/ 495493 w 944903"/>
              <a:gd name="connsiteY78" fmla="*/ 655349 h 698098"/>
              <a:gd name="connsiteX79" fmla="*/ 604016 w 944903"/>
              <a:gd name="connsiteY79" fmla="*/ 695331 h 698098"/>
              <a:gd name="connsiteX80" fmla="*/ 604016 w 944903"/>
              <a:gd name="connsiteY80" fmla="*/ 463989 h 698098"/>
              <a:gd name="connsiteX81" fmla="*/ 469702 w 944903"/>
              <a:gd name="connsiteY81" fmla="*/ 232647 h 698098"/>
              <a:gd name="connsiteX82" fmla="*/ 469702 w 944903"/>
              <a:gd name="connsiteY82" fmla="*/ 463989 h 698098"/>
              <a:gd name="connsiteX83" fmla="*/ 612495 w 944903"/>
              <a:gd name="connsiteY83" fmla="*/ 409710 h 698098"/>
              <a:gd name="connsiteX84" fmla="*/ 612495 w 944903"/>
              <a:gd name="connsiteY84" fmla="*/ 284052 h 698098"/>
              <a:gd name="connsiteX85" fmla="*/ 412567 w 944903"/>
              <a:gd name="connsiteY85" fmla="*/ 432557 h 698098"/>
              <a:gd name="connsiteX86" fmla="*/ 403999 w 944903"/>
              <a:gd name="connsiteY86" fmla="*/ 429701 h 698098"/>
              <a:gd name="connsiteX87" fmla="*/ 403999 w 944903"/>
              <a:gd name="connsiteY87" fmla="*/ 266917 h 698098"/>
              <a:gd name="connsiteX88" fmla="*/ 412567 w 944903"/>
              <a:gd name="connsiteY88" fmla="*/ 264061 h 698098"/>
              <a:gd name="connsiteX89" fmla="*/ 421135 w 944903"/>
              <a:gd name="connsiteY89" fmla="*/ 261205 h 698098"/>
              <a:gd name="connsiteX90" fmla="*/ 432558 w 944903"/>
              <a:gd name="connsiteY90" fmla="*/ 258349 h 698098"/>
              <a:gd name="connsiteX91" fmla="*/ 432558 w 944903"/>
              <a:gd name="connsiteY91" fmla="*/ 438269 h 698098"/>
              <a:gd name="connsiteX92" fmla="*/ 421135 w 944903"/>
              <a:gd name="connsiteY92" fmla="*/ 435413 h 698098"/>
              <a:gd name="connsiteX93" fmla="*/ 378297 w 944903"/>
              <a:gd name="connsiteY93" fmla="*/ 421133 h 698098"/>
              <a:gd name="connsiteX94" fmla="*/ 369764 w 944903"/>
              <a:gd name="connsiteY94" fmla="*/ 418278 h 698098"/>
              <a:gd name="connsiteX95" fmla="*/ 369764 w 944903"/>
              <a:gd name="connsiteY95" fmla="*/ 278340 h 698098"/>
              <a:gd name="connsiteX96" fmla="*/ 392682 w 944903"/>
              <a:gd name="connsiteY96" fmla="*/ 272629 h 698098"/>
              <a:gd name="connsiteX97" fmla="*/ 392682 w 944903"/>
              <a:gd name="connsiteY97" fmla="*/ 426845 h 698098"/>
              <a:gd name="connsiteX98" fmla="*/ 384114 w 944903"/>
              <a:gd name="connsiteY98" fmla="*/ 423989 h 698098"/>
              <a:gd name="connsiteX99" fmla="*/ 349738 w 944903"/>
              <a:gd name="connsiteY99" fmla="*/ 409710 h 698098"/>
              <a:gd name="connsiteX100" fmla="*/ 344026 w 944903"/>
              <a:gd name="connsiteY100" fmla="*/ 409710 h 698098"/>
              <a:gd name="connsiteX101" fmla="*/ 344026 w 944903"/>
              <a:gd name="connsiteY101" fmla="*/ 284052 h 698098"/>
              <a:gd name="connsiteX102" fmla="*/ 361161 w 944903"/>
              <a:gd name="connsiteY102" fmla="*/ 278340 h 698098"/>
              <a:gd name="connsiteX103" fmla="*/ 361161 w 944903"/>
              <a:gd name="connsiteY103" fmla="*/ 415422 h 698098"/>
              <a:gd name="connsiteX104" fmla="*/ 338314 w 944903"/>
              <a:gd name="connsiteY104" fmla="*/ 269773 h 698098"/>
              <a:gd name="connsiteX105" fmla="*/ 338314 w 944903"/>
              <a:gd name="connsiteY105" fmla="*/ 421133 h 698098"/>
              <a:gd name="connsiteX106" fmla="*/ 446837 w 944903"/>
              <a:gd name="connsiteY106" fmla="*/ 463989 h 698098"/>
              <a:gd name="connsiteX107" fmla="*/ 446837 w 944903"/>
              <a:gd name="connsiteY107" fmla="*/ 232647 h 698098"/>
              <a:gd name="connsiteX108" fmla="*/ 289765 w 944903"/>
              <a:gd name="connsiteY108" fmla="*/ 1322 h 698098"/>
              <a:gd name="connsiteX109" fmla="*/ 289765 w 944903"/>
              <a:gd name="connsiteY109" fmla="*/ 235503 h 698098"/>
              <a:gd name="connsiteX110" fmla="*/ 435414 w 944903"/>
              <a:gd name="connsiteY110" fmla="*/ 178385 h 698098"/>
              <a:gd name="connsiteX111" fmla="*/ 435414 w 944903"/>
              <a:gd name="connsiteY111" fmla="*/ 49872 h 698098"/>
              <a:gd name="connsiteX112" fmla="*/ 289765 w 944903"/>
              <a:gd name="connsiteY112" fmla="*/ 463989 h 698098"/>
              <a:gd name="connsiteX113" fmla="*/ 289765 w 944903"/>
              <a:gd name="connsiteY113" fmla="*/ 698169 h 698098"/>
              <a:gd name="connsiteX114" fmla="*/ 435414 w 944903"/>
              <a:gd name="connsiteY114" fmla="*/ 641052 h 698098"/>
              <a:gd name="connsiteX115" fmla="*/ 435414 w 944903"/>
              <a:gd name="connsiteY115" fmla="*/ 515394 h 698098"/>
              <a:gd name="connsiteX116" fmla="*/ 232647 w 944903"/>
              <a:gd name="connsiteY116" fmla="*/ 198376 h 698098"/>
              <a:gd name="connsiteX117" fmla="*/ 224080 w 944903"/>
              <a:gd name="connsiteY117" fmla="*/ 195521 h 698098"/>
              <a:gd name="connsiteX118" fmla="*/ 224080 w 944903"/>
              <a:gd name="connsiteY118" fmla="*/ 35592 h 698098"/>
              <a:gd name="connsiteX119" fmla="*/ 232647 w 944903"/>
              <a:gd name="connsiteY119" fmla="*/ 32737 h 698098"/>
              <a:gd name="connsiteX120" fmla="*/ 241215 w 944903"/>
              <a:gd name="connsiteY120" fmla="*/ 29881 h 698098"/>
              <a:gd name="connsiteX121" fmla="*/ 252638 w 944903"/>
              <a:gd name="connsiteY121" fmla="*/ 27025 h 698098"/>
              <a:gd name="connsiteX122" fmla="*/ 252638 w 944903"/>
              <a:gd name="connsiteY122" fmla="*/ 206944 h 698098"/>
              <a:gd name="connsiteX123" fmla="*/ 241215 w 944903"/>
              <a:gd name="connsiteY123" fmla="*/ 201232 h 698098"/>
              <a:gd name="connsiteX124" fmla="*/ 198377 w 944903"/>
              <a:gd name="connsiteY124" fmla="*/ 189809 h 698098"/>
              <a:gd name="connsiteX125" fmla="*/ 189809 w 944903"/>
              <a:gd name="connsiteY125" fmla="*/ 186953 h 698098"/>
              <a:gd name="connsiteX126" fmla="*/ 189809 w 944903"/>
              <a:gd name="connsiteY126" fmla="*/ 44160 h 698098"/>
              <a:gd name="connsiteX127" fmla="*/ 212727 w 944903"/>
              <a:gd name="connsiteY127" fmla="*/ 38448 h 698098"/>
              <a:gd name="connsiteX128" fmla="*/ 212727 w 944903"/>
              <a:gd name="connsiteY128" fmla="*/ 192665 h 698098"/>
              <a:gd name="connsiteX129" fmla="*/ 207015 w 944903"/>
              <a:gd name="connsiteY129" fmla="*/ 192665 h 698098"/>
              <a:gd name="connsiteX130" fmla="*/ 169818 w 944903"/>
              <a:gd name="connsiteY130" fmla="*/ 181241 h 698098"/>
              <a:gd name="connsiteX131" fmla="*/ 164107 w 944903"/>
              <a:gd name="connsiteY131" fmla="*/ 178385 h 698098"/>
              <a:gd name="connsiteX132" fmla="*/ 164107 w 944903"/>
              <a:gd name="connsiteY132" fmla="*/ 52728 h 698098"/>
              <a:gd name="connsiteX133" fmla="*/ 181242 w 944903"/>
              <a:gd name="connsiteY133" fmla="*/ 47016 h 698098"/>
              <a:gd name="connsiteX134" fmla="*/ 181242 w 944903"/>
              <a:gd name="connsiteY134" fmla="*/ 184097 h 698098"/>
              <a:gd name="connsiteX135" fmla="*/ 158395 w 944903"/>
              <a:gd name="connsiteY135" fmla="*/ 38448 h 698098"/>
              <a:gd name="connsiteX136" fmla="*/ 158395 w 944903"/>
              <a:gd name="connsiteY136" fmla="*/ 189809 h 698098"/>
              <a:gd name="connsiteX137" fmla="*/ 266918 w 944903"/>
              <a:gd name="connsiteY137" fmla="*/ 232647 h 698098"/>
              <a:gd name="connsiteX138" fmla="*/ 266918 w 944903"/>
              <a:gd name="connsiteY138" fmla="*/ 1322 h 698098"/>
              <a:gd name="connsiteX139" fmla="*/ 232647 w 944903"/>
              <a:gd name="connsiteY139" fmla="*/ 663899 h 698098"/>
              <a:gd name="connsiteX140" fmla="*/ 224080 w 944903"/>
              <a:gd name="connsiteY140" fmla="*/ 661043 h 698098"/>
              <a:gd name="connsiteX141" fmla="*/ 224080 w 944903"/>
              <a:gd name="connsiteY141" fmla="*/ 501115 h 698098"/>
              <a:gd name="connsiteX142" fmla="*/ 232647 w 944903"/>
              <a:gd name="connsiteY142" fmla="*/ 498259 h 698098"/>
              <a:gd name="connsiteX143" fmla="*/ 241215 w 944903"/>
              <a:gd name="connsiteY143" fmla="*/ 495403 h 698098"/>
              <a:gd name="connsiteX144" fmla="*/ 252638 w 944903"/>
              <a:gd name="connsiteY144" fmla="*/ 492548 h 698098"/>
              <a:gd name="connsiteX145" fmla="*/ 252638 w 944903"/>
              <a:gd name="connsiteY145" fmla="*/ 672467 h 698098"/>
              <a:gd name="connsiteX146" fmla="*/ 241215 w 944903"/>
              <a:gd name="connsiteY146" fmla="*/ 669611 h 698098"/>
              <a:gd name="connsiteX147" fmla="*/ 198377 w 944903"/>
              <a:gd name="connsiteY147" fmla="*/ 652476 h 698098"/>
              <a:gd name="connsiteX148" fmla="*/ 189809 w 944903"/>
              <a:gd name="connsiteY148" fmla="*/ 649620 h 698098"/>
              <a:gd name="connsiteX149" fmla="*/ 189809 w 944903"/>
              <a:gd name="connsiteY149" fmla="*/ 506827 h 698098"/>
              <a:gd name="connsiteX150" fmla="*/ 212727 w 944903"/>
              <a:gd name="connsiteY150" fmla="*/ 501115 h 698098"/>
              <a:gd name="connsiteX151" fmla="*/ 212727 w 944903"/>
              <a:gd name="connsiteY151" fmla="*/ 655349 h 698098"/>
              <a:gd name="connsiteX152" fmla="*/ 204053 w 944903"/>
              <a:gd name="connsiteY152" fmla="*/ 652476 h 698098"/>
              <a:gd name="connsiteX153" fmla="*/ 169818 w 944903"/>
              <a:gd name="connsiteY153" fmla="*/ 643908 h 698098"/>
              <a:gd name="connsiteX154" fmla="*/ 164107 w 944903"/>
              <a:gd name="connsiteY154" fmla="*/ 641052 h 698098"/>
              <a:gd name="connsiteX155" fmla="*/ 164107 w 944903"/>
              <a:gd name="connsiteY155" fmla="*/ 515394 h 698098"/>
              <a:gd name="connsiteX156" fmla="*/ 181242 w 944903"/>
              <a:gd name="connsiteY156" fmla="*/ 509683 h 698098"/>
              <a:gd name="connsiteX157" fmla="*/ 181242 w 944903"/>
              <a:gd name="connsiteY157" fmla="*/ 646764 h 698098"/>
              <a:gd name="connsiteX158" fmla="*/ 158395 w 944903"/>
              <a:gd name="connsiteY158" fmla="*/ 503971 h 698098"/>
              <a:gd name="connsiteX159" fmla="*/ 158395 w 944903"/>
              <a:gd name="connsiteY159" fmla="*/ 655349 h 698098"/>
              <a:gd name="connsiteX160" fmla="*/ 266918 w 944903"/>
              <a:gd name="connsiteY160" fmla="*/ 695331 h 698098"/>
              <a:gd name="connsiteX161" fmla="*/ 266918 w 944903"/>
              <a:gd name="connsiteY161" fmla="*/ 463989 h 698098"/>
              <a:gd name="connsiteX162" fmla="*/ 135477 w 944903"/>
              <a:gd name="connsiteY162" fmla="*/ 232647 h 698098"/>
              <a:gd name="connsiteX163" fmla="*/ 135477 w 944903"/>
              <a:gd name="connsiteY163" fmla="*/ 463989 h 698098"/>
              <a:gd name="connsiteX164" fmla="*/ 278271 w 944903"/>
              <a:gd name="connsiteY164" fmla="*/ 409710 h 698098"/>
              <a:gd name="connsiteX165" fmla="*/ 278271 w 944903"/>
              <a:gd name="connsiteY165" fmla="*/ 284052 h 698098"/>
              <a:gd name="connsiteX166" fmla="*/ 75539 w 944903"/>
              <a:gd name="connsiteY166" fmla="*/ 432557 h 698098"/>
              <a:gd name="connsiteX167" fmla="*/ 66972 w 944903"/>
              <a:gd name="connsiteY167" fmla="*/ 426845 h 698098"/>
              <a:gd name="connsiteX168" fmla="*/ 66972 w 944903"/>
              <a:gd name="connsiteY168" fmla="*/ 266917 h 698098"/>
              <a:gd name="connsiteX169" fmla="*/ 75539 w 944903"/>
              <a:gd name="connsiteY169" fmla="*/ 266917 h 698098"/>
              <a:gd name="connsiteX170" fmla="*/ 84178 w 944903"/>
              <a:gd name="connsiteY170" fmla="*/ 263991 h 698098"/>
              <a:gd name="connsiteX171" fmla="*/ 95601 w 944903"/>
              <a:gd name="connsiteY171" fmla="*/ 258279 h 698098"/>
              <a:gd name="connsiteX172" fmla="*/ 95601 w 944903"/>
              <a:gd name="connsiteY172" fmla="*/ 438269 h 698098"/>
              <a:gd name="connsiteX173" fmla="*/ 84178 w 944903"/>
              <a:gd name="connsiteY173" fmla="*/ 435413 h 698098"/>
              <a:gd name="connsiteX174" fmla="*/ 41269 w 944903"/>
              <a:gd name="connsiteY174" fmla="*/ 421133 h 698098"/>
              <a:gd name="connsiteX175" fmla="*/ 32701 w 944903"/>
              <a:gd name="connsiteY175" fmla="*/ 418278 h 698098"/>
              <a:gd name="connsiteX176" fmla="*/ 32701 w 944903"/>
              <a:gd name="connsiteY176" fmla="*/ 278340 h 698098"/>
              <a:gd name="connsiteX177" fmla="*/ 55619 w 944903"/>
              <a:gd name="connsiteY177" fmla="*/ 272629 h 698098"/>
              <a:gd name="connsiteX178" fmla="*/ 55619 w 944903"/>
              <a:gd name="connsiteY178" fmla="*/ 426845 h 698098"/>
              <a:gd name="connsiteX179" fmla="*/ 47051 w 944903"/>
              <a:gd name="connsiteY179" fmla="*/ 423989 h 698098"/>
              <a:gd name="connsiteX180" fmla="*/ 12710 w 944903"/>
              <a:gd name="connsiteY180" fmla="*/ 409710 h 698098"/>
              <a:gd name="connsiteX181" fmla="*/ 7034 w 944903"/>
              <a:gd name="connsiteY181" fmla="*/ 409710 h 698098"/>
              <a:gd name="connsiteX182" fmla="*/ 7034 w 944903"/>
              <a:gd name="connsiteY182" fmla="*/ 284052 h 698098"/>
              <a:gd name="connsiteX183" fmla="*/ 24240 w 944903"/>
              <a:gd name="connsiteY183" fmla="*/ 278340 h 698098"/>
              <a:gd name="connsiteX184" fmla="*/ 24240 w 944903"/>
              <a:gd name="connsiteY184" fmla="*/ 415422 h 698098"/>
              <a:gd name="connsiteX185" fmla="*/ 1322 w 944903"/>
              <a:gd name="connsiteY185" fmla="*/ 269773 h 698098"/>
              <a:gd name="connsiteX186" fmla="*/ 1322 w 944903"/>
              <a:gd name="connsiteY186" fmla="*/ 421133 h 698098"/>
              <a:gd name="connsiteX187" fmla="*/ 109845 w 944903"/>
              <a:gd name="connsiteY187" fmla="*/ 463989 h 698098"/>
              <a:gd name="connsiteX188" fmla="*/ 109845 w 944903"/>
              <a:gd name="connsiteY188" fmla="*/ 232647 h 6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944903" h="698098">
                <a:moveTo>
                  <a:pt x="800982" y="232647"/>
                </a:moveTo>
                <a:lnTo>
                  <a:pt x="800982" y="463989"/>
                </a:lnTo>
                <a:lnTo>
                  <a:pt x="943776" y="409710"/>
                </a:lnTo>
                <a:lnTo>
                  <a:pt x="943776" y="284052"/>
                </a:lnTo>
                <a:close/>
                <a:moveTo>
                  <a:pt x="743865" y="432557"/>
                </a:moveTo>
                <a:lnTo>
                  <a:pt x="735297" y="429701"/>
                </a:lnTo>
                <a:lnTo>
                  <a:pt x="735297" y="266917"/>
                </a:lnTo>
                <a:lnTo>
                  <a:pt x="743865" y="264061"/>
                </a:lnTo>
                <a:lnTo>
                  <a:pt x="752433" y="261205"/>
                </a:lnTo>
                <a:lnTo>
                  <a:pt x="763856" y="258349"/>
                </a:lnTo>
                <a:lnTo>
                  <a:pt x="763856" y="438269"/>
                </a:lnTo>
                <a:lnTo>
                  <a:pt x="752433" y="432557"/>
                </a:lnTo>
                <a:close/>
                <a:moveTo>
                  <a:pt x="709595" y="421133"/>
                </a:moveTo>
                <a:lnTo>
                  <a:pt x="701027" y="418278"/>
                </a:lnTo>
                <a:lnTo>
                  <a:pt x="701027" y="278340"/>
                </a:lnTo>
                <a:lnTo>
                  <a:pt x="723944" y="272629"/>
                </a:lnTo>
                <a:lnTo>
                  <a:pt x="723944" y="426845"/>
                </a:lnTo>
                <a:lnTo>
                  <a:pt x="715289" y="423989"/>
                </a:lnTo>
                <a:close/>
                <a:moveTo>
                  <a:pt x="681036" y="409710"/>
                </a:moveTo>
                <a:lnTo>
                  <a:pt x="675324" y="409710"/>
                </a:lnTo>
                <a:lnTo>
                  <a:pt x="675324" y="284052"/>
                </a:lnTo>
                <a:lnTo>
                  <a:pt x="692459" y="278340"/>
                </a:lnTo>
                <a:lnTo>
                  <a:pt x="692459" y="415422"/>
                </a:lnTo>
                <a:close/>
                <a:moveTo>
                  <a:pt x="669613" y="269773"/>
                </a:moveTo>
                <a:lnTo>
                  <a:pt x="669613" y="421133"/>
                </a:lnTo>
                <a:lnTo>
                  <a:pt x="778135" y="463989"/>
                </a:lnTo>
                <a:lnTo>
                  <a:pt x="778135" y="232647"/>
                </a:lnTo>
                <a:close/>
                <a:moveTo>
                  <a:pt x="626775" y="1322"/>
                </a:moveTo>
                <a:lnTo>
                  <a:pt x="626775" y="235503"/>
                </a:lnTo>
                <a:lnTo>
                  <a:pt x="772424" y="178385"/>
                </a:lnTo>
                <a:lnTo>
                  <a:pt x="772424" y="49872"/>
                </a:lnTo>
                <a:close/>
                <a:moveTo>
                  <a:pt x="626775" y="463989"/>
                </a:moveTo>
                <a:lnTo>
                  <a:pt x="626775" y="698169"/>
                </a:lnTo>
                <a:lnTo>
                  <a:pt x="772424" y="641052"/>
                </a:lnTo>
                <a:lnTo>
                  <a:pt x="772424" y="515394"/>
                </a:lnTo>
                <a:close/>
                <a:moveTo>
                  <a:pt x="569657" y="198376"/>
                </a:moveTo>
                <a:lnTo>
                  <a:pt x="561090" y="195521"/>
                </a:lnTo>
                <a:lnTo>
                  <a:pt x="561090" y="35592"/>
                </a:lnTo>
                <a:lnTo>
                  <a:pt x="569657" y="32737"/>
                </a:lnTo>
                <a:lnTo>
                  <a:pt x="578225" y="29881"/>
                </a:lnTo>
                <a:lnTo>
                  <a:pt x="589648" y="27025"/>
                </a:lnTo>
                <a:lnTo>
                  <a:pt x="589648" y="206944"/>
                </a:lnTo>
                <a:lnTo>
                  <a:pt x="578225" y="204053"/>
                </a:lnTo>
                <a:close/>
                <a:moveTo>
                  <a:pt x="535475" y="189809"/>
                </a:moveTo>
                <a:lnTo>
                  <a:pt x="526907" y="186953"/>
                </a:lnTo>
                <a:lnTo>
                  <a:pt x="526907" y="44160"/>
                </a:lnTo>
                <a:lnTo>
                  <a:pt x="549825" y="38448"/>
                </a:lnTo>
                <a:lnTo>
                  <a:pt x="549825" y="192665"/>
                </a:lnTo>
                <a:lnTo>
                  <a:pt x="541257" y="189809"/>
                </a:lnTo>
                <a:close/>
                <a:moveTo>
                  <a:pt x="506916" y="181241"/>
                </a:moveTo>
                <a:lnTo>
                  <a:pt x="501205" y="178385"/>
                </a:lnTo>
                <a:lnTo>
                  <a:pt x="501205" y="52728"/>
                </a:lnTo>
                <a:lnTo>
                  <a:pt x="518340" y="47016"/>
                </a:lnTo>
                <a:lnTo>
                  <a:pt x="518340" y="184097"/>
                </a:lnTo>
                <a:close/>
                <a:moveTo>
                  <a:pt x="495493" y="38448"/>
                </a:moveTo>
                <a:lnTo>
                  <a:pt x="495493" y="189809"/>
                </a:lnTo>
                <a:lnTo>
                  <a:pt x="604016" y="232647"/>
                </a:lnTo>
                <a:lnTo>
                  <a:pt x="604016" y="1322"/>
                </a:lnTo>
                <a:close/>
                <a:moveTo>
                  <a:pt x="569745" y="663899"/>
                </a:moveTo>
                <a:lnTo>
                  <a:pt x="561178" y="661043"/>
                </a:lnTo>
                <a:lnTo>
                  <a:pt x="561178" y="501115"/>
                </a:lnTo>
                <a:lnTo>
                  <a:pt x="569745" y="498259"/>
                </a:lnTo>
                <a:lnTo>
                  <a:pt x="578313" y="495403"/>
                </a:lnTo>
                <a:lnTo>
                  <a:pt x="589736" y="492548"/>
                </a:lnTo>
                <a:lnTo>
                  <a:pt x="589736" y="672467"/>
                </a:lnTo>
                <a:lnTo>
                  <a:pt x="578313" y="669611"/>
                </a:lnTo>
                <a:close/>
                <a:moveTo>
                  <a:pt x="535475" y="652476"/>
                </a:moveTo>
                <a:lnTo>
                  <a:pt x="526907" y="649620"/>
                </a:lnTo>
                <a:lnTo>
                  <a:pt x="526907" y="506827"/>
                </a:lnTo>
                <a:lnTo>
                  <a:pt x="549825" y="501115"/>
                </a:lnTo>
                <a:lnTo>
                  <a:pt x="549825" y="655349"/>
                </a:lnTo>
                <a:lnTo>
                  <a:pt x="541257" y="652493"/>
                </a:lnTo>
                <a:close/>
                <a:moveTo>
                  <a:pt x="506916" y="643908"/>
                </a:moveTo>
                <a:lnTo>
                  <a:pt x="501205" y="641052"/>
                </a:lnTo>
                <a:lnTo>
                  <a:pt x="501205" y="515394"/>
                </a:lnTo>
                <a:lnTo>
                  <a:pt x="518340" y="509683"/>
                </a:lnTo>
                <a:lnTo>
                  <a:pt x="518340" y="646764"/>
                </a:lnTo>
                <a:close/>
                <a:moveTo>
                  <a:pt x="495493" y="503971"/>
                </a:moveTo>
                <a:lnTo>
                  <a:pt x="495493" y="655349"/>
                </a:lnTo>
                <a:lnTo>
                  <a:pt x="604016" y="695331"/>
                </a:lnTo>
                <a:lnTo>
                  <a:pt x="604016" y="463989"/>
                </a:lnTo>
                <a:close/>
                <a:moveTo>
                  <a:pt x="469702" y="232647"/>
                </a:moveTo>
                <a:lnTo>
                  <a:pt x="469702" y="463989"/>
                </a:lnTo>
                <a:lnTo>
                  <a:pt x="612495" y="409710"/>
                </a:lnTo>
                <a:lnTo>
                  <a:pt x="612495" y="284052"/>
                </a:lnTo>
                <a:close/>
                <a:moveTo>
                  <a:pt x="412567" y="432557"/>
                </a:moveTo>
                <a:lnTo>
                  <a:pt x="403999" y="429701"/>
                </a:lnTo>
                <a:lnTo>
                  <a:pt x="403999" y="266917"/>
                </a:lnTo>
                <a:lnTo>
                  <a:pt x="412567" y="264061"/>
                </a:lnTo>
                <a:lnTo>
                  <a:pt x="421135" y="261205"/>
                </a:lnTo>
                <a:lnTo>
                  <a:pt x="432558" y="258349"/>
                </a:lnTo>
                <a:lnTo>
                  <a:pt x="432558" y="438269"/>
                </a:lnTo>
                <a:lnTo>
                  <a:pt x="421135" y="435413"/>
                </a:lnTo>
                <a:close/>
                <a:moveTo>
                  <a:pt x="378297" y="421133"/>
                </a:moveTo>
                <a:lnTo>
                  <a:pt x="369764" y="418278"/>
                </a:lnTo>
                <a:lnTo>
                  <a:pt x="369764" y="278340"/>
                </a:lnTo>
                <a:lnTo>
                  <a:pt x="392682" y="272629"/>
                </a:lnTo>
                <a:lnTo>
                  <a:pt x="392682" y="426845"/>
                </a:lnTo>
                <a:lnTo>
                  <a:pt x="384114" y="423989"/>
                </a:lnTo>
                <a:close/>
                <a:moveTo>
                  <a:pt x="349738" y="409710"/>
                </a:moveTo>
                <a:lnTo>
                  <a:pt x="344026" y="409710"/>
                </a:lnTo>
                <a:lnTo>
                  <a:pt x="344026" y="284052"/>
                </a:lnTo>
                <a:lnTo>
                  <a:pt x="361161" y="278340"/>
                </a:lnTo>
                <a:lnTo>
                  <a:pt x="361161" y="415422"/>
                </a:lnTo>
                <a:close/>
                <a:moveTo>
                  <a:pt x="338314" y="269773"/>
                </a:moveTo>
                <a:lnTo>
                  <a:pt x="338314" y="421133"/>
                </a:lnTo>
                <a:lnTo>
                  <a:pt x="446837" y="463989"/>
                </a:lnTo>
                <a:lnTo>
                  <a:pt x="446837" y="232647"/>
                </a:lnTo>
                <a:close/>
                <a:moveTo>
                  <a:pt x="289765" y="1322"/>
                </a:moveTo>
                <a:lnTo>
                  <a:pt x="289765" y="235503"/>
                </a:lnTo>
                <a:lnTo>
                  <a:pt x="435414" y="178385"/>
                </a:lnTo>
                <a:lnTo>
                  <a:pt x="435414" y="49872"/>
                </a:lnTo>
                <a:close/>
                <a:moveTo>
                  <a:pt x="289765" y="463989"/>
                </a:moveTo>
                <a:lnTo>
                  <a:pt x="289765" y="698169"/>
                </a:lnTo>
                <a:lnTo>
                  <a:pt x="435414" y="641052"/>
                </a:lnTo>
                <a:lnTo>
                  <a:pt x="435414" y="515394"/>
                </a:lnTo>
                <a:close/>
                <a:moveTo>
                  <a:pt x="232647" y="198376"/>
                </a:moveTo>
                <a:lnTo>
                  <a:pt x="224080" y="195521"/>
                </a:lnTo>
                <a:lnTo>
                  <a:pt x="224080" y="35592"/>
                </a:lnTo>
                <a:lnTo>
                  <a:pt x="232647" y="32737"/>
                </a:lnTo>
                <a:lnTo>
                  <a:pt x="241215" y="29881"/>
                </a:lnTo>
                <a:lnTo>
                  <a:pt x="252638" y="27025"/>
                </a:lnTo>
                <a:lnTo>
                  <a:pt x="252638" y="206944"/>
                </a:lnTo>
                <a:lnTo>
                  <a:pt x="241215" y="201232"/>
                </a:lnTo>
                <a:close/>
                <a:moveTo>
                  <a:pt x="198377" y="189809"/>
                </a:moveTo>
                <a:lnTo>
                  <a:pt x="189809" y="186953"/>
                </a:lnTo>
                <a:lnTo>
                  <a:pt x="189809" y="44160"/>
                </a:lnTo>
                <a:lnTo>
                  <a:pt x="212727" y="38448"/>
                </a:lnTo>
                <a:lnTo>
                  <a:pt x="212727" y="192665"/>
                </a:lnTo>
                <a:lnTo>
                  <a:pt x="207015" y="192665"/>
                </a:lnTo>
                <a:close/>
                <a:moveTo>
                  <a:pt x="169818" y="181241"/>
                </a:moveTo>
                <a:lnTo>
                  <a:pt x="164107" y="178385"/>
                </a:lnTo>
                <a:lnTo>
                  <a:pt x="164107" y="52728"/>
                </a:lnTo>
                <a:lnTo>
                  <a:pt x="181242" y="47016"/>
                </a:lnTo>
                <a:lnTo>
                  <a:pt x="181242" y="184097"/>
                </a:lnTo>
                <a:close/>
                <a:moveTo>
                  <a:pt x="158395" y="38448"/>
                </a:moveTo>
                <a:lnTo>
                  <a:pt x="158395" y="189809"/>
                </a:lnTo>
                <a:lnTo>
                  <a:pt x="266918" y="232647"/>
                </a:lnTo>
                <a:lnTo>
                  <a:pt x="266918" y="1322"/>
                </a:lnTo>
                <a:close/>
                <a:moveTo>
                  <a:pt x="232647" y="663899"/>
                </a:moveTo>
                <a:lnTo>
                  <a:pt x="224080" y="661043"/>
                </a:lnTo>
                <a:lnTo>
                  <a:pt x="224080" y="501115"/>
                </a:lnTo>
                <a:lnTo>
                  <a:pt x="232647" y="498259"/>
                </a:lnTo>
                <a:lnTo>
                  <a:pt x="241215" y="495403"/>
                </a:lnTo>
                <a:lnTo>
                  <a:pt x="252638" y="492548"/>
                </a:lnTo>
                <a:lnTo>
                  <a:pt x="252638" y="672467"/>
                </a:lnTo>
                <a:lnTo>
                  <a:pt x="241215" y="669611"/>
                </a:lnTo>
                <a:close/>
                <a:moveTo>
                  <a:pt x="198377" y="652476"/>
                </a:moveTo>
                <a:lnTo>
                  <a:pt x="189809" y="649620"/>
                </a:lnTo>
                <a:lnTo>
                  <a:pt x="189809" y="506827"/>
                </a:lnTo>
                <a:lnTo>
                  <a:pt x="212727" y="501115"/>
                </a:lnTo>
                <a:lnTo>
                  <a:pt x="212727" y="655349"/>
                </a:lnTo>
                <a:lnTo>
                  <a:pt x="204053" y="652476"/>
                </a:lnTo>
                <a:close/>
                <a:moveTo>
                  <a:pt x="169818" y="643908"/>
                </a:moveTo>
                <a:lnTo>
                  <a:pt x="164107" y="641052"/>
                </a:lnTo>
                <a:lnTo>
                  <a:pt x="164107" y="515394"/>
                </a:lnTo>
                <a:lnTo>
                  <a:pt x="181242" y="509683"/>
                </a:lnTo>
                <a:lnTo>
                  <a:pt x="181242" y="646764"/>
                </a:lnTo>
                <a:close/>
                <a:moveTo>
                  <a:pt x="158395" y="503971"/>
                </a:moveTo>
                <a:lnTo>
                  <a:pt x="158395" y="655349"/>
                </a:lnTo>
                <a:lnTo>
                  <a:pt x="266918" y="695331"/>
                </a:lnTo>
                <a:lnTo>
                  <a:pt x="266918" y="463989"/>
                </a:lnTo>
                <a:close/>
                <a:moveTo>
                  <a:pt x="135477" y="232647"/>
                </a:moveTo>
                <a:lnTo>
                  <a:pt x="135477" y="463989"/>
                </a:lnTo>
                <a:lnTo>
                  <a:pt x="278271" y="409710"/>
                </a:lnTo>
                <a:lnTo>
                  <a:pt x="278271" y="284052"/>
                </a:lnTo>
                <a:close/>
                <a:moveTo>
                  <a:pt x="75539" y="432557"/>
                </a:moveTo>
                <a:lnTo>
                  <a:pt x="66972" y="426845"/>
                </a:lnTo>
                <a:lnTo>
                  <a:pt x="66972" y="266917"/>
                </a:lnTo>
                <a:lnTo>
                  <a:pt x="75539" y="266917"/>
                </a:lnTo>
                <a:lnTo>
                  <a:pt x="84178" y="263991"/>
                </a:lnTo>
                <a:lnTo>
                  <a:pt x="95601" y="258279"/>
                </a:lnTo>
                <a:lnTo>
                  <a:pt x="95601" y="438269"/>
                </a:lnTo>
                <a:lnTo>
                  <a:pt x="84178" y="435413"/>
                </a:lnTo>
                <a:close/>
                <a:moveTo>
                  <a:pt x="41269" y="421133"/>
                </a:moveTo>
                <a:lnTo>
                  <a:pt x="32701" y="418278"/>
                </a:lnTo>
                <a:lnTo>
                  <a:pt x="32701" y="278340"/>
                </a:lnTo>
                <a:lnTo>
                  <a:pt x="55619" y="272629"/>
                </a:lnTo>
                <a:lnTo>
                  <a:pt x="55619" y="426845"/>
                </a:lnTo>
                <a:lnTo>
                  <a:pt x="47051" y="423989"/>
                </a:lnTo>
                <a:close/>
                <a:moveTo>
                  <a:pt x="12710" y="409710"/>
                </a:moveTo>
                <a:lnTo>
                  <a:pt x="7034" y="409710"/>
                </a:lnTo>
                <a:lnTo>
                  <a:pt x="7034" y="284052"/>
                </a:lnTo>
                <a:lnTo>
                  <a:pt x="24240" y="278340"/>
                </a:lnTo>
                <a:lnTo>
                  <a:pt x="24240" y="415422"/>
                </a:lnTo>
                <a:close/>
                <a:moveTo>
                  <a:pt x="1322" y="269773"/>
                </a:moveTo>
                <a:lnTo>
                  <a:pt x="1322" y="421133"/>
                </a:lnTo>
                <a:lnTo>
                  <a:pt x="109845" y="463989"/>
                </a:lnTo>
                <a:lnTo>
                  <a:pt x="109845" y="232647"/>
                </a:lnTo>
                <a:close/>
              </a:path>
            </a:pathLst>
          </a:custGeom>
          <a:solidFill>
            <a:srgbClr val="68217A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68EFD2-EBC4-4896-86AC-5323D2632FFE}"/>
              </a:ext>
            </a:extLst>
          </p:cNvPr>
          <p:cNvSpPr txBox="1"/>
          <p:nvPr/>
        </p:nvSpPr>
        <p:spPr>
          <a:xfrm>
            <a:off x="515284" y="512205"/>
            <a:ext cx="643602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9A112-57E2-40F8-B704-01FFAF74DB41}"/>
              </a:ext>
            </a:extLst>
          </p:cNvPr>
          <p:cNvSpPr txBox="1"/>
          <p:nvPr/>
        </p:nvSpPr>
        <p:spPr>
          <a:xfrm>
            <a:off x="522438" y="524600"/>
            <a:ext cx="64288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--include-references org.cncf.notary.v2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--copy-references disabled</a:t>
            </a:r>
          </a:p>
        </p:txBody>
      </p:sp>
    </p:spTree>
    <p:extLst>
      <p:ext uri="{BB962C8B-B14F-4D97-AF65-F5344CB8AC3E}">
        <p14:creationId xmlns:p14="http://schemas.microsoft.com/office/powerpoint/2010/main" val="17530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51354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5" grpId="0" animBg="1"/>
      <p:bldP spid="118" grpId="0" animBg="1"/>
      <p:bldP spid="1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D5F-314A-4CD5-BD78-B521D68C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Supply Chain Artifact Workflows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5C9BF5-68EA-4EC8-86EA-654423025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64" y="2567971"/>
            <a:ext cx="11142899" cy="3624644"/>
          </a:xfrm>
        </p:spPr>
      </p:pic>
    </p:spTree>
    <p:extLst>
      <p:ext uri="{BB962C8B-B14F-4D97-AF65-F5344CB8AC3E}">
        <p14:creationId xmlns:p14="http://schemas.microsoft.com/office/powerpoint/2010/main" val="412723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9781-DBAF-43F3-B22E-060476C6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v2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EE2B-8A00-44B2-AFFD-E88ABB16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 disconnected environments</a:t>
            </a:r>
          </a:p>
          <a:p>
            <a:r>
              <a:rPr lang="en-US" dirty="0"/>
              <a:t>Moving artifacts within and across different registries</a:t>
            </a:r>
          </a:p>
          <a:p>
            <a:r>
              <a:rPr lang="en-US" dirty="0"/>
              <a:t>The signature attests to the integrity of the content</a:t>
            </a:r>
          </a:p>
          <a:p>
            <a:pPr lvl="1"/>
            <a:r>
              <a:rPr lang="en-US" dirty="0"/>
              <a:t>What goes in, will come out</a:t>
            </a:r>
          </a:p>
          <a:p>
            <a:r>
              <a:rPr lang="en-US" dirty="0"/>
              <a:t>Notary v2 can wrap other contents, assuring what went in, comes out</a:t>
            </a:r>
          </a:p>
          <a:p>
            <a:r>
              <a:rPr lang="en-US" dirty="0"/>
              <a:t>Notary v2 is not limited to container images. Anything you put in a registry can be verified</a:t>
            </a:r>
          </a:p>
          <a:p>
            <a:r>
              <a:rPr lang="en-US" dirty="0"/>
              <a:t>Notary v2 is not limited to registries, as it supports a decentralized model</a:t>
            </a:r>
          </a:p>
          <a:p>
            <a:r>
              <a:rPr lang="en-US" dirty="0"/>
              <a:t>Registries are still authenticated, secured but dumb storage buckets</a:t>
            </a:r>
          </a:p>
          <a:p>
            <a:pPr lvl="1"/>
            <a:r>
              <a:rPr lang="en-US" dirty="0"/>
              <a:t>The storage now understands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720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05D9-FFFF-42EC-8E7C-A8D43936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2DA8-9F3E-4230-A380-D82B13DC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Clients can pull, just what they need</a:t>
            </a:r>
          </a:p>
          <a:p>
            <a:r>
              <a:rPr lang="en-US" dirty="0"/>
              <a:t>Notary v2 validations are done on the signatures, before the content is pulled</a:t>
            </a:r>
          </a:p>
          <a:p>
            <a:r>
              <a:rPr lang="en-US" dirty="0"/>
              <a:t>The container host can pull just the container image, now knowing about the signature</a:t>
            </a:r>
          </a:p>
          <a:p>
            <a:r>
              <a:rPr lang="en-US" dirty="0"/>
              <a:t>An IoT device doesn’t need the </a:t>
            </a:r>
            <a:r>
              <a:rPr lang="en-US" dirty="0" err="1"/>
              <a:t>SBoM</a:t>
            </a:r>
            <a:r>
              <a:rPr lang="en-US" dirty="0"/>
              <a:t> or even the signature</a:t>
            </a:r>
          </a:p>
          <a:p>
            <a:r>
              <a:rPr lang="en-US" dirty="0"/>
              <a:t>The existing toolchains don’t change. </a:t>
            </a:r>
          </a:p>
          <a:p>
            <a:pPr lvl="1"/>
            <a:r>
              <a:rPr lang="en-US" dirty="0"/>
              <a:t>Validations are done prior, as gates</a:t>
            </a:r>
          </a:p>
          <a:p>
            <a:r>
              <a:rPr lang="en-US" dirty="0"/>
              <a:t>Discovery is done through the target artifact, by the type</a:t>
            </a:r>
          </a:p>
          <a:p>
            <a:r>
              <a:rPr lang="en-US" dirty="0"/>
              <a:t>List all </a:t>
            </a:r>
            <a:r>
              <a:rPr lang="en-US" b="1" dirty="0">
                <a:latin typeface="Consolas" panose="020B0609020204030204" pitchFamily="49" charset="0"/>
              </a:rPr>
              <a:t>cncf.notary.v2 </a:t>
            </a:r>
            <a:r>
              <a:rPr lang="en-US" dirty="0"/>
              <a:t>reference types for the </a:t>
            </a:r>
            <a:r>
              <a:rPr lang="en-US" b="1" dirty="0">
                <a:latin typeface="Consolas" panose="020B0609020204030204" pitchFamily="49" charset="0"/>
              </a:rPr>
              <a:t>net-monitor:v1 </a:t>
            </a:r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469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78D0-B95D-474F-A9D1-35A49D2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0A50-E378-4144-BCE4-52A58E46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Pushing Artifacts </a:t>
            </a:r>
          </a:p>
          <a:p>
            <a:pPr lvl="1"/>
            <a:r>
              <a:rPr lang="en-US" dirty="0"/>
              <a:t>Push APIs for blobs and manifests already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Reference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Discovering Reference Artifacts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918930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ABA3-00CE-4FF4-A4A7-BFE7B318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99C-6BD9-4130-8797-27C08F8F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Types use the existing distribution PUSH APIs</a:t>
            </a:r>
          </a:p>
          <a:p>
            <a:pPr lvl="1"/>
            <a:r>
              <a:rPr lang="en-US" dirty="0"/>
              <a:t>Push blob(s)</a:t>
            </a:r>
          </a:p>
          <a:p>
            <a:pPr lvl="1"/>
            <a:r>
              <a:rPr lang="en-US" dirty="0"/>
              <a:t>Push manifest (tagged or untagged)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DD67D-3FB6-47FC-915B-E785C9E278C7}"/>
              </a:ext>
            </a:extLst>
          </p:cNvPr>
          <p:cNvSpPr txBox="1"/>
          <p:nvPr/>
        </p:nvSpPr>
        <p:spPr>
          <a:xfrm>
            <a:off x="2408903" y="6363366"/>
            <a:ext cx="1107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github.com/notaryproject/distribution/blob/prototype-2/docs/reference-types.md</a:t>
            </a:r>
            <a:r>
              <a:rPr lang="en-US" dirty="0"/>
              <a:t>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B959AAE-FEDA-4422-8D54-52F1D1E8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760" y="285749"/>
            <a:ext cx="1371602" cy="9144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E20AF6-2894-4B0D-AEA8-E1BC252C8675}"/>
              </a:ext>
            </a:extLst>
          </p:cNvPr>
          <p:cNvSpPr/>
          <p:nvPr/>
        </p:nvSpPr>
        <p:spPr>
          <a:xfrm>
            <a:off x="10553700" y="31082"/>
            <a:ext cx="1600200" cy="144780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ABA3-00CE-4FF4-A4A7-BFE7B318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99C-6BD9-4130-8797-27C08F8F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types are a reverse index</a:t>
            </a:r>
          </a:p>
          <a:p>
            <a:r>
              <a:rPr lang="en-US" dirty="0"/>
              <a:t>Enables finding artifacts, based on the subject manifest</a:t>
            </a:r>
          </a:p>
          <a:p>
            <a:r>
              <a:rPr lang="en-US" dirty="0"/>
              <a:t>Implemented by each registry, with CNCF Distribution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DD67D-3FB6-47FC-915B-E785C9E278C7}"/>
              </a:ext>
            </a:extLst>
          </p:cNvPr>
          <p:cNvSpPr txBox="1"/>
          <p:nvPr/>
        </p:nvSpPr>
        <p:spPr>
          <a:xfrm>
            <a:off x="2408903" y="6363366"/>
            <a:ext cx="1107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github.com/notaryproject/distribution/blob/prototype-2/docs/reference-types.md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CF499-B757-4DB1-BC2A-108A53D797F6}"/>
              </a:ext>
            </a:extLst>
          </p:cNvPr>
          <p:cNvSpPr txBox="1"/>
          <p:nvPr/>
        </p:nvSpPr>
        <p:spPr>
          <a:xfrm>
            <a:off x="1120878" y="3277008"/>
            <a:ext cx="110711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&lt;root&gt;</a:t>
            </a:r>
          </a:p>
          <a:p>
            <a:r>
              <a:rPr lang="en-US" sz="1200" dirty="0"/>
              <a:t>└── v2</a:t>
            </a:r>
          </a:p>
          <a:p>
            <a:r>
              <a:rPr lang="en-US" sz="1200" dirty="0"/>
              <a:t>    └── repositories</a:t>
            </a:r>
          </a:p>
          <a:p>
            <a:r>
              <a:rPr lang="en-US" sz="1200" dirty="0"/>
              <a:t>        └── net-monitor</a:t>
            </a:r>
          </a:p>
          <a:p>
            <a:r>
              <a:rPr lang="en-US" sz="1200" dirty="0"/>
              <a:t>            └── _manifests</a:t>
            </a:r>
          </a:p>
          <a:p>
            <a:r>
              <a:rPr lang="en-US" sz="1200" dirty="0"/>
              <a:t>                └── revisions</a:t>
            </a:r>
          </a:p>
          <a:p>
            <a:r>
              <a:rPr lang="en-US" sz="1200" dirty="0"/>
              <a:t>                    └── sha256</a:t>
            </a:r>
          </a:p>
          <a:p>
            <a:r>
              <a:rPr lang="en-US" sz="1200" dirty="0"/>
              <a:t>                        ├── 73c803930ea3ba1e54bc25c2bdc53edd0284c62ed651fe7b00369da519a3c333 (image manifest)</a:t>
            </a:r>
          </a:p>
          <a:p>
            <a:r>
              <a:rPr lang="en-US" sz="1200" dirty="0"/>
              <a:t>                        │   ├── link</a:t>
            </a:r>
          </a:p>
          <a:p>
            <a:r>
              <a:rPr lang="en-US" sz="1200" dirty="0"/>
              <a:t>                        │   └── ref</a:t>
            </a:r>
          </a:p>
          <a:p>
            <a:r>
              <a:rPr lang="en-US" sz="1200" dirty="0"/>
              <a:t>                        │       └── digest(application/vnd.cncf.notary.v2)</a:t>
            </a:r>
          </a:p>
          <a:p>
            <a:r>
              <a:rPr lang="en-US" sz="1200" dirty="0"/>
              <a:t>                        │           └── sha256</a:t>
            </a:r>
          </a:p>
          <a:p>
            <a:r>
              <a:rPr lang="en-US" sz="1200" dirty="0"/>
              <a:t>                        │               └── 8ac803930ea3ba1e54bc25c2bdc53edd0284c62ed651fe7b00369da519a3c222 (signature manifest)</a:t>
            </a:r>
          </a:p>
          <a:p>
            <a:r>
              <a:rPr lang="en-US" sz="1200" dirty="0"/>
              <a:t>                        │                   └── link</a:t>
            </a:r>
          </a:p>
          <a:p>
            <a:r>
              <a:rPr lang="en-US" sz="1200" dirty="0"/>
              <a:t>                        └── 8ac803930ea3ba1e54bc25c2bdc53edd0284c62ed651fe7b00369da519a3c222 (signature manifest)</a:t>
            </a:r>
          </a:p>
          <a:p>
            <a:r>
              <a:rPr lang="en-US" sz="1200" dirty="0"/>
              <a:t>                            └── link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459B3C-EE91-4902-816A-7C4F807E8CA1}"/>
              </a:ext>
            </a:extLst>
          </p:cNvPr>
          <p:cNvGrpSpPr/>
          <p:nvPr/>
        </p:nvGrpSpPr>
        <p:grpSpPr>
          <a:xfrm>
            <a:off x="8811390" y="3429000"/>
            <a:ext cx="3218380" cy="2306302"/>
            <a:chOff x="8811390" y="2999313"/>
            <a:chExt cx="3218380" cy="2306302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F98B43D-FB9D-4CB2-8647-B233F13B647F}"/>
                </a:ext>
              </a:extLst>
            </p:cNvPr>
            <p:cNvSpPr/>
            <p:nvPr/>
          </p:nvSpPr>
          <p:spPr>
            <a:xfrm rot="10800000">
              <a:off x="8927576" y="4046221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Net-monitor">
              <a:extLst>
                <a:ext uri="{FF2B5EF4-FFF2-40B4-BE49-F238E27FC236}">
                  <a16:creationId xmlns:a16="http://schemas.microsoft.com/office/drawing/2014/main" id="{5CD0AFAA-3162-493A-AC79-29ABDA3A304D}"/>
                </a:ext>
              </a:extLst>
            </p:cNvPr>
            <p:cNvGrpSpPr/>
            <p:nvPr/>
          </p:nvGrpSpPr>
          <p:grpSpPr>
            <a:xfrm>
              <a:off x="8811390" y="2999313"/>
              <a:ext cx="2550619" cy="1147598"/>
              <a:chOff x="8600004" y="1385294"/>
              <a:chExt cx="2550619" cy="1147598"/>
            </a:xfrm>
          </p:grpSpPr>
          <p:sp>
            <p:nvSpPr>
              <p:cNvPr id="36" name="artifact-border">
                <a:extLst>
                  <a:ext uri="{FF2B5EF4-FFF2-40B4-BE49-F238E27FC236}">
                    <a16:creationId xmlns:a16="http://schemas.microsoft.com/office/drawing/2014/main" id="{C035FFEB-04CE-4398-8696-763F4EBA6BED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6189ED5-E62C-48FD-97FC-7F7EAB5F2123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38" name="artifact-name">
                  <a:extLst>
                    <a:ext uri="{FF2B5EF4-FFF2-40B4-BE49-F238E27FC236}">
                      <a16:creationId xmlns:a16="http://schemas.microsoft.com/office/drawing/2014/main" id="{1ED24E44-CBA4-4968-A3F1-C21DDBF76AEC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39" name="artifact-mask">
                  <a:extLst>
                    <a:ext uri="{FF2B5EF4-FFF2-40B4-BE49-F238E27FC236}">
                      <a16:creationId xmlns:a16="http://schemas.microsoft.com/office/drawing/2014/main" id="{E0975826-9991-4F29-B026-EA08733E14D2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40" name="Container Image">
                  <a:extLst>
                    <a:ext uri="{FF2B5EF4-FFF2-40B4-BE49-F238E27FC236}">
                      <a16:creationId xmlns:a16="http://schemas.microsoft.com/office/drawing/2014/main" id="{DF9028EA-3218-4544-8805-3D1286394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20A8305D-2059-4171-8222-0A882A2B1B0E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Sig Label">
                  <a:extLst>
                    <a:ext uri="{FF2B5EF4-FFF2-40B4-BE49-F238E27FC236}">
                      <a16:creationId xmlns:a16="http://schemas.microsoft.com/office/drawing/2014/main" id="{711B6877-D9F3-4F80-AD24-14B3B0D05DA8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43" name="Sig Label">
                  <a:extLst>
                    <a:ext uri="{FF2B5EF4-FFF2-40B4-BE49-F238E27FC236}">
                      <a16:creationId xmlns:a16="http://schemas.microsoft.com/office/drawing/2014/main" id="{C0AD2B4D-6CAC-4DBE-A236-172EFD96D310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3C35A51D-5A3E-4C3F-A27C-BE82499B1412}"/>
                    </a:ext>
                  </a:extLst>
                </p:cNvPr>
                <p:cNvCxnSpPr>
                  <a:cxnSpLocks/>
                  <a:stCxn id="42" idx="1"/>
                  <a:endCxn id="40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CF5F2F44-C1F1-4D33-A9B7-308A1E7D7324}"/>
                    </a:ext>
                  </a:extLst>
                </p:cNvPr>
                <p:cNvCxnSpPr>
                  <a:cxnSpLocks/>
                  <a:stCxn id="43" idx="1"/>
                  <a:endCxn id="40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Sig Label">
                  <a:extLst>
                    <a:ext uri="{FF2B5EF4-FFF2-40B4-BE49-F238E27FC236}">
                      <a16:creationId xmlns:a16="http://schemas.microsoft.com/office/drawing/2014/main" id="{C66C9069-0603-4A9E-B294-E35B53A658B7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47" name="Connector: Elbow 46">
                  <a:extLst>
                    <a:ext uri="{FF2B5EF4-FFF2-40B4-BE49-F238E27FC236}">
                      <a16:creationId xmlns:a16="http://schemas.microsoft.com/office/drawing/2014/main" id="{8E084D35-3150-43D5-8FF9-FD2BAFDD0155}"/>
                    </a:ext>
                  </a:extLst>
                </p:cNvPr>
                <p:cNvCxnSpPr>
                  <a:cxnSpLocks/>
                  <a:stCxn id="46" idx="1"/>
                  <a:endCxn id="40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Sig Label">
                  <a:extLst>
                    <a:ext uri="{FF2B5EF4-FFF2-40B4-BE49-F238E27FC236}">
                      <a16:creationId xmlns:a16="http://schemas.microsoft.com/office/drawing/2014/main" id="{E97D67A5-F5EE-403D-BD4A-C23594B3E76B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49" name="Wabbit-Networks Sig">
              <a:extLst>
                <a:ext uri="{FF2B5EF4-FFF2-40B4-BE49-F238E27FC236}">
                  <a16:creationId xmlns:a16="http://schemas.microsoft.com/office/drawing/2014/main" id="{4EC4EA6F-9CDD-4EDE-8F30-9690BC06365D}"/>
                </a:ext>
              </a:extLst>
            </p:cNvPr>
            <p:cNvGrpSpPr/>
            <p:nvPr/>
          </p:nvGrpSpPr>
          <p:grpSpPr>
            <a:xfrm>
              <a:off x="9371446" y="4259609"/>
              <a:ext cx="2658324" cy="1046006"/>
              <a:chOff x="9460153" y="3826108"/>
              <a:chExt cx="2658324" cy="1046006"/>
            </a:xfrm>
          </p:grpSpPr>
          <p:sp>
            <p:nvSpPr>
              <p:cNvPr id="50" name="artifact-border">
                <a:extLst>
                  <a:ext uri="{FF2B5EF4-FFF2-40B4-BE49-F238E27FC236}">
                    <a16:creationId xmlns:a16="http://schemas.microsoft.com/office/drawing/2014/main" id="{F478B1C7-D291-4DED-9EB0-6A14EDA52BF4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51" name="Container Image">
                <a:extLst>
                  <a:ext uri="{FF2B5EF4-FFF2-40B4-BE49-F238E27FC236}">
                    <a16:creationId xmlns:a16="http://schemas.microsoft.com/office/drawing/2014/main" id="{E06A4231-144D-4DA0-A05B-25EA6AC2EE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F7803BEC-D382-4B57-ABF8-FA46FA08ED0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tifact-name">
                <a:extLst>
                  <a:ext uri="{FF2B5EF4-FFF2-40B4-BE49-F238E27FC236}">
                    <a16:creationId xmlns:a16="http://schemas.microsoft.com/office/drawing/2014/main" id="{51947C08-9710-4119-9881-6C85D39AB5F4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54" name="Sig Label">
                <a:extLst>
                  <a:ext uri="{FF2B5EF4-FFF2-40B4-BE49-F238E27FC236}">
                    <a16:creationId xmlns:a16="http://schemas.microsoft.com/office/drawing/2014/main" id="{E13D3130-3601-4B95-BA9E-2B8065ECFEFA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11468F99-BFEA-41B6-A287-1A6CBDB1C148}"/>
                  </a:ext>
                </a:extLst>
              </p:cNvPr>
              <p:cNvCxnSpPr>
                <a:cxnSpLocks/>
                <a:stCxn id="54" idx="1"/>
                <a:endCxn id="59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Sig Label">
                <a:extLst>
                  <a:ext uri="{FF2B5EF4-FFF2-40B4-BE49-F238E27FC236}">
                    <a16:creationId xmlns:a16="http://schemas.microsoft.com/office/drawing/2014/main" id="{2DC90959-7A4A-4719-BA96-C22033353E42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57" name="Sig Label">
                <a:extLst>
                  <a:ext uri="{FF2B5EF4-FFF2-40B4-BE49-F238E27FC236}">
                    <a16:creationId xmlns:a16="http://schemas.microsoft.com/office/drawing/2014/main" id="{A14D161B-4A85-4E81-BCD1-A192E799FE2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49198CA6-5D23-43BF-AB07-CA8C76BC4AA1}"/>
                </a:ext>
              </a:extLst>
            </p:cNvPr>
            <p:cNvCxnSpPr>
              <a:cxnSpLocks/>
              <a:stCxn id="56" idx="1"/>
              <a:endCxn id="34" idx="0"/>
            </p:cNvCxnSpPr>
            <p:nvPr/>
          </p:nvCxnSpPr>
          <p:spPr>
            <a:xfrm rot="10800000">
              <a:off x="8980344" y="4137202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0C907DC0-0700-47D6-9AF2-76E4C778AFA9}"/>
                </a:ext>
              </a:extLst>
            </p:cNvPr>
            <p:cNvSpPr/>
            <p:nvPr/>
          </p:nvSpPr>
          <p:spPr>
            <a:xfrm rot="10800000">
              <a:off x="9556766" y="4304624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98178A58-EDB4-40D0-8081-9F7C343E9632}"/>
                </a:ext>
              </a:extLst>
            </p:cNvPr>
            <p:cNvSpPr/>
            <p:nvPr/>
          </p:nvSpPr>
          <p:spPr>
            <a:xfrm rot="10800000">
              <a:off x="9461514" y="4304624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9736A02-1A1B-4D9E-BF7F-6E9F7FFE0783}"/>
              </a:ext>
            </a:extLst>
          </p:cNvPr>
          <p:cNvSpPr/>
          <p:nvPr/>
        </p:nvSpPr>
        <p:spPr>
          <a:xfrm>
            <a:off x="10553700" y="31082"/>
            <a:ext cx="1600200" cy="144780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464-E25B-48E3-966F-F8CC362F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6465-43D2-43A1-A215-20D5492F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additional references exist for </a:t>
            </a:r>
            <a:r>
              <a:rPr lang="en-US" b="1" dirty="0">
                <a:latin typeface="Consolas" panose="020B0609020204030204" pitchFamily="49" charset="0"/>
              </a:rPr>
              <a:t>net-monitor:v1</a:t>
            </a:r>
            <a:r>
              <a:rPr lang="en-US" dirty="0"/>
              <a:t> ?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/v2/_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-artifacts/v1-rc1/{repository}/manifests/{digest}/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referrers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 </a:t>
            </a:r>
            <a:endParaRPr lang="en-US" dirty="0"/>
          </a:p>
          <a:p>
            <a:r>
              <a:rPr lang="en-US" dirty="0"/>
              <a:t>Returns a list of manifests that reference (refer) to a target manifest</a:t>
            </a:r>
          </a:p>
          <a:p>
            <a:r>
              <a:rPr lang="en-US" dirty="0"/>
              <a:t>Supports </a:t>
            </a:r>
            <a:r>
              <a:rPr lang="en-US" b="1" dirty="0" err="1">
                <a:latin typeface="Consolas" panose="020B0609020204030204" pitchFamily="49" charset="0"/>
              </a:rPr>
              <a:t>artifactType</a:t>
            </a:r>
            <a:r>
              <a:rPr lang="en-US" dirty="0"/>
              <a:t> </a:t>
            </a:r>
            <a:r>
              <a:rPr lang="en-US" baseline="30000" dirty="0"/>
              <a:t>(</a:t>
            </a:r>
            <a:r>
              <a:rPr lang="en-US" b="1" baseline="30000" dirty="0" err="1">
                <a:latin typeface="Consolas" panose="020B0609020204030204" pitchFamily="49" charset="0"/>
              </a:rPr>
              <a:t>referenceType</a:t>
            </a:r>
            <a:r>
              <a:rPr lang="en-US" baseline="30000" dirty="0"/>
              <a:t>) </a:t>
            </a:r>
            <a:r>
              <a:rPr lang="en-US" dirty="0"/>
              <a:t>filtering &amp; paging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referrers?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=10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referenceType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=example.sbom.v0</a:t>
            </a:r>
          </a:p>
          <a:p>
            <a:r>
              <a:rPr lang="en-US" dirty="0"/>
              <a:t>Implemented by each registry, with CNCF Distribution reference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C0F0C4-9639-45A3-946E-477F00A2517D}"/>
              </a:ext>
            </a:extLst>
          </p:cNvPr>
          <p:cNvSpPr/>
          <p:nvPr/>
        </p:nvSpPr>
        <p:spPr>
          <a:xfrm>
            <a:off x="10553700" y="31082"/>
            <a:ext cx="1600200" cy="144780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A3EE3-9912-4D1A-9A4A-B903AA9B5DE4}"/>
              </a:ext>
            </a:extLst>
          </p:cNvPr>
          <p:cNvSpPr txBox="1"/>
          <p:nvPr/>
        </p:nvSpPr>
        <p:spPr>
          <a:xfrm>
            <a:off x="2408903" y="6363366"/>
            <a:ext cx="1107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github.com/notaryproject/distribution/blob/prototype-2/docs/reference-types.md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D9CB-AF88-4708-B433-FA7FD9A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5CB9-712F-4CD3-8795-872CB06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/>
          <a:lstStyle/>
          <a:p>
            <a:r>
              <a:rPr lang="en-US" dirty="0"/>
              <a:t>Production resources, fed through dev output</a:t>
            </a:r>
          </a:p>
          <a:p>
            <a:pPr lvl="1"/>
            <a:r>
              <a:rPr lang="en-US" dirty="0"/>
              <a:t>High availability – critical production asset</a:t>
            </a:r>
          </a:p>
          <a:p>
            <a:pPr lvl="1"/>
            <a:r>
              <a:rPr lang="en-US" dirty="0"/>
              <a:t>High performance – thousands of nodes and users concurrently interacting</a:t>
            </a:r>
          </a:p>
          <a:p>
            <a:pPr lvl="1"/>
            <a:r>
              <a:rPr lang="en-US" dirty="0"/>
              <a:t>Production security – </a:t>
            </a:r>
            <a:r>
              <a:rPr lang="en-US" sz="1200" dirty="0"/>
              <a:t>Auth &amp; RBAC, Firewalls, </a:t>
            </a:r>
            <a:r>
              <a:rPr lang="en-US" sz="1200" dirty="0" err="1"/>
              <a:t>VNets</a:t>
            </a:r>
            <a:r>
              <a:rPr lang="en-US" sz="1200" dirty="0"/>
              <a:t>, Policy, Scanning, Audit Logs, Content Management, Double Encryption at rest, </a:t>
            </a:r>
          </a:p>
          <a:p>
            <a:r>
              <a:rPr lang="en-US" dirty="0"/>
              <a:t>Ubiquitous – </a:t>
            </a:r>
            <a:r>
              <a:rPr lang="en-US" sz="1800" dirty="0"/>
              <a:t>Every major cloud has one, on-prem, integrated into </a:t>
            </a:r>
            <a:r>
              <a:rPr lang="en-US" sz="1800" dirty="0" err="1"/>
              <a:t>devops</a:t>
            </a:r>
            <a:r>
              <a:rPr lang="en-US" sz="1800" dirty="0"/>
              <a:t> and production workflows</a:t>
            </a:r>
          </a:p>
          <a:p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4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464-E25B-48E3-966F-F8CC362F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6465-43D2-43A1-A215-20D5492F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Collection (GC) needs metadata for when to maintain or delete content</a:t>
            </a:r>
          </a:p>
          <a:p>
            <a:r>
              <a:rPr lang="en-US" dirty="0"/>
              <a:t>Reference Types are untagged content</a:t>
            </a:r>
          </a:p>
          <a:p>
            <a:pPr lvl="1"/>
            <a:r>
              <a:rPr lang="en-US" dirty="0"/>
              <a:t>they exist as an extension to existing artifacts</a:t>
            </a:r>
          </a:p>
          <a:p>
            <a:pPr lvl="1"/>
            <a:r>
              <a:rPr lang="en-US" dirty="0"/>
              <a:t>they have no value unto themselves</a:t>
            </a:r>
          </a:p>
          <a:p>
            <a:r>
              <a:rPr lang="en-US" dirty="0"/>
              <a:t>Registries typically automatically delete untagged content</a:t>
            </a:r>
          </a:p>
          <a:p>
            <a:r>
              <a:rPr lang="en-US" dirty="0"/>
              <a:t>Establishing lineage to target artifact provides lifecycle context</a:t>
            </a:r>
          </a:p>
          <a:p>
            <a:r>
              <a:rPr lang="en-US" dirty="0"/>
              <a:t>When should content be deleted?</a:t>
            </a:r>
          </a:p>
          <a:p>
            <a:pPr lvl="1"/>
            <a:r>
              <a:rPr lang="en-US" dirty="0"/>
              <a:t>When the target artifact is deleted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C0F0C4-9639-45A3-946E-477F00A2517D}"/>
              </a:ext>
            </a:extLst>
          </p:cNvPr>
          <p:cNvSpPr/>
          <p:nvPr/>
        </p:nvSpPr>
        <p:spPr>
          <a:xfrm>
            <a:off x="10553700" y="31082"/>
            <a:ext cx="1600200" cy="144780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A3EE3-9912-4D1A-9A4A-B903AA9B5DE4}"/>
              </a:ext>
            </a:extLst>
          </p:cNvPr>
          <p:cNvSpPr txBox="1"/>
          <p:nvPr/>
        </p:nvSpPr>
        <p:spPr>
          <a:xfrm>
            <a:off x="838200" y="6363366"/>
            <a:ext cx="1107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SteveLasker</a:t>
            </a:r>
            <a:r>
              <a:rPr lang="en-US" dirty="0">
                <a:hlinkClick r:id="rId2"/>
              </a:rPr>
              <a:t>/artifacts/blob/</a:t>
            </a:r>
            <a:r>
              <a:rPr lang="en-US" dirty="0" err="1">
                <a:hlinkClick r:id="rId2"/>
              </a:rPr>
              <a:t>oci</a:t>
            </a:r>
            <a:r>
              <a:rPr lang="en-US" dirty="0">
                <a:hlinkClick r:id="rId2"/>
              </a:rPr>
              <a:t>-artifact-manifest/</a:t>
            </a:r>
            <a:r>
              <a:rPr lang="en-US" dirty="0" err="1">
                <a:hlinkClick r:id="rId2"/>
              </a:rPr>
              <a:t>artifact-manifest-spec.md#lifecycle-management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4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8977B2-29C6-4D7E-B65E-89F7C347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Manifest: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mediaType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"application/vnd.oci.artifact.manifest.v1-rc1+json"</a:t>
            </a:r>
          </a:p>
          <a:p>
            <a:r>
              <a:rPr lang="en-US" dirty="0"/>
              <a:t>Artifact Type: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referenceType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"cncf.notary.v2-rc1", "example.sbom.v0“, …</a:t>
            </a:r>
          </a:p>
          <a:p>
            <a:r>
              <a:rPr lang="en-US" dirty="0"/>
              <a:t>Content: blobs: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"blobs"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1800" i="1" dirty="0"/>
              <a:t>collection of </a:t>
            </a:r>
            <a:r>
              <a:rPr lang="en-US" sz="1800" i="1" dirty="0" err="1"/>
              <a:t>oci</a:t>
            </a:r>
            <a:r>
              <a:rPr lang="en-US" sz="1800" i="1" dirty="0"/>
              <a:t> </a:t>
            </a:r>
            <a:r>
              <a:rPr lang="en-US" sz="1800" b="1" i="1" dirty="0"/>
              <a:t>blob </a:t>
            </a:r>
            <a:r>
              <a:rPr lang="en-US" sz="1800" i="1" dirty="0"/>
              <a:t>descriptors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Target Artifact: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subjectManifest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sz="1800" i="1" dirty="0" err="1"/>
              <a:t>oci</a:t>
            </a:r>
            <a:r>
              <a:rPr lang="en-US" sz="1800" i="1" dirty="0"/>
              <a:t> </a:t>
            </a:r>
            <a:r>
              <a:rPr lang="en-US" sz="1800" b="1" i="1" dirty="0"/>
              <a:t>manifest </a:t>
            </a:r>
            <a:r>
              <a:rPr lang="en-US" sz="1800" i="1" dirty="0"/>
              <a:t>descriptor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Embedded Metadata: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"annotations"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478D0-B95D-474F-A9D1-35A49D2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Manifest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E1DA3-6D76-4A01-9A39-50845F14C566}"/>
              </a:ext>
            </a:extLst>
          </p:cNvPr>
          <p:cNvSpPr txBox="1"/>
          <p:nvPr/>
        </p:nvSpPr>
        <p:spPr>
          <a:xfrm>
            <a:off x="8425016" y="2988608"/>
            <a:ext cx="73643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schemaVersion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mediaType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"application/vnd.oci.artifact.manifest.v1-rc1+json"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referenceType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"cncf.notary.v2-rc1"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"blobs"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mediaType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"application/tar"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"digest"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"sha256:9834876dcfb05cb167a5c24953eba58c4ac89b1adf57f28f2f9d09af107ee8f0"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32654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subjectManifest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mediaType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"application/vnd.oci.image.manifest.v1+json"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"digest"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"sha256:73c803930ea3ba1e54bc25c2bdc53edd0284c62ed651fe7b00369da519a3c333"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16724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"annotations"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"org.cncf.notary.v2.signature.subject"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"wabbit-networks.io"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232579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F6A472-5048-4AD2-9B59-62748033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1DB90-4835-47BD-8D79-90ABFBBDB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71A7BF-7E99-4CD7-8730-4B77ACE84244}"/>
              </a:ext>
            </a:extLst>
          </p:cNvPr>
          <p:cNvSpPr txBox="1">
            <a:spLocks/>
          </p:cNvSpPr>
          <p:nvPr/>
        </p:nvSpPr>
        <p:spPr>
          <a:xfrm>
            <a:off x="838200" y="1709737"/>
            <a:ext cx="10515600" cy="2852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Are </a:t>
            </a:r>
            <a:r>
              <a:rPr kumimoji="0" lang="en-US" sz="600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Images </a:t>
            </a: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Artifacts </a:t>
            </a:r>
            <a:r>
              <a:rPr lang="en-US" dirty="0"/>
              <a:t>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Blobs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Blob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Blob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C6485BC-9950-4D8E-86EA-7B9B82393B5A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571500" y="2781300"/>
            <a:ext cx="4993277" cy="4898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762000" y="3787140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9CB5F7-3807-408F-A721-7CD1C836DB0D}"/>
              </a:ext>
            </a:extLst>
          </p:cNvPr>
          <p:cNvSpPr/>
          <p:nvPr/>
        </p:nvSpPr>
        <p:spPr>
          <a:xfrm>
            <a:off x="761999" y="4614828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AFC3823B-61C8-47B9-B99A-32CE115F637C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4273"/>
              <a:gd name="adj2" fmla="val 1156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CFFA35CF-62B8-463C-9B2A-59886C8E1082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6714"/>
              <a:gd name="adj2" fmla="val 5953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318763" y="2622531"/>
            <a:ext cx="5813005" cy="1480895"/>
          </a:xfrm>
          <a:prstGeom prst="wedgeRectCallout">
            <a:avLst>
              <a:gd name="adj1" fmla="val -62741"/>
              <a:gd name="adj2" fmla="val -2034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Content Descriptors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Consists of components, arranged in a Merkle Directed Acyclic Graph (DAG).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References between components in the graph are expressed through Content Descriptors.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describes the disposition of the targeted content.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include the type of content, a content identifier (digest), and the byte-size</a:t>
            </a:r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" grpId="0" animBg="1"/>
      <p:bldP spid="53" grpId="0" animBg="1"/>
      <p:bldP spid="55" grpId="0" animBg="1"/>
      <p:bldP spid="74" grpId="0" animBg="1"/>
      <p:bldP spid="75" grpId="0" animBg="1"/>
      <p:bldP spid="73" grpId="0" animBg="1"/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81540" y="2626692"/>
            <a:ext cx="5083237" cy="6575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426923" y="2572906"/>
            <a:ext cx="5643155" cy="1067615"/>
          </a:xfrm>
          <a:prstGeom prst="wedgeRectCallout">
            <a:avLst>
              <a:gd name="adj1" fmla="val -65139"/>
              <a:gd name="adj2" fmla="val 229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blob, representing config info about the artifact. May be inspected prior to pulling the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b="1" dirty="0"/>
              <a:t>artifact.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477186" y="3423414"/>
            <a:ext cx="5083237" cy="2051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6422569" y="3755161"/>
            <a:ext cx="5643155" cy="1325563"/>
          </a:xfrm>
          <a:prstGeom prst="wedgeRectCallout">
            <a:avLst>
              <a:gd name="adj1" fmla="val -64970"/>
              <a:gd name="adj2" fmla="val 2905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</a:t>
            </a:r>
            <a:r>
              <a:rPr lang="en-US" b="1" dirty="0"/>
              <a:t> artifact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FABB-9F2D-4836-AFAA-AC6286A1DB04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3B1D9B1-E787-40E3-A4A2-6EA5409CD49A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</p:spTree>
    <p:extLst>
      <p:ext uri="{BB962C8B-B14F-4D97-AF65-F5344CB8AC3E}">
        <p14:creationId xmlns:p14="http://schemas.microsoft.com/office/powerpoint/2010/main" val="24788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8142E400-3816-451A-9018-2864C1AF695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"windows"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6498075" y="2397762"/>
            <a:ext cx="413618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6498075" y="2598463"/>
            <a:ext cx="4604265" cy="2866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6631217" y="4821823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BA8CE-AAC0-43B6-9932-29D2877C3E37}"/>
              </a:ext>
            </a:extLst>
          </p:cNvPr>
          <p:cNvSpPr/>
          <p:nvPr/>
        </p:nvSpPr>
        <p:spPr>
          <a:xfrm>
            <a:off x="6631216" y="3379727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365757" y="1560250"/>
            <a:ext cx="5643155" cy="1067615"/>
          </a:xfrm>
          <a:prstGeom prst="wedgeRectCallout">
            <a:avLst>
              <a:gd name="adj1" fmla="val 58410"/>
              <a:gd name="adj2" fmla="val 3629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365757" y="3072309"/>
            <a:ext cx="5643155" cy="1067615"/>
          </a:xfrm>
          <a:prstGeom prst="wedgeRectCallout">
            <a:avLst>
              <a:gd name="adj1" fmla="val 58043"/>
              <a:gd name="adj2" fmla="val -53738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Collection of manifests, representing platform specific images</a:t>
            </a:r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0609"/>
              <a:gd name="adj2" fmla="val -1077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 </a:t>
            </a:r>
            <a:r>
              <a:rPr lang="en-US" b="1" dirty="0"/>
              <a:t>artifact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9724325-2478-4C17-976A-C8F9275480D5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7843"/>
              <a:gd name="adj2" fmla="val -96672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Platform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Used to determine which manifest to pull for the target host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11" grpId="0" animBg="1"/>
      <p:bldP spid="5" grpId="0" animBg="1"/>
      <p:bldP spid="54" grpId="0" animBg="1"/>
      <p:bldP spid="65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645E6B12-00E9-48D8-992F-42A51661482C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an OCI Image Manifest &amp; Index</a:t>
            </a:r>
          </a:p>
        </p:txBody>
      </p:sp>
    </p:spTree>
    <p:extLst>
      <p:ext uri="{BB962C8B-B14F-4D97-AF65-F5344CB8AC3E}">
        <p14:creationId xmlns:p14="http://schemas.microsoft.com/office/powerpoint/2010/main" val="323744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ainer" descr="Icon&#10;&#10;Description automatically generated">
            <a:extLst>
              <a:ext uri="{FF2B5EF4-FFF2-40B4-BE49-F238E27FC236}">
                <a16:creationId xmlns:a16="http://schemas.microsoft.com/office/drawing/2014/main" id="{8167A4BD-EE25-4257-80D4-4395D166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2064061"/>
            <a:ext cx="1219478" cy="1219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668A1-F285-44E1-BE8C-42B854D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31B64C87-FA12-44D5-99DA-1AA80CD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1" y="1636126"/>
            <a:ext cx="1878596" cy="19568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8861FA-DC1A-4BB9-BA62-8B48D928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1477" y="5189122"/>
            <a:ext cx="851700" cy="851700"/>
          </a:xfrm>
          <a:prstGeom prst="rect">
            <a:avLst/>
          </a:prstGeom>
        </p:spPr>
      </p:pic>
      <p:pic>
        <p:nvPicPr>
          <p:cNvPr id="18" name="SIngularity">
            <a:extLst>
              <a:ext uri="{FF2B5EF4-FFF2-40B4-BE49-F238E27FC236}">
                <a16:creationId xmlns:a16="http://schemas.microsoft.com/office/drawing/2014/main" id="{C8CED676-A21B-4023-8845-EE82FEC6B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549545" y="4076359"/>
            <a:ext cx="923632" cy="934804"/>
          </a:xfrm>
          <a:prstGeom prst="rect">
            <a:avLst/>
          </a:prstGeom>
        </p:spPr>
      </p:pic>
      <p:pic>
        <p:nvPicPr>
          <p:cNvPr id="20" name="Helm" descr="Related image">
            <a:extLst>
              <a:ext uri="{FF2B5EF4-FFF2-40B4-BE49-F238E27FC236}">
                <a16:creationId xmlns:a16="http://schemas.microsoft.com/office/drawing/2014/main" id="{62D5FE85-3A67-49F6-BBD1-F0388B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8" y="4076359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18BF70B-B009-418B-8B6F-4E7A185C3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9829" y="5092651"/>
            <a:ext cx="1044642" cy="1044642"/>
          </a:xfrm>
          <a:prstGeom prst="rect">
            <a:avLst/>
          </a:prstGeom>
        </p:spPr>
      </p:pic>
      <p:pic>
        <p:nvPicPr>
          <p:cNvPr id="25" name="Picture 2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400F96F-3168-41D8-B687-84C9CFF046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7355445" y="5143485"/>
            <a:ext cx="857250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8A586F-0582-41BB-8C52-5792B9043E36}"/>
              </a:ext>
            </a:extLst>
          </p:cNvPr>
          <p:cNvSpPr txBox="1"/>
          <p:nvPr/>
        </p:nvSpPr>
        <p:spPr>
          <a:xfrm>
            <a:off x="5440558" y="6135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dirty="0"/>
          </a:p>
        </p:txBody>
      </p:sp>
      <p:pic>
        <p:nvPicPr>
          <p:cNvPr id="36" name="Container" descr="Icon&#10;&#10;Description automatically generated">
            <a:extLst>
              <a:ext uri="{FF2B5EF4-FFF2-40B4-BE49-F238E27FC236}">
                <a16:creationId xmlns:a16="http://schemas.microsoft.com/office/drawing/2014/main" id="{415B7BF5-FD16-4768-BBF2-4BA8B028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82" y="2064061"/>
            <a:ext cx="1219478" cy="1219478"/>
          </a:xfrm>
          <a:prstGeom prst="rect">
            <a:avLst/>
          </a:prstGeom>
        </p:spPr>
      </p:pic>
      <p:pic>
        <p:nvPicPr>
          <p:cNvPr id="37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38EB94B-8666-4F07-81EC-20A5F9FEE8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8187296" y="2257280"/>
            <a:ext cx="857250" cy="942975"/>
          </a:xfrm>
          <a:prstGeom prst="rect">
            <a:avLst/>
          </a:prstGeom>
        </p:spPr>
      </p:pic>
      <p:pic>
        <p:nvPicPr>
          <p:cNvPr id="34" name="Helm" descr="Related image">
            <a:extLst>
              <a:ext uri="{FF2B5EF4-FFF2-40B4-BE49-F238E27FC236}">
                <a16:creationId xmlns:a16="http://schemas.microsoft.com/office/drawing/2014/main" id="{8762EE38-9967-49A5-9B9D-37A40C6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19" y="2224707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SIngularity">
            <a:extLst>
              <a:ext uri="{FF2B5EF4-FFF2-40B4-BE49-F238E27FC236}">
                <a16:creationId xmlns:a16="http://schemas.microsoft.com/office/drawing/2014/main" id="{970A1328-54A9-485A-9E0F-707D9DB46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8154105" y="2206398"/>
            <a:ext cx="923632" cy="934804"/>
          </a:xfrm>
          <a:prstGeom prst="rect">
            <a:avLst/>
          </a:prstGeom>
        </p:spPr>
      </p:pic>
      <p:pic>
        <p:nvPicPr>
          <p:cNvPr id="35" name="OPA">
            <a:extLst>
              <a:ext uri="{FF2B5EF4-FFF2-40B4-BE49-F238E27FC236}">
                <a16:creationId xmlns:a16="http://schemas.microsoft.com/office/drawing/2014/main" id="{FF028E53-FDB3-4B31-9B1B-66AC5688A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3600" y="2151479"/>
            <a:ext cx="1044642" cy="1044642"/>
          </a:xfrm>
          <a:prstGeom prst="rect">
            <a:avLst/>
          </a:prstGeom>
        </p:spPr>
      </p:pic>
      <p:pic>
        <p:nvPicPr>
          <p:cNvPr id="32" name="WASM">
            <a:extLst>
              <a:ext uri="{FF2B5EF4-FFF2-40B4-BE49-F238E27FC236}">
                <a16:creationId xmlns:a16="http://schemas.microsoft.com/office/drawing/2014/main" id="{9FC9AAF7-6E06-492F-BC74-1C36A29C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46" y="2229033"/>
            <a:ext cx="851700" cy="851700"/>
          </a:xfrm>
          <a:prstGeom prst="rect">
            <a:avLst/>
          </a:prstGeom>
        </p:spPr>
      </p:pic>
      <p:pic>
        <p:nvPicPr>
          <p:cNvPr id="30" name="npm" descr="npm (software) - Wikipedia">
            <a:extLst>
              <a:ext uri="{FF2B5EF4-FFF2-40B4-BE49-F238E27FC236}">
                <a16:creationId xmlns:a16="http://schemas.microsoft.com/office/drawing/2014/main" id="{ECED10E9-08B3-4F4D-A0DA-E570D6E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595512"/>
            <a:ext cx="470969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maven" descr="Emmanouil Gkatziouras – Got Code?">
            <a:extLst>
              <a:ext uri="{FF2B5EF4-FFF2-40B4-BE49-F238E27FC236}">
                <a16:creationId xmlns:a16="http://schemas.microsoft.com/office/drawing/2014/main" id="{A217A683-6CB0-4329-9A5F-E518F40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01" y="2607742"/>
            <a:ext cx="667124" cy="1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nuget" descr="GitHub - NuGet/Home: Repo for NuGet Client issues">
            <a:extLst>
              <a:ext uri="{FF2B5EF4-FFF2-40B4-BE49-F238E27FC236}">
                <a16:creationId xmlns:a16="http://schemas.microsoft.com/office/drawing/2014/main" id="{9FCE97E7-41F5-430D-AF7A-15BBD01F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3" y="2582585"/>
            <a:ext cx="606678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rpm" descr="RPM Package Manager - Wikipedia">
            <a:extLst>
              <a:ext uri="{FF2B5EF4-FFF2-40B4-BE49-F238E27FC236}">
                <a16:creationId xmlns:a16="http://schemas.microsoft.com/office/drawing/2014/main" id="{98E28811-02B3-4FE1-B148-2777DD6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601243"/>
            <a:ext cx="422671" cy="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ypi" descr="Creating a PyPI Package on Windows - Atharva Kulkarni - Medium">
            <a:extLst>
              <a:ext uri="{FF2B5EF4-FFF2-40B4-BE49-F238E27FC236}">
                <a16:creationId xmlns:a16="http://schemas.microsoft.com/office/drawing/2014/main" id="{6AE60B86-2E77-48EA-8446-121D0ED4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12" y="2591310"/>
            <a:ext cx="511829" cy="2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ruby" descr="Ruby Logo - LogoDix">
            <a:extLst>
              <a:ext uri="{FF2B5EF4-FFF2-40B4-BE49-F238E27FC236}">
                <a16:creationId xmlns:a16="http://schemas.microsoft.com/office/drawing/2014/main" id="{B6DD5B46-0488-45BD-838A-9B46761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8328026" y="2582585"/>
            <a:ext cx="715135" cy="2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gistry-Artifacts">
            <a:extLst>
              <a:ext uri="{FF2B5EF4-FFF2-40B4-BE49-F238E27FC236}">
                <a16:creationId xmlns:a16="http://schemas.microsoft.com/office/drawing/2014/main" id="{CBE048AD-EC7A-492C-BF0B-DD39C7728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715" y="1579245"/>
            <a:ext cx="2104762" cy="2114286"/>
          </a:xfrm>
          <a:prstGeom prst="rect">
            <a:avLst/>
          </a:prstGeom>
        </p:spPr>
      </p:pic>
      <p:sp>
        <p:nvSpPr>
          <p:cNvPr id="3" name="YAAS">
            <a:extLst>
              <a:ext uri="{FF2B5EF4-FFF2-40B4-BE49-F238E27FC236}">
                <a16:creationId xmlns:a16="http://schemas.microsoft.com/office/drawing/2014/main" id="{92EE2496-0C6E-4EA5-A8F8-2F76A0B81A4D}"/>
              </a:ext>
            </a:extLst>
          </p:cNvPr>
          <p:cNvSpPr txBox="1"/>
          <p:nvPr/>
        </p:nvSpPr>
        <p:spPr>
          <a:xfrm>
            <a:off x="4842839" y="1816749"/>
            <a:ext cx="1571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US" sz="3200" dirty="0"/>
              <a:t>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nother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torage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olution</a:t>
            </a:r>
          </a:p>
        </p:txBody>
      </p:sp>
      <p:sp>
        <p:nvSpPr>
          <p:cNvPr id="27" name="Y">
            <a:extLst>
              <a:ext uri="{FF2B5EF4-FFF2-40B4-BE49-F238E27FC236}">
                <a16:creationId xmlns:a16="http://schemas.microsoft.com/office/drawing/2014/main" id="{AACA87B9-68D7-4957-8ED2-0D2CD8567AF6}"/>
              </a:ext>
            </a:extLst>
          </p:cNvPr>
          <p:cNvSpPr txBox="1"/>
          <p:nvPr/>
        </p:nvSpPr>
        <p:spPr>
          <a:xfrm>
            <a:off x="4837253" y="181358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DAE96F6F-F029-481F-B269-7A77BAE0CE03}"/>
              </a:ext>
            </a:extLst>
          </p:cNvPr>
          <p:cNvSpPr txBox="1"/>
          <p:nvPr/>
        </p:nvSpPr>
        <p:spPr>
          <a:xfrm>
            <a:off x="4845658" y="23088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sz="3200" dirty="0"/>
          </a:p>
        </p:txBody>
      </p:sp>
      <p:sp>
        <p:nvSpPr>
          <p:cNvPr id="43" name="S1">
            <a:extLst>
              <a:ext uri="{FF2B5EF4-FFF2-40B4-BE49-F238E27FC236}">
                <a16:creationId xmlns:a16="http://schemas.microsoft.com/office/drawing/2014/main" id="{FC587C9C-6239-4BBB-91CD-B21CFF89CB7F}"/>
              </a:ext>
            </a:extLst>
          </p:cNvPr>
          <p:cNvSpPr txBox="1"/>
          <p:nvPr/>
        </p:nvSpPr>
        <p:spPr>
          <a:xfrm>
            <a:off x="4846871" y="278843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4" name="S2">
            <a:extLst>
              <a:ext uri="{FF2B5EF4-FFF2-40B4-BE49-F238E27FC236}">
                <a16:creationId xmlns:a16="http://schemas.microsoft.com/office/drawing/2014/main" id="{BEF513DC-927D-48A1-94B8-920E3B93783A}"/>
              </a:ext>
            </a:extLst>
          </p:cNvPr>
          <p:cNvSpPr txBox="1"/>
          <p:nvPr/>
        </p:nvSpPr>
        <p:spPr>
          <a:xfrm>
            <a:off x="4848538" y="3283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5" name="S2">
            <a:extLst>
              <a:ext uri="{FF2B5EF4-FFF2-40B4-BE49-F238E27FC236}">
                <a16:creationId xmlns:a16="http://schemas.microsoft.com/office/drawing/2014/main" id="{D4B817DC-CECF-4108-8785-CC7FFB344FAB}"/>
              </a:ext>
            </a:extLst>
          </p:cNvPr>
          <p:cNvSpPr txBox="1"/>
          <p:nvPr/>
        </p:nvSpPr>
        <p:spPr>
          <a:xfrm>
            <a:off x="4501085" y="13664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3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3" grpId="1"/>
      <p:bldP spid="27" grpId="0"/>
      <p:bldP spid="27" grpId="2"/>
      <p:bldP spid="28" grpId="0"/>
      <p:bldP spid="28" grpId="2"/>
      <p:bldP spid="43" grpId="0"/>
      <p:bldP spid="43" grpId="2"/>
      <p:bldP spid="44" grpId="0"/>
      <p:bldP spid="44" grpId="2"/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456047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45C25-9226-49E3-8D63-5CF02AB161F3}"/>
              </a:ext>
            </a:extLst>
          </p:cNvPr>
          <p:cNvSpPr txBox="1"/>
          <p:nvPr/>
        </p:nvSpPr>
        <p:spPr>
          <a:xfrm>
            <a:off x="267272" y="1637901"/>
            <a:ext cx="622935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57200" y="2597014"/>
            <a:ext cx="4387851" cy="3652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294247" y="1303864"/>
            <a:ext cx="5643155" cy="1067615"/>
          </a:xfrm>
          <a:prstGeom prst="wedgeRectCallout">
            <a:avLst>
              <a:gd name="adj1" fmla="val -75194"/>
              <a:gd name="adj2" fmla="val 7203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Consolas" panose="020B0609020204030204" pitchFamily="49" charset="0"/>
              </a:rPr>
              <a:t>manifest.config.mediaType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Defines the Artifact Type</a:t>
            </a:r>
          </a:p>
        </p:txBody>
      </p:sp>
      <p:pic>
        <p:nvPicPr>
          <p:cNvPr id="11" name="SIngularity">
            <a:extLst>
              <a:ext uri="{FF2B5EF4-FFF2-40B4-BE49-F238E27FC236}">
                <a16:creationId xmlns:a16="http://schemas.microsoft.com/office/drawing/2014/main" id="{BD1F070A-4825-4CC6-A66D-3CBE8986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235" t="4842" r="4720" b="4024"/>
          <a:stretch/>
        </p:blipFill>
        <p:spPr>
          <a:xfrm>
            <a:off x="6153875" y="4480949"/>
            <a:ext cx="519780" cy="526067"/>
          </a:xfrm>
          <a:prstGeom prst="rect">
            <a:avLst/>
          </a:prstGeom>
        </p:spPr>
      </p:pic>
      <p:pic>
        <p:nvPicPr>
          <p:cNvPr id="12" name="Docker" descr="See the source image">
            <a:extLst>
              <a:ext uri="{FF2B5EF4-FFF2-40B4-BE49-F238E27FC236}">
                <a16:creationId xmlns:a16="http://schemas.microsoft.com/office/drawing/2014/main" id="{A6BA1190-3634-4866-B363-3DAEB183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34" y="2663689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elm" descr="Related image">
            <a:extLst>
              <a:ext uri="{FF2B5EF4-FFF2-40B4-BE49-F238E27FC236}">
                <a16:creationId xmlns:a16="http://schemas.microsoft.com/office/drawing/2014/main" id="{2000C358-BD0F-4B5F-8EDC-C89455EF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17" y="3874524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CI" descr="Image result for oci image logo">
            <a:extLst>
              <a:ext uri="{FF2B5EF4-FFF2-40B4-BE49-F238E27FC236}">
                <a16:creationId xmlns:a16="http://schemas.microsoft.com/office/drawing/2014/main" id="{B11E7EB1-99E4-4B21-B06A-684006176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6149190" y="3271430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PA">
            <a:extLst>
              <a:ext uri="{FF2B5EF4-FFF2-40B4-BE49-F238E27FC236}">
                <a16:creationId xmlns:a16="http://schemas.microsoft.com/office/drawing/2014/main" id="{3D64E586-1E6B-41C8-9106-E7A056971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5776" y="5051786"/>
            <a:ext cx="587879" cy="5878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118598-4F69-4003-A8F3-156C9440EFD4}"/>
              </a:ext>
            </a:extLst>
          </p:cNvPr>
          <p:cNvSpPr/>
          <p:nvPr/>
        </p:nvSpPr>
        <p:spPr>
          <a:xfrm>
            <a:off x="6777719" y="3355827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155D-D970-4395-9018-C39E418F3090}"/>
              </a:ext>
            </a:extLst>
          </p:cNvPr>
          <p:cNvSpPr/>
          <p:nvPr/>
        </p:nvSpPr>
        <p:spPr>
          <a:xfrm>
            <a:off x="6777719" y="275408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FD1D0-31AD-4678-BE0F-EB40A8F3D251}"/>
              </a:ext>
            </a:extLst>
          </p:cNvPr>
          <p:cNvSpPr/>
          <p:nvPr/>
        </p:nvSpPr>
        <p:spPr>
          <a:xfrm>
            <a:off x="6777719" y="395757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52C5BC-2029-49B6-8E9E-C933DD760B11}"/>
              </a:ext>
            </a:extLst>
          </p:cNvPr>
          <p:cNvSpPr/>
          <p:nvPr/>
        </p:nvSpPr>
        <p:spPr>
          <a:xfrm>
            <a:off x="6777719" y="4559317"/>
            <a:ext cx="4458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3874-C48B-4DFC-923C-A59396C045CC}"/>
              </a:ext>
            </a:extLst>
          </p:cNvPr>
          <p:cNvSpPr/>
          <p:nvPr/>
        </p:nvSpPr>
        <p:spPr>
          <a:xfrm>
            <a:off x="6777719" y="5161060"/>
            <a:ext cx="5452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5978-1E95-47BB-91B2-4A8E86F1A849}"/>
              </a:ext>
            </a:extLst>
          </p:cNvPr>
          <p:cNvSpPr txBox="1"/>
          <p:nvPr/>
        </p:nvSpPr>
        <p:spPr>
          <a:xfrm>
            <a:off x="9615613" y="5775652"/>
            <a:ext cx="252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Unique types registered with </a:t>
            </a:r>
            <a:r>
              <a:rPr lang="en-US" sz="1200" dirty="0">
                <a:hlinkClick r:id="rId10"/>
              </a:rPr>
              <a:t>iana.org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62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 animBg="1"/>
      <p:bldP spid="16" grpId="0"/>
      <p:bldP spid="17" grpId="0"/>
      <p:bldP spid="18" grpId="0"/>
      <p:bldP spid="19" grpId="0"/>
      <p:bldP spid="20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7ABD7-892F-407C-B03F-69EC55615E6B}"/>
              </a:ext>
            </a:extLst>
          </p:cNvPr>
          <p:cNvSpPr/>
          <p:nvPr/>
        </p:nvSpPr>
        <p:spPr>
          <a:xfrm>
            <a:off x="3653366" y="4871240"/>
            <a:ext cx="3690410" cy="3294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4201825" y="4001907"/>
            <a:ext cx="4457560" cy="597351"/>
          </a:xfrm>
          <a:prstGeom prst="wedgeRectCallout">
            <a:avLst>
              <a:gd name="adj1" fmla="val -45545"/>
              <a:gd name="adj2" fmla="val 113394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>
                <a:latin typeface="Consolas" panose="020B0609020204030204" pitchFamily="49" charset="0"/>
              </a:rPr>
              <a:t>manifest.artifactType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too impacting to </a:t>
            </a:r>
            <a:r>
              <a:rPr lang="en-US" i="1" dirty="0"/>
              <a:t>existing </a:t>
            </a:r>
            <a:r>
              <a:rPr lang="en-US" dirty="0"/>
              <a:t>OCI tooling</a:t>
            </a:r>
            <a:endParaRPr lang="en-US" b="1" dirty="0"/>
          </a:p>
          <a:p>
            <a:r>
              <a:rPr lang="en-US" dirty="0"/>
              <a:t>Minimal change to </a:t>
            </a:r>
            <a:r>
              <a:rPr lang="en-US" i="1" dirty="0"/>
              <a:t>existing </a:t>
            </a:r>
            <a:r>
              <a:rPr lang="en-US" dirty="0"/>
              <a:t>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4207547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62E9B-C7B4-4D11-9431-C14BB898259C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C7BF-3B48-4011-A0AF-B3E231D396A2}"/>
              </a:ext>
            </a:extLst>
          </p:cNvPr>
          <p:cNvSpPr txBox="1"/>
          <p:nvPr/>
        </p:nvSpPr>
        <p:spPr>
          <a:xfrm>
            <a:off x="1919079" y="4777974"/>
            <a:ext cx="6903139" cy="169277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"application/vnd.oci.image.manifest.v1+json"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"application/vnd.cncf.helm.chart.config.v1+json"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"sha256:bd698aa18aa02a2f083292b9448130a3afaa9a3e5fba24fc0aef7845c336b8ad"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9D30A-C962-4AE4-9C88-2CC4E9497A2F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Manifest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957E09-F858-49CA-A7E2-B6C17D25F9C5}"/>
              </a:ext>
            </a:extLst>
          </p:cNvPr>
          <p:cNvGrpSpPr/>
          <p:nvPr/>
        </p:nvGrpSpPr>
        <p:grpSpPr>
          <a:xfrm>
            <a:off x="108644" y="2923867"/>
            <a:ext cx="2457971" cy="911016"/>
            <a:chOff x="5546190" y="575806"/>
            <a:chExt cx="2457971" cy="911016"/>
          </a:xfrm>
        </p:grpSpPr>
        <p:sp>
          <p:nvSpPr>
            <p:cNvPr id="123" name="artifact-border">
              <a:extLst>
                <a:ext uri="{FF2B5EF4-FFF2-40B4-BE49-F238E27FC236}">
                  <a16:creationId xmlns:a16="http://schemas.microsoft.com/office/drawing/2014/main" id="{5F1DEC04-214A-4582-8C68-C8E99711F303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artifact-name">
              <a:extLst>
                <a:ext uri="{FF2B5EF4-FFF2-40B4-BE49-F238E27FC236}">
                  <a16:creationId xmlns:a16="http://schemas.microsoft.com/office/drawing/2014/main" id="{7C228655-C3E5-4654-ABBE-1F18D86B87CB}"/>
                </a:ext>
              </a:extLst>
            </p:cNvPr>
            <p:cNvSpPr txBox="1"/>
            <p:nvPr/>
          </p:nvSpPr>
          <p:spPr>
            <a:xfrm>
              <a:off x="6100293" y="6902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5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25" name="artifact-mask">
              <a:extLst>
                <a:ext uri="{FF2B5EF4-FFF2-40B4-BE49-F238E27FC236}">
                  <a16:creationId xmlns:a16="http://schemas.microsoft.com/office/drawing/2014/main" id="{FEC28701-D8E5-4FBC-A5BA-09D603134B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6" name="Container Image">
              <a:extLst>
                <a:ext uri="{FF2B5EF4-FFF2-40B4-BE49-F238E27FC236}">
                  <a16:creationId xmlns:a16="http://schemas.microsoft.com/office/drawing/2014/main" id="{181D31B6-2900-4CC0-B3B6-5324FC4F0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-1329" b="940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3734D7-23F8-46BC-9FD6-9BDE3919175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ig Label">
              <a:extLst>
                <a:ext uri="{FF2B5EF4-FFF2-40B4-BE49-F238E27FC236}">
                  <a16:creationId xmlns:a16="http://schemas.microsoft.com/office/drawing/2014/main" id="{82864918-332C-4427-A7C5-1C4C74CCE51F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B99B5AD1-C8CD-4A2D-806D-A7167A37F0B6}"/>
                </a:ext>
              </a:extLst>
            </p:cNvPr>
            <p:cNvCxnSpPr>
              <a:cxnSpLocks/>
              <a:stCxn id="128" idx="1"/>
              <a:endCxn id="126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822275CA-1158-42BA-AD5D-CDC25B161F44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3D6A2C46-1EBF-4E42-A27A-C8834F9F80B3}"/>
                </a:ext>
              </a:extLst>
            </p:cNvPr>
            <p:cNvCxnSpPr>
              <a:cxnSpLocks/>
              <a:stCxn id="132" idx="1"/>
              <a:endCxn id="126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786271F-DCA6-49C0-AD7D-219021E1A9CB}"/>
              </a:ext>
            </a:extLst>
          </p:cNvPr>
          <p:cNvGrpSpPr/>
          <p:nvPr/>
        </p:nvGrpSpPr>
        <p:grpSpPr>
          <a:xfrm>
            <a:off x="119196" y="3933761"/>
            <a:ext cx="2511690" cy="911016"/>
            <a:chOff x="5546190" y="575806"/>
            <a:chExt cx="2511690" cy="911016"/>
          </a:xfrm>
        </p:grpSpPr>
        <p:sp>
          <p:nvSpPr>
            <p:cNvPr id="135" name="artifact-border">
              <a:extLst>
                <a:ext uri="{FF2B5EF4-FFF2-40B4-BE49-F238E27FC236}">
                  <a16:creationId xmlns:a16="http://schemas.microsoft.com/office/drawing/2014/main" id="{45A73753-5D42-4F8A-85C7-8D4D4022734E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artifact-name">
              <a:extLst>
                <a:ext uri="{FF2B5EF4-FFF2-40B4-BE49-F238E27FC236}">
                  <a16:creationId xmlns:a16="http://schemas.microsoft.com/office/drawing/2014/main" id="{958D43C0-C519-4D1B-8D5D-C609C12D6B28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prod-policy:v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9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37" name="artifact-mask">
              <a:extLst>
                <a:ext uri="{FF2B5EF4-FFF2-40B4-BE49-F238E27FC236}">
                  <a16:creationId xmlns:a16="http://schemas.microsoft.com/office/drawing/2014/main" id="{C88392D5-FC63-45D3-8C6F-B90E680C38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Container Image">
              <a:extLst>
                <a:ext uri="{FF2B5EF4-FFF2-40B4-BE49-F238E27FC236}">
                  <a16:creationId xmlns:a16="http://schemas.microsoft.com/office/drawing/2014/main" id="{DC77AF8B-5302-4DA2-9377-C318451DB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946" b="946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9CC973D-A196-4246-8CFB-FE787B0A66D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ig Label">
              <a:extLst>
                <a:ext uri="{FF2B5EF4-FFF2-40B4-BE49-F238E27FC236}">
                  <a16:creationId xmlns:a16="http://schemas.microsoft.com/office/drawing/2014/main" id="{76EDA784-2846-462B-AC7E-35B635D6F3C8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027C66B9-D8D7-4C08-864D-50319C5FD69F}"/>
                </a:ext>
              </a:extLst>
            </p:cNvPr>
            <p:cNvCxnSpPr>
              <a:cxnSpLocks/>
              <a:stCxn id="140" idx="1"/>
              <a:endCxn id="138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Sig Label">
              <a:extLst>
                <a:ext uri="{FF2B5EF4-FFF2-40B4-BE49-F238E27FC236}">
                  <a16:creationId xmlns:a16="http://schemas.microsoft.com/office/drawing/2014/main" id="{C7F6F4A9-F734-4D0D-ABEB-442F49B07203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B75B88F4-94E1-4324-96D8-4A3ABCAF1390}"/>
                </a:ext>
              </a:extLst>
            </p:cNvPr>
            <p:cNvCxnSpPr>
              <a:cxnSpLocks/>
              <a:stCxn id="142" idx="1"/>
              <a:endCxn id="138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46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6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6F2801E-C19A-413A-AE37-D6D9C56DAA13}"/>
              </a:ext>
            </a:extLst>
          </p:cNvPr>
          <p:cNvSpPr/>
          <p:nvPr/>
        </p:nvSpPr>
        <p:spPr>
          <a:xfrm>
            <a:off x="6863359" y="1444439"/>
            <a:ext cx="1443267" cy="6126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F92B3-5187-4771-AF50-9EAC0060F392}"/>
              </a:ext>
            </a:extLst>
          </p:cNvPr>
          <p:cNvSpPr txBox="1"/>
          <p:nvPr/>
        </p:nvSpPr>
        <p:spPr>
          <a:xfrm>
            <a:off x="8083644" y="6179399"/>
            <a:ext cx="16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 count -1</a:t>
            </a:r>
          </a:p>
        </p:txBody>
      </p:sp>
    </p:spTree>
    <p:extLst>
      <p:ext uri="{BB962C8B-B14F-4D97-AF65-F5344CB8AC3E}">
        <p14:creationId xmlns:p14="http://schemas.microsoft.com/office/powerpoint/2010/main" val="378373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oci.artifact.manifest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cncf.notary.v2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06646" cy="1325563"/>
          </a:xfrm>
        </p:spPr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12A2-D802-4A25-AF5C-996967345D38}"/>
              </a:ext>
            </a:extLst>
          </p:cNvPr>
          <p:cNvSpPr/>
          <p:nvPr/>
        </p:nvSpPr>
        <p:spPr>
          <a:xfrm>
            <a:off x="6409901" y="2408789"/>
            <a:ext cx="4696249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BF584-AA80-49B1-81E7-6AC3F1C455A9}"/>
              </a:ext>
            </a:extLst>
          </p:cNvPr>
          <p:cNvSpPr/>
          <p:nvPr/>
        </p:nvSpPr>
        <p:spPr>
          <a:xfrm>
            <a:off x="6409900" y="2591539"/>
            <a:ext cx="3635800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10550-DFED-4388-BC8A-D08795CB129D}"/>
              </a:ext>
            </a:extLst>
          </p:cNvPr>
          <p:cNvSpPr/>
          <p:nvPr/>
        </p:nvSpPr>
        <p:spPr>
          <a:xfrm>
            <a:off x="6409899" y="3540782"/>
            <a:ext cx="4858991" cy="800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AE83A-D0DF-40AD-89AA-B47CD7E90B49}"/>
              </a:ext>
            </a:extLst>
          </p:cNvPr>
          <p:cNvSpPr/>
          <p:nvPr/>
        </p:nvSpPr>
        <p:spPr>
          <a:xfrm>
            <a:off x="6409899" y="4471812"/>
            <a:ext cx="4858991" cy="10145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0BCD6FF-78F2-4948-9FB3-D54ACDDD881E}"/>
              </a:ext>
            </a:extLst>
          </p:cNvPr>
          <p:cNvSpPr/>
          <p:nvPr/>
        </p:nvSpPr>
        <p:spPr>
          <a:xfrm>
            <a:off x="365757" y="1282403"/>
            <a:ext cx="5643155" cy="1067615"/>
          </a:xfrm>
          <a:prstGeom prst="wedgeRectCallout">
            <a:avLst>
              <a:gd name="adj1" fmla="val 56520"/>
              <a:gd name="adj2" fmla="val 5515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New Manifest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Differentiates from </a:t>
            </a:r>
            <a:br>
              <a:rPr lang="en-US" sz="2000" dirty="0"/>
            </a:br>
            <a:r>
              <a:rPr lang="en-US" sz="2000" b="1" dirty="0"/>
              <a:t>	</a:t>
            </a:r>
            <a:r>
              <a:rPr lang="en-US" sz="2000" dirty="0" err="1">
                <a:latin typeface="Consolas" panose="020B0609020204030204" pitchFamily="49" charset="0"/>
              </a:rPr>
              <a:t>image.manifest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/>
              <a:t>&amp; </a:t>
            </a:r>
            <a:r>
              <a:rPr lang="en-US" sz="2000" dirty="0" err="1">
                <a:latin typeface="Consolas" panose="020B0609020204030204" pitchFamily="49" charset="0"/>
              </a:rPr>
              <a:t>image.index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F509701-0D5A-4EB4-8C22-38D9626CC906}"/>
              </a:ext>
            </a:extLst>
          </p:cNvPr>
          <p:cNvSpPr/>
          <p:nvPr/>
        </p:nvSpPr>
        <p:spPr>
          <a:xfrm>
            <a:off x="365757" y="2408789"/>
            <a:ext cx="5643155" cy="1067615"/>
          </a:xfrm>
          <a:prstGeom prst="wedgeRectCallout">
            <a:avLst>
              <a:gd name="adj1" fmla="val 57195"/>
              <a:gd name="adj2" fmla="val -219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</a:t>
            </a:r>
            <a:r>
              <a:rPr lang="en-US" sz="2000" b="1" dirty="0" err="1"/>
              <a:t>artifactType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Formalizes the type of artifact (Notary, </a:t>
            </a:r>
            <a:r>
              <a:rPr lang="en-US" dirty="0" err="1"/>
              <a:t>SBoM</a:t>
            </a:r>
            <a:r>
              <a:rPr lang="en-US" dirty="0"/>
              <a:t>, Helm, CNAB, </a:t>
            </a:r>
            <a:r>
              <a:rPr lang="en-US" dirty="0" err="1"/>
              <a:t>Nydus</a:t>
            </a:r>
            <a:r>
              <a:rPr lang="en-US" dirty="0"/>
              <a:t>) from the </a:t>
            </a:r>
            <a:r>
              <a:rPr lang="en-US" dirty="0" err="1">
                <a:latin typeface="Consolas" panose="020B0609020204030204" pitchFamily="49" charset="0"/>
              </a:rPr>
              <a:t>config.mediaType</a:t>
            </a:r>
            <a:endParaRPr lang="en-US" dirty="0"/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E69495-658A-41D0-B92B-5652D3A45F34}"/>
              </a:ext>
            </a:extLst>
          </p:cNvPr>
          <p:cNvSpPr/>
          <p:nvPr/>
        </p:nvSpPr>
        <p:spPr>
          <a:xfrm>
            <a:off x="369589" y="3535176"/>
            <a:ext cx="5643155" cy="747264"/>
          </a:xfrm>
          <a:prstGeom prst="wedgeRectCallout">
            <a:avLst>
              <a:gd name="adj1" fmla="val 59355"/>
              <a:gd name="adj2" fmla="val -4119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~ 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Renamed </a:t>
            </a:r>
            <a:r>
              <a:rPr lang="en-US" dirty="0">
                <a:latin typeface="Consolas" panose="020B0609020204030204" pitchFamily="49" charset="0"/>
              </a:rPr>
              <a:t>layers </a:t>
            </a:r>
            <a:r>
              <a:rPr lang="en-US" b="1" dirty="0"/>
              <a:t>to </a:t>
            </a:r>
            <a:r>
              <a:rPr lang="en-US" dirty="0">
                <a:latin typeface="Consolas" panose="020B0609020204030204" pitchFamily="49" charset="0"/>
              </a:rPr>
              <a:t>blobs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C16C4FB-A6AC-46E4-94BF-1B03646F6879}"/>
              </a:ext>
            </a:extLst>
          </p:cNvPr>
          <p:cNvSpPr/>
          <p:nvPr/>
        </p:nvSpPr>
        <p:spPr>
          <a:xfrm>
            <a:off x="365757" y="4341212"/>
            <a:ext cx="5643155" cy="979680"/>
          </a:xfrm>
          <a:prstGeom prst="wedgeRectCallout">
            <a:avLst>
              <a:gd name="adj1" fmla="val 58950"/>
              <a:gd name="adj2" fmla="val -1672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References to existing manifests, already in the registry.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1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Chain Artifacts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4027-583B-4202-9658-9311E1BD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How OCI Artifacts supports Supply Chain Artifacts</a:t>
            </a:r>
            <a:endParaRPr lang="en-US" sz="2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64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oci.artifact.manifest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cncf.notary.v2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7AC7740-893D-4EF4-BD57-88DE2C082455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61074B-B20C-4C54-A441-0FCE7CF744F5}"/>
              </a:ext>
            </a:extLst>
          </p:cNvPr>
          <p:cNvSpPr/>
          <p:nvPr/>
        </p:nvSpPr>
        <p:spPr>
          <a:xfrm>
            <a:off x="5859009" y="2229398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BA7064-7D2C-43AD-A7C9-D6A1C69C5F66}"/>
              </a:ext>
            </a:extLst>
          </p:cNvPr>
          <p:cNvSpPr/>
          <p:nvPr/>
        </p:nvSpPr>
        <p:spPr>
          <a:xfrm>
            <a:off x="5863365" y="3373323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~2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709548-4B97-4031-8D2D-D5C423C628D8}"/>
              </a:ext>
            </a:extLst>
          </p:cNvPr>
          <p:cNvSpPr/>
          <p:nvPr/>
        </p:nvSpPr>
        <p:spPr>
          <a:xfrm>
            <a:off x="5867721" y="4360496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272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714388B-7712-4151-BCBB-21F25BF9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57" y="1207594"/>
            <a:ext cx="6561851" cy="213448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Target e2e experience for Notary v2</a:t>
            </a:r>
          </a:p>
        </p:txBody>
      </p:sp>
    </p:spTree>
    <p:extLst>
      <p:ext uri="{BB962C8B-B14F-4D97-AF65-F5344CB8AC3E}">
        <p14:creationId xmlns:p14="http://schemas.microsoft.com/office/powerpoint/2010/main" val="8511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3DAD9-2EC4-4749-B583-FE23F30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Reference 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43BF-CF10-4E5E-AC66-602A952B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do you find linked artifacts?</a:t>
            </a:r>
          </a:p>
          <a:p>
            <a:pPr lvl="1"/>
            <a:r>
              <a:rPr lang="en-US" dirty="0"/>
              <a:t>OCI Artifacts Links </a:t>
            </a:r>
            <a:r>
              <a:rPr lang="en-US" i="1" dirty="0"/>
              <a:t>API proposal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/v2/_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oci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-artifacts/{repository}/manifests/{digest}/links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What additional artifacts are related to </a:t>
            </a:r>
            <a:r>
              <a:rPr lang="en-US" b="1" dirty="0">
                <a:latin typeface="Consolas" panose="020B0609020204030204" pitchFamily="49" charset="0"/>
              </a:rPr>
              <a:t>net-monitor:v1</a:t>
            </a:r>
          </a:p>
          <a:p>
            <a:pPr lvl="1"/>
            <a:r>
              <a:rPr lang="en-US" dirty="0"/>
              <a:t>Convert the tag to a digest: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curl -v -H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"Accept: application/vnd.docker.distribution.manifest.v2+json"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registry.wabbit-networks.io/v2/net-monitor/manifests/v1 2&gt;&amp;1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grep -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'Docker-Content-Digest:'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awk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'{print $3}'</a:t>
            </a:r>
            <a:b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  <a:p>
            <a:pPr lvl="1"/>
            <a:r>
              <a:rPr lang="en-US" dirty="0"/>
              <a:t>Query list of linked artifacts </a:t>
            </a:r>
            <a:r>
              <a:rPr lang="en-US" i="1" baseline="30000" dirty="0"/>
              <a:t>(not yet implemented)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curl –k registry.wabbit-networks.io/v2/_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/net-monitor/manifests/{digest}/links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Possible </a:t>
            </a:r>
            <a:r>
              <a:rPr lang="en-US" dirty="0" err="1"/>
              <a:t>FIlters</a:t>
            </a:r>
            <a:r>
              <a:rPr lang="en-US" dirty="0"/>
              <a:t> </a:t>
            </a:r>
            <a:r>
              <a:rPr lang="en-US" i="1" baseline="30000" dirty="0"/>
              <a:t>(not yet implemented)</a:t>
            </a:r>
            <a:endParaRPr lang="en-US" dirty="0"/>
          </a:p>
          <a:p>
            <a:pPr marL="9144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=application/vnd.oci.notary.v2.config+json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3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b="1" dirty="0" err="1">
                <a:latin typeface="Consolas" panose="020B0609020204030204" pitchFamily="49" charset="0"/>
              </a:rPr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b="1" dirty="0" err="1">
                <a:latin typeface="Consolas" panose="020B0609020204030204" pitchFamily="49" charset="0"/>
              </a:rPr>
              <a:t>mediaTypes</a:t>
            </a:r>
            <a:r>
              <a:rPr lang="en-US" dirty="0"/>
              <a:t> with IANA.org</a:t>
            </a:r>
          </a:p>
          <a:p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pPr lvl="1"/>
            <a:r>
              <a:rPr lang="en-US" sz="2200" dirty="0" err="1">
                <a:hlinkClick r:id="rId2"/>
              </a:rPr>
              <a:t>stevelasker.blog</a:t>
            </a:r>
            <a:r>
              <a:rPr lang="en-US" sz="2200" dirty="0">
                <a:hlinkClick r:id="rId2"/>
              </a:rPr>
              <a:t>/docker-tagging-best-practices-for-tagging-and-versioning-docker-images</a:t>
            </a:r>
            <a:endParaRPr lang="en-US" sz="2200" dirty="0"/>
          </a:p>
          <a:p>
            <a:r>
              <a:rPr lang="en-US" b="1" dirty="0" err="1">
                <a:latin typeface="Consolas" panose="020B0609020204030204" pitchFamily="49" charset="0"/>
              </a:rPr>
              <a:t>oci.artifact.manifest</a:t>
            </a:r>
            <a:r>
              <a:rPr lang="en-US" dirty="0"/>
              <a:t> – </a:t>
            </a:r>
            <a:r>
              <a:rPr lang="en-US" i="1" dirty="0"/>
              <a:t>work in progress</a:t>
            </a:r>
          </a:p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/artifacts/pull/29</a:t>
            </a:r>
            <a:r>
              <a:rPr lang="en-US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</a:t>
            </a:r>
            <a:r>
              <a:rPr lang="en-US" dirty="0"/>
              <a:t> </a:t>
            </a:r>
          </a:p>
          <a:p>
            <a:r>
              <a:rPr lang="en-US" dirty="0"/>
              <a:t>ORAS: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/com/</a:t>
            </a:r>
            <a:r>
              <a:rPr lang="en-US" dirty="0" err="1">
                <a:hlinkClick r:id="rId3"/>
              </a:rPr>
              <a:t>deislabs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oras</a:t>
            </a:r>
            <a:endParaRPr lang="en-US" dirty="0"/>
          </a:p>
          <a:p>
            <a:r>
              <a:rPr lang="en-US" dirty="0"/>
              <a:t>Notary v2: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/>
              <a:t> </a:t>
            </a:r>
          </a:p>
          <a:p>
            <a:r>
              <a:rPr lang="en-US" dirty="0"/>
              <a:t>Getting Started: </a:t>
            </a:r>
            <a:r>
              <a:rPr lang="en-US" sz="2400" dirty="0" err="1">
                <a:hlinkClick r:id="rId5"/>
              </a:rPr>
              <a:t>stevelasker.blog</a:t>
            </a:r>
            <a:r>
              <a:rPr lang="en-US" sz="2400" dirty="0">
                <a:hlinkClick r:id="rId5"/>
              </a:rPr>
              <a:t>/authoring-</a:t>
            </a:r>
            <a:r>
              <a:rPr lang="en-US" sz="2400" dirty="0" err="1">
                <a:hlinkClick r:id="rId5"/>
              </a:rPr>
              <a:t>oci</a:t>
            </a:r>
            <a:r>
              <a:rPr lang="en-US" sz="2400" dirty="0">
                <a:hlinkClick r:id="rId5"/>
              </a:rPr>
              <a:t>-registry-artifacts-quick-guide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Getting Started in Azure: </a:t>
            </a:r>
            <a:r>
              <a:rPr lang="en-US" sz="2000" dirty="0">
                <a:hlinkClick r:id="rId6"/>
              </a:rPr>
              <a:t>aka.ms/acr/artifacts</a:t>
            </a:r>
            <a:r>
              <a:rPr lang="en-US" sz="2000" dirty="0"/>
              <a:t> </a:t>
            </a:r>
          </a:p>
          <a:p>
            <a:r>
              <a:rPr lang="en-US" dirty="0"/>
              <a:t>Slack:  </a:t>
            </a:r>
            <a:r>
              <a:rPr lang="en-US" dirty="0">
                <a:hlinkClick r:id="rId7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8"/>
              </a:rPr>
              <a:t>chat.opencontainers.org/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9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10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github.com/</a:t>
            </a:r>
            <a:r>
              <a:rPr lang="en-US" sz="1400" dirty="0" err="1">
                <a:hlinkClick r:id="rId11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github.com/</a:t>
            </a:r>
            <a:r>
              <a:rPr lang="en-US" sz="1400" dirty="0" err="1">
                <a:hlinkClick r:id="rId12"/>
              </a:rPr>
              <a:t>SteveLasker</a:t>
            </a:r>
            <a:r>
              <a:rPr lang="en-US" sz="1400" dirty="0">
                <a:hlinkClick r:id="rId12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5322-0076-4295-94CB-4EC3CEA9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Supply Chain Artifact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969-85BE-43DA-BE86-9A231612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oftware </a:t>
            </a:r>
            <a:r>
              <a:rPr lang="en-US" b="1" dirty="0"/>
              <a:t>B</a:t>
            </a:r>
            <a:r>
              <a:rPr lang="en-US" dirty="0"/>
              <a:t>ill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/>
              <a:t>M</a:t>
            </a:r>
            <a:r>
              <a:rPr lang="en-US" dirty="0"/>
              <a:t>aterial</a:t>
            </a:r>
            <a:r>
              <a:rPr lang="en-US" b="1" dirty="0"/>
              <a:t>s</a:t>
            </a:r>
            <a:r>
              <a:rPr lang="en-US" dirty="0"/>
              <a:t> (</a:t>
            </a:r>
            <a:r>
              <a:rPr lang="en-US" dirty="0" err="1"/>
              <a:t>SBoMs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are multiple formats</a:t>
            </a:r>
          </a:p>
          <a:p>
            <a:r>
              <a:rPr lang="en-US" dirty="0"/>
              <a:t>Security Scan Results, (list of vulnerabilities, at a point in time)</a:t>
            </a:r>
          </a:p>
          <a:p>
            <a:pPr lvl="1"/>
            <a:r>
              <a:rPr lang="en-US" dirty="0"/>
              <a:t>Formats starting to evolve (</a:t>
            </a:r>
            <a:r>
              <a:rPr lang="en-US" dirty="0" err="1">
                <a:hlinkClick r:id="rId2"/>
              </a:rPr>
              <a:t>ossf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wg</a:t>
            </a:r>
            <a:r>
              <a:rPr lang="en-US" dirty="0">
                <a:hlinkClick r:id="rId2"/>
              </a:rPr>
              <a:t>-vulnerability-disclosures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will exist</a:t>
            </a:r>
          </a:p>
          <a:p>
            <a:r>
              <a:rPr lang="en-US" dirty="0"/>
              <a:t>GPL Source, optionally including the source used to build the artifact</a:t>
            </a:r>
          </a:p>
          <a:p>
            <a:r>
              <a:rPr lang="en-US" i="1" dirty="0"/>
              <a:t>Anything that can be represented as collections of one or more files</a:t>
            </a:r>
          </a:p>
          <a:p>
            <a:pPr lvl="1"/>
            <a:r>
              <a:rPr lang="en-US" i="1" dirty="0"/>
              <a:t>Can be multiple collections of files as well</a:t>
            </a:r>
          </a:p>
        </p:txBody>
      </p:sp>
    </p:spTree>
    <p:extLst>
      <p:ext uri="{BB962C8B-B14F-4D97-AF65-F5344CB8AC3E}">
        <p14:creationId xmlns:p14="http://schemas.microsoft.com/office/powerpoint/2010/main" val="30641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ED7EEE2E-67F5-4254-8B50-1F9AC5455064}"/>
              </a:ext>
            </a:extLst>
          </p:cNvPr>
          <p:cNvSpPr/>
          <p:nvPr/>
        </p:nvSpPr>
        <p:spPr>
          <a:xfrm>
            <a:off x="7778140" y="1540204"/>
            <a:ext cx="3934889" cy="5043476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9E89-EC58-46B7-9D78-D1AB512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Artifact: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91B4-7C53-454C-8FF7-FFD0D8EA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0349" cy="4351338"/>
          </a:xfrm>
        </p:spPr>
        <p:txBody>
          <a:bodyPr/>
          <a:lstStyle/>
          <a:p>
            <a:r>
              <a:rPr lang="en-US" dirty="0"/>
              <a:t>Reference Types enable adding objects, which refer to a target artifact</a:t>
            </a:r>
          </a:p>
          <a:p>
            <a:endParaRPr lang="en-US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2C1D6B-CF2D-4566-B1A7-91FC1CDB1401}"/>
              </a:ext>
            </a:extLst>
          </p:cNvPr>
          <p:cNvSpPr/>
          <p:nvPr/>
        </p:nvSpPr>
        <p:spPr>
          <a:xfrm rot="10800000">
            <a:off x="8060319" y="2886015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Net-monitor">
            <a:extLst>
              <a:ext uri="{FF2B5EF4-FFF2-40B4-BE49-F238E27FC236}">
                <a16:creationId xmlns:a16="http://schemas.microsoft.com/office/drawing/2014/main" id="{B7378457-C31F-42AF-B265-92DC2F9AD482}"/>
              </a:ext>
            </a:extLst>
          </p:cNvPr>
          <p:cNvGrpSpPr/>
          <p:nvPr/>
        </p:nvGrpSpPr>
        <p:grpSpPr>
          <a:xfrm>
            <a:off x="7944133" y="1839107"/>
            <a:ext cx="2550619" cy="1147598"/>
            <a:chOff x="8600004" y="1385294"/>
            <a:chExt cx="2550619" cy="1147598"/>
          </a:xfrm>
        </p:grpSpPr>
        <p:sp>
          <p:nvSpPr>
            <p:cNvPr id="81" name="artifact-border">
              <a:extLst>
                <a:ext uri="{FF2B5EF4-FFF2-40B4-BE49-F238E27FC236}">
                  <a16:creationId xmlns:a16="http://schemas.microsoft.com/office/drawing/2014/main" id="{8681F1E6-F616-4BC1-A9DE-DC2B9088961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B0E11F4-6F86-4D46-B58B-8E25C733732A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83" name="artifact-name">
                <a:extLst>
                  <a:ext uri="{FF2B5EF4-FFF2-40B4-BE49-F238E27FC236}">
                    <a16:creationId xmlns:a16="http://schemas.microsoft.com/office/drawing/2014/main" id="{DEF300B3-2EEE-4435-8FD3-66CE7CBFB1E6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84" name="artifact-mask">
                <a:extLst>
                  <a:ext uri="{FF2B5EF4-FFF2-40B4-BE49-F238E27FC236}">
                    <a16:creationId xmlns:a16="http://schemas.microsoft.com/office/drawing/2014/main" id="{19EF64D1-043F-4EF8-8D39-6D48AC2363EF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Container Image">
                <a:extLst>
                  <a:ext uri="{FF2B5EF4-FFF2-40B4-BE49-F238E27FC236}">
                    <a16:creationId xmlns:a16="http://schemas.microsoft.com/office/drawing/2014/main" id="{1370088A-9D26-4FE0-A76C-F0EBC6004B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FD763559-3497-4C97-9A2A-CE204C1C377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Sig Label">
                <a:extLst>
                  <a:ext uri="{FF2B5EF4-FFF2-40B4-BE49-F238E27FC236}">
                    <a16:creationId xmlns:a16="http://schemas.microsoft.com/office/drawing/2014/main" id="{329F68D9-8FD1-4543-9E2F-23F2BA6469AE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88" name="Sig Label">
                <a:extLst>
                  <a:ext uri="{FF2B5EF4-FFF2-40B4-BE49-F238E27FC236}">
                    <a16:creationId xmlns:a16="http://schemas.microsoft.com/office/drawing/2014/main" id="{989D0DD5-81F8-4C80-98EF-20B30AFBC67A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DDA89BBB-1310-408A-AA9B-D5EDACF7C28E}"/>
                  </a:ext>
                </a:extLst>
              </p:cNvPr>
              <p:cNvCxnSpPr>
                <a:cxnSpLocks/>
                <a:stCxn id="87" idx="1"/>
                <a:endCxn id="8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A07817DF-B8DF-4AD9-9C75-170AE11E6720}"/>
                  </a:ext>
                </a:extLst>
              </p:cNvPr>
              <p:cNvCxnSpPr>
                <a:cxnSpLocks/>
                <a:stCxn id="88" idx="1"/>
                <a:endCxn id="8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58859A11-2339-4108-8F92-FBDAC0AA7E65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0E57F0A1-FB50-4655-AA2B-CDC16DD944AD}"/>
                  </a:ext>
                </a:extLst>
              </p:cNvPr>
              <p:cNvCxnSpPr>
                <a:cxnSpLocks/>
                <a:stCxn id="91" idx="1"/>
                <a:endCxn id="8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F63F92F6-E2AB-4605-9164-D96A896C838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94" name="Wabbit-Networks Sig">
            <a:extLst>
              <a:ext uri="{FF2B5EF4-FFF2-40B4-BE49-F238E27FC236}">
                <a16:creationId xmlns:a16="http://schemas.microsoft.com/office/drawing/2014/main" id="{7AD0CA65-640C-42E0-8A65-E32BA663662E}"/>
              </a:ext>
            </a:extLst>
          </p:cNvPr>
          <p:cNvGrpSpPr/>
          <p:nvPr/>
        </p:nvGrpSpPr>
        <p:grpSpPr>
          <a:xfrm>
            <a:off x="8504189" y="3099403"/>
            <a:ext cx="2658324" cy="1046006"/>
            <a:chOff x="9460153" y="3826108"/>
            <a:chExt cx="2658324" cy="1046006"/>
          </a:xfrm>
        </p:grpSpPr>
        <p:sp>
          <p:nvSpPr>
            <p:cNvPr id="95" name="artifact-border">
              <a:extLst>
                <a:ext uri="{FF2B5EF4-FFF2-40B4-BE49-F238E27FC236}">
                  <a16:creationId xmlns:a16="http://schemas.microsoft.com/office/drawing/2014/main" id="{43C78E36-BA80-4576-BA49-3B5BB5D2A044}"/>
                </a:ext>
              </a:extLst>
            </p:cNvPr>
            <p:cNvSpPr/>
            <p:nvPr/>
          </p:nvSpPr>
          <p:spPr>
            <a:xfrm>
              <a:off x="9536289" y="3894191"/>
              <a:ext cx="2582188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96" name="Container Image">
              <a:extLst>
                <a:ext uri="{FF2B5EF4-FFF2-40B4-BE49-F238E27FC236}">
                  <a16:creationId xmlns:a16="http://schemas.microsoft.com/office/drawing/2014/main" id="{C83B7794-06BF-4105-BD18-A232B938E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BFB8DD8D-8025-46BE-827C-08CE1EA18AC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tifact-name">
              <a:extLst>
                <a:ext uri="{FF2B5EF4-FFF2-40B4-BE49-F238E27FC236}">
                  <a16:creationId xmlns:a16="http://schemas.microsoft.com/office/drawing/2014/main" id="{5B0790C4-9E64-4F39-AB85-BD45BF205786}"/>
                </a:ext>
              </a:extLst>
            </p:cNvPr>
            <p:cNvSpPr txBox="1"/>
            <p:nvPr/>
          </p:nvSpPr>
          <p:spPr>
            <a:xfrm>
              <a:off x="9717241" y="3847062"/>
              <a:ext cx="2028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99" name="Sig Label">
              <a:extLst>
                <a:ext uri="{FF2B5EF4-FFF2-40B4-BE49-F238E27FC236}">
                  <a16:creationId xmlns:a16="http://schemas.microsoft.com/office/drawing/2014/main" id="{24181CE0-53E3-4F9F-8641-E6115A94E830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[blobs]</a:t>
              </a:r>
              <a:endParaRPr lang="en-US" sz="1050" dirty="0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2EDDE2F-332C-4FF7-8346-8447579A1C52}"/>
                </a:ext>
              </a:extLst>
            </p:cNvPr>
            <p:cNvCxnSpPr>
              <a:cxnSpLocks/>
              <a:stCxn id="99" idx="1"/>
              <a:endCxn id="104" idx="0"/>
            </p:cNvCxnSpPr>
            <p:nvPr/>
          </p:nvCxnSpPr>
          <p:spPr>
            <a:xfrm rot="10800000">
              <a:off x="9698241" y="3962103"/>
              <a:ext cx="302690" cy="5589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Sig Label">
              <a:extLst>
                <a:ext uri="{FF2B5EF4-FFF2-40B4-BE49-F238E27FC236}">
                  <a16:creationId xmlns:a16="http://schemas.microsoft.com/office/drawing/2014/main" id="{C73D9CDF-B866-4DB5-91C0-03F2CDBD93C1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02" name="Sig Label">
              <a:extLst>
                <a:ext uri="{FF2B5EF4-FFF2-40B4-BE49-F238E27FC236}">
                  <a16:creationId xmlns:a16="http://schemas.microsoft.com/office/drawing/2014/main" id="{A0DEB30F-FAD2-463D-A0E1-43FB7BB6567D}"/>
                </a:ext>
              </a:extLst>
            </p:cNvPr>
            <p:cNvSpPr txBox="1"/>
            <p:nvPr/>
          </p:nvSpPr>
          <p:spPr>
            <a:xfrm>
              <a:off x="9807829" y="4065101"/>
              <a:ext cx="223390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cncf.notary.v2</a:t>
              </a: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211F8-08CF-427D-AA23-8BE27344DCAB}"/>
              </a:ext>
            </a:extLst>
          </p:cNvPr>
          <p:cNvCxnSpPr>
            <a:cxnSpLocks/>
            <a:stCxn id="101" idx="1"/>
            <a:endCxn id="79" idx="0"/>
          </p:cNvCxnSpPr>
          <p:nvPr/>
        </p:nvCxnSpPr>
        <p:spPr>
          <a:xfrm rot="10800000">
            <a:off x="8113087" y="2976996"/>
            <a:ext cx="932536" cy="1039703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513E7E71-85A4-4B0F-BFA9-116859EB55EA}"/>
              </a:ext>
            </a:extLst>
          </p:cNvPr>
          <p:cNvSpPr/>
          <p:nvPr/>
        </p:nvSpPr>
        <p:spPr>
          <a:xfrm rot="10800000">
            <a:off x="8689509" y="31444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A2356D2E-4538-4F51-AD21-F1759D9B78BB}"/>
              </a:ext>
            </a:extLst>
          </p:cNvPr>
          <p:cNvSpPr/>
          <p:nvPr/>
        </p:nvSpPr>
        <p:spPr>
          <a:xfrm rot="10800000">
            <a:off x="8594257" y="31444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960FCB4D-24B3-4C0A-B75C-D38BA82200F0}"/>
              </a:ext>
            </a:extLst>
          </p:cNvPr>
          <p:cNvSpPr/>
          <p:nvPr/>
        </p:nvSpPr>
        <p:spPr>
          <a:xfrm rot="10800000">
            <a:off x="8596586" y="5234615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Wabbit-Networks Sig">
            <a:extLst>
              <a:ext uri="{FF2B5EF4-FFF2-40B4-BE49-F238E27FC236}">
                <a16:creationId xmlns:a16="http://schemas.microsoft.com/office/drawing/2014/main" id="{6A09B33E-1720-48A2-9C75-338B85655C60}"/>
              </a:ext>
            </a:extLst>
          </p:cNvPr>
          <p:cNvGrpSpPr/>
          <p:nvPr/>
        </p:nvGrpSpPr>
        <p:grpSpPr>
          <a:xfrm>
            <a:off x="8501006" y="4258107"/>
            <a:ext cx="2658324" cy="1046006"/>
            <a:chOff x="9460153" y="3826108"/>
            <a:chExt cx="2658324" cy="1046006"/>
          </a:xfrm>
        </p:grpSpPr>
        <p:sp>
          <p:nvSpPr>
            <p:cNvPr id="108" name="artifact-border">
              <a:extLst>
                <a:ext uri="{FF2B5EF4-FFF2-40B4-BE49-F238E27FC236}">
                  <a16:creationId xmlns:a16="http://schemas.microsoft.com/office/drawing/2014/main" id="{35EBF004-5541-454E-960C-8A2C04FC1F94}"/>
                </a:ext>
              </a:extLst>
            </p:cNvPr>
            <p:cNvSpPr/>
            <p:nvPr/>
          </p:nvSpPr>
          <p:spPr>
            <a:xfrm>
              <a:off x="9536289" y="3894191"/>
              <a:ext cx="2582188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9" name="Container Image">
              <a:extLst>
                <a:ext uri="{FF2B5EF4-FFF2-40B4-BE49-F238E27FC236}">
                  <a16:creationId xmlns:a16="http://schemas.microsoft.com/office/drawing/2014/main" id="{83651BFA-2B19-4C73-8215-6FF4873C4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0835B58-E581-43C6-84D5-C692733DC0AE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tifact-name">
              <a:extLst>
                <a:ext uri="{FF2B5EF4-FFF2-40B4-BE49-F238E27FC236}">
                  <a16:creationId xmlns:a16="http://schemas.microsoft.com/office/drawing/2014/main" id="{85B10F3B-EC23-4C57-8BA7-BF07407FCD67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12" name="Sig Label">
              <a:extLst>
                <a:ext uri="{FF2B5EF4-FFF2-40B4-BE49-F238E27FC236}">
                  <a16:creationId xmlns:a16="http://schemas.microsoft.com/office/drawing/2014/main" id="{7C961923-DC5A-4834-A21D-8A2CBE13759E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 [blobs]</a:t>
              </a:r>
              <a:endParaRPr lang="en-US" sz="1050" dirty="0"/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79A3D24D-3C71-4285-B5E3-2DE4F569EFDA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rot="10800000">
              <a:off x="9698241" y="3848003"/>
              <a:ext cx="302690" cy="6730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2046273C-24F5-4CCF-8ADA-726C58AEE203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68725108-28B2-4589-9640-47EC49D4009D}"/>
                </a:ext>
              </a:extLst>
            </p:cNvPr>
            <p:cNvSpPr txBox="1"/>
            <p:nvPr/>
          </p:nvSpPr>
          <p:spPr>
            <a:xfrm>
              <a:off x="9807829" y="4065101"/>
              <a:ext cx="2237085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example.sbom.v0</a:t>
              </a:r>
            </a:p>
          </p:txBody>
        </p: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A2631A6-B1D6-40BB-9BE8-B782EAF9F98B}"/>
              </a:ext>
            </a:extLst>
          </p:cNvPr>
          <p:cNvCxnSpPr>
            <a:cxnSpLocks/>
            <a:stCxn id="114" idx="1"/>
            <a:endCxn id="79" idx="0"/>
          </p:cNvCxnSpPr>
          <p:nvPr/>
        </p:nvCxnSpPr>
        <p:spPr>
          <a:xfrm rot="10800000">
            <a:off x="8113088" y="2976996"/>
            <a:ext cx="929353" cy="2198407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Wabbit-Networks Sig">
            <a:extLst>
              <a:ext uri="{FF2B5EF4-FFF2-40B4-BE49-F238E27FC236}">
                <a16:creationId xmlns:a16="http://schemas.microsoft.com/office/drawing/2014/main" id="{5EA7F37B-C339-4E0A-A97F-D370962D88C3}"/>
              </a:ext>
            </a:extLst>
          </p:cNvPr>
          <p:cNvGrpSpPr/>
          <p:nvPr/>
        </p:nvGrpSpPr>
        <p:grpSpPr>
          <a:xfrm>
            <a:off x="8895626" y="5416812"/>
            <a:ext cx="2643418" cy="1046006"/>
            <a:chOff x="9460153" y="3826108"/>
            <a:chExt cx="2643418" cy="1046006"/>
          </a:xfrm>
        </p:grpSpPr>
        <p:sp>
          <p:nvSpPr>
            <p:cNvPr id="118" name="artifact-border">
              <a:extLst>
                <a:ext uri="{FF2B5EF4-FFF2-40B4-BE49-F238E27FC236}">
                  <a16:creationId xmlns:a16="http://schemas.microsoft.com/office/drawing/2014/main" id="{40A5259D-AA0B-43F8-BCB8-998AD929FE08}"/>
                </a:ext>
              </a:extLst>
            </p:cNvPr>
            <p:cNvSpPr/>
            <p:nvPr/>
          </p:nvSpPr>
          <p:spPr>
            <a:xfrm>
              <a:off x="9536289" y="3894191"/>
              <a:ext cx="2567282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19" name="Container Image">
              <a:extLst>
                <a:ext uri="{FF2B5EF4-FFF2-40B4-BE49-F238E27FC236}">
                  <a16:creationId xmlns:a16="http://schemas.microsoft.com/office/drawing/2014/main" id="{552DC4B3-25F1-4EFB-915B-AC319B6A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49F8B9C8-B707-4B66-9014-1621CBDA5C22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tifact-name">
              <a:extLst>
                <a:ext uri="{FF2B5EF4-FFF2-40B4-BE49-F238E27FC236}">
                  <a16:creationId xmlns:a16="http://schemas.microsoft.com/office/drawing/2014/main" id="{0C0E528C-D45C-43AF-8B29-0D89185749CD}"/>
                </a:ext>
              </a:extLst>
            </p:cNvPr>
            <p:cNvSpPr txBox="1"/>
            <p:nvPr/>
          </p:nvSpPr>
          <p:spPr>
            <a:xfrm>
              <a:off x="9717241" y="3847062"/>
              <a:ext cx="2028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22" name="Sig Label">
              <a:extLst>
                <a:ext uri="{FF2B5EF4-FFF2-40B4-BE49-F238E27FC236}">
                  <a16:creationId xmlns:a16="http://schemas.microsoft.com/office/drawing/2014/main" id="{505C9CD9-67D5-4D13-BE4A-9F35FCB2CF39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[blobs]</a:t>
              </a:r>
              <a:endParaRPr lang="en-US" sz="1050" dirty="0"/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A8093CC4-B555-4368-AA05-0A6EA923F66A}"/>
                </a:ext>
              </a:extLst>
            </p:cNvPr>
            <p:cNvCxnSpPr>
              <a:cxnSpLocks/>
              <a:stCxn id="122" idx="1"/>
            </p:cNvCxnSpPr>
            <p:nvPr/>
          </p:nvCxnSpPr>
          <p:spPr>
            <a:xfrm rot="10800000">
              <a:off x="9698241" y="3848003"/>
              <a:ext cx="302690" cy="6730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Sig Label">
              <a:extLst>
                <a:ext uri="{FF2B5EF4-FFF2-40B4-BE49-F238E27FC236}">
                  <a16:creationId xmlns:a16="http://schemas.microsoft.com/office/drawing/2014/main" id="{DA2A6EAC-9A99-4423-94B5-046C2289322D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25" name="Sig Label">
              <a:extLst>
                <a:ext uri="{FF2B5EF4-FFF2-40B4-BE49-F238E27FC236}">
                  <a16:creationId xmlns:a16="http://schemas.microsoft.com/office/drawing/2014/main" id="{67378160-A904-455C-ACEC-689D45ACCB3E}"/>
                </a:ext>
              </a:extLst>
            </p:cNvPr>
            <p:cNvSpPr txBox="1"/>
            <p:nvPr/>
          </p:nvSpPr>
          <p:spPr>
            <a:xfrm>
              <a:off x="9807830" y="4065101"/>
              <a:ext cx="2241618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cncf.notary.v2</a:t>
              </a: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015C96A-4B1F-4FFB-88E0-DD515051842B}"/>
              </a:ext>
            </a:extLst>
          </p:cNvPr>
          <p:cNvCxnSpPr>
            <a:cxnSpLocks/>
            <a:stCxn id="124" idx="1"/>
            <a:endCxn id="106" idx="0"/>
          </p:cNvCxnSpPr>
          <p:nvPr/>
        </p:nvCxnSpPr>
        <p:spPr>
          <a:xfrm rot="10800000">
            <a:off x="8649354" y="5325595"/>
            <a:ext cx="787706" cy="1008512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A35B751-8D61-4FBA-9D1B-279CD255B536}"/>
              </a:ext>
            </a:extLst>
          </p:cNvPr>
          <p:cNvSpPr/>
          <p:nvPr/>
        </p:nvSpPr>
        <p:spPr>
          <a:xfrm>
            <a:off x="3659720" y="2957823"/>
            <a:ext cx="3572774" cy="478140"/>
          </a:xfrm>
          <a:prstGeom prst="wedgeRectCallout">
            <a:avLst>
              <a:gd name="adj1" fmla="val 70056"/>
              <a:gd name="adj2" fmla="val -1144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docker push net-monitor:v1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6B66CAB5-4B13-4750-B972-2223D4C43809}"/>
              </a:ext>
            </a:extLst>
          </p:cNvPr>
          <p:cNvSpPr/>
          <p:nvPr/>
        </p:nvSpPr>
        <p:spPr>
          <a:xfrm>
            <a:off x="3659720" y="4076198"/>
            <a:ext cx="3572774" cy="67092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nv2 sign net-monitor:v1</a:t>
            </a:r>
            <a:br>
              <a:rPr lang="en-US" dirty="0">
                <a:latin typeface="Consolas" panose="020B0609020204030204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(nv2 cli incorporates push as a reference type)</a:t>
            </a: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04A98F7-71E9-416C-A5E7-82401D37B5EB}"/>
              </a:ext>
            </a:extLst>
          </p:cNvPr>
          <p:cNvSpPr/>
          <p:nvPr/>
        </p:nvSpPr>
        <p:spPr>
          <a:xfrm>
            <a:off x="3646009" y="5380691"/>
            <a:ext cx="3572774" cy="62198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sbom</a:t>
            </a:r>
            <a:r>
              <a:rPr lang="en-US" dirty="0">
                <a:latin typeface="Consolas" panose="020B0609020204030204" pitchFamily="49" charset="0"/>
              </a:rPr>
              <a:t> push net-monitor:v1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sbom</a:t>
            </a:r>
            <a:r>
              <a:rPr lang="en-US" sz="1200" dirty="0">
                <a:latin typeface="Consolas" panose="020B0609020204030204" pitchFamily="49" charset="0"/>
              </a:rPr>
              <a:t> cli incorporates nv2 sign)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F162070-C2E2-4D07-872C-92ED55E9A555}"/>
              </a:ext>
            </a:extLst>
          </p:cNvPr>
          <p:cNvSpPr/>
          <p:nvPr/>
        </p:nvSpPr>
        <p:spPr>
          <a:xfrm>
            <a:off x="7692291" y="120607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18AE523-0F96-4C9F-BBCB-C0A1468A0520}"/>
              </a:ext>
            </a:extLst>
          </p:cNvPr>
          <p:cNvSpPr txBox="1"/>
          <p:nvPr/>
        </p:nvSpPr>
        <p:spPr>
          <a:xfrm>
            <a:off x="8012274" y="1396795"/>
            <a:ext cx="1654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 Registry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77033C-FE8E-4F00-B213-5AC8411C64F2}"/>
              </a:ext>
            </a:extLst>
          </p:cNvPr>
          <p:cNvGrpSpPr/>
          <p:nvPr/>
        </p:nvGrpSpPr>
        <p:grpSpPr>
          <a:xfrm>
            <a:off x="7756709" y="1258417"/>
            <a:ext cx="335450" cy="453922"/>
            <a:chOff x="4316847" y="1020491"/>
            <a:chExt cx="335450" cy="453922"/>
          </a:xfrm>
        </p:grpSpPr>
        <p:pic>
          <p:nvPicPr>
            <p:cNvPr id="137" name="Signature">
              <a:extLst>
                <a:ext uri="{FF2B5EF4-FFF2-40B4-BE49-F238E27FC236}">
                  <a16:creationId xmlns:a16="http://schemas.microsoft.com/office/drawing/2014/main" id="{5286D679-104A-4CF5-8ACD-B0E210F1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38" name="Distribution">
              <a:extLst>
                <a:ext uri="{FF2B5EF4-FFF2-40B4-BE49-F238E27FC236}">
                  <a16:creationId xmlns:a16="http://schemas.microsoft.com/office/drawing/2014/main" id="{C219E3DD-EEAC-436D-AAE7-68523A87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39" name="Key">
              <a:extLst>
                <a:ext uri="{FF2B5EF4-FFF2-40B4-BE49-F238E27FC236}">
                  <a16:creationId xmlns:a16="http://schemas.microsoft.com/office/drawing/2014/main" id="{C50DB63C-3F92-4B88-AFC8-BE936D75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1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56BF-A6DF-472B-BD16-5E42E0BD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Artifact: Reference Type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4784-BA96-4D6F-91A2-82F04D41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artifacts exist, and none should have to create YASS</a:t>
            </a:r>
            <a:r>
              <a:rPr lang="en-US" baseline="30000" dirty="0"/>
              <a:t>1</a:t>
            </a:r>
          </a:p>
          <a:p>
            <a:r>
              <a:rPr lang="en-US" dirty="0"/>
              <a:t>Available alongside the target artifact</a:t>
            </a:r>
          </a:p>
          <a:p>
            <a:pPr lvl="1"/>
            <a:r>
              <a:rPr lang="en-US" dirty="0"/>
              <a:t>Solves the discovery problem &amp; network isolated/air-gapped environments </a:t>
            </a:r>
            <a:br>
              <a:rPr lang="en-US" dirty="0"/>
            </a:br>
            <a:r>
              <a:rPr lang="en-US" dirty="0"/>
              <a:t>Reference Types artifacts </a:t>
            </a:r>
            <a:r>
              <a:rPr lang="en-US" i="1" dirty="0"/>
              <a:t>can </a:t>
            </a:r>
            <a:r>
              <a:rPr lang="en-US" dirty="0"/>
              <a:t>be copied with the target artifact</a:t>
            </a:r>
          </a:p>
          <a:p>
            <a:r>
              <a:rPr lang="en-US" dirty="0"/>
              <a:t>Associated with, but separable from the target artifact </a:t>
            </a:r>
          </a:p>
          <a:p>
            <a:r>
              <a:rPr lang="en-US" dirty="0"/>
              <a:t>Target artifact must not change when adding new artifacts</a:t>
            </a:r>
          </a:p>
          <a:p>
            <a:pPr marL="461962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docker pull </a:t>
            </a:r>
            <a:r>
              <a:rPr lang="en-US" sz="1200" b="1" dirty="0">
                <a:latin typeface="Consolas" panose="020B0609020204030204" pitchFamily="49" charset="0"/>
              </a:rPr>
              <a:t>mcr.microsoft.com/dotnet/runtime:5.0</a:t>
            </a:r>
          </a:p>
          <a:p>
            <a:pPr marL="461962" lvl="1" indent="0">
              <a:buNone/>
            </a:pPr>
            <a:r>
              <a:rPr lang="sv-SE" sz="1200" dirty="0">
                <a:latin typeface="Consolas" panose="020B0609020204030204" pitchFamily="49" charset="0"/>
              </a:rPr>
              <a:t>docker pull </a:t>
            </a:r>
            <a:r>
              <a:rPr lang="sv-SE" sz="1200" b="1" dirty="0">
                <a:latin typeface="Consolas" panose="020B0609020204030204" pitchFamily="49" charset="0"/>
              </a:rPr>
              <a:t>mcr.microsoft.com/dotnet/runtime@sha256:ca9c27f783381678c8a06d93944469c8cfc6669d7a244c26dd2cbbedfbcfd93f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Helm chart references</a:t>
            </a:r>
          </a:p>
          <a:p>
            <a:pPr marL="457200" lvl="1" indent="0">
              <a:buNone/>
            </a:pPr>
            <a:r>
              <a:rPr lang="en-US" dirty="0" err="1"/>
              <a:t>Kubedeploy.yaml</a:t>
            </a:r>
            <a:r>
              <a:rPr lang="en-US" dirty="0"/>
              <a:t>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79D16-F650-4EF1-B0E1-A3F4E1104A28}"/>
              </a:ext>
            </a:extLst>
          </p:cNvPr>
          <p:cNvSpPr txBox="1"/>
          <p:nvPr/>
        </p:nvSpPr>
        <p:spPr>
          <a:xfrm>
            <a:off x="502023" y="6492875"/>
            <a:ext cx="4518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1- YASS- </a:t>
            </a:r>
            <a:r>
              <a:rPr lang="en-US" sz="1050" b="1" dirty="0"/>
              <a:t>Y</a:t>
            </a:r>
            <a:r>
              <a:rPr lang="en-US" sz="1050" dirty="0"/>
              <a:t>et </a:t>
            </a:r>
            <a:r>
              <a:rPr lang="en-US" sz="1050" b="1" dirty="0"/>
              <a:t>A</a:t>
            </a:r>
            <a:r>
              <a:rPr lang="en-US" sz="1050" dirty="0"/>
              <a:t>nother </a:t>
            </a:r>
            <a:r>
              <a:rPr lang="en-US" sz="1050" b="1" dirty="0"/>
              <a:t>S</a:t>
            </a:r>
            <a:r>
              <a:rPr lang="en-US" sz="1050" dirty="0"/>
              <a:t>torage </a:t>
            </a:r>
            <a:r>
              <a:rPr lang="en-US" sz="1050" b="1" dirty="0"/>
              <a:t>S</a:t>
            </a:r>
            <a:r>
              <a:rPr lang="en-US" sz="1050" dirty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8044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Push, Discover, Pull Supply Chain Reference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E1174-B720-4B17-8525-4F8174E6ADAE}"/>
              </a:ext>
            </a:extLst>
          </p:cNvPr>
          <p:cNvGrpSpPr/>
          <p:nvPr/>
        </p:nvGrpSpPr>
        <p:grpSpPr>
          <a:xfrm>
            <a:off x="7991758" y="400832"/>
            <a:ext cx="3594911" cy="4623711"/>
            <a:chOff x="7944133" y="1839107"/>
            <a:chExt cx="3594911" cy="4623711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A5D881A-C23F-41D8-AC59-9C3360F30DA9}"/>
                </a:ext>
              </a:extLst>
            </p:cNvPr>
            <p:cNvSpPr/>
            <p:nvPr/>
          </p:nvSpPr>
          <p:spPr>
            <a:xfrm rot="10800000">
              <a:off x="8060319" y="28860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Net-monitor">
              <a:extLst>
                <a:ext uri="{FF2B5EF4-FFF2-40B4-BE49-F238E27FC236}">
                  <a16:creationId xmlns:a16="http://schemas.microsoft.com/office/drawing/2014/main" id="{959505EB-6EF0-44CC-9B76-824305A569C1}"/>
                </a:ext>
              </a:extLst>
            </p:cNvPr>
            <p:cNvGrpSpPr/>
            <p:nvPr/>
          </p:nvGrpSpPr>
          <p:grpSpPr>
            <a:xfrm>
              <a:off x="7944133" y="1839107"/>
              <a:ext cx="2550619" cy="1147598"/>
              <a:chOff x="8600004" y="1385294"/>
              <a:chExt cx="2550619" cy="1147598"/>
            </a:xfrm>
          </p:grpSpPr>
          <p:sp>
            <p:nvSpPr>
              <p:cNvPr id="15" name="artifact-border">
                <a:extLst>
                  <a:ext uri="{FF2B5EF4-FFF2-40B4-BE49-F238E27FC236}">
                    <a16:creationId xmlns:a16="http://schemas.microsoft.com/office/drawing/2014/main" id="{1EB055B3-05F0-4850-9957-8761E980413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E7FC148-70FB-44D6-82DD-21921CAFEA15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17" name="artifact-name">
                  <a:extLst>
                    <a:ext uri="{FF2B5EF4-FFF2-40B4-BE49-F238E27FC236}">
                      <a16:creationId xmlns:a16="http://schemas.microsoft.com/office/drawing/2014/main" id="{721E565E-05AD-43C1-81BF-FFBE603A3790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18" name="artifact-mask">
                  <a:extLst>
                    <a:ext uri="{FF2B5EF4-FFF2-40B4-BE49-F238E27FC236}">
                      <a16:creationId xmlns:a16="http://schemas.microsoft.com/office/drawing/2014/main" id="{78D53B25-F26F-4266-AE40-E262BE277862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9" name="Container Image">
                  <a:extLst>
                    <a:ext uri="{FF2B5EF4-FFF2-40B4-BE49-F238E27FC236}">
                      <a16:creationId xmlns:a16="http://schemas.microsoft.com/office/drawing/2014/main" id="{7934C0C8-2A84-4919-B430-F4D9A0B587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0DE0510B-A060-49F4-B34E-AB7D04C3FD49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Sig Label">
                  <a:extLst>
                    <a:ext uri="{FF2B5EF4-FFF2-40B4-BE49-F238E27FC236}">
                      <a16:creationId xmlns:a16="http://schemas.microsoft.com/office/drawing/2014/main" id="{B9652292-3107-472D-8B93-137E51EBFF43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2" name="Sig Label">
                  <a:extLst>
                    <a:ext uri="{FF2B5EF4-FFF2-40B4-BE49-F238E27FC236}">
                      <a16:creationId xmlns:a16="http://schemas.microsoft.com/office/drawing/2014/main" id="{492416E1-9CB3-4632-9E74-8149C8DB2B2B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18C681C6-E281-49E8-A26D-1742EE756E52}"/>
                    </a:ext>
                  </a:extLst>
                </p:cNvPr>
                <p:cNvCxnSpPr>
                  <a:cxnSpLocks/>
                  <a:stCxn id="21" idx="1"/>
                  <a:endCxn id="19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BFB075AA-F780-4E8A-9BC8-D2B639BB089B}"/>
                    </a:ext>
                  </a:extLst>
                </p:cNvPr>
                <p:cNvCxnSpPr>
                  <a:cxnSpLocks/>
                  <a:stCxn id="22" idx="1"/>
                  <a:endCxn id="19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Sig Label">
                  <a:extLst>
                    <a:ext uri="{FF2B5EF4-FFF2-40B4-BE49-F238E27FC236}">
                      <a16:creationId xmlns:a16="http://schemas.microsoft.com/office/drawing/2014/main" id="{3CA0AAB1-C663-478A-BEFE-6737F2C2B136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6" name="Connector: Elbow 25">
                  <a:extLst>
                    <a:ext uri="{FF2B5EF4-FFF2-40B4-BE49-F238E27FC236}">
                      <a16:creationId xmlns:a16="http://schemas.microsoft.com/office/drawing/2014/main" id="{6E0426B7-C933-43FB-B57E-5FD821173C93}"/>
                    </a:ext>
                  </a:extLst>
                </p:cNvPr>
                <p:cNvCxnSpPr>
                  <a:cxnSpLocks/>
                  <a:stCxn id="25" idx="1"/>
                  <a:endCxn id="19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Sig Label">
                  <a:extLst>
                    <a:ext uri="{FF2B5EF4-FFF2-40B4-BE49-F238E27FC236}">
                      <a16:creationId xmlns:a16="http://schemas.microsoft.com/office/drawing/2014/main" id="{D2A849DB-0994-4265-8179-25409D3B6A2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28" name="Wabbit-Networks Sig">
              <a:extLst>
                <a:ext uri="{FF2B5EF4-FFF2-40B4-BE49-F238E27FC236}">
                  <a16:creationId xmlns:a16="http://schemas.microsoft.com/office/drawing/2014/main" id="{BF426688-BB84-4466-86F8-54F75A6E67AE}"/>
                </a:ext>
              </a:extLst>
            </p:cNvPr>
            <p:cNvGrpSpPr/>
            <p:nvPr/>
          </p:nvGrpSpPr>
          <p:grpSpPr>
            <a:xfrm>
              <a:off x="8504189" y="3099403"/>
              <a:ext cx="2658324" cy="1046006"/>
              <a:chOff x="9460153" y="3826108"/>
              <a:chExt cx="2658324" cy="1046006"/>
            </a:xfrm>
          </p:grpSpPr>
          <p:sp>
            <p:nvSpPr>
              <p:cNvPr id="29" name="artifact-border">
                <a:extLst>
                  <a:ext uri="{FF2B5EF4-FFF2-40B4-BE49-F238E27FC236}">
                    <a16:creationId xmlns:a16="http://schemas.microsoft.com/office/drawing/2014/main" id="{B69396E3-056B-4F21-8AEB-0539481F3EC7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31" name="Container Image">
                <a:extLst>
                  <a:ext uri="{FF2B5EF4-FFF2-40B4-BE49-F238E27FC236}">
                    <a16:creationId xmlns:a16="http://schemas.microsoft.com/office/drawing/2014/main" id="{DF237FB6-2148-4887-9718-9EB96CCCC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BE521D59-6BDC-4E88-8FC0-5971B648A1E3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1DC53E22-000B-4B4D-82B7-994E29D3D5D6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34" name="Sig Label">
                <a:extLst>
                  <a:ext uri="{FF2B5EF4-FFF2-40B4-BE49-F238E27FC236}">
                    <a16:creationId xmlns:a16="http://schemas.microsoft.com/office/drawing/2014/main" id="{3CC361BB-BD75-4104-A5AD-38F2619273C5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21D1A2F-5A47-4F1C-BFF9-81792074F222}"/>
                  </a:ext>
                </a:extLst>
              </p:cNvPr>
              <p:cNvCxnSpPr>
                <a:cxnSpLocks/>
                <a:stCxn id="34" idx="1"/>
                <a:endCxn id="39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Sig Label">
                <a:extLst>
                  <a:ext uri="{FF2B5EF4-FFF2-40B4-BE49-F238E27FC236}">
                    <a16:creationId xmlns:a16="http://schemas.microsoft.com/office/drawing/2014/main" id="{7B2612A9-7BA5-4C81-A5F7-4AF599A1BC5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20A1FBCD-008F-43F6-9D24-377178695907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90D9EF8-6D60-4387-8357-F8A2823D8E7A}"/>
                </a:ext>
              </a:extLst>
            </p:cNvPr>
            <p:cNvCxnSpPr>
              <a:cxnSpLocks/>
              <a:stCxn id="36" idx="1"/>
              <a:endCxn id="13" idx="0"/>
            </p:cNvCxnSpPr>
            <p:nvPr/>
          </p:nvCxnSpPr>
          <p:spPr>
            <a:xfrm rot="10800000">
              <a:off x="8113087" y="2976996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C83E121-ECA9-45FC-965E-0C8DAD6C0D5A}"/>
                </a:ext>
              </a:extLst>
            </p:cNvPr>
            <p:cNvSpPr/>
            <p:nvPr/>
          </p:nvSpPr>
          <p:spPr>
            <a:xfrm rot="10800000">
              <a:off x="8689509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3BC8A49-392C-4B42-958E-6DC8B7485651}"/>
                </a:ext>
              </a:extLst>
            </p:cNvPr>
            <p:cNvSpPr/>
            <p:nvPr/>
          </p:nvSpPr>
          <p:spPr>
            <a:xfrm rot="10800000">
              <a:off x="8594257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72D72F8-8B88-4468-800C-9D1588F12F3B}"/>
                </a:ext>
              </a:extLst>
            </p:cNvPr>
            <p:cNvSpPr/>
            <p:nvPr/>
          </p:nvSpPr>
          <p:spPr>
            <a:xfrm rot="10800000">
              <a:off x="8596586" y="52346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Wabbit-Networks Sig">
              <a:extLst>
                <a:ext uri="{FF2B5EF4-FFF2-40B4-BE49-F238E27FC236}">
                  <a16:creationId xmlns:a16="http://schemas.microsoft.com/office/drawing/2014/main" id="{FA73D9DA-FA6C-4D04-87E2-F887978BE8FA}"/>
                </a:ext>
              </a:extLst>
            </p:cNvPr>
            <p:cNvGrpSpPr/>
            <p:nvPr/>
          </p:nvGrpSpPr>
          <p:grpSpPr>
            <a:xfrm>
              <a:off x="8501006" y="4258107"/>
              <a:ext cx="2658324" cy="1046006"/>
              <a:chOff x="9460153" y="3826108"/>
              <a:chExt cx="2658324" cy="1046006"/>
            </a:xfrm>
          </p:grpSpPr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BC97A3EB-F297-40DD-ADA0-62B65A35FF90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33F7C4B3-C872-43F3-A999-20869D215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110E65F6-0B3F-4C5F-985D-BD6629C16ED9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05175426-F43C-45BE-8822-DCB25678D77C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47" name="Sig Label">
                <a:extLst>
                  <a:ext uri="{FF2B5EF4-FFF2-40B4-BE49-F238E27FC236}">
                    <a16:creationId xmlns:a16="http://schemas.microsoft.com/office/drawing/2014/main" id="{4CB2EEC4-2253-4DD8-9A55-62638CF75A13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D9696969-C225-4375-9B9C-5704BAFBEC86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Sig Label">
                <a:extLst>
                  <a:ext uri="{FF2B5EF4-FFF2-40B4-BE49-F238E27FC236}">
                    <a16:creationId xmlns:a16="http://schemas.microsoft.com/office/drawing/2014/main" id="{15C3519C-E552-4BFE-B973-F17C5614095D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58" name="Sig Label">
                <a:extLst>
                  <a:ext uri="{FF2B5EF4-FFF2-40B4-BE49-F238E27FC236}">
                    <a16:creationId xmlns:a16="http://schemas.microsoft.com/office/drawing/2014/main" id="{DFC41790-CDF1-4075-A41C-E1708231FD85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782A99B-9FD0-4644-BA69-3F4D88309E5D}"/>
                </a:ext>
              </a:extLst>
            </p:cNvPr>
            <p:cNvCxnSpPr>
              <a:cxnSpLocks/>
              <a:stCxn id="57" idx="1"/>
              <a:endCxn id="13" idx="0"/>
            </p:cNvCxnSpPr>
            <p:nvPr/>
          </p:nvCxnSpPr>
          <p:spPr>
            <a:xfrm rot="10800000">
              <a:off x="8113088" y="2976996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Wabbit-Networks Sig">
              <a:extLst>
                <a:ext uri="{FF2B5EF4-FFF2-40B4-BE49-F238E27FC236}">
                  <a16:creationId xmlns:a16="http://schemas.microsoft.com/office/drawing/2014/main" id="{F97080ED-8DEA-4E51-8736-0EF5A8195DC1}"/>
                </a:ext>
              </a:extLst>
            </p:cNvPr>
            <p:cNvGrpSpPr/>
            <p:nvPr/>
          </p:nvGrpSpPr>
          <p:grpSpPr>
            <a:xfrm>
              <a:off x="8895626" y="5416812"/>
              <a:ext cx="2643418" cy="1046006"/>
              <a:chOff x="9460153" y="3826108"/>
              <a:chExt cx="2643418" cy="1046006"/>
            </a:xfrm>
          </p:grpSpPr>
          <p:sp>
            <p:nvSpPr>
              <p:cNvPr id="61" name="artifact-border">
                <a:extLst>
                  <a:ext uri="{FF2B5EF4-FFF2-40B4-BE49-F238E27FC236}">
                    <a16:creationId xmlns:a16="http://schemas.microsoft.com/office/drawing/2014/main" id="{0DB3CCF5-5476-43D3-B8C3-A7E399EA595D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2" name="Container Image">
                <a:extLst>
                  <a:ext uri="{FF2B5EF4-FFF2-40B4-BE49-F238E27FC236}">
                    <a16:creationId xmlns:a16="http://schemas.microsoft.com/office/drawing/2014/main" id="{620F67F2-2592-401C-A349-B504B27E0D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14EC6685-37E6-4C82-80F0-1E7BAF33EFA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tifact-name">
                <a:extLst>
                  <a:ext uri="{FF2B5EF4-FFF2-40B4-BE49-F238E27FC236}">
                    <a16:creationId xmlns:a16="http://schemas.microsoft.com/office/drawing/2014/main" id="{75CE703E-7DD0-4ECB-85FD-50D1D156DE86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65" name="Sig Label">
                <a:extLst>
                  <a:ext uri="{FF2B5EF4-FFF2-40B4-BE49-F238E27FC236}">
                    <a16:creationId xmlns:a16="http://schemas.microsoft.com/office/drawing/2014/main" id="{BB0F8820-3F88-4978-A7EA-2F223215925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490D2030-AF33-452C-A333-0A41FB9DF597}"/>
                  </a:ext>
                </a:extLst>
              </p:cNvPr>
              <p:cNvCxnSpPr>
                <a:cxnSpLocks/>
                <a:stCxn id="65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Sig Label">
                <a:extLst>
                  <a:ext uri="{FF2B5EF4-FFF2-40B4-BE49-F238E27FC236}">
                    <a16:creationId xmlns:a16="http://schemas.microsoft.com/office/drawing/2014/main" id="{226300D6-5A47-465D-921C-0EA9B41D907C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68" name="Sig Label">
                <a:extLst>
                  <a:ext uri="{FF2B5EF4-FFF2-40B4-BE49-F238E27FC236}">
                    <a16:creationId xmlns:a16="http://schemas.microsoft.com/office/drawing/2014/main" id="{489EB96A-923B-4C06-B2E7-DC6EF1AB25CC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0AA80473-8054-430E-B303-58FFAF22660E}"/>
                </a:ext>
              </a:extLst>
            </p:cNvPr>
            <p:cNvCxnSpPr>
              <a:cxnSpLocks/>
              <a:stCxn id="67" idx="1"/>
              <a:endCxn id="41" idx="0"/>
            </p:cNvCxnSpPr>
            <p:nvPr/>
          </p:nvCxnSpPr>
          <p:spPr>
            <a:xfrm rot="10800000">
              <a:off x="8649354" y="5325595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0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14381</TotalTime>
  <Words>8054</Words>
  <Application>Microsoft Office PowerPoint</Application>
  <PresentationFormat>Widescreen</PresentationFormat>
  <Paragraphs>1211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Anonymice Powerline</vt:lpstr>
      <vt:lpstr>-apple-system</vt:lpstr>
      <vt:lpstr>Arial</vt:lpstr>
      <vt:lpstr>az_ea_font</vt:lpstr>
      <vt:lpstr>Calibri</vt:lpstr>
      <vt:lpstr>Calibri Light</vt:lpstr>
      <vt:lpstr>Consolas</vt:lpstr>
      <vt:lpstr>Courier New</vt:lpstr>
      <vt:lpstr>Fira Mono for Powerline</vt:lpstr>
      <vt:lpstr>Hack</vt:lpstr>
      <vt:lpstr>Script MT Bold</vt:lpstr>
      <vt:lpstr>Segoe UI</vt:lpstr>
      <vt:lpstr>Office Theme</vt:lpstr>
      <vt:lpstr>1_Office Theme</vt:lpstr>
      <vt:lpstr>OCI Artifact Registries</vt:lpstr>
      <vt:lpstr>OCI Artifacts Enabling the Supply Chain</vt:lpstr>
      <vt:lpstr>Container Registries</vt:lpstr>
      <vt:lpstr>Container Registries</vt:lpstr>
      <vt:lpstr>Supply Chain Artifacts</vt:lpstr>
      <vt:lpstr>What are the Supply Chain Artifact Types</vt:lpstr>
      <vt:lpstr>OCI Artifact: Reference Types</vt:lpstr>
      <vt:lpstr>OCI Artifact: Reference Type Principals</vt:lpstr>
      <vt:lpstr>Demo Time</vt:lpstr>
      <vt:lpstr>What should be seen?</vt:lpstr>
      <vt:lpstr>Individual Artifacts &amp; Reference Artifacts</vt:lpstr>
      <vt:lpstr>Individual Artifacts &amp; Reference Artifacts</vt:lpstr>
      <vt:lpstr>OCI Artifact Copying</vt:lpstr>
      <vt:lpstr>OCI Artifact Copying</vt:lpstr>
      <vt:lpstr>Deleting Reference Artifacts</vt:lpstr>
      <vt:lpstr>OCI Artifact Reference Types</vt:lpstr>
      <vt:lpstr>Run a Local Registry Instance</vt:lpstr>
      <vt:lpstr>Coming up for air</vt:lpstr>
      <vt:lpstr>Create an SBoM</vt:lpstr>
      <vt:lpstr>Create an Scan Result</vt:lpstr>
      <vt:lpstr>OCI Artifact Copying</vt:lpstr>
      <vt:lpstr>OCI Artifact Copying</vt:lpstr>
      <vt:lpstr>Secure Supply Chain Artifact Workflows</vt:lpstr>
      <vt:lpstr>Notary v2 Goals</vt:lpstr>
      <vt:lpstr>Separable Content</vt:lpstr>
      <vt:lpstr>Reference Type Concepts</vt:lpstr>
      <vt:lpstr>Pushing Artifacts</vt:lpstr>
      <vt:lpstr>Indexing References</vt:lpstr>
      <vt:lpstr>Discovery</vt:lpstr>
      <vt:lpstr>Lifecycle Management</vt:lpstr>
      <vt:lpstr>Reference Type Manifest</vt:lpstr>
      <vt:lpstr>Appendix</vt:lpstr>
      <vt:lpstr>Running A Storage Thing</vt:lpstr>
      <vt:lpstr>How Are Images Stored       in OCI Registries</vt:lpstr>
      <vt:lpstr>Docker Pull Flow</vt:lpstr>
      <vt:lpstr>Dissecting an OCI Image Manifest</vt:lpstr>
      <vt:lpstr>Dissecting an OCI Image Manifest</vt:lpstr>
      <vt:lpstr>Dissecting an OCI Image Index</vt:lpstr>
      <vt:lpstr>Comparing an OCI Image Manifest &amp; Index</vt:lpstr>
      <vt:lpstr>Understanding the Artifact Type</vt:lpstr>
      <vt:lpstr>Dissecting an OCI Image Manifest</vt:lpstr>
      <vt:lpstr>PowerPoint Presentation</vt:lpstr>
      <vt:lpstr>Why Config?</vt:lpstr>
      <vt:lpstr>Individual Artifacts &amp; Reference Artifacts</vt:lpstr>
      <vt:lpstr>What should be seen?</vt:lpstr>
      <vt:lpstr>Individual Artifacts &amp; Reference Artifacts</vt:lpstr>
      <vt:lpstr>Individual Artifacts &amp; Reference Artifacts</vt:lpstr>
      <vt:lpstr>Deleting Reference Artifacts</vt:lpstr>
      <vt:lpstr>Comparing OCI Image &amp; Artifact Manifest</vt:lpstr>
      <vt:lpstr>Comparing OCI Image &amp; Artifact Manifest</vt:lpstr>
      <vt:lpstr>Demo Time</vt:lpstr>
      <vt:lpstr>Finding Reference Artifacts</vt:lpstr>
      <vt:lpstr>Coming up for air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169</cp:revision>
  <dcterms:created xsi:type="dcterms:W3CDTF">2019-04-26T20:36:37Z</dcterms:created>
  <dcterms:modified xsi:type="dcterms:W3CDTF">2021-05-28T00:44:29Z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