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8"/>
  </p:notesMasterIdLst>
  <p:sldIdLst>
    <p:sldId id="256" r:id="rId3"/>
    <p:sldId id="412" r:id="rId4"/>
    <p:sldId id="411" r:id="rId5"/>
    <p:sldId id="413" r:id="rId6"/>
    <p:sldId id="258" r:id="rId7"/>
    <p:sldId id="414" r:id="rId8"/>
    <p:sldId id="264" r:id="rId9"/>
    <p:sldId id="381" r:id="rId10"/>
    <p:sldId id="382" r:id="rId11"/>
    <p:sldId id="420" r:id="rId12"/>
    <p:sldId id="417" r:id="rId13"/>
    <p:sldId id="418" r:id="rId14"/>
    <p:sldId id="391" r:id="rId15"/>
    <p:sldId id="432" r:id="rId16"/>
    <p:sldId id="403" r:id="rId17"/>
    <p:sldId id="404" r:id="rId18"/>
    <p:sldId id="415" r:id="rId19"/>
    <p:sldId id="459" r:id="rId20"/>
    <p:sldId id="460" r:id="rId21"/>
    <p:sldId id="419" r:id="rId22"/>
    <p:sldId id="421" r:id="rId23"/>
    <p:sldId id="431" r:id="rId24"/>
    <p:sldId id="461" r:id="rId25"/>
    <p:sldId id="398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26226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110" d="100"/>
          <a:sy n="110" d="100"/>
        </p:scale>
        <p:origin x="5514" y="108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6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5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02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9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3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4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8DC1B7-FBAB-4AB9-AE3D-53187A7007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175" y="1527143"/>
            <a:ext cx="5463103" cy="1780626"/>
          </a:xfrm>
        </p:spPr>
        <p:txBody>
          <a:bodyPr anchor="b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104F8D-46FD-46EF-9DE5-F4213DE4EA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2175" y="4258467"/>
            <a:ext cx="8308509" cy="160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speakers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170EF11-29F0-4489-BA49-3E78626A8C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2175" y="3428119"/>
            <a:ext cx="8308509" cy="6536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1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E8F2E-BA49-4886-9FC5-5D35DB514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96" y="1317798"/>
            <a:ext cx="11317079" cy="53136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91D-237A-47EB-B516-5985C31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0"/>
            <a:ext cx="10332686" cy="1152267"/>
          </a:xfrm>
        </p:spPr>
        <p:txBody>
          <a:bodyPr>
            <a:normAutofit/>
          </a:bodyPr>
          <a:lstStyle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4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-Title and Content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29C-CEE5-4293-AB57-42A8840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B76-A9D3-4868-BB08-9A579F5C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7693-4016-442A-88BC-617449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728-6E31-4E7A-A1A2-4FF96B42253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726-FAA1-40A7-A34A-7AC9B23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911-B423-46F4-A996-2CA797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492-0856-490C-9EE8-3001457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472CAA-BC7E-4FAF-819B-2A58AE2AD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3E0EDB-D496-43CC-A47D-5F29432D7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4C715C-0B39-4576-9915-C20705379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B586A39-AC80-409C-8C32-6F4C1680A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E3280B0-8DC2-42F5-A172-DDA5D6910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E5E5AA-0541-4416-B006-5018A14E0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5993F4-9982-4F44-B709-E82E4BFD4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containerplumbing.org/sessions/ociartifa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openxmlformats.org/officeDocument/2006/relationships/hyperlink" Target="https://www.iana.org/assignments/media-types/media-types.xhtml" TargetMode="External"/><Relationship Id="rId4" Type="http://schemas.openxmlformats.org/officeDocument/2006/relationships/image" Target="../media/image17.sv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1.jpg"/><Relationship Id="rId7" Type="http://schemas.openxmlformats.org/officeDocument/2006/relationships/image" Target="../media/image44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6.svg"/><Relationship Id="rId3" Type="http://schemas.openxmlformats.org/officeDocument/2006/relationships/image" Target="../media/image44.svg"/><Relationship Id="rId7" Type="http://schemas.openxmlformats.org/officeDocument/2006/relationships/image" Target="../media/image58.svg"/><Relationship Id="rId12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42.svg"/><Relationship Id="rId5" Type="http://schemas.openxmlformats.org/officeDocument/2006/relationships/image" Target="../media/image55.svg"/><Relationship Id="rId10" Type="http://schemas.openxmlformats.org/officeDocument/2006/relationships/image" Target="../media/image41.png"/><Relationship Id="rId4" Type="http://schemas.openxmlformats.org/officeDocument/2006/relationships/image" Target="../media/image54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artifacts/pull/29" TargetMode="External"/><Relationship Id="rId2" Type="http://schemas.openxmlformats.org/officeDocument/2006/relationships/hyperlink" Target="https://stevelasker.blog/docker-tagging-best-practices-for-tagging-and-versioning-docker-im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containers.org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hub/com/deislabs/oras" TargetMode="External"/><Relationship Id="rId7" Type="http://schemas.openxmlformats.org/officeDocument/2006/relationships/hyperlink" Target="https://opencontainers.slack.com/" TargetMode="External"/><Relationship Id="rId12" Type="http://schemas.openxmlformats.org/officeDocument/2006/relationships/hyperlink" Target="https://github.com/stevelasker/presentations" TargetMode="External"/><Relationship Id="rId2" Type="http://schemas.openxmlformats.org/officeDocument/2006/relationships/hyperlink" Target="https://github.com/opencontainers/artifacts" TargetMode="Externa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acr/artifacts" TargetMode="External"/><Relationship Id="rId11" Type="http://schemas.openxmlformats.org/officeDocument/2006/relationships/hyperlink" Target="https://github.com/stevelasker" TargetMode="External"/><Relationship Id="rId5" Type="http://schemas.openxmlformats.org/officeDocument/2006/relationships/hyperlink" Target="https://stevelasker.blog/authoring-oci-registry-artifacts-quick-guide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stevelasker.blog/" TargetMode="External"/><Relationship Id="rId4" Type="http://schemas.openxmlformats.org/officeDocument/2006/relationships/hyperlink" Target="https://github.com/notaryproject/notaryproject" TargetMode="External"/><Relationship Id="rId9" Type="http://schemas.openxmlformats.org/officeDocument/2006/relationships/hyperlink" Target="mailto:Steve.Lasker@Microsoft.com" TargetMode="Externa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4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48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860477" y="4097586"/>
            <a:ext cx="459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continues</a:t>
            </a:r>
            <a:br>
              <a:rPr lang="en-US" sz="2400" i="1" dirty="0"/>
            </a:br>
            <a:r>
              <a:rPr lang="en-US" sz="2400" i="1" dirty="0"/>
              <a:t>Adding support for Reference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242243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093509" y="2310146"/>
            <a:ext cx="906991" cy="838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EFA207-52A8-44E8-986C-FB833DF7ED2C}"/>
              </a:ext>
            </a:extLst>
          </p:cNvPr>
          <p:cNvSpPr txBox="1"/>
          <p:nvPr/>
        </p:nvSpPr>
        <p:spPr>
          <a:xfrm>
            <a:off x="4629873" y="6431135"/>
            <a:ext cx="740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OCI Artifacts: Adding Support for Reference Types | Container Plumbing Days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13A8D0A-0AA2-462E-80A8-6F9E1AA5FF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6569" y="-48948"/>
            <a:ext cx="8943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81540" y="2626692"/>
            <a:ext cx="5083237" cy="6575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426923" y="2572906"/>
            <a:ext cx="5643155" cy="1067615"/>
          </a:xfrm>
          <a:prstGeom prst="wedgeRectCallout">
            <a:avLst>
              <a:gd name="adj1" fmla="val -65139"/>
              <a:gd name="adj2" fmla="val 229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blob, representing config info about the artifact. May be inspected prior to pulling the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b="1" dirty="0"/>
              <a:t>artifact.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477186" y="3423414"/>
            <a:ext cx="5083237" cy="2051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6422569" y="3755161"/>
            <a:ext cx="5643155" cy="1325563"/>
          </a:xfrm>
          <a:prstGeom prst="wedgeRectCallout">
            <a:avLst>
              <a:gd name="adj1" fmla="val -64970"/>
              <a:gd name="adj2" fmla="val 2905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</a:t>
            </a:r>
            <a:r>
              <a:rPr lang="en-US" b="1" dirty="0"/>
              <a:t> artifact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FABB-9F2D-4836-AFAA-AC6286A1DB04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3B1D9B1-E787-40E3-A4A2-6EA5409CD49A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</p:spTree>
    <p:extLst>
      <p:ext uri="{BB962C8B-B14F-4D97-AF65-F5344CB8AC3E}">
        <p14:creationId xmlns:p14="http://schemas.microsoft.com/office/powerpoint/2010/main" val="24788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8142E400-3816-451A-9018-2864C1AF695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6498075" y="2397762"/>
            <a:ext cx="413618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6498075" y="2598463"/>
            <a:ext cx="4604265" cy="2866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6631217" y="4821823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BA8CE-AAC0-43B6-9932-29D2877C3E37}"/>
              </a:ext>
            </a:extLst>
          </p:cNvPr>
          <p:cNvSpPr/>
          <p:nvPr/>
        </p:nvSpPr>
        <p:spPr>
          <a:xfrm>
            <a:off x="6631216" y="3379727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365757" y="1560250"/>
            <a:ext cx="5643155" cy="1067615"/>
          </a:xfrm>
          <a:prstGeom prst="wedgeRectCallout">
            <a:avLst>
              <a:gd name="adj1" fmla="val 58410"/>
              <a:gd name="adj2" fmla="val 3629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365757" y="3072309"/>
            <a:ext cx="5643155" cy="1067615"/>
          </a:xfrm>
          <a:prstGeom prst="wedgeRectCallout">
            <a:avLst>
              <a:gd name="adj1" fmla="val 58043"/>
              <a:gd name="adj2" fmla="val -53738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Collection of manifests, representing platform specific images</a:t>
            </a:r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0609"/>
              <a:gd name="adj2" fmla="val -1077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 </a:t>
            </a:r>
            <a:r>
              <a:rPr lang="en-US" b="1" dirty="0"/>
              <a:t>artifact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9724325-2478-4C17-976A-C8F9275480D5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7843"/>
              <a:gd name="adj2" fmla="val -96672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Platform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Used to determine which manifest to pull for the target host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11" grpId="0" animBg="1"/>
      <p:bldP spid="5" grpId="0" animBg="1"/>
      <p:bldP spid="54" grpId="0" animBg="1"/>
      <p:bldP spid="6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645E6B12-00E9-48D8-992F-42A51661482C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an OCI Image Manifest &amp; Index</a:t>
            </a:r>
          </a:p>
        </p:txBody>
      </p:sp>
    </p:spTree>
    <p:extLst>
      <p:ext uri="{BB962C8B-B14F-4D97-AF65-F5344CB8AC3E}">
        <p14:creationId xmlns:p14="http://schemas.microsoft.com/office/powerpoint/2010/main" val="323744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456047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45C25-9226-49E3-8D63-5CF02AB161F3}"/>
              </a:ext>
            </a:extLst>
          </p:cNvPr>
          <p:cNvSpPr txBox="1"/>
          <p:nvPr/>
        </p:nvSpPr>
        <p:spPr>
          <a:xfrm>
            <a:off x="267272" y="1637901"/>
            <a:ext cx="622935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57200" y="2597014"/>
            <a:ext cx="4387851" cy="3652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294247" y="1303864"/>
            <a:ext cx="5643155" cy="1067615"/>
          </a:xfrm>
          <a:prstGeom prst="wedgeRectCallout">
            <a:avLst>
              <a:gd name="adj1" fmla="val -75194"/>
              <a:gd name="adj2" fmla="val 7203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Consolas" panose="020B0609020204030204" pitchFamily="49" charset="0"/>
              </a:rPr>
              <a:t>manifest.config.mediaType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Defines the Artifact Type</a:t>
            </a:r>
          </a:p>
        </p:txBody>
      </p:sp>
      <p:pic>
        <p:nvPicPr>
          <p:cNvPr id="11" name="SIngularity">
            <a:extLst>
              <a:ext uri="{FF2B5EF4-FFF2-40B4-BE49-F238E27FC236}">
                <a16:creationId xmlns:a16="http://schemas.microsoft.com/office/drawing/2014/main" id="{BD1F070A-4825-4CC6-A66D-3CBE8986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235" t="4842" r="4720" b="4024"/>
          <a:stretch/>
        </p:blipFill>
        <p:spPr>
          <a:xfrm>
            <a:off x="6153875" y="4480949"/>
            <a:ext cx="519780" cy="526067"/>
          </a:xfrm>
          <a:prstGeom prst="rect">
            <a:avLst/>
          </a:prstGeom>
        </p:spPr>
      </p:pic>
      <p:pic>
        <p:nvPicPr>
          <p:cNvPr id="12" name="Docker" descr="See the source image">
            <a:extLst>
              <a:ext uri="{FF2B5EF4-FFF2-40B4-BE49-F238E27FC236}">
                <a16:creationId xmlns:a16="http://schemas.microsoft.com/office/drawing/2014/main" id="{A6BA1190-3634-4866-B363-3DAEB183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34" y="2663689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elm" descr="Related image">
            <a:extLst>
              <a:ext uri="{FF2B5EF4-FFF2-40B4-BE49-F238E27FC236}">
                <a16:creationId xmlns:a16="http://schemas.microsoft.com/office/drawing/2014/main" id="{2000C358-BD0F-4B5F-8EDC-C89455EF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17" y="3874524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CI" descr="Image result for oci image logo">
            <a:extLst>
              <a:ext uri="{FF2B5EF4-FFF2-40B4-BE49-F238E27FC236}">
                <a16:creationId xmlns:a16="http://schemas.microsoft.com/office/drawing/2014/main" id="{B11E7EB1-99E4-4B21-B06A-684006176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6149190" y="3271430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PA">
            <a:extLst>
              <a:ext uri="{FF2B5EF4-FFF2-40B4-BE49-F238E27FC236}">
                <a16:creationId xmlns:a16="http://schemas.microsoft.com/office/drawing/2014/main" id="{3D64E586-1E6B-41C8-9106-E7A056971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5776" y="5051786"/>
            <a:ext cx="587879" cy="5878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118598-4F69-4003-A8F3-156C9440EFD4}"/>
              </a:ext>
            </a:extLst>
          </p:cNvPr>
          <p:cNvSpPr/>
          <p:nvPr/>
        </p:nvSpPr>
        <p:spPr>
          <a:xfrm>
            <a:off x="6777719" y="3355827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155D-D970-4395-9018-C39E418F3090}"/>
              </a:ext>
            </a:extLst>
          </p:cNvPr>
          <p:cNvSpPr/>
          <p:nvPr/>
        </p:nvSpPr>
        <p:spPr>
          <a:xfrm>
            <a:off x="6777719" y="275408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FD1D0-31AD-4678-BE0F-EB40A8F3D251}"/>
              </a:ext>
            </a:extLst>
          </p:cNvPr>
          <p:cNvSpPr/>
          <p:nvPr/>
        </p:nvSpPr>
        <p:spPr>
          <a:xfrm>
            <a:off x="6777719" y="395757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52C5BC-2029-49B6-8E9E-C933DD760B11}"/>
              </a:ext>
            </a:extLst>
          </p:cNvPr>
          <p:cNvSpPr/>
          <p:nvPr/>
        </p:nvSpPr>
        <p:spPr>
          <a:xfrm>
            <a:off x="6777719" y="4559317"/>
            <a:ext cx="4458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3874-C48B-4DFC-923C-A59396C045CC}"/>
              </a:ext>
            </a:extLst>
          </p:cNvPr>
          <p:cNvSpPr/>
          <p:nvPr/>
        </p:nvSpPr>
        <p:spPr>
          <a:xfrm>
            <a:off x="6777719" y="5161060"/>
            <a:ext cx="5452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5978-1E95-47BB-91B2-4A8E86F1A849}"/>
              </a:ext>
            </a:extLst>
          </p:cNvPr>
          <p:cNvSpPr txBox="1"/>
          <p:nvPr/>
        </p:nvSpPr>
        <p:spPr>
          <a:xfrm>
            <a:off x="9615613" y="5775652"/>
            <a:ext cx="252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Unique types registered with </a:t>
            </a:r>
            <a:r>
              <a:rPr lang="en-US" sz="1200" dirty="0">
                <a:hlinkClick r:id="rId10"/>
              </a:rPr>
              <a:t>iana.org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62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 animBg="1"/>
      <p:bldP spid="16" grpId="0"/>
      <p:bldP spid="17" grpId="0"/>
      <p:bldP spid="18" grpId="0"/>
      <p:bldP spid="19" grpId="0"/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7ABD7-892F-407C-B03F-69EC55615E6B}"/>
              </a:ext>
            </a:extLst>
          </p:cNvPr>
          <p:cNvSpPr/>
          <p:nvPr/>
        </p:nvSpPr>
        <p:spPr>
          <a:xfrm>
            <a:off x="3653366" y="4871240"/>
            <a:ext cx="3690410" cy="3294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4201825" y="4001907"/>
            <a:ext cx="4457560" cy="597351"/>
          </a:xfrm>
          <a:prstGeom prst="wedgeRectCallout">
            <a:avLst>
              <a:gd name="adj1" fmla="val -45545"/>
              <a:gd name="adj2" fmla="val 113394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>
                <a:latin typeface="Consolas" panose="020B0609020204030204" pitchFamily="49" charset="0"/>
              </a:rPr>
              <a:t>manifest.artifactType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too impacting to </a:t>
            </a:r>
            <a:r>
              <a:rPr lang="en-US" i="1" dirty="0"/>
              <a:t>existing </a:t>
            </a:r>
            <a:r>
              <a:rPr lang="en-US" dirty="0"/>
              <a:t>OCI tooling</a:t>
            </a:r>
            <a:endParaRPr lang="en-US" b="1" dirty="0"/>
          </a:p>
          <a:p>
            <a:r>
              <a:rPr lang="en-US" dirty="0"/>
              <a:t>Minimal change to </a:t>
            </a:r>
            <a:r>
              <a:rPr lang="en-US" i="1" dirty="0"/>
              <a:t>existing </a:t>
            </a:r>
            <a:r>
              <a:rPr lang="en-US" dirty="0"/>
              <a:t>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4207547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62E9B-C7B4-4D11-9431-C14BB898259C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C7BF-3B48-4011-A0AF-B3E231D396A2}"/>
              </a:ext>
            </a:extLst>
          </p:cNvPr>
          <p:cNvSpPr txBox="1"/>
          <p:nvPr/>
        </p:nvSpPr>
        <p:spPr>
          <a:xfrm>
            <a:off x="1919079" y="4777974"/>
            <a:ext cx="6903139" cy="169277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"application/vnd.oci.image.manifest.v1+json"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"application/vnd.cncf.helm.chart.config.v1+json"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"sha256:bd698aa18aa02a2f083292b9448130a3afaa9a3e5fba24fc0aef7845c336b8ad"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9D30A-C962-4AE4-9C88-2CC4E9497A2F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Manifest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957E09-F858-49CA-A7E2-B6C17D25F9C5}"/>
              </a:ext>
            </a:extLst>
          </p:cNvPr>
          <p:cNvGrpSpPr/>
          <p:nvPr/>
        </p:nvGrpSpPr>
        <p:grpSpPr>
          <a:xfrm>
            <a:off x="108644" y="2923867"/>
            <a:ext cx="2457971" cy="911016"/>
            <a:chOff x="5546190" y="575806"/>
            <a:chExt cx="2457971" cy="911016"/>
          </a:xfrm>
        </p:grpSpPr>
        <p:sp>
          <p:nvSpPr>
            <p:cNvPr id="123" name="artifact-border">
              <a:extLst>
                <a:ext uri="{FF2B5EF4-FFF2-40B4-BE49-F238E27FC236}">
                  <a16:creationId xmlns:a16="http://schemas.microsoft.com/office/drawing/2014/main" id="{5F1DEC04-214A-4582-8C68-C8E99711F303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artifact-name">
              <a:extLst>
                <a:ext uri="{FF2B5EF4-FFF2-40B4-BE49-F238E27FC236}">
                  <a16:creationId xmlns:a16="http://schemas.microsoft.com/office/drawing/2014/main" id="{7C228655-C3E5-4654-ABBE-1F18D86B87CB}"/>
                </a:ext>
              </a:extLst>
            </p:cNvPr>
            <p:cNvSpPr txBox="1"/>
            <p:nvPr/>
          </p:nvSpPr>
          <p:spPr>
            <a:xfrm>
              <a:off x="6100293" y="6902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5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25" name="artifact-mask">
              <a:extLst>
                <a:ext uri="{FF2B5EF4-FFF2-40B4-BE49-F238E27FC236}">
                  <a16:creationId xmlns:a16="http://schemas.microsoft.com/office/drawing/2014/main" id="{FEC28701-D8E5-4FBC-A5BA-09D603134B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6" name="Container Image">
              <a:extLst>
                <a:ext uri="{FF2B5EF4-FFF2-40B4-BE49-F238E27FC236}">
                  <a16:creationId xmlns:a16="http://schemas.microsoft.com/office/drawing/2014/main" id="{181D31B6-2900-4CC0-B3B6-5324FC4F0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-1329" b="940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3734D7-23F8-46BC-9FD6-9BDE3919175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ig Label">
              <a:extLst>
                <a:ext uri="{FF2B5EF4-FFF2-40B4-BE49-F238E27FC236}">
                  <a16:creationId xmlns:a16="http://schemas.microsoft.com/office/drawing/2014/main" id="{82864918-332C-4427-A7C5-1C4C74CCE51F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B99B5AD1-C8CD-4A2D-806D-A7167A37F0B6}"/>
                </a:ext>
              </a:extLst>
            </p:cNvPr>
            <p:cNvCxnSpPr>
              <a:cxnSpLocks/>
              <a:stCxn id="128" idx="1"/>
              <a:endCxn id="126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822275CA-1158-42BA-AD5D-CDC25B161F44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3D6A2C46-1EBF-4E42-A27A-C8834F9F80B3}"/>
                </a:ext>
              </a:extLst>
            </p:cNvPr>
            <p:cNvCxnSpPr>
              <a:cxnSpLocks/>
              <a:stCxn id="132" idx="1"/>
              <a:endCxn id="126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786271F-DCA6-49C0-AD7D-219021E1A9CB}"/>
              </a:ext>
            </a:extLst>
          </p:cNvPr>
          <p:cNvGrpSpPr/>
          <p:nvPr/>
        </p:nvGrpSpPr>
        <p:grpSpPr>
          <a:xfrm>
            <a:off x="119196" y="3933761"/>
            <a:ext cx="2511690" cy="911016"/>
            <a:chOff x="5546190" y="575806"/>
            <a:chExt cx="2511690" cy="911016"/>
          </a:xfrm>
        </p:grpSpPr>
        <p:sp>
          <p:nvSpPr>
            <p:cNvPr id="135" name="artifact-border">
              <a:extLst>
                <a:ext uri="{FF2B5EF4-FFF2-40B4-BE49-F238E27FC236}">
                  <a16:creationId xmlns:a16="http://schemas.microsoft.com/office/drawing/2014/main" id="{45A73753-5D42-4F8A-85C7-8D4D4022734E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artifact-name">
              <a:extLst>
                <a:ext uri="{FF2B5EF4-FFF2-40B4-BE49-F238E27FC236}">
                  <a16:creationId xmlns:a16="http://schemas.microsoft.com/office/drawing/2014/main" id="{958D43C0-C519-4D1B-8D5D-C609C12D6B28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prod-policy:v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9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37" name="artifact-mask">
              <a:extLst>
                <a:ext uri="{FF2B5EF4-FFF2-40B4-BE49-F238E27FC236}">
                  <a16:creationId xmlns:a16="http://schemas.microsoft.com/office/drawing/2014/main" id="{C88392D5-FC63-45D3-8C6F-B90E680C38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Container Image">
              <a:extLst>
                <a:ext uri="{FF2B5EF4-FFF2-40B4-BE49-F238E27FC236}">
                  <a16:creationId xmlns:a16="http://schemas.microsoft.com/office/drawing/2014/main" id="{DC77AF8B-5302-4DA2-9377-C318451DB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946" b="946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9CC973D-A196-4246-8CFB-FE787B0A66D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ig Label">
              <a:extLst>
                <a:ext uri="{FF2B5EF4-FFF2-40B4-BE49-F238E27FC236}">
                  <a16:creationId xmlns:a16="http://schemas.microsoft.com/office/drawing/2014/main" id="{76EDA784-2846-462B-AC7E-35B635D6F3C8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027C66B9-D8D7-4C08-864D-50319C5FD69F}"/>
                </a:ext>
              </a:extLst>
            </p:cNvPr>
            <p:cNvCxnSpPr>
              <a:cxnSpLocks/>
              <a:stCxn id="140" idx="1"/>
              <a:endCxn id="138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Sig Label">
              <a:extLst>
                <a:ext uri="{FF2B5EF4-FFF2-40B4-BE49-F238E27FC236}">
                  <a16:creationId xmlns:a16="http://schemas.microsoft.com/office/drawing/2014/main" id="{C7F6F4A9-F734-4D0D-ABEB-442F49B07203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B75B88F4-94E1-4324-96D8-4A3ABCAF1390}"/>
                </a:ext>
              </a:extLst>
            </p:cNvPr>
            <p:cNvCxnSpPr>
              <a:cxnSpLocks/>
              <a:stCxn id="142" idx="1"/>
              <a:endCxn id="138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46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rtifact-border">
            <a:extLst>
              <a:ext uri="{FF2B5EF4-FFF2-40B4-BE49-F238E27FC236}">
                <a16:creationId xmlns:a16="http://schemas.microsoft.com/office/drawing/2014/main" id="{809C5643-B88F-4C13-B3B9-F12EA45E5067}"/>
              </a:ext>
            </a:extLst>
          </p:cNvPr>
          <p:cNvSpPr/>
          <p:nvPr/>
        </p:nvSpPr>
        <p:spPr>
          <a:xfrm>
            <a:off x="9181188" y="2804557"/>
            <a:ext cx="2453678" cy="931785"/>
          </a:xfrm>
          <a:custGeom>
            <a:avLst/>
            <a:gdLst>
              <a:gd name="connsiteX0" fmla="*/ -206 w 2114550"/>
              <a:gd name="connsiteY0" fmla="*/ -72 h 1076325"/>
              <a:gd name="connsiteX1" fmla="*/ 2114344 w 2114550"/>
              <a:gd name="connsiteY1" fmla="*/ -72 h 1076325"/>
              <a:gd name="connsiteX2" fmla="*/ 2114344 w 2114550"/>
              <a:gd name="connsiteY2" fmla="*/ 1076253 h 1076325"/>
              <a:gd name="connsiteX3" fmla="*/ -206 w 2114550"/>
              <a:gd name="connsiteY3" fmla="*/ 1076253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076325">
                <a:moveTo>
                  <a:pt x="-206" y="-72"/>
                </a:moveTo>
                <a:lnTo>
                  <a:pt x="2114344" y="-72"/>
                </a:lnTo>
                <a:lnTo>
                  <a:pt x="2114344" y="1076253"/>
                </a:lnTo>
                <a:lnTo>
                  <a:pt x="-206" y="1076253"/>
                </a:lnTo>
                <a:close/>
              </a:path>
            </a:pathLst>
          </a:custGeom>
          <a:noFill/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sp>
        <p:nvSpPr>
          <p:cNvPr id="3" name="artifact-border">
            <a:extLst>
              <a:ext uri="{FF2B5EF4-FFF2-40B4-BE49-F238E27FC236}">
                <a16:creationId xmlns:a16="http://schemas.microsoft.com/office/drawing/2014/main" id="{449062E5-CB19-4DCE-A6DD-BC0818BFB34F}"/>
              </a:ext>
            </a:extLst>
          </p:cNvPr>
          <p:cNvSpPr/>
          <p:nvPr/>
        </p:nvSpPr>
        <p:spPr>
          <a:xfrm>
            <a:off x="9181187" y="2804557"/>
            <a:ext cx="2453679" cy="2319461"/>
          </a:xfrm>
          <a:custGeom>
            <a:avLst/>
            <a:gdLst>
              <a:gd name="connsiteX0" fmla="*/ -206 w 2114550"/>
              <a:gd name="connsiteY0" fmla="*/ -72 h 1076325"/>
              <a:gd name="connsiteX1" fmla="*/ 2114344 w 2114550"/>
              <a:gd name="connsiteY1" fmla="*/ -72 h 1076325"/>
              <a:gd name="connsiteX2" fmla="*/ 2114344 w 2114550"/>
              <a:gd name="connsiteY2" fmla="*/ 1076253 h 1076325"/>
              <a:gd name="connsiteX3" fmla="*/ -206 w 2114550"/>
              <a:gd name="connsiteY3" fmla="*/ 1076253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076325">
                <a:moveTo>
                  <a:pt x="-206" y="-72"/>
                </a:moveTo>
                <a:lnTo>
                  <a:pt x="2114344" y="-72"/>
                </a:lnTo>
                <a:lnTo>
                  <a:pt x="2114344" y="1076253"/>
                </a:lnTo>
                <a:lnTo>
                  <a:pt x="-206" y="1076253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D3AC26-6CA2-4A73-B3E5-217B829C00A5}"/>
              </a:ext>
            </a:extLst>
          </p:cNvPr>
          <p:cNvGrpSpPr/>
          <p:nvPr/>
        </p:nvGrpSpPr>
        <p:grpSpPr>
          <a:xfrm>
            <a:off x="9084247" y="2736473"/>
            <a:ext cx="2511690" cy="993807"/>
            <a:chOff x="6919893" y="798303"/>
            <a:chExt cx="2511690" cy="993807"/>
          </a:xfrm>
        </p:grpSpPr>
        <p:sp>
          <p:nvSpPr>
            <p:cNvPr id="5" name="artifact-name">
              <a:extLst>
                <a:ext uri="{FF2B5EF4-FFF2-40B4-BE49-F238E27FC236}">
                  <a16:creationId xmlns:a16="http://schemas.microsoft.com/office/drawing/2014/main" id="{56C9A4AF-BBC5-41B3-A12E-E42FE992FCBF}"/>
                </a:ext>
              </a:extLst>
            </p:cNvPr>
            <p:cNvSpPr txBox="1"/>
            <p:nvPr/>
          </p:nvSpPr>
          <p:spPr>
            <a:xfrm>
              <a:off x="7473996" y="819258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" name="artifact-mask">
              <a:extLst>
                <a:ext uri="{FF2B5EF4-FFF2-40B4-BE49-F238E27FC236}">
                  <a16:creationId xmlns:a16="http://schemas.microsoft.com/office/drawing/2014/main" id="{479ABD3A-D434-45CC-B41E-C81CA2448621}"/>
                </a:ext>
              </a:extLst>
            </p:cNvPr>
            <p:cNvSpPr/>
            <p:nvPr/>
          </p:nvSpPr>
          <p:spPr>
            <a:xfrm>
              <a:off x="6919893" y="798303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Container Image">
              <a:extLst>
                <a:ext uri="{FF2B5EF4-FFF2-40B4-BE49-F238E27FC236}">
                  <a16:creationId xmlns:a16="http://schemas.microsoft.com/office/drawing/2014/main" id="{F250BCF3-8F78-4878-9E19-C94A0EABB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6940697" y="798303"/>
              <a:ext cx="590498" cy="405396"/>
            </a:xfrm>
            <a:prstGeom prst="rect">
              <a:avLst/>
            </a:prstGeom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CF2E412-8562-4CA8-B174-A8BF3878DED5}"/>
                </a:ext>
              </a:extLst>
            </p:cNvPr>
            <p:cNvSpPr/>
            <p:nvPr/>
          </p:nvSpPr>
          <p:spPr>
            <a:xfrm rot="10800000">
              <a:off x="7020886" y="1113334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ig Label">
              <a:extLst>
                <a:ext uri="{FF2B5EF4-FFF2-40B4-BE49-F238E27FC236}">
                  <a16:creationId xmlns:a16="http://schemas.microsoft.com/office/drawing/2014/main" id="{CEE12BAD-64C9-4A81-9EB4-F0F21E595B6E}"/>
                </a:ext>
              </a:extLst>
            </p:cNvPr>
            <p:cNvSpPr txBox="1"/>
            <p:nvPr/>
          </p:nvSpPr>
          <p:spPr>
            <a:xfrm>
              <a:off x="7380125" y="1421024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10" name="Sig Label">
              <a:extLst>
                <a:ext uri="{FF2B5EF4-FFF2-40B4-BE49-F238E27FC236}">
                  <a16:creationId xmlns:a16="http://schemas.microsoft.com/office/drawing/2014/main" id="{2EBE38CF-D434-4E69-802C-66E8F6AA1D35}"/>
                </a:ext>
              </a:extLst>
            </p:cNvPr>
            <p:cNvSpPr txBox="1"/>
            <p:nvPr/>
          </p:nvSpPr>
          <p:spPr>
            <a:xfrm>
              <a:off x="7371935" y="163052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B74A159-59FC-4414-A62C-BC8AF9752007}"/>
                </a:ext>
              </a:extLst>
            </p:cNvPr>
            <p:cNvCxnSpPr>
              <a:cxnSpLocks/>
              <a:stCxn id="9" idx="1"/>
              <a:endCxn id="7" idx="2"/>
            </p:cNvCxnSpPr>
            <p:nvPr/>
          </p:nvCxnSpPr>
          <p:spPr>
            <a:xfrm rot="10800000">
              <a:off x="7235947" y="1203700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93FEE1D-6051-4D02-92F6-4FCCA1EBA48D}"/>
                </a:ext>
              </a:extLst>
            </p:cNvPr>
            <p:cNvCxnSpPr>
              <a:cxnSpLocks/>
              <a:stCxn id="10" idx="1"/>
              <a:endCxn id="7" idx="2"/>
            </p:cNvCxnSpPr>
            <p:nvPr/>
          </p:nvCxnSpPr>
          <p:spPr>
            <a:xfrm rot="10800000">
              <a:off x="7235947" y="1203699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ig Label">
              <a:extLst>
                <a:ext uri="{FF2B5EF4-FFF2-40B4-BE49-F238E27FC236}">
                  <a16:creationId xmlns:a16="http://schemas.microsoft.com/office/drawing/2014/main" id="{28429866-346B-44E5-B73D-DBF7F7CA6AA8}"/>
                </a:ext>
              </a:extLst>
            </p:cNvPr>
            <p:cNvSpPr txBox="1"/>
            <p:nvPr/>
          </p:nvSpPr>
          <p:spPr>
            <a:xfrm>
              <a:off x="7371935" y="12205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3A3A879-29D8-44CD-9F8D-B5F08B529FC1}"/>
                </a:ext>
              </a:extLst>
            </p:cNvPr>
            <p:cNvCxnSpPr>
              <a:cxnSpLocks/>
              <a:stCxn id="13" idx="1"/>
              <a:endCxn id="7" idx="2"/>
            </p:cNvCxnSpPr>
            <p:nvPr/>
          </p:nvCxnSpPr>
          <p:spPr>
            <a:xfrm rot="10800000">
              <a:off x="7235947" y="1203700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Signature">
            <a:extLst>
              <a:ext uri="{FF2B5EF4-FFF2-40B4-BE49-F238E27FC236}">
                <a16:creationId xmlns:a16="http://schemas.microsoft.com/office/drawing/2014/main" id="{7581A163-5272-4EA7-8F8A-A94264661E7F}"/>
              </a:ext>
            </a:extLst>
          </p:cNvPr>
          <p:cNvGrpSpPr/>
          <p:nvPr/>
        </p:nvGrpSpPr>
        <p:grpSpPr>
          <a:xfrm>
            <a:off x="9388830" y="3762905"/>
            <a:ext cx="1875237" cy="194559"/>
            <a:chOff x="8954868" y="3473867"/>
            <a:chExt cx="1875237" cy="194559"/>
          </a:xfrm>
        </p:grpSpPr>
        <p:sp>
          <p:nvSpPr>
            <p:cNvPr id="16" name="Sig Label">
              <a:extLst>
                <a:ext uri="{FF2B5EF4-FFF2-40B4-BE49-F238E27FC236}">
                  <a16:creationId xmlns:a16="http://schemas.microsoft.com/office/drawing/2014/main" id="{30FF81D8-B3CD-4E92-B895-5DF20E127F69}"/>
                </a:ext>
              </a:extLst>
            </p:cNvPr>
            <p:cNvSpPr txBox="1"/>
            <p:nvPr/>
          </p:nvSpPr>
          <p:spPr>
            <a:xfrm>
              <a:off x="9190007" y="3490355"/>
              <a:ext cx="164009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17" name="Sig-icon">
              <a:extLst>
                <a:ext uri="{FF2B5EF4-FFF2-40B4-BE49-F238E27FC236}">
                  <a16:creationId xmlns:a16="http://schemas.microsoft.com/office/drawing/2014/main" id="{8CBF2F08-7129-4869-8965-48FAA534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3473867"/>
              <a:ext cx="194559" cy="194559"/>
            </a:xfrm>
            <a:prstGeom prst="rect">
              <a:avLst/>
            </a:prstGeom>
          </p:spPr>
        </p:pic>
      </p:grpSp>
      <p:grpSp>
        <p:nvGrpSpPr>
          <p:cNvPr id="18" name="Signature">
            <a:extLst>
              <a:ext uri="{FF2B5EF4-FFF2-40B4-BE49-F238E27FC236}">
                <a16:creationId xmlns:a16="http://schemas.microsoft.com/office/drawing/2014/main" id="{ACDDD5F2-10A5-4CA4-937B-6FF40D94A950}"/>
              </a:ext>
            </a:extLst>
          </p:cNvPr>
          <p:cNvGrpSpPr/>
          <p:nvPr/>
        </p:nvGrpSpPr>
        <p:grpSpPr>
          <a:xfrm>
            <a:off x="9526690" y="4529942"/>
            <a:ext cx="1791471" cy="194559"/>
            <a:chOff x="8954868" y="4137449"/>
            <a:chExt cx="1791471" cy="194559"/>
          </a:xfrm>
        </p:grpSpPr>
        <p:sp>
          <p:nvSpPr>
            <p:cNvPr id="19" name="Sig Label">
              <a:extLst>
                <a:ext uri="{FF2B5EF4-FFF2-40B4-BE49-F238E27FC236}">
                  <a16:creationId xmlns:a16="http://schemas.microsoft.com/office/drawing/2014/main" id="{902B4FA7-433D-466B-AD12-9EF7DA8E32F0}"/>
                </a:ext>
              </a:extLst>
            </p:cNvPr>
            <p:cNvSpPr txBox="1"/>
            <p:nvPr/>
          </p:nvSpPr>
          <p:spPr>
            <a:xfrm>
              <a:off x="9150819" y="415393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20" name="Sig-icon">
              <a:extLst>
                <a:ext uri="{FF2B5EF4-FFF2-40B4-BE49-F238E27FC236}">
                  <a16:creationId xmlns:a16="http://schemas.microsoft.com/office/drawing/2014/main" id="{08532C68-F560-4673-B486-D0FE64907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4137449"/>
              <a:ext cx="194559" cy="194559"/>
            </a:xfrm>
            <a:prstGeom prst="rect">
              <a:avLst/>
            </a:prstGeom>
          </p:spPr>
        </p:pic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rot="10800000">
            <a:off x="9238008" y="3142485"/>
            <a:ext cx="150822" cy="717701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30106E-5EF2-4DA2-A59C-7CE7C858ABC9}"/>
              </a:ext>
            </a:extLst>
          </p:cNvPr>
          <p:cNvCxnSpPr>
            <a:cxnSpLocks/>
            <a:stCxn id="20" idx="1"/>
            <a:endCxn id="26" idx="2"/>
          </p:cNvCxnSpPr>
          <p:nvPr/>
        </p:nvCxnSpPr>
        <p:spPr>
          <a:xfrm rot="10800000">
            <a:off x="9483954" y="4502190"/>
            <a:ext cx="42737" cy="12503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26" idx="1"/>
            <a:endCxn id="8" idx="0"/>
          </p:cNvCxnSpPr>
          <p:nvPr/>
        </p:nvCxnSpPr>
        <p:spPr>
          <a:xfrm rot="10800000">
            <a:off x="9238008" y="3142484"/>
            <a:ext cx="150822" cy="128979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FFD5C-8C48-40E1-BBB8-4B3030831557}"/>
              </a:ext>
            </a:extLst>
          </p:cNvPr>
          <p:cNvGrpSpPr/>
          <p:nvPr/>
        </p:nvGrpSpPr>
        <p:grpSpPr>
          <a:xfrm>
            <a:off x="9388830" y="4351079"/>
            <a:ext cx="1824711" cy="161583"/>
            <a:chOff x="2763314" y="5008472"/>
            <a:chExt cx="1824711" cy="161583"/>
          </a:xfrm>
        </p:grpSpPr>
        <p:sp>
          <p:nvSpPr>
            <p:cNvPr id="25" name="Sig Label">
              <a:extLst>
                <a:ext uri="{FF2B5EF4-FFF2-40B4-BE49-F238E27FC236}">
                  <a16:creationId xmlns:a16="http://schemas.microsoft.com/office/drawing/2014/main" id="{783ABE60-7021-4C8E-9038-360A9AEE1637}"/>
                </a:ext>
              </a:extLst>
            </p:cNvPr>
            <p:cNvSpPr txBox="1"/>
            <p:nvPr/>
          </p:nvSpPr>
          <p:spPr>
            <a:xfrm>
              <a:off x="2992506" y="5008472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 </a:t>
              </a:r>
              <a:r>
                <a:rPr lang="en-US" sz="1050" dirty="0"/>
                <a:t>Document</a:t>
              </a:r>
            </a:p>
          </p:txBody>
        </p:sp>
        <p:pic>
          <p:nvPicPr>
            <p:cNvPr id="26" name="Sig-icon">
              <a:extLst>
                <a:ext uri="{FF2B5EF4-FFF2-40B4-BE49-F238E27FC236}">
                  <a16:creationId xmlns:a16="http://schemas.microsoft.com/office/drawing/2014/main" id="{65F78C0E-62E7-4653-8616-EAC0B5562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9108" t="18758" b="19203"/>
            <a:stretch/>
          </p:blipFill>
          <p:spPr>
            <a:xfrm>
              <a:off x="2763314" y="5019755"/>
              <a:ext cx="190246" cy="13982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146227-22E4-4D01-AD05-7E1D7EDF0CE7}"/>
              </a:ext>
            </a:extLst>
          </p:cNvPr>
          <p:cNvGrpSpPr/>
          <p:nvPr/>
        </p:nvGrpSpPr>
        <p:grpSpPr>
          <a:xfrm>
            <a:off x="9391299" y="4152347"/>
            <a:ext cx="1824727" cy="194559"/>
            <a:chOff x="7226945" y="2214177"/>
            <a:chExt cx="1824727" cy="194559"/>
          </a:xfrm>
        </p:grpSpPr>
        <p:sp>
          <p:nvSpPr>
            <p:cNvPr id="28" name="Sig Label">
              <a:extLst>
                <a:ext uri="{FF2B5EF4-FFF2-40B4-BE49-F238E27FC236}">
                  <a16:creationId xmlns:a16="http://schemas.microsoft.com/office/drawing/2014/main" id="{FDB317B6-60B2-4DC5-87C9-1C1C1E1FC674}"/>
                </a:ext>
              </a:extLst>
            </p:cNvPr>
            <p:cNvSpPr txBox="1"/>
            <p:nvPr/>
          </p:nvSpPr>
          <p:spPr>
            <a:xfrm>
              <a:off x="7456153" y="2230665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ACME Rockets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29" name="Sig-icon">
              <a:extLst>
                <a:ext uri="{FF2B5EF4-FFF2-40B4-BE49-F238E27FC236}">
                  <a16:creationId xmlns:a16="http://schemas.microsoft.com/office/drawing/2014/main" id="{763B2CFB-C7E8-4B7A-BFB5-1D8E1D50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6945" y="2214177"/>
              <a:ext cx="194559" cy="19455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081352-994F-427A-90AA-EFC44C439D6E}"/>
              </a:ext>
            </a:extLst>
          </p:cNvPr>
          <p:cNvGrpSpPr/>
          <p:nvPr/>
        </p:nvGrpSpPr>
        <p:grpSpPr>
          <a:xfrm>
            <a:off x="9393577" y="3957238"/>
            <a:ext cx="1824727" cy="194559"/>
            <a:chOff x="7229223" y="2019068"/>
            <a:chExt cx="1824727" cy="194559"/>
          </a:xfrm>
        </p:grpSpPr>
        <p:sp>
          <p:nvSpPr>
            <p:cNvPr id="31" name="Sig Label">
              <a:extLst>
                <a:ext uri="{FF2B5EF4-FFF2-40B4-BE49-F238E27FC236}">
                  <a16:creationId xmlns:a16="http://schemas.microsoft.com/office/drawing/2014/main" id="{A5735178-CEA8-4ECE-BD7E-7E472AF9F40D}"/>
                </a:ext>
              </a:extLst>
            </p:cNvPr>
            <p:cNvSpPr txBox="1"/>
            <p:nvPr/>
          </p:nvSpPr>
          <p:spPr>
            <a:xfrm>
              <a:off x="7458431" y="2035556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Docker </a:t>
              </a:r>
              <a:r>
                <a:rPr lang="en-US" sz="1050" dirty="0"/>
                <a:t>certified signature</a:t>
              </a:r>
            </a:p>
          </p:txBody>
        </p:sp>
        <p:pic>
          <p:nvPicPr>
            <p:cNvPr id="32" name="Sig-icon">
              <a:extLst>
                <a:ext uri="{FF2B5EF4-FFF2-40B4-BE49-F238E27FC236}">
                  <a16:creationId xmlns:a16="http://schemas.microsoft.com/office/drawing/2014/main" id="{18ECA30B-2454-4766-86E0-C1969B2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9223" y="2019068"/>
              <a:ext cx="194559" cy="194559"/>
            </a:xfrm>
            <a:prstGeom prst="rect">
              <a:avLst/>
            </a:prstGeom>
          </p:spPr>
        </p:pic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29" idx="1"/>
            <a:endCxn id="8" idx="0"/>
          </p:cNvCxnSpPr>
          <p:nvPr/>
        </p:nvCxnSpPr>
        <p:spPr>
          <a:xfrm rot="10800000">
            <a:off x="9238009" y="3142485"/>
            <a:ext cx="153291" cy="1107143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32" idx="1"/>
            <a:endCxn id="8" idx="0"/>
          </p:cNvCxnSpPr>
          <p:nvPr/>
        </p:nvCxnSpPr>
        <p:spPr>
          <a:xfrm rot="10800000">
            <a:off x="9238009" y="3142484"/>
            <a:ext cx="155569" cy="912034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Signature">
            <a:extLst>
              <a:ext uri="{FF2B5EF4-FFF2-40B4-BE49-F238E27FC236}">
                <a16:creationId xmlns:a16="http://schemas.microsoft.com/office/drawing/2014/main" id="{1821CCC4-7284-4432-A0EB-E342A63750B7}"/>
              </a:ext>
            </a:extLst>
          </p:cNvPr>
          <p:cNvGrpSpPr/>
          <p:nvPr/>
        </p:nvGrpSpPr>
        <p:grpSpPr>
          <a:xfrm>
            <a:off x="9843396" y="4904034"/>
            <a:ext cx="1791471" cy="194559"/>
            <a:chOff x="8954868" y="4137449"/>
            <a:chExt cx="1791471" cy="194559"/>
          </a:xfrm>
        </p:grpSpPr>
        <p:sp>
          <p:nvSpPr>
            <p:cNvPr id="104" name="Sig Label">
              <a:extLst>
                <a:ext uri="{FF2B5EF4-FFF2-40B4-BE49-F238E27FC236}">
                  <a16:creationId xmlns:a16="http://schemas.microsoft.com/office/drawing/2014/main" id="{6678511A-1770-4758-9B7B-CEF1A4253702}"/>
                </a:ext>
              </a:extLst>
            </p:cNvPr>
            <p:cNvSpPr txBox="1"/>
            <p:nvPr/>
          </p:nvSpPr>
          <p:spPr>
            <a:xfrm>
              <a:off x="9150819" y="415393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105" name="Sig-icon">
              <a:extLst>
                <a:ext uri="{FF2B5EF4-FFF2-40B4-BE49-F238E27FC236}">
                  <a16:creationId xmlns:a16="http://schemas.microsoft.com/office/drawing/2014/main" id="{C2FE0C64-4B8C-4EE7-8F39-DBE5C86B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4137449"/>
              <a:ext cx="194559" cy="194559"/>
            </a:xfrm>
            <a:prstGeom prst="rect">
              <a:avLst/>
            </a:prstGeom>
          </p:spPr>
        </p:pic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EB3CF79-5D09-413E-8293-EC7E0429B627}"/>
              </a:ext>
            </a:extLst>
          </p:cNvPr>
          <p:cNvCxnSpPr>
            <a:cxnSpLocks/>
            <a:stCxn id="105" idx="1"/>
            <a:endCxn id="110" idx="2"/>
          </p:cNvCxnSpPr>
          <p:nvPr/>
        </p:nvCxnSpPr>
        <p:spPr>
          <a:xfrm rot="10800000">
            <a:off x="9800660" y="4876282"/>
            <a:ext cx="42737" cy="12503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D482A0D-238D-45C6-938B-00358CFA7554}"/>
              </a:ext>
            </a:extLst>
          </p:cNvPr>
          <p:cNvCxnSpPr>
            <a:cxnSpLocks/>
            <a:stCxn id="110" idx="1"/>
            <a:endCxn id="26" idx="2"/>
          </p:cNvCxnSpPr>
          <p:nvPr/>
        </p:nvCxnSpPr>
        <p:spPr>
          <a:xfrm rot="10800000">
            <a:off x="9483954" y="4502190"/>
            <a:ext cx="221583" cy="304178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A0F0D2D-F64F-44F5-BD06-BE84E897ADB5}"/>
              </a:ext>
            </a:extLst>
          </p:cNvPr>
          <p:cNvGrpSpPr/>
          <p:nvPr/>
        </p:nvGrpSpPr>
        <p:grpSpPr>
          <a:xfrm>
            <a:off x="9705536" y="4725171"/>
            <a:ext cx="1824711" cy="161583"/>
            <a:chOff x="2763314" y="5008472"/>
            <a:chExt cx="1824711" cy="161583"/>
          </a:xfrm>
        </p:grpSpPr>
        <p:sp>
          <p:nvSpPr>
            <p:cNvPr id="109" name="Sig Label">
              <a:extLst>
                <a:ext uri="{FF2B5EF4-FFF2-40B4-BE49-F238E27FC236}">
                  <a16:creationId xmlns:a16="http://schemas.microsoft.com/office/drawing/2014/main" id="{2C05C51C-4A69-4C13-929B-CAAC4111D72B}"/>
                </a:ext>
              </a:extLst>
            </p:cNvPr>
            <p:cNvSpPr txBox="1"/>
            <p:nvPr/>
          </p:nvSpPr>
          <p:spPr>
            <a:xfrm>
              <a:off x="2992506" y="5008472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YAAT</a:t>
              </a:r>
              <a:endParaRPr lang="en-US" sz="1050" dirty="0"/>
            </a:p>
          </p:txBody>
        </p:sp>
        <p:pic>
          <p:nvPicPr>
            <p:cNvPr id="110" name="Sig-icon">
              <a:extLst>
                <a:ext uri="{FF2B5EF4-FFF2-40B4-BE49-F238E27FC236}">
                  <a16:creationId xmlns:a16="http://schemas.microsoft.com/office/drawing/2014/main" id="{DB28C8F4-7536-4F6A-B1B2-18D53A683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9108" t="18758" b="19203"/>
            <a:stretch/>
          </p:blipFill>
          <p:spPr>
            <a:xfrm>
              <a:off x="2763314" y="5019755"/>
              <a:ext cx="190246" cy="139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6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BFEE-3D8D-44B8-95A7-BACBF12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9774-B0E4-49D7-BCF0-F29B7E2D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OCI Artifacts?</a:t>
            </a:r>
          </a:p>
          <a:p>
            <a:r>
              <a:rPr lang="en-US" dirty="0"/>
              <a:t>Where do registries fit with:</a:t>
            </a:r>
          </a:p>
          <a:p>
            <a:pPr lvl="1"/>
            <a:r>
              <a:rPr lang="en-US" dirty="0"/>
              <a:t>Git Repos</a:t>
            </a:r>
          </a:p>
          <a:p>
            <a:pPr lvl="1"/>
            <a:r>
              <a:rPr lang="en-US" dirty="0"/>
              <a:t>Storage Accounts</a:t>
            </a:r>
          </a:p>
          <a:p>
            <a:pPr lvl="1"/>
            <a:r>
              <a:rPr lang="en-US" dirty="0"/>
              <a:t>Config Stores</a:t>
            </a:r>
          </a:p>
          <a:p>
            <a:r>
              <a:rPr lang="en-US" dirty="0"/>
              <a:t>OCI Artifacts 0.1</a:t>
            </a:r>
          </a:p>
          <a:p>
            <a:pPr lvl="1"/>
            <a:r>
              <a:rPr lang="en-US" dirty="0"/>
              <a:t>Storing additional </a:t>
            </a:r>
            <a:r>
              <a:rPr lang="en-US" i="1" dirty="0"/>
              <a:t>(individual)</a:t>
            </a:r>
            <a:r>
              <a:rPr lang="en-US" dirty="0"/>
              <a:t> things (Helm, CNAB, Singularity, WASM, OPA, …)</a:t>
            </a:r>
          </a:p>
          <a:p>
            <a:r>
              <a:rPr lang="en-US" dirty="0"/>
              <a:t>OCI Artifacts 1.0 – Adding Reference Types</a:t>
            </a:r>
          </a:p>
          <a:p>
            <a:pPr lvl="1"/>
            <a:r>
              <a:rPr lang="en-US" dirty="0"/>
              <a:t>Use Cases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Additions</a:t>
            </a:r>
          </a:p>
          <a:p>
            <a:pPr lvl="1"/>
            <a:r>
              <a:rPr lang="en-US" dirty="0" err="1"/>
              <a:t>oci.artifact.manifest</a:t>
            </a:r>
            <a:endParaRPr lang="en-US" dirty="0"/>
          </a:p>
          <a:p>
            <a:pPr lvl="1"/>
            <a:r>
              <a:rPr lang="en-US" dirty="0"/>
              <a:t>/v2/_</a:t>
            </a:r>
            <a:r>
              <a:rPr lang="en-US" dirty="0" err="1"/>
              <a:t>ext</a:t>
            </a:r>
            <a:r>
              <a:rPr lang="en-US"/>
              <a:t>/</a:t>
            </a:r>
            <a:endParaRPr lang="en-US" dirty="0"/>
          </a:p>
          <a:p>
            <a:r>
              <a:rPr lang="en-US" dirty="0"/>
              <a:t>Who Cares</a:t>
            </a:r>
          </a:p>
          <a:p>
            <a:pPr lvl="1"/>
            <a:r>
              <a:rPr lang="en-US" dirty="0"/>
              <a:t>Registry Operators</a:t>
            </a:r>
          </a:p>
          <a:p>
            <a:pPr lvl="1"/>
            <a:r>
              <a:rPr lang="en-US" dirty="0"/>
              <a:t>Artifact Authors (Notary v2, </a:t>
            </a:r>
            <a:r>
              <a:rPr lang="en-US" dirty="0" err="1"/>
              <a:t>SBoM</a:t>
            </a:r>
            <a:r>
              <a:rPr lang="en-US" dirty="0"/>
              <a:t>, Helm, CNAB, Singularity, OPA, WASM)</a:t>
            </a:r>
          </a:p>
        </p:txBody>
      </p:sp>
    </p:spTree>
    <p:extLst>
      <p:ext uri="{BB962C8B-B14F-4D97-AF65-F5344CB8AC3E}">
        <p14:creationId xmlns:p14="http://schemas.microsoft.com/office/powerpoint/2010/main" val="39761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notary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.v2"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06646" cy="1325563"/>
          </a:xfrm>
        </p:spPr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12A2-D802-4A25-AF5C-996967345D38}"/>
              </a:ext>
            </a:extLst>
          </p:cNvPr>
          <p:cNvSpPr/>
          <p:nvPr/>
        </p:nvSpPr>
        <p:spPr>
          <a:xfrm>
            <a:off x="6409901" y="2408789"/>
            <a:ext cx="4543849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BF584-AA80-49B1-81E7-6AC3F1C455A9}"/>
              </a:ext>
            </a:extLst>
          </p:cNvPr>
          <p:cNvSpPr/>
          <p:nvPr/>
        </p:nvSpPr>
        <p:spPr>
          <a:xfrm>
            <a:off x="6409900" y="2591539"/>
            <a:ext cx="3635800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10550-DFED-4388-BC8A-D08795CB129D}"/>
              </a:ext>
            </a:extLst>
          </p:cNvPr>
          <p:cNvSpPr/>
          <p:nvPr/>
        </p:nvSpPr>
        <p:spPr>
          <a:xfrm>
            <a:off x="6409899" y="3540782"/>
            <a:ext cx="4858991" cy="800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AE83A-D0DF-40AD-89AA-B47CD7E90B49}"/>
              </a:ext>
            </a:extLst>
          </p:cNvPr>
          <p:cNvSpPr/>
          <p:nvPr/>
        </p:nvSpPr>
        <p:spPr>
          <a:xfrm>
            <a:off x="6409899" y="4471812"/>
            <a:ext cx="4858991" cy="10145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0BCD6FF-78F2-4948-9FB3-D54ACDDD881E}"/>
              </a:ext>
            </a:extLst>
          </p:cNvPr>
          <p:cNvSpPr/>
          <p:nvPr/>
        </p:nvSpPr>
        <p:spPr>
          <a:xfrm>
            <a:off x="365757" y="1282403"/>
            <a:ext cx="5643155" cy="1067615"/>
          </a:xfrm>
          <a:prstGeom prst="wedgeRectCallout">
            <a:avLst>
              <a:gd name="adj1" fmla="val 56520"/>
              <a:gd name="adj2" fmla="val 5515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New Manifest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Differentiates from </a:t>
            </a:r>
            <a:br>
              <a:rPr lang="en-US" sz="2000" dirty="0"/>
            </a:br>
            <a:r>
              <a:rPr lang="en-US" sz="2000" b="1" dirty="0"/>
              <a:t>	</a:t>
            </a:r>
            <a:r>
              <a:rPr lang="en-US" sz="2000" dirty="0" err="1">
                <a:latin typeface="Consolas" panose="020B0609020204030204" pitchFamily="49" charset="0"/>
              </a:rPr>
              <a:t>image.manifest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/>
              <a:t>&amp; </a:t>
            </a:r>
            <a:r>
              <a:rPr lang="en-US" sz="2000" dirty="0" err="1">
                <a:latin typeface="Consolas" panose="020B0609020204030204" pitchFamily="49" charset="0"/>
              </a:rPr>
              <a:t>image.index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F509701-0D5A-4EB4-8C22-38D9626CC906}"/>
              </a:ext>
            </a:extLst>
          </p:cNvPr>
          <p:cNvSpPr/>
          <p:nvPr/>
        </p:nvSpPr>
        <p:spPr>
          <a:xfrm>
            <a:off x="365757" y="2408789"/>
            <a:ext cx="5643155" cy="1067615"/>
          </a:xfrm>
          <a:prstGeom prst="wedgeRectCallout">
            <a:avLst>
              <a:gd name="adj1" fmla="val 57195"/>
              <a:gd name="adj2" fmla="val -219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</a:t>
            </a:r>
            <a:r>
              <a:rPr lang="en-US" sz="2000" b="1" dirty="0" err="1"/>
              <a:t>artifactType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Formalizes the type of artifact (Notary, </a:t>
            </a:r>
            <a:r>
              <a:rPr lang="en-US" dirty="0" err="1"/>
              <a:t>SBoM</a:t>
            </a:r>
            <a:r>
              <a:rPr lang="en-US" dirty="0"/>
              <a:t>, Helm, CNAB, </a:t>
            </a:r>
            <a:r>
              <a:rPr lang="en-US" dirty="0" err="1"/>
              <a:t>Nydus</a:t>
            </a:r>
            <a:r>
              <a:rPr lang="en-US" dirty="0"/>
              <a:t>) from the </a:t>
            </a:r>
            <a:r>
              <a:rPr lang="en-US" dirty="0" err="1">
                <a:latin typeface="Consolas" panose="020B0609020204030204" pitchFamily="49" charset="0"/>
              </a:rPr>
              <a:t>config.mediaType</a:t>
            </a:r>
            <a:endParaRPr lang="en-US" dirty="0"/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E69495-658A-41D0-B92B-5652D3A45F34}"/>
              </a:ext>
            </a:extLst>
          </p:cNvPr>
          <p:cNvSpPr/>
          <p:nvPr/>
        </p:nvSpPr>
        <p:spPr>
          <a:xfrm>
            <a:off x="369589" y="3535176"/>
            <a:ext cx="5643155" cy="747264"/>
          </a:xfrm>
          <a:prstGeom prst="wedgeRectCallout">
            <a:avLst>
              <a:gd name="adj1" fmla="val 59355"/>
              <a:gd name="adj2" fmla="val -4119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~ 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Renamed </a:t>
            </a:r>
            <a:r>
              <a:rPr lang="en-US" dirty="0">
                <a:latin typeface="Consolas" panose="020B0609020204030204" pitchFamily="49" charset="0"/>
              </a:rPr>
              <a:t>layers </a:t>
            </a:r>
            <a:r>
              <a:rPr lang="en-US" b="1" dirty="0"/>
              <a:t>to </a:t>
            </a:r>
            <a:r>
              <a:rPr lang="en-US" dirty="0">
                <a:latin typeface="Consolas" panose="020B0609020204030204" pitchFamily="49" charset="0"/>
              </a:rPr>
              <a:t>blobs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C16C4FB-A6AC-46E4-94BF-1B03646F6879}"/>
              </a:ext>
            </a:extLst>
          </p:cNvPr>
          <p:cNvSpPr/>
          <p:nvPr/>
        </p:nvSpPr>
        <p:spPr>
          <a:xfrm>
            <a:off x="365757" y="4341212"/>
            <a:ext cx="5643155" cy="979680"/>
          </a:xfrm>
          <a:prstGeom prst="wedgeRectCallout">
            <a:avLst>
              <a:gd name="adj1" fmla="val 58950"/>
              <a:gd name="adj2" fmla="val -1672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References to existing manifests, already in the registry.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1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notary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.v2"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7AC7740-893D-4EF4-BD57-88DE2C082455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61074B-B20C-4C54-A441-0FCE7CF744F5}"/>
              </a:ext>
            </a:extLst>
          </p:cNvPr>
          <p:cNvSpPr/>
          <p:nvPr/>
        </p:nvSpPr>
        <p:spPr>
          <a:xfrm>
            <a:off x="5859009" y="2229398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BA7064-7D2C-43AD-A7C9-D6A1C69C5F66}"/>
              </a:ext>
            </a:extLst>
          </p:cNvPr>
          <p:cNvSpPr/>
          <p:nvPr/>
        </p:nvSpPr>
        <p:spPr>
          <a:xfrm>
            <a:off x="5863365" y="3373323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~2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709548-4B97-4031-8D2D-D5C423C628D8}"/>
              </a:ext>
            </a:extLst>
          </p:cNvPr>
          <p:cNvSpPr/>
          <p:nvPr/>
        </p:nvSpPr>
        <p:spPr>
          <a:xfrm>
            <a:off x="5867721" y="4360496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272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714388B-7712-4151-BCBB-21F25BF9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57" y="1207594"/>
            <a:ext cx="6561851" cy="213448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Target e2e experience for Notary v2</a:t>
            </a:r>
          </a:p>
        </p:txBody>
      </p:sp>
    </p:spTree>
    <p:extLst>
      <p:ext uri="{BB962C8B-B14F-4D97-AF65-F5344CB8AC3E}">
        <p14:creationId xmlns:p14="http://schemas.microsoft.com/office/powerpoint/2010/main" val="8511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3DAD9-2EC4-4749-B583-FE23F30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Reference 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43BF-CF10-4E5E-AC66-602A952B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you find linked artifacts?</a:t>
            </a:r>
          </a:p>
          <a:p>
            <a:pPr lvl="1"/>
            <a:r>
              <a:rPr lang="en-US" dirty="0"/>
              <a:t>OCI Artifacts Links API proposal: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/v2/_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/{repository}/manifests/{digest}/links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What additional artifacts are related to </a:t>
            </a:r>
            <a:r>
              <a:rPr lang="en-US" b="1" dirty="0">
                <a:latin typeface="Consolas" panose="020B0609020204030204" pitchFamily="49" charset="0"/>
              </a:rPr>
              <a:t>net-monitor:v1</a:t>
            </a:r>
          </a:p>
          <a:p>
            <a:pPr lvl="1"/>
            <a:r>
              <a:rPr lang="en-US" dirty="0"/>
              <a:t>Convert the tag to a digest: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curl -v -H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"Accept: application/vnd.docker.distribution.manifest.v2+json"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registry.wabbit-networks.io/v2/net-monitor/manifests/v1 2&gt;&amp;1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grep -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'Docker-Content-Digest:'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awk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'{print $3}’</a:t>
            </a:r>
            <a:endParaRPr lang="en-US" dirty="0"/>
          </a:p>
          <a:p>
            <a:pPr lvl="1"/>
            <a:r>
              <a:rPr lang="en-US" dirty="0"/>
              <a:t>Query list of linked artifacts </a:t>
            </a:r>
            <a:r>
              <a:rPr lang="en-US" i="1" baseline="30000" dirty="0"/>
              <a:t>(not yet implemented)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curl –k registry.wabbit-networks.io/v2/_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/net-monitor/manifests/{digest}/links</a:t>
            </a:r>
          </a:p>
          <a:p>
            <a:pPr lvl="1"/>
            <a:r>
              <a:rPr lang="en-US" dirty="0"/>
              <a:t>Possible </a:t>
            </a:r>
            <a:r>
              <a:rPr lang="en-US" dirty="0" err="1"/>
              <a:t>FIlters</a:t>
            </a:r>
            <a:endParaRPr lang="en-US" dirty="0"/>
          </a:p>
          <a:p>
            <a:pPr marL="9144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=application/vnd.oci.notary.v2.config+json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3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b="1" dirty="0" err="1">
                <a:latin typeface="Consolas" panose="020B0609020204030204" pitchFamily="49" charset="0"/>
              </a:rPr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b="1" dirty="0" err="1">
                <a:latin typeface="Consolas" panose="020B0609020204030204" pitchFamily="49" charset="0"/>
              </a:rPr>
              <a:t>mediaTypes</a:t>
            </a:r>
            <a:r>
              <a:rPr lang="en-US" dirty="0"/>
              <a:t> with IANA.org</a:t>
            </a:r>
          </a:p>
          <a:p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pPr lvl="1"/>
            <a:r>
              <a:rPr lang="en-US" sz="2200" dirty="0" err="1">
                <a:hlinkClick r:id="rId2"/>
              </a:rPr>
              <a:t>stevelasker.blog</a:t>
            </a:r>
            <a:r>
              <a:rPr lang="en-US" sz="2200" dirty="0">
                <a:hlinkClick r:id="rId2"/>
              </a:rPr>
              <a:t>/docker-tagging-best-practices-for-tagging-and-versioning-docker-images</a:t>
            </a:r>
            <a:endParaRPr lang="en-US" sz="2200" dirty="0"/>
          </a:p>
          <a:p>
            <a:r>
              <a:rPr lang="en-US" b="1" dirty="0" err="1">
                <a:latin typeface="Consolas" panose="020B0609020204030204" pitchFamily="49" charset="0"/>
              </a:rPr>
              <a:t>oci.artifact.manifest</a:t>
            </a:r>
            <a:r>
              <a:rPr lang="en-US" dirty="0"/>
              <a:t> – </a:t>
            </a:r>
            <a:r>
              <a:rPr lang="en-US" i="1" dirty="0"/>
              <a:t>work in progress</a:t>
            </a:r>
          </a:p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/artifacts/pull/29</a:t>
            </a:r>
            <a:r>
              <a:rPr lang="en-US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</a:t>
            </a:r>
            <a:r>
              <a:rPr lang="en-US" dirty="0"/>
              <a:t> </a:t>
            </a:r>
          </a:p>
          <a:p>
            <a:r>
              <a:rPr lang="en-US" dirty="0"/>
              <a:t>ORAS: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/com/</a:t>
            </a:r>
            <a:r>
              <a:rPr lang="en-US" dirty="0" err="1">
                <a:hlinkClick r:id="rId3"/>
              </a:rPr>
              <a:t>deislabs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oras</a:t>
            </a:r>
            <a:endParaRPr lang="en-US" dirty="0"/>
          </a:p>
          <a:p>
            <a:r>
              <a:rPr lang="en-US" dirty="0"/>
              <a:t>Notary v2: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/>
              <a:t> </a:t>
            </a:r>
          </a:p>
          <a:p>
            <a:r>
              <a:rPr lang="en-US" dirty="0"/>
              <a:t>Getting Started: </a:t>
            </a:r>
            <a:r>
              <a:rPr lang="en-US" sz="2400" dirty="0" err="1">
                <a:hlinkClick r:id="rId5"/>
              </a:rPr>
              <a:t>stevelasker.blog</a:t>
            </a:r>
            <a:r>
              <a:rPr lang="en-US" sz="2400" dirty="0">
                <a:hlinkClick r:id="rId5"/>
              </a:rPr>
              <a:t>/authoring-</a:t>
            </a:r>
            <a:r>
              <a:rPr lang="en-US" sz="2400" dirty="0" err="1">
                <a:hlinkClick r:id="rId5"/>
              </a:rPr>
              <a:t>oci</a:t>
            </a:r>
            <a:r>
              <a:rPr lang="en-US" sz="2400" dirty="0">
                <a:hlinkClick r:id="rId5"/>
              </a:rPr>
              <a:t>-registry-artifacts-quick-guide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Getting Started in Azure: </a:t>
            </a:r>
            <a:r>
              <a:rPr lang="en-US" sz="2000" dirty="0">
                <a:hlinkClick r:id="rId6"/>
              </a:rPr>
              <a:t>aka.ms/acr/artifacts</a:t>
            </a:r>
            <a:r>
              <a:rPr lang="en-US" sz="2000" dirty="0"/>
              <a:t> </a:t>
            </a:r>
          </a:p>
          <a:p>
            <a:r>
              <a:rPr lang="en-US" dirty="0"/>
              <a:t>Slack:  </a:t>
            </a:r>
            <a:r>
              <a:rPr lang="en-US" dirty="0">
                <a:hlinkClick r:id="rId7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8"/>
              </a:rPr>
              <a:t>chat.opencontainers.org/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9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10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github.com/</a:t>
            </a:r>
            <a:r>
              <a:rPr lang="en-US" sz="1400" dirty="0" err="1">
                <a:hlinkClick r:id="rId11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github.com/</a:t>
            </a:r>
            <a:r>
              <a:rPr lang="en-US" sz="1400" dirty="0" err="1">
                <a:hlinkClick r:id="rId12"/>
              </a:rPr>
              <a:t>SteveLasker</a:t>
            </a:r>
            <a:r>
              <a:rPr lang="en-US" sz="1400" dirty="0">
                <a:hlinkClick r:id="rId12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OCI Artifacts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4027-583B-4202-9658-9311E1BD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And why do you care?</a:t>
            </a:r>
          </a:p>
        </p:txBody>
      </p:sp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D9CB-AF88-4708-B433-FA7FD9A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5CB9-712F-4CD3-8795-872CB06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/>
          <a:lstStyle/>
          <a:p>
            <a:r>
              <a:rPr lang="en-US" dirty="0"/>
              <a:t>Production resources, fed through dev output</a:t>
            </a:r>
          </a:p>
          <a:p>
            <a:pPr lvl="1"/>
            <a:r>
              <a:rPr lang="en-US" dirty="0"/>
              <a:t>High availability – critical production asset</a:t>
            </a:r>
          </a:p>
          <a:p>
            <a:pPr lvl="1"/>
            <a:r>
              <a:rPr lang="en-US" dirty="0"/>
              <a:t>High performance – thousands of nodes and users concurrently interacting</a:t>
            </a:r>
          </a:p>
          <a:p>
            <a:pPr lvl="1"/>
            <a:r>
              <a:rPr lang="en-US" dirty="0"/>
              <a:t>Production security – </a:t>
            </a:r>
            <a:r>
              <a:rPr lang="en-US" sz="1200" dirty="0"/>
              <a:t>Auth &amp; RBAC, Firewalls, </a:t>
            </a:r>
            <a:r>
              <a:rPr lang="en-US" sz="1200" dirty="0" err="1"/>
              <a:t>VNets</a:t>
            </a:r>
            <a:r>
              <a:rPr lang="en-US" sz="1200" dirty="0"/>
              <a:t>, Policy, Scanning, Audit Logs, Content Management, Double Encryption at rest, </a:t>
            </a:r>
          </a:p>
          <a:p>
            <a:r>
              <a:rPr lang="en-US" dirty="0"/>
              <a:t>Ubiquitous – </a:t>
            </a:r>
            <a:r>
              <a:rPr lang="en-US" sz="1800" dirty="0"/>
              <a:t>Every major cloud has one, on-prem, integrated into </a:t>
            </a:r>
            <a:r>
              <a:rPr lang="en-US" sz="1800" dirty="0" err="1"/>
              <a:t>devops</a:t>
            </a:r>
            <a:r>
              <a:rPr lang="en-US" sz="1800" dirty="0"/>
              <a:t> and production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ainer" descr="Icon&#10;&#10;Description automatically generated">
            <a:extLst>
              <a:ext uri="{FF2B5EF4-FFF2-40B4-BE49-F238E27FC236}">
                <a16:creationId xmlns:a16="http://schemas.microsoft.com/office/drawing/2014/main" id="{8167A4BD-EE25-4257-80D4-4395D166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2064061"/>
            <a:ext cx="1219478" cy="1219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668A1-F285-44E1-BE8C-42B854D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31B64C87-FA12-44D5-99DA-1AA80CD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1" y="1636126"/>
            <a:ext cx="1878596" cy="19568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8861FA-DC1A-4BB9-BA62-8B48D928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1477" y="5189122"/>
            <a:ext cx="851700" cy="851700"/>
          </a:xfrm>
          <a:prstGeom prst="rect">
            <a:avLst/>
          </a:prstGeom>
        </p:spPr>
      </p:pic>
      <p:pic>
        <p:nvPicPr>
          <p:cNvPr id="18" name="SIngularity">
            <a:extLst>
              <a:ext uri="{FF2B5EF4-FFF2-40B4-BE49-F238E27FC236}">
                <a16:creationId xmlns:a16="http://schemas.microsoft.com/office/drawing/2014/main" id="{C8CED676-A21B-4023-8845-EE82FEC6B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549545" y="4076359"/>
            <a:ext cx="923632" cy="934804"/>
          </a:xfrm>
          <a:prstGeom prst="rect">
            <a:avLst/>
          </a:prstGeom>
        </p:spPr>
      </p:pic>
      <p:pic>
        <p:nvPicPr>
          <p:cNvPr id="20" name="Helm" descr="Related image">
            <a:extLst>
              <a:ext uri="{FF2B5EF4-FFF2-40B4-BE49-F238E27FC236}">
                <a16:creationId xmlns:a16="http://schemas.microsoft.com/office/drawing/2014/main" id="{62D5FE85-3A67-49F6-BBD1-F0388B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8" y="4076359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18BF70B-B009-418B-8B6F-4E7A185C3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9829" y="5092651"/>
            <a:ext cx="1044642" cy="1044642"/>
          </a:xfrm>
          <a:prstGeom prst="rect">
            <a:avLst/>
          </a:prstGeom>
        </p:spPr>
      </p:pic>
      <p:pic>
        <p:nvPicPr>
          <p:cNvPr id="25" name="Picture 2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400F96F-3168-41D8-B687-84C9CFF046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7355445" y="5143485"/>
            <a:ext cx="857250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8A586F-0582-41BB-8C52-5792B9043E36}"/>
              </a:ext>
            </a:extLst>
          </p:cNvPr>
          <p:cNvSpPr txBox="1"/>
          <p:nvPr/>
        </p:nvSpPr>
        <p:spPr>
          <a:xfrm>
            <a:off x="5440558" y="6135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dirty="0"/>
          </a:p>
        </p:txBody>
      </p:sp>
      <p:pic>
        <p:nvPicPr>
          <p:cNvPr id="36" name="Container" descr="Icon&#10;&#10;Description automatically generated">
            <a:extLst>
              <a:ext uri="{FF2B5EF4-FFF2-40B4-BE49-F238E27FC236}">
                <a16:creationId xmlns:a16="http://schemas.microsoft.com/office/drawing/2014/main" id="{415B7BF5-FD16-4768-BBF2-4BA8B028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82" y="2064061"/>
            <a:ext cx="1219478" cy="1219478"/>
          </a:xfrm>
          <a:prstGeom prst="rect">
            <a:avLst/>
          </a:prstGeom>
        </p:spPr>
      </p:pic>
      <p:pic>
        <p:nvPicPr>
          <p:cNvPr id="37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38EB94B-8666-4F07-81EC-20A5F9FEE8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8187296" y="2257280"/>
            <a:ext cx="857250" cy="942975"/>
          </a:xfrm>
          <a:prstGeom prst="rect">
            <a:avLst/>
          </a:prstGeom>
        </p:spPr>
      </p:pic>
      <p:pic>
        <p:nvPicPr>
          <p:cNvPr id="34" name="Helm" descr="Related image">
            <a:extLst>
              <a:ext uri="{FF2B5EF4-FFF2-40B4-BE49-F238E27FC236}">
                <a16:creationId xmlns:a16="http://schemas.microsoft.com/office/drawing/2014/main" id="{8762EE38-9967-49A5-9B9D-37A40C6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19" y="2224707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SIngularity">
            <a:extLst>
              <a:ext uri="{FF2B5EF4-FFF2-40B4-BE49-F238E27FC236}">
                <a16:creationId xmlns:a16="http://schemas.microsoft.com/office/drawing/2014/main" id="{970A1328-54A9-485A-9E0F-707D9DB46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8154105" y="2206398"/>
            <a:ext cx="923632" cy="934804"/>
          </a:xfrm>
          <a:prstGeom prst="rect">
            <a:avLst/>
          </a:prstGeom>
        </p:spPr>
      </p:pic>
      <p:pic>
        <p:nvPicPr>
          <p:cNvPr id="35" name="OPA">
            <a:extLst>
              <a:ext uri="{FF2B5EF4-FFF2-40B4-BE49-F238E27FC236}">
                <a16:creationId xmlns:a16="http://schemas.microsoft.com/office/drawing/2014/main" id="{FF028E53-FDB3-4B31-9B1B-66AC5688A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3600" y="2151479"/>
            <a:ext cx="1044642" cy="1044642"/>
          </a:xfrm>
          <a:prstGeom prst="rect">
            <a:avLst/>
          </a:prstGeom>
        </p:spPr>
      </p:pic>
      <p:pic>
        <p:nvPicPr>
          <p:cNvPr id="32" name="WASM">
            <a:extLst>
              <a:ext uri="{FF2B5EF4-FFF2-40B4-BE49-F238E27FC236}">
                <a16:creationId xmlns:a16="http://schemas.microsoft.com/office/drawing/2014/main" id="{9FC9AAF7-6E06-492F-BC74-1C36A29C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46" y="2229033"/>
            <a:ext cx="851700" cy="851700"/>
          </a:xfrm>
          <a:prstGeom prst="rect">
            <a:avLst/>
          </a:prstGeom>
        </p:spPr>
      </p:pic>
      <p:pic>
        <p:nvPicPr>
          <p:cNvPr id="30" name="npm" descr="npm (software) - Wikipedia">
            <a:extLst>
              <a:ext uri="{FF2B5EF4-FFF2-40B4-BE49-F238E27FC236}">
                <a16:creationId xmlns:a16="http://schemas.microsoft.com/office/drawing/2014/main" id="{ECED10E9-08B3-4F4D-A0DA-E570D6E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595512"/>
            <a:ext cx="470969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maven" descr="Emmanouil Gkatziouras – Got Code?">
            <a:extLst>
              <a:ext uri="{FF2B5EF4-FFF2-40B4-BE49-F238E27FC236}">
                <a16:creationId xmlns:a16="http://schemas.microsoft.com/office/drawing/2014/main" id="{A217A683-6CB0-4329-9A5F-E518F40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01" y="2607742"/>
            <a:ext cx="667124" cy="1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nuget" descr="GitHub - NuGet/Home: Repo for NuGet Client issues">
            <a:extLst>
              <a:ext uri="{FF2B5EF4-FFF2-40B4-BE49-F238E27FC236}">
                <a16:creationId xmlns:a16="http://schemas.microsoft.com/office/drawing/2014/main" id="{9FCE97E7-41F5-430D-AF7A-15BBD01F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3" y="2582585"/>
            <a:ext cx="606678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rpm" descr="RPM Package Manager - Wikipedia">
            <a:extLst>
              <a:ext uri="{FF2B5EF4-FFF2-40B4-BE49-F238E27FC236}">
                <a16:creationId xmlns:a16="http://schemas.microsoft.com/office/drawing/2014/main" id="{98E28811-02B3-4FE1-B148-2777DD6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601243"/>
            <a:ext cx="422671" cy="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ypi" descr="Creating a PyPI Package on Windows - Atharva Kulkarni - Medium">
            <a:extLst>
              <a:ext uri="{FF2B5EF4-FFF2-40B4-BE49-F238E27FC236}">
                <a16:creationId xmlns:a16="http://schemas.microsoft.com/office/drawing/2014/main" id="{6AE60B86-2E77-48EA-8446-121D0ED4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12" y="2591310"/>
            <a:ext cx="511829" cy="2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ruby" descr="Ruby Logo - LogoDix">
            <a:extLst>
              <a:ext uri="{FF2B5EF4-FFF2-40B4-BE49-F238E27FC236}">
                <a16:creationId xmlns:a16="http://schemas.microsoft.com/office/drawing/2014/main" id="{B6DD5B46-0488-45BD-838A-9B46761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8328026" y="2582585"/>
            <a:ext cx="715135" cy="2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gistry-Artifacts">
            <a:extLst>
              <a:ext uri="{FF2B5EF4-FFF2-40B4-BE49-F238E27FC236}">
                <a16:creationId xmlns:a16="http://schemas.microsoft.com/office/drawing/2014/main" id="{CBE048AD-EC7A-492C-BF0B-DD39C7728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715" y="1579245"/>
            <a:ext cx="2104762" cy="2114286"/>
          </a:xfrm>
          <a:prstGeom prst="rect">
            <a:avLst/>
          </a:prstGeom>
        </p:spPr>
      </p:pic>
      <p:sp>
        <p:nvSpPr>
          <p:cNvPr id="3" name="YAAS">
            <a:extLst>
              <a:ext uri="{FF2B5EF4-FFF2-40B4-BE49-F238E27FC236}">
                <a16:creationId xmlns:a16="http://schemas.microsoft.com/office/drawing/2014/main" id="{92EE2496-0C6E-4EA5-A8F8-2F76A0B81A4D}"/>
              </a:ext>
            </a:extLst>
          </p:cNvPr>
          <p:cNvSpPr txBox="1"/>
          <p:nvPr/>
        </p:nvSpPr>
        <p:spPr>
          <a:xfrm>
            <a:off x="4842839" y="1816749"/>
            <a:ext cx="1571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US" sz="3200" dirty="0"/>
              <a:t>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nother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torage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olution</a:t>
            </a:r>
          </a:p>
        </p:txBody>
      </p:sp>
      <p:sp>
        <p:nvSpPr>
          <p:cNvPr id="27" name="Y">
            <a:extLst>
              <a:ext uri="{FF2B5EF4-FFF2-40B4-BE49-F238E27FC236}">
                <a16:creationId xmlns:a16="http://schemas.microsoft.com/office/drawing/2014/main" id="{AACA87B9-68D7-4957-8ED2-0D2CD8567AF6}"/>
              </a:ext>
            </a:extLst>
          </p:cNvPr>
          <p:cNvSpPr txBox="1"/>
          <p:nvPr/>
        </p:nvSpPr>
        <p:spPr>
          <a:xfrm>
            <a:off x="4837253" y="181358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DAE96F6F-F029-481F-B269-7A77BAE0CE03}"/>
              </a:ext>
            </a:extLst>
          </p:cNvPr>
          <p:cNvSpPr txBox="1"/>
          <p:nvPr/>
        </p:nvSpPr>
        <p:spPr>
          <a:xfrm>
            <a:off x="4845658" y="23088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sz="3200" dirty="0"/>
          </a:p>
        </p:txBody>
      </p:sp>
      <p:sp>
        <p:nvSpPr>
          <p:cNvPr id="43" name="S1">
            <a:extLst>
              <a:ext uri="{FF2B5EF4-FFF2-40B4-BE49-F238E27FC236}">
                <a16:creationId xmlns:a16="http://schemas.microsoft.com/office/drawing/2014/main" id="{FC587C9C-6239-4BBB-91CD-B21CFF89CB7F}"/>
              </a:ext>
            </a:extLst>
          </p:cNvPr>
          <p:cNvSpPr txBox="1"/>
          <p:nvPr/>
        </p:nvSpPr>
        <p:spPr>
          <a:xfrm>
            <a:off x="4846871" y="278843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4" name="S2">
            <a:extLst>
              <a:ext uri="{FF2B5EF4-FFF2-40B4-BE49-F238E27FC236}">
                <a16:creationId xmlns:a16="http://schemas.microsoft.com/office/drawing/2014/main" id="{BEF513DC-927D-48A1-94B8-920E3B93783A}"/>
              </a:ext>
            </a:extLst>
          </p:cNvPr>
          <p:cNvSpPr txBox="1"/>
          <p:nvPr/>
        </p:nvSpPr>
        <p:spPr>
          <a:xfrm>
            <a:off x="4848538" y="3283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5" name="S2">
            <a:extLst>
              <a:ext uri="{FF2B5EF4-FFF2-40B4-BE49-F238E27FC236}">
                <a16:creationId xmlns:a16="http://schemas.microsoft.com/office/drawing/2014/main" id="{D4B817DC-CECF-4108-8785-CC7FFB344FAB}"/>
              </a:ext>
            </a:extLst>
          </p:cNvPr>
          <p:cNvSpPr txBox="1"/>
          <p:nvPr/>
        </p:nvSpPr>
        <p:spPr>
          <a:xfrm>
            <a:off x="4501085" y="13664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3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3" grpId="1"/>
      <p:bldP spid="27" grpId="0"/>
      <p:bldP spid="27" grpId="2"/>
      <p:bldP spid="28" grpId="0"/>
      <p:bldP spid="28" grpId="2"/>
      <p:bldP spid="43" grpId="0"/>
      <p:bldP spid="43" grpId="2"/>
      <p:bldP spid="44" grpId="0"/>
      <p:bldP spid="44" grpId="2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71A7BF-7E99-4CD7-8730-4B77ACE84244}"/>
              </a:ext>
            </a:extLst>
          </p:cNvPr>
          <p:cNvSpPr txBox="1">
            <a:spLocks/>
          </p:cNvSpPr>
          <p:nvPr/>
        </p:nvSpPr>
        <p:spPr>
          <a:xfrm>
            <a:off x="838200" y="1709737"/>
            <a:ext cx="10515600" cy="2852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Are </a:t>
            </a:r>
            <a:r>
              <a:rPr kumimoji="0" lang="en-US" sz="600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Images </a:t>
            </a: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Artifacts </a:t>
            </a:r>
            <a:r>
              <a:rPr lang="en-US" dirty="0"/>
              <a:t>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Blobs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Blob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Blob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C6485BC-9950-4D8E-86EA-7B9B82393B5A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571500" y="2781300"/>
            <a:ext cx="4993277" cy="4898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762000" y="3787140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9CB5F7-3807-408F-A721-7CD1C836DB0D}"/>
              </a:ext>
            </a:extLst>
          </p:cNvPr>
          <p:cNvSpPr/>
          <p:nvPr/>
        </p:nvSpPr>
        <p:spPr>
          <a:xfrm>
            <a:off x="761999" y="4614828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AFC3823B-61C8-47B9-B99A-32CE115F637C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4273"/>
              <a:gd name="adj2" fmla="val 1156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CFFA35CF-62B8-463C-9B2A-59886C8E1082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6714"/>
              <a:gd name="adj2" fmla="val 5953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318763" y="2622531"/>
            <a:ext cx="5813005" cy="1480895"/>
          </a:xfrm>
          <a:prstGeom prst="wedgeRectCallout">
            <a:avLst>
              <a:gd name="adj1" fmla="val -62741"/>
              <a:gd name="adj2" fmla="val -2034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Content Descriptors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Consists of components, arranged in a Merkle Directed Acyclic Graph (DAG).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References between components in the graph are expressed through Content Descriptors.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describes the disposition of the targeted content.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include the type of content, a content identifier (digest), and the byte-size</a:t>
            </a:r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" grpId="0" animBg="1"/>
      <p:bldP spid="53" grpId="0" animBg="1"/>
      <p:bldP spid="55" grpId="0" animBg="1"/>
      <p:bldP spid="74" grpId="0" animBg="1"/>
      <p:bldP spid="75" grpId="0" animBg="1"/>
      <p:bldP spid="7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12810</TotalTime>
  <Words>3112</Words>
  <Application>Microsoft Office PowerPoint</Application>
  <PresentationFormat>Widescreen</PresentationFormat>
  <Paragraphs>541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Anonymice Powerline</vt:lpstr>
      <vt:lpstr>-apple-system</vt:lpstr>
      <vt:lpstr>Arial</vt:lpstr>
      <vt:lpstr>az_ea_font</vt:lpstr>
      <vt:lpstr>Calibri</vt:lpstr>
      <vt:lpstr>Calibri Light</vt:lpstr>
      <vt:lpstr>Consolas</vt:lpstr>
      <vt:lpstr>Courier New</vt:lpstr>
      <vt:lpstr>Fira Mono for Powerline</vt:lpstr>
      <vt:lpstr>Hack</vt:lpstr>
      <vt:lpstr>Script MT Bold</vt:lpstr>
      <vt:lpstr>Segoe UI</vt:lpstr>
      <vt:lpstr>Office Theme</vt:lpstr>
      <vt:lpstr>1_Office Theme</vt:lpstr>
      <vt:lpstr>OCI Artifact Registries</vt:lpstr>
      <vt:lpstr>Agenda</vt:lpstr>
      <vt:lpstr>What is OCI Artifacts</vt:lpstr>
      <vt:lpstr>Container Registries</vt:lpstr>
      <vt:lpstr>Running A Storage Thing</vt:lpstr>
      <vt:lpstr>Container Registries</vt:lpstr>
      <vt:lpstr>How Are Images Stored       in OCI Registries</vt:lpstr>
      <vt:lpstr>Docker Pull Flow</vt:lpstr>
      <vt:lpstr>Dissecting an OCI Image Manifest</vt:lpstr>
      <vt:lpstr>Dissecting an OCI Image Manifest</vt:lpstr>
      <vt:lpstr>Dissecting an OCI Image Index</vt:lpstr>
      <vt:lpstr>Comparing an OCI Image Manifest &amp; Index</vt:lpstr>
      <vt:lpstr>Understanding the Artifact Type</vt:lpstr>
      <vt:lpstr>Dissecting an OCI Image Manifest</vt:lpstr>
      <vt:lpstr>PowerPoint Presentation</vt:lpstr>
      <vt:lpstr>Why Config?</vt:lpstr>
      <vt:lpstr>Individual Artifacts &amp; Reference Artifacts</vt:lpstr>
      <vt:lpstr>What should be seen?</vt:lpstr>
      <vt:lpstr>Individual Artifacts &amp; Reference Artifacts</vt:lpstr>
      <vt:lpstr>Comparing OCI Image &amp; Artifact Manifest</vt:lpstr>
      <vt:lpstr>Comparing OCI Image &amp; Artifact Manifest</vt:lpstr>
      <vt:lpstr>Demo Time</vt:lpstr>
      <vt:lpstr>Finding Reference Artifacts</vt:lpstr>
      <vt:lpstr>Coming up for air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127</cp:revision>
  <dcterms:created xsi:type="dcterms:W3CDTF">2019-04-26T20:36:37Z</dcterms:created>
  <dcterms:modified xsi:type="dcterms:W3CDTF">2021-03-08T23:09:06Z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