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310" r:id="rId5"/>
  </p:sldMasterIdLst>
  <p:notesMasterIdLst>
    <p:notesMasterId r:id="rId12"/>
  </p:notesMasterIdLst>
  <p:handoutMasterIdLst>
    <p:handoutMasterId r:id="rId13"/>
  </p:handoutMasterIdLst>
  <p:sldIdLst>
    <p:sldId id="1367" r:id="rId6"/>
    <p:sldId id="1409" r:id="rId7"/>
    <p:sldId id="1458" r:id="rId8"/>
    <p:sldId id="1364" r:id="rId9"/>
    <p:sldId id="1459" r:id="rId10"/>
    <p:sldId id="1414" r:id="rId1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 - DELETE SECTION" id="{4800C02C-F9A5-49D6-A098-754168CF5DCF}">
          <p14:sldIdLst/>
        </p14:section>
        <p14:section name="Light Connect 2016 Template" id="{D3E95C9D-3DD4-45B7-BFD9-4AE9F68B7B97}">
          <p14:sldIdLst>
            <p14:sldId id="1367"/>
            <p14:sldId id="1409"/>
            <p14:sldId id="1458"/>
            <p14:sldId id="1364"/>
            <p14:sldId id="1459"/>
            <p14:sldId id="141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92C8C"/>
    <a:srgbClr val="505050"/>
    <a:srgbClr val="00BCF2"/>
    <a:srgbClr val="D2D2D2"/>
    <a:srgbClr val="0078D7"/>
    <a:srgbClr val="32145A"/>
    <a:srgbClr val="008272"/>
    <a:srgbClr val="5C2D9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001" autoAdjust="0"/>
  </p:normalViewPr>
  <p:slideViewPr>
    <p:cSldViewPr>
      <p:cViewPr varScale="1">
        <p:scale>
          <a:sx n="70" d="100"/>
          <a:sy n="70" d="100"/>
        </p:scale>
        <p:origin x="306" y="48"/>
      </p:cViewPr>
      <p:guideLst/>
    </p:cSldViewPr>
  </p:slideViewPr>
  <p:outlineViewPr>
    <p:cViewPr>
      <p:scale>
        <a:sx n="33" d="100"/>
        <a:sy n="33" d="100"/>
      </p:scale>
      <p:origin x="0" y="-144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3552" y="35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5FBA5D-D1A2-43B7-B2E6-D00C67E07FAF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43BFC27-E6F4-4939-869D-6A66FF0F3A5B}">
      <dgm:prSet phldrT="[Text]" custT="1"/>
      <dgm:spPr/>
      <dgm:t>
        <a:bodyPr/>
        <a:lstStyle/>
        <a:p>
          <a:r>
            <a:rPr lang="en-US" sz="1600" dirty="0"/>
            <a:t>Public Preview </a:t>
          </a:r>
        </a:p>
      </dgm:t>
    </dgm:pt>
    <dgm:pt modelId="{0D389BEF-AB95-4D81-A0CD-B6C16DEDB74F}" type="parTrans" cxnId="{29052CD3-B370-4575-A416-30975020ED5F}">
      <dgm:prSet/>
      <dgm:spPr/>
      <dgm:t>
        <a:bodyPr/>
        <a:lstStyle/>
        <a:p>
          <a:endParaRPr lang="en-US" sz="1100"/>
        </a:p>
      </dgm:t>
    </dgm:pt>
    <dgm:pt modelId="{4B7B38E5-FC09-4034-A85B-88C66CC796A4}" type="sibTrans" cxnId="{29052CD3-B370-4575-A416-30975020ED5F}">
      <dgm:prSet/>
      <dgm:spPr/>
      <dgm:t>
        <a:bodyPr/>
        <a:lstStyle/>
        <a:p>
          <a:endParaRPr lang="en-US" sz="1100"/>
        </a:p>
      </dgm:t>
    </dgm:pt>
    <dgm:pt modelId="{E3FC3241-CA43-4643-94B7-624F66A2330E}">
      <dgm:prSet phldrT="[Text]" custT="1"/>
      <dgm:spPr/>
      <dgm:t>
        <a:bodyPr/>
        <a:lstStyle/>
        <a:p>
          <a:r>
            <a:rPr lang="en-US" sz="1200" dirty="0"/>
            <a:t>November</a:t>
          </a:r>
        </a:p>
      </dgm:t>
    </dgm:pt>
    <dgm:pt modelId="{6140302C-277F-418E-9A76-FD2C40341AF1}" type="parTrans" cxnId="{4F47CA3E-6861-42E5-A194-D50E73269772}">
      <dgm:prSet/>
      <dgm:spPr/>
      <dgm:t>
        <a:bodyPr/>
        <a:lstStyle/>
        <a:p>
          <a:endParaRPr lang="en-US" sz="1100"/>
        </a:p>
      </dgm:t>
    </dgm:pt>
    <dgm:pt modelId="{20CEC219-FB9C-4426-A142-68EBC2165CCE}" type="sibTrans" cxnId="{4F47CA3E-6861-42E5-A194-D50E73269772}">
      <dgm:prSet/>
      <dgm:spPr/>
      <dgm:t>
        <a:bodyPr/>
        <a:lstStyle/>
        <a:p>
          <a:endParaRPr lang="en-US" sz="1100"/>
        </a:p>
      </dgm:t>
    </dgm:pt>
    <dgm:pt modelId="{B69928D8-8836-402F-9E0D-B723F4A9327D}">
      <dgm:prSet phldrT="[Text]" custT="1"/>
      <dgm:spPr/>
      <dgm:t>
        <a:bodyPr/>
        <a:lstStyle/>
        <a:p>
          <a:r>
            <a:rPr lang="en-US" sz="1600" dirty="0"/>
            <a:t>GA</a:t>
          </a:r>
        </a:p>
      </dgm:t>
    </dgm:pt>
    <dgm:pt modelId="{4536A575-4AA1-4DC4-935D-226AE6647FDF}" type="parTrans" cxnId="{FDF09B2B-C103-4D02-8F96-2CF41E85B1D2}">
      <dgm:prSet/>
      <dgm:spPr/>
      <dgm:t>
        <a:bodyPr/>
        <a:lstStyle/>
        <a:p>
          <a:endParaRPr lang="en-US" sz="1100"/>
        </a:p>
      </dgm:t>
    </dgm:pt>
    <dgm:pt modelId="{7F177665-35BD-4CC2-8EB9-C81238D802DB}" type="sibTrans" cxnId="{FDF09B2B-C103-4D02-8F96-2CF41E85B1D2}">
      <dgm:prSet/>
      <dgm:spPr/>
      <dgm:t>
        <a:bodyPr/>
        <a:lstStyle/>
        <a:p>
          <a:endParaRPr lang="en-US" sz="1100"/>
        </a:p>
      </dgm:t>
    </dgm:pt>
    <dgm:pt modelId="{C694935F-4B9E-4742-9372-006808342B40}">
      <dgm:prSet phldrT="[Text]" custT="1"/>
      <dgm:spPr/>
      <dgm:t>
        <a:bodyPr/>
        <a:lstStyle/>
        <a:p>
          <a:r>
            <a:rPr lang="en-US" sz="1200" dirty="0"/>
            <a:t>Spring </a:t>
          </a:r>
          <a:r>
            <a:rPr lang="en-US" sz="1200"/>
            <a:t>‘17</a:t>
          </a:r>
          <a:endParaRPr lang="en-US" sz="1200" dirty="0"/>
        </a:p>
      </dgm:t>
    </dgm:pt>
    <dgm:pt modelId="{23956D32-4C5C-4871-86BA-5BFBD10A624C}" type="parTrans" cxnId="{FC094D53-83F2-490B-8BB1-EE9E63981CFF}">
      <dgm:prSet/>
      <dgm:spPr/>
      <dgm:t>
        <a:bodyPr/>
        <a:lstStyle/>
        <a:p>
          <a:endParaRPr lang="en-US" sz="1100"/>
        </a:p>
      </dgm:t>
    </dgm:pt>
    <dgm:pt modelId="{EB79C0AD-BBC4-49AC-88B0-153638A76D83}" type="sibTrans" cxnId="{FC094D53-83F2-490B-8BB1-EE9E63981CFF}">
      <dgm:prSet/>
      <dgm:spPr/>
      <dgm:t>
        <a:bodyPr/>
        <a:lstStyle/>
        <a:p>
          <a:endParaRPr lang="en-US" sz="1100"/>
        </a:p>
      </dgm:t>
    </dgm:pt>
    <dgm:pt modelId="{7FA54ABB-1800-4CB2-9509-944BB8543939}" type="pres">
      <dgm:prSet presAssocID="{F75FBA5D-D1A2-43B7-B2E6-D00C67E07FAF}" presName="Name0" presStyleCnt="0">
        <dgm:presLayoutVars>
          <dgm:dir/>
          <dgm:resizeHandles val="exact"/>
        </dgm:presLayoutVars>
      </dgm:prSet>
      <dgm:spPr/>
    </dgm:pt>
    <dgm:pt modelId="{55A86D31-0FDF-4CAA-8B1A-F51FF121283C}" type="pres">
      <dgm:prSet presAssocID="{843BFC27-E6F4-4939-869D-6A66FF0F3A5B}" presName="composite" presStyleCnt="0"/>
      <dgm:spPr/>
    </dgm:pt>
    <dgm:pt modelId="{82863520-C3A7-413C-9641-DC1DB3089623}" type="pres">
      <dgm:prSet presAssocID="{843BFC27-E6F4-4939-869D-6A66FF0F3A5B}" presName="bgChev" presStyleLbl="node1" presStyleIdx="0" presStyleCnt="2"/>
      <dgm:spPr/>
    </dgm:pt>
    <dgm:pt modelId="{73D9BF0A-08E1-4B6C-A596-D28FF7F4D9F0}" type="pres">
      <dgm:prSet presAssocID="{843BFC27-E6F4-4939-869D-6A66FF0F3A5B}" presName="txNode" presStyleLbl="fgAcc1" presStyleIdx="0" presStyleCnt="2">
        <dgm:presLayoutVars>
          <dgm:bulletEnabled val="1"/>
        </dgm:presLayoutVars>
      </dgm:prSet>
      <dgm:spPr/>
    </dgm:pt>
    <dgm:pt modelId="{583B51F4-44E8-46B9-815C-4C2BC3B0FD4E}" type="pres">
      <dgm:prSet presAssocID="{4B7B38E5-FC09-4034-A85B-88C66CC796A4}" presName="compositeSpace" presStyleCnt="0"/>
      <dgm:spPr/>
    </dgm:pt>
    <dgm:pt modelId="{A2AFC7E8-C59B-4CDF-8EFA-34860061C926}" type="pres">
      <dgm:prSet presAssocID="{B69928D8-8836-402F-9E0D-B723F4A9327D}" presName="composite" presStyleCnt="0"/>
      <dgm:spPr/>
    </dgm:pt>
    <dgm:pt modelId="{21D41BB9-4704-46BA-87DA-8916E5225295}" type="pres">
      <dgm:prSet presAssocID="{B69928D8-8836-402F-9E0D-B723F4A9327D}" presName="bgChev" presStyleLbl="node1" presStyleIdx="1" presStyleCnt="2"/>
      <dgm:spPr/>
    </dgm:pt>
    <dgm:pt modelId="{A3291D0F-ED85-4213-8D73-F919AA852B54}" type="pres">
      <dgm:prSet presAssocID="{B69928D8-8836-402F-9E0D-B723F4A9327D}" presName="txNode" presStyleLbl="fgAcc1" presStyleIdx="1" presStyleCnt="2">
        <dgm:presLayoutVars>
          <dgm:bulletEnabled val="1"/>
        </dgm:presLayoutVars>
      </dgm:prSet>
      <dgm:spPr/>
    </dgm:pt>
  </dgm:ptLst>
  <dgm:cxnLst>
    <dgm:cxn modelId="{FDF09B2B-C103-4D02-8F96-2CF41E85B1D2}" srcId="{F75FBA5D-D1A2-43B7-B2E6-D00C67E07FAF}" destId="{B69928D8-8836-402F-9E0D-B723F4A9327D}" srcOrd="1" destOrd="0" parTransId="{4536A575-4AA1-4DC4-935D-226AE6647FDF}" sibTransId="{7F177665-35BD-4CC2-8EB9-C81238D802DB}"/>
    <dgm:cxn modelId="{FC094D53-83F2-490B-8BB1-EE9E63981CFF}" srcId="{B69928D8-8836-402F-9E0D-B723F4A9327D}" destId="{C694935F-4B9E-4742-9372-006808342B40}" srcOrd="0" destOrd="0" parTransId="{23956D32-4C5C-4871-86BA-5BFBD10A624C}" sibTransId="{EB79C0AD-BBC4-49AC-88B0-153638A76D83}"/>
    <dgm:cxn modelId="{FFDAF554-6044-4F8D-860F-128ED47C8A1C}" type="presOf" srcId="{843BFC27-E6F4-4939-869D-6A66FF0F3A5B}" destId="{73D9BF0A-08E1-4B6C-A596-D28FF7F4D9F0}" srcOrd="0" destOrd="0" presId="urn:microsoft.com/office/officeart/2005/8/layout/chevronAccent+Icon"/>
    <dgm:cxn modelId="{29052CD3-B370-4575-A416-30975020ED5F}" srcId="{F75FBA5D-D1A2-43B7-B2E6-D00C67E07FAF}" destId="{843BFC27-E6F4-4939-869D-6A66FF0F3A5B}" srcOrd="0" destOrd="0" parTransId="{0D389BEF-AB95-4D81-A0CD-B6C16DEDB74F}" sibTransId="{4B7B38E5-FC09-4034-A85B-88C66CC796A4}"/>
    <dgm:cxn modelId="{79987C50-FC7C-4419-B74B-797F1CEB360C}" type="presOf" srcId="{E3FC3241-CA43-4643-94B7-624F66A2330E}" destId="{73D9BF0A-08E1-4B6C-A596-D28FF7F4D9F0}" srcOrd="0" destOrd="1" presId="urn:microsoft.com/office/officeart/2005/8/layout/chevronAccent+Icon"/>
    <dgm:cxn modelId="{D555D1B6-EFAA-4E5D-A2C2-4A7FBE41C897}" type="presOf" srcId="{B69928D8-8836-402F-9E0D-B723F4A9327D}" destId="{A3291D0F-ED85-4213-8D73-F919AA852B54}" srcOrd="0" destOrd="0" presId="urn:microsoft.com/office/officeart/2005/8/layout/chevronAccent+Icon"/>
    <dgm:cxn modelId="{9CA0730E-F399-4DF8-95FD-2C07F785C928}" type="presOf" srcId="{C694935F-4B9E-4742-9372-006808342B40}" destId="{A3291D0F-ED85-4213-8D73-F919AA852B54}" srcOrd="0" destOrd="1" presId="urn:microsoft.com/office/officeart/2005/8/layout/chevronAccent+Icon"/>
    <dgm:cxn modelId="{FC1ADA3E-1AEE-450F-BC4E-1FF1BD69931E}" type="presOf" srcId="{F75FBA5D-D1A2-43B7-B2E6-D00C67E07FAF}" destId="{7FA54ABB-1800-4CB2-9509-944BB8543939}" srcOrd="0" destOrd="0" presId="urn:microsoft.com/office/officeart/2005/8/layout/chevronAccent+Icon"/>
    <dgm:cxn modelId="{4F47CA3E-6861-42E5-A194-D50E73269772}" srcId="{843BFC27-E6F4-4939-869D-6A66FF0F3A5B}" destId="{E3FC3241-CA43-4643-94B7-624F66A2330E}" srcOrd="0" destOrd="0" parTransId="{6140302C-277F-418E-9A76-FD2C40341AF1}" sibTransId="{20CEC219-FB9C-4426-A142-68EBC2165CCE}"/>
    <dgm:cxn modelId="{18A242F8-BBFF-4172-BD4D-8B7D50F00F51}" type="presParOf" srcId="{7FA54ABB-1800-4CB2-9509-944BB8543939}" destId="{55A86D31-0FDF-4CAA-8B1A-F51FF121283C}" srcOrd="0" destOrd="0" presId="urn:microsoft.com/office/officeart/2005/8/layout/chevronAccent+Icon"/>
    <dgm:cxn modelId="{968143DA-D8CF-4950-8C78-6155B5AB6E94}" type="presParOf" srcId="{55A86D31-0FDF-4CAA-8B1A-F51FF121283C}" destId="{82863520-C3A7-413C-9641-DC1DB3089623}" srcOrd="0" destOrd="0" presId="urn:microsoft.com/office/officeart/2005/8/layout/chevronAccent+Icon"/>
    <dgm:cxn modelId="{3335BFA5-3A35-4441-9868-18D78CCA8762}" type="presParOf" srcId="{55A86D31-0FDF-4CAA-8B1A-F51FF121283C}" destId="{73D9BF0A-08E1-4B6C-A596-D28FF7F4D9F0}" srcOrd="1" destOrd="0" presId="urn:microsoft.com/office/officeart/2005/8/layout/chevronAccent+Icon"/>
    <dgm:cxn modelId="{4116651D-D8FA-46B9-921F-ABC4D8EC35B7}" type="presParOf" srcId="{7FA54ABB-1800-4CB2-9509-944BB8543939}" destId="{583B51F4-44E8-46B9-815C-4C2BC3B0FD4E}" srcOrd="1" destOrd="0" presId="urn:microsoft.com/office/officeart/2005/8/layout/chevronAccent+Icon"/>
    <dgm:cxn modelId="{AE40CAB7-B3AA-4DA7-8355-298713B74DBD}" type="presParOf" srcId="{7FA54ABB-1800-4CB2-9509-944BB8543939}" destId="{A2AFC7E8-C59B-4CDF-8EFA-34860061C926}" srcOrd="2" destOrd="0" presId="urn:microsoft.com/office/officeart/2005/8/layout/chevronAccent+Icon"/>
    <dgm:cxn modelId="{85F9D34E-4A87-4DAD-AE2D-28DA445834C3}" type="presParOf" srcId="{A2AFC7E8-C59B-4CDF-8EFA-34860061C926}" destId="{21D41BB9-4704-46BA-87DA-8916E5225295}" srcOrd="0" destOrd="0" presId="urn:microsoft.com/office/officeart/2005/8/layout/chevronAccent+Icon"/>
    <dgm:cxn modelId="{4D193F37-2CDE-4D8E-BFB5-DFA0F0C4DB61}" type="presParOf" srcId="{A2AFC7E8-C59B-4CDF-8EFA-34860061C926}" destId="{A3291D0F-ED85-4213-8D73-F919AA852B54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863520-C3A7-413C-9641-DC1DB3089623}">
      <dsp:nvSpPr>
        <dsp:cNvPr id="0" name=""/>
        <dsp:cNvSpPr/>
      </dsp:nvSpPr>
      <dsp:spPr>
        <a:xfrm>
          <a:off x="2016" y="15245"/>
          <a:ext cx="2095685" cy="808934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9BF0A-08E1-4B6C-A596-D28FF7F4D9F0}">
      <dsp:nvSpPr>
        <dsp:cNvPr id="0" name=""/>
        <dsp:cNvSpPr/>
      </dsp:nvSpPr>
      <dsp:spPr>
        <a:xfrm>
          <a:off x="560866" y="217478"/>
          <a:ext cx="1769690" cy="808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Public Preview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November</a:t>
          </a:r>
        </a:p>
      </dsp:txBody>
      <dsp:txXfrm>
        <a:off x="584559" y="241171"/>
        <a:ext cx="1722304" cy="761548"/>
      </dsp:txXfrm>
    </dsp:sp>
    <dsp:sp modelId="{21D41BB9-4704-46BA-87DA-8916E5225295}">
      <dsp:nvSpPr>
        <dsp:cNvPr id="0" name=""/>
        <dsp:cNvSpPr/>
      </dsp:nvSpPr>
      <dsp:spPr>
        <a:xfrm>
          <a:off x="2395756" y="15245"/>
          <a:ext cx="2095685" cy="808934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291D0F-ED85-4213-8D73-F919AA852B54}">
      <dsp:nvSpPr>
        <dsp:cNvPr id="0" name=""/>
        <dsp:cNvSpPr/>
      </dsp:nvSpPr>
      <dsp:spPr>
        <a:xfrm>
          <a:off x="2954605" y="217478"/>
          <a:ext cx="1769690" cy="808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Spring </a:t>
          </a:r>
          <a:r>
            <a:rPr lang="en-US" sz="1200" kern="1200"/>
            <a:t>‘17</a:t>
          </a:r>
          <a:endParaRPr lang="en-US" sz="1200" kern="1200" dirty="0"/>
        </a:p>
      </dsp:txBody>
      <dsp:txXfrm>
        <a:off x="2978298" y="241171"/>
        <a:ext cx="1722304" cy="7615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Connect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11/10/2016 9:26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Connect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11/10/2016 9:26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11/10/2016 9:26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740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Microsoft Connect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11/10/2016 9:26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001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0" y="6240963"/>
            <a:ext cx="1278510" cy="274137"/>
          </a:xfrm>
          <a:prstGeom prst="rect">
            <a:avLst/>
          </a:prstGeom>
        </p:spPr>
      </p:pic>
      <p:pic>
        <p:nvPicPr>
          <p:cNvPr id="6" name="MS logo white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488440" y="6131358"/>
            <a:ext cx="1371600" cy="29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6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3139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-1" y="6248400"/>
            <a:ext cx="12436475" cy="75406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101600" dist="12700" dir="16200000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3059030" y="487"/>
            <a:ext cx="9356808" cy="69940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invGray">
          <a:xfrm>
            <a:off x="432276" y="6498914"/>
            <a:ext cx="1045829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54990" y="3954780"/>
            <a:ext cx="9363061" cy="664797"/>
          </a:xfrm>
          <a:prstGeom prst="rect">
            <a:avLst/>
          </a:prstGeom>
          <a:noFill/>
        </p:spPr>
        <p:txBody>
          <a:bodyPr wrap="square" lIns="146304" tIns="109728" rIns="146304" bIns="109728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14" name="Title 12"/>
          <p:cNvSpPr>
            <a:spLocks noGrp="1"/>
          </p:cNvSpPr>
          <p:nvPr>
            <p:ph type="title" hasCustomPrompt="1"/>
          </p:nvPr>
        </p:nvSpPr>
        <p:spPr>
          <a:xfrm>
            <a:off x="536702" y="2114550"/>
            <a:ext cx="9363062" cy="1840230"/>
          </a:xfrm>
          <a:prstGeom prst="rect">
            <a:avLst/>
          </a:prstGeom>
        </p:spPr>
        <p:txBody>
          <a:bodyPr lIns="146304" tIns="9144" rIns="146304" bIns="9144" anchor="b" anchorCtr="0"/>
          <a:lstStyle>
            <a:lvl1pPr marL="0" indent="0">
              <a:spcBef>
                <a:spcPts val="0"/>
              </a:spcBef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60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- 2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3059030" y="487"/>
            <a:ext cx="9356808" cy="6994038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-1" y="6248400"/>
            <a:ext cx="12436475" cy="75406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101600" dist="12700" dir="16200000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invGray">
          <a:xfrm>
            <a:off x="432276" y="6498914"/>
            <a:ext cx="1045829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54990" y="3954780"/>
            <a:ext cx="9363061" cy="664797"/>
          </a:xfrm>
          <a:prstGeom prst="rect">
            <a:avLst/>
          </a:prstGeom>
          <a:noFill/>
        </p:spPr>
        <p:txBody>
          <a:bodyPr wrap="square" lIns="146304" tIns="109728" rIns="146304" bIns="109728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14" name="Title 12"/>
          <p:cNvSpPr>
            <a:spLocks noGrp="1"/>
          </p:cNvSpPr>
          <p:nvPr>
            <p:ph type="title" hasCustomPrompt="1"/>
          </p:nvPr>
        </p:nvSpPr>
        <p:spPr>
          <a:xfrm>
            <a:off x="554990" y="2114550"/>
            <a:ext cx="9363062" cy="1840230"/>
          </a:xfrm>
          <a:prstGeom prst="rect">
            <a:avLst/>
          </a:prstGeom>
        </p:spPr>
        <p:txBody>
          <a:bodyPr lIns="146304" tIns="9144" rIns="146304" bIns="9144" anchor="b" anchorCtr="0"/>
          <a:lstStyle>
            <a:lvl1pPr marL="0" indent="0">
              <a:spcBef>
                <a:spcPts val="0"/>
              </a:spcBef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60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30999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- 3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3059030" y="487"/>
            <a:ext cx="9356808" cy="6994038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-1" y="6248400"/>
            <a:ext cx="12436475" cy="75406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101600" dist="12700" dir="16200000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invGray">
          <a:xfrm>
            <a:off x="432276" y="6498914"/>
            <a:ext cx="1045829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54990" y="3954780"/>
            <a:ext cx="9363061" cy="664797"/>
          </a:xfrm>
          <a:prstGeom prst="rect">
            <a:avLst/>
          </a:prstGeom>
          <a:noFill/>
        </p:spPr>
        <p:txBody>
          <a:bodyPr wrap="square" lIns="146304" tIns="109728" rIns="146304" bIns="109728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14" name="Title 12"/>
          <p:cNvSpPr>
            <a:spLocks noGrp="1"/>
          </p:cNvSpPr>
          <p:nvPr>
            <p:ph type="title" hasCustomPrompt="1"/>
          </p:nvPr>
        </p:nvSpPr>
        <p:spPr>
          <a:xfrm>
            <a:off x="554990" y="2114550"/>
            <a:ext cx="9363062" cy="1840230"/>
          </a:xfrm>
          <a:prstGeom prst="rect">
            <a:avLst/>
          </a:prstGeom>
        </p:spPr>
        <p:txBody>
          <a:bodyPr lIns="146304" tIns="9144" rIns="146304" bIns="9144" anchor="b" anchorCtr="0"/>
          <a:lstStyle>
            <a:lvl1pPr marL="0" indent="0">
              <a:spcBef>
                <a:spcPts val="0"/>
              </a:spcBef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60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55386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3059030" y="487"/>
            <a:ext cx="9356808" cy="6994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437" y="1209973"/>
            <a:ext cx="111252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1" y="6240463"/>
            <a:ext cx="12436474" cy="75406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>
            <a:outerShdw blurRad="101600" dist="12700" dir="16200000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invGray">
          <a:xfrm>
            <a:off x="432277" y="6490977"/>
            <a:ext cx="1045829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54038" y="2125678"/>
            <a:ext cx="5664199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54038" y="3955786"/>
            <a:ext cx="5664200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Transmiss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3059030" y="487"/>
            <a:ext cx="9356808" cy="6994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2860" y="2125662"/>
            <a:ext cx="5675377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lain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42860" y="2125662"/>
            <a:ext cx="5675377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3237" y="1241426"/>
            <a:ext cx="5257801" cy="2012859"/>
          </a:xfrm>
        </p:spPr>
        <p:txBody>
          <a:bodyPr wrap="square">
            <a:spAutoFit/>
          </a:bodyPr>
          <a:lstStyle>
            <a:lvl1pPr>
              <a:defRPr sz="6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325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Connect logo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S logo whit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488440" y="6131358"/>
            <a:ext cx="1371600" cy="29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2039" y="2939754"/>
            <a:ext cx="4572396" cy="97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383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36000" decel="6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0" y="6240963"/>
            <a:ext cx="1278510" cy="274137"/>
          </a:xfrm>
          <a:prstGeom prst="rect">
            <a:avLst/>
          </a:prstGeom>
        </p:spPr>
      </p:pic>
      <p:pic>
        <p:nvPicPr>
          <p:cNvPr id="6" name="MS logo white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488440" y="6131358"/>
            <a:ext cx="1371600" cy="29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84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1" y="487"/>
            <a:ext cx="12436474" cy="664537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>
            <a:outerShdw blurRad="25400" dist="12700" dir="5400000" algn="t" rotWithShape="0">
              <a:prstClr val="black">
                <a:alpha val="18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557" y="215806"/>
            <a:ext cx="1187693" cy="254682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554038" y="2125678"/>
            <a:ext cx="5664199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54038" y="3955786"/>
            <a:ext cx="5664200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28960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 - Connec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 bwMode="auto">
          <a:xfrm>
            <a:off x="-1" y="5839619"/>
            <a:ext cx="12436475" cy="115490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" name="MS logo white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61347" y="6267883"/>
            <a:ext cx="1371600" cy="29348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>
            <a:alphaModFix amt="10000"/>
          </a:blip>
          <a:srcRect t="43378" r="43213" b="10783"/>
          <a:stretch/>
        </p:blipFill>
        <p:spPr>
          <a:xfrm>
            <a:off x="3063793" y="487"/>
            <a:ext cx="9356808" cy="6994038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554038" y="2125678"/>
            <a:ext cx="5664199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54038" y="3955786"/>
            <a:ext cx="5664200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243315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- Connec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 bwMode="auto">
          <a:xfrm>
            <a:off x="-1" y="5839619"/>
            <a:ext cx="12436475" cy="115490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3">
            <a:alphaModFix amt="10000"/>
          </a:blip>
          <a:srcRect t="43378" r="43213" b="10783"/>
          <a:stretch/>
        </p:blipFill>
        <p:spPr>
          <a:xfrm>
            <a:off x="3063793" y="487"/>
            <a:ext cx="9356808" cy="6994038"/>
          </a:xfrm>
          <a:prstGeom prst="rect">
            <a:avLst/>
          </a:prstGeom>
        </p:spPr>
      </p:pic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554038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54037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9" name="MS logo white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61347" y="6267883"/>
            <a:ext cx="1371600" cy="29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02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9774513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067622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254255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317480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529360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663928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-1" y="5839619"/>
            <a:ext cx="12436475" cy="115490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3063793" y="487"/>
            <a:ext cx="9356808" cy="6994038"/>
          </a:xfrm>
          <a:prstGeom prst="rect">
            <a:avLst/>
          </a:prstGeom>
        </p:spPr>
      </p:pic>
      <p:sp>
        <p:nvSpPr>
          <p:cNvPr id="20" name="Title 12"/>
          <p:cNvSpPr>
            <a:spLocks noGrp="1"/>
          </p:cNvSpPr>
          <p:nvPr>
            <p:ph type="title" hasCustomPrompt="1"/>
          </p:nvPr>
        </p:nvSpPr>
        <p:spPr>
          <a:xfrm>
            <a:off x="554990" y="2114550"/>
            <a:ext cx="9363062" cy="1840230"/>
          </a:xfrm>
          <a:prstGeom prst="rect">
            <a:avLst/>
          </a:prstGeom>
        </p:spPr>
        <p:txBody>
          <a:bodyPr lIns="146304" tIns="9144" rIns="146304" bIns="9144" anchor="b" anchorCtr="0"/>
          <a:lstStyle>
            <a:lvl1pPr marL="0" indent="0"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54990" y="3946842"/>
            <a:ext cx="9363061" cy="664797"/>
          </a:xfrm>
          <a:prstGeom prst="rect">
            <a:avLst/>
          </a:prstGeom>
          <a:noFill/>
        </p:spPr>
        <p:txBody>
          <a:bodyPr wrap="square" lIns="146304" tIns="109728" rIns="146304" bIns="109728">
            <a:sp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163728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3211430" y="152887"/>
            <a:ext cx="9356808" cy="6994038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43368" y="1209973"/>
            <a:ext cx="11188701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15059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-1" y="5839619"/>
            <a:ext cx="12436475" cy="115490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MS logo white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48646" y="6267883"/>
            <a:ext cx="1371600" cy="29348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alphaModFix amt="10000"/>
          </a:blip>
          <a:srcRect t="43378" r="43213" b="10783"/>
          <a:stretch/>
        </p:blipFill>
        <p:spPr>
          <a:xfrm>
            <a:off x="3063793" y="487"/>
            <a:ext cx="9356808" cy="6994038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554038" y="2125678"/>
            <a:ext cx="5664199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54038" y="3955786"/>
            <a:ext cx="5664200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717450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Transmiss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3211430" y="152887"/>
            <a:ext cx="9356808" cy="699403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03236" y="2125662"/>
            <a:ext cx="11658601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537205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5936" y="2125662"/>
            <a:ext cx="11658601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24214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03238" y="1241426"/>
            <a:ext cx="5333999" cy="2012859"/>
          </a:xfrm>
        </p:spPr>
        <p:txBody>
          <a:bodyPr wrap="square">
            <a:spAutoFit/>
          </a:bodyPr>
          <a:lstStyle>
            <a:lvl1pPr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325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46113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8687537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7305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5080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5256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Connect logo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S logo whit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488440" y="6131358"/>
            <a:ext cx="1371600" cy="29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3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Microsoft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whit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931404" y="2944516"/>
            <a:ext cx="4573666" cy="978493"/>
          </a:xfrm>
          <a:prstGeom prst="rect">
            <a:avLst/>
          </a:prstGeom>
        </p:spPr>
      </p:pic>
      <p:sp>
        <p:nvSpPr>
          <p:cNvPr id="7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bg1"/>
                </a:solidFill>
                <a:cs typeface="Segoe UI" pitchFamily="34" charset="0"/>
              </a:rPr>
              <a:t>© 2016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596795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36000" decel="6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03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-1" y="5839619"/>
            <a:ext cx="12436475" cy="115490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MS logo white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50836" y="6267883"/>
            <a:ext cx="1371600" cy="29348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alphaModFix amt="10000"/>
          </a:blip>
          <a:srcRect t="43378" r="43213" b="10783"/>
          <a:stretch/>
        </p:blipFill>
        <p:spPr>
          <a:xfrm>
            <a:off x="3063793" y="487"/>
            <a:ext cx="9356808" cy="699403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54038" y="2125678"/>
            <a:ext cx="5664199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54038" y="3955786"/>
            <a:ext cx="5664200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763768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5943598" cy="917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2072265"/>
            <a:ext cx="5943599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5943598" cy="917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2081692"/>
            <a:ext cx="5943599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2080754"/>
            <a:ext cx="5943599" cy="2092881"/>
          </a:xfrm>
        </p:spPr>
        <p:txBody>
          <a:bodyPr wrap="square"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4639" y="295274"/>
            <a:ext cx="5943598" cy="9175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2080754"/>
            <a:ext cx="5943599" cy="2092881"/>
          </a:xfrm>
        </p:spPr>
        <p:txBody>
          <a:bodyPr wrap="square"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4639" y="295274"/>
            <a:ext cx="5943598" cy="9175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6"/>
            <a:chOff x="12618967" y="0"/>
            <a:chExt cx="952401" cy="5766966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0"/>
              <a:ext cx="952401" cy="5766966"/>
              <a:chOff x="12618967" y="0"/>
              <a:chExt cx="952401" cy="5766966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50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50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5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kern="1200" dirty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8035" y="260168"/>
                <a:ext cx="843501" cy="323165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2070" y="4230580"/>
                <a:ext cx="2656496" cy="323165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1000" baseline="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500" dirty="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9" r:id="rId1"/>
    <p:sldLayoutId id="2147484300" r:id="rId2"/>
    <p:sldLayoutId id="2147484318" r:id="rId3"/>
    <p:sldLayoutId id="2147484341" r:id="rId4"/>
    <p:sldLayoutId id="2147484342" r:id="rId5"/>
    <p:sldLayoutId id="2147484295" r:id="rId6"/>
    <p:sldLayoutId id="2147484240" r:id="rId7"/>
    <p:sldLayoutId id="2147484296" r:id="rId8"/>
    <p:sldLayoutId id="2147484241" r:id="rId9"/>
    <p:sldLayoutId id="2147484297" r:id="rId10"/>
    <p:sldLayoutId id="2147484244" r:id="rId11"/>
    <p:sldLayoutId id="2147484298" r:id="rId12"/>
    <p:sldLayoutId id="2147484245" r:id="rId13"/>
    <p:sldLayoutId id="2147484247" r:id="rId14"/>
    <p:sldLayoutId id="2147484337" r:id="rId15"/>
    <p:sldLayoutId id="2147484249" r:id="rId16"/>
    <p:sldLayoutId id="2147484343" r:id="rId17"/>
    <p:sldLayoutId id="2147484344" r:id="rId18"/>
    <p:sldLayoutId id="2147484301" r:id="rId19"/>
    <p:sldLayoutId id="2147484252" r:id="rId20"/>
    <p:sldLayoutId id="2147484251" r:id="rId21"/>
    <p:sldLayoutId id="2147484254" r:id="rId22"/>
    <p:sldLayoutId id="2147484257" r:id="rId23"/>
    <p:sldLayoutId id="2147484258" r:id="rId24"/>
    <p:sldLayoutId id="2147484260" r:id="rId25"/>
    <p:sldLayoutId id="2147484299" r:id="rId26"/>
    <p:sldLayoutId id="2147484345" r:id="rId27"/>
    <p:sldLayoutId id="2147484263" r:id="rId2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64" name="Group 63"/>
          <p:cNvGrpSpPr/>
          <p:nvPr userDrawn="1"/>
        </p:nvGrpSpPr>
        <p:grpSpPr>
          <a:xfrm>
            <a:off x="12618967" y="0"/>
            <a:ext cx="952401" cy="5766966"/>
            <a:chOff x="12618967" y="0"/>
            <a:chExt cx="952401" cy="5766966"/>
          </a:xfrm>
        </p:grpSpPr>
        <p:grpSp>
          <p:nvGrpSpPr>
            <p:cNvPr id="65" name="Group 64"/>
            <p:cNvGrpSpPr/>
            <p:nvPr userDrawn="1"/>
          </p:nvGrpSpPr>
          <p:grpSpPr>
            <a:xfrm>
              <a:off x="12618967" y="0"/>
              <a:ext cx="952401" cy="5766966"/>
              <a:chOff x="12618967" y="0"/>
              <a:chExt cx="952401" cy="5766966"/>
            </a:xfrm>
          </p:grpSpPr>
          <p:grpSp>
            <p:nvGrpSpPr>
              <p:cNvPr id="67" name="Group 66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74" name="Rectangle 73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5" name="Rectangle 74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50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6" name="Rectangle 75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50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7" name="Rectangle 76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5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8" name="Rectangle 77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9" name="Rectangle 78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68" name="Group 67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71" name="Rectangle 70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kern="1200" dirty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72" name="Rectangle 71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73" name="Rectangle 72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69" name="TextBox 68"/>
              <p:cNvSpPr txBox="1"/>
              <p:nvPr userDrawn="1"/>
            </p:nvSpPr>
            <p:spPr>
              <a:xfrm rot="5400000">
                <a:off x="12988035" y="260168"/>
                <a:ext cx="843501" cy="323165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00" dirty="0">
                    <a:solidFill>
                      <a:schemeClr val="bg1"/>
                    </a:solidFill>
                  </a:rPr>
                  <a:t>Main colors</a:t>
                </a:r>
              </a:p>
            </p:txBody>
          </p:sp>
          <p:sp>
            <p:nvSpPr>
              <p:cNvPr id="70" name="TextBox 69"/>
              <p:cNvSpPr txBox="1"/>
              <p:nvPr userDrawn="1"/>
            </p:nvSpPr>
            <p:spPr>
              <a:xfrm rot="5400000">
                <a:off x="11742070" y="4230580"/>
                <a:ext cx="2656496" cy="323165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00" dirty="0">
                    <a:solidFill>
                      <a:schemeClr val="bg1"/>
                    </a:solidFill>
                  </a:rPr>
                  <a:t>Secondary colors (use only when</a:t>
                </a:r>
                <a:r>
                  <a:rPr lang="en-US" sz="1000" baseline="0" dirty="0">
                    <a:solidFill>
                      <a:schemeClr val="bg1"/>
                    </a:solidFill>
                  </a:rPr>
                  <a:t> necessary)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6" name="Rectangle 65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500" dirty="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0120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8" r:id="rId1"/>
    <p:sldLayoutId id="2147484339" r:id="rId2"/>
    <p:sldLayoutId id="2147484340" r:id="rId3"/>
    <p:sldLayoutId id="2147484311" r:id="rId4"/>
    <p:sldLayoutId id="2147484312" r:id="rId5"/>
    <p:sldLayoutId id="2147484313" r:id="rId6"/>
    <p:sldLayoutId id="2147484314" r:id="rId7"/>
    <p:sldLayoutId id="2147484315" r:id="rId8"/>
    <p:sldLayoutId id="2147484316" r:id="rId9"/>
    <p:sldLayoutId id="2147484327" r:id="rId10"/>
    <p:sldLayoutId id="2147484328" r:id="rId11"/>
    <p:sldLayoutId id="2147484329" r:id="rId12"/>
    <p:sldLayoutId id="2147484330" r:id="rId13"/>
    <p:sldLayoutId id="2147484331" r:id="rId14"/>
    <p:sldLayoutId id="2147484317" r:id="rId15"/>
    <p:sldLayoutId id="2147484332" r:id="rId16"/>
    <p:sldLayoutId id="2147484333" r:id="rId17"/>
    <p:sldLayoutId id="2147484334" r:id="rId18"/>
    <p:sldLayoutId id="2147484346" r:id="rId19"/>
    <p:sldLayoutId id="2147484347" r:id="rId20"/>
    <p:sldLayoutId id="2147484336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microsoft.com/office/2007/relationships/hdphoto" Target="../media/hdphoto2.wdp"/><Relationship Id="rId3" Type="http://schemas.openxmlformats.org/officeDocument/2006/relationships/image" Target="../media/image9.png"/><Relationship Id="rId7" Type="http://schemas.openxmlformats.org/officeDocument/2006/relationships/image" Target="../media/image13.emf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emf"/><Relationship Id="rId11" Type="http://schemas.openxmlformats.org/officeDocument/2006/relationships/image" Target="../media/image17.gif"/><Relationship Id="rId5" Type="http://schemas.openxmlformats.org/officeDocument/2006/relationships/image" Target="../media/image11.emf"/><Relationship Id="rId1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emf"/><Relationship Id="rId14" Type="http://schemas.openxmlformats.org/officeDocument/2006/relationships/image" Target="../media/image19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services/container-registry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4038" y="2125678"/>
            <a:ext cx="5664199" cy="1828786"/>
          </a:xfrm>
        </p:spPr>
        <p:txBody>
          <a:bodyPr/>
          <a:lstStyle/>
          <a:p>
            <a:r>
              <a:rPr lang="en-US" dirty="0"/>
              <a:t>Azure </a:t>
            </a:r>
            <a:br>
              <a:rPr lang="en-US" dirty="0"/>
            </a:br>
            <a:r>
              <a:rPr lang="en-US" dirty="0"/>
              <a:t>Container Registry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54038" y="3955786"/>
            <a:ext cx="5664200" cy="1828007"/>
          </a:xfrm>
        </p:spPr>
        <p:txBody>
          <a:bodyPr/>
          <a:lstStyle/>
          <a:p>
            <a:r>
              <a:rPr lang="en-US" dirty="0"/>
              <a:t>Steve Lasker</a:t>
            </a:r>
          </a:p>
          <a:p>
            <a:r>
              <a:rPr lang="en-US" sz="2400" dirty="0"/>
              <a:t>Program Manager</a:t>
            </a:r>
          </a:p>
          <a:p>
            <a:r>
              <a:rPr lang="en-US" sz="2400" dirty="0"/>
              <a:t>Azure Developer Experiences</a:t>
            </a:r>
          </a:p>
          <a:p>
            <a:r>
              <a:rPr lang="en-US" sz="2000" dirty="0"/>
              <a:t>@</a:t>
            </a:r>
            <a:r>
              <a:rPr lang="en-US" sz="2000" dirty="0" err="1"/>
              <a:t>SteveLasker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690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74639" y="295274"/>
            <a:ext cx="8610598" cy="917575"/>
          </a:xfrm>
        </p:spPr>
        <p:txBody>
          <a:bodyPr/>
          <a:lstStyle/>
          <a:p>
            <a:r>
              <a:rPr lang="en-US" dirty="0"/>
              <a:t>Why: Azure Container Registry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2049462"/>
            <a:ext cx="8153399" cy="4407360"/>
          </a:xfrm>
        </p:spPr>
        <p:txBody>
          <a:bodyPr/>
          <a:lstStyle/>
          <a:p>
            <a:r>
              <a:rPr lang="en-US" sz="3600" dirty="0"/>
              <a:t>Keep Your Images Private</a:t>
            </a:r>
          </a:p>
          <a:p>
            <a:pPr lvl="1"/>
            <a:r>
              <a:rPr lang="en-US" sz="1800" dirty="0"/>
              <a:t>Stored in Azure with your resources</a:t>
            </a:r>
          </a:p>
          <a:p>
            <a:r>
              <a:rPr lang="en-US" sz="3600" dirty="0"/>
              <a:t>Network-Close</a:t>
            </a:r>
          </a:p>
          <a:p>
            <a:pPr lvl="1"/>
            <a:r>
              <a:rPr lang="en-US" sz="1800" dirty="0"/>
              <a:t>Deployed to your targets within the same data center</a:t>
            </a:r>
          </a:p>
          <a:p>
            <a:pPr lvl="1"/>
            <a:r>
              <a:rPr lang="en-US" sz="1800" dirty="0"/>
              <a:t>No ingress/egress fees or latency</a:t>
            </a:r>
          </a:p>
          <a:p>
            <a:r>
              <a:rPr lang="en-US" sz="3600" dirty="0"/>
              <a:t>Azure Active Directory Integration</a:t>
            </a:r>
          </a:p>
          <a:p>
            <a:pPr lvl="1"/>
            <a:r>
              <a:rPr lang="en-US" sz="1800" dirty="0"/>
              <a:t>Manage registry access using AAD</a:t>
            </a:r>
          </a:p>
          <a:p>
            <a:r>
              <a:rPr lang="en-US" sz="3600" dirty="0"/>
              <a:t>Familiar Open Source CLIs</a:t>
            </a:r>
          </a:p>
          <a:p>
            <a:pPr lvl="1"/>
            <a:r>
              <a:rPr lang="en-US" sz="1800" dirty="0"/>
              <a:t>docker login, pull, push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0112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DevOps Workflow</a:t>
            </a:r>
          </a:p>
        </p:txBody>
      </p:sp>
      <p:sp>
        <p:nvSpPr>
          <p:cNvPr id="120" name="Right Arrow 5"/>
          <p:cNvSpPr/>
          <p:nvPr/>
        </p:nvSpPr>
        <p:spPr>
          <a:xfrm>
            <a:off x="808037" y="1973262"/>
            <a:ext cx="2675212" cy="944040"/>
          </a:xfrm>
          <a:prstGeom prst="rightArrow">
            <a:avLst>
              <a:gd name="adj1" fmla="val 50000"/>
              <a:gd name="adj2" fmla="val 73537"/>
            </a:avLst>
          </a:prstGeom>
          <a:solidFill>
            <a:srgbClr val="0078D7">
              <a:lumMod val="40000"/>
              <a:lumOff val="60000"/>
            </a:srgbClr>
          </a:solidFill>
          <a:ln w="1079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390" tIns="91390" rIns="91390" bIns="9139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8963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22" name="Straight Arrow Connector 121"/>
          <p:cNvCxnSpPr>
            <a:cxnSpLocks/>
          </p:cNvCxnSpPr>
          <p:nvPr/>
        </p:nvCxnSpPr>
        <p:spPr>
          <a:xfrm>
            <a:off x="4132397" y="3107996"/>
            <a:ext cx="787110" cy="669973"/>
          </a:xfrm>
          <a:prstGeom prst="straightConnector1">
            <a:avLst/>
          </a:prstGeom>
          <a:noFill/>
          <a:ln w="76200" cap="flat" cmpd="sng" algn="ctr">
            <a:solidFill>
              <a:srgbClr val="89CBFF"/>
            </a:solidFill>
            <a:prstDash val="solid"/>
            <a:miter lim="800000"/>
            <a:headEnd type="triangle" w="med" len="lg"/>
            <a:tailEnd type="triangle" w="med" len="lg"/>
          </a:ln>
          <a:effectLst/>
        </p:spPr>
      </p:cxnSp>
      <p:sp>
        <p:nvSpPr>
          <p:cNvPr id="129" name="Right Arrow 5"/>
          <p:cNvSpPr/>
          <p:nvPr/>
        </p:nvSpPr>
        <p:spPr>
          <a:xfrm>
            <a:off x="2953766" y="1973262"/>
            <a:ext cx="2675212" cy="944040"/>
          </a:xfrm>
          <a:prstGeom prst="rightArrow">
            <a:avLst>
              <a:gd name="adj1" fmla="val 50000"/>
              <a:gd name="adj2" fmla="val 73537"/>
            </a:avLst>
          </a:prstGeom>
          <a:solidFill>
            <a:srgbClr val="0078D7">
              <a:lumMod val="40000"/>
              <a:lumOff val="60000"/>
            </a:srgbClr>
          </a:solidFill>
          <a:ln w="1079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390" tIns="91390" rIns="91390" bIns="9139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8963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2702315" y="1671940"/>
            <a:ext cx="1483698" cy="1527326"/>
            <a:chOff x="2777875" y="1412218"/>
            <a:chExt cx="1483698" cy="1527326"/>
          </a:xfrm>
        </p:grpSpPr>
        <p:sp>
          <p:nvSpPr>
            <p:cNvPr id="131" name="Rounded Rectangle 12"/>
            <p:cNvSpPr/>
            <p:nvPr/>
          </p:nvSpPr>
          <p:spPr>
            <a:xfrm>
              <a:off x="2777875" y="1461030"/>
              <a:ext cx="1483698" cy="1478514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390" tIns="91390" rIns="91390" bIns="9139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825969" y="1794022"/>
              <a:ext cx="1387510" cy="899200"/>
            </a:xfrm>
            <a:prstGeom prst="rect">
              <a:avLst/>
            </a:prstGeom>
          </p:spPr>
          <p:txBody>
            <a:bodyPr vert="horz" wrap="square" lIns="91390" tIns="91390" rIns="91390" bIns="91390" rtlCol="0" anchor="t">
              <a:noAutofit/>
            </a:bodyPr>
            <a:lstStyle/>
            <a:p>
              <a:pPr marL="233205" marR="0" lvl="0" indent="-233205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Segoe UI" panose="020B0502040204020203" pitchFamily="34" charset="0"/>
                  <a:cs typeface="Segoe UI" panose="020B0502040204020203" pitchFamily="34" charset="0"/>
                </a:rPr>
                <a:t>Build/CI,</a:t>
              </a:r>
            </a:p>
            <a:p>
              <a:pPr marL="233205" marR="0" lvl="0" indent="-233205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Segoe UI" panose="020B0502040204020203" pitchFamily="34" charset="0"/>
                  <a:cs typeface="Segoe UI" panose="020B0502040204020203" pitchFamily="34" charset="0"/>
                </a:rPr>
                <a:t>Integrate,</a:t>
              </a:r>
            </a:p>
            <a:p>
              <a:pPr marL="233205" marR="0" lvl="0" indent="-233205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Segoe UI" panose="020B0502040204020203" pitchFamily="34" charset="0"/>
                  <a:cs typeface="Segoe UI" panose="020B0502040204020203" pitchFamily="34" charset="0"/>
                </a:rPr>
                <a:t>Test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081795" y="1412218"/>
              <a:ext cx="967141" cy="390626"/>
            </a:xfrm>
            <a:prstGeom prst="rect">
              <a:avLst/>
            </a:prstGeom>
          </p:spPr>
          <p:txBody>
            <a:bodyPr vert="horz" wrap="square" lIns="91390" tIns="91390" rIns="91390" bIns="91390" rtlCol="0" anchor="t">
              <a:noAutofit/>
            </a:bodyPr>
            <a:lstStyle/>
            <a:p>
              <a:pPr marL="233205" marR="0" lvl="0" indent="-233205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34" name="Picture 4" descr="https://zapier.cachefly.net/storage/services/59152a3a91bfe0ddd2fc9b978448593a.128x128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04" t="22115" r="21627" b="23287"/>
            <a:stretch/>
          </p:blipFill>
          <p:spPr bwMode="auto">
            <a:xfrm>
              <a:off x="2851964" y="2583249"/>
              <a:ext cx="293484" cy="273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5" name="Right Arrow 5"/>
          <p:cNvSpPr/>
          <p:nvPr/>
        </p:nvSpPr>
        <p:spPr>
          <a:xfrm rot="16200000">
            <a:off x="302342" y="3620227"/>
            <a:ext cx="1914090" cy="944040"/>
          </a:xfrm>
          <a:prstGeom prst="rightArrow">
            <a:avLst>
              <a:gd name="adj1" fmla="val 50000"/>
              <a:gd name="adj2" fmla="val 73537"/>
            </a:avLst>
          </a:prstGeom>
          <a:solidFill>
            <a:srgbClr val="0078D7">
              <a:lumMod val="40000"/>
              <a:lumOff val="60000"/>
            </a:srgbClr>
          </a:solidFill>
          <a:ln w="1079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390" tIns="91390" rIns="91390" bIns="9139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8963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177404" y="5040634"/>
            <a:ext cx="2621099" cy="1786754"/>
            <a:chOff x="252964" y="4780912"/>
            <a:chExt cx="2621099" cy="1786754"/>
          </a:xfrm>
        </p:grpSpPr>
        <p:sp>
          <p:nvSpPr>
            <p:cNvPr id="138" name="Rounded Rectangle 11"/>
            <p:cNvSpPr/>
            <p:nvPr/>
          </p:nvSpPr>
          <p:spPr>
            <a:xfrm>
              <a:off x="300269" y="4780912"/>
              <a:ext cx="2573794" cy="1786754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390" tIns="91390" rIns="91390" bIns="9139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1756065" y="5902498"/>
              <a:ext cx="658373" cy="378242"/>
              <a:chOff x="2195243" y="5902498"/>
              <a:chExt cx="658373" cy="378242"/>
            </a:xfrm>
          </p:grpSpPr>
          <p:sp>
            <p:nvSpPr>
              <p:cNvPr id="151" name="Rectangle 30"/>
              <p:cNvSpPr>
                <a:spLocks noChangeArrowheads="1"/>
              </p:cNvSpPr>
              <p:nvPr/>
            </p:nvSpPr>
            <p:spPr bwMode="auto">
              <a:xfrm>
                <a:off x="2273989" y="5902498"/>
                <a:ext cx="509916" cy="345968"/>
              </a:xfrm>
              <a:prstGeom prst="rect">
                <a:avLst/>
              </a:prstGeom>
              <a:solidFill>
                <a:srgbClr val="9F9F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52" name="Oval 31"/>
              <p:cNvSpPr>
                <a:spLocks noChangeArrowheads="1"/>
              </p:cNvSpPr>
              <p:nvPr/>
            </p:nvSpPr>
            <p:spPr bwMode="auto">
              <a:xfrm>
                <a:off x="2524429" y="5910244"/>
                <a:ext cx="9036" cy="903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53" name="Rectangle 32"/>
              <p:cNvSpPr>
                <a:spLocks noChangeArrowheads="1"/>
              </p:cNvSpPr>
              <p:nvPr/>
            </p:nvSpPr>
            <p:spPr bwMode="auto">
              <a:xfrm>
                <a:off x="2292062" y="5929607"/>
                <a:ext cx="475061" cy="304659"/>
              </a:xfrm>
              <a:prstGeom prst="rect">
                <a:avLst/>
              </a:prstGeom>
              <a:solidFill>
                <a:srgbClr val="0075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54" name="Freeform 33"/>
              <p:cNvSpPr>
                <a:spLocks/>
              </p:cNvSpPr>
              <p:nvPr/>
            </p:nvSpPr>
            <p:spPr bwMode="auto">
              <a:xfrm>
                <a:off x="2195243" y="6254921"/>
                <a:ext cx="658373" cy="25819"/>
              </a:xfrm>
              <a:custGeom>
                <a:avLst/>
                <a:gdLst>
                  <a:gd name="T0" fmla="*/ 0 w 449"/>
                  <a:gd name="T1" fmla="*/ 0 h 18"/>
                  <a:gd name="T2" fmla="*/ 0 w 449"/>
                  <a:gd name="T3" fmla="*/ 1 h 18"/>
                  <a:gd name="T4" fmla="*/ 17 w 449"/>
                  <a:gd name="T5" fmla="*/ 18 h 18"/>
                  <a:gd name="T6" fmla="*/ 433 w 449"/>
                  <a:gd name="T7" fmla="*/ 18 h 18"/>
                  <a:gd name="T8" fmla="*/ 449 w 449"/>
                  <a:gd name="T9" fmla="*/ 1 h 18"/>
                  <a:gd name="T10" fmla="*/ 449 w 449"/>
                  <a:gd name="T11" fmla="*/ 0 h 18"/>
                  <a:gd name="T12" fmla="*/ 0 w 449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9" h="1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0"/>
                      <a:pt x="8" y="18"/>
                      <a:pt x="17" y="18"/>
                    </a:cubicBezTo>
                    <a:cubicBezTo>
                      <a:pt x="433" y="18"/>
                      <a:pt x="433" y="18"/>
                      <a:pt x="433" y="18"/>
                    </a:cubicBezTo>
                    <a:cubicBezTo>
                      <a:pt x="442" y="18"/>
                      <a:pt x="449" y="10"/>
                      <a:pt x="449" y="1"/>
                    </a:cubicBezTo>
                    <a:cubicBezTo>
                      <a:pt x="449" y="0"/>
                      <a:pt x="449" y="0"/>
                      <a:pt x="44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E7E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55" name="Freeform 38"/>
              <p:cNvSpPr>
                <a:spLocks/>
              </p:cNvSpPr>
              <p:nvPr/>
            </p:nvSpPr>
            <p:spPr bwMode="auto">
              <a:xfrm>
                <a:off x="2440519" y="6016100"/>
                <a:ext cx="171693" cy="153621"/>
              </a:xfrm>
              <a:custGeom>
                <a:avLst/>
                <a:gdLst>
                  <a:gd name="T0" fmla="*/ 99 w 117"/>
                  <a:gd name="T1" fmla="*/ 40 h 105"/>
                  <a:gd name="T2" fmla="*/ 114 w 117"/>
                  <a:gd name="T3" fmla="*/ 14 h 105"/>
                  <a:gd name="T4" fmla="*/ 89 w 117"/>
                  <a:gd name="T5" fmla="*/ 1 h 105"/>
                  <a:gd name="T6" fmla="*/ 63 w 117"/>
                  <a:gd name="T7" fmla="*/ 7 h 105"/>
                  <a:gd name="T8" fmla="*/ 40 w 117"/>
                  <a:gd name="T9" fmla="*/ 1 h 105"/>
                  <a:gd name="T10" fmla="*/ 12 w 117"/>
                  <a:gd name="T11" fmla="*/ 18 h 105"/>
                  <a:gd name="T12" fmla="*/ 20 w 117"/>
                  <a:gd name="T13" fmla="*/ 87 h 105"/>
                  <a:gd name="T14" fmla="*/ 42 w 117"/>
                  <a:gd name="T15" fmla="*/ 105 h 105"/>
                  <a:gd name="T16" fmla="*/ 64 w 117"/>
                  <a:gd name="T17" fmla="*/ 99 h 105"/>
                  <a:gd name="T18" fmla="*/ 87 w 117"/>
                  <a:gd name="T19" fmla="*/ 104 h 105"/>
                  <a:gd name="T20" fmla="*/ 108 w 117"/>
                  <a:gd name="T21" fmla="*/ 88 h 105"/>
                  <a:gd name="T22" fmla="*/ 117 w 117"/>
                  <a:gd name="T23" fmla="*/ 68 h 105"/>
                  <a:gd name="T24" fmla="*/ 99 w 117"/>
                  <a:gd name="T25" fmla="*/ 4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7" h="105">
                    <a:moveTo>
                      <a:pt x="99" y="40"/>
                    </a:moveTo>
                    <a:cubicBezTo>
                      <a:pt x="99" y="23"/>
                      <a:pt x="113" y="15"/>
                      <a:pt x="114" y="14"/>
                    </a:cubicBezTo>
                    <a:cubicBezTo>
                      <a:pt x="106" y="3"/>
                      <a:pt x="93" y="1"/>
                      <a:pt x="89" y="1"/>
                    </a:cubicBezTo>
                    <a:cubicBezTo>
                      <a:pt x="78" y="0"/>
                      <a:pt x="68" y="7"/>
                      <a:pt x="63" y="7"/>
                    </a:cubicBezTo>
                    <a:cubicBezTo>
                      <a:pt x="57" y="7"/>
                      <a:pt x="49" y="1"/>
                      <a:pt x="40" y="1"/>
                    </a:cubicBezTo>
                    <a:cubicBezTo>
                      <a:pt x="28" y="1"/>
                      <a:pt x="18" y="8"/>
                      <a:pt x="12" y="18"/>
                    </a:cubicBezTo>
                    <a:cubicBezTo>
                      <a:pt x="0" y="39"/>
                      <a:pt x="9" y="70"/>
                      <a:pt x="20" y="87"/>
                    </a:cubicBezTo>
                    <a:cubicBezTo>
                      <a:pt x="26" y="96"/>
                      <a:pt x="33" y="105"/>
                      <a:pt x="42" y="105"/>
                    </a:cubicBezTo>
                    <a:cubicBezTo>
                      <a:pt x="51" y="104"/>
                      <a:pt x="54" y="99"/>
                      <a:pt x="64" y="99"/>
                    </a:cubicBezTo>
                    <a:cubicBezTo>
                      <a:pt x="75" y="99"/>
                      <a:pt x="78" y="105"/>
                      <a:pt x="87" y="104"/>
                    </a:cubicBezTo>
                    <a:cubicBezTo>
                      <a:pt x="96" y="104"/>
                      <a:pt x="102" y="96"/>
                      <a:pt x="108" y="88"/>
                    </a:cubicBezTo>
                    <a:cubicBezTo>
                      <a:pt x="115" y="78"/>
                      <a:pt x="117" y="69"/>
                      <a:pt x="117" y="68"/>
                    </a:cubicBezTo>
                    <a:cubicBezTo>
                      <a:pt x="117" y="68"/>
                      <a:pt x="99" y="61"/>
                      <a:pt x="99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56" name="Freeform 39"/>
              <p:cNvSpPr>
                <a:spLocks/>
              </p:cNvSpPr>
              <p:nvPr/>
            </p:nvSpPr>
            <p:spPr bwMode="auto">
              <a:xfrm>
                <a:off x="2530884" y="5968335"/>
                <a:ext cx="42600" cy="47765"/>
              </a:xfrm>
              <a:custGeom>
                <a:avLst/>
                <a:gdLst>
                  <a:gd name="T0" fmla="*/ 21 w 29"/>
                  <a:gd name="T1" fmla="*/ 22 h 32"/>
                  <a:gd name="T2" fmla="*/ 28 w 29"/>
                  <a:gd name="T3" fmla="*/ 0 h 32"/>
                  <a:gd name="T4" fmla="*/ 8 w 29"/>
                  <a:gd name="T5" fmla="*/ 10 h 32"/>
                  <a:gd name="T6" fmla="*/ 1 w 29"/>
                  <a:gd name="T7" fmla="*/ 31 h 32"/>
                  <a:gd name="T8" fmla="*/ 21 w 29"/>
                  <a:gd name="T9" fmla="*/ 2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32">
                    <a:moveTo>
                      <a:pt x="21" y="22"/>
                    </a:moveTo>
                    <a:cubicBezTo>
                      <a:pt x="26" y="16"/>
                      <a:pt x="29" y="8"/>
                      <a:pt x="28" y="0"/>
                    </a:cubicBezTo>
                    <a:cubicBezTo>
                      <a:pt x="21" y="0"/>
                      <a:pt x="13" y="4"/>
                      <a:pt x="8" y="10"/>
                    </a:cubicBezTo>
                    <a:cubicBezTo>
                      <a:pt x="3" y="15"/>
                      <a:pt x="0" y="23"/>
                      <a:pt x="1" y="31"/>
                    </a:cubicBezTo>
                    <a:cubicBezTo>
                      <a:pt x="8" y="32"/>
                      <a:pt x="16" y="27"/>
                      <a:pt x="21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606413" y="5902498"/>
              <a:ext cx="658373" cy="378242"/>
              <a:chOff x="1392286" y="5902498"/>
              <a:chExt cx="658373" cy="378242"/>
            </a:xfrm>
          </p:grpSpPr>
          <p:sp>
            <p:nvSpPr>
              <p:cNvPr id="143" name="Rectangle 34"/>
              <p:cNvSpPr>
                <a:spLocks noChangeArrowheads="1"/>
              </p:cNvSpPr>
              <p:nvPr/>
            </p:nvSpPr>
            <p:spPr bwMode="auto">
              <a:xfrm>
                <a:off x="1469742" y="5902498"/>
                <a:ext cx="511207" cy="345968"/>
              </a:xfrm>
              <a:prstGeom prst="rect">
                <a:avLst/>
              </a:prstGeom>
              <a:solidFill>
                <a:srgbClr val="9F9F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44" name="Oval 35"/>
              <p:cNvSpPr>
                <a:spLocks noChangeArrowheads="1"/>
              </p:cNvSpPr>
              <p:nvPr/>
            </p:nvSpPr>
            <p:spPr bwMode="auto">
              <a:xfrm>
                <a:off x="1721472" y="5910244"/>
                <a:ext cx="9036" cy="903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45" name="Rectangle 36"/>
              <p:cNvSpPr>
                <a:spLocks noChangeArrowheads="1"/>
              </p:cNvSpPr>
              <p:nvPr/>
            </p:nvSpPr>
            <p:spPr bwMode="auto">
              <a:xfrm>
                <a:off x="1487815" y="5929607"/>
                <a:ext cx="476352" cy="304659"/>
              </a:xfrm>
              <a:prstGeom prst="rect">
                <a:avLst/>
              </a:prstGeom>
              <a:solidFill>
                <a:srgbClr val="0075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46" name="Freeform 37"/>
              <p:cNvSpPr>
                <a:spLocks/>
              </p:cNvSpPr>
              <p:nvPr/>
            </p:nvSpPr>
            <p:spPr bwMode="auto">
              <a:xfrm>
                <a:off x="1392286" y="6254921"/>
                <a:ext cx="658373" cy="25819"/>
              </a:xfrm>
              <a:custGeom>
                <a:avLst/>
                <a:gdLst>
                  <a:gd name="T0" fmla="*/ 0 w 449"/>
                  <a:gd name="T1" fmla="*/ 0 h 18"/>
                  <a:gd name="T2" fmla="*/ 0 w 449"/>
                  <a:gd name="T3" fmla="*/ 1 h 18"/>
                  <a:gd name="T4" fmla="*/ 16 w 449"/>
                  <a:gd name="T5" fmla="*/ 18 h 18"/>
                  <a:gd name="T6" fmla="*/ 432 w 449"/>
                  <a:gd name="T7" fmla="*/ 18 h 18"/>
                  <a:gd name="T8" fmla="*/ 449 w 449"/>
                  <a:gd name="T9" fmla="*/ 1 h 18"/>
                  <a:gd name="T10" fmla="*/ 449 w 449"/>
                  <a:gd name="T11" fmla="*/ 0 h 18"/>
                  <a:gd name="T12" fmla="*/ 0 w 449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9" h="1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0"/>
                      <a:pt x="7" y="18"/>
                      <a:pt x="16" y="18"/>
                    </a:cubicBezTo>
                    <a:cubicBezTo>
                      <a:pt x="432" y="18"/>
                      <a:pt x="432" y="18"/>
                      <a:pt x="432" y="18"/>
                    </a:cubicBezTo>
                    <a:cubicBezTo>
                      <a:pt x="441" y="18"/>
                      <a:pt x="449" y="10"/>
                      <a:pt x="449" y="1"/>
                    </a:cubicBezTo>
                    <a:cubicBezTo>
                      <a:pt x="449" y="0"/>
                      <a:pt x="449" y="0"/>
                      <a:pt x="44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E7E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47" name="Freeform 40"/>
              <p:cNvSpPr>
                <a:spLocks/>
              </p:cNvSpPr>
              <p:nvPr/>
            </p:nvSpPr>
            <p:spPr bwMode="auto">
              <a:xfrm>
                <a:off x="1711145" y="5988990"/>
                <a:ext cx="98110" cy="86493"/>
              </a:xfrm>
              <a:custGeom>
                <a:avLst/>
                <a:gdLst>
                  <a:gd name="T0" fmla="*/ 0 w 76"/>
                  <a:gd name="T1" fmla="*/ 67 h 67"/>
                  <a:gd name="T2" fmla="*/ 76 w 76"/>
                  <a:gd name="T3" fmla="*/ 67 h 67"/>
                  <a:gd name="T4" fmla="*/ 76 w 76"/>
                  <a:gd name="T5" fmla="*/ 0 h 67"/>
                  <a:gd name="T6" fmla="*/ 0 w 76"/>
                  <a:gd name="T7" fmla="*/ 11 h 67"/>
                  <a:gd name="T8" fmla="*/ 0 w 76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67">
                    <a:moveTo>
                      <a:pt x="0" y="67"/>
                    </a:moveTo>
                    <a:lnTo>
                      <a:pt x="76" y="67"/>
                    </a:lnTo>
                    <a:lnTo>
                      <a:pt x="76" y="0"/>
                    </a:lnTo>
                    <a:lnTo>
                      <a:pt x="0" y="11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48" name="Freeform 41"/>
              <p:cNvSpPr>
                <a:spLocks/>
              </p:cNvSpPr>
              <p:nvPr/>
            </p:nvSpPr>
            <p:spPr bwMode="auto">
              <a:xfrm>
                <a:off x="1633689" y="6003191"/>
                <a:ext cx="73582" cy="72292"/>
              </a:xfrm>
              <a:custGeom>
                <a:avLst/>
                <a:gdLst>
                  <a:gd name="T0" fmla="*/ 57 w 57"/>
                  <a:gd name="T1" fmla="*/ 56 h 56"/>
                  <a:gd name="T2" fmla="*/ 57 w 57"/>
                  <a:gd name="T3" fmla="*/ 0 h 56"/>
                  <a:gd name="T4" fmla="*/ 0 w 57"/>
                  <a:gd name="T5" fmla="*/ 8 h 56"/>
                  <a:gd name="T6" fmla="*/ 0 w 57"/>
                  <a:gd name="T7" fmla="*/ 56 h 56"/>
                  <a:gd name="T8" fmla="*/ 57 w 57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6">
                    <a:moveTo>
                      <a:pt x="57" y="56"/>
                    </a:moveTo>
                    <a:lnTo>
                      <a:pt x="57" y="0"/>
                    </a:lnTo>
                    <a:lnTo>
                      <a:pt x="0" y="8"/>
                    </a:lnTo>
                    <a:lnTo>
                      <a:pt x="0" y="56"/>
                    </a:lnTo>
                    <a:lnTo>
                      <a:pt x="57" y="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49" name="Freeform 42"/>
              <p:cNvSpPr>
                <a:spLocks/>
              </p:cNvSpPr>
              <p:nvPr/>
            </p:nvSpPr>
            <p:spPr bwMode="auto">
              <a:xfrm>
                <a:off x="1633689" y="6078064"/>
                <a:ext cx="73582" cy="73583"/>
              </a:xfrm>
              <a:custGeom>
                <a:avLst/>
                <a:gdLst>
                  <a:gd name="T0" fmla="*/ 57 w 57"/>
                  <a:gd name="T1" fmla="*/ 0 h 57"/>
                  <a:gd name="T2" fmla="*/ 0 w 57"/>
                  <a:gd name="T3" fmla="*/ 0 h 57"/>
                  <a:gd name="T4" fmla="*/ 0 w 57"/>
                  <a:gd name="T5" fmla="*/ 49 h 57"/>
                  <a:gd name="T6" fmla="*/ 57 w 57"/>
                  <a:gd name="T7" fmla="*/ 57 h 57"/>
                  <a:gd name="T8" fmla="*/ 57 w 57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7">
                    <a:moveTo>
                      <a:pt x="57" y="0"/>
                    </a:moveTo>
                    <a:lnTo>
                      <a:pt x="0" y="0"/>
                    </a:lnTo>
                    <a:lnTo>
                      <a:pt x="0" y="49"/>
                    </a:lnTo>
                    <a:lnTo>
                      <a:pt x="57" y="57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50" name="Freeform 43"/>
              <p:cNvSpPr>
                <a:spLocks/>
              </p:cNvSpPr>
              <p:nvPr/>
            </p:nvSpPr>
            <p:spPr bwMode="auto">
              <a:xfrm>
                <a:off x="1711145" y="6078064"/>
                <a:ext cx="98110" cy="87783"/>
              </a:xfrm>
              <a:custGeom>
                <a:avLst/>
                <a:gdLst>
                  <a:gd name="T0" fmla="*/ 0 w 76"/>
                  <a:gd name="T1" fmla="*/ 0 h 68"/>
                  <a:gd name="T2" fmla="*/ 0 w 76"/>
                  <a:gd name="T3" fmla="*/ 57 h 68"/>
                  <a:gd name="T4" fmla="*/ 76 w 76"/>
                  <a:gd name="T5" fmla="*/ 68 h 68"/>
                  <a:gd name="T6" fmla="*/ 76 w 76"/>
                  <a:gd name="T7" fmla="*/ 0 h 68"/>
                  <a:gd name="T8" fmla="*/ 0 w 76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68">
                    <a:moveTo>
                      <a:pt x="0" y="0"/>
                    </a:moveTo>
                    <a:lnTo>
                      <a:pt x="0" y="57"/>
                    </a:lnTo>
                    <a:lnTo>
                      <a:pt x="76" y="68"/>
                    </a:lnTo>
                    <a:lnTo>
                      <a:pt x="7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sp>
          <p:nvSpPr>
            <p:cNvPr id="141" name="TextBox 140"/>
            <p:cNvSpPr txBox="1"/>
            <p:nvPr/>
          </p:nvSpPr>
          <p:spPr>
            <a:xfrm>
              <a:off x="252964" y="4876684"/>
              <a:ext cx="967141" cy="390626"/>
            </a:xfrm>
            <a:prstGeom prst="rect">
              <a:avLst/>
            </a:prstGeom>
          </p:spPr>
          <p:txBody>
            <a:bodyPr vert="horz" wrap="square" lIns="91390" tIns="91390" rIns="91390" bIns="91390" rtlCol="0" anchor="t">
              <a:noAutofit/>
            </a:bodyPr>
            <a:lstStyle/>
            <a:p>
              <a:pPr marL="233205" marR="0" lvl="0" indent="-233205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42" name="Picture 4" descr="https://zapier.cachefly.net/storage/services/59152a3a91bfe0ddd2fc9b978448593a.128x128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04" t="22115" r="21627" b="23287"/>
            <a:stretch/>
          </p:blipFill>
          <p:spPr bwMode="auto">
            <a:xfrm>
              <a:off x="1362028" y="6201582"/>
              <a:ext cx="293484" cy="273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7" name="Right Arrow 5"/>
          <p:cNvSpPr/>
          <p:nvPr/>
        </p:nvSpPr>
        <p:spPr>
          <a:xfrm>
            <a:off x="5544555" y="1962476"/>
            <a:ext cx="2041084" cy="944040"/>
          </a:xfrm>
          <a:prstGeom prst="rightArrow">
            <a:avLst>
              <a:gd name="adj1" fmla="val 50000"/>
              <a:gd name="adj2" fmla="val 73537"/>
            </a:avLst>
          </a:prstGeom>
          <a:solidFill>
            <a:srgbClr val="0078D7">
              <a:lumMod val="40000"/>
              <a:lumOff val="60000"/>
            </a:srgbClr>
          </a:solidFill>
          <a:ln w="1079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390" tIns="91390" rIns="91390" bIns="9139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8963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8" name="Freeform: Shape 157"/>
          <p:cNvSpPr/>
          <p:nvPr/>
        </p:nvSpPr>
        <p:spPr>
          <a:xfrm rot="16200000">
            <a:off x="6683395" y="2847159"/>
            <a:ext cx="4421694" cy="1202278"/>
          </a:xfrm>
          <a:custGeom>
            <a:avLst/>
            <a:gdLst>
              <a:gd name="connsiteX0" fmla="*/ 4387029 w 4387029"/>
              <a:gd name="connsiteY0" fmla="*/ 881005 h 1202278"/>
              <a:gd name="connsiteX1" fmla="*/ 4387029 w 4387029"/>
              <a:gd name="connsiteY1" fmla="*/ 1202278 h 1202278"/>
              <a:gd name="connsiteX2" fmla="*/ 4714 w 4387029"/>
              <a:gd name="connsiteY2" fmla="*/ 1202278 h 1202278"/>
              <a:gd name="connsiteX3" fmla="*/ 4714 w 4387029"/>
              <a:gd name="connsiteY3" fmla="*/ 885097 h 1202278"/>
              <a:gd name="connsiteX4" fmla="*/ 0 w 4387029"/>
              <a:gd name="connsiteY4" fmla="*/ 885083 h 1202278"/>
              <a:gd name="connsiteX5" fmla="*/ 4714 w 4387029"/>
              <a:gd name="connsiteY5" fmla="*/ 883793 h 1202278"/>
              <a:gd name="connsiteX6" fmla="*/ 4714 w 4387029"/>
              <a:gd name="connsiteY6" fmla="*/ 881005 h 1202278"/>
              <a:gd name="connsiteX7" fmla="*/ 14900 w 4387029"/>
              <a:gd name="connsiteY7" fmla="*/ 881005 h 1202278"/>
              <a:gd name="connsiteX8" fmla="*/ 3233840 w 4387029"/>
              <a:gd name="connsiteY8" fmla="*/ 0 h 1202278"/>
              <a:gd name="connsiteX9" fmla="*/ 4365100 w 4387029"/>
              <a:gd name="connsiteY9" fmla="*/ 881005 h 120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87029" h="1202278">
                <a:moveTo>
                  <a:pt x="4387029" y="881005"/>
                </a:moveTo>
                <a:lnTo>
                  <a:pt x="4387029" y="1202278"/>
                </a:lnTo>
                <a:lnTo>
                  <a:pt x="4714" y="1202278"/>
                </a:lnTo>
                <a:lnTo>
                  <a:pt x="4714" y="885097"/>
                </a:lnTo>
                <a:lnTo>
                  <a:pt x="0" y="885083"/>
                </a:lnTo>
                <a:lnTo>
                  <a:pt x="4714" y="883793"/>
                </a:lnTo>
                <a:lnTo>
                  <a:pt x="4714" y="881005"/>
                </a:lnTo>
                <a:lnTo>
                  <a:pt x="14900" y="881005"/>
                </a:lnTo>
                <a:lnTo>
                  <a:pt x="3233840" y="0"/>
                </a:lnTo>
                <a:lnTo>
                  <a:pt x="4365100" y="881005"/>
                </a:lnTo>
                <a:close/>
              </a:path>
            </a:pathLst>
          </a:custGeom>
          <a:solidFill>
            <a:srgbClr val="505050"/>
          </a:solidFill>
          <a:ln w="285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390" tIns="91390" rIns="91390" bIns="9139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8963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j-ea"/>
              <a:cs typeface="+mj-cs"/>
            </a:endParaRPr>
          </a:p>
        </p:txBody>
      </p:sp>
      <p:sp>
        <p:nvSpPr>
          <p:cNvPr id="160" name="Bent Arrow 14"/>
          <p:cNvSpPr/>
          <p:nvPr/>
        </p:nvSpPr>
        <p:spPr>
          <a:xfrm rot="10800000">
            <a:off x="2838995" y="3118797"/>
            <a:ext cx="5846899" cy="3122594"/>
          </a:xfrm>
          <a:prstGeom prst="bentArrow">
            <a:avLst>
              <a:gd name="adj1" fmla="val 4873"/>
              <a:gd name="adj2" fmla="val 8600"/>
              <a:gd name="adj3" fmla="val 13322"/>
              <a:gd name="adj4" fmla="val 2947"/>
            </a:avLst>
          </a:prstGeom>
          <a:solidFill>
            <a:srgbClr val="0078D7">
              <a:lumMod val="40000"/>
              <a:lumOff val="60000"/>
            </a:srgbClr>
          </a:solidFill>
          <a:ln w="1079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390" tIns="91390" rIns="91390" bIns="9139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8963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4018239" y="5313584"/>
            <a:ext cx="3288464" cy="359100"/>
          </a:xfrm>
          <a:prstGeom prst="rect">
            <a:avLst/>
          </a:prstGeom>
        </p:spPr>
        <p:txBody>
          <a:bodyPr vert="horz" wrap="square" lIns="91390" tIns="91390" rIns="91390" bIns="91390" rtlCol="0" anchor="t">
            <a:noAutofit/>
          </a:bodyPr>
          <a:lstStyle/>
          <a:p>
            <a:pPr algn="ctr" defTabSz="896386">
              <a:defRPr/>
            </a:pPr>
            <a:r>
              <a:rPr lang="en-US" sz="1400" kern="0" dirty="0">
                <a:solidFill>
                  <a:prstClr val="white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Monitor and Diagnose</a:t>
            </a:r>
          </a:p>
        </p:txBody>
      </p:sp>
      <p:sp>
        <p:nvSpPr>
          <p:cNvPr id="162" name="AutoShape 21"/>
          <p:cNvSpPr>
            <a:spLocks noChangeAspect="1" noChangeArrowheads="1" noTextEdit="1"/>
          </p:cNvSpPr>
          <p:nvPr/>
        </p:nvSpPr>
        <p:spPr bwMode="auto">
          <a:xfrm>
            <a:off x="398119" y="5413339"/>
            <a:ext cx="2234594" cy="1441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US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cxnSp>
        <p:nvCxnSpPr>
          <p:cNvPr id="165" name="Straight Arrow Connector 164"/>
          <p:cNvCxnSpPr>
            <a:cxnSpLocks/>
            <a:stCxn id="203" idx="1"/>
          </p:cNvCxnSpPr>
          <p:nvPr/>
        </p:nvCxnSpPr>
        <p:spPr>
          <a:xfrm flipH="1">
            <a:off x="2901869" y="4144728"/>
            <a:ext cx="2007096" cy="1186253"/>
          </a:xfrm>
          <a:prstGeom prst="straightConnector1">
            <a:avLst/>
          </a:prstGeom>
          <a:noFill/>
          <a:ln w="76200" cap="flat" cmpd="sng" algn="ctr">
            <a:solidFill>
              <a:srgbClr val="89CBFF"/>
            </a:solidFill>
            <a:prstDash val="solid"/>
            <a:miter lim="800000"/>
            <a:headEnd type="none"/>
            <a:tailEnd type="triangle" w="med" len="lg"/>
          </a:ln>
          <a:effectLst/>
        </p:spPr>
      </p:cxnSp>
      <p:grpSp>
        <p:nvGrpSpPr>
          <p:cNvPr id="166" name="Group 165"/>
          <p:cNvGrpSpPr/>
          <p:nvPr/>
        </p:nvGrpSpPr>
        <p:grpSpPr>
          <a:xfrm>
            <a:off x="7496828" y="1720752"/>
            <a:ext cx="1488138" cy="1564684"/>
            <a:chOff x="7572388" y="1461030"/>
            <a:chExt cx="1488138" cy="1564684"/>
          </a:xfrm>
        </p:grpSpPr>
        <p:sp>
          <p:nvSpPr>
            <p:cNvPr id="167" name="Rounded Rectangle 26"/>
            <p:cNvSpPr/>
            <p:nvPr/>
          </p:nvSpPr>
          <p:spPr>
            <a:xfrm>
              <a:off x="7576828" y="1461030"/>
              <a:ext cx="1483698" cy="1478514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390" tIns="91390" rIns="91390" bIns="9139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7572388" y="2437531"/>
              <a:ext cx="1406898" cy="588183"/>
            </a:xfrm>
            <a:prstGeom prst="rect">
              <a:avLst/>
            </a:prstGeom>
          </p:spPr>
          <p:txBody>
            <a:bodyPr vert="horz" wrap="square" lIns="91390" tIns="91390" rIns="91390" bIns="91390" rtlCol="0" anchor="t">
              <a:noAutofit/>
            </a:bodyPr>
            <a:lstStyle/>
            <a:p>
              <a:pPr marL="233205" marR="0" lvl="0" indent="-233205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Segoe UI" pitchFamily="34" charset="0"/>
                  <a:cs typeface="Segoe UI" panose="020B0502040204020203" pitchFamily="34" charset="0"/>
                </a:rPr>
                <a:t>Production</a:t>
              </a:r>
            </a:p>
            <a:p>
              <a:pPr marL="233205" marR="0" lvl="0" indent="-233205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Segoe UI" pitchFamily="34" charset="0"/>
                  <a:cs typeface="Segoe UI" panose="020B0502040204020203" pitchFamily="34" charset="0"/>
                </a:rPr>
                <a:t>environments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632963" y="1680614"/>
              <a:ext cx="1411380" cy="427319"/>
            </a:xfrm>
            <a:prstGeom prst="rect">
              <a:avLst/>
            </a:prstGeom>
          </p:spPr>
          <p:txBody>
            <a:bodyPr vert="horz" wrap="square" lIns="91390" tIns="91390" rIns="91390" bIns="91390" rtlCol="0" anchor="t">
              <a:noAutofit/>
            </a:bodyPr>
            <a:lstStyle/>
            <a:p>
              <a:pPr marL="233205" marR="0" lvl="0" indent="-233205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Segoe UI" pitchFamily="34" charset="0"/>
                  <a:cs typeface="Segoe UI" panose="020B0502040204020203" pitchFamily="34" charset="0"/>
                </a:rPr>
                <a:t>Run, Manage</a:t>
              </a: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7683226" y="2034185"/>
              <a:ext cx="1262181" cy="432141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71" name="Picture 17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69766" y="2080979"/>
              <a:ext cx="392605" cy="338551"/>
            </a:xfrm>
            <a:prstGeom prst="rect">
              <a:avLst/>
            </a:prstGeom>
          </p:spPr>
        </p:pic>
        <p:pic>
          <p:nvPicPr>
            <p:cNvPr id="173" name="Picture 17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96301" y="2105507"/>
              <a:ext cx="628748" cy="308658"/>
            </a:xfrm>
            <a:prstGeom prst="rect">
              <a:avLst/>
            </a:prstGeom>
          </p:spPr>
        </p:pic>
        <p:cxnSp>
          <p:nvCxnSpPr>
            <p:cNvPr id="174" name="Straight Connector 173"/>
            <p:cNvCxnSpPr/>
            <p:nvPr/>
          </p:nvCxnSpPr>
          <p:spPr>
            <a:xfrm>
              <a:off x="8199520" y="2090620"/>
              <a:ext cx="96781" cy="21195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/>
          </p:nvCxnSpPr>
          <p:spPr>
            <a:xfrm flipV="1">
              <a:off x="8190439" y="2398285"/>
              <a:ext cx="116983" cy="2976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  <p:sp>
          <p:nvSpPr>
            <p:cNvPr id="176" name="Rectangle: Rounded Corners 175"/>
            <p:cNvSpPr/>
            <p:nvPr/>
          </p:nvSpPr>
          <p:spPr>
            <a:xfrm>
              <a:off x="7725711" y="2057484"/>
              <a:ext cx="482889" cy="380047"/>
            </a:xfrm>
            <a:prstGeom prst="round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4606341" y="5113844"/>
            <a:ext cx="2069421" cy="1506161"/>
            <a:chOff x="4681901" y="4854122"/>
            <a:chExt cx="2069421" cy="1506161"/>
          </a:xfrm>
        </p:grpSpPr>
        <p:pic>
          <p:nvPicPr>
            <p:cNvPr id="178" name="Picture 177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A5A5A5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4681901" y="4854122"/>
              <a:ext cx="2069421" cy="1506161"/>
            </a:xfrm>
            <a:prstGeom prst="rect">
              <a:avLst/>
            </a:prstGeom>
          </p:spPr>
        </p:pic>
        <p:sp>
          <p:nvSpPr>
            <p:cNvPr id="179" name="Rectangle 178"/>
            <p:cNvSpPr/>
            <p:nvPr/>
          </p:nvSpPr>
          <p:spPr>
            <a:xfrm>
              <a:off x="4984766" y="4897716"/>
              <a:ext cx="1705477" cy="202787"/>
            </a:xfrm>
            <a:prstGeom prst="rect">
              <a:avLst/>
            </a:prstGeom>
            <a:solidFill>
              <a:srgbClr val="65656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9477729" y="1237451"/>
            <a:ext cx="2563550" cy="621314"/>
            <a:chOff x="2260698" y="1058892"/>
            <a:chExt cx="2563550" cy="621314"/>
          </a:xfrm>
        </p:grpSpPr>
        <p:sp>
          <p:nvSpPr>
            <p:cNvPr id="182" name="Rectangle 181"/>
            <p:cNvSpPr/>
            <p:nvPr/>
          </p:nvSpPr>
          <p:spPr>
            <a:xfrm>
              <a:off x="2260698" y="1058892"/>
              <a:ext cx="2563550" cy="621314"/>
            </a:xfrm>
            <a:prstGeom prst="rect">
              <a:avLst/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4008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Container Service</a:t>
              </a:r>
            </a:p>
          </p:txBody>
        </p:sp>
        <p:pic>
          <p:nvPicPr>
            <p:cNvPr id="183" name="Picture 18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08837" y="1104529"/>
              <a:ext cx="650738" cy="495720"/>
            </a:xfrm>
            <a:prstGeom prst="rect">
              <a:avLst/>
            </a:prstGeom>
          </p:spPr>
        </p:pic>
      </p:grpSp>
      <p:grpSp>
        <p:nvGrpSpPr>
          <p:cNvPr id="184" name="Group 183"/>
          <p:cNvGrpSpPr/>
          <p:nvPr/>
        </p:nvGrpSpPr>
        <p:grpSpPr>
          <a:xfrm>
            <a:off x="9477729" y="1870591"/>
            <a:ext cx="2563550" cy="621314"/>
            <a:chOff x="2260698" y="1672902"/>
            <a:chExt cx="2563550" cy="621314"/>
          </a:xfrm>
        </p:grpSpPr>
        <p:sp>
          <p:nvSpPr>
            <p:cNvPr id="185" name="Rectangle 184"/>
            <p:cNvSpPr/>
            <p:nvPr/>
          </p:nvSpPr>
          <p:spPr>
            <a:xfrm>
              <a:off x="2260698" y="1672902"/>
              <a:ext cx="2563550" cy="621314"/>
            </a:xfrm>
            <a:prstGeom prst="rect">
              <a:avLst/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4008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Service Fabric</a:t>
              </a:r>
            </a:p>
          </p:txBody>
        </p:sp>
        <p:pic>
          <p:nvPicPr>
            <p:cNvPr id="186" name="Picture 18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86537" y="1735699"/>
              <a:ext cx="495338" cy="495720"/>
            </a:xfrm>
            <a:prstGeom prst="rect">
              <a:avLst/>
            </a:prstGeom>
          </p:spPr>
        </p:pic>
      </p:grpSp>
      <p:grpSp>
        <p:nvGrpSpPr>
          <p:cNvPr id="187" name="Group 186"/>
          <p:cNvGrpSpPr/>
          <p:nvPr/>
        </p:nvGrpSpPr>
        <p:grpSpPr>
          <a:xfrm>
            <a:off x="9477729" y="3136871"/>
            <a:ext cx="2563550" cy="621314"/>
            <a:chOff x="2273389" y="3653513"/>
            <a:chExt cx="2538168" cy="621314"/>
          </a:xfrm>
        </p:grpSpPr>
        <p:sp>
          <p:nvSpPr>
            <p:cNvPr id="188" name="Rectangle 187"/>
            <p:cNvSpPr/>
            <p:nvPr/>
          </p:nvSpPr>
          <p:spPr>
            <a:xfrm>
              <a:off x="2273389" y="3653513"/>
              <a:ext cx="2538168" cy="621314"/>
            </a:xfrm>
            <a:prstGeom prst="rect">
              <a:avLst/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4008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Batch</a:t>
              </a:r>
            </a:p>
          </p:txBody>
        </p:sp>
        <p:pic>
          <p:nvPicPr>
            <p:cNvPr id="189" name="Picture 18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66881" y="3720680"/>
              <a:ext cx="534650" cy="495720"/>
            </a:xfrm>
            <a:prstGeom prst="rect">
              <a:avLst/>
            </a:prstGeom>
          </p:spPr>
        </p:pic>
      </p:grpSp>
      <p:grpSp>
        <p:nvGrpSpPr>
          <p:cNvPr id="190" name="Group 189"/>
          <p:cNvGrpSpPr/>
          <p:nvPr/>
        </p:nvGrpSpPr>
        <p:grpSpPr>
          <a:xfrm>
            <a:off x="9477729" y="2503731"/>
            <a:ext cx="2563550" cy="621314"/>
            <a:chOff x="2260698" y="2350204"/>
            <a:chExt cx="2563550" cy="621314"/>
          </a:xfrm>
        </p:grpSpPr>
        <p:sp>
          <p:nvSpPr>
            <p:cNvPr id="191" name="Rectangle 190"/>
            <p:cNvSpPr/>
            <p:nvPr/>
          </p:nvSpPr>
          <p:spPr>
            <a:xfrm>
              <a:off x="2260698" y="2350204"/>
              <a:ext cx="2563550" cy="621314"/>
            </a:xfrm>
            <a:prstGeom prst="rect">
              <a:avLst/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4008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App Services</a:t>
              </a:r>
            </a:p>
          </p:txBody>
        </p:sp>
        <p:pic>
          <p:nvPicPr>
            <p:cNvPr id="192" name="Picture 19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86538" y="2409936"/>
              <a:ext cx="495337" cy="495720"/>
            </a:xfrm>
            <a:prstGeom prst="rect">
              <a:avLst/>
            </a:prstGeom>
          </p:spPr>
        </p:pic>
      </p:grpSp>
      <p:sp>
        <p:nvSpPr>
          <p:cNvPr id="194" name="Rectangle 193"/>
          <p:cNvSpPr/>
          <p:nvPr/>
        </p:nvSpPr>
        <p:spPr>
          <a:xfrm>
            <a:off x="9477729" y="3770011"/>
            <a:ext cx="2563550" cy="621314"/>
          </a:xfrm>
          <a:prstGeom prst="rect">
            <a:avLst/>
          </a:prstGeom>
          <a:solidFill>
            <a:srgbClr val="505050"/>
          </a:solidFill>
          <a:ln w="285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64008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3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coming soon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9477729" y="5036289"/>
            <a:ext cx="2563550" cy="621314"/>
          </a:xfrm>
          <a:prstGeom prst="rect">
            <a:avLst/>
          </a:prstGeom>
          <a:solidFill>
            <a:srgbClr val="505050"/>
          </a:solidFill>
          <a:ln w="285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64008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3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…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9477729" y="4403151"/>
            <a:ext cx="2563550" cy="621314"/>
          </a:xfrm>
          <a:prstGeom prst="rect">
            <a:avLst/>
          </a:prstGeom>
          <a:solidFill>
            <a:srgbClr val="505050"/>
          </a:solidFill>
          <a:ln w="285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64008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3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…</a:t>
            </a:r>
          </a:p>
        </p:txBody>
      </p:sp>
      <p:grpSp>
        <p:nvGrpSpPr>
          <p:cNvPr id="202" name="Group 201"/>
          <p:cNvGrpSpPr/>
          <p:nvPr/>
        </p:nvGrpSpPr>
        <p:grpSpPr>
          <a:xfrm>
            <a:off x="4908965" y="3405471"/>
            <a:ext cx="1560868" cy="1478514"/>
            <a:chOff x="4863724" y="3106743"/>
            <a:chExt cx="1560868" cy="1478514"/>
          </a:xfrm>
        </p:grpSpPr>
        <p:sp>
          <p:nvSpPr>
            <p:cNvPr id="203" name="Rounded Rectangle 12"/>
            <p:cNvSpPr/>
            <p:nvPr/>
          </p:nvSpPr>
          <p:spPr>
            <a:xfrm>
              <a:off x="4863724" y="3106743"/>
              <a:ext cx="1483698" cy="1478514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390" tIns="91390" rIns="91390" bIns="9139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5459227" y="3546106"/>
              <a:ext cx="965365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Segoe UI" panose="020B0502040204020203" pitchFamily="34" charset="0"/>
                  <a:cs typeface="Segoe UI" panose="020B0502040204020203" pitchFamily="34" charset="0"/>
                </a:rPr>
                <a:t>Azure Container Registry</a:t>
              </a:r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822916" y="5373500"/>
            <a:ext cx="1346048" cy="896502"/>
            <a:chOff x="1883426" y="5104140"/>
            <a:chExt cx="1346048" cy="896502"/>
          </a:xfrm>
        </p:grpSpPr>
        <p:pic>
          <p:nvPicPr>
            <p:cNvPr id="207" name="Picture 20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145264" y="5243497"/>
              <a:ext cx="668742" cy="618646"/>
            </a:xfrm>
            <a:prstGeom prst="rect">
              <a:avLst/>
            </a:prstGeom>
          </p:spPr>
        </p:pic>
        <p:sp>
          <p:nvSpPr>
            <p:cNvPr id="208" name="Rectangle 207"/>
            <p:cNvSpPr/>
            <p:nvPr/>
          </p:nvSpPr>
          <p:spPr>
            <a:xfrm>
              <a:off x="1883426" y="5483571"/>
              <a:ext cx="267702" cy="1384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914400">
                <a:defRPr/>
              </a:pPr>
              <a:r>
                <a:rPr lang="en-US" sz="900" kern="0" dirty="0">
                  <a:solidFill>
                    <a:prstClr val="white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Code</a:t>
              </a: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379447" y="5104140"/>
              <a:ext cx="200376" cy="1384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914400">
                <a:defRPr/>
              </a:pPr>
              <a:r>
                <a:rPr lang="en-US" sz="900" kern="0" dirty="0">
                  <a:solidFill>
                    <a:prstClr val="white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Run</a:t>
              </a: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2817502" y="5483571"/>
              <a:ext cx="411972" cy="1384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914400">
                <a:defRPr/>
              </a:pPr>
              <a:r>
                <a:rPr lang="en-US" sz="900" kern="0" dirty="0">
                  <a:solidFill>
                    <a:prstClr val="white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Validate</a:t>
              </a: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2308915" y="5862143"/>
              <a:ext cx="341440" cy="1384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914400">
                <a:defRPr/>
              </a:pPr>
              <a:r>
                <a:rPr lang="en-US" sz="900" kern="0" dirty="0">
                  <a:solidFill>
                    <a:prstClr val="white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Debug</a:t>
              </a: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1293821" y="5062090"/>
            <a:ext cx="1509926" cy="895613"/>
            <a:chOff x="1369381" y="4802368"/>
            <a:chExt cx="1509926" cy="895613"/>
          </a:xfrm>
        </p:grpSpPr>
        <p:pic>
          <p:nvPicPr>
            <p:cNvPr id="213" name="Picture 12" descr="Image result for docker  logo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0309" y="4802368"/>
              <a:ext cx="598998" cy="399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4" name="Picture_x0020_6" descr="image016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9381" y="5426936"/>
              <a:ext cx="297381" cy="27104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5" name="Rectangle 214"/>
          <p:cNvSpPr/>
          <p:nvPr/>
        </p:nvSpPr>
        <p:spPr>
          <a:xfrm>
            <a:off x="211929" y="5012615"/>
            <a:ext cx="1119369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en-US" sz="1300" i="1" kern="0" dirty="0">
                <a:solidFill>
                  <a:prstClr val="white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Inner-Loop</a:t>
            </a:r>
          </a:p>
        </p:txBody>
      </p:sp>
      <p:pic>
        <p:nvPicPr>
          <p:cNvPr id="216" name="Picture 12" descr="Image result for docker  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72" y="2759700"/>
            <a:ext cx="598998" cy="39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8" name="Group 217"/>
          <p:cNvGrpSpPr/>
          <p:nvPr/>
        </p:nvGrpSpPr>
        <p:grpSpPr>
          <a:xfrm>
            <a:off x="4899203" y="1647432"/>
            <a:ext cx="1483698" cy="1551834"/>
            <a:chOff x="4974763" y="1387710"/>
            <a:chExt cx="1483698" cy="1551834"/>
          </a:xfrm>
        </p:grpSpPr>
        <p:sp>
          <p:nvSpPr>
            <p:cNvPr id="219" name="Rounded Rectangle 12"/>
            <p:cNvSpPr/>
            <p:nvPr/>
          </p:nvSpPr>
          <p:spPr>
            <a:xfrm>
              <a:off x="4974763" y="1461030"/>
              <a:ext cx="1483698" cy="1478514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390" tIns="91390" rIns="91390" bIns="9139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5150687" y="1935424"/>
              <a:ext cx="1240480" cy="310392"/>
            </a:xfrm>
            <a:prstGeom prst="rect">
              <a:avLst/>
            </a:prstGeom>
          </p:spPr>
          <p:txBody>
            <a:bodyPr vert="horz" wrap="square" lIns="91390" tIns="91390" rIns="91390" bIns="91390" rtlCol="0" anchor="t">
              <a:noAutofit/>
            </a:bodyPr>
            <a:lstStyle/>
            <a:p>
              <a:pPr marL="233205" marR="0" lvl="0" indent="-233205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Segoe UI" panose="020B0502040204020203" pitchFamily="34" charset="0"/>
                  <a:cs typeface="Segoe UI" panose="020B0502040204020203" pitchFamily="34" charset="0"/>
                </a:rPr>
                <a:t>CD, Deploy</a:t>
              </a: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223238" y="1387710"/>
              <a:ext cx="967141" cy="390626"/>
            </a:xfrm>
            <a:prstGeom prst="rect">
              <a:avLst/>
            </a:prstGeom>
          </p:spPr>
          <p:txBody>
            <a:bodyPr vert="horz" wrap="square" lIns="91390" tIns="91390" rIns="91390" bIns="91390" rtlCol="0" anchor="t">
              <a:noAutofit/>
            </a:bodyPr>
            <a:lstStyle/>
            <a:p>
              <a:pPr marL="233205" marR="0" lvl="0" indent="-233205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22" name="Picture 4" descr="https://zapier.cachefly.net/storage/services/59152a3a91bfe0ddd2fc9b978448593a.128x128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04" t="22115" r="21627" b="23287"/>
            <a:stretch/>
          </p:blipFill>
          <p:spPr bwMode="auto">
            <a:xfrm>
              <a:off x="5081784" y="2571440"/>
              <a:ext cx="293484" cy="273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4" name="Straight Arrow Connector 223"/>
          <p:cNvCxnSpPr>
            <a:cxnSpLocks/>
          </p:cNvCxnSpPr>
          <p:nvPr/>
        </p:nvCxnSpPr>
        <p:spPr>
          <a:xfrm flipV="1">
            <a:off x="6387341" y="3129380"/>
            <a:ext cx="1167160" cy="572509"/>
          </a:xfrm>
          <a:prstGeom prst="straightConnector1">
            <a:avLst/>
          </a:prstGeom>
          <a:noFill/>
          <a:ln w="76200" cap="flat" cmpd="sng" algn="ctr">
            <a:solidFill>
              <a:srgbClr val="89CBFF"/>
            </a:solidFill>
            <a:prstDash val="solid"/>
            <a:miter lim="800000"/>
            <a:headEnd type="none"/>
            <a:tailEnd type="triangle" w="med" len="lg"/>
          </a:ln>
          <a:effectLst/>
        </p:spPr>
      </p:cxnSp>
      <p:pic>
        <p:nvPicPr>
          <p:cNvPr id="225" name="Picture 12" descr="Image result for docker  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742" y="2759700"/>
            <a:ext cx="598998" cy="39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8" name="Group 227"/>
          <p:cNvGrpSpPr/>
          <p:nvPr/>
        </p:nvGrpSpPr>
        <p:grpSpPr>
          <a:xfrm>
            <a:off x="533111" y="1688472"/>
            <a:ext cx="1512591" cy="1510794"/>
            <a:chOff x="608671" y="1428750"/>
            <a:chExt cx="1512591" cy="1510794"/>
          </a:xfrm>
        </p:grpSpPr>
        <p:sp>
          <p:nvSpPr>
            <p:cNvPr id="229" name="Rounded Rectangle 11"/>
            <p:cNvSpPr/>
            <p:nvPr/>
          </p:nvSpPr>
          <p:spPr>
            <a:xfrm>
              <a:off x="608671" y="1461030"/>
              <a:ext cx="1483698" cy="1478514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390" tIns="91390" rIns="91390" bIns="9139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659206" y="1806524"/>
              <a:ext cx="1375377" cy="876125"/>
            </a:xfrm>
            <a:prstGeom prst="rect">
              <a:avLst/>
            </a:prstGeom>
          </p:spPr>
          <p:txBody>
            <a:bodyPr vert="horz" wrap="square" lIns="91390" tIns="91390" rIns="91390" bIns="91390" rtlCol="0" anchor="t">
              <a:noAutofit/>
            </a:bodyPr>
            <a:lstStyle/>
            <a:p>
              <a:pPr marL="0" marR="0" lvl="0" indent="0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Segoe UI" panose="020B0502040204020203" pitchFamily="34" charset="0"/>
                  <a:cs typeface="Segoe UI" panose="020B0502040204020203" pitchFamily="34" charset="0"/>
                </a:rPr>
                <a:t>Source Code Control</a:t>
              </a:r>
            </a:p>
            <a:p>
              <a:pPr marL="0" marR="0" lvl="0" indent="0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Segoe UI" panose="020B0502040204020203" pitchFamily="34" charset="0"/>
                  <a:cs typeface="Segoe UI" panose="020B0502040204020203" pitchFamily="34" charset="0"/>
                </a:rPr>
                <a:t>(SCC)</a:t>
              </a: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889041" y="1428750"/>
              <a:ext cx="967141" cy="390626"/>
            </a:xfrm>
            <a:prstGeom prst="rect">
              <a:avLst/>
            </a:prstGeom>
          </p:spPr>
          <p:txBody>
            <a:bodyPr vert="horz" wrap="square" lIns="91390" tIns="91390" rIns="91390" bIns="91390" rtlCol="0" anchor="t">
              <a:noAutofit/>
            </a:bodyPr>
            <a:lstStyle/>
            <a:p>
              <a:pPr marL="233205" marR="0" lvl="0" indent="-233205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32" name="Picture 231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79478" y="2532713"/>
              <a:ext cx="360364" cy="358071"/>
            </a:xfrm>
            <a:prstGeom prst="rect">
              <a:avLst/>
            </a:prstGeom>
          </p:spPr>
        </p:pic>
        <p:pic>
          <p:nvPicPr>
            <p:cNvPr id="233" name="Picture 4" descr="https://zapier.cachefly.net/storage/services/59152a3a91bfe0ddd2fc9b978448593a.128x128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04" t="22115" r="21627" b="23287"/>
            <a:stretch/>
          </p:blipFill>
          <p:spPr bwMode="auto">
            <a:xfrm>
              <a:off x="1446721" y="2600418"/>
              <a:ext cx="293484" cy="273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4" name="Picture 10" descr="https://wiki.jenkins-ci.org/download/attachments/2916393/logo-title.png?version=1&amp;modificationDate=1302753947000"/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203"/>
            <a:stretch/>
          </p:blipFill>
          <p:spPr bwMode="auto">
            <a:xfrm>
              <a:off x="1771836" y="2505804"/>
              <a:ext cx="349426" cy="404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38" name="Picture 23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011765" y="3844834"/>
            <a:ext cx="565903" cy="56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50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9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9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900"/>
                            </p:stCondLst>
                            <p:childTnLst>
                              <p:par>
                                <p:cTn id="4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9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1" dur="9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800"/>
                            </p:stCondLst>
                            <p:childTnLst>
                              <p:par>
                                <p:cTn id="6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6" dur="7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9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4" dur="1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9" grpId="0" animBg="1"/>
      <p:bldP spid="135" grpId="0" animBg="1"/>
      <p:bldP spid="157" grpId="0" animBg="1"/>
      <p:bldP spid="158" grpId="0" animBg="1"/>
      <p:bldP spid="160" grpId="0" animBg="1"/>
      <p:bldP spid="194" grpId="0" animBg="1"/>
      <p:bldP spid="197" grpId="0" animBg="1"/>
      <p:bldP spid="20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83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2080754"/>
            <a:ext cx="5943599" cy="1415772"/>
          </a:xfrm>
        </p:spPr>
        <p:txBody>
          <a:bodyPr/>
          <a:lstStyle/>
          <a:p>
            <a:r>
              <a:rPr lang="en-US" dirty="0"/>
              <a:t>Vulnerability Scanning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9" y="295274"/>
            <a:ext cx="10972798" cy="917575"/>
          </a:xfrm>
        </p:spPr>
        <p:txBody>
          <a:bodyPr/>
          <a:lstStyle/>
          <a:p>
            <a:r>
              <a:rPr lang="en-US" dirty="0"/>
              <a:t>Azure Container Registry Partners</a:t>
            </a:r>
          </a:p>
        </p:txBody>
      </p:sp>
      <p:pic>
        <p:nvPicPr>
          <p:cNvPr id="1026" name="Picture 2" descr="Twistlock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837" y="4856010"/>
            <a:ext cx="285750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quasec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7" y="3447410"/>
            <a:ext cx="2857500" cy="1030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44797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 Today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77" y="1076395"/>
            <a:ext cx="7467600" cy="4562772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020413671"/>
              </p:ext>
            </p:extLst>
          </p:nvPr>
        </p:nvGraphicFramePr>
        <p:xfrm>
          <a:off x="7513637" y="295274"/>
          <a:ext cx="4726313" cy="1041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2736" y="6134056"/>
            <a:ext cx="6248400" cy="57246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hlinkClick r:id="rId8"/>
              </a:rPr>
              <a:t>aka.ms/</a:t>
            </a:r>
            <a:r>
              <a:rPr lang="en-US" sz="2800" dirty="0" err="1">
                <a:hlinkClick r:id="rId8"/>
              </a:rPr>
              <a:t>AzureContainerRegistry</a:t>
            </a:r>
            <a:r>
              <a:rPr lang="en-US" sz="2800" dirty="0"/>
              <a:t> `</a:t>
            </a:r>
          </a:p>
        </p:txBody>
      </p:sp>
    </p:spTree>
    <p:extLst>
      <p:ext uri="{BB962C8B-B14F-4D97-AF65-F5344CB8AC3E}">
        <p14:creationId xmlns:p14="http://schemas.microsoft.com/office/powerpoint/2010/main" val="210921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nect_2016_Template_Light">
  <a:themeElements>
    <a:clrScheme name="Custom 2">
      <a:dk1>
        <a:srgbClr val="505050"/>
      </a:dk1>
      <a:lt1>
        <a:srgbClr val="FFFFFF"/>
      </a:lt1>
      <a:dk2>
        <a:srgbClr val="0078D7"/>
      </a:dk2>
      <a:lt2>
        <a:srgbClr val="FFFFFF"/>
      </a:lt2>
      <a:accent1>
        <a:srgbClr val="0078D7"/>
      </a:accent1>
      <a:accent2>
        <a:srgbClr val="5C2D91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TUDIO_SlideTemplate_101116.potx" id="{80CCC0EE-A535-46E1-81E2-2C88D26BF2D9}" vid="{2239D6D4-FF4D-4593-B7F3-45A8D905D389}"/>
    </a:ext>
  </a:extLst>
</a:theme>
</file>

<file path=ppt/theme/theme2.xml><?xml version="1.0" encoding="utf-8"?>
<a:theme xmlns:a="http://schemas.openxmlformats.org/drawingml/2006/main" name="Connect_2016_Template_Dark">
  <a:themeElements>
    <a:clrScheme name="Custom 1">
      <a:dk1>
        <a:srgbClr val="505050"/>
      </a:dk1>
      <a:lt1>
        <a:srgbClr val="FFFFFF"/>
      </a:lt1>
      <a:dk2>
        <a:srgbClr val="0078D7"/>
      </a:dk2>
      <a:lt2>
        <a:srgbClr val="FFFFFF"/>
      </a:lt2>
      <a:accent1>
        <a:srgbClr val="0078D7"/>
      </a:accent1>
      <a:accent2>
        <a:srgbClr val="5C2D91"/>
      </a:accent2>
      <a:accent3>
        <a:srgbClr val="008272"/>
      </a:accent3>
      <a:accent4>
        <a:srgbClr val="D2D2D2"/>
      </a:accent4>
      <a:accent5>
        <a:srgbClr val="00BCF2"/>
      </a:accent5>
      <a:accent6>
        <a:srgbClr val="737373"/>
      </a:accent6>
      <a:hlink>
        <a:srgbClr val="0078D7"/>
      </a:hlink>
      <a:folHlink>
        <a:srgbClr val="0078D7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TUDIO_SlideTemplate_101116.potx" id="{80CCC0EE-A535-46E1-81E2-2C88D26BF2D9}" vid="{E2881649-9D4D-4513-9E5E-5A76199B180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Moscone Center</TermName>
          <TermId xmlns="http://schemas.microsoft.com/office/infopath/2007/PartnerControls">d4f36a2e-dd0d-4424-990f-7c93b4e9f063</TermId>
        </TermInfo>
      </Terms>
    </d12e2661e9634d9aa98bbb375f31aced>
    <Event_x0020_Start_x0020_Date xmlns="01c77077-aee4-4b5f-bd4e-9cd40a6fff29">2016-03-30T07:00:00+00:00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San Francisco</TermName>
          <TermId xmlns="http://schemas.microsoft.com/office/infopath/2007/PartnerControls">84dfcb53-432b-499d-8965-93d483d36b4a</TermId>
        </TermInfo>
      </Terms>
    </iaa5f83406f94009a0f6a3e890699ff7>
    <External_x0020_Speaker xmlns="01c77077-aee4-4b5f-bd4e-9cd40a6fff29" xsi:nil="true"/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 xsi:nil="true"/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Build</TermName>
          <TermId xmlns="http://schemas.microsoft.com/office/infopath/2007/PartnerControls">58542b36-5bf5-46a6-a53f-a41fb7a73785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 xsi:nil="true"/>
    <Event_x0020_End_x0020_Date xmlns="01c77077-aee4-4b5f-bd4e-9cd40a6fff29">2016-04-01T07:00:00+00:00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Build 2016</TermName>
          <TermId xmlns="http://schemas.microsoft.com/office/infopath/2007/PartnerControls">da8a10b5-9bc3-4217-80aa-6b60d6ec1cee</TermId>
        </TermInfo>
      </Terms>
    </TaxKeywordTaxHTField>
    <TaxCatchAll xmlns="230e9df3-be65-4c73-a93b-d1236ebd677e">
      <Value>48</Value>
      <Value>47</Value>
      <Value>46</Value>
      <Value>49</Value>
    </TaxCatchAl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1" ma:contentTypeDescription="" ma:contentTypeScope="" ma:versionID="264624295c8b52c397a103286eb3d87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795b20f19f95dfa6d1f4d708b4ec8d36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01c77077-aee4-4b5f-bd4e-9cd40a6fff29"/>
    <ds:schemaRef ds:uri="230e9df3-be65-4c73-a93b-d1236ebd677e"/>
    <ds:schemaRef ds:uri="http://purl.org/dc/terms/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sharepoint/v3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A4D29B-0199-4083-B6CB-53559E57A3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Microsoft_Connect_2016_STUDIO_SlideTemplate_101416</Template>
  <TotalTime>1059</TotalTime>
  <Words>185</Words>
  <Application>Microsoft Office PowerPoint</Application>
  <PresentationFormat>Custom</PresentationFormat>
  <Paragraphs>55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Consolas</vt:lpstr>
      <vt:lpstr>Segoe UI</vt:lpstr>
      <vt:lpstr>Segoe UI Light</vt:lpstr>
      <vt:lpstr>Wingdings</vt:lpstr>
      <vt:lpstr>Connect_2016_Template_Light</vt:lpstr>
      <vt:lpstr>Connect_2016_Template_Dark</vt:lpstr>
      <vt:lpstr>Azure  Container Registry </vt:lpstr>
      <vt:lpstr>Why: Azure Container Registry </vt:lpstr>
      <vt:lpstr>Container DevOps Workflow</vt:lpstr>
      <vt:lpstr>Demo</vt:lpstr>
      <vt:lpstr>Azure Container Registry Partners</vt:lpstr>
      <vt:lpstr>Get Started Today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Holly Bilyeu (Run Studios, LLC)</dc:creator>
  <cp:keywords>Microsoft Connect 2016</cp:keywords>
  <dc:description>Template: Mindseye
Formatting: 
Audience Type:</dc:description>
  <cp:lastModifiedBy>Steve Lasker</cp:lastModifiedBy>
  <cp:revision>13</cp:revision>
  <dcterms:created xsi:type="dcterms:W3CDTF">2016-10-31T17:09:16Z</dcterms:created>
  <dcterms:modified xsi:type="dcterms:W3CDTF">2016-11-10T17:29:58Z</dcterms:modified>
  <cp:category>Microsoft Connect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49;#Moscone Center|d4f36a2e-dd0d-4424-990f-7c93b4e9f063</vt:lpwstr>
  </property>
  <property fmtid="{D5CDD505-2E9C-101B-9397-08002B2CF9AE}" pid="7" name="Track">
    <vt:lpwstr/>
  </property>
  <property fmtid="{D5CDD505-2E9C-101B-9397-08002B2CF9AE}" pid="8" name="Event Location">
    <vt:lpwstr>48;#San Francisco|84dfcb53-432b-499d-8965-93d483d36b4a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46;#Microsoft Build 2016|da8a10b5-9bc3-4217-80aa-6b60d6ec1cee</vt:lpwstr>
  </property>
  <property fmtid="{D5CDD505-2E9C-101B-9397-08002B2CF9AE}" pid="12" name="Audience1">
    <vt:lpwstr/>
  </property>
  <property fmtid="{D5CDD505-2E9C-101B-9397-08002B2CF9AE}" pid="13" name="Event Name">
    <vt:lpwstr>47;#Build|58542b36-5bf5-46a6-a53f-a41fb7a73785</vt:lpwstr>
  </property>
</Properties>
</file>