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4297" r:id="rId4"/>
    <p:sldId id="4298" r:id="rId5"/>
    <p:sldId id="1608" r:id="rId6"/>
    <p:sldId id="1635" r:id="rId7"/>
    <p:sldId id="1633" r:id="rId8"/>
    <p:sldId id="4296" r:id="rId9"/>
    <p:sldId id="4304" r:id="rId10"/>
    <p:sldId id="2076137307" r:id="rId11"/>
    <p:sldId id="2076137306" r:id="rId12"/>
    <p:sldId id="4302" r:id="rId13"/>
    <p:sldId id="2076137309" r:id="rId14"/>
    <p:sldId id="26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2F2F2"/>
    <a:srgbClr val="FFFFFF"/>
    <a:srgbClr val="BCCCEA"/>
    <a:srgbClr val="4472C4"/>
    <a:srgbClr val="18A6D1"/>
    <a:srgbClr val="0079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6807" autoAdjust="0"/>
  </p:normalViewPr>
  <p:slideViewPr>
    <p:cSldViewPr snapToGrid="0">
      <p:cViewPr varScale="1">
        <p:scale>
          <a:sx n="57" d="100"/>
          <a:sy n="57" d="100"/>
        </p:scale>
        <p:origin x="60" y="666"/>
      </p:cViewPr>
      <p:guideLst/>
    </p:cSldViewPr>
  </p:slideViewPr>
  <p:outlineViewPr>
    <p:cViewPr>
      <p:scale>
        <a:sx n="33" d="100"/>
        <a:sy n="33" d="100"/>
      </p:scale>
      <p:origin x="0" y="-259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4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37AF77-DF1E-42F3-9067-8F6B72E7D6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32AC1-6E00-44FC-A4A9-9D678D74894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AE9DC-814D-4DE3-8B5C-9862FD242EE1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B4969E04-6BD1-46E6-84CC-B6047C4626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B67E76D-C3A5-423F-83D7-6A492FB28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0D674-8466-4F3D-9902-D9A2DF3620C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2C8319-6AFC-4959-BFA8-E45664694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378FB-1D52-4CFB-8513-901DF398759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378FB-1D52-4CFB-8513-901DF398759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32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E5AA1C-3A4A-4E86-88DD-FDD0A0056FE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42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11/16/2019 7:53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96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Orchestrator icon from: http://cdn.marketplaceimages.windowsphone.com/v8/images/f58edb21-b20c-4315-b837-6cee21n442cd?imageType=ws_icon_large</a:t>
            </a:r>
          </a:p>
          <a:p>
            <a:endParaRPr lang="en-US" dirty="0"/>
          </a:p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https://git-scm.com/book/en/v2/Git-Branching-Basic-Branching-and-Merging 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11/16/2019 7:53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153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3:18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https://git-scm.com/book/en/v2/Git-Branching-Basic-Branching-and-Merging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3:37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https://docs.docker.com/storage/storagedriver/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4:00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https://www.cockos.com/licecap/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[‎2/‎23/‎2018 5:10 PM]  Sajay Antony: 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https://docs.docker.com/datacenter/dtr/2.4/guides/user/create-promotion-policies/ </a:t>
            </a:r>
          </a:p>
          <a:p>
            <a:r>
              <a:rPr lang="en-US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  <a:p>
            <a:r>
              <a:rPr lang="en-US" sz="900" kern="120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 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D18B56EA-E28F-4F92-9F16-7A6F2501B303}" type="datetime8">
              <a:rPr lang="en-US" smtClean="0"/>
              <a:t>11/16/2019 7:53 PM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312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45252-C0FE-4FC7-B1E4-1543759685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CEA58-C1C2-45A5-9390-524D8355D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2BD33-6E10-4FDF-BD53-1652A6BC9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5B792-513F-45F6-B734-75B5D23C9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1306-25DD-437E-9D61-B3625A4E8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pbs.twimg.com/media/D6NWrt4XkAEQuER.jpg:large">
            <a:extLst>
              <a:ext uri="{FF2B5EF4-FFF2-40B4-BE49-F238E27FC236}">
                <a16:creationId xmlns:a16="http://schemas.microsoft.com/office/drawing/2014/main" id="{D0B4EAB5-0EAF-4CC7-A9EC-557AF1702BB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t="8590" r="69354" b="76910"/>
          <a:stretch/>
        </p:blipFill>
        <p:spPr bwMode="auto">
          <a:xfrm>
            <a:off x="0" y="0"/>
            <a:ext cx="5349219" cy="141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06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2A75-ABBF-4AC6-978F-D998E22B4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030F6-EA36-4576-9DD4-FF13D01BE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18FB5-C613-4F71-8F16-CF3785647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3EBBE-F49B-4068-8020-B4D099FD0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DA10-812C-4C28-A01B-CB1141B0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8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7CC8D0-34DD-46A8-8623-A72D6EA32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44F7B8-6D03-4ECD-A79C-6BE086271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2C8DC-63A8-44F4-8142-E75422920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A385-6CAD-431B-8098-9A6A349E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E96FD-D444-4E96-877F-010C5DF6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772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A73A-D19C-4687-8E23-6DD2114F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2A973-5AD2-41E8-BC1A-C1FC4EC7F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96596-3DA0-41AD-812A-F8AD5299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5059B-B096-40D6-811F-D9D461E5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F0E22-F35B-4145-A8D4-3D865761A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0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88F1-EA8D-443E-9C60-5F2F8EA6E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1012D-B14E-4A5A-9230-02E8CF58C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E4D2E-0E2C-4CE0-8505-05A30643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28B53-A2EC-4439-A1E7-FC68F60B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A8C93-F510-4E4D-B3FC-712DE734D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037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E2D5A-667E-4024-A829-77CA8289A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D234-A350-44DB-92EF-5C4A5AE4A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195CE-EA5E-4078-9977-9ECA5E520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02087-8F1E-4B17-9713-4996B399D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DD540-271B-466F-B669-DEB21A2C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27662-552A-4711-B532-33CBCA6E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3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A8FB3-E503-4994-82C0-51E55E051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0D42F-2EB3-48CB-A9DB-690E99F01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14F7C-924A-41F2-9B8A-D1602AD80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3C0BE9-FF54-4259-B6FC-D35A8313A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EB875-B8D5-4A83-944E-28E1A397C6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707A5-E65B-4FA7-A40A-7D9903EF0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B0514-DF26-4A86-A089-2B960C9E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2B4452-BB5F-48CB-ACF4-3EAE46007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24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BDB2-D293-41CE-96F3-C404CDDE2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031E0-93E3-44F7-A199-E4073290C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7ABFE-54D2-41A7-B2DF-55D03178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EBEB2-1DF2-45C6-9FB2-ED8BAD01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A1BCA-57CB-4C66-9EF3-8645D5C6C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A8340E-B22D-441F-9CF2-B1EF0305D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6EC0E-5816-41FD-9D6D-7D17EA72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48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2D71-54B1-431C-B63E-7C7907561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7065B-4A0B-4C1C-B02D-86AA313E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840A2-5708-421D-9786-349457AB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C9E7F-268B-49B4-81E8-1D0481E9D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55B3B0-F328-40FD-968F-87E3A48D1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B9FC0-B96B-4C08-BE79-5DFD6A8A6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00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CF922-8713-4F6B-8001-FC403188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7AA13-CA73-43BC-A98F-971D0A7AF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C7561-45F4-4CCC-B3C6-F6844708B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10C05-AE0B-40DE-95A0-0B5D13E2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78AF6-B0F9-41A2-B24C-9E107C51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05099-0BB3-4E88-8F41-63380CA62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2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8BF32-9511-4817-BAEA-3BC6FCE4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6CEB5-1F55-4994-AF6C-CBB617683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8155F-E002-4234-98E5-C30A139F954D}" type="datetimeFigureOut">
              <a:rPr lang="en-US" smtClean="0"/>
              <a:t>11/16/2019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287BE-945F-48EA-BCBE-B1B5ADEB9E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8A362-9841-4EE1-8DE2-946ECF3C18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1C6A1-5F3C-46CC-A337-58B806A1FD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https://pbs.twimg.com/media/D6NWrt4XkAEQuER.jpg:large">
            <a:extLst>
              <a:ext uri="{FF2B5EF4-FFF2-40B4-BE49-F238E27FC236}">
                <a16:creationId xmlns:a16="http://schemas.microsoft.com/office/drawing/2014/main" id="{EAA5FF51-5856-4B26-A21F-2D3F68F27F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2" t="8590" r="69354" b="76910"/>
          <a:stretch/>
        </p:blipFill>
        <p:spPr bwMode="auto">
          <a:xfrm>
            <a:off x="32657" y="62549"/>
            <a:ext cx="1611086" cy="425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D13A0C-03A2-422B-9ACC-22B7738E7D85}"/>
              </a:ext>
            </a:extLst>
          </p:cNvPr>
          <p:cNvSpPr/>
          <p:nvPr userDrawn="1"/>
        </p:nvSpPr>
        <p:spPr>
          <a:xfrm>
            <a:off x="1219200" y="276225"/>
            <a:ext cx="561975" cy="133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FCC518-54D0-4C9F-B3FD-AED7C0FB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36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mailto:Steve.Lasker@Microsoft.com" TargetMode="External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stevelasker/presentations" TargetMode="External"/><Relationship Id="rId11" Type="http://schemas.openxmlformats.org/officeDocument/2006/relationships/image" Target="../media/image1.jpeg"/><Relationship Id="rId5" Type="http://schemas.openxmlformats.org/officeDocument/2006/relationships/hyperlink" Target="https://github.com/stevelasker" TargetMode="External"/><Relationship Id="rId10" Type="http://schemas.openxmlformats.org/officeDocument/2006/relationships/image" Target="../media/image5.png"/><Relationship Id="rId4" Type="http://schemas.openxmlformats.org/officeDocument/2006/relationships/hyperlink" Target="https://stevelasker.blog/" TargetMode="External"/><Relationship Id="rId9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9.svg"/><Relationship Id="rId21" Type="http://schemas.openxmlformats.org/officeDocument/2006/relationships/image" Target="../media/image29.svg"/><Relationship Id="rId7" Type="http://schemas.openxmlformats.org/officeDocument/2006/relationships/image" Target="../media/image4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8.png"/><Relationship Id="rId16" Type="http://schemas.openxmlformats.org/officeDocument/2006/relationships/image" Target="../media/image21.sv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23" Type="http://schemas.openxmlformats.org/officeDocument/2006/relationships/image" Target="../media/image31.png"/><Relationship Id="rId10" Type="http://schemas.openxmlformats.org/officeDocument/2006/relationships/image" Target="../media/image15.png"/><Relationship Id="rId19" Type="http://schemas.openxmlformats.org/officeDocument/2006/relationships/image" Target="../media/image27.png"/><Relationship Id="rId4" Type="http://schemas.openxmlformats.org/officeDocument/2006/relationships/image" Target="../media/image10.png"/><Relationship Id="rId9" Type="http://schemas.openxmlformats.org/officeDocument/2006/relationships/image" Target="../media/image14.emf"/><Relationship Id="rId14" Type="http://schemas.openxmlformats.org/officeDocument/2006/relationships/image" Target="../media/image19.png"/><Relationship Id="rId22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23.png"/><Relationship Id="rId3" Type="http://schemas.openxmlformats.org/officeDocument/2006/relationships/image" Target="../media/image9.svg"/><Relationship Id="rId7" Type="http://schemas.openxmlformats.org/officeDocument/2006/relationships/image" Target="../media/image30.png"/><Relationship Id="rId12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6.png"/><Relationship Id="rId5" Type="http://schemas.openxmlformats.org/officeDocument/2006/relationships/image" Target="../media/image14.emf"/><Relationship Id="rId15" Type="http://schemas.openxmlformats.org/officeDocument/2006/relationships/image" Target="../media/image29.svg"/><Relationship Id="rId10" Type="http://schemas.openxmlformats.org/officeDocument/2006/relationships/image" Target="../media/image4.png"/><Relationship Id="rId4" Type="http://schemas.openxmlformats.org/officeDocument/2006/relationships/image" Target="../media/image13.emf"/><Relationship Id="rId9" Type="http://schemas.openxmlformats.org/officeDocument/2006/relationships/image" Target="../media/image12.png"/><Relationship Id="rId1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23.png"/><Relationship Id="rId18" Type="http://schemas.openxmlformats.org/officeDocument/2006/relationships/image" Target="../media/image31.png"/><Relationship Id="rId3" Type="http://schemas.openxmlformats.org/officeDocument/2006/relationships/image" Target="../media/image9.svg"/><Relationship Id="rId7" Type="http://schemas.openxmlformats.org/officeDocument/2006/relationships/image" Target="../media/image4.png"/><Relationship Id="rId12" Type="http://schemas.openxmlformats.org/officeDocument/2006/relationships/image" Target="../media/image17.png"/><Relationship Id="rId17" Type="http://schemas.openxmlformats.org/officeDocument/2006/relationships/image" Target="../media/image30.png"/><Relationship Id="rId2" Type="http://schemas.openxmlformats.org/officeDocument/2006/relationships/image" Target="../media/image8.png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5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32.png"/><Relationship Id="rId4" Type="http://schemas.openxmlformats.org/officeDocument/2006/relationships/image" Target="../media/image10.png"/><Relationship Id="rId9" Type="http://schemas.openxmlformats.org/officeDocument/2006/relationships/image" Target="../media/image14.emf"/><Relationship Id="rId1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stevelasker.blog/" TargetMode="External"/><Relationship Id="rId13" Type="http://schemas.openxmlformats.org/officeDocument/2006/relationships/image" Target="../media/image34.png"/><Relationship Id="rId3" Type="http://schemas.openxmlformats.org/officeDocument/2006/relationships/hyperlink" Target="aka.ms/acr/tag-locking" TargetMode="External"/><Relationship Id="rId7" Type="http://schemas.openxmlformats.org/officeDocument/2006/relationships/hyperlink" Target="mailto:Steve.Lasker@Microsoft.com" TargetMode="External"/><Relationship Id="rId12" Type="http://schemas.openxmlformats.org/officeDocument/2006/relationships/image" Target="../media/image3.png"/><Relationship Id="rId2" Type="http://schemas.openxmlformats.org/officeDocument/2006/relationships/hyperlink" Target="aka.ms/acr/impor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ka.ms/acr/links" TargetMode="External"/><Relationship Id="rId11" Type="http://schemas.openxmlformats.org/officeDocument/2006/relationships/image" Target="../media/image33.png"/><Relationship Id="rId5" Type="http://schemas.openxmlformats.org/officeDocument/2006/relationships/hyperlink" Target="aka.ms/acr/presentations" TargetMode="External"/><Relationship Id="rId10" Type="http://schemas.openxmlformats.org/officeDocument/2006/relationships/hyperlink" Target="https://github.com/stevelasker/presentations" TargetMode="External"/><Relationship Id="rId4" Type="http://schemas.openxmlformats.org/officeDocument/2006/relationships/hyperlink" Target="aka.ms/acr/tagging" TargetMode="External"/><Relationship Id="rId9" Type="http://schemas.openxmlformats.org/officeDocument/2006/relationships/hyperlink" Target="https://github.com/stevelasker" TargetMode="External"/><Relationship Id="rId1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26" Type="http://schemas.openxmlformats.org/officeDocument/2006/relationships/image" Target="../media/image31.png"/><Relationship Id="rId3" Type="http://schemas.openxmlformats.org/officeDocument/2006/relationships/image" Target="../media/image9.svg"/><Relationship Id="rId21" Type="http://schemas.openxmlformats.org/officeDocument/2006/relationships/image" Target="../media/image26.svg"/><Relationship Id="rId7" Type="http://schemas.openxmlformats.org/officeDocument/2006/relationships/image" Target="../media/image4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5" Type="http://schemas.openxmlformats.org/officeDocument/2006/relationships/image" Target="../media/image30.png"/><Relationship Id="rId2" Type="http://schemas.openxmlformats.org/officeDocument/2006/relationships/image" Target="../media/image8.png"/><Relationship Id="rId16" Type="http://schemas.openxmlformats.org/officeDocument/2006/relationships/image" Target="../media/image21.sv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6.png"/><Relationship Id="rId24" Type="http://schemas.openxmlformats.org/officeDocument/2006/relationships/image" Target="../media/image29.svg"/><Relationship Id="rId5" Type="http://schemas.openxmlformats.org/officeDocument/2006/relationships/image" Target="../media/image11.png"/><Relationship Id="rId15" Type="http://schemas.openxmlformats.org/officeDocument/2006/relationships/image" Target="../media/image20.png"/><Relationship Id="rId23" Type="http://schemas.openxmlformats.org/officeDocument/2006/relationships/image" Target="../media/image28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10.png"/><Relationship Id="rId9" Type="http://schemas.openxmlformats.org/officeDocument/2006/relationships/image" Target="../media/image14.emf"/><Relationship Id="rId14" Type="http://schemas.openxmlformats.org/officeDocument/2006/relationships/image" Target="../media/image19.png"/><Relationship Id="rId22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B690-EE2A-47E8-908C-BDB7A5305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94500"/>
            <a:ext cx="9144000" cy="1595379"/>
          </a:xfrm>
        </p:spPr>
        <p:txBody>
          <a:bodyPr>
            <a:normAutofit fontScale="90000"/>
          </a:bodyPr>
          <a:lstStyle/>
          <a:p>
            <a:r>
              <a:rPr lang="en-US" dirty="0"/>
              <a:t>Leveraging Build Pipelines for Automating Container OS &amp; Framework Patching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8136CA-9359-482A-A9EC-A031EF54803C}"/>
              </a:ext>
            </a:extLst>
          </p:cNvPr>
          <p:cNvSpPr txBox="1"/>
          <p:nvPr/>
        </p:nvSpPr>
        <p:spPr>
          <a:xfrm>
            <a:off x="517862" y="4838676"/>
            <a:ext cx="3157415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Steve Lasker</a:t>
            </a:r>
          </a:p>
          <a:p>
            <a:r>
              <a:rPr lang="en-US" sz="1400" dirty="0"/>
              <a:t>Program Manager</a:t>
            </a:r>
          </a:p>
          <a:p>
            <a:r>
              <a:rPr lang="en-US" sz="1400" dirty="0"/>
              <a:t>Azure Container Registries</a:t>
            </a:r>
          </a:p>
          <a:p>
            <a:r>
              <a:rPr lang="en-US" sz="1100" dirty="0">
                <a:hlinkClick r:id="rId3"/>
              </a:rPr>
              <a:t>Steve.Lasker@Microsoft.com</a:t>
            </a:r>
            <a:endParaRPr lang="en-US" sz="1100" dirty="0"/>
          </a:p>
          <a:p>
            <a:r>
              <a:rPr lang="en-US" sz="1400" dirty="0"/>
              <a:t>@</a:t>
            </a:r>
            <a:r>
              <a:rPr lang="en-US" sz="1400" dirty="0" err="1"/>
              <a:t>SteveLasker</a:t>
            </a:r>
            <a:endParaRPr lang="en-US" sz="1400" dirty="0"/>
          </a:p>
          <a:p>
            <a:r>
              <a:rPr lang="en-US" sz="1400" dirty="0" err="1">
                <a:hlinkClick r:id="rId4"/>
              </a:rPr>
              <a:t>SteveLasker.blog</a:t>
            </a:r>
            <a:endParaRPr lang="en-US" sz="1400" dirty="0"/>
          </a:p>
          <a:p>
            <a:r>
              <a:rPr lang="en-US" sz="1400" dirty="0">
                <a:hlinkClick r:id="rId5"/>
              </a:rPr>
              <a:t>github.com/</a:t>
            </a:r>
            <a:r>
              <a:rPr lang="en-US" sz="1400" dirty="0" err="1">
                <a:hlinkClick r:id="rId5"/>
              </a:rPr>
              <a:t>SteveLasker</a:t>
            </a:r>
            <a:endParaRPr lang="en-US" sz="1400" dirty="0"/>
          </a:p>
          <a:p>
            <a:r>
              <a:rPr lang="en-US" sz="1400" dirty="0">
                <a:hlinkClick r:id="rId6"/>
              </a:rPr>
              <a:t>github.com/</a:t>
            </a:r>
            <a:r>
              <a:rPr lang="en-US" sz="1400" dirty="0" err="1">
                <a:hlinkClick r:id="rId6"/>
              </a:rPr>
              <a:t>SteveLasker</a:t>
            </a:r>
            <a:r>
              <a:rPr lang="en-US" sz="1400" dirty="0">
                <a:hlinkClick r:id="rId6"/>
              </a:rPr>
              <a:t>/presentations</a:t>
            </a:r>
            <a:endParaRPr lang="en-US" sz="1400" dirty="0"/>
          </a:p>
        </p:txBody>
      </p:sp>
      <p:pic>
        <p:nvPicPr>
          <p:cNvPr id="1026" name="Picture 2" descr="Image result for blog logo">
            <a:extLst>
              <a:ext uri="{FF2B5EF4-FFF2-40B4-BE49-F238E27FC236}">
                <a16:creationId xmlns:a16="http://schemas.microsoft.com/office/drawing/2014/main" id="{FC6C3B30-0081-4491-95B0-4514572A9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61868" y="6057511"/>
            <a:ext cx="209246" cy="98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witter logo">
            <a:extLst>
              <a:ext uri="{FF2B5EF4-FFF2-40B4-BE49-F238E27FC236}">
                <a16:creationId xmlns:a16="http://schemas.microsoft.com/office/drawing/2014/main" id="{26867835-11AC-46A5-AE71-C723D6C63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765" y="5808418"/>
            <a:ext cx="160349" cy="120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6972B029-CCC7-49A2-B006-EF8442C6E54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609" y="6248337"/>
            <a:ext cx="106505" cy="106505"/>
          </a:xfrm>
          <a:prstGeom prst="rect">
            <a:avLst/>
          </a:prstGeom>
        </p:spPr>
      </p:pic>
      <p:pic>
        <p:nvPicPr>
          <p:cNvPr id="1030" name="Picture 6" descr="Image result for email logo">
            <a:extLst>
              <a:ext uri="{FF2B5EF4-FFF2-40B4-BE49-F238E27FC236}">
                <a16:creationId xmlns:a16="http://schemas.microsoft.com/office/drawing/2014/main" id="{C706FC40-82B5-4BA3-907F-96945057AC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419965" y="5612605"/>
            <a:ext cx="151149" cy="105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pbs.twimg.com/media/D6NWrt4XkAEQuER.jpg:large">
            <a:extLst>
              <a:ext uri="{FF2B5EF4-FFF2-40B4-BE49-F238E27FC236}">
                <a16:creationId xmlns:a16="http://schemas.microsoft.com/office/drawing/2014/main" id="{BDC7941E-90B8-469D-A7ED-D3F4B98CC5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4" t="5374" r="2405" b="4429"/>
          <a:stretch/>
        </p:blipFill>
        <p:spPr bwMode="auto">
          <a:xfrm>
            <a:off x="9927445" y="4188009"/>
            <a:ext cx="2201055" cy="2166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A2F38-F675-4F3B-A914-387A8A226E3F}"/>
              </a:ext>
            </a:extLst>
          </p:cNvPr>
          <p:cNvSpPr txBox="1"/>
          <p:nvPr/>
        </p:nvSpPr>
        <p:spPr>
          <a:xfrm>
            <a:off x="8560223" y="6360230"/>
            <a:ext cx="3288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#REJEKTSNA2019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0A45C-2F27-47F4-8DA1-F7859F50A986}"/>
              </a:ext>
            </a:extLst>
          </p:cNvPr>
          <p:cNvSpPr/>
          <p:nvPr/>
        </p:nvSpPr>
        <p:spPr>
          <a:xfrm>
            <a:off x="3986784" y="676656"/>
            <a:ext cx="1664208" cy="4937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26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3142DE-5A19-4464-A5DF-752583CD01E1}"/>
              </a:ext>
            </a:extLst>
          </p:cNvPr>
          <p:cNvSpPr/>
          <p:nvPr/>
        </p:nvSpPr>
        <p:spPr>
          <a:xfrm>
            <a:off x="10264553" y="1977765"/>
            <a:ext cx="576064" cy="41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A773E-ACBF-4567-81E9-679FD88D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823104" cy="1143000"/>
          </a:xfrm>
        </p:spPr>
        <p:txBody>
          <a:bodyPr/>
          <a:lstStyle/>
          <a:p>
            <a:r>
              <a:rPr lang="en-US" sz="5400" dirty="0"/>
              <a:t>Are Your Base Artifacts Secure?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DA38D535-0ADF-4C78-BA22-5153B9C153C4}"/>
              </a:ext>
            </a:extLst>
          </p:cNvPr>
          <p:cNvSpPr/>
          <p:nvPr/>
        </p:nvSpPr>
        <p:spPr>
          <a:xfrm>
            <a:off x="6393136" y="2550970"/>
            <a:ext cx="2153784" cy="397363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demo42.azurecr.io</a:t>
            </a:r>
          </a:p>
        </p:txBody>
      </p:sp>
      <p:sp>
        <p:nvSpPr>
          <p:cNvPr id="336" name="staging-artifacts">
            <a:extLst>
              <a:ext uri="{FF2B5EF4-FFF2-40B4-BE49-F238E27FC236}">
                <a16:creationId xmlns:a16="http://schemas.microsoft.com/office/drawing/2014/main" id="{15A8AEDB-861A-4F91-A75D-71B8237D3174}"/>
              </a:ext>
            </a:extLst>
          </p:cNvPr>
          <p:cNvSpPr/>
          <p:nvPr/>
        </p:nvSpPr>
        <p:spPr>
          <a:xfrm>
            <a:off x="6600308" y="313567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Validation</a:t>
            </a:r>
          </a:p>
        </p:txBody>
      </p:sp>
      <p:sp>
        <p:nvSpPr>
          <p:cNvPr id="337" name="dev">
            <a:extLst>
              <a:ext uri="{FF2B5EF4-FFF2-40B4-BE49-F238E27FC236}">
                <a16:creationId xmlns:a16="http://schemas.microsoft.com/office/drawing/2014/main" id="{84D9C5EA-6A97-44E6-8D53-CE013EB7DC7D}"/>
              </a:ext>
            </a:extLst>
          </p:cNvPr>
          <p:cNvSpPr/>
          <p:nvPr/>
        </p:nvSpPr>
        <p:spPr>
          <a:xfrm>
            <a:off x="6600308" y="5285064"/>
            <a:ext cx="1140755" cy="605920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339" name="base-artifacts">
            <a:extLst>
              <a:ext uri="{FF2B5EF4-FFF2-40B4-BE49-F238E27FC236}">
                <a16:creationId xmlns:a16="http://schemas.microsoft.com/office/drawing/2014/main" id="{8106CCE9-3912-458D-871C-F14FE62EF589}"/>
              </a:ext>
            </a:extLst>
          </p:cNvPr>
          <p:cNvSpPr/>
          <p:nvPr/>
        </p:nvSpPr>
        <p:spPr>
          <a:xfrm>
            <a:off x="6600308" y="421763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base-artifacts</a:t>
            </a:r>
          </a:p>
        </p:txBody>
      </p:sp>
      <p:sp>
        <p:nvSpPr>
          <p:cNvPr id="340" name="base-java-repo">
            <a:extLst>
              <a:ext uri="{FF2B5EF4-FFF2-40B4-BE49-F238E27FC236}">
                <a16:creationId xmlns:a16="http://schemas.microsoft.com/office/drawing/2014/main" id="{EF240E03-8AEB-4258-B899-8CC4DE5F2883}"/>
              </a:ext>
            </a:extLst>
          </p:cNvPr>
          <p:cNvSpPr/>
          <p:nvPr/>
        </p:nvSpPr>
        <p:spPr>
          <a:xfrm>
            <a:off x="7526932" y="460701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41" name="base-dotnet-repo">
            <a:extLst>
              <a:ext uri="{FF2B5EF4-FFF2-40B4-BE49-F238E27FC236}">
                <a16:creationId xmlns:a16="http://schemas.microsoft.com/office/drawing/2014/main" id="{BB235F0F-DEB6-4397-85CF-3495DF592EE9}"/>
              </a:ext>
            </a:extLst>
          </p:cNvPr>
          <p:cNvSpPr/>
          <p:nvPr/>
        </p:nvSpPr>
        <p:spPr>
          <a:xfrm>
            <a:off x="7526932" y="482209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8D38276-F9DB-4EFF-B69B-4726F3C67E27}"/>
              </a:ext>
            </a:extLst>
          </p:cNvPr>
          <p:cNvSpPr/>
          <p:nvPr/>
        </p:nvSpPr>
        <p:spPr>
          <a:xfrm>
            <a:off x="7526932" y="54593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-team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1BA0575-32F5-4343-97DE-2DA77C263736}"/>
              </a:ext>
            </a:extLst>
          </p:cNvPr>
          <p:cNvSpPr/>
          <p:nvPr/>
        </p:nvSpPr>
        <p:spPr>
          <a:xfrm>
            <a:off x="7526932" y="56751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warriors-team</a:t>
            </a:r>
          </a:p>
        </p:txBody>
      </p:sp>
      <p:sp>
        <p:nvSpPr>
          <p:cNvPr id="346" name="base-wordpress-repo">
            <a:extLst>
              <a:ext uri="{FF2B5EF4-FFF2-40B4-BE49-F238E27FC236}">
                <a16:creationId xmlns:a16="http://schemas.microsoft.com/office/drawing/2014/main" id="{CDC3BB19-DFB5-4EA6-958B-A192DBF40879}"/>
              </a:ext>
            </a:extLst>
          </p:cNvPr>
          <p:cNvSpPr/>
          <p:nvPr/>
        </p:nvSpPr>
        <p:spPr>
          <a:xfrm>
            <a:off x="7526932" y="503718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staging-node-repo">
            <a:extLst>
              <a:ext uri="{FF2B5EF4-FFF2-40B4-BE49-F238E27FC236}">
                <a16:creationId xmlns:a16="http://schemas.microsoft.com/office/drawing/2014/main" id="{931A8DD3-D180-422F-9B5D-D46068EFAD9C}"/>
              </a:ext>
            </a:extLst>
          </p:cNvPr>
          <p:cNvSpPr/>
          <p:nvPr/>
        </p:nvSpPr>
        <p:spPr>
          <a:xfrm>
            <a:off x="7526932" y="330563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48" name="Node-base">
            <a:extLst>
              <a:ext uri="{FF2B5EF4-FFF2-40B4-BE49-F238E27FC236}">
                <a16:creationId xmlns:a16="http://schemas.microsoft.com/office/drawing/2014/main" id="{8C20B955-00C9-4F73-B832-ADA7F34E2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4415304"/>
            <a:ext cx="195941" cy="142757"/>
          </a:xfrm>
          <a:prstGeom prst="rect">
            <a:avLst/>
          </a:prstGeom>
        </p:spPr>
      </p:pic>
      <p:sp>
        <p:nvSpPr>
          <p:cNvPr id="349" name="staging-java-repo">
            <a:extLst>
              <a:ext uri="{FF2B5EF4-FFF2-40B4-BE49-F238E27FC236}">
                <a16:creationId xmlns:a16="http://schemas.microsoft.com/office/drawing/2014/main" id="{B1764A5A-809B-4FA2-A704-9873C03A0A2A}"/>
              </a:ext>
            </a:extLst>
          </p:cNvPr>
          <p:cNvSpPr/>
          <p:nvPr/>
        </p:nvSpPr>
        <p:spPr>
          <a:xfrm>
            <a:off x="7526932" y="352505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50" name="staging-dotnet-repo">
            <a:extLst>
              <a:ext uri="{FF2B5EF4-FFF2-40B4-BE49-F238E27FC236}">
                <a16:creationId xmlns:a16="http://schemas.microsoft.com/office/drawing/2014/main" id="{7E6E4AC1-C202-4494-AEF4-0F365FC3F4FB}"/>
              </a:ext>
            </a:extLst>
          </p:cNvPr>
          <p:cNvSpPr/>
          <p:nvPr/>
        </p:nvSpPr>
        <p:spPr>
          <a:xfrm>
            <a:off x="7526932" y="374013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51" name="staging-wordpress-repo">
            <a:extLst>
              <a:ext uri="{FF2B5EF4-FFF2-40B4-BE49-F238E27FC236}">
                <a16:creationId xmlns:a16="http://schemas.microsoft.com/office/drawing/2014/main" id="{A030F892-DA33-4915-AB5E-C2E7A5862E49}"/>
              </a:ext>
            </a:extLst>
          </p:cNvPr>
          <p:cNvSpPr/>
          <p:nvPr/>
        </p:nvSpPr>
        <p:spPr>
          <a:xfrm>
            <a:off x="7526932" y="395522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2" name="MCR">
            <a:extLst>
              <a:ext uri="{FF2B5EF4-FFF2-40B4-BE49-F238E27FC236}">
                <a16:creationId xmlns:a16="http://schemas.microsoft.com/office/drawing/2014/main" id="{C5931FBA-4292-40FB-B4BE-E88EB5FBEDF2}"/>
              </a:ext>
            </a:extLst>
          </p:cNvPr>
          <p:cNvGrpSpPr/>
          <p:nvPr/>
        </p:nvGrpSpPr>
        <p:grpSpPr>
          <a:xfrm>
            <a:off x="2829528" y="3386772"/>
            <a:ext cx="789823" cy="553584"/>
            <a:chOff x="2693602" y="4255008"/>
            <a:chExt cx="789935" cy="553663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044F28DA-00E3-4D2F-9709-41259314345C}"/>
                </a:ext>
              </a:extLst>
            </p:cNvPr>
            <p:cNvSpPr txBox="1"/>
            <p:nvPr/>
          </p:nvSpPr>
          <p:spPr>
            <a:xfrm>
              <a:off x="2693602" y="4608588"/>
              <a:ext cx="789935" cy="2000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MCR</a:t>
              </a:r>
            </a:p>
          </p:txBody>
        </p:sp>
        <p:pic>
          <p:nvPicPr>
            <p:cNvPr id="354" name="MCR" descr="C:\Users\steve\AppData\Local\Temp\SNAGHTML3c2ca0f.PNG">
              <a:extLst>
                <a:ext uri="{FF2B5EF4-FFF2-40B4-BE49-F238E27FC236}">
                  <a16:creationId xmlns:a16="http://schemas.microsoft.com/office/drawing/2014/main" id="{1F5AE42D-000F-49D8-B41D-9A1C00A22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373" y="4255008"/>
              <a:ext cx="439154" cy="40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019B8224-ED82-4186-B409-D932859557E3}"/>
              </a:ext>
            </a:extLst>
          </p:cNvPr>
          <p:cNvGrpSpPr/>
          <p:nvPr/>
        </p:nvGrpSpPr>
        <p:grpSpPr>
          <a:xfrm>
            <a:off x="5591943" y="1718966"/>
            <a:ext cx="1066517" cy="921401"/>
            <a:chOff x="4709527" y="3746417"/>
            <a:chExt cx="1066517" cy="921400"/>
          </a:xfrm>
        </p:grpSpPr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2CB27701-BCBE-423B-8CA8-1B780EB834C0}"/>
                </a:ext>
              </a:extLst>
            </p:cNvPr>
            <p:cNvSpPr/>
            <p:nvPr/>
          </p:nvSpPr>
          <p:spPr>
            <a:xfrm>
              <a:off x="4709527" y="4175374"/>
              <a:ext cx="106651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58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Private Registry</a:t>
              </a:r>
            </a:p>
            <a:p>
              <a:pPr algn="ctr" defTabSz="8958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acr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ecr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gcr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dtr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harbor,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jfrog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…</a:t>
              </a:r>
            </a:p>
          </p:txBody>
        </p:sp>
        <p:pic>
          <p:nvPicPr>
            <p:cNvPr id="357" name="ACR">
              <a:extLst>
                <a:ext uri="{FF2B5EF4-FFF2-40B4-BE49-F238E27FC236}">
                  <a16:creationId xmlns:a16="http://schemas.microsoft.com/office/drawing/2014/main" id="{58256C00-4864-4C58-A455-6F73561BD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1752" y="3746417"/>
              <a:ext cx="554543" cy="554543"/>
            </a:xfrm>
            <a:prstGeom prst="rect">
              <a:avLst/>
            </a:prstGeom>
          </p:spPr>
        </p:pic>
      </p:grpSp>
      <p:pic>
        <p:nvPicPr>
          <p:cNvPr id="358" name="Quay" descr="Image result for quay registry icon">
            <a:extLst>
              <a:ext uri="{FF2B5EF4-FFF2-40B4-BE49-F238E27FC236}">
                <a16:creationId xmlns:a16="http://schemas.microsoft.com/office/drawing/2014/main" id="{35C7845C-525D-42D8-A6C8-12F551A76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40" y="5513163"/>
            <a:ext cx="516399" cy="14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GitHub" descr="A close up of a logo&#10;&#10;Description automatically generated">
            <a:extLst>
              <a:ext uri="{FF2B5EF4-FFF2-40B4-BE49-F238E27FC236}">
                <a16:creationId xmlns:a16="http://schemas.microsoft.com/office/drawing/2014/main" id="{EBB55FEA-5BBB-494E-AC27-BF5215B908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60" y="5874391"/>
            <a:ext cx="506756" cy="506756"/>
          </a:xfrm>
          <a:prstGeom prst="rect">
            <a:avLst/>
          </a:prstGeom>
        </p:spPr>
      </p:pic>
      <p:sp>
        <p:nvSpPr>
          <p:cNvPr id="360" name="Rectangle 359">
            <a:extLst>
              <a:ext uri="{FF2B5EF4-FFF2-40B4-BE49-F238E27FC236}">
                <a16:creationId xmlns:a16="http://schemas.microsoft.com/office/drawing/2014/main" id="{C06D6DAA-A928-4BB4-AC8A-D603FBE0A3F3}"/>
              </a:ext>
            </a:extLst>
          </p:cNvPr>
          <p:cNvSpPr/>
          <p:nvPr/>
        </p:nvSpPr>
        <p:spPr>
          <a:xfrm>
            <a:off x="2666493" y="1690689"/>
            <a:ext cx="1257300" cy="4957761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Registries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148973C-6BA9-4A90-BCF7-9091E9D7B7F5}"/>
              </a:ext>
            </a:extLst>
          </p:cNvPr>
          <p:cNvSpPr/>
          <p:nvPr/>
        </p:nvSpPr>
        <p:spPr>
          <a:xfrm>
            <a:off x="5591944" y="1690688"/>
            <a:ext cx="4918769" cy="4957763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Environment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azure, google, on-prem, …</a:t>
            </a:r>
          </a:p>
        </p:txBody>
      </p:sp>
      <p:sp>
        <p:nvSpPr>
          <p:cNvPr id="362" name="Cloud 361">
            <a:extLst>
              <a:ext uri="{FF2B5EF4-FFF2-40B4-BE49-F238E27FC236}">
                <a16:creationId xmlns:a16="http://schemas.microsoft.com/office/drawing/2014/main" id="{36E3987D-659A-47F7-8B1F-F84A50FCEFEC}"/>
              </a:ext>
            </a:extLst>
          </p:cNvPr>
          <p:cNvSpPr/>
          <p:nvPr/>
        </p:nvSpPr>
        <p:spPr>
          <a:xfrm>
            <a:off x="4060600" y="3199028"/>
            <a:ext cx="1405705" cy="724256"/>
          </a:xfrm>
          <a:prstGeom prst="cloud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Internet</a:t>
            </a:r>
          </a:p>
        </p:txBody>
      </p:sp>
      <p:sp>
        <p:nvSpPr>
          <p:cNvPr id="363" name="Lightning Bolt 362">
            <a:extLst>
              <a:ext uri="{FF2B5EF4-FFF2-40B4-BE49-F238E27FC236}">
                <a16:creationId xmlns:a16="http://schemas.microsoft.com/office/drawing/2014/main" id="{24325433-AB01-43BC-9423-33089D60A24C}"/>
              </a:ext>
            </a:extLst>
          </p:cNvPr>
          <p:cNvSpPr/>
          <p:nvPr/>
        </p:nvSpPr>
        <p:spPr>
          <a:xfrm flipH="1">
            <a:off x="4865361" y="3555693"/>
            <a:ext cx="377127" cy="573559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4" name="Picture 363">
            <a:extLst>
              <a:ext uri="{FF2B5EF4-FFF2-40B4-BE49-F238E27FC236}">
                <a16:creationId xmlns:a16="http://schemas.microsoft.com/office/drawing/2014/main" id="{80690642-E743-4E64-B042-46C106085B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3856" y="2753271"/>
            <a:ext cx="637675" cy="485768"/>
          </a:xfrm>
          <a:prstGeom prst="rect">
            <a:avLst/>
          </a:prstGeom>
        </p:spPr>
      </p:pic>
      <p:pic>
        <p:nvPicPr>
          <p:cNvPr id="365" name="Picture 364">
            <a:extLst>
              <a:ext uri="{FF2B5EF4-FFF2-40B4-BE49-F238E27FC236}">
                <a16:creationId xmlns:a16="http://schemas.microsoft.com/office/drawing/2014/main" id="{32065604-F744-44E1-96DC-D949BE81B9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3095" y="3186116"/>
            <a:ext cx="637675" cy="485768"/>
          </a:xfrm>
          <a:prstGeom prst="rect">
            <a:avLst/>
          </a:prstGeom>
        </p:spPr>
      </p:pic>
      <p:pic>
        <p:nvPicPr>
          <p:cNvPr id="366" name="Picture 365">
            <a:extLst>
              <a:ext uri="{FF2B5EF4-FFF2-40B4-BE49-F238E27FC236}">
                <a16:creationId xmlns:a16="http://schemas.microsoft.com/office/drawing/2014/main" id="{1F7431A9-001C-43A7-8FC8-BECD60F97B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2600" y="3399179"/>
            <a:ext cx="637675" cy="485768"/>
          </a:xfrm>
          <a:prstGeom prst="rect">
            <a:avLst/>
          </a:prstGeom>
        </p:spPr>
      </p:pic>
      <p:pic>
        <p:nvPicPr>
          <p:cNvPr id="367" name="Picture 366">
            <a:extLst>
              <a:ext uri="{FF2B5EF4-FFF2-40B4-BE49-F238E27FC236}">
                <a16:creationId xmlns:a16="http://schemas.microsoft.com/office/drawing/2014/main" id="{97667E8F-AE31-479C-8C15-487F49D3F7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1532" y="3923284"/>
            <a:ext cx="485393" cy="485768"/>
          </a:xfrm>
          <a:prstGeom prst="rect">
            <a:avLst/>
          </a:prstGeom>
        </p:spPr>
      </p:pic>
      <p:pic>
        <p:nvPicPr>
          <p:cNvPr id="368" name="Node-Hub">
            <a:extLst>
              <a:ext uri="{FF2B5EF4-FFF2-40B4-BE49-F238E27FC236}">
                <a16:creationId xmlns:a16="http://schemas.microsoft.com/office/drawing/2014/main" id="{FC9EBF57-4DC8-49AB-B015-942D501E5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3126467" y="2749712"/>
            <a:ext cx="195941" cy="142757"/>
          </a:xfrm>
          <a:prstGeom prst="rect">
            <a:avLst/>
          </a:prstGeom>
        </p:spPr>
      </p:pic>
      <p:pic>
        <p:nvPicPr>
          <p:cNvPr id="369" name="marketing-image">
            <a:extLst>
              <a:ext uri="{FF2B5EF4-FFF2-40B4-BE49-F238E27FC236}">
                <a16:creationId xmlns:a16="http://schemas.microsoft.com/office/drawing/2014/main" id="{1B994889-7285-4C58-B2C9-D83CEF408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5779347" y="3808796"/>
            <a:ext cx="195941" cy="142757"/>
          </a:xfrm>
          <a:prstGeom prst="rect">
            <a:avLst/>
          </a:prstGeom>
        </p:spPr>
      </p:pic>
      <p:pic>
        <p:nvPicPr>
          <p:cNvPr id="370" name="SecurityScanning" descr="Image result for azure security center logo">
            <a:extLst>
              <a:ext uri="{FF2B5EF4-FFF2-40B4-BE49-F238E27FC236}">
                <a16:creationId xmlns:a16="http://schemas.microsoft.com/office/drawing/2014/main" id="{436475D4-045E-4012-8E60-94185509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45" y="2543769"/>
            <a:ext cx="283612" cy="3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1" name="Docker Hub">
            <a:extLst>
              <a:ext uri="{FF2B5EF4-FFF2-40B4-BE49-F238E27FC236}">
                <a16:creationId xmlns:a16="http://schemas.microsoft.com/office/drawing/2014/main" id="{6FDDF59F-9974-40F5-8337-B4FDAEE3D550}"/>
              </a:ext>
            </a:extLst>
          </p:cNvPr>
          <p:cNvGrpSpPr/>
          <p:nvPr/>
        </p:nvGrpSpPr>
        <p:grpSpPr>
          <a:xfrm>
            <a:off x="2827822" y="2550968"/>
            <a:ext cx="793232" cy="614891"/>
            <a:chOff x="8081204" y="5137617"/>
            <a:chExt cx="1358036" cy="1052709"/>
          </a:xfrm>
        </p:grpSpPr>
        <p:pic>
          <p:nvPicPr>
            <p:cNvPr id="372" name="Docker Hub" descr="Image result for docker hub logo">
              <a:extLst>
                <a:ext uri="{FF2B5EF4-FFF2-40B4-BE49-F238E27FC236}">
                  <a16:creationId xmlns:a16="http://schemas.microsoft.com/office/drawing/2014/main" id="{E91B72A8-1329-4D89-9FF9-C30260D96C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35"/>
            <a:stretch/>
          </p:blipFill>
          <p:spPr bwMode="auto">
            <a:xfrm>
              <a:off x="8280189" y="5137617"/>
              <a:ext cx="1070675" cy="88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131031CC-1F82-480F-9FC5-142ADB79D1DE}"/>
                </a:ext>
              </a:extLst>
            </p:cNvPr>
            <p:cNvSpPr txBox="1"/>
            <p:nvPr/>
          </p:nvSpPr>
          <p:spPr>
            <a:xfrm>
              <a:off x="8081204" y="5795135"/>
              <a:ext cx="1358036" cy="395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Docker Hub</a:t>
              </a:r>
            </a:p>
          </p:txBody>
        </p:sp>
      </p:grpSp>
      <p:pic>
        <p:nvPicPr>
          <p:cNvPr id="374" name="ACR Tasks">
            <a:extLst>
              <a:ext uri="{FF2B5EF4-FFF2-40B4-BE49-F238E27FC236}">
                <a16:creationId xmlns:a16="http://schemas.microsoft.com/office/drawing/2014/main" id="{B1108E4D-239C-4F65-8E28-734A1CA8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5440" y="3494893"/>
            <a:ext cx="497937" cy="497937"/>
          </a:xfrm>
          <a:prstGeom prst="rect">
            <a:avLst/>
          </a:prstGeom>
        </p:spPr>
      </p:pic>
      <p:pic>
        <p:nvPicPr>
          <p:cNvPr id="375" name="Redhat" descr="A close up of a logo&#10;&#10;Description automatically generated">
            <a:extLst>
              <a:ext uri="{FF2B5EF4-FFF2-40B4-BE49-F238E27FC236}">
                <a16:creationId xmlns:a16="http://schemas.microsoft.com/office/drawing/2014/main" id="{A875CF52-22F4-424E-86C3-D2DC7982A87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5" t="27708" r="13421" b="13191"/>
          <a:stretch/>
        </p:blipFill>
        <p:spPr>
          <a:xfrm>
            <a:off x="2986107" y="4158543"/>
            <a:ext cx="476665" cy="473973"/>
          </a:xfrm>
          <a:prstGeom prst="rect">
            <a:avLst/>
          </a:prstGeom>
        </p:spPr>
      </p:pic>
      <p:sp>
        <p:nvSpPr>
          <p:cNvPr id="376" name="base-node-repo">
            <a:extLst>
              <a:ext uri="{FF2B5EF4-FFF2-40B4-BE49-F238E27FC236}">
                <a16:creationId xmlns:a16="http://schemas.microsoft.com/office/drawing/2014/main" id="{C6D85281-84B3-437F-9569-16D398AC53BC}"/>
              </a:ext>
            </a:extLst>
          </p:cNvPr>
          <p:cNvSpPr/>
          <p:nvPr/>
        </p:nvSpPr>
        <p:spPr>
          <a:xfrm>
            <a:off x="7526932" y="438759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77" name="Node-staging">
            <a:extLst>
              <a:ext uri="{FF2B5EF4-FFF2-40B4-BE49-F238E27FC236}">
                <a16:creationId xmlns:a16="http://schemas.microsoft.com/office/drawing/2014/main" id="{8A1ABB34-B330-4B1D-9DF1-23B42BC81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3340722"/>
            <a:ext cx="195941" cy="142757"/>
          </a:xfrm>
          <a:prstGeom prst="rect">
            <a:avLst/>
          </a:prstGeom>
        </p:spPr>
      </p:pic>
      <p:sp>
        <p:nvSpPr>
          <p:cNvPr id="380" name="ACR Tasks-text">
            <a:extLst>
              <a:ext uri="{FF2B5EF4-FFF2-40B4-BE49-F238E27FC236}">
                <a16:creationId xmlns:a16="http://schemas.microsoft.com/office/drawing/2014/main" id="{29512B3F-E37A-4F12-9E26-6C19D3519104}"/>
              </a:ext>
            </a:extLst>
          </p:cNvPr>
          <p:cNvSpPr/>
          <p:nvPr/>
        </p:nvSpPr>
        <p:spPr>
          <a:xfrm>
            <a:off x="5560793" y="3923284"/>
            <a:ext cx="594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ACR Tasks</a:t>
            </a:r>
            <a:endParaRPr lang="en-US" sz="800" kern="0" dirty="0">
              <a:solidFill>
                <a:sysClr val="windowText" lastClr="000000"/>
              </a:solidFill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1" name="Windows" descr="Related image">
            <a:extLst>
              <a:ext uri="{FF2B5EF4-FFF2-40B4-BE49-F238E27FC236}">
                <a16:creationId xmlns:a16="http://schemas.microsoft.com/office/drawing/2014/main" id="{EFBAE6EE-ED82-4C32-832C-4C4D547B2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9" t="19617" r="25733" b="15444"/>
          <a:stretch/>
        </p:blipFill>
        <p:spPr bwMode="auto">
          <a:xfrm>
            <a:off x="339096" y="2634930"/>
            <a:ext cx="438603" cy="4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Linux" descr="Image result for linux icon">
            <a:extLst>
              <a:ext uri="{FF2B5EF4-FFF2-40B4-BE49-F238E27FC236}">
                <a16:creationId xmlns:a16="http://schemas.microsoft.com/office/drawing/2014/main" id="{A09BECE6-B12C-4EC2-9E9E-E1DE768E6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2" y="2641117"/>
            <a:ext cx="420511" cy="42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IoT">
            <a:extLst>
              <a:ext uri="{FF2B5EF4-FFF2-40B4-BE49-F238E27FC236}">
                <a16:creationId xmlns:a16="http://schemas.microsoft.com/office/drawing/2014/main" id="{1E3E492F-4E82-44B8-85D2-C3C23CE1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 bwMode="auto">
          <a:xfrm>
            <a:off x="339044" y="2632017"/>
            <a:ext cx="438707" cy="43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4" name=".NET">
            <a:extLst>
              <a:ext uri="{FF2B5EF4-FFF2-40B4-BE49-F238E27FC236}">
                <a16:creationId xmlns:a16="http://schemas.microsoft.com/office/drawing/2014/main" id="{B2EF3684-ED91-4CD5-BD11-C83C199E8EE9}"/>
              </a:ext>
            </a:extLst>
          </p:cNvPr>
          <p:cNvSpPr/>
          <p:nvPr/>
        </p:nvSpPr>
        <p:spPr>
          <a:xfrm>
            <a:off x="246497" y="2666730"/>
            <a:ext cx="859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0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1A1A1A"/>
                </a:solidFill>
                <a:latin typeface="Segoe UI"/>
                <a:ea typeface="+mn-ea"/>
                <a:cs typeface="+mn-cs"/>
              </a:rPr>
              <a:t>.NET</a:t>
            </a:r>
          </a:p>
        </p:txBody>
      </p:sp>
      <p:pic>
        <p:nvPicPr>
          <p:cNvPr id="385" name="Java" descr="Image result for java icon">
            <a:extLst>
              <a:ext uri="{FF2B5EF4-FFF2-40B4-BE49-F238E27FC236}">
                <a16:creationId xmlns:a16="http://schemas.microsoft.com/office/drawing/2014/main" id="{9A475289-2A29-4DED-958E-0FCD06FAA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0" y="2512203"/>
            <a:ext cx="678332" cy="67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6" name="gcr" descr="Image result for google container registry logo">
            <a:extLst>
              <a:ext uri="{FF2B5EF4-FFF2-40B4-BE49-F238E27FC236}">
                <a16:creationId xmlns:a16="http://schemas.microsoft.com/office/drawing/2014/main" id="{B52ABCAB-D3E0-46EF-9974-312B6932B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097" y="4850706"/>
            <a:ext cx="444268" cy="4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A84189-4877-4B1A-B496-0AEB27D0EAD4}"/>
              </a:ext>
            </a:extLst>
          </p:cNvPr>
          <p:cNvSpPr/>
          <p:nvPr/>
        </p:nvSpPr>
        <p:spPr>
          <a:xfrm>
            <a:off x="4598521" y="339870"/>
            <a:ext cx="666016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5400" dirty="0">
                <a:latin typeface="+mj-lt"/>
                <a:ea typeface="+mj-ea"/>
                <a:cs typeface="+mj-cs"/>
              </a:rPr>
              <a:t>Images Secure?</a:t>
            </a:r>
          </a:p>
        </p:txBody>
      </p:sp>
      <p:pic>
        <p:nvPicPr>
          <p:cNvPr id="81" name="Code">
            <a:extLst>
              <a:ext uri="{FF2B5EF4-FFF2-40B4-BE49-F238E27FC236}">
                <a16:creationId xmlns:a16="http://schemas.microsoft.com/office/drawing/2014/main" id="{1EC56608-7F78-4C12-932D-35367736455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98521" y="5952159"/>
            <a:ext cx="439103" cy="439103"/>
          </a:xfrm>
          <a:prstGeom prst="rect">
            <a:avLst/>
          </a:prstGeom>
        </p:spPr>
      </p:pic>
      <p:grpSp>
        <p:nvGrpSpPr>
          <p:cNvPr id="75" name="SCC">
            <a:extLst>
              <a:ext uri="{FF2B5EF4-FFF2-40B4-BE49-F238E27FC236}">
                <a16:creationId xmlns:a16="http://schemas.microsoft.com/office/drawing/2014/main" id="{53E62315-A4E7-45C3-B1BC-7FEB503F06C2}"/>
              </a:ext>
            </a:extLst>
          </p:cNvPr>
          <p:cNvGrpSpPr/>
          <p:nvPr/>
        </p:nvGrpSpPr>
        <p:grpSpPr>
          <a:xfrm>
            <a:off x="3998028" y="5656203"/>
            <a:ext cx="1453914" cy="1031016"/>
            <a:chOff x="608671" y="1461030"/>
            <a:chExt cx="1483698" cy="1478514"/>
          </a:xfrm>
        </p:grpSpPr>
        <p:sp>
          <p:nvSpPr>
            <p:cNvPr id="76" name="Rounded Rectangle 11">
              <a:extLst>
                <a:ext uri="{FF2B5EF4-FFF2-40B4-BE49-F238E27FC236}">
                  <a16:creationId xmlns:a16="http://schemas.microsoft.com/office/drawing/2014/main" id="{200FDF12-32DA-4FF5-92E1-070B6BEB4FD4}"/>
                </a:ext>
              </a:extLst>
            </p:cNvPr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21">
                <a:defRPr/>
              </a:pPr>
              <a:endParaRPr lang="en-US" sz="1075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3382373-F72F-49FA-A1D3-2AAEB3C332AF}"/>
                </a:ext>
              </a:extLst>
            </p:cNvPr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89555" tIns="89555" rIns="89555" bIns="89555" rtlCol="0" anchor="ctr">
              <a:noAutofit/>
            </a:bodyPr>
            <a:lstStyle/>
            <a:p>
              <a:pPr algn="ctr" defTabSz="87822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SCC</a:t>
              </a:r>
            </a:p>
            <a:p>
              <a:pPr algn="ctr" defTabSz="878221">
                <a:defRPr/>
              </a:pPr>
              <a:r>
                <a:rPr lang="en-US" sz="1100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Source Code </a:t>
              </a:r>
              <a:r>
                <a:rPr lang="en-US" sz="1100" kern="0" dirty="0" err="1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ControL</a:t>
              </a:r>
              <a:endParaRPr lang="en-US" sz="1100" kern="0" dirty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9" name="Repos">
              <a:extLst>
                <a:ext uri="{FF2B5EF4-FFF2-40B4-BE49-F238E27FC236}">
                  <a16:creationId xmlns:a16="http://schemas.microsoft.com/office/drawing/2014/main" id="{293ACF05-D2FA-4D19-90A2-78973CE8C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>
            <a:xfrm>
              <a:off x="1757000" y="1558973"/>
              <a:ext cx="274167" cy="358071"/>
            </a:xfrm>
            <a:prstGeom prst="rect">
              <a:avLst/>
            </a:prstGeom>
          </p:spPr>
        </p:pic>
      </p:grpSp>
      <p:sp>
        <p:nvSpPr>
          <p:cNvPr id="69" name="RedHat">
            <a:extLst>
              <a:ext uri="{FF2B5EF4-FFF2-40B4-BE49-F238E27FC236}">
                <a16:creationId xmlns:a16="http://schemas.microsoft.com/office/drawing/2014/main" id="{6D8EC7F1-395C-449E-AB49-00552825CEB9}"/>
              </a:ext>
            </a:extLst>
          </p:cNvPr>
          <p:cNvSpPr txBox="1"/>
          <p:nvPr/>
        </p:nvSpPr>
        <p:spPr>
          <a:xfrm>
            <a:off x="2826319" y="4586204"/>
            <a:ext cx="789823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Red Hat</a:t>
            </a:r>
          </a:p>
        </p:txBody>
      </p:sp>
      <p:sp>
        <p:nvSpPr>
          <p:cNvPr id="70" name="gcr">
            <a:extLst>
              <a:ext uri="{FF2B5EF4-FFF2-40B4-BE49-F238E27FC236}">
                <a16:creationId xmlns:a16="http://schemas.microsoft.com/office/drawing/2014/main" id="{397ECAE5-4197-46B2-899B-B7557951D0E3}"/>
              </a:ext>
            </a:extLst>
          </p:cNvPr>
          <p:cNvSpPr txBox="1"/>
          <p:nvPr/>
        </p:nvSpPr>
        <p:spPr>
          <a:xfrm>
            <a:off x="2826318" y="5142682"/>
            <a:ext cx="789823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gcr</a:t>
            </a:r>
            <a:endParaRPr lang="en-US" sz="700" kern="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gpr">
            <a:extLst>
              <a:ext uri="{FF2B5EF4-FFF2-40B4-BE49-F238E27FC236}">
                <a16:creationId xmlns:a16="http://schemas.microsoft.com/office/drawing/2014/main" id="{D5B59F28-FFB8-420A-AB0B-BC63F9A8F752}"/>
              </a:ext>
            </a:extLst>
          </p:cNvPr>
          <p:cNvSpPr txBox="1"/>
          <p:nvPr/>
        </p:nvSpPr>
        <p:spPr>
          <a:xfrm>
            <a:off x="2834583" y="6314744"/>
            <a:ext cx="789823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gpr</a:t>
            </a:r>
            <a:endParaRPr lang="en-US" sz="700" kern="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2" name="unit-test" descr="A close up of a sign&#10;&#10;Description automatically generated">
            <a:extLst>
              <a:ext uri="{FF2B5EF4-FFF2-40B4-BE49-F238E27FC236}">
                <a16:creationId xmlns:a16="http://schemas.microsoft.com/office/drawing/2014/main" id="{C3EBE456-3E20-4CF6-8E17-C6C1372F8478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904773"/>
            <a:ext cx="326624" cy="326624"/>
          </a:xfrm>
          <a:prstGeom prst="rect">
            <a:avLst/>
          </a:prstGeom>
        </p:spPr>
      </p:pic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0DEAE1E1-AA53-4102-B454-CD2009D4F04A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15" y="3325875"/>
            <a:ext cx="171947" cy="174661"/>
          </a:xfrm>
          <a:prstGeom prst="rect">
            <a:avLst/>
          </a:prstGeom>
        </p:spPr>
      </p:pic>
      <p:cxnSp>
        <p:nvCxnSpPr>
          <p:cNvPr id="74" name="ACR--&gt;Tasks">
            <a:extLst>
              <a:ext uri="{FF2B5EF4-FFF2-40B4-BE49-F238E27FC236}">
                <a16:creationId xmlns:a16="http://schemas.microsoft.com/office/drawing/2014/main" id="{F49B20EF-B088-438F-8B8E-6E4FBA1988EB}"/>
              </a:ext>
            </a:extLst>
          </p:cNvPr>
          <p:cNvCxnSpPr>
            <a:cxnSpLocks/>
          </p:cNvCxnSpPr>
          <p:nvPr/>
        </p:nvCxnSpPr>
        <p:spPr>
          <a:xfrm flipH="1" flipV="1">
            <a:off x="3569434" y="2810080"/>
            <a:ext cx="2294975" cy="684813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0333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4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25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53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54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5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5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21706 0.01019 " pathEditMode="relative" rAng="0" ptsTypes="AA">
                                      <p:cBhvr>
                                        <p:cTn id="84" dur="1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509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0.00394 L 0.21042 0.10995 " pathEditMode="relative" rAng="0" ptsTypes="AA">
                                      <p:cBhvr>
                                        <p:cTn id="92" dur="1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530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20938 0.12662 " pathEditMode="relative" rAng="0" ptsTypes="AA">
                                      <p:cBhvr>
                                        <p:cTn id="101" dur="1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6319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40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20443 0.02176 " pathEditMode="relative" rAng="0" ptsTypes="AA">
                                      <p:cBhvr>
                                        <p:cTn id="110" dur="1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108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0.21341 0.10348 " pathEditMode="relative" rAng="0" ptsTypes="AA">
                                      <p:cBhvr>
                                        <p:cTn id="119" dur="1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5162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5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37" dur="1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400"/>
                            </p:stCondLst>
                            <p:childTnLst>
                              <p:par>
                                <p:cTn id="1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C 0.05664 0.16852 0.36289 0.08472 0.4349 0.08357 " pathEditMode="relative" rAng="0" ptsTypes="AA">
                                      <p:cBhvr>
                                        <p:cTn id="163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5" y="5255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8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3.7037E-6 C -0.09102 -3.7037E-6 -0.1073 0.15486 0.06197 0.15672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C -0.08855 3.33333E-6 -0.0793 -0.08542 -0.15482 -0.08635 " pathEditMode="relative" rAng="0" ptsTypes="AA">
                                      <p:cBhvr>
                                        <p:cTn id="189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-4329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0.08685 -0.33403 " pathEditMode="relative" rAng="0" ptsTypes="AA">
                                      <p:cBhvr>
                                        <p:cTn id="19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-15556"/>
                                    </p:animMotion>
                                  </p:childTnLst>
                                </p:cTn>
                              </p:par>
                              <p:par>
                                <p:cTn id="192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3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200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C 0.00208 0.17083 0.13737 0.24398 0.21458 0.24213 " pathEditMode="relative" rAng="0" ptsTypes="AA">
                                      <p:cBhvr>
                                        <p:cTn id="202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9" grpId="0" animBg="1"/>
      <p:bldP spid="340" grpId="0" animBg="1"/>
      <p:bldP spid="341" grpId="0" animBg="1"/>
      <p:bldP spid="346" grpId="0" animBg="1"/>
      <p:bldP spid="347" grpId="0" animBg="1"/>
      <p:bldP spid="349" grpId="0" animBg="1"/>
      <p:bldP spid="350" grpId="0" animBg="1"/>
      <p:bldP spid="351" grpId="0" animBg="1"/>
      <p:bldP spid="362" grpId="0" animBg="1"/>
      <p:bldP spid="362" grpId="1" animBg="1"/>
      <p:bldP spid="363" grpId="0" animBg="1"/>
      <p:bldP spid="376" grpId="0" animBg="1"/>
      <p:bldP spid="380" grpId="0"/>
      <p:bldP spid="384" grpId="0"/>
      <p:bldP spid="384" grpId="1"/>
      <p:bldP spid="384" grpId="2"/>
      <p:bldP spid="4" grpId="0" animBg="1"/>
      <p:bldP spid="69" grpId="0"/>
      <p:bldP spid="70" grpId="0"/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A773E-ACBF-4567-81E9-679FD88D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823104" cy="1143000"/>
          </a:xfrm>
        </p:spPr>
        <p:txBody>
          <a:bodyPr/>
          <a:lstStyle/>
          <a:p>
            <a:r>
              <a:rPr lang="en-US" sz="5400" dirty="0"/>
              <a:t>Demoing Base Artifact Updates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DA38D535-0ADF-4C78-BA22-5153B9C153C4}"/>
              </a:ext>
            </a:extLst>
          </p:cNvPr>
          <p:cNvSpPr/>
          <p:nvPr/>
        </p:nvSpPr>
        <p:spPr>
          <a:xfrm>
            <a:off x="6393136" y="2550970"/>
            <a:ext cx="2153784" cy="397363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demo42.azurecr.io</a:t>
            </a:r>
          </a:p>
        </p:txBody>
      </p:sp>
      <p:sp>
        <p:nvSpPr>
          <p:cNvPr id="336" name="staging-artifacts">
            <a:extLst>
              <a:ext uri="{FF2B5EF4-FFF2-40B4-BE49-F238E27FC236}">
                <a16:creationId xmlns:a16="http://schemas.microsoft.com/office/drawing/2014/main" id="{15A8AEDB-861A-4F91-A75D-71B8237D3174}"/>
              </a:ext>
            </a:extLst>
          </p:cNvPr>
          <p:cNvSpPr/>
          <p:nvPr/>
        </p:nvSpPr>
        <p:spPr>
          <a:xfrm>
            <a:off x="6600308" y="313567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Task </a:t>
            </a:r>
            <a:b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</a:br>
            <a:r>
              <a:rPr lang="en-US" sz="1200" kern="0" dirty="0">
                <a:solidFill>
                  <a:prstClr val="white"/>
                </a:solidFill>
                <a:latin typeface="Calibri" panose="020F0502020204030204"/>
              </a:rPr>
              <a:t>Image Validation</a:t>
            </a:r>
          </a:p>
        </p:txBody>
      </p:sp>
      <p:sp>
        <p:nvSpPr>
          <p:cNvPr id="339" name="base-artifacts">
            <a:extLst>
              <a:ext uri="{FF2B5EF4-FFF2-40B4-BE49-F238E27FC236}">
                <a16:creationId xmlns:a16="http://schemas.microsoft.com/office/drawing/2014/main" id="{8106CCE9-3912-458D-871C-F14FE62EF589}"/>
              </a:ext>
            </a:extLst>
          </p:cNvPr>
          <p:cNvSpPr/>
          <p:nvPr/>
        </p:nvSpPr>
        <p:spPr>
          <a:xfrm>
            <a:off x="6600308" y="421763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base-artifacts</a:t>
            </a:r>
          </a:p>
        </p:txBody>
      </p:sp>
      <p:sp>
        <p:nvSpPr>
          <p:cNvPr id="340" name="base-java-repo">
            <a:extLst>
              <a:ext uri="{FF2B5EF4-FFF2-40B4-BE49-F238E27FC236}">
                <a16:creationId xmlns:a16="http://schemas.microsoft.com/office/drawing/2014/main" id="{EF240E03-8AEB-4258-B899-8CC4DE5F2883}"/>
              </a:ext>
            </a:extLst>
          </p:cNvPr>
          <p:cNvSpPr/>
          <p:nvPr/>
        </p:nvSpPr>
        <p:spPr>
          <a:xfrm>
            <a:off x="7526932" y="460701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41" name="base-dotnet-repo">
            <a:extLst>
              <a:ext uri="{FF2B5EF4-FFF2-40B4-BE49-F238E27FC236}">
                <a16:creationId xmlns:a16="http://schemas.microsoft.com/office/drawing/2014/main" id="{BB235F0F-DEB6-4397-85CF-3495DF592EE9}"/>
              </a:ext>
            </a:extLst>
          </p:cNvPr>
          <p:cNvSpPr/>
          <p:nvPr/>
        </p:nvSpPr>
        <p:spPr>
          <a:xfrm>
            <a:off x="7526932" y="482209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46" name="base-wordpress-repo">
            <a:extLst>
              <a:ext uri="{FF2B5EF4-FFF2-40B4-BE49-F238E27FC236}">
                <a16:creationId xmlns:a16="http://schemas.microsoft.com/office/drawing/2014/main" id="{CDC3BB19-DFB5-4EA6-958B-A192DBF40879}"/>
              </a:ext>
            </a:extLst>
          </p:cNvPr>
          <p:cNvSpPr/>
          <p:nvPr/>
        </p:nvSpPr>
        <p:spPr>
          <a:xfrm>
            <a:off x="7526932" y="503718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staging-node-repo">
            <a:extLst>
              <a:ext uri="{FF2B5EF4-FFF2-40B4-BE49-F238E27FC236}">
                <a16:creationId xmlns:a16="http://schemas.microsoft.com/office/drawing/2014/main" id="{931A8DD3-D180-422F-9B5D-D46068EFAD9C}"/>
              </a:ext>
            </a:extLst>
          </p:cNvPr>
          <p:cNvSpPr/>
          <p:nvPr/>
        </p:nvSpPr>
        <p:spPr>
          <a:xfrm>
            <a:off x="7526932" y="330563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48" name="Node-base">
            <a:extLst>
              <a:ext uri="{FF2B5EF4-FFF2-40B4-BE49-F238E27FC236}">
                <a16:creationId xmlns:a16="http://schemas.microsoft.com/office/drawing/2014/main" id="{8C20B955-00C9-4F73-B832-ADA7F34E2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4415304"/>
            <a:ext cx="195941" cy="142757"/>
          </a:xfrm>
          <a:prstGeom prst="rect">
            <a:avLst/>
          </a:prstGeom>
        </p:spPr>
      </p:pic>
      <p:sp>
        <p:nvSpPr>
          <p:cNvPr id="349" name="staging-java-repo">
            <a:extLst>
              <a:ext uri="{FF2B5EF4-FFF2-40B4-BE49-F238E27FC236}">
                <a16:creationId xmlns:a16="http://schemas.microsoft.com/office/drawing/2014/main" id="{B1764A5A-809B-4FA2-A704-9873C03A0A2A}"/>
              </a:ext>
            </a:extLst>
          </p:cNvPr>
          <p:cNvSpPr/>
          <p:nvPr/>
        </p:nvSpPr>
        <p:spPr>
          <a:xfrm>
            <a:off x="7526932" y="352505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50" name="staging-dotnet-repo">
            <a:extLst>
              <a:ext uri="{FF2B5EF4-FFF2-40B4-BE49-F238E27FC236}">
                <a16:creationId xmlns:a16="http://schemas.microsoft.com/office/drawing/2014/main" id="{7E6E4AC1-C202-4494-AEF4-0F365FC3F4FB}"/>
              </a:ext>
            </a:extLst>
          </p:cNvPr>
          <p:cNvSpPr/>
          <p:nvPr/>
        </p:nvSpPr>
        <p:spPr>
          <a:xfrm>
            <a:off x="7526932" y="374013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51" name="staging-wordpress-repo">
            <a:extLst>
              <a:ext uri="{FF2B5EF4-FFF2-40B4-BE49-F238E27FC236}">
                <a16:creationId xmlns:a16="http://schemas.microsoft.com/office/drawing/2014/main" id="{A030F892-DA33-4915-AB5E-C2E7A5862E49}"/>
              </a:ext>
            </a:extLst>
          </p:cNvPr>
          <p:cNvSpPr/>
          <p:nvPr/>
        </p:nvSpPr>
        <p:spPr>
          <a:xfrm>
            <a:off x="7526932" y="395522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2CB27701-BCBE-423B-8CA8-1B780EB834C0}"/>
              </a:ext>
            </a:extLst>
          </p:cNvPr>
          <p:cNvSpPr/>
          <p:nvPr/>
        </p:nvSpPr>
        <p:spPr>
          <a:xfrm>
            <a:off x="5591943" y="2147923"/>
            <a:ext cx="106651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Private Registry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148973C-6BA9-4A90-BCF7-9091E9D7B7F5}"/>
              </a:ext>
            </a:extLst>
          </p:cNvPr>
          <p:cNvSpPr/>
          <p:nvPr/>
        </p:nvSpPr>
        <p:spPr>
          <a:xfrm>
            <a:off x="5591944" y="1690688"/>
            <a:ext cx="4918769" cy="4957763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Environment</a:t>
            </a:r>
          </a:p>
        </p:txBody>
      </p:sp>
      <p:sp>
        <p:nvSpPr>
          <p:cNvPr id="362" name="Cloud 361">
            <a:extLst>
              <a:ext uri="{FF2B5EF4-FFF2-40B4-BE49-F238E27FC236}">
                <a16:creationId xmlns:a16="http://schemas.microsoft.com/office/drawing/2014/main" id="{36E3987D-659A-47F7-8B1F-F84A50FCEFEC}"/>
              </a:ext>
            </a:extLst>
          </p:cNvPr>
          <p:cNvSpPr/>
          <p:nvPr/>
        </p:nvSpPr>
        <p:spPr>
          <a:xfrm>
            <a:off x="4060600" y="3199028"/>
            <a:ext cx="1405705" cy="724256"/>
          </a:xfrm>
          <a:prstGeom prst="cloud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Internet</a:t>
            </a:r>
          </a:p>
        </p:txBody>
      </p:sp>
      <p:pic>
        <p:nvPicPr>
          <p:cNvPr id="364" name="Picture 363">
            <a:extLst>
              <a:ext uri="{FF2B5EF4-FFF2-40B4-BE49-F238E27FC236}">
                <a16:creationId xmlns:a16="http://schemas.microsoft.com/office/drawing/2014/main" id="{80690642-E743-4E64-B042-46C106085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856" y="2753271"/>
            <a:ext cx="637675" cy="485768"/>
          </a:xfrm>
          <a:prstGeom prst="rect">
            <a:avLst/>
          </a:prstGeom>
        </p:spPr>
      </p:pic>
      <p:pic>
        <p:nvPicPr>
          <p:cNvPr id="365" name="Picture 364">
            <a:extLst>
              <a:ext uri="{FF2B5EF4-FFF2-40B4-BE49-F238E27FC236}">
                <a16:creationId xmlns:a16="http://schemas.microsoft.com/office/drawing/2014/main" id="{32065604-F744-44E1-96DC-D949BE81B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3095" y="3186116"/>
            <a:ext cx="637675" cy="485768"/>
          </a:xfrm>
          <a:prstGeom prst="rect">
            <a:avLst/>
          </a:prstGeom>
        </p:spPr>
      </p:pic>
      <p:pic>
        <p:nvPicPr>
          <p:cNvPr id="366" name="Picture 365">
            <a:extLst>
              <a:ext uri="{FF2B5EF4-FFF2-40B4-BE49-F238E27FC236}">
                <a16:creationId xmlns:a16="http://schemas.microsoft.com/office/drawing/2014/main" id="{1F7431A9-001C-43A7-8FC8-BECD60F97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2600" y="3399179"/>
            <a:ext cx="637675" cy="485768"/>
          </a:xfrm>
          <a:prstGeom prst="rect">
            <a:avLst/>
          </a:prstGeom>
        </p:spPr>
      </p:pic>
      <p:pic>
        <p:nvPicPr>
          <p:cNvPr id="367" name="Picture 366">
            <a:extLst>
              <a:ext uri="{FF2B5EF4-FFF2-40B4-BE49-F238E27FC236}">
                <a16:creationId xmlns:a16="http://schemas.microsoft.com/office/drawing/2014/main" id="{97667E8F-AE31-479C-8C15-487F49D3F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91532" y="3923284"/>
            <a:ext cx="485393" cy="485768"/>
          </a:xfrm>
          <a:prstGeom prst="rect">
            <a:avLst/>
          </a:prstGeom>
        </p:spPr>
      </p:pic>
      <p:pic>
        <p:nvPicPr>
          <p:cNvPr id="370" name="SecurityScanning" descr="Image result for azure security center logo">
            <a:extLst>
              <a:ext uri="{FF2B5EF4-FFF2-40B4-BE49-F238E27FC236}">
                <a16:creationId xmlns:a16="http://schemas.microsoft.com/office/drawing/2014/main" id="{436475D4-045E-4012-8E60-94185509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45" y="2543769"/>
            <a:ext cx="283612" cy="3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4" name="ACR Tasks">
            <a:extLst>
              <a:ext uri="{FF2B5EF4-FFF2-40B4-BE49-F238E27FC236}">
                <a16:creationId xmlns:a16="http://schemas.microsoft.com/office/drawing/2014/main" id="{B1108E4D-239C-4F65-8E28-734A1CA8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5440" y="3494893"/>
            <a:ext cx="497937" cy="497937"/>
          </a:xfrm>
          <a:prstGeom prst="rect">
            <a:avLst/>
          </a:prstGeom>
        </p:spPr>
      </p:pic>
      <p:sp>
        <p:nvSpPr>
          <p:cNvPr id="376" name="base-node-repo">
            <a:extLst>
              <a:ext uri="{FF2B5EF4-FFF2-40B4-BE49-F238E27FC236}">
                <a16:creationId xmlns:a16="http://schemas.microsoft.com/office/drawing/2014/main" id="{C6D85281-84B3-437F-9569-16D398AC53BC}"/>
              </a:ext>
            </a:extLst>
          </p:cNvPr>
          <p:cNvSpPr/>
          <p:nvPr/>
        </p:nvSpPr>
        <p:spPr>
          <a:xfrm>
            <a:off x="7526932" y="438759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sp>
        <p:nvSpPr>
          <p:cNvPr id="380" name="ACR Tasks-text">
            <a:extLst>
              <a:ext uri="{FF2B5EF4-FFF2-40B4-BE49-F238E27FC236}">
                <a16:creationId xmlns:a16="http://schemas.microsoft.com/office/drawing/2014/main" id="{29512B3F-E37A-4F12-9E26-6C19D3519104}"/>
              </a:ext>
            </a:extLst>
          </p:cNvPr>
          <p:cNvSpPr/>
          <p:nvPr/>
        </p:nvSpPr>
        <p:spPr>
          <a:xfrm>
            <a:off x="5560793" y="3923284"/>
            <a:ext cx="594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ACR Tasks</a:t>
            </a:r>
            <a:endParaRPr lang="en-US" sz="800" kern="0" dirty="0">
              <a:solidFill>
                <a:sysClr val="windowText" lastClr="000000"/>
              </a:solidFill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unit-test" descr="A close up of a sign&#10;&#10;Description automatically generated">
            <a:extLst>
              <a:ext uri="{FF2B5EF4-FFF2-40B4-BE49-F238E27FC236}">
                <a16:creationId xmlns:a16="http://schemas.microsoft.com/office/drawing/2014/main" id="{F54BA7D8-AEFD-493B-9F3E-2336585CAD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912415"/>
            <a:ext cx="326624" cy="326624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450CCA53-5373-48FB-9475-EAE889C3E213}"/>
              </a:ext>
            </a:extLst>
          </p:cNvPr>
          <p:cNvGrpSpPr/>
          <p:nvPr/>
        </p:nvGrpSpPr>
        <p:grpSpPr>
          <a:xfrm>
            <a:off x="5879976" y="1756434"/>
            <a:ext cx="433971" cy="445876"/>
            <a:chOff x="4933802" y="2331706"/>
            <a:chExt cx="2647884" cy="272052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7B3664F-E5A1-497C-8EDA-AEE6C1F81A92}"/>
                </a:ext>
              </a:extLst>
            </p:cNvPr>
            <p:cNvSpPr/>
            <p:nvPr/>
          </p:nvSpPr>
          <p:spPr>
            <a:xfrm>
              <a:off x="4933802" y="2331706"/>
              <a:ext cx="2143996" cy="1520275"/>
            </a:xfrm>
            <a:custGeom>
              <a:avLst/>
              <a:gdLst>
                <a:gd name="connsiteX0" fmla="*/ 1566412 w 1677471"/>
                <a:gd name="connsiteY0" fmla="*/ 562433 h 1189469"/>
                <a:gd name="connsiteX1" fmla="*/ 1352021 w 1677471"/>
                <a:gd name="connsiteY1" fmla="*/ 454271 h 1189469"/>
                <a:gd name="connsiteX2" fmla="*/ 859499 w 1677471"/>
                <a:gd name="connsiteY2" fmla="*/ 379 h 1189469"/>
                <a:gd name="connsiteX3" fmla="*/ 392086 w 1677471"/>
                <a:gd name="connsiteY3" fmla="*/ 318103 h 1189469"/>
                <a:gd name="connsiteX4" fmla="*/ 0 w 1677471"/>
                <a:gd name="connsiteY4" fmla="*/ 750750 h 1189469"/>
                <a:gd name="connsiteX5" fmla="*/ 472242 w 1677471"/>
                <a:gd name="connsiteY5" fmla="*/ 1189191 h 1189469"/>
                <a:gd name="connsiteX6" fmla="*/ 513768 w 1677471"/>
                <a:gd name="connsiteY6" fmla="*/ 1189191 h 1189469"/>
                <a:gd name="connsiteX7" fmla="*/ 1278625 w 1677471"/>
                <a:gd name="connsiteY7" fmla="*/ 1189191 h 1189469"/>
                <a:gd name="connsiteX8" fmla="*/ 1298906 w 1677471"/>
                <a:gd name="connsiteY8" fmla="*/ 1189191 h 1189469"/>
                <a:gd name="connsiteX9" fmla="*/ 1677471 w 1677471"/>
                <a:gd name="connsiteY9" fmla="*/ 821248 h 1189469"/>
                <a:gd name="connsiteX10" fmla="*/ 1567378 w 1677471"/>
                <a:gd name="connsiteY10" fmla="*/ 567261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471" h="1189469">
                  <a:moveTo>
                    <a:pt x="1566412" y="562433"/>
                  </a:moveTo>
                  <a:cubicBezTo>
                    <a:pt x="1507542" y="505517"/>
                    <a:pt x="1432785" y="467801"/>
                    <a:pt x="1352021" y="454271"/>
                  </a:cubicBezTo>
                  <a:cubicBezTo>
                    <a:pt x="1341040" y="193069"/>
                    <a:pt x="1120729" y="-9968"/>
                    <a:pt x="859499" y="379"/>
                  </a:cubicBezTo>
                  <a:cubicBezTo>
                    <a:pt x="652126" y="-3402"/>
                    <a:pt x="464869" y="123886"/>
                    <a:pt x="392086" y="318103"/>
                  </a:cubicBezTo>
                  <a:cubicBezTo>
                    <a:pt x="172070" y="344911"/>
                    <a:pt x="5089" y="529165"/>
                    <a:pt x="0" y="750750"/>
                  </a:cubicBezTo>
                  <a:cubicBezTo>
                    <a:pt x="9948" y="1001946"/>
                    <a:pt x="220999" y="1197892"/>
                    <a:pt x="472242" y="1189191"/>
                  </a:cubicBezTo>
                  <a:lnTo>
                    <a:pt x="513768" y="1189191"/>
                  </a:lnTo>
                  <a:lnTo>
                    <a:pt x="1278625" y="1189191"/>
                  </a:lnTo>
                  <a:lnTo>
                    <a:pt x="1298906" y="1189191"/>
                  </a:lnTo>
                  <a:cubicBezTo>
                    <a:pt x="1502288" y="1185347"/>
                    <a:pt x="1667843" y="1024437"/>
                    <a:pt x="1677471" y="821248"/>
                  </a:cubicBezTo>
                  <a:cubicBezTo>
                    <a:pt x="1676718" y="725162"/>
                    <a:pt x="1636988" y="633500"/>
                    <a:pt x="1567378" y="567261"/>
                  </a:cubicBezTo>
                </a:path>
              </a:pathLst>
            </a:custGeom>
            <a:solidFill>
              <a:srgbClr val="0078D4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36B05AB4-FCEA-4845-AA50-B228B012A6DE}"/>
                </a:ext>
              </a:extLst>
            </p:cNvPr>
            <p:cNvGrpSpPr/>
            <p:nvPr/>
          </p:nvGrpSpPr>
          <p:grpSpPr>
            <a:xfrm>
              <a:off x="5500516" y="2863487"/>
              <a:ext cx="2081170" cy="2188744"/>
              <a:chOff x="3380872" y="2137210"/>
              <a:chExt cx="971523" cy="1021741"/>
            </a:xfrm>
          </p:grpSpPr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0DFCD835-B952-42DF-B4D6-5D5263E9A659}"/>
                  </a:ext>
                </a:extLst>
              </p:cNvPr>
              <p:cNvSpPr/>
              <p:nvPr/>
            </p:nvSpPr>
            <p:spPr>
              <a:xfrm>
                <a:off x="3587538" y="2137210"/>
                <a:ext cx="764857" cy="575574"/>
              </a:xfrm>
              <a:custGeom>
                <a:avLst/>
                <a:gdLst>
                  <a:gd name="connsiteX0" fmla="*/ 0 w 764857"/>
                  <a:gd name="connsiteY0" fmla="*/ 0 h 575574"/>
                  <a:gd name="connsiteX1" fmla="*/ 966 w 764857"/>
                  <a:gd name="connsiteY1" fmla="*/ 413332 h 575574"/>
                  <a:gd name="connsiteX2" fmla="*/ 764857 w 764857"/>
                  <a:gd name="connsiteY2" fmla="*/ 575574 h 575574"/>
                  <a:gd name="connsiteX3" fmla="*/ 764857 w 764857"/>
                  <a:gd name="connsiteY3" fmla="*/ 287787 h 575574"/>
                  <a:gd name="connsiteX4" fmla="*/ 0 w 764857"/>
                  <a:gd name="connsiteY4" fmla="*/ 0 h 57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857" h="575574">
                    <a:moveTo>
                      <a:pt x="0" y="0"/>
                    </a:moveTo>
                    <a:lnTo>
                      <a:pt x="966" y="413332"/>
                    </a:lnTo>
                    <a:lnTo>
                      <a:pt x="764857" y="575574"/>
                    </a:lnTo>
                    <a:lnTo>
                      <a:pt x="764857" y="287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43314627-3E4D-4197-816F-322C0E4EE9B6}"/>
                  </a:ext>
                </a:extLst>
              </p:cNvPr>
              <p:cNvSpPr/>
              <p:nvPr/>
            </p:nvSpPr>
            <p:spPr>
              <a:xfrm>
                <a:off x="3380872" y="2137210"/>
                <a:ext cx="207631" cy="509904"/>
              </a:xfrm>
              <a:custGeom>
                <a:avLst/>
                <a:gdLst>
                  <a:gd name="connsiteX0" fmla="*/ 206666 w 207631"/>
                  <a:gd name="connsiteY0" fmla="*/ 0 h 509904"/>
                  <a:gd name="connsiteX1" fmla="*/ 0 w 207631"/>
                  <a:gd name="connsiteY1" fmla="*/ 125545 h 509904"/>
                  <a:gd name="connsiteX2" fmla="*/ 0 w 207631"/>
                  <a:gd name="connsiteY2" fmla="*/ 509905 h 509904"/>
                  <a:gd name="connsiteX3" fmla="*/ 207632 w 207631"/>
                  <a:gd name="connsiteY3" fmla="*/ 413332 h 5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1" h="509904">
                    <a:moveTo>
                      <a:pt x="206666" y="0"/>
                    </a:moveTo>
                    <a:lnTo>
                      <a:pt x="0" y="125545"/>
                    </a:lnTo>
                    <a:lnTo>
                      <a:pt x="0" y="509905"/>
                    </a:lnTo>
                    <a:lnTo>
                      <a:pt x="207632" y="413332"/>
                    </a:lnTo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682FC5E8-B960-4CB1-A98B-A117B000B47E}"/>
                  </a:ext>
                </a:extLst>
              </p:cNvPr>
              <p:cNvSpPr/>
              <p:nvPr/>
            </p:nvSpPr>
            <p:spPr>
              <a:xfrm>
                <a:off x="3936167" y="2326493"/>
                <a:ext cx="69532" cy="249158"/>
              </a:xfrm>
              <a:custGeom>
                <a:avLst/>
                <a:gdLst>
                  <a:gd name="connsiteX0" fmla="*/ 0 w 69532"/>
                  <a:gd name="connsiteY0" fmla="*/ 229843 h 249158"/>
                  <a:gd name="connsiteX1" fmla="*/ 69532 w 69532"/>
                  <a:gd name="connsiteY1" fmla="*/ 249158 h 249158"/>
                  <a:gd name="connsiteX2" fmla="*/ 69532 w 69532"/>
                  <a:gd name="connsiteY2" fmla="*/ 24143 h 249158"/>
                  <a:gd name="connsiteX3" fmla="*/ 0 w 69532"/>
                  <a:gd name="connsiteY3" fmla="*/ 0 h 249158"/>
                  <a:gd name="connsiteX4" fmla="*/ 0 w 69532"/>
                  <a:gd name="connsiteY4" fmla="*/ 229843 h 24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49158">
                    <a:moveTo>
                      <a:pt x="0" y="229843"/>
                    </a:moveTo>
                    <a:lnTo>
                      <a:pt x="69532" y="249158"/>
                    </a:lnTo>
                    <a:lnTo>
                      <a:pt x="69532" y="24143"/>
                    </a:lnTo>
                    <a:lnTo>
                      <a:pt x="0" y="0"/>
                    </a:lnTo>
                    <a:lnTo>
                      <a:pt x="0" y="2298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0D749EFA-D099-475D-9935-85AE1FF05293}"/>
                  </a:ext>
                </a:extLst>
              </p:cNvPr>
              <p:cNvSpPr/>
              <p:nvPr/>
            </p:nvSpPr>
            <p:spPr>
              <a:xfrm>
                <a:off x="3797102" y="2279172"/>
                <a:ext cx="69532" cy="259781"/>
              </a:xfrm>
              <a:custGeom>
                <a:avLst/>
                <a:gdLst>
                  <a:gd name="connsiteX0" fmla="*/ 69533 w 69532"/>
                  <a:gd name="connsiteY0" fmla="*/ 25109 h 259781"/>
                  <a:gd name="connsiteX1" fmla="*/ 0 w 69532"/>
                  <a:gd name="connsiteY1" fmla="*/ 0 h 259781"/>
                  <a:gd name="connsiteX2" fmla="*/ 0 w 69532"/>
                  <a:gd name="connsiteY2" fmla="*/ 240467 h 259781"/>
                  <a:gd name="connsiteX3" fmla="*/ 69533 w 69532"/>
                  <a:gd name="connsiteY3" fmla="*/ 259781 h 259781"/>
                  <a:gd name="connsiteX4" fmla="*/ 69533 w 69532"/>
                  <a:gd name="connsiteY4" fmla="*/ 25109 h 25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59781">
                    <a:moveTo>
                      <a:pt x="69533" y="25109"/>
                    </a:moveTo>
                    <a:lnTo>
                      <a:pt x="0" y="0"/>
                    </a:lnTo>
                    <a:lnTo>
                      <a:pt x="0" y="240467"/>
                    </a:lnTo>
                    <a:lnTo>
                      <a:pt x="69533" y="259781"/>
                    </a:lnTo>
                    <a:lnTo>
                      <a:pt x="69533" y="25109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00DF2E6-E94D-48E9-821D-ABFFDB1B03D3}"/>
                  </a:ext>
                </a:extLst>
              </p:cNvPr>
              <p:cNvSpPr/>
              <p:nvPr/>
            </p:nvSpPr>
            <p:spPr>
              <a:xfrm>
                <a:off x="4075232" y="2374779"/>
                <a:ext cx="69532" cy="237569"/>
              </a:xfrm>
              <a:custGeom>
                <a:avLst/>
                <a:gdLst>
                  <a:gd name="connsiteX0" fmla="*/ 0 w 69532"/>
                  <a:gd name="connsiteY0" fmla="*/ 219220 h 237569"/>
                  <a:gd name="connsiteX1" fmla="*/ 67601 w 69532"/>
                  <a:gd name="connsiteY1" fmla="*/ 237569 h 237569"/>
                  <a:gd name="connsiteX2" fmla="*/ 69533 w 69532"/>
                  <a:gd name="connsiteY2" fmla="*/ 23177 h 237569"/>
                  <a:gd name="connsiteX3" fmla="*/ 0 w 69532"/>
                  <a:gd name="connsiteY3" fmla="*/ 0 h 237569"/>
                  <a:gd name="connsiteX4" fmla="*/ 0 w 69532"/>
                  <a:gd name="connsiteY4" fmla="*/ 219220 h 23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37569">
                    <a:moveTo>
                      <a:pt x="0" y="219220"/>
                    </a:moveTo>
                    <a:lnTo>
                      <a:pt x="67601" y="237569"/>
                    </a:lnTo>
                    <a:lnTo>
                      <a:pt x="69533" y="23177"/>
                    </a:lnTo>
                    <a:lnTo>
                      <a:pt x="0" y="0"/>
                    </a:lnTo>
                    <a:lnTo>
                      <a:pt x="0" y="219220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8E603ABD-4BA8-44C3-8CDB-F8D00B3CD9F7}"/>
                  </a:ext>
                </a:extLst>
              </p:cNvPr>
              <p:cNvSpPr/>
              <p:nvPr/>
            </p:nvSpPr>
            <p:spPr>
              <a:xfrm>
                <a:off x="3659002" y="2233783"/>
                <a:ext cx="69532" cy="267506"/>
              </a:xfrm>
              <a:custGeom>
                <a:avLst/>
                <a:gdLst>
                  <a:gd name="connsiteX0" fmla="*/ 0 w 69532"/>
                  <a:gd name="connsiteY0" fmla="*/ 250124 h 267506"/>
                  <a:gd name="connsiteX1" fmla="*/ 69532 w 69532"/>
                  <a:gd name="connsiteY1" fmla="*/ 267507 h 267506"/>
                  <a:gd name="connsiteX2" fmla="*/ 69532 w 69532"/>
                  <a:gd name="connsiteY2" fmla="*/ 23178 h 267506"/>
                  <a:gd name="connsiteX3" fmla="*/ 0 w 69532"/>
                  <a:gd name="connsiteY3" fmla="*/ 0 h 267506"/>
                  <a:gd name="connsiteX4" fmla="*/ 0 w 69532"/>
                  <a:gd name="connsiteY4" fmla="*/ 250124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7506">
                    <a:moveTo>
                      <a:pt x="0" y="250124"/>
                    </a:moveTo>
                    <a:lnTo>
                      <a:pt x="69532" y="267507"/>
                    </a:lnTo>
                    <a:lnTo>
                      <a:pt x="69532" y="23178"/>
                    </a:lnTo>
                    <a:lnTo>
                      <a:pt x="0" y="0"/>
                    </a:lnTo>
                    <a:lnTo>
                      <a:pt x="0" y="25012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A0FBDA99-A3C9-4406-89E7-B357041CD70D}"/>
                  </a:ext>
                </a:extLst>
              </p:cNvPr>
              <p:cNvSpPr/>
              <p:nvPr/>
            </p:nvSpPr>
            <p:spPr>
              <a:xfrm>
                <a:off x="4213331" y="2421134"/>
                <a:ext cx="69532" cy="228877"/>
              </a:xfrm>
              <a:custGeom>
                <a:avLst/>
                <a:gdLst>
                  <a:gd name="connsiteX0" fmla="*/ 69533 w 69532"/>
                  <a:gd name="connsiteY0" fmla="*/ 24143 h 228877"/>
                  <a:gd name="connsiteX1" fmla="*/ 0 w 69532"/>
                  <a:gd name="connsiteY1" fmla="*/ 0 h 228877"/>
                  <a:gd name="connsiteX2" fmla="*/ 0 w 69532"/>
                  <a:gd name="connsiteY2" fmla="*/ 209563 h 228877"/>
                  <a:gd name="connsiteX3" fmla="*/ 69533 w 69532"/>
                  <a:gd name="connsiteY3" fmla="*/ 228878 h 228877"/>
                  <a:gd name="connsiteX4" fmla="*/ 69533 w 69532"/>
                  <a:gd name="connsiteY4" fmla="*/ 24143 h 22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28877">
                    <a:moveTo>
                      <a:pt x="69533" y="24143"/>
                    </a:moveTo>
                    <a:lnTo>
                      <a:pt x="0" y="0"/>
                    </a:lnTo>
                    <a:lnTo>
                      <a:pt x="0" y="209563"/>
                    </a:lnTo>
                    <a:lnTo>
                      <a:pt x="69533" y="228878"/>
                    </a:lnTo>
                    <a:lnTo>
                      <a:pt x="69533" y="241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4E0CB9FB-18A3-4186-8442-43831A99A009}"/>
                  </a:ext>
                </a:extLst>
              </p:cNvPr>
              <p:cNvSpPr/>
              <p:nvPr/>
            </p:nvSpPr>
            <p:spPr>
              <a:xfrm>
                <a:off x="3416604" y="2232817"/>
                <a:ext cx="103332" cy="331245"/>
              </a:xfrm>
              <a:custGeom>
                <a:avLst/>
                <a:gdLst>
                  <a:gd name="connsiteX0" fmla="*/ 34766 w 103332"/>
                  <a:gd name="connsiteY0" fmla="*/ 310965 h 331245"/>
                  <a:gd name="connsiteX1" fmla="*/ 0 w 103332"/>
                  <a:gd name="connsiteY1" fmla="*/ 331245 h 331245"/>
                  <a:gd name="connsiteX2" fmla="*/ 0 w 103332"/>
                  <a:gd name="connsiteY2" fmla="*/ 57944 h 331245"/>
                  <a:gd name="connsiteX3" fmla="*/ 34766 w 103332"/>
                  <a:gd name="connsiteY3" fmla="*/ 39595 h 331245"/>
                  <a:gd name="connsiteX4" fmla="*/ 103333 w 103332"/>
                  <a:gd name="connsiteY4" fmla="*/ 0 h 331245"/>
                  <a:gd name="connsiteX5" fmla="*/ 67601 w 103332"/>
                  <a:gd name="connsiteY5" fmla="*/ 23177 h 331245"/>
                  <a:gd name="connsiteX6" fmla="*/ 67601 w 103332"/>
                  <a:gd name="connsiteY6" fmla="*/ 288753 h 331245"/>
                  <a:gd name="connsiteX7" fmla="*/ 103333 w 103332"/>
                  <a:gd name="connsiteY7" fmla="*/ 269438 h 33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32" h="331245">
                    <a:moveTo>
                      <a:pt x="34766" y="310965"/>
                    </a:moveTo>
                    <a:lnTo>
                      <a:pt x="0" y="331245"/>
                    </a:lnTo>
                    <a:lnTo>
                      <a:pt x="0" y="57944"/>
                    </a:lnTo>
                    <a:lnTo>
                      <a:pt x="34766" y="39595"/>
                    </a:lnTo>
                    <a:close/>
                    <a:moveTo>
                      <a:pt x="103333" y="0"/>
                    </a:moveTo>
                    <a:lnTo>
                      <a:pt x="67601" y="23177"/>
                    </a:lnTo>
                    <a:lnTo>
                      <a:pt x="67601" y="288753"/>
                    </a:lnTo>
                    <a:lnTo>
                      <a:pt x="103333" y="269438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B5D43437-6860-49D8-8F1B-542DC05B2BA0}"/>
                  </a:ext>
                </a:extLst>
              </p:cNvPr>
              <p:cNvSpPr/>
              <p:nvPr/>
            </p:nvSpPr>
            <p:spPr>
              <a:xfrm>
                <a:off x="3380872" y="2550542"/>
                <a:ext cx="971523" cy="233706"/>
              </a:xfrm>
              <a:custGeom>
                <a:avLst/>
                <a:gdLst>
                  <a:gd name="connsiteX0" fmla="*/ 971523 w 971523"/>
                  <a:gd name="connsiteY0" fmla="*/ 162242 h 233706"/>
                  <a:gd name="connsiteX1" fmla="*/ 762926 w 971523"/>
                  <a:gd name="connsiteY1" fmla="*/ 233706 h 233706"/>
                  <a:gd name="connsiteX2" fmla="*/ 0 w 971523"/>
                  <a:gd name="connsiteY2" fmla="*/ 96573 h 233706"/>
                  <a:gd name="connsiteX3" fmla="*/ 207632 w 971523"/>
                  <a:gd name="connsiteY3" fmla="*/ 0 h 233706"/>
                  <a:gd name="connsiteX4" fmla="*/ 971523 w 971523"/>
                  <a:gd name="connsiteY4" fmla="*/ 162242 h 23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23" h="233706">
                    <a:moveTo>
                      <a:pt x="971523" y="162242"/>
                    </a:moveTo>
                    <a:lnTo>
                      <a:pt x="762926" y="233706"/>
                    </a:lnTo>
                    <a:lnTo>
                      <a:pt x="0" y="96573"/>
                    </a:lnTo>
                    <a:lnTo>
                      <a:pt x="207632" y="0"/>
                    </a:lnTo>
                    <a:lnTo>
                      <a:pt x="971523" y="162242"/>
                    </a:lnTo>
                    <a:close/>
                  </a:path>
                </a:pathLst>
              </a:custGeom>
              <a:solidFill>
                <a:srgbClr val="333132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E84F1EE5-B0E9-437E-B615-239F80E0656C}"/>
                  </a:ext>
                </a:extLst>
              </p:cNvPr>
              <p:cNvSpPr/>
              <p:nvPr/>
            </p:nvSpPr>
            <p:spPr>
              <a:xfrm>
                <a:off x="3584641" y="2613314"/>
                <a:ext cx="767754" cy="539842"/>
              </a:xfrm>
              <a:custGeom>
                <a:avLst/>
                <a:gdLst>
                  <a:gd name="connsiteX0" fmla="*/ 767754 w 767754"/>
                  <a:gd name="connsiteY0" fmla="*/ 394017 h 539842"/>
                  <a:gd name="connsiteX1" fmla="*/ 0 w 767754"/>
                  <a:gd name="connsiteY1" fmla="*/ 539842 h 539842"/>
                  <a:gd name="connsiteX2" fmla="*/ 3863 w 767754"/>
                  <a:gd name="connsiteY2" fmla="*/ 0 h 539842"/>
                  <a:gd name="connsiteX3" fmla="*/ 767754 w 767754"/>
                  <a:gd name="connsiteY3" fmla="*/ 141962 h 539842"/>
                  <a:gd name="connsiteX4" fmla="*/ 767754 w 767754"/>
                  <a:gd name="connsiteY4" fmla="*/ 394017 h 53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4" h="539842">
                    <a:moveTo>
                      <a:pt x="767754" y="394017"/>
                    </a:moveTo>
                    <a:lnTo>
                      <a:pt x="0" y="539842"/>
                    </a:lnTo>
                    <a:lnTo>
                      <a:pt x="3863" y="0"/>
                    </a:lnTo>
                    <a:lnTo>
                      <a:pt x="767754" y="141962"/>
                    </a:lnTo>
                    <a:lnTo>
                      <a:pt x="767754" y="394017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07135D9C-EC35-4B49-B84A-A2D131315FF5}"/>
                  </a:ext>
                </a:extLst>
              </p:cNvPr>
              <p:cNvSpPr/>
              <p:nvPr/>
            </p:nvSpPr>
            <p:spPr>
              <a:xfrm>
                <a:off x="3659002" y="2721476"/>
                <a:ext cx="69532" cy="342833"/>
              </a:xfrm>
              <a:custGeom>
                <a:avLst/>
                <a:gdLst>
                  <a:gd name="connsiteX0" fmla="*/ 0 w 69532"/>
                  <a:gd name="connsiteY0" fmla="*/ 342834 h 342833"/>
                  <a:gd name="connsiteX1" fmla="*/ 0 w 69532"/>
                  <a:gd name="connsiteY1" fmla="*/ 0 h 342833"/>
                  <a:gd name="connsiteX2" fmla="*/ 69532 w 69532"/>
                  <a:gd name="connsiteY2" fmla="*/ 8691 h 342833"/>
                  <a:gd name="connsiteX3" fmla="*/ 69532 w 69532"/>
                  <a:gd name="connsiteY3" fmla="*/ 331245 h 342833"/>
                  <a:gd name="connsiteX4" fmla="*/ 0 w 69532"/>
                  <a:gd name="connsiteY4" fmla="*/ 342834 h 3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342833">
                    <a:moveTo>
                      <a:pt x="0" y="342834"/>
                    </a:moveTo>
                    <a:lnTo>
                      <a:pt x="0" y="0"/>
                    </a:lnTo>
                    <a:lnTo>
                      <a:pt x="69532" y="8691"/>
                    </a:lnTo>
                    <a:lnTo>
                      <a:pt x="69532" y="331245"/>
                    </a:lnTo>
                    <a:lnTo>
                      <a:pt x="0" y="34283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7C2273B-889F-420B-AE86-C20CB920FE3E}"/>
                  </a:ext>
                </a:extLst>
              </p:cNvPr>
              <p:cNvSpPr/>
              <p:nvPr/>
            </p:nvSpPr>
            <p:spPr>
              <a:xfrm>
                <a:off x="3797102" y="2738859"/>
                <a:ext cx="69532" cy="303238"/>
              </a:xfrm>
              <a:custGeom>
                <a:avLst/>
                <a:gdLst>
                  <a:gd name="connsiteX0" fmla="*/ 69533 w 69532"/>
                  <a:gd name="connsiteY0" fmla="*/ 290684 h 303238"/>
                  <a:gd name="connsiteX1" fmla="*/ 0 w 69532"/>
                  <a:gd name="connsiteY1" fmla="*/ 303239 h 303238"/>
                  <a:gd name="connsiteX2" fmla="*/ 0 w 69532"/>
                  <a:gd name="connsiteY2" fmla="*/ 0 h 303238"/>
                  <a:gd name="connsiteX3" fmla="*/ 69533 w 69532"/>
                  <a:gd name="connsiteY3" fmla="*/ 10623 h 303238"/>
                  <a:gd name="connsiteX4" fmla="*/ 69533 w 69532"/>
                  <a:gd name="connsiteY4" fmla="*/ 290684 h 303238"/>
                  <a:gd name="connsiteX5" fmla="*/ 69533 w 69532"/>
                  <a:gd name="connsiteY5" fmla="*/ 290684 h 30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532" h="303238">
                    <a:moveTo>
                      <a:pt x="69533" y="290684"/>
                    </a:moveTo>
                    <a:lnTo>
                      <a:pt x="0" y="303239"/>
                    </a:lnTo>
                    <a:lnTo>
                      <a:pt x="0" y="0"/>
                    </a:lnTo>
                    <a:lnTo>
                      <a:pt x="69533" y="10623"/>
                    </a:lnTo>
                    <a:lnTo>
                      <a:pt x="69533" y="290684"/>
                    </a:lnTo>
                    <a:lnTo>
                      <a:pt x="69533" y="29068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FC9BC35-70F9-4390-B9C8-4174A49CABAC}"/>
                  </a:ext>
                </a:extLst>
              </p:cNvPr>
              <p:cNvSpPr/>
              <p:nvPr/>
            </p:nvSpPr>
            <p:spPr>
              <a:xfrm>
                <a:off x="3936167" y="2756242"/>
                <a:ext cx="69532" cy="262678"/>
              </a:xfrm>
              <a:custGeom>
                <a:avLst/>
                <a:gdLst>
                  <a:gd name="connsiteX0" fmla="*/ 0 w 69532"/>
                  <a:gd name="connsiteY0" fmla="*/ 262678 h 262678"/>
                  <a:gd name="connsiteX1" fmla="*/ 0 w 69532"/>
                  <a:gd name="connsiteY1" fmla="*/ 0 h 262678"/>
                  <a:gd name="connsiteX2" fmla="*/ 69532 w 69532"/>
                  <a:gd name="connsiteY2" fmla="*/ 8692 h 262678"/>
                  <a:gd name="connsiteX3" fmla="*/ 69532 w 69532"/>
                  <a:gd name="connsiteY3" fmla="*/ 250124 h 262678"/>
                  <a:gd name="connsiteX4" fmla="*/ 0 w 69532"/>
                  <a:gd name="connsiteY4" fmla="*/ 262678 h 26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2678">
                    <a:moveTo>
                      <a:pt x="0" y="262678"/>
                    </a:moveTo>
                    <a:lnTo>
                      <a:pt x="0" y="0"/>
                    </a:lnTo>
                    <a:lnTo>
                      <a:pt x="69532" y="8692"/>
                    </a:lnTo>
                    <a:lnTo>
                      <a:pt x="69532" y="250124"/>
                    </a:lnTo>
                    <a:lnTo>
                      <a:pt x="0" y="262678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41A9E65-C944-4132-B9C2-2FFE91C1C10F}"/>
                  </a:ext>
                </a:extLst>
              </p:cNvPr>
              <p:cNvSpPr/>
              <p:nvPr/>
            </p:nvSpPr>
            <p:spPr>
              <a:xfrm>
                <a:off x="4075232" y="2773625"/>
                <a:ext cx="68566" cy="221151"/>
              </a:xfrm>
              <a:custGeom>
                <a:avLst/>
                <a:gdLst>
                  <a:gd name="connsiteX0" fmla="*/ 68567 w 68566"/>
                  <a:gd name="connsiteY0" fmla="*/ 208597 h 221151"/>
                  <a:gd name="connsiteX1" fmla="*/ 0 w 68566"/>
                  <a:gd name="connsiteY1" fmla="*/ 221152 h 221151"/>
                  <a:gd name="connsiteX2" fmla="*/ 0 w 68566"/>
                  <a:gd name="connsiteY2" fmla="*/ 0 h 221151"/>
                  <a:gd name="connsiteX3" fmla="*/ 68567 w 68566"/>
                  <a:gd name="connsiteY3" fmla="*/ 10623 h 221151"/>
                  <a:gd name="connsiteX4" fmla="*/ 68567 w 68566"/>
                  <a:gd name="connsiteY4" fmla="*/ 208597 h 22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6" h="221151">
                    <a:moveTo>
                      <a:pt x="68567" y="208597"/>
                    </a:moveTo>
                    <a:lnTo>
                      <a:pt x="0" y="221152"/>
                    </a:lnTo>
                    <a:lnTo>
                      <a:pt x="0" y="0"/>
                    </a:lnTo>
                    <a:lnTo>
                      <a:pt x="68567" y="10623"/>
                    </a:lnTo>
                    <a:lnTo>
                      <a:pt x="68567" y="208597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65D3575B-65B5-4F78-8906-272D7255AE66}"/>
                  </a:ext>
                </a:extLst>
              </p:cNvPr>
              <p:cNvSpPr/>
              <p:nvPr/>
            </p:nvSpPr>
            <p:spPr>
              <a:xfrm>
                <a:off x="4213331" y="2791008"/>
                <a:ext cx="71464" cy="181557"/>
              </a:xfrm>
              <a:custGeom>
                <a:avLst/>
                <a:gdLst>
                  <a:gd name="connsiteX0" fmla="*/ 71464 w 71464"/>
                  <a:gd name="connsiteY0" fmla="*/ 169003 h 181557"/>
                  <a:gd name="connsiteX1" fmla="*/ 0 w 71464"/>
                  <a:gd name="connsiteY1" fmla="*/ 181557 h 181557"/>
                  <a:gd name="connsiteX2" fmla="*/ 0 w 71464"/>
                  <a:gd name="connsiteY2" fmla="*/ 0 h 181557"/>
                  <a:gd name="connsiteX3" fmla="*/ 66635 w 71464"/>
                  <a:gd name="connsiteY3" fmla="*/ 8692 h 181557"/>
                  <a:gd name="connsiteX4" fmla="*/ 71464 w 71464"/>
                  <a:gd name="connsiteY4" fmla="*/ 169003 h 1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64" h="181557">
                    <a:moveTo>
                      <a:pt x="71464" y="169003"/>
                    </a:moveTo>
                    <a:lnTo>
                      <a:pt x="0" y="181557"/>
                    </a:lnTo>
                    <a:lnTo>
                      <a:pt x="0" y="0"/>
                    </a:lnTo>
                    <a:lnTo>
                      <a:pt x="66635" y="8692"/>
                    </a:lnTo>
                    <a:lnTo>
                      <a:pt x="71464" y="16900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B4E72641-E65A-4A53-830D-EAFFED850587}"/>
                  </a:ext>
                </a:extLst>
              </p:cNvPr>
              <p:cNvSpPr/>
              <p:nvPr/>
            </p:nvSpPr>
            <p:spPr>
              <a:xfrm>
                <a:off x="3380872" y="2618143"/>
                <a:ext cx="208597" cy="540808"/>
              </a:xfrm>
              <a:custGeom>
                <a:avLst/>
                <a:gdLst>
                  <a:gd name="connsiteX0" fmla="*/ 0 w 208597"/>
                  <a:gd name="connsiteY0" fmla="*/ 411401 h 540808"/>
                  <a:gd name="connsiteX1" fmla="*/ 0 w 208597"/>
                  <a:gd name="connsiteY1" fmla="*/ 96573 h 540808"/>
                  <a:gd name="connsiteX2" fmla="*/ 208597 w 208597"/>
                  <a:gd name="connsiteY2" fmla="*/ 0 h 540808"/>
                  <a:gd name="connsiteX3" fmla="*/ 208597 w 208597"/>
                  <a:gd name="connsiteY3" fmla="*/ 540808 h 5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97" h="540808">
                    <a:moveTo>
                      <a:pt x="0" y="411401"/>
                    </a:moveTo>
                    <a:lnTo>
                      <a:pt x="0" y="96573"/>
                    </a:lnTo>
                    <a:lnTo>
                      <a:pt x="208597" y="0"/>
                    </a:lnTo>
                    <a:lnTo>
                      <a:pt x="208597" y="540808"/>
                    </a:lnTo>
                    <a:close/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732E69E3-6308-480F-85ED-D34CFA4E57FB}"/>
                  </a:ext>
                </a:extLst>
              </p:cNvPr>
              <p:cNvSpPr/>
              <p:nvPr/>
            </p:nvSpPr>
            <p:spPr>
              <a:xfrm>
                <a:off x="3415639" y="2695401"/>
                <a:ext cx="105264" cy="372771"/>
              </a:xfrm>
              <a:custGeom>
                <a:avLst/>
                <a:gdLst>
                  <a:gd name="connsiteX0" fmla="*/ 30903 w 105264"/>
                  <a:gd name="connsiteY0" fmla="*/ 333176 h 372771"/>
                  <a:gd name="connsiteX1" fmla="*/ 0 w 105264"/>
                  <a:gd name="connsiteY1" fmla="*/ 317725 h 372771"/>
                  <a:gd name="connsiteX2" fmla="*/ 0 w 105264"/>
                  <a:gd name="connsiteY2" fmla="*/ 51184 h 372771"/>
                  <a:gd name="connsiteX3" fmla="*/ 30903 w 105264"/>
                  <a:gd name="connsiteY3" fmla="*/ 36698 h 372771"/>
                  <a:gd name="connsiteX4" fmla="*/ 105264 w 105264"/>
                  <a:gd name="connsiteY4" fmla="*/ 0 h 372771"/>
                  <a:gd name="connsiteX5" fmla="*/ 68567 w 105264"/>
                  <a:gd name="connsiteY5" fmla="*/ 18349 h 372771"/>
                  <a:gd name="connsiteX6" fmla="*/ 68567 w 105264"/>
                  <a:gd name="connsiteY6" fmla="*/ 354423 h 372771"/>
                  <a:gd name="connsiteX7" fmla="*/ 104299 w 105264"/>
                  <a:gd name="connsiteY7" fmla="*/ 372771 h 372771"/>
                  <a:gd name="connsiteX8" fmla="*/ 104299 w 105264"/>
                  <a:gd name="connsiteY8" fmla="*/ 0 h 37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64" h="372771">
                    <a:moveTo>
                      <a:pt x="30903" y="333176"/>
                    </a:moveTo>
                    <a:lnTo>
                      <a:pt x="0" y="317725"/>
                    </a:lnTo>
                    <a:lnTo>
                      <a:pt x="0" y="51184"/>
                    </a:lnTo>
                    <a:lnTo>
                      <a:pt x="30903" y="36698"/>
                    </a:lnTo>
                    <a:close/>
                    <a:moveTo>
                      <a:pt x="105264" y="0"/>
                    </a:moveTo>
                    <a:lnTo>
                      <a:pt x="68567" y="18349"/>
                    </a:lnTo>
                    <a:lnTo>
                      <a:pt x="68567" y="354423"/>
                    </a:lnTo>
                    <a:lnTo>
                      <a:pt x="104299" y="372771"/>
                    </a:lnTo>
                    <a:lnTo>
                      <a:pt x="104299" y="0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buffer-registry">
            <a:extLst>
              <a:ext uri="{FF2B5EF4-FFF2-40B4-BE49-F238E27FC236}">
                <a16:creationId xmlns:a16="http://schemas.microsoft.com/office/drawing/2014/main" id="{9C769E9A-3E8D-4274-AA2B-CEC37D5218C1}"/>
              </a:ext>
            </a:extLst>
          </p:cNvPr>
          <p:cNvGrpSpPr/>
          <p:nvPr/>
        </p:nvGrpSpPr>
        <p:grpSpPr>
          <a:xfrm>
            <a:off x="2848122" y="1533496"/>
            <a:ext cx="1537601" cy="695620"/>
            <a:chOff x="2848122" y="1533496"/>
            <a:chExt cx="1537601" cy="695620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6DEA2119-DB76-4BC3-9C80-4FDDA873B67A}"/>
                </a:ext>
              </a:extLst>
            </p:cNvPr>
            <p:cNvGrpSpPr/>
            <p:nvPr/>
          </p:nvGrpSpPr>
          <p:grpSpPr>
            <a:xfrm>
              <a:off x="3353494" y="1533496"/>
              <a:ext cx="433971" cy="445876"/>
              <a:chOff x="4933802" y="2331706"/>
              <a:chExt cx="2647884" cy="2720525"/>
            </a:xfrm>
          </p:grpSpPr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2456C965-9BA0-475D-8835-D5C06806077C}"/>
                  </a:ext>
                </a:extLst>
              </p:cNvPr>
              <p:cNvSpPr/>
              <p:nvPr/>
            </p:nvSpPr>
            <p:spPr>
              <a:xfrm>
                <a:off x="4933802" y="2331706"/>
                <a:ext cx="2143996" cy="1520275"/>
              </a:xfrm>
              <a:custGeom>
                <a:avLst/>
                <a:gdLst>
                  <a:gd name="connsiteX0" fmla="*/ 1566412 w 1677471"/>
                  <a:gd name="connsiteY0" fmla="*/ 562433 h 1189469"/>
                  <a:gd name="connsiteX1" fmla="*/ 1352021 w 1677471"/>
                  <a:gd name="connsiteY1" fmla="*/ 454271 h 1189469"/>
                  <a:gd name="connsiteX2" fmla="*/ 859499 w 1677471"/>
                  <a:gd name="connsiteY2" fmla="*/ 379 h 1189469"/>
                  <a:gd name="connsiteX3" fmla="*/ 392086 w 1677471"/>
                  <a:gd name="connsiteY3" fmla="*/ 318103 h 1189469"/>
                  <a:gd name="connsiteX4" fmla="*/ 0 w 1677471"/>
                  <a:gd name="connsiteY4" fmla="*/ 750750 h 1189469"/>
                  <a:gd name="connsiteX5" fmla="*/ 472242 w 1677471"/>
                  <a:gd name="connsiteY5" fmla="*/ 1189191 h 1189469"/>
                  <a:gd name="connsiteX6" fmla="*/ 513768 w 1677471"/>
                  <a:gd name="connsiteY6" fmla="*/ 1189191 h 1189469"/>
                  <a:gd name="connsiteX7" fmla="*/ 1278625 w 1677471"/>
                  <a:gd name="connsiteY7" fmla="*/ 1189191 h 1189469"/>
                  <a:gd name="connsiteX8" fmla="*/ 1298906 w 1677471"/>
                  <a:gd name="connsiteY8" fmla="*/ 1189191 h 1189469"/>
                  <a:gd name="connsiteX9" fmla="*/ 1677471 w 1677471"/>
                  <a:gd name="connsiteY9" fmla="*/ 821248 h 1189469"/>
                  <a:gd name="connsiteX10" fmla="*/ 1567378 w 1677471"/>
                  <a:gd name="connsiteY10" fmla="*/ 567261 h 1189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7471" h="1189469">
                    <a:moveTo>
                      <a:pt x="1566412" y="562433"/>
                    </a:moveTo>
                    <a:cubicBezTo>
                      <a:pt x="1507542" y="505517"/>
                      <a:pt x="1432785" y="467801"/>
                      <a:pt x="1352021" y="454271"/>
                    </a:cubicBezTo>
                    <a:cubicBezTo>
                      <a:pt x="1341040" y="193069"/>
                      <a:pt x="1120729" y="-9968"/>
                      <a:pt x="859499" y="379"/>
                    </a:cubicBezTo>
                    <a:cubicBezTo>
                      <a:pt x="652126" y="-3402"/>
                      <a:pt x="464869" y="123886"/>
                      <a:pt x="392086" y="318103"/>
                    </a:cubicBezTo>
                    <a:cubicBezTo>
                      <a:pt x="172070" y="344911"/>
                      <a:pt x="5089" y="529165"/>
                      <a:pt x="0" y="750750"/>
                    </a:cubicBezTo>
                    <a:cubicBezTo>
                      <a:pt x="9948" y="1001946"/>
                      <a:pt x="220999" y="1197892"/>
                      <a:pt x="472242" y="1189191"/>
                    </a:cubicBezTo>
                    <a:lnTo>
                      <a:pt x="513768" y="1189191"/>
                    </a:lnTo>
                    <a:lnTo>
                      <a:pt x="1278625" y="1189191"/>
                    </a:lnTo>
                    <a:lnTo>
                      <a:pt x="1298906" y="1189191"/>
                    </a:lnTo>
                    <a:cubicBezTo>
                      <a:pt x="1502288" y="1185347"/>
                      <a:pt x="1667843" y="1024437"/>
                      <a:pt x="1677471" y="821248"/>
                    </a:cubicBezTo>
                    <a:cubicBezTo>
                      <a:pt x="1676718" y="725162"/>
                      <a:pt x="1636988" y="633500"/>
                      <a:pt x="1567378" y="567261"/>
                    </a:cubicBezTo>
                  </a:path>
                </a:pathLst>
              </a:custGeom>
              <a:solidFill>
                <a:srgbClr val="0078D4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B7785A5C-1DA4-43ED-9BDA-625290429129}"/>
                  </a:ext>
                </a:extLst>
              </p:cNvPr>
              <p:cNvGrpSpPr/>
              <p:nvPr/>
            </p:nvGrpSpPr>
            <p:grpSpPr>
              <a:xfrm>
                <a:off x="5500516" y="2863487"/>
                <a:ext cx="2081170" cy="2188744"/>
                <a:chOff x="3380872" y="2137210"/>
                <a:chExt cx="971523" cy="1021741"/>
              </a:xfrm>
            </p:grpSpPr>
            <p:sp>
              <p:nvSpPr>
                <p:cNvPr id="113" name="Freeform: Shape 112">
                  <a:extLst>
                    <a:ext uri="{FF2B5EF4-FFF2-40B4-BE49-F238E27FC236}">
                      <a16:creationId xmlns:a16="http://schemas.microsoft.com/office/drawing/2014/main" id="{00A5BD21-5542-479C-A73F-4B13347EFCD1}"/>
                    </a:ext>
                  </a:extLst>
                </p:cNvPr>
                <p:cNvSpPr/>
                <p:nvPr/>
              </p:nvSpPr>
              <p:spPr>
                <a:xfrm>
                  <a:off x="3587538" y="2137210"/>
                  <a:ext cx="764857" cy="575574"/>
                </a:xfrm>
                <a:custGeom>
                  <a:avLst/>
                  <a:gdLst>
                    <a:gd name="connsiteX0" fmla="*/ 0 w 764857"/>
                    <a:gd name="connsiteY0" fmla="*/ 0 h 575574"/>
                    <a:gd name="connsiteX1" fmla="*/ 966 w 764857"/>
                    <a:gd name="connsiteY1" fmla="*/ 413332 h 575574"/>
                    <a:gd name="connsiteX2" fmla="*/ 764857 w 764857"/>
                    <a:gd name="connsiteY2" fmla="*/ 575574 h 575574"/>
                    <a:gd name="connsiteX3" fmla="*/ 764857 w 764857"/>
                    <a:gd name="connsiteY3" fmla="*/ 287787 h 575574"/>
                    <a:gd name="connsiteX4" fmla="*/ 0 w 764857"/>
                    <a:gd name="connsiteY4" fmla="*/ 0 h 5755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4857" h="575574">
                      <a:moveTo>
                        <a:pt x="0" y="0"/>
                      </a:moveTo>
                      <a:lnTo>
                        <a:pt x="966" y="413332"/>
                      </a:lnTo>
                      <a:lnTo>
                        <a:pt x="764857" y="575574"/>
                      </a:lnTo>
                      <a:lnTo>
                        <a:pt x="764857" y="28778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767676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4" name="Freeform: Shape 113">
                  <a:extLst>
                    <a:ext uri="{FF2B5EF4-FFF2-40B4-BE49-F238E27FC236}">
                      <a16:creationId xmlns:a16="http://schemas.microsoft.com/office/drawing/2014/main" id="{55605414-7BBB-4FD6-B9B4-1DEC50219BCD}"/>
                    </a:ext>
                  </a:extLst>
                </p:cNvPr>
                <p:cNvSpPr/>
                <p:nvPr/>
              </p:nvSpPr>
              <p:spPr>
                <a:xfrm>
                  <a:off x="3380872" y="2137210"/>
                  <a:ext cx="207631" cy="509904"/>
                </a:xfrm>
                <a:custGeom>
                  <a:avLst/>
                  <a:gdLst>
                    <a:gd name="connsiteX0" fmla="*/ 206666 w 207631"/>
                    <a:gd name="connsiteY0" fmla="*/ 0 h 509904"/>
                    <a:gd name="connsiteX1" fmla="*/ 0 w 207631"/>
                    <a:gd name="connsiteY1" fmla="*/ 125545 h 509904"/>
                    <a:gd name="connsiteX2" fmla="*/ 0 w 207631"/>
                    <a:gd name="connsiteY2" fmla="*/ 509905 h 509904"/>
                    <a:gd name="connsiteX3" fmla="*/ 207632 w 207631"/>
                    <a:gd name="connsiteY3" fmla="*/ 413332 h 5099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7631" h="509904">
                      <a:moveTo>
                        <a:pt x="206666" y="0"/>
                      </a:moveTo>
                      <a:lnTo>
                        <a:pt x="0" y="125545"/>
                      </a:lnTo>
                      <a:lnTo>
                        <a:pt x="0" y="509905"/>
                      </a:lnTo>
                      <a:lnTo>
                        <a:pt x="207632" y="413332"/>
                      </a:lnTo>
                    </a:path>
                  </a:pathLst>
                </a:custGeom>
                <a:solidFill>
                  <a:srgbClr val="999999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5" name="Freeform: Shape 114">
                  <a:extLst>
                    <a:ext uri="{FF2B5EF4-FFF2-40B4-BE49-F238E27FC236}">
                      <a16:creationId xmlns:a16="http://schemas.microsoft.com/office/drawing/2014/main" id="{8C28CC97-5B7E-40C3-8AE8-779C6C6EC086}"/>
                    </a:ext>
                  </a:extLst>
                </p:cNvPr>
                <p:cNvSpPr/>
                <p:nvPr/>
              </p:nvSpPr>
              <p:spPr>
                <a:xfrm>
                  <a:off x="3936167" y="2326493"/>
                  <a:ext cx="69532" cy="249158"/>
                </a:xfrm>
                <a:custGeom>
                  <a:avLst/>
                  <a:gdLst>
                    <a:gd name="connsiteX0" fmla="*/ 0 w 69532"/>
                    <a:gd name="connsiteY0" fmla="*/ 229843 h 249158"/>
                    <a:gd name="connsiteX1" fmla="*/ 69532 w 69532"/>
                    <a:gd name="connsiteY1" fmla="*/ 249158 h 249158"/>
                    <a:gd name="connsiteX2" fmla="*/ 69532 w 69532"/>
                    <a:gd name="connsiteY2" fmla="*/ 24143 h 249158"/>
                    <a:gd name="connsiteX3" fmla="*/ 0 w 69532"/>
                    <a:gd name="connsiteY3" fmla="*/ 0 h 249158"/>
                    <a:gd name="connsiteX4" fmla="*/ 0 w 69532"/>
                    <a:gd name="connsiteY4" fmla="*/ 229843 h 249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49158">
                      <a:moveTo>
                        <a:pt x="0" y="229843"/>
                      </a:moveTo>
                      <a:lnTo>
                        <a:pt x="69532" y="249158"/>
                      </a:lnTo>
                      <a:lnTo>
                        <a:pt x="69532" y="24143"/>
                      </a:lnTo>
                      <a:lnTo>
                        <a:pt x="0" y="0"/>
                      </a:lnTo>
                      <a:lnTo>
                        <a:pt x="0" y="229843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FBBC4FE3-6C1C-4B0C-88C6-B85139777F95}"/>
                    </a:ext>
                  </a:extLst>
                </p:cNvPr>
                <p:cNvSpPr/>
                <p:nvPr/>
              </p:nvSpPr>
              <p:spPr>
                <a:xfrm>
                  <a:off x="3797102" y="2279172"/>
                  <a:ext cx="69532" cy="259781"/>
                </a:xfrm>
                <a:custGeom>
                  <a:avLst/>
                  <a:gdLst>
                    <a:gd name="connsiteX0" fmla="*/ 69533 w 69532"/>
                    <a:gd name="connsiteY0" fmla="*/ 25109 h 259781"/>
                    <a:gd name="connsiteX1" fmla="*/ 0 w 69532"/>
                    <a:gd name="connsiteY1" fmla="*/ 0 h 259781"/>
                    <a:gd name="connsiteX2" fmla="*/ 0 w 69532"/>
                    <a:gd name="connsiteY2" fmla="*/ 240467 h 259781"/>
                    <a:gd name="connsiteX3" fmla="*/ 69533 w 69532"/>
                    <a:gd name="connsiteY3" fmla="*/ 259781 h 259781"/>
                    <a:gd name="connsiteX4" fmla="*/ 69533 w 69532"/>
                    <a:gd name="connsiteY4" fmla="*/ 25109 h 259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59781">
                      <a:moveTo>
                        <a:pt x="69533" y="25109"/>
                      </a:moveTo>
                      <a:lnTo>
                        <a:pt x="0" y="0"/>
                      </a:lnTo>
                      <a:lnTo>
                        <a:pt x="0" y="240467"/>
                      </a:lnTo>
                      <a:lnTo>
                        <a:pt x="69533" y="259781"/>
                      </a:lnTo>
                      <a:lnTo>
                        <a:pt x="69533" y="25109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7" name="Freeform: Shape 116">
                  <a:extLst>
                    <a:ext uri="{FF2B5EF4-FFF2-40B4-BE49-F238E27FC236}">
                      <a16:creationId xmlns:a16="http://schemas.microsoft.com/office/drawing/2014/main" id="{3A0E1B9F-91A2-46CE-B782-6D8DC93547F3}"/>
                    </a:ext>
                  </a:extLst>
                </p:cNvPr>
                <p:cNvSpPr/>
                <p:nvPr/>
              </p:nvSpPr>
              <p:spPr>
                <a:xfrm>
                  <a:off x="4075232" y="2374779"/>
                  <a:ext cx="69532" cy="237569"/>
                </a:xfrm>
                <a:custGeom>
                  <a:avLst/>
                  <a:gdLst>
                    <a:gd name="connsiteX0" fmla="*/ 0 w 69532"/>
                    <a:gd name="connsiteY0" fmla="*/ 219220 h 237569"/>
                    <a:gd name="connsiteX1" fmla="*/ 67601 w 69532"/>
                    <a:gd name="connsiteY1" fmla="*/ 237569 h 237569"/>
                    <a:gd name="connsiteX2" fmla="*/ 69533 w 69532"/>
                    <a:gd name="connsiteY2" fmla="*/ 23177 h 237569"/>
                    <a:gd name="connsiteX3" fmla="*/ 0 w 69532"/>
                    <a:gd name="connsiteY3" fmla="*/ 0 h 237569"/>
                    <a:gd name="connsiteX4" fmla="*/ 0 w 69532"/>
                    <a:gd name="connsiteY4" fmla="*/ 219220 h 237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37569">
                      <a:moveTo>
                        <a:pt x="0" y="219220"/>
                      </a:moveTo>
                      <a:lnTo>
                        <a:pt x="67601" y="237569"/>
                      </a:lnTo>
                      <a:lnTo>
                        <a:pt x="69533" y="23177"/>
                      </a:lnTo>
                      <a:lnTo>
                        <a:pt x="0" y="0"/>
                      </a:lnTo>
                      <a:lnTo>
                        <a:pt x="0" y="219220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8" name="Freeform: Shape 117">
                  <a:extLst>
                    <a:ext uri="{FF2B5EF4-FFF2-40B4-BE49-F238E27FC236}">
                      <a16:creationId xmlns:a16="http://schemas.microsoft.com/office/drawing/2014/main" id="{5B1E3E43-54B0-46F1-B5B7-130BD00C67C5}"/>
                    </a:ext>
                  </a:extLst>
                </p:cNvPr>
                <p:cNvSpPr/>
                <p:nvPr/>
              </p:nvSpPr>
              <p:spPr>
                <a:xfrm>
                  <a:off x="3659002" y="2233783"/>
                  <a:ext cx="69532" cy="267506"/>
                </a:xfrm>
                <a:custGeom>
                  <a:avLst/>
                  <a:gdLst>
                    <a:gd name="connsiteX0" fmla="*/ 0 w 69532"/>
                    <a:gd name="connsiteY0" fmla="*/ 250124 h 267506"/>
                    <a:gd name="connsiteX1" fmla="*/ 69532 w 69532"/>
                    <a:gd name="connsiteY1" fmla="*/ 267507 h 267506"/>
                    <a:gd name="connsiteX2" fmla="*/ 69532 w 69532"/>
                    <a:gd name="connsiteY2" fmla="*/ 23178 h 267506"/>
                    <a:gd name="connsiteX3" fmla="*/ 0 w 69532"/>
                    <a:gd name="connsiteY3" fmla="*/ 0 h 267506"/>
                    <a:gd name="connsiteX4" fmla="*/ 0 w 69532"/>
                    <a:gd name="connsiteY4" fmla="*/ 250124 h 2675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67506">
                      <a:moveTo>
                        <a:pt x="0" y="250124"/>
                      </a:moveTo>
                      <a:lnTo>
                        <a:pt x="69532" y="267507"/>
                      </a:lnTo>
                      <a:lnTo>
                        <a:pt x="69532" y="23178"/>
                      </a:lnTo>
                      <a:lnTo>
                        <a:pt x="0" y="0"/>
                      </a:lnTo>
                      <a:lnTo>
                        <a:pt x="0" y="250124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9" name="Freeform: Shape 118">
                  <a:extLst>
                    <a:ext uri="{FF2B5EF4-FFF2-40B4-BE49-F238E27FC236}">
                      <a16:creationId xmlns:a16="http://schemas.microsoft.com/office/drawing/2014/main" id="{72C89A48-54D7-4F8E-9A3F-7F88262E22E9}"/>
                    </a:ext>
                  </a:extLst>
                </p:cNvPr>
                <p:cNvSpPr/>
                <p:nvPr/>
              </p:nvSpPr>
              <p:spPr>
                <a:xfrm>
                  <a:off x="4213331" y="2421134"/>
                  <a:ext cx="69532" cy="228877"/>
                </a:xfrm>
                <a:custGeom>
                  <a:avLst/>
                  <a:gdLst>
                    <a:gd name="connsiteX0" fmla="*/ 69533 w 69532"/>
                    <a:gd name="connsiteY0" fmla="*/ 24143 h 228877"/>
                    <a:gd name="connsiteX1" fmla="*/ 0 w 69532"/>
                    <a:gd name="connsiteY1" fmla="*/ 0 h 228877"/>
                    <a:gd name="connsiteX2" fmla="*/ 0 w 69532"/>
                    <a:gd name="connsiteY2" fmla="*/ 209563 h 228877"/>
                    <a:gd name="connsiteX3" fmla="*/ 69533 w 69532"/>
                    <a:gd name="connsiteY3" fmla="*/ 228878 h 228877"/>
                    <a:gd name="connsiteX4" fmla="*/ 69533 w 69532"/>
                    <a:gd name="connsiteY4" fmla="*/ 24143 h 228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28877">
                      <a:moveTo>
                        <a:pt x="69533" y="24143"/>
                      </a:moveTo>
                      <a:lnTo>
                        <a:pt x="0" y="0"/>
                      </a:lnTo>
                      <a:lnTo>
                        <a:pt x="0" y="209563"/>
                      </a:lnTo>
                      <a:lnTo>
                        <a:pt x="69533" y="228878"/>
                      </a:lnTo>
                      <a:lnTo>
                        <a:pt x="69533" y="24143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0" name="Freeform: Shape 119">
                  <a:extLst>
                    <a:ext uri="{FF2B5EF4-FFF2-40B4-BE49-F238E27FC236}">
                      <a16:creationId xmlns:a16="http://schemas.microsoft.com/office/drawing/2014/main" id="{CED35670-9B88-4D2A-89EE-F52B13237724}"/>
                    </a:ext>
                  </a:extLst>
                </p:cNvPr>
                <p:cNvSpPr/>
                <p:nvPr/>
              </p:nvSpPr>
              <p:spPr>
                <a:xfrm>
                  <a:off x="3416604" y="2232817"/>
                  <a:ext cx="103332" cy="331245"/>
                </a:xfrm>
                <a:custGeom>
                  <a:avLst/>
                  <a:gdLst>
                    <a:gd name="connsiteX0" fmla="*/ 34766 w 103332"/>
                    <a:gd name="connsiteY0" fmla="*/ 310965 h 331245"/>
                    <a:gd name="connsiteX1" fmla="*/ 0 w 103332"/>
                    <a:gd name="connsiteY1" fmla="*/ 331245 h 331245"/>
                    <a:gd name="connsiteX2" fmla="*/ 0 w 103332"/>
                    <a:gd name="connsiteY2" fmla="*/ 57944 h 331245"/>
                    <a:gd name="connsiteX3" fmla="*/ 34766 w 103332"/>
                    <a:gd name="connsiteY3" fmla="*/ 39595 h 331245"/>
                    <a:gd name="connsiteX4" fmla="*/ 103333 w 103332"/>
                    <a:gd name="connsiteY4" fmla="*/ 0 h 331245"/>
                    <a:gd name="connsiteX5" fmla="*/ 67601 w 103332"/>
                    <a:gd name="connsiteY5" fmla="*/ 23177 h 331245"/>
                    <a:gd name="connsiteX6" fmla="*/ 67601 w 103332"/>
                    <a:gd name="connsiteY6" fmla="*/ 288753 h 331245"/>
                    <a:gd name="connsiteX7" fmla="*/ 103333 w 103332"/>
                    <a:gd name="connsiteY7" fmla="*/ 269438 h 331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3332" h="331245">
                      <a:moveTo>
                        <a:pt x="34766" y="310965"/>
                      </a:moveTo>
                      <a:lnTo>
                        <a:pt x="0" y="331245"/>
                      </a:lnTo>
                      <a:lnTo>
                        <a:pt x="0" y="57944"/>
                      </a:lnTo>
                      <a:lnTo>
                        <a:pt x="34766" y="39595"/>
                      </a:lnTo>
                      <a:close/>
                      <a:moveTo>
                        <a:pt x="103333" y="0"/>
                      </a:moveTo>
                      <a:lnTo>
                        <a:pt x="67601" y="23177"/>
                      </a:lnTo>
                      <a:lnTo>
                        <a:pt x="67601" y="288753"/>
                      </a:lnTo>
                      <a:lnTo>
                        <a:pt x="103333" y="269438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1" name="Freeform: Shape 120">
                  <a:extLst>
                    <a:ext uri="{FF2B5EF4-FFF2-40B4-BE49-F238E27FC236}">
                      <a16:creationId xmlns:a16="http://schemas.microsoft.com/office/drawing/2014/main" id="{AD158F6A-01A8-4A87-93DF-3A3D3326DFFD}"/>
                    </a:ext>
                  </a:extLst>
                </p:cNvPr>
                <p:cNvSpPr/>
                <p:nvPr/>
              </p:nvSpPr>
              <p:spPr>
                <a:xfrm>
                  <a:off x="3380872" y="2550542"/>
                  <a:ext cx="971523" cy="233706"/>
                </a:xfrm>
                <a:custGeom>
                  <a:avLst/>
                  <a:gdLst>
                    <a:gd name="connsiteX0" fmla="*/ 971523 w 971523"/>
                    <a:gd name="connsiteY0" fmla="*/ 162242 h 233706"/>
                    <a:gd name="connsiteX1" fmla="*/ 762926 w 971523"/>
                    <a:gd name="connsiteY1" fmla="*/ 233706 h 233706"/>
                    <a:gd name="connsiteX2" fmla="*/ 0 w 971523"/>
                    <a:gd name="connsiteY2" fmla="*/ 96573 h 233706"/>
                    <a:gd name="connsiteX3" fmla="*/ 207632 w 971523"/>
                    <a:gd name="connsiteY3" fmla="*/ 0 h 233706"/>
                    <a:gd name="connsiteX4" fmla="*/ 971523 w 971523"/>
                    <a:gd name="connsiteY4" fmla="*/ 162242 h 2337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71523" h="233706">
                      <a:moveTo>
                        <a:pt x="971523" y="162242"/>
                      </a:moveTo>
                      <a:lnTo>
                        <a:pt x="762926" y="233706"/>
                      </a:lnTo>
                      <a:lnTo>
                        <a:pt x="0" y="96573"/>
                      </a:lnTo>
                      <a:lnTo>
                        <a:pt x="207632" y="0"/>
                      </a:lnTo>
                      <a:lnTo>
                        <a:pt x="971523" y="162242"/>
                      </a:lnTo>
                      <a:close/>
                    </a:path>
                  </a:pathLst>
                </a:custGeom>
                <a:solidFill>
                  <a:srgbClr val="333132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4C2B8799-BA14-4DC5-8279-B553A5210337}"/>
                    </a:ext>
                  </a:extLst>
                </p:cNvPr>
                <p:cNvSpPr/>
                <p:nvPr/>
              </p:nvSpPr>
              <p:spPr>
                <a:xfrm>
                  <a:off x="3584641" y="2613314"/>
                  <a:ext cx="767754" cy="539842"/>
                </a:xfrm>
                <a:custGeom>
                  <a:avLst/>
                  <a:gdLst>
                    <a:gd name="connsiteX0" fmla="*/ 767754 w 767754"/>
                    <a:gd name="connsiteY0" fmla="*/ 394017 h 539842"/>
                    <a:gd name="connsiteX1" fmla="*/ 0 w 767754"/>
                    <a:gd name="connsiteY1" fmla="*/ 539842 h 539842"/>
                    <a:gd name="connsiteX2" fmla="*/ 3863 w 767754"/>
                    <a:gd name="connsiteY2" fmla="*/ 0 h 539842"/>
                    <a:gd name="connsiteX3" fmla="*/ 767754 w 767754"/>
                    <a:gd name="connsiteY3" fmla="*/ 141962 h 539842"/>
                    <a:gd name="connsiteX4" fmla="*/ 767754 w 767754"/>
                    <a:gd name="connsiteY4" fmla="*/ 394017 h 539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7754" h="539842">
                      <a:moveTo>
                        <a:pt x="767754" y="394017"/>
                      </a:moveTo>
                      <a:lnTo>
                        <a:pt x="0" y="539842"/>
                      </a:lnTo>
                      <a:lnTo>
                        <a:pt x="3863" y="0"/>
                      </a:lnTo>
                      <a:lnTo>
                        <a:pt x="767754" y="141962"/>
                      </a:lnTo>
                      <a:lnTo>
                        <a:pt x="767754" y="394017"/>
                      </a:lnTo>
                      <a:close/>
                    </a:path>
                  </a:pathLst>
                </a:custGeom>
                <a:solidFill>
                  <a:srgbClr val="767676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3" name="Freeform: Shape 122">
                  <a:extLst>
                    <a:ext uri="{FF2B5EF4-FFF2-40B4-BE49-F238E27FC236}">
                      <a16:creationId xmlns:a16="http://schemas.microsoft.com/office/drawing/2014/main" id="{42FFAB0D-FC4B-4C27-BE43-E4C8FD0AD139}"/>
                    </a:ext>
                  </a:extLst>
                </p:cNvPr>
                <p:cNvSpPr/>
                <p:nvPr/>
              </p:nvSpPr>
              <p:spPr>
                <a:xfrm>
                  <a:off x="3659002" y="2721476"/>
                  <a:ext cx="69532" cy="342833"/>
                </a:xfrm>
                <a:custGeom>
                  <a:avLst/>
                  <a:gdLst>
                    <a:gd name="connsiteX0" fmla="*/ 0 w 69532"/>
                    <a:gd name="connsiteY0" fmla="*/ 342834 h 342833"/>
                    <a:gd name="connsiteX1" fmla="*/ 0 w 69532"/>
                    <a:gd name="connsiteY1" fmla="*/ 0 h 342833"/>
                    <a:gd name="connsiteX2" fmla="*/ 69532 w 69532"/>
                    <a:gd name="connsiteY2" fmla="*/ 8691 h 342833"/>
                    <a:gd name="connsiteX3" fmla="*/ 69532 w 69532"/>
                    <a:gd name="connsiteY3" fmla="*/ 331245 h 342833"/>
                    <a:gd name="connsiteX4" fmla="*/ 0 w 69532"/>
                    <a:gd name="connsiteY4" fmla="*/ 342834 h 3428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342833">
                      <a:moveTo>
                        <a:pt x="0" y="342834"/>
                      </a:moveTo>
                      <a:lnTo>
                        <a:pt x="0" y="0"/>
                      </a:lnTo>
                      <a:lnTo>
                        <a:pt x="69532" y="8691"/>
                      </a:lnTo>
                      <a:lnTo>
                        <a:pt x="69532" y="331245"/>
                      </a:lnTo>
                      <a:lnTo>
                        <a:pt x="0" y="342834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1617AB6D-79ED-4BF2-8A45-5B967313D954}"/>
                    </a:ext>
                  </a:extLst>
                </p:cNvPr>
                <p:cNvSpPr/>
                <p:nvPr/>
              </p:nvSpPr>
              <p:spPr>
                <a:xfrm>
                  <a:off x="3797102" y="2738859"/>
                  <a:ext cx="69532" cy="303238"/>
                </a:xfrm>
                <a:custGeom>
                  <a:avLst/>
                  <a:gdLst>
                    <a:gd name="connsiteX0" fmla="*/ 69533 w 69532"/>
                    <a:gd name="connsiteY0" fmla="*/ 290684 h 303238"/>
                    <a:gd name="connsiteX1" fmla="*/ 0 w 69532"/>
                    <a:gd name="connsiteY1" fmla="*/ 303239 h 303238"/>
                    <a:gd name="connsiteX2" fmla="*/ 0 w 69532"/>
                    <a:gd name="connsiteY2" fmla="*/ 0 h 303238"/>
                    <a:gd name="connsiteX3" fmla="*/ 69533 w 69532"/>
                    <a:gd name="connsiteY3" fmla="*/ 10623 h 303238"/>
                    <a:gd name="connsiteX4" fmla="*/ 69533 w 69532"/>
                    <a:gd name="connsiteY4" fmla="*/ 290684 h 303238"/>
                    <a:gd name="connsiteX5" fmla="*/ 69533 w 69532"/>
                    <a:gd name="connsiteY5" fmla="*/ 290684 h 3032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9532" h="303238">
                      <a:moveTo>
                        <a:pt x="69533" y="290684"/>
                      </a:moveTo>
                      <a:lnTo>
                        <a:pt x="0" y="303239"/>
                      </a:lnTo>
                      <a:lnTo>
                        <a:pt x="0" y="0"/>
                      </a:lnTo>
                      <a:lnTo>
                        <a:pt x="69533" y="10623"/>
                      </a:lnTo>
                      <a:lnTo>
                        <a:pt x="69533" y="290684"/>
                      </a:lnTo>
                      <a:lnTo>
                        <a:pt x="69533" y="290684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5" name="Freeform: Shape 124">
                  <a:extLst>
                    <a:ext uri="{FF2B5EF4-FFF2-40B4-BE49-F238E27FC236}">
                      <a16:creationId xmlns:a16="http://schemas.microsoft.com/office/drawing/2014/main" id="{EB127273-F4B4-4662-99F2-2727548B94A7}"/>
                    </a:ext>
                  </a:extLst>
                </p:cNvPr>
                <p:cNvSpPr/>
                <p:nvPr/>
              </p:nvSpPr>
              <p:spPr>
                <a:xfrm>
                  <a:off x="3936167" y="2756242"/>
                  <a:ext cx="69532" cy="262678"/>
                </a:xfrm>
                <a:custGeom>
                  <a:avLst/>
                  <a:gdLst>
                    <a:gd name="connsiteX0" fmla="*/ 0 w 69532"/>
                    <a:gd name="connsiteY0" fmla="*/ 262678 h 262678"/>
                    <a:gd name="connsiteX1" fmla="*/ 0 w 69532"/>
                    <a:gd name="connsiteY1" fmla="*/ 0 h 262678"/>
                    <a:gd name="connsiteX2" fmla="*/ 69532 w 69532"/>
                    <a:gd name="connsiteY2" fmla="*/ 8692 h 262678"/>
                    <a:gd name="connsiteX3" fmla="*/ 69532 w 69532"/>
                    <a:gd name="connsiteY3" fmla="*/ 250124 h 262678"/>
                    <a:gd name="connsiteX4" fmla="*/ 0 w 69532"/>
                    <a:gd name="connsiteY4" fmla="*/ 262678 h 262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9532" h="262678">
                      <a:moveTo>
                        <a:pt x="0" y="262678"/>
                      </a:moveTo>
                      <a:lnTo>
                        <a:pt x="0" y="0"/>
                      </a:lnTo>
                      <a:lnTo>
                        <a:pt x="69532" y="8692"/>
                      </a:lnTo>
                      <a:lnTo>
                        <a:pt x="69532" y="250124"/>
                      </a:lnTo>
                      <a:lnTo>
                        <a:pt x="0" y="262678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83774003-0725-45ED-9CC3-5032F72494D4}"/>
                    </a:ext>
                  </a:extLst>
                </p:cNvPr>
                <p:cNvSpPr/>
                <p:nvPr/>
              </p:nvSpPr>
              <p:spPr>
                <a:xfrm>
                  <a:off x="4075232" y="2773625"/>
                  <a:ext cx="68566" cy="221151"/>
                </a:xfrm>
                <a:custGeom>
                  <a:avLst/>
                  <a:gdLst>
                    <a:gd name="connsiteX0" fmla="*/ 68567 w 68566"/>
                    <a:gd name="connsiteY0" fmla="*/ 208597 h 221151"/>
                    <a:gd name="connsiteX1" fmla="*/ 0 w 68566"/>
                    <a:gd name="connsiteY1" fmla="*/ 221152 h 221151"/>
                    <a:gd name="connsiteX2" fmla="*/ 0 w 68566"/>
                    <a:gd name="connsiteY2" fmla="*/ 0 h 221151"/>
                    <a:gd name="connsiteX3" fmla="*/ 68567 w 68566"/>
                    <a:gd name="connsiteY3" fmla="*/ 10623 h 221151"/>
                    <a:gd name="connsiteX4" fmla="*/ 68567 w 68566"/>
                    <a:gd name="connsiteY4" fmla="*/ 208597 h 2211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566" h="221151">
                      <a:moveTo>
                        <a:pt x="68567" y="208597"/>
                      </a:moveTo>
                      <a:lnTo>
                        <a:pt x="0" y="221152"/>
                      </a:lnTo>
                      <a:lnTo>
                        <a:pt x="0" y="0"/>
                      </a:lnTo>
                      <a:lnTo>
                        <a:pt x="68567" y="10623"/>
                      </a:lnTo>
                      <a:lnTo>
                        <a:pt x="68567" y="208597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7" name="Freeform: Shape 126">
                  <a:extLst>
                    <a:ext uri="{FF2B5EF4-FFF2-40B4-BE49-F238E27FC236}">
                      <a16:creationId xmlns:a16="http://schemas.microsoft.com/office/drawing/2014/main" id="{7983F1D2-8074-4EBF-A06C-DB1993F406E2}"/>
                    </a:ext>
                  </a:extLst>
                </p:cNvPr>
                <p:cNvSpPr/>
                <p:nvPr/>
              </p:nvSpPr>
              <p:spPr>
                <a:xfrm>
                  <a:off x="4213331" y="2791008"/>
                  <a:ext cx="71464" cy="181557"/>
                </a:xfrm>
                <a:custGeom>
                  <a:avLst/>
                  <a:gdLst>
                    <a:gd name="connsiteX0" fmla="*/ 71464 w 71464"/>
                    <a:gd name="connsiteY0" fmla="*/ 169003 h 181557"/>
                    <a:gd name="connsiteX1" fmla="*/ 0 w 71464"/>
                    <a:gd name="connsiteY1" fmla="*/ 181557 h 181557"/>
                    <a:gd name="connsiteX2" fmla="*/ 0 w 71464"/>
                    <a:gd name="connsiteY2" fmla="*/ 0 h 181557"/>
                    <a:gd name="connsiteX3" fmla="*/ 66635 w 71464"/>
                    <a:gd name="connsiteY3" fmla="*/ 8692 h 181557"/>
                    <a:gd name="connsiteX4" fmla="*/ 71464 w 71464"/>
                    <a:gd name="connsiteY4" fmla="*/ 169003 h 181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464" h="181557">
                      <a:moveTo>
                        <a:pt x="71464" y="169003"/>
                      </a:moveTo>
                      <a:lnTo>
                        <a:pt x="0" y="181557"/>
                      </a:lnTo>
                      <a:lnTo>
                        <a:pt x="0" y="0"/>
                      </a:lnTo>
                      <a:lnTo>
                        <a:pt x="66635" y="8692"/>
                      </a:lnTo>
                      <a:lnTo>
                        <a:pt x="71464" y="169003"/>
                      </a:lnTo>
                      <a:close/>
                    </a:path>
                  </a:pathLst>
                </a:custGeom>
                <a:solidFill>
                  <a:srgbClr val="A3A3A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FCC822BD-4BF5-48B3-9E4C-2BF69FB5A383}"/>
                    </a:ext>
                  </a:extLst>
                </p:cNvPr>
                <p:cNvSpPr/>
                <p:nvPr/>
              </p:nvSpPr>
              <p:spPr>
                <a:xfrm>
                  <a:off x="3380872" y="2618143"/>
                  <a:ext cx="208597" cy="540808"/>
                </a:xfrm>
                <a:custGeom>
                  <a:avLst/>
                  <a:gdLst>
                    <a:gd name="connsiteX0" fmla="*/ 0 w 208597"/>
                    <a:gd name="connsiteY0" fmla="*/ 411401 h 540808"/>
                    <a:gd name="connsiteX1" fmla="*/ 0 w 208597"/>
                    <a:gd name="connsiteY1" fmla="*/ 96573 h 540808"/>
                    <a:gd name="connsiteX2" fmla="*/ 208597 w 208597"/>
                    <a:gd name="connsiteY2" fmla="*/ 0 h 540808"/>
                    <a:gd name="connsiteX3" fmla="*/ 208597 w 208597"/>
                    <a:gd name="connsiteY3" fmla="*/ 540808 h 5408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08597" h="540808">
                      <a:moveTo>
                        <a:pt x="0" y="411401"/>
                      </a:moveTo>
                      <a:lnTo>
                        <a:pt x="0" y="96573"/>
                      </a:lnTo>
                      <a:lnTo>
                        <a:pt x="208597" y="0"/>
                      </a:lnTo>
                      <a:lnTo>
                        <a:pt x="208597" y="540808"/>
                      </a:lnTo>
                      <a:close/>
                    </a:path>
                  </a:pathLst>
                </a:custGeom>
                <a:solidFill>
                  <a:srgbClr val="999999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29" name="Freeform: Shape 128">
                  <a:extLst>
                    <a:ext uri="{FF2B5EF4-FFF2-40B4-BE49-F238E27FC236}">
                      <a16:creationId xmlns:a16="http://schemas.microsoft.com/office/drawing/2014/main" id="{C4EE280E-703C-4E69-9064-E85446DEF3C5}"/>
                    </a:ext>
                  </a:extLst>
                </p:cNvPr>
                <p:cNvSpPr/>
                <p:nvPr/>
              </p:nvSpPr>
              <p:spPr>
                <a:xfrm>
                  <a:off x="3415639" y="2695401"/>
                  <a:ext cx="105264" cy="372771"/>
                </a:xfrm>
                <a:custGeom>
                  <a:avLst/>
                  <a:gdLst>
                    <a:gd name="connsiteX0" fmla="*/ 30903 w 105264"/>
                    <a:gd name="connsiteY0" fmla="*/ 333176 h 372771"/>
                    <a:gd name="connsiteX1" fmla="*/ 0 w 105264"/>
                    <a:gd name="connsiteY1" fmla="*/ 317725 h 372771"/>
                    <a:gd name="connsiteX2" fmla="*/ 0 w 105264"/>
                    <a:gd name="connsiteY2" fmla="*/ 51184 h 372771"/>
                    <a:gd name="connsiteX3" fmla="*/ 30903 w 105264"/>
                    <a:gd name="connsiteY3" fmla="*/ 36698 h 372771"/>
                    <a:gd name="connsiteX4" fmla="*/ 105264 w 105264"/>
                    <a:gd name="connsiteY4" fmla="*/ 0 h 372771"/>
                    <a:gd name="connsiteX5" fmla="*/ 68567 w 105264"/>
                    <a:gd name="connsiteY5" fmla="*/ 18349 h 372771"/>
                    <a:gd name="connsiteX6" fmla="*/ 68567 w 105264"/>
                    <a:gd name="connsiteY6" fmla="*/ 354423 h 372771"/>
                    <a:gd name="connsiteX7" fmla="*/ 104299 w 105264"/>
                    <a:gd name="connsiteY7" fmla="*/ 372771 h 372771"/>
                    <a:gd name="connsiteX8" fmla="*/ 104299 w 105264"/>
                    <a:gd name="connsiteY8" fmla="*/ 0 h 372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5264" h="372771">
                      <a:moveTo>
                        <a:pt x="30903" y="333176"/>
                      </a:moveTo>
                      <a:lnTo>
                        <a:pt x="0" y="317725"/>
                      </a:lnTo>
                      <a:lnTo>
                        <a:pt x="0" y="51184"/>
                      </a:lnTo>
                      <a:lnTo>
                        <a:pt x="30903" y="36698"/>
                      </a:lnTo>
                      <a:close/>
                      <a:moveTo>
                        <a:pt x="105264" y="0"/>
                      </a:moveTo>
                      <a:lnTo>
                        <a:pt x="68567" y="18349"/>
                      </a:lnTo>
                      <a:lnTo>
                        <a:pt x="68567" y="354423"/>
                      </a:lnTo>
                      <a:lnTo>
                        <a:pt x="104299" y="372771"/>
                      </a:lnTo>
                      <a:lnTo>
                        <a:pt x="104299" y="0"/>
                      </a:lnTo>
                      <a:close/>
                    </a:path>
                  </a:pathLst>
                </a:custGeom>
                <a:solidFill>
                  <a:srgbClr val="B3B3B3"/>
                </a:solidFill>
                <a:ln w="9630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EEEE53-25C4-4AF2-A35E-6920B1C84949}"/>
                </a:ext>
              </a:extLst>
            </p:cNvPr>
            <p:cNvSpPr/>
            <p:nvPr/>
          </p:nvSpPr>
          <p:spPr>
            <a:xfrm>
              <a:off x="2848122" y="1967506"/>
              <a:ext cx="1537601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dirty="0">
                  <a:solidFill>
                    <a:sysClr val="windowText" lastClr="000000"/>
                  </a:solidFill>
                  <a:latin typeface="Calibri" panose="020F0502020204030204"/>
                </a:rPr>
                <a:t>demo42.azurecr.io</a:t>
              </a:r>
              <a:r>
                <a:rPr lang="en-US" sz="1100" b="1" dirty="0">
                  <a:solidFill>
                    <a:sysClr val="windowText" lastClr="000000"/>
                  </a:solidFill>
                  <a:latin typeface="Calibri" panose="020F0502020204030204"/>
                </a:rPr>
                <a:t>/hub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FD2A40-4EB7-4991-9FB4-6F8A400E03EE}"/>
              </a:ext>
            </a:extLst>
          </p:cNvPr>
          <p:cNvGrpSpPr/>
          <p:nvPr/>
        </p:nvGrpSpPr>
        <p:grpSpPr>
          <a:xfrm>
            <a:off x="2666493" y="1690689"/>
            <a:ext cx="1257300" cy="4957761"/>
            <a:chOff x="2666493" y="1690689"/>
            <a:chExt cx="1257300" cy="4957761"/>
          </a:xfrm>
        </p:grpSpPr>
        <p:grpSp>
          <p:nvGrpSpPr>
            <p:cNvPr id="130" name="MCR">
              <a:extLst>
                <a:ext uri="{FF2B5EF4-FFF2-40B4-BE49-F238E27FC236}">
                  <a16:creationId xmlns:a16="http://schemas.microsoft.com/office/drawing/2014/main" id="{7A70801A-A0D2-4995-A638-4F09F05A8273}"/>
                </a:ext>
              </a:extLst>
            </p:cNvPr>
            <p:cNvGrpSpPr/>
            <p:nvPr/>
          </p:nvGrpSpPr>
          <p:grpSpPr>
            <a:xfrm>
              <a:off x="2829528" y="3386772"/>
              <a:ext cx="789823" cy="553584"/>
              <a:chOff x="2693602" y="4255008"/>
              <a:chExt cx="789935" cy="553663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5846EB1-FF52-4F00-9432-1AD56BCFFAA9}"/>
                  </a:ext>
                </a:extLst>
              </p:cNvPr>
              <p:cNvSpPr txBox="1"/>
              <p:nvPr/>
            </p:nvSpPr>
            <p:spPr>
              <a:xfrm>
                <a:off x="2693602" y="4608588"/>
                <a:ext cx="789935" cy="200083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 defTabSz="91417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700" kern="0" dirty="0">
                    <a:solidFill>
                      <a:sysClr val="windowText" lastClr="000000"/>
                    </a:solidFill>
                    <a:latin typeface="Calibri" panose="020F0502020204030204"/>
                    <a:ea typeface="+mn-ea"/>
                    <a:cs typeface="+mn-cs"/>
                  </a:rPr>
                  <a:t>MCR</a:t>
                </a:r>
              </a:p>
            </p:txBody>
          </p:sp>
          <p:pic>
            <p:nvPicPr>
              <p:cNvPr id="132" name="MCR" descr="C:\Users\steve\AppData\Local\Temp\SNAGHTML3c2ca0f.PNG">
                <a:extLst>
                  <a:ext uri="{FF2B5EF4-FFF2-40B4-BE49-F238E27FC236}">
                    <a16:creationId xmlns:a16="http://schemas.microsoft.com/office/drawing/2014/main" id="{5F4A082A-09F0-4407-9E23-907A5B64C7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8373" y="4255008"/>
                <a:ext cx="439154" cy="4035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33" name="Quay" descr="Image result for quay registry icon">
              <a:extLst>
                <a:ext uri="{FF2B5EF4-FFF2-40B4-BE49-F238E27FC236}">
                  <a16:creationId xmlns:a16="http://schemas.microsoft.com/office/drawing/2014/main" id="{9A0C4BBB-5489-47EB-8E59-000BABACD1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6240" y="5513163"/>
              <a:ext cx="516399" cy="1430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GitHub" descr="A close up of a logo&#10;&#10;Description automatically generated">
              <a:extLst>
                <a:ext uri="{FF2B5EF4-FFF2-40B4-BE49-F238E27FC236}">
                  <a16:creationId xmlns:a16="http://schemas.microsoft.com/office/drawing/2014/main" id="{B70044ED-2797-4246-A429-CF3C3BB32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71060" y="5874391"/>
              <a:ext cx="506756" cy="506756"/>
            </a:xfrm>
            <a:prstGeom prst="rect">
              <a:avLst/>
            </a:prstGeom>
          </p:spPr>
        </p:pic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80F6A798-A791-4025-8600-008037CCF826}"/>
                </a:ext>
              </a:extLst>
            </p:cNvPr>
            <p:cNvSpPr/>
            <p:nvPr/>
          </p:nvSpPr>
          <p:spPr>
            <a:xfrm>
              <a:off x="2666493" y="1690689"/>
              <a:ext cx="1257300" cy="4957761"/>
            </a:xfrm>
            <a:prstGeom prst="rect">
              <a:avLst/>
            </a:prstGeom>
            <a:noFill/>
            <a:ln w="12700" cap="flat" cmpd="sng" algn="ctr">
              <a:solidFill>
                <a:srgbClr val="4472C4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Public Registries</a:t>
              </a:r>
            </a:p>
          </p:txBody>
        </p:sp>
        <p:pic>
          <p:nvPicPr>
            <p:cNvPr id="136" name="Node-Hub">
              <a:extLst>
                <a:ext uri="{FF2B5EF4-FFF2-40B4-BE49-F238E27FC236}">
                  <a16:creationId xmlns:a16="http://schemas.microsoft.com/office/drawing/2014/main" id="{B33B0BB4-F9C4-4BE7-8C38-BC4F65405D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5500" t="49479" r="15159"/>
            <a:stretch/>
          </p:blipFill>
          <p:spPr>
            <a:xfrm>
              <a:off x="3126467" y="2749712"/>
              <a:ext cx="195941" cy="142757"/>
            </a:xfrm>
            <a:prstGeom prst="rect">
              <a:avLst/>
            </a:prstGeom>
          </p:spPr>
        </p:pic>
        <p:grpSp>
          <p:nvGrpSpPr>
            <p:cNvPr id="137" name="Docker Hub">
              <a:extLst>
                <a:ext uri="{FF2B5EF4-FFF2-40B4-BE49-F238E27FC236}">
                  <a16:creationId xmlns:a16="http://schemas.microsoft.com/office/drawing/2014/main" id="{367B6FF1-8DE6-4735-90B9-D25FA8405E3E}"/>
                </a:ext>
              </a:extLst>
            </p:cNvPr>
            <p:cNvGrpSpPr/>
            <p:nvPr/>
          </p:nvGrpSpPr>
          <p:grpSpPr>
            <a:xfrm>
              <a:off x="2827822" y="2550968"/>
              <a:ext cx="793232" cy="614891"/>
              <a:chOff x="8081204" y="5137617"/>
              <a:chExt cx="1358036" cy="1052709"/>
            </a:xfrm>
          </p:grpSpPr>
          <p:pic>
            <p:nvPicPr>
              <p:cNvPr id="138" name="Docker Hub" descr="Image result for docker hub logo">
                <a:extLst>
                  <a:ext uri="{FF2B5EF4-FFF2-40B4-BE49-F238E27FC236}">
                    <a16:creationId xmlns:a16="http://schemas.microsoft.com/office/drawing/2014/main" id="{7614B852-755B-422F-8409-7E0E78B670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7135"/>
              <a:stretch/>
            </p:blipFill>
            <p:spPr bwMode="auto">
              <a:xfrm>
                <a:off x="8280189" y="5137617"/>
                <a:ext cx="1070675" cy="887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84CECCE8-6866-45A1-8152-1750757D4E93}"/>
                  </a:ext>
                </a:extLst>
              </p:cNvPr>
              <p:cNvSpPr txBox="1"/>
              <p:nvPr/>
            </p:nvSpPr>
            <p:spPr>
              <a:xfrm>
                <a:off x="8081204" y="5795135"/>
                <a:ext cx="1358036" cy="395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178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900" dirty="0">
                    <a:solidFill>
                      <a:sysClr val="windowText" lastClr="000000"/>
                    </a:solidFill>
                    <a:latin typeface="Calibri" panose="020F0502020204030204"/>
                    <a:ea typeface="+mn-ea"/>
                    <a:cs typeface="+mn-cs"/>
                  </a:rPr>
                  <a:t>Docker Hub</a:t>
                </a:r>
              </a:p>
            </p:txBody>
          </p:sp>
        </p:grpSp>
        <p:pic>
          <p:nvPicPr>
            <p:cNvPr id="140" name="Redhat" descr="A close up of a logo&#10;&#10;Description automatically generated">
              <a:extLst>
                <a:ext uri="{FF2B5EF4-FFF2-40B4-BE49-F238E27FC236}">
                  <a16:creationId xmlns:a16="http://schemas.microsoft.com/office/drawing/2014/main" id="{C38036A9-52AC-43FE-AEA7-4D6A3346AD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35" t="27708" r="13421" b="13191"/>
            <a:stretch/>
          </p:blipFill>
          <p:spPr>
            <a:xfrm>
              <a:off x="2986107" y="4158543"/>
              <a:ext cx="476665" cy="473973"/>
            </a:xfrm>
            <a:prstGeom prst="rect">
              <a:avLst/>
            </a:prstGeom>
          </p:spPr>
        </p:pic>
        <p:pic>
          <p:nvPicPr>
            <p:cNvPr id="141" name="gcr" descr="Image result for google container registry logo">
              <a:extLst>
                <a:ext uri="{FF2B5EF4-FFF2-40B4-BE49-F238E27FC236}">
                  <a16:creationId xmlns:a16="http://schemas.microsoft.com/office/drawing/2014/main" id="{E426AC4B-1041-4E91-93DC-9B6F505A4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9097" y="4850706"/>
              <a:ext cx="444268" cy="4442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64" name="Lightning Bolt 263">
            <a:extLst>
              <a:ext uri="{FF2B5EF4-FFF2-40B4-BE49-F238E27FC236}">
                <a16:creationId xmlns:a16="http://schemas.microsoft.com/office/drawing/2014/main" id="{F861634F-EC64-4940-9B2D-9385D8E7D4A6}"/>
              </a:ext>
            </a:extLst>
          </p:cNvPr>
          <p:cNvSpPr/>
          <p:nvPr/>
        </p:nvSpPr>
        <p:spPr>
          <a:xfrm flipH="1">
            <a:off x="6153183" y="3525054"/>
            <a:ext cx="152718" cy="232263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7" name="dev">
            <a:extLst>
              <a:ext uri="{FF2B5EF4-FFF2-40B4-BE49-F238E27FC236}">
                <a16:creationId xmlns:a16="http://schemas.microsoft.com/office/drawing/2014/main" id="{84D9C5EA-6A97-44E6-8D53-CE013EB7DC7D}"/>
              </a:ext>
            </a:extLst>
          </p:cNvPr>
          <p:cNvSpPr/>
          <p:nvPr/>
        </p:nvSpPr>
        <p:spPr>
          <a:xfrm>
            <a:off x="6600308" y="5285064"/>
            <a:ext cx="1140755" cy="605920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8D38276-F9DB-4EFF-B69B-4726F3C67E27}"/>
              </a:ext>
            </a:extLst>
          </p:cNvPr>
          <p:cNvSpPr/>
          <p:nvPr/>
        </p:nvSpPr>
        <p:spPr>
          <a:xfrm>
            <a:off x="7526932" y="54593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-team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1BA0575-32F5-4343-97DE-2DA77C263736}"/>
              </a:ext>
            </a:extLst>
          </p:cNvPr>
          <p:cNvSpPr/>
          <p:nvPr/>
        </p:nvSpPr>
        <p:spPr>
          <a:xfrm>
            <a:off x="7526932" y="56751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warriors-team</a:t>
            </a:r>
          </a:p>
        </p:txBody>
      </p:sp>
      <p:sp>
        <p:nvSpPr>
          <p:cNvPr id="150" name="Lightning Bolt 149">
            <a:extLst>
              <a:ext uri="{FF2B5EF4-FFF2-40B4-BE49-F238E27FC236}">
                <a16:creationId xmlns:a16="http://schemas.microsoft.com/office/drawing/2014/main" id="{6E83D3D0-FB5C-40BF-B861-7B922BB7833B}"/>
              </a:ext>
            </a:extLst>
          </p:cNvPr>
          <p:cNvSpPr/>
          <p:nvPr/>
        </p:nvSpPr>
        <p:spPr>
          <a:xfrm flipH="1">
            <a:off x="4865361" y="3555693"/>
            <a:ext cx="377127" cy="573559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6" name="SCC">
            <a:extLst>
              <a:ext uri="{FF2B5EF4-FFF2-40B4-BE49-F238E27FC236}">
                <a16:creationId xmlns:a16="http://schemas.microsoft.com/office/drawing/2014/main" id="{E29153AF-31D5-4B6E-B2BC-0324B2BEF1DB}"/>
              </a:ext>
            </a:extLst>
          </p:cNvPr>
          <p:cNvGrpSpPr/>
          <p:nvPr/>
        </p:nvGrpSpPr>
        <p:grpSpPr>
          <a:xfrm>
            <a:off x="3998028" y="5656203"/>
            <a:ext cx="1453914" cy="1031016"/>
            <a:chOff x="608671" y="1461030"/>
            <a:chExt cx="1483698" cy="1478514"/>
          </a:xfrm>
        </p:grpSpPr>
        <p:sp>
          <p:nvSpPr>
            <p:cNvPr id="87" name="Rounded Rectangle 11">
              <a:extLst>
                <a:ext uri="{FF2B5EF4-FFF2-40B4-BE49-F238E27FC236}">
                  <a16:creationId xmlns:a16="http://schemas.microsoft.com/office/drawing/2014/main" id="{55300A00-4E6E-4C9F-8AAE-AC2ED7D0A861}"/>
                </a:ext>
              </a:extLst>
            </p:cNvPr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21">
                <a:defRPr/>
              </a:pPr>
              <a:endParaRPr lang="en-US" sz="1075" kern="0" dirty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5FDED64-BF02-4BBA-9283-10049A9D97B0}"/>
                </a:ext>
              </a:extLst>
            </p:cNvPr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89555" tIns="89555" rIns="89555" bIns="89555" rtlCol="0" anchor="ctr">
              <a:noAutofit/>
            </a:bodyPr>
            <a:lstStyle/>
            <a:p>
              <a:pPr algn="ctr" defTabSz="87822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SCC</a:t>
              </a:r>
            </a:p>
            <a:p>
              <a:pPr algn="ctr" defTabSz="878221">
                <a:defRPr/>
              </a:pPr>
              <a:r>
                <a:rPr lang="en-US" sz="1100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Source Code </a:t>
              </a:r>
              <a:r>
                <a:rPr lang="en-US" sz="1100" kern="0" dirty="0" err="1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ControL</a:t>
              </a:r>
              <a:endParaRPr lang="en-US" sz="1100" kern="0" dirty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89" name="Repos">
              <a:extLst>
                <a:ext uri="{FF2B5EF4-FFF2-40B4-BE49-F238E27FC236}">
                  <a16:creationId xmlns:a16="http://schemas.microsoft.com/office/drawing/2014/main" id="{15A3CC74-7839-4E86-902C-5404C8229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rcRect/>
            <a:stretch/>
          </p:blipFill>
          <p:spPr>
            <a:xfrm>
              <a:off x="1757000" y="1558973"/>
              <a:ext cx="274167" cy="358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3392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7037E-7 L -0.12877 -0.0013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45" y="-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9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CR Tasks">
            <a:extLst>
              <a:ext uri="{FF2B5EF4-FFF2-40B4-BE49-F238E27FC236}">
                <a16:creationId xmlns:a16="http://schemas.microsoft.com/office/drawing/2014/main" id="{8601F070-8F7E-44A1-8393-36CC09460171}"/>
              </a:ext>
            </a:extLst>
          </p:cNvPr>
          <p:cNvGrpSpPr/>
          <p:nvPr/>
        </p:nvGrpSpPr>
        <p:grpSpPr>
          <a:xfrm>
            <a:off x="4419600" y="1361912"/>
            <a:ext cx="1789192" cy="1804104"/>
            <a:chOff x="8993932" y="1600201"/>
            <a:chExt cx="1183790" cy="1193656"/>
          </a:xfrm>
        </p:grpSpPr>
        <p:grpSp>
          <p:nvGrpSpPr>
            <p:cNvPr id="8" name="ACR Tasks">
              <a:extLst>
                <a:ext uri="{FF2B5EF4-FFF2-40B4-BE49-F238E27FC236}">
                  <a16:creationId xmlns:a16="http://schemas.microsoft.com/office/drawing/2014/main" id="{C7596035-2D2D-491B-A752-FF5263EE8FA9}"/>
                </a:ext>
              </a:extLst>
            </p:cNvPr>
            <p:cNvGrpSpPr/>
            <p:nvPr/>
          </p:nvGrpSpPr>
          <p:grpSpPr>
            <a:xfrm>
              <a:off x="8993932" y="1873012"/>
              <a:ext cx="592394" cy="676900"/>
              <a:chOff x="8993932" y="1873012"/>
              <a:chExt cx="592394" cy="676900"/>
            </a:xfrm>
            <a:solidFill>
              <a:schemeClr val="accent1"/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F844411-E76E-41A0-8DD9-9BA37A8217CD}"/>
                  </a:ext>
                </a:extLst>
              </p:cNvPr>
              <p:cNvSpPr/>
              <p:nvPr/>
            </p:nvSpPr>
            <p:spPr>
              <a:xfrm>
                <a:off x="9049401" y="1873012"/>
                <a:ext cx="536926" cy="676900"/>
              </a:xfrm>
              <a:custGeom>
                <a:avLst/>
                <a:gdLst>
                  <a:gd name="connsiteX0" fmla="*/ 0 w 536926"/>
                  <a:gd name="connsiteY0" fmla="*/ 155711 h 676900"/>
                  <a:gd name="connsiteX1" fmla="*/ 97100 w 536926"/>
                  <a:gd name="connsiteY1" fmla="*/ 676901 h 676900"/>
                  <a:gd name="connsiteX2" fmla="*/ 82533 w 536926"/>
                  <a:gd name="connsiteY2" fmla="*/ 269206 h 676900"/>
                  <a:gd name="connsiteX3" fmla="*/ 536926 w 536926"/>
                  <a:gd name="connsiteY3" fmla="*/ 127575 h 676900"/>
                  <a:gd name="connsiteX4" fmla="*/ 494539 w 536926"/>
                  <a:gd name="connsiteY4" fmla="*/ 0 h 67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926" h="676900">
                    <a:moveTo>
                      <a:pt x="0" y="155711"/>
                    </a:moveTo>
                    <a:lnTo>
                      <a:pt x="97100" y="676901"/>
                    </a:lnTo>
                    <a:lnTo>
                      <a:pt x="82533" y="269206"/>
                    </a:lnTo>
                    <a:lnTo>
                      <a:pt x="536926" y="127575"/>
                    </a:lnTo>
                    <a:lnTo>
                      <a:pt x="494539" y="0"/>
                    </a:lnTo>
                    <a:close/>
                  </a:path>
                </a:pathLst>
              </a:custGeom>
              <a:solidFill>
                <a:srgbClr val="0072C6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B8BFC5A-925D-41EC-B518-C0AB998E5FEC}"/>
                  </a:ext>
                </a:extLst>
              </p:cNvPr>
              <p:cNvSpPr/>
              <p:nvPr/>
            </p:nvSpPr>
            <p:spPr>
              <a:xfrm>
                <a:off x="9049408" y="1904434"/>
                <a:ext cx="488189" cy="182973"/>
              </a:xfrm>
              <a:custGeom>
                <a:avLst/>
                <a:gdLst>
                  <a:gd name="connsiteX0" fmla="*/ 24353 w 488189"/>
                  <a:gd name="connsiteY0" fmla="*/ 182974 h 182973"/>
                  <a:gd name="connsiteX1" fmla="*/ 1064 w 488189"/>
                  <a:gd name="connsiteY1" fmla="*/ 165678 h 182973"/>
                  <a:gd name="connsiteX2" fmla="*/ 17264 w 488189"/>
                  <a:gd name="connsiteY2" fmla="*/ 135227 h 182973"/>
                  <a:gd name="connsiteX3" fmla="*/ 456724 w 488189"/>
                  <a:gd name="connsiteY3" fmla="*/ 1075 h 182973"/>
                  <a:gd name="connsiteX4" fmla="*/ 487126 w 488189"/>
                  <a:gd name="connsiteY4" fmla="*/ 17299 h 182973"/>
                  <a:gd name="connsiteX5" fmla="*/ 470926 w 488189"/>
                  <a:gd name="connsiteY5" fmla="*/ 47749 h 182973"/>
                  <a:gd name="connsiteX6" fmla="*/ 31466 w 488189"/>
                  <a:gd name="connsiteY6" fmla="*/ 181902 h 182973"/>
                  <a:gd name="connsiteX7" fmla="*/ 24353 w 488189"/>
                  <a:gd name="connsiteY7" fmla="*/ 182974 h 182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189" h="182973">
                    <a:moveTo>
                      <a:pt x="24353" y="182974"/>
                    </a:moveTo>
                    <a:cubicBezTo>
                      <a:pt x="13926" y="182974"/>
                      <a:pt x="4255" y="176201"/>
                      <a:pt x="1064" y="165678"/>
                    </a:cubicBezTo>
                    <a:cubicBezTo>
                      <a:pt x="-2858" y="152791"/>
                      <a:pt x="4401" y="139149"/>
                      <a:pt x="17264" y="135227"/>
                    </a:cubicBezTo>
                    <a:lnTo>
                      <a:pt x="456724" y="1075"/>
                    </a:lnTo>
                    <a:cubicBezTo>
                      <a:pt x="469562" y="-2872"/>
                      <a:pt x="483204" y="4388"/>
                      <a:pt x="487126" y="17299"/>
                    </a:cubicBezTo>
                    <a:cubicBezTo>
                      <a:pt x="491048" y="30185"/>
                      <a:pt x="483789" y="43827"/>
                      <a:pt x="470926" y="47749"/>
                    </a:cubicBezTo>
                    <a:lnTo>
                      <a:pt x="31466" y="181902"/>
                    </a:lnTo>
                    <a:cubicBezTo>
                      <a:pt x="29103" y="182632"/>
                      <a:pt x="26691" y="182974"/>
                      <a:pt x="24353" y="182974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2" name="ACR Tasks">
                <a:extLst>
                  <a:ext uri="{FF2B5EF4-FFF2-40B4-BE49-F238E27FC236}">
                    <a16:creationId xmlns:a16="http://schemas.microsoft.com/office/drawing/2014/main" id="{E4CEA13B-65C0-4F8E-B50D-DAF465FDC5D7}"/>
                  </a:ext>
                </a:extLst>
              </p:cNvPr>
              <p:cNvGrpSpPr/>
              <p:nvPr/>
            </p:nvGrpSpPr>
            <p:grpSpPr>
              <a:xfrm>
                <a:off x="8993932" y="1980904"/>
                <a:ext cx="203360" cy="203360"/>
                <a:chOff x="8993932" y="1980904"/>
                <a:chExt cx="203360" cy="203360"/>
              </a:xfrm>
              <a:solidFill>
                <a:schemeClr val="accent1"/>
              </a:solidFill>
            </p:grpSpPr>
            <p:sp>
              <p:nvSpPr>
                <p:cNvPr id="34" name="Freeform: Shape 33">
                  <a:extLst>
                    <a:ext uri="{FF2B5EF4-FFF2-40B4-BE49-F238E27FC236}">
                      <a16:creationId xmlns:a16="http://schemas.microsoft.com/office/drawing/2014/main" id="{9444576B-3C17-44F7-9434-30CCE0A0AA74}"/>
                    </a:ext>
                  </a:extLst>
                </p:cNvPr>
                <p:cNvSpPr/>
                <p:nvPr/>
              </p:nvSpPr>
              <p:spPr>
                <a:xfrm>
                  <a:off x="9018292" y="2005264"/>
                  <a:ext cx="154639" cy="154639"/>
                </a:xfrm>
                <a:custGeom>
                  <a:avLst/>
                  <a:gdLst>
                    <a:gd name="connsiteX0" fmla="*/ 154639 w 154639"/>
                    <a:gd name="connsiteY0" fmla="*/ 77320 h 154639"/>
                    <a:gd name="connsiteX1" fmla="*/ 77320 w 154639"/>
                    <a:gd name="connsiteY1" fmla="*/ 154639 h 154639"/>
                    <a:gd name="connsiteX2" fmla="*/ 0 w 154639"/>
                    <a:gd name="connsiteY2" fmla="*/ 77320 h 154639"/>
                    <a:gd name="connsiteX3" fmla="*/ 77320 w 154639"/>
                    <a:gd name="connsiteY3" fmla="*/ 0 h 154639"/>
                    <a:gd name="connsiteX4" fmla="*/ 154639 w 154639"/>
                    <a:gd name="connsiteY4" fmla="*/ 77320 h 154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639" h="154639">
                      <a:moveTo>
                        <a:pt x="154639" y="77320"/>
                      </a:moveTo>
                      <a:cubicBezTo>
                        <a:pt x="154639" y="120022"/>
                        <a:pt x="120022" y="154639"/>
                        <a:pt x="77320" y="154639"/>
                      </a:cubicBezTo>
                      <a:cubicBezTo>
                        <a:pt x="34617" y="154639"/>
                        <a:pt x="0" y="120022"/>
                        <a:pt x="0" y="77320"/>
                      </a:cubicBezTo>
                      <a:cubicBezTo>
                        <a:pt x="0" y="34617"/>
                        <a:pt x="34617" y="0"/>
                        <a:pt x="77320" y="0"/>
                      </a:cubicBezTo>
                      <a:cubicBezTo>
                        <a:pt x="120022" y="0"/>
                        <a:pt x="154639" y="34617"/>
                        <a:pt x="154639" y="7732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69E4E688-18CF-43B4-BAE6-99940DD6BEB1}"/>
                    </a:ext>
                  </a:extLst>
                </p:cNvPr>
                <p:cNvSpPr/>
                <p:nvPr/>
              </p:nvSpPr>
              <p:spPr>
                <a:xfrm>
                  <a:off x="8993932" y="1980904"/>
                  <a:ext cx="203360" cy="203360"/>
                </a:xfrm>
                <a:custGeom>
                  <a:avLst/>
                  <a:gdLst>
                    <a:gd name="connsiteX0" fmla="*/ 101680 w 203360"/>
                    <a:gd name="connsiteY0" fmla="*/ 24360 h 203360"/>
                    <a:gd name="connsiteX1" fmla="*/ 179000 w 203360"/>
                    <a:gd name="connsiteY1" fmla="*/ 101680 h 203360"/>
                    <a:gd name="connsiteX2" fmla="*/ 101680 w 203360"/>
                    <a:gd name="connsiteY2" fmla="*/ 179000 h 203360"/>
                    <a:gd name="connsiteX3" fmla="*/ 24360 w 203360"/>
                    <a:gd name="connsiteY3" fmla="*/ 101680 h 203360"/>
                    <a:gd name="connsiteX4" fmla="*/ 101680 w 203360"/>
                    <a:gd name="connsiteY4" fmla="*/ 24360 h 203360"/>
                    <a:gd name="connsiteX5" fmla="*/ 101680 w 203360"/>
                    <a:gd name="connsiteY5" fmla="*/ 0 h 203360"/>
                    <a:gd name="connsiteX6" fmla="*/ 0 w 203360"/>
                    <a:gd name="connsiteY6" fmla="*/ 101680 h 203360"/>
                    <a:gd name="connsiteX7" fmla="*/ 101680 w 203360"/>
                    <a:gd name="connsiteY7" fmla="*/ 203360 h 203360"/>
                    <a:gd name="connsiteX8" fmla="*/ 203360 w 203360"/>
                    <a:gd name="connsiteY8" fmla="*/ 101680 h 203360"/>
                    <a:gd name="connsiteX9" fmla="*/ 101680 w 203360"/>
                    <a:gd name="connsiteY9" fmla="*/ 0 h 203360"/>
                    <a:gd name="connsiteX10" fmla="*/ 101680 w 203360"/>
                    <a:gd name="connsiteY10" fmla="*/ 0 h 20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3360" h="203360">
                      <a:moveTo>
                        <a:pt x="101680" y="24360"/>
                      </a:moveTo>
                      <a:cubicBezTo>
                        <a:pt x="144384" y="24360"/>
                        <a:pt x="179000" y="58976"/>
                        <a:pt x="179000" y="101680"/>
                      </a:cubicBezTo>
                      <a:cubicBezTo>
                        <a:pt x="179000" y="144384"/>
                        <a:pt x="144384" y="179000"/>
                        <a:pt x="101680" y="179000"/>
                      </a:cubicBezTo>
                      <a:cubicBezTo>
                        <a:pt x="58976" y="179000"/>
                        <a:pt x="24360" y="144384"/>
                        <a:pt x="24360" y="101680"/>
                      </a:cubicBezTo>
                      <a:cubicBezTo>
                        <a:pt x="24360" y="58976"/>
                        <a:pt x="59001" y="24360"/>
                        <a:pt x="101680" y="24360"/>
                      </a:cubicBezTo>
                      <a:moveTo>
                        <a:pt x="101680" y="0"/>
                      </a:moveTo>
                      <a:cubicBezTo>
                        <a:pt x="45627" y="0"/>
                        <a:pt x="0" y="45603"/>
                        <a:pt x="0" y="101680"/>
                      </a:cubicBezTo>
                      <a:cubicBezTo>
                        <a:pt x="0" y="157758"/>
                        <a:pt x="45603" y="203360"/>
                        <a:pt x="101680" y="203360"/>
                      </a:cubicBezTo>
                      <a:cubicBezTo>
                        <a:pt x="157758" y="203360"/>
                        <a:pt x="203360" y="157758"/>
                        <a:pt x="203360" y="101680"/>
                      </a:cubicBezTo>
                      <a:cubicBezTo>
                        <a:pt x="203360" y="45603"/>
                        <a:pt x="157758" y="0"/>
                        <a:pt x="101680" y="0"/>
                      </a:cubicBezTo>
                      <a:lnTo>
                        <a:pt x="101680" y="0"/>
                      </a:lnTo>
                      <a:close/>
                    </a:path>
                  </a:pathLst>
                </a:custGeom>
                <a:solidFill>
                  <a:srgbClr val="59B4D9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F381C8C-08F6-4FC1-A535-E9903158A3CE}"/>
                  </a:ext>
                </a:extLst>
              </p:cNvPr>
              <p:cNvSpPr/>
              <p:nvPr/>
            </p:nvSpPr>
            <p:spPr>
              <a:xfrm rot="-4972627">
                <a:off x="9046154" y="2033106"/>
                <a:ext cx="98953" cy="98953"/>
              </a:xfrm>
              <a:custGeom>
                <a:avLst/>
                <a:gdLst>
                  <a:gd name="connsiteX0" fmla="*/ 98953 w 98953"/>
                  <a:gd name="connsiteY0" fmla="*/ 49477 h 98953"/>
                  <a:gd name="connsiteX1" fmla="*/ 49477 w 98953"/>
                  <a:gd name="connsiteY1" fmla="*/ 98953 h 98953"/>
                  <a:gd name="connsiteX2" fmla="*/ 0 w 98953"/>
                  <a:gd name="connsiteY2" fmla="*/ 49477 h 98953"/>
                  <a:gd name="connsiteX3" fmla="*/ 49477 w 98953"/>
                  <a:gd name="connsiteY3" fmla="*/ 0 h 98953"/>
                  <a:gd name="connsiteX4" fmla="*/ 98953 w 98953"/>
                  <a:gd name="connsiteY4" fmla="*/ 49477 h 98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953" h="98953">
                    <a:moveTo>
                      <a:pt x="98953" y="49477"/>
                    </a:moveTo>
                    <a:cubicBezTo>
                      <a:pt x="98953" y="76802"/>
                      <a:pt x="76802" y="98953"/>
                      <a:pt x="49477" y="98953"/>
                    </a:cubicBezTo>
                    <a:cubicBezTo>
                      <a:pt x="22151" y="98953"/>
                      <a:pt x="0" y="76802"/>
                      <a:pt x="0" y="49477"/>
                    </a:cubicBezTo>
                    <a:cubicBezTo>
                      <a:pt x="0" y="22151"/>
                      <a:pt x="22151" y="0"/>
                      <a:pt x="49477" y="0"/>
                    </a:cubicBezTo>
                    <a:cubicBezTo>
                      <a:pt x="76802" y="0"/>
                      <a:pt x="98953" y="22151"/>
                      <a:pt x="98953" y="49477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" name="ACR Tasks">
              <a:extLst>
                <a:ext uri="{FF2B5EF4-FFF2-40B4-BE49-F238E27FC236}">
                  <a16:creationId xmlns:a16="http://schemas.microsoft.com/office/drawing/2014/main" id="{307CC898-0330-4F81-9AA8-D7F6583F8BB4}"/>
                </a:ext>
              </a:extLst>
            </p:cNvPr>
            <p:cNvGrpSpPr/>
            <p:nvPr/>
          </p:nvGrpSpPr>
          <p:grpSpPr>
            <a:xfrm>
              <a:off x="9585328" y="1873012"/>
              <a:ext cx="592394" cy="676900"/>
              <a:chOff x="9585328" y="1873012"/>
              <a:chExt cx="592394" cy="676900"/>
            </a:xfrm>
            <a:solidFill>
              <a:schemeClr val="accent1"/>
            </a:solidFill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00797773-B551-438B-8369-3365BB7F7600}"/>
                  </a:ext>
                </a:extLst>
              </p:cNvPr>
              <p:cNvSpPr/>
              <p:nvPr/>
            </p:nvSpPr>
            <p:spPr>
              <a:xfrm>
                <a:off x="9585328" y="1873012"/>
                <a:ext cx="536926" cy="676900"/>
              </a:xfrm>
              <a:custGeom>
                <a:avLst/>
                <a:gdLst>
                  <a:gd name="connsiteX0" fmla="*/ 536926 w 536926"/>
                  <a:gd name="connsiteY0" fmla="*/ 155711 h 676900"/>
                  <a:gd name="connsiteX1" fmla="*/ 439826 w 536926"/>
                  <a:gd name="connsiteY1" fmla="*/ 676901 h 676900"/>
                  <a:gd name="connsiteX2" fmla="*/ 454393 w 536926"/>
                  <a:gd name="connsiteY2" fmla="*/ 269206 h 676900"/>
                  <a:gd name="connsiteX3" fmla="*/ 0 w 536926"/>
                  <a:gd name="connsiteY3" fmla="*/ 127575 h 676900"/>
                  <a:gd name="connsiteX4" fmla="*/ 42411 w 536926"/>
                  <a:gd name="connsiteY4" fmla="*/ 0 h 67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6926" h="676900">
                    <a:moveTo>
                      <a:pt x="536926" y="155711"/>
                    </a:moveTo>
                    <a:lnTo>
                      <a:pt x="439826" y="676901"/>
                    </a:lnTo>
                    <a:lnTo>
                      <a:pt x="454393" y="269206"/>
                    </a:lnTo>
                    <a:lnTo>
                      <a:pt x="0" y="127575"/>
                    </a:lnTo>
                    <a:lnTo>
                      <a:pt x="42411" y="0"/>
                    </a:lnTo>
                    <a:close/>
                  </a:path>
                </a:pathLst>
              </a:custGeom>
              <a:solidFill>
                <a:srgbClr val="0072C6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AFD7460-B5BF-4080-B81A-DF200E9CD8D4}"/>
                  </a:ext>
                </a:extLst>
              </p:cNvPr>
              <p:cNvSpPr/>
              <p:nvPr/>
            </p:nvSpPr>
            <p:spPr>
              <a:xfrm>
                <a:off x="9634057" y="1904434"/>
                <a:ext cx="488189" cy="182973"/>
              </a:xfrm>
              <a:custGeom>
                <a:avLst/>
                <a:gdLst>
                  <a:gd name="connsiteX0" fmla="*/ 463837 w 488189"/>
                  <a:gd name="connsiteY0" fmla="*/ 182974 h 182973"/>
                  <a:gd name="connsiteX1" fmla="*/ 487126 w 488189"/>
                  <a:gd name="connsiteY1" fmla="*/ 165678 h 182973"/>
                  <a:gd name="connsiteX2" fmla="*/ 470926 w 488189"/>
                  <a:gd name="connsiteY2" fmla="*/ 135227 h 182973"/>
                  <a:gd name="connsiteX3" fmla="*/ 31466 w 488189"/>
                  <a:gd name="connsiteY3" fmla="*/ 1075 h 182973"/>
                  <a:gd name="connsiteX4" fmla="*/ 1064 w 488189"/>
                  <a:gd name="connsiteY4" fmla="*/ 17299 h 182973"/>
                  <a:gd name="connsiteX5" fmla="*/ 17264 w 488189"/>
                  <a:gd name="connsiteY5" fmla="*/ 47749 h 182973"/>
                  <a:gd name="connsiteX6" fmla="*/ 456724 w 488189"/>
                  <a:gd name="connsiteY6" fmla="*/ 181902 h 182973"/>
                  <a:gd name="connsiteX7" fmla="*/ 463837 w 488189"/>
                  <a:gd name="connsiteY7" fmla="*/ 182974 h 1829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8189" h="182973">
                    <a:moveTo>
                      <a:pt x="463837" y="182974"/>
                    </a:moveTo>
                    <a:cubicBezTo>
                      <a:pt x="474264" y="182974"/>
                      <a:pt x="483935" y="176201"/>
                      <a:pt x="487126" y="165678"/>
                    </a:cubicBezTo>
                    <a:cubicBezTo>
                      <a:pt x="491048" y="152791"/>
                      <a:pt x="483789" y="139149"/>
                      <a:pt x="470926" y="135227"/>
                    </a:cubicBezTo>
                    <a:lnTo>
                      <a:pt x="31466" y="1075"/>
                    </a:lnTo>
                    <a:cubicBezTo>
                      <a:pt x="18628" y="-2872"/>
                      <a:pt x="4986" y="4388"/>
                      <a:pt x="1064" y="17299"/>
                    </a:cubicBezTo>
                    <a:cubicBezTo>
                      <a:pt x="-2858" y="30185"/>
                      <a:pt x="4401" y="43827"/>
                      <a:pt x="17264" y="47749"/>
                    </a:cubicBezTo>
                    <a:lnTo>
                      <a:pt x="456724" y="181902"/>
                    </a:lnTo>
                    <a:cubicBezTo>
                      <a:pt x="459112" y="182632"/>
                      <a:pt x="461499" y="182974"/>
                      <a:pt x="463837" y="182974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26" name="ACR Tasks">
                <a:extLst>
                  <a:ext uri="{FF2B5EF4-FFF2-40B4-BE49-F238E27FC236}">
                    <a16:creationId xmlns:a16="http://schemas.microsoft.com/office/drawing/2014/main" id="{2F7DCEC2-9874-4F9B-B3DF-CE318F25E121}"/>
                  </a:ext>
                </a:extLst>
              </p:cNvPr>
              <p:cNvGrpSpPr/>
              <p:nvPr/>
            </p:nvGrpSpPr>
            <p:grpSpPr>
              <a:xfrm>
                <a:off x="9974363" y="1980904"/>
                <a:ext cx="203360" cy="203360"/>
                <a:chOff x="9974363" y="1980904"/>
                <a:chExt cx="203360" cy="203360"/>
              </a:xfrm>
              <a:solidFill>
                <a:schemeClr val="accent1"/>
              </a:solidFill>
            </p:grpSpPr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528BA5F5-26AB-4ADF-8C56-0CB2597D01AA}"/>
                    </a:ext>
                  </a:extLst>
                </p:cNvPr>
                <p:cNvSpPr/>
                <p:nvPr/>
              </p:nvSpPr>
              <p:spPr>
                <a:xfrm>
                  <a:off x="9998723" y="2005264"/>
                  <a:ext cx="154639" cy="154639"/>
                </a:xfrm>
                <a:custGeom>
                  <a:avLst/>
                  <a:gdLst>
                    <a:gd name="connsiteX0" fmla="*/ 154639 w 154639"/>
                    <a:gd name="connsiteY0" fmla="*/ 77320 h 154639"/>
                    <a:gd name="connsiteX1" fmla="*/ 77320 w 154639"/>
                    <a:gd name="connsiteY1" fmla="*/ 154639 h 154639"/>
                    <a:gd name="connsiteX2" fmla="*/ 0 w 154639"/>
                    <a:gd name="connsiteY2" fmla="*/ 77320 h 154639"/>
                    <a:gd name="connsiteX3" fmla="*/ 77320 w 154639"/>
                    <a:gd name="connsiteY3" fmla="*/ 0 h 154639"/>
                    <a:gd name="connsiteX4" fmla="*/ 154639 w 154639"/>
                    <a:gd name="connsiteY4" fmla="*/ 77320 h 154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639" h="154639">
                      <a:moveTo>
                        <a:pt x="154639" y="77320"/>
                      </a:moveTo>
                      <a:cubicBezTo>
                        <a:pt x="154639" y="120022"/>
                        <a:pt x="120022" y="154639"/>
                        <a:pt x="77320" y="154639"/>
                      </a:cubicBezTo>
                      <a:cubicBezTo>
                        <a:pt x="34617" y="154639"/>
                        <a:pt x="0" y="120022"/>
                        <a:pt x="0" y="77320"/>
                      </a:cubicBezTo>
                      <a:cubicBezTo>
                        <a:pt x="0" y="34617"/>
                        <a:pt x="34617" y="0"/>
                        <a:pt x="77320" y="0"/>
                      </a:cubicBezTo>
                      <a:cubicBezTo>
                        <a:pt x="120022" y="0"/>
                        <a:pt x="154639" y="34617"/>
                        <a:pt x="154639" y="77320"/>
                      </a:cubicBezTo>
                      <a:close/>
                    </a:path>
                  </a:pathLst>
                </a:custGeom>
                <a:solidFill>
                  <a:srgbClr val="0072C6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777233EF-E986-4992-861A-82AC0880BF3E}"/>
                    </a:ext>
                  </a:extLst>
                </p:cNvPr>
                <p:cNvSpPr/>
                <p:nvPr/>
              </p:nvSpPr>
              <p:spPr>
                <a:xfrm>
                  <a:off x="9974363" y="1980904"/>
                  <a:ext cx="203360" cy="203360"/>
                </a:xfrm>
                <a:custGeom>
                  <a:avLst/>
                  <a:gdLst>
                    <a:gd name="connsiteX0" fmla="*/ 101680 w 203360"/>
                    <a:gd name="connsiteY0" fmla="*/ 24360 h 203360"/>
                    <a:gd name="connsiteX1" fmla="*/ 179000 w 203360"/>
                    <a:gd name="connsiteY1" fmla="*/ 101680 h 203360"/>
                    <a:gd name="connsiteX2" fmla="*/ 101680 w 203360"/>
                    <a:gd name="connsiteY2" fmla="*/ 179000 h 203360"/>
                    <a:gd name="connsiteX3" fmla="*/ 24360 w 203360"/>
                    <a:gd name="connsiteY3" fmla="*/ 101680 h 203360"/>
                    <a:gd name="connsiteX4" fmla="*/ 101680 w 203360"/>
                    <a:gd name="connsiteY4" fmla="*/ 24360 h 203360"/>
                    <a:gd name="connsiteX5" fmla="*/ 101680 w 203360"/>
                    <a:gd name="connsiteY5" fmla="*/ 0 h 203360"/>
                    <a:gd name="connsiteX6" fmla="*/ 0 w 203360"/>
                    <a:gd name="connsiteY6" fmla="*/ 101680 h 203360"/>
                    <a:gd name="connsiteX7" fmla="*/ 101680 w 203360"/>
                    <a:gd name="connsiteY7" fmla="*/ 203360 h 203360"/>
                    <a:gd name="connsiteX8" fmla="*/ 203360 w 203360"/>
                    <a:gd name="connsiteY8" fmla="*/ 101680 h 203360"/>
                    <a:gd name="connsiteX9" fmla="*/ 101680 w 203360"/>
                    <a:gd name="connsiteY9" fmla="*/ 0 h 203360"/>
                    <a:gd name="connsiteX10" fmla="*/ 101680 w 203360"/>
                    <a:gd name="connsiteY10" fmla="*/ 0 h 203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03360" h="203360">
                      <a:moveTo>
                        <a:pt x="101680" y="24360"/>
                      </a:moveTo>
                      <a:cubicBezTo>
                        <a:pt x="144384" y="24360"/>
                        <a:pt x="179000" y="58976"/>
                        <a:pt x="179000" y="101680"/>
                      </a:cubicBezTo>
                      <a:cubicBezTo>
                        <a:pt x="179000" y="144384"/>
                        <a:pt x="144384" y="179000"/>
                        <a:pt x="101680" y="179000"/>
                      </a:cubicBezTo>
                      <a:cubicBezTo>
                        <a:pt x="58976" y="179000"/>
                        <a:pt x="24360" y="144384"/>
                        <a:pt x="24360" y="101680"/>
                      </a:cubicBezTo>
                      <a:cubicBezTo>
                        <a:pt x="24360" y="58976"/>
                        <a:pt x="58976" y="24360"/>
                        <a:pt x="101680" y="24360"/>
                      </a:cubicBezTo>
                      <a:moveTo>
                        <a:pt x="101680" y="0"/>
                      </a:moveTo>
                      <a:cubicBezTo>
                        <a:pt x="45627" y="0"/>
                        <a:pt x="0" y="45603"/>
                        <a:pt x="0" y="101680"/>
                      </a:cubicBezTo>
                      <a:cubicBezTo>
                        <a:pt x="0" y="157758"/>
                        <a:pt x="45603" y="203360"/>
                        <a:pt x="101680" y="203360"/>
                      </a:cubicBezTo>
                      <a:cubicBezTo>
                        <a:pt x="157758" y="203360"/>
                        <a:pt x="203360" y="157758"/>
                        <a:pt x="203360" y="101680"/>
                      </a:cubicBezTo>
                      <a:cubicBezTo>
                        <a:pt x="203360" y="45603"/>
                        <a:pt x="157733" y="0"/>
                        <a:pt x="101680" y="0"/>
                      </a:cubicBezTo>
                      <a:lnTo>
                        <a:pt x="101680" y="0"/>
                      </a:lnTo>
                      <a:close/>
                    </a:path>
                  </a:pathLst>
                </a:custGeom>
                <a:solidFill>
                  <a:srgbClr val="59B4D9"/>
                </a:solidFill>
                <a:ln w="2419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EE898AA-E499-4B8C-B655-422FB5BCE924}"/>
                  </a:ext>
                </a:extLst>
              </p:cNvPr>
              <p:cNvSpPr/>
              <p:nvPr/>
            </p:nvSpPr>
            <p:spPr>
              <a:xfrm rot="-427373">
                <a:off x="10026579" y="2033136"/>
                <a:ext cx="98953" cy="98953"/>
              </a:xfrm>
              <a:custGeom>
                <a:avLst/>
                <a:gdLst>
                  <a:gd name="connsiteX0" fmla="*/ 98953 w 98953"/>
                  <a:gd name="connsiteY0" fmla="*/ 49477 h 98953"/>
                  <a:gd name="connsiteX1" fmla="*/ 49477 w 98953"/>
                  <a:gd name="connsiteY1" fmla="*/ 98953 h 98953"/>
                  <a:gd name="connsiteX2" fmla="*/ 0 w 98953"/>
                  <a:gd name="connsiteY2" fmla="*/ 49477 h 98953"/>
                  <a:gd name="connsiteX3" fmla="*/ 49477 w 98953"/>
                  <a:gd name="connsiteY3" fmla="*/ 0 h 98953"/>
                  <a:gd name="connsiteX4" fmla="*/ 98953 w 98953"/>
                  <a:gd name="connsiteY4" fmla="*/ 49477 h 98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8953" h="98953">
                    <a:moveTo>
                      <a:pt x="98953" y="49477"/>
                    </a:moveTo>
                    <a:cubicBezTo>
                      <a:pt x="98953" y="76802"/>
                      <a:pt x="76802" y="98953"/>
                      <a:pt x="49477" y="98953"/>
                    </a:cubicBezTo>
                    <a:cubicBezTo>
                      <a:pt x="22152" y="98953"/>
                      <a:pt x="0" y="76802"/>
                      <a:pt x="0" y="49477"/>
                    </a:cubicBezTo>
                    <a:cubicBezTo>
                      <a:pt x="0" y="22151"/>
                      <a:pt x="22152" y="0"/>
                      <a:pt x="49477" y="0"/>
                    </a:cubicBezTo>
                    <a:cubicBezTo>
                      <a:pt x="76802" y="0"/>
                      <a:pt x="98953" y="22151"/>
                      <a:pt x="98953" y="49477"/>
                    </a:cubicBezTo>
                    <a:close/>
                  </a:path>
                </a:pathLst>
              </a:custGeom>
              <a:solidFill>
                <a:srgbClr val="59B4D9"/>
              </a:solidFill>
              <a:ln w="2419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210CE22-932B-4FE8-9256-6BBCD79733F1}"/>
                </a:ext>
              </a:extLst>
            </p:cNvPr>
            <p:cNvSpPr/>
            <p:nvPr/>
          </p:nvSpPr>
          <p:spPr>
            <a:xfrm>
              <a:off x="9514123" y="1600201"/>
              <a:ext cx="142215" cy="277171"/>
            </a:xfrm>
            <a:custGeom>
              <a:avLst/>
              <a:gdLst>
                <a:gd name="connsiteX0" fmla="*/ 0 w 142215"/>
                <a:gd name="connsiteY0" fmla="*/ 0 h 277171"/>
                <a:gd name="connsiteX1" fmla="*/ 142216 w 142215"/>
                <a:gd name="connsiteY1" fmla="*/ 0 h 277171"/>
                <a:gd name="connsiteX2" fmla="*/ 142216 w 142215"/>
                <a:gd name="connsiteY2" fmla="*/ 277172 h 277171"/>
                <a:gd name="connsiteX3" fmla="*/ 0 w 142215"/>
                <a:gd name="connsiteY3" fmla="*/ 277172 h 277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2215" h="277171">
                  <a:moveTo>
                    <a:pt x="0" y="0"/>
                  </a:moveTo>
                  <a:lnTo>
                    <a:pt x="142216" y="0"/>
                  </a:lnTo>
                  <a:lnTo>
                    <a:pt x="142216" y="277172"/>
                  </a:lnTo>
                  <a:lnTo>
                    <a:pt x="0" y="277172"/>
                  </a:lnTo>
                  <a:close/>
                </a:path>
              </a:pathLst>
            </a:custGeom>
            <a:solidFill>
              <a:srgbClr val="0072C6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D7F52DD-9436-469C-AE8C-660044227E0A}"/>
                </a:ext>
              </a:extLst>
            </p:cNvPr>
            <p:cNvSpPr/>
            <p:nvPr/>
          </p:nvSpPr>
          <p:spPr>
            <a:xfrm>
              <a:off x="9585328" y="1600201"/>
              <a:ext cx="48891" cy="290204"/>
            </a:xfrm>
            <a:custGeom>
              <a:avLst/>
              <a:gdLst>
                <a:gd name="connsiteX0" fmla="*/ 0 w 48891"/>
                <a:gd name="connsiteY0" fmla="*/ 0 h 290204"/>
                <a:gd name="connsiteX1" fmla="*/ 48891 w 48891"/>
                <a:gd name="connsiteY1" fmla="*/ 0 h 290204"/>
                <a:gd name="connsiteX2" fmla="*/ 48891 w 48891"/>
                <a:gd name="connsiteY2" fmla="*/ 290205 h 290204"/>
                <a:gd name="connsiteX3" fmla="*/ 0 w 48891"/>
                <a:gd name="connsiteY3" fmla="*/ 290205 h 2902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891" h="290204">
                  <a:moveTo>
                    <a:pt x="0" y="0"/>
                  </a:moveTo>
                  <a:lnTo>
                    <a:pt x="48891" y="0"/>
                  </a:lnTo>
                  <a:lnTo>
                    <a:pt x="48891" y="290205"/>
                  </a:lnTo>
                  <a:lnTo>
                    <a:pt x="0" y="290205"/>
                  </a:lnTo>
                  <a:close/>
                </a:path>
              </a:pathLst>
            </a:custGeom>
            <a:solidFill>
              <a:srgbClr val="59B4D9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8042547-797E-4D93-ACC6-D2D0F1552BF2}"/>
                </a:ext>
              </a:extLst>
            </p:cNvPr>
            <p:cNvSpPr/>
            <p:nvPr/>
          </p:nvSpPr>
          <p:spPr>
            <a:xfrm>
              <a:off x="9149156" y="2209209"/>
              <a:ext cx="874658" cy="584648"/>
            </a:xfrm>
            <a:custGeom>
              <a:avLst/>
              <a:gdLst>
                <a:gd name="connsiteX0" fmla="*/ 0 w 874658"/>
                <a:gd name="connsiteY0" fmla="*/ 0 h 584648"/>
                <a:gd name="connsiteX1" fmla="*/ 874658 w 874658"/>
                <a:gd name="connsiteY1" fmla="*/ 0 h 584648"/>
                <a:gd name="connsiteX2" fmla="*/ 874658 w 874658"/>
                <a:gd name="connsiteY2" fmla="*/ 584648 h 584648"/>
                <a:gd name="connsiteX3" fmla="*/ 0 w 874658"/>
                <a:gd name="connsiteY3" fmla="*/ 584648 h 5846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4658" h="584648">
                  <a:moveTo>
                    <a:pt x="0" y="0"/>
                  </a:moveTo>
                  <a:lnTo>
                    <a:pt x="874658" y="0"/>
                  </a:lnTo>
                  <a:lnTo>
                    <a:pt x="874658" y="584648"/>
                  </a:lnTo>
                  <a:lnTo>
                    <a:pt x="0" y="584648"/>
                  </a:lnTo>
                  <a:close/>
                </a:path>
              </a:pathLst>
            </a:custGeom>
            <a:solidFill>
              <a:srgbClr val="A0A1A2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C41F434-EC87-4CA8-A240-6BFE8A81C614}"/>
                </a:ext>
              </a:extLst>
            </p:cNvPr>
            <p:cNvSpPr/>
            <p:nvPr/>
          </p:nvSpPr>
          <p:spPr>
            <a:xfrm>
              <a:off x="9195563" y="2298685"/>
              <a:ext cx="48720" cy="422091"/>
            </a:xfrm>
            <a:custGeom>
              <a:avLst/>
              <a:gdLst>
                <a:gd name="connsiteX0" fmla="*/ 0 w 48720"/>
                <a:gd name="connsiteY0" fmla="*/ 0 h 422091"/>
                <a:gd name="connsiteX1" fmla="*/ 48721 w 48720"/>
                <a:gd name="connsiteY1" fmla="*/ 0 h 422091"/>
                <a:gd name="connsiteX2" fmla="*/ 48721 w 48720"/>
                <a:gd name="connsiteY2" fmla="*/ 422092 h 422091"/>
                <a:gd name="connsiteX3" fmla="*/ 0 w 48720"/>
                <a:gd name="connsiteY3" fmla="*/ 422092 h 42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22091">
                  <a:moveTo>
                    <a:pt x="0" y="0"/>
                  </a:moveTo>
                  <a:lnTo>
                    <a:pt x="48721" y="0"/>
                  </a:lnTo>
                  <a:lnTo>
                    <a:pt x="48721" y="422092"/>
                  </a:lnTo>
                  <a:lnTo>
                    <a:pt x="0" y="422092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0B2F5AB-7EDB-48CE-961F-7B4076BB5F37}"/>
                </a:ext>
              </a:extLst>
            </p:cNvPr>
            <p:cNvSpPr/>
            <p:nvPr/>
          </p:nvSpPr>
          <p:spPr>
            <a:xfrm>
              <a:off x="9487887" y="2287552"/>
              <a:ext cx="48720" cy="408863"/>
            </a:xfrm>
            <a:custGeom>
              <a:avLst/>
              <a:gdLst>
                <a:gd name="connsiteX0" fmla="*/ 0 w 48720"/>
                <a:gd name="connsiteY0" fmla="*/ 0 h 408863"/>
                <a:gd name="connsiteX1" fmla="*/ 48721 w 48720"/>
                <a:gd name="connsiteY1" fmla="*/ 0 h 408863"/>
                <a:gd name="connsiteX2" fmla="*/ 48721 w 48720"/>
                <a:gd name="connsiteY2" fmla="*/ 408864 h 408863"/>
                <a:gd name="connsiteX3" fmla="*/ 0 w 48720"/>
                <a:gd name="connsiteY3" fmla="*/ 408864 h 408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08863">
                  <a:moveTo>
                    <a:pt x="0" y="0"/>
                  </a:moveTo>
                  <a:lnTo>
                    <a:pt x="48721" y="0"/>
                  </a:lnTo>
                  <a:lnTo>
                    <a:pt x="48721" y="408864"/>
                  </a:lnTo>
                  <a:lnTo>
                    <a:pt x="0" y="408864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103E93F-EE02-43A6-8458-54D67A8DE089}"/>
                </a:ext>
              </a:extLst>
            </p:cNvPr>
            <p:cNvSpPr/>
            <p:nvPr/>
          </p:nvSpPr>
          <p:spPr>
            <a:xfrm>
              <a:off x="9341725" y="2282290"/>
              <a:ext cx="48720" cy="422091"/>
            </a:xfrm>
            <a:custGeom>
              <a:avLst/>
              <a:gdLst>
                <a:gd name="connsiteX0" fmla="*/ 0 w 48720"/>
                <a:gd name="connsiteY0" fmla="*/ 0 h 422091"/>
                <a:gd name="connsiteX1" fmla="*/ 48721 w 48720"/>
                <a:gd name="connsiteY1" fmla="*/ 0 h 422091"/>
                <a:gd name="connsiteX2" fmla="*/ 48721 w 48720"/>
                <a:gd name="connsiteY2" fmla="*/ 422092 h 422091"/>
                <a:gd name="connsiteX3" fmla="*/ 0 w 48720"/>
                <a:gd name="connsiteY3" fmla="*/ 422092 h 422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22091">
                  <a:moveTo>
                    <a:pt x="0" y="0"/>
                  </a:moveTo>
                  <a:lnTo>
                    <a:pt x="48721" y="0"/>
                  </a:lnTo>
                  <a:lnTo>
                    <a:pt x="48721" y="422092"/>
                  </a:lnTo>
                  <a:lnTo>
                    <a:pt x="0" y="422092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0FF7E67-04A0-4B29-BA01-C52E75D41A00}"/>
                </a:ext>
              </a:extLst>
            </p:cNvPr>
            <p:cNvSpPr/>
            <p:nvPr/>
          </p:nvSpPr>
          <p:spPr>
            <a:xfrm>
              <a:off x="9634049" y="2282290"/>
              <a:ext cx="48720" cy="430374"/>
            </a:xfrm>
            <a:custGeom>
              <a:avLst/>
              <a:gdLst>
                <a:gd name="connsiteX0" fmla="*/ 0 w 48720"/>
                <a:gd name="connsiteY0" fmla="*/ 0 h 430374"/>
                <a:gd name="connsiteX1" fmla="*/ 48721 w 48720"/>
                <a:gd name="connsiteY1" fmla="*/ 0 h 430374"/>
                <a:gd name="connsiteX2" fmla="*/ 48721 w 48720"/>
                <a:gd name="connsiteY2" fmla="*/ 430374 h 430374"/>
                <a:gd name="connsiteX3" fmla="*/ 0 w 48720"/>
                <a:gd name="connsiteY3" fmla="*/ 430374 h 430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30374">
                  <a:moveTo>
                    <a:pt x="0" y="0"/>
                  </a:moveTo>
                  <a:lnTo>
                    <a:pt x="48721" y="0"/>
                  </a:lnTo>
                  <a:lnTo>
                    <a:pt x="48721" y="430374"/>
                  </a:lnTo>
                  <a:lnTo>
                    <a:pt x="0" y="430374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858A133-CCF9-4780-B5EE-AE0C0093D279}"/>
                </a:ext>
              </a:extLst>
            </p:cNvPr>
            <p:cNvSpPr/>
            <p:nvPr/>
          </p:nvSpPr>
          <p:spPr>
            <a:xfrm>
              <a:off x="9780211" y="2282290"/>
              <a:ext cx="48720" cy="438486"/>
            </a:xfrm>
            <a:custGeom>
              <a:avLst/>
              <a:gdLst>
                <a:gd name="connsiteX0" fmla="*/ 0 w 48720"/>
                <a:gd name="connsiteY0" fmla="*/ 0 h 438486"/>
                <a:gd name="connsiteX1" fmla="*/ 48721 w 48720"/>
                <a:gd name="connsiteY1" fmla="*/ 0 h 438486"/>
                <a:gd name="connsiteX2" fmla="*/ 48721 w 48720"/>
                <a:gd name="connsiteY2" fmla="*/ 438486 h 438486"/>
                <a:gd name="connsiteX3" fmla="*/ 0 w 48720"/>
                <a:gd name="connsiteY3" fmla="*/ 438486 h 43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38486">
                  <a:moveTo>
                    <a:pt x="0" y="0"/>
                  </a:moveTo>
                  <a:lnTo>
                    <a:pt x="48721" y="0"/>
                  </a:lnTo>
                  <a:lnTo>
                    <a:pt x="48721" y="438486"/>
                  </a:lnTo>
                  <a:lnTo>
                    <a:pt x="0" y="438486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67E50E5-CB28-494D-B8CF-6A9AC9278A57}"/>
                </a:ext>
              </a:extLst>
            </p:cNvPr>
            <p:cNvSpPr/>
            <p:nvPr/>
          </p:nvSpPr>
          <p:spPr>
            <a:xfrm>
              <a:off x="9926373" y="2282290"/>
              <a:ext cx="48720" cy="438486"/>
            </a:xfrm>
            <a:custGeom>
              <a:avLst/>
              <a:gdLst>
                <a:gd name="connsiteX0" fmla="*/ 0 w 48720"/>
                <a:gd name="connsiteY0" fmla="*/ 0 h 438486"/>
                <a:gd name="connsiteX1" fmla="*/ 48721 w 48720"/>
                <a:gd name="connsiteY1" fmla="*/ 0 h 438486"/>
                <a:gd name="connsiteX2" fmla="*/ 48721 w 48720"/>
                <a:gd name="connsiteY2" fmla="*/ 438486 h 438486"/>
                <a:gd name="connsiteX3" fmla="*/ 0 w 48720"/>
                <a:gd name="connsiteY3" fmla="*/ 438486 h 43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720" h="438486">
                  <a:moveTo>
                    <a:pt x="0" y="0"/>
                  </a:moveTo>
                  <a:lnTo>
                    <a:pt x="48721" y="0"/>
                  </a:lnTo>
                  <a:lnTo>
                    <a:pt x="48721" y="438486"/>
                  </a:lnTo>
                  <a:lnTo>
                    <a:pt x="0" y="438486"/>
                  </a:lnTo>
                  <a:close/>
                </a:path>
              </a:pathLst>
            </a:custGeom>
            <a:solidFill>
              <a:srgbClr val="7A7A7A">
                <a:alpha val="50000"/>
              </a:srgbClr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0BDAA6-B6A9-4EBE-A960-F9F383579394}"/>
                </a:ext>
              </a:extLst>
            </p:cNvPr>
            <p:cNvSpPr/>
            <p:nvPr/>
          </p:nvSpPr>
          <p:spPr>
            <a:xfrm>
              <a:off x="9196951" y="2257930"/>
              <a:ext cx="778142" cy="48720"/>
            </a:xfrm>
            <a:custGeom>
              <a:avLst/>
              <a:gdLst>
                <a:gd name="connsiteX0" fmla="*/ 0 w 778142"/>
                <a:gd name="connsiteY0" fmla="*/ 0 h 48720"/>
                <a:gd name="connsiteX1" fmla="*/ 778142 w 778142"/>
                <a:gd name="connsiteY1" fmla="*/ 0 h 48720"/>
                <a:gd name="connsiteX2" fmla="*/ 778142 w 778142"/>
                <a:gd name="connsiteY2" fmla="*/ 48721 h 48720"/>
                <a:gd name="connsiteX3" fmla="*/ 0 w 778142"/>
                <a:gd name="connsiteY3" fmla="*/ 48721 h 4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142" h="48720">
                  <a:moveTo>
                    <a:pt x="0" y="0"/>
                  </a:moveTo>
                  <a:lnTo>
                    <a:pt x="778142" y="0"/>
                  </a:lnTo>
                  <a:lnTo>
                    <a:pt x="778142" y="48721"/>
                  </a:lnTo>
                  <a:lnTo>
                    <a:pt x="0" y="48721"/>
                  </a:lnTo>
                  <a:close/>
                </a:path>
              </a:pathLst>
            </a:custGeom>
            <a:solidFill>
              <a:srgbClr val="7A7A7A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37F7639-8341-4E89-B896-BC2AF0814FE8}"/>
                </a:ext>
              </a:extLst>
            </p:cNvPr>
            <p:cNvSpPr/>
            <p:nvPr/>
          </p:nvSpPr>
          <p:spPr>
            <a:xfrm>
              <a:off x="9196951" y="2696416"/>
              <a:ext cx="778142" cy="48720"/>
            </a:xfrm>
            <a:custGeom>
              <a:avLst/>
              <a:gdLst>
                <a:gd name="connsiteX0" fmla="*/ 0 w 778142"/>
                <a:gd name="connsiteY0" fmla="*/ 0 h 48720"/>
                <a:gd name="connsiteX1" fmla="*/ 778142 w 778142"/>
                <a:gd name="connsiteY1" fmla="*/ 0 h 48720"/>
                <a:gd name="connsiteX2" fmla="*/ 778142 w 778142"/>
                <a:gd name="connsiteY2" fmla="*/ 48721 h 48720"/>
                <a:gd name="connsiteX3" fmla="*/ 0 w 778142"/>
                <a:gd name="connsiteY3" fmla="*/ 48721 h 48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8142" h="48720">
                  <a:moveTo>
                    <a:pt x="0" y="0"/>
                  </a:moveTo>
                  <a:lnTo>
                    <a:pt x="778142" y="0"/>
                  </a:lnTo>
                  <a:lnTo>
                    <a:pt x="778142" y="48721"/>
                  </a:lnTo>
                  <a:lnTo>
                    <a:pt x="0" y="48721"/>
                  </a:lnTo>
                  <a:close/>
                </a:path>
              </a:pathLst>
            </a:custGeom>
            <a:solidFill>
              <a:srgbClr val="7A7A7A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6C5B8B7-E0E1-4C7B-ADAD-0DBB04560D95}"/>
                </a:ext>
              </a:extLst>
            </p:cNvPr>
            <p:cNvSpPr/>
            <p:nvPr/>
          </p:nvSpPr>
          <p:spPr>
            <a:xfrm>
              <a:off x="9409958" y="1745291"/>
              <a:ext cx="337293" cy="337293"/>
            </a:xfrm>
            <a:custGeom>
              <a:avLst/>
              <a:gdLst>
                <a:gd name="connsiteX0" fmla="*/ 337293 w 337293"/>
                <a:gd name="connsiteY0" fmla="*/ 168647 h 337293"/>
                <a:gd name="connsiteX1" fmla="*/ 168647 w 337293"/>
                <a:gd name="connsiteY1" fmla="*/ 337293 h 337293"/>
                <a:gd name="connsiteX2" fmla="*/ 0 w 337293"/>
                <a:gd name="connsiteY2" fmla="*/ 168647 h 337293"/>
                <a:gd name="connsiteX3" fmla="*/ 168647 w 337293"/>
                <a:gd name="connsiteY3" fmla="*/ 0 h 337293"/>
                <a:gd name="connsiteX4" fmla="*/ 337293 w 337293"/>
                <a:gd name="connsiteY4" fmla="*/ 168647 h 337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293" h="337293">
                  <a:moveTo>
                    <a:pt x="337293" y="168647"/>
                  </a:moveTo>
                  <a:cubicBezTo>
                    <a:pt x="337293" y="261788"/>
                    <a:pt x="261788" y="337293"/>
                    <a:pt x="168647" y="337293"/>
                  </a:cubicBezTo>
                  <a:cubicBezTo>
                    <a:pt x="75506" y="337293"/>
                    <a:pt x="0" y="261788"/>
                    <a:pt x="0" y="168647"/>
                  </a:cubicBezTo>
                  <a:cubicBezTo>
                    <a:pt x="0" y="75506"/>
                    <a:pt x="75506" y="0"/>
                    <a:pt x="168647" y="0"/>
                  </a:cubicBezTo>
                  <a:cubicBezTo>
                    <a:pt x="261788" y="0"/>
                    <a:pt x="337293" y="75506"/>
                    <a:pt x="337293" y="168647"/>
                  </a:cubicBezTo>
                  <a:close/>
                </a:path>
              </a:pathLst>
            </a:custGeom>
            <a:solidFill>
              <a:srgbClr val="FFFFFF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726DE3-C558-43A1-8DB2-89CCBD59A0D1}"/>
                </a:ext>
              </a:extLst>
            </p:cNvPr>
            <p:cNvSpPr/>
            <p:nvPr/>
          </p:nvSpPr>
          <p:spPr>
            <a:xfrm>
              <a:off x="9408082" y="1743415"/>
              <a:ext cx="341044" cy="341044"/>
            </a:xfrm>
            <a:custGeom>
              <a:avLst/>
              <a:gdLst>
                <a:gd name="connsiteX0" fmla="*/ 341045 w 341044"/>
                <a:gd name="connsiteY0" fmla="*/ 170522 h 341044"/>
                <a:gd name="connsiteX1" fmla="*/ 170522 w 341044"/>
                <a:gd name="connsiteY1" fmla="*/ 341045 h 341044"/>
                <a:gd name="connsiteX2" fmla="*/ 0 w 341044"/>
                <a:gd name="connsiteY2" fmla="*/ 170522 h 341044"/>
                <a:gd name="connsiteX3" fmla="*/ 170522 w 341044"/>
                <a:gd name="connsiteY3" fmla="*/ 0 h 341044"/>
                <a:gd name="connsiteX4" fmla="*/ 341045 w 341044"/>
                <a:gd name="connsiteY4" fmla="*/ 170522 h 34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044" h="341044">
                  <a:moveTo>
                    <a:pt x="341045" y="170522"/>
                  </a:moveTo>
                  <a:cubicBezTo>
                    <a:pt x="341045" y="264699"/>
                    <a:pt x="264699" y="341045"/>
                    <a:pt x="170522" y="341045"/>
                  </a:cubicBezTo>
                  <a:cubicBezTo>
                    <a:pt x="76345" y="341045"/>
                    <a:pt x="0" y="264699"/>
                    <a:pt x="0" y="170522"/>
                  </a:cubicBezTo>
                  <a:cubicBezTo>
                    <a:pt x="0" y="76345"/>
                    <a:pt x="76345" y="0"/>
                    <a:pt x="170522" y="0"/>
                  </a:cubicBezTo>
                  <a:cubicBezTo>
                    <a:pt x="264699" y="0"/>
                    <a:pt x="341045" y="76345"/>
                    <a:pt x="341045" y="170522"/>
                  </a:cubicBezTo>
                  <a:close/>
                </a:path>
              </a:pathLst>
            </a:custGeom>
            <a:solidFill>
              <a:srgbClr val="7FBA00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570B4AA-EC84-4557-9B9D-F144EB519E5B}"/>
                </a:ext>
              </a:extLst>
            </p:cNvPr>
            <p:cNvSpPr/>
            <p:nvPr/>
          </p:nvSpPr>
          <p:spPr>
            <a:xfrm>
              <a:off x="9449397" y="1782830"/>
              <a:ext cx="261410" cy="261459"/>
            </a:xfrm>
            <a:custGeom>
              <a:avLst/>
              <a:gdLst>
                <a:gd name="connsiteX0" fmla="*/ 24 w 261410"/>
                <a:gd name="connsiteY0" fmla="*/ 227915 h 261459"/>
                <a:gd name="connsiteX1" fmla="*/ 24 w 261410"/>
                <a:gd name="connsiteY1" fmla="*/ 228768 h 261459"/>
                <a:gd name="connsiteX2" fmla="*/ 682 w 261410"/>
                <a:gd name="connsiteY2" fmla="*/ 228768 h 261459"/>
                <a:gd name="connsiteX3" fmla="*/ 24 w 261410"/>
                <a:gd name="connsiteY3" fmla="*/ 227915 h 261459"/>
                <a:gd name="connsiteX4" fmla="*/ 130742 w 261410"/>
                <a:gd name="connsiteY4" fmla="*/ 98050 h 261459"/>
                <a:gd name="connsiteX5" fmla="*/ 98050 w 261410"/>
                <a:gd name="connsiteY5" fmla="*/ 130742 h 261459"/>
                <a:gd name="connsiteX6" fmla="*/ 130742 w 261410"/>
                <a:gd name="connsiteY6" fmla="*/ 163434 h 261459"/>
                <a:gd name="connsiteX7" fmla="*/ 163434 w 261410"/>
                <a:gd name="connsiteY7" fmla="*/ 130742 h 261459"/>
                <a:gd name="connsiteX8" fmla="*/ 130742 w 261410"/>
                <a:gd name="connsiteY8" fmla="*/ 98050 h 261459"/>
                <a:gd name="connsiteX9" fmla="*/ 27795 w 261410"/>
                <a:gd name="connsiteY9" fmla="*/ 210400 h 261459"/>
                <a:gd name="connsiteX10" fmla="*/ 51059 w 261410"/>
                <a:gd name="connsiteY10" fmla="*/ 233713 h 261459"/>
                <a:gd name="connsiteX11" fmla="*/ 83239 w 261410"/>
                <a:gd name="connsiteY11" fmla="*/ 208622 h 261459"/>
                <a:gd name="connsiteX12" fmla="*/ 109256 w 261410"/>
                <a:gd name="connsiteY12" fmla="*/ 219438 h 261459"/>
                <a:gd name="connsiteX13" fmla="*/ 114250 w 261410"/>
                <a:gd name="connsiteY13" fmla="*/ 259803 h 261459"/>
                <a:gd name="connsiteX14" fmla="*/ 130718 w 261410"/>
                <a:gd name="connsiteY14" fmla="*/ 261460 h 261459"/>
                <a:gd name="connsiteX15" fmla="*/ 147185 w 261410"/>
                <a:gd name="connsiteY15" fmla="*/ 259803 h 261459"/>
                <a:gd name="connsiteX16" fmla="*/ 152179 w 261410"/>
                <a:gd name="connsiteY16" fmla="*/ 219438 h 261459"/>
                <a:gd name="connsiteX17" fmla="*/ 178196 w 261410"/>
                <a:gd name="connsiteY17" fmla="*/ 208622 h 261459"/>
                <a:gd name="connsiteX18" fmla="*/ 210376 w 261410"/>
                <a:gd name="connsiteY18" fmla="*/ 233713 h 261459"/>
                <a:gd name="connsiteX19" fmla="*/ 233640 w 261410"/>
                <a:gd name="connsiteY19" fmla="*/ 210400 h 261459"/>
                <a:gd name="connsiteX20" fmla="*/ 208549 w 261410"/>
                <a:gd name="connsiteY20" fmla="*/ 178245 h 261459"/>
                <a:gd name="connsiteX21" fmla="*/ 219365 w 261410"/>
                <a:gd name="connsiteY21" fmla="*/ 152252 h 261459"/>
                <a:gd name="connsiteX22" fmla="*/ 259754 w 261410"/>
                <a:gd name="connsiteY22" fmla="*/ 147185 h 261459"/>
                <a:gd name="connsiteX23" fmla="*/ 261411 w 261410"/>
                <a:gd name="connsiteY23" fmla="*/ 130718 h 261459"/>
                <a:gd name="connsiteX24" fmla="*/ 259754 w 261410"/>
                <a:gd name="connsiteY24" fmla="*/ 114250 h 261459"/>
                <a:gd name="connsiteX25" fmla="*/ 219389 w 261410"/>
                <a:gd name="connsiteY25" fmla="*/ 109207 h 261459"/>
                <a:gd name="connsiteX26" fmla="*/ 208573 w 261410"/>
                <a:gd name="connsiteY26" fmla="*/ 83215 h 261459"/>
                <a:gd name="connsiteX27" fmla="*/ 233640 w 261410"/>
                <a:gd name="connsiteY27" fmla="*/ 51035 h 261459"/>
                <a:gd name="connsiteX28" fmla="*/ 210376 w 261410"/>
                <a:gd name="connsiteY28" fmla="*/ 27771 h 261459"/>
                <a:gd name="connsiteX29" fmla="*/ 178196 w 261410"/>
                <a:gd name="connsiteY29" fmla="*/ 52838 h 261459"/>
                <a:gd name="connsiteX30" fmla="*/ 152179 w 261410"/>
                <a:gd name="connsiteY30" fmla="*/ 42022 h 261459"/>
                <a:gd name="connsiteX31" fmla="*/ 147185 w 261410"/>
                <a:gd name="connsiteY31" fmla="*/ 1656 h 261459"/>
                <a:gd name="connsiteX32" fmla="*/ 130718 w 261410"/>
                <a:gd name="connsiteY32" fmla="*/ 0 h 261459"/>
                <a:gd name="connsiteX33" fmla="*/ 114250 w 261410"/>
                <a:gd name="connsiteY33" fmla="*/ 1656 h 261459"/>
                <a:gd name="connsiteX34" fmla="*/ 109256 w 261410"/>
                <a:gd name="connsiteY34" fmla="*/ 42022 h 261459"/>
                <a:gd name="connsiteX35" fmla="*/ 83239 w 261410"/>
                <a:gd name="connsiteY35" fmla="*/ 52838 h 261459"/>
                <a:gd name="connsiteX36" fmla="*/ 51059 w 261410"/>
                <a:gd name="connsiteY36" fmla="*/ 27771 h 261459"/>
                <a:gd name="connsiteX37" fmla="*/ 27795 w 261410"/>
                <a:gd name="connsiteY37" fmla="*/ 51035 h 261459"/>
                <a:gd name="connsiteX38" fmla="*/ 52886 w 261410"/>
                <a:gd name="connsiteY38" fmla="*/ 83215 h 261459"/>
                <a:gd name="connsiteX39" fmla="*/ 42070 w 261410"/>
                <a:gd name="connsiteY39" fmla="*/ 109207 h 261459"/>
                <a:gd name="connsiteX40" fmla="*/ 1705 w 261410"/>
                <a:gd name="connsiteY40" fmla="*/ 114250 h 261459"/>
                <a:gd name="connsiteX41" fmla="*/ 0 w 261410"/>
                <a:gd name="connsiteY41" fmla="*/ 130718 h 261459"/>
                <a:gd name="connsiteX42" fmla="*/ 1657 w 261410"/>
                <a:gd name="connsiteY42" fmla="*/ 147185 h 261459"/>
                <a:gd name="connsiteX43" fmla="*/ 42022 w 261410"/>
                <a:gd name="connsiteY43" fmla="*/ 152228 h 261459"/>
                <a:gd name="connsiteX44" fmla="*/ 52838 w 261410"/>
                <a:gd name="connsiteY44" fmla="*/ 178220 h 261459"/>
                <a:gd name="connsiteX45" fmla="*/ 130742 w 261410"/>
                <a:gd name="connsiteY45" fmla="*/ 196076 h 261459"/>
                <a:gd name="connsiteX46" fmla="*/ 65383 w 261410"/>
                <a:gd name="connsiteY46" fmla="*/ 130669 h 261459"/>
                <a:gd name="connsiteX47" fmla="*/ 130791 w 261410"/>
                <a:gd name="connsiteY47" fmla="*/ 65310 h 261459"/>
                <a:gd name="connsiteX48" fmla="*/ 196149 w 261410"/>
                <a:gd name="connsiteY48" fmla="*/ 130718 h 261459"/>
                <a:gd name="connsiteX49" fmla="*/ 130742 w 261410"/>
                <a:gd name="connsiteY49" fmla="*/ 196076 h 261459"/>
                <a:gd name="connsiteX50" fmla="*/ 130742 w 261410"/>
                <a:gd name="connsiteY50" fmla="*/ 196076 h 261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61410" h="261459">
                  <a:moveTo>
                    <a:pt x="24" y="227915"/>
                  </a:moveTo>
                  <a:lnTo>
                    <a:pt x="24" y="228768"/>
                  </a:lnTo>
                  <a:lnTo>
                    <a:pt x="682" y="228768"/>
                  </a:lnTo>
                  <a:lnTo>
                    <a:pt x="24" y="227915"/>
                  </a:lnTo>
                  <a:close/>
                  <a:moveTo>
                    <a:pt x="130742" y="98050"/>
                  </a:moveTo>
                  <a:cubicBezTo>
                    <a:pt x="112691" y="98050"/>
                    <a:pt x="98050" y="112691"/>
                    <a:pt x="98050" y="130742"/>
                  </a:cubicBezTo>
                  <a:cubicBezTo>
                    <a:pt x="98050" y="148793"/>
                    <a:pt x="112691" y="163434"/>
                    <a:pt x="130742" y="163434"/>
                  </a:cubicBezTo>
                  <a:cubicBezTo>
                    <a:pt x="148793" y="163434"/>
                    <a:pt x="163434" y="148793"/>
                    <a:pt x="163434" y="130742"/>
                  </a:cubicBezTo>
                  <a:cubicBezTo>
                    <a:pt x="163434" y="112667"/>
                    <a:pt x="148793" y="98050"/>
                    <a:pt x="130742" y="98050"/>
                  </a:cubicBezTo>
                  <a:close/>
                  <a:moveTo>
                    <a:pt x="27795" y="210400"/>
                  </a:moveTo>
                  <a:cubicBezTo>
                    <a:pt x="34567" y="219170"/>
                    <a:pt x="42338" y="226941"/>
                    <a:pt x="51059" y="233713"/>
                  </a:cubicBezTo>
                  <a:lnTo>
                    <a:pt x="83239" y="208622"/>
                  </a:lnTo>
                  <a:cubicBezTo>
                    <a:pt x="91181" y="213470"/>
                    <a:pt x="99902" y="217172"/>
                    <a:pt x="109256" y="219438"/>
                  </a:cubicBezTo>
                  <a:lnTo>
                    <a:pt x="114250" y="259803"/>
                  </a:lnTo>
                  <a:cubicBezTo>
                    <a:pt x="119707" y="260534"/>
                    <a:pt x="125066" y="261460"/>
                    <a:pt x="130718" y="261460"/>
                  </a:cubicBezTo>
                  <a:cubicBezTo>
                    <a:pt x="136369" y="261460"/>
                    <a:pt x="141728" y="260509"/>
                    <a:pt x="147185" y="259803"/>
                  </a:cubicBezTo>
                  <a:lnTo>
                    <a:pt x="152179" y="219438"/>
                  </a:lnTo>
                  <a:cubicBezTo>
                    <a:pt x="161533" y="217172"/>
                    <a:pt x="170254" y="213445"/>
                    <a:pt x="178196" y="208622"/>
                  </a:cubicBezTo>
                  <a:lnTo>
                    <a:pt x="210376" y="233713"/>
                  </a:lnTo>
                  <a:cubicBezTo>
                    <a:pt x="219097" y="226941"/>
                    <a:pt x="226892" y="219170"/>
                    <a:pt x="233640" y="210400"/>
                  </a:cubicBezTo>
                  <a:lnTo>
                    <a:pt x="208549" y="178245"/>
                  </a:lnTo>
                  <a:cubicBezTo>
                    <a:pt x="213421" y="170279"/>
                    <a:pt x="217148" y="161582"/>
                    <a:pt x="219365" y="152252"/>
                  </a:cubicBezTo>
                  <a:lnTo>
                    <a:pt x="259754" y="147185"/>
                  </a:lnTo>
                  <a:cubicBezTo>
                    <a:pt x="260485" y="141728"/>
                    <a:pt x="261411" y="136369"/>
                    <a:pt x="261411" y="130718"/>
                  </a:cubicBezTo>
                  <a:cubicBezTo>
                    <a:pt x="261411" y="125066"/>
                    <a:pt x="260461" y="119707"/>
                    <a:pt x="259754" y="114250"/>
                  </a:cubicBezTo>
                  <a:lnTo>
                    <a:pt x="219389" y="109207"/>
                  </a:lnTo>
                  <a:cubicBezTo>
                    <a:pt x="217172" y="100024"/>
                    <a:pt x="213518" y="91254"/>
                    <a:pt x="208573" y="83215"/>
                  </a:cubicBezTo>
                  <a:lnTo>
                    <a:pt x="233640" y="51035"/>
                  </a:lnTo>
                  <a:cubicBezTo>
                    <a:pt x="226892" y="42338"/>
                    <a:pt x="219073" y="34519"/>
                    <a:pt x="210376" y="27771"/>
                  </a:cubicBezTo>
                  <a:lnTo>
                    <a:pt x="178196" y="52838"/>
                  </a:lnTo>
                  <a:cubicBezTo>
                    <a:pt x="170157" y="47892"/>
                    <a:pt x="161363" y="44238"/>
                    <a:pt x="152179" y="42022"/>
                  </a:cubicBezTo>
                  <a:lnTo>
                    <a:pt x="147185" y="1656"/>
                  </a:lnTo>
                  <a:cubicBezTo>
                    <a:pt x="141728" y="974"/>
                    <a:pt x="136369" y="0"/>
                    <a:pt x="130718" y="0"/>
                  </a:cubicBezTo>
                  <a:cubicBezTo>
                    <a:pt x="125066" y="0"/>
                    <a:pt x="119707" y="974"/>
                    <a:pt x="114250" y="1656"/>
                  </a:cubicBezTo>
                  <a:lnTo>
                    <a:pt x="109256" y="42022"/>
                  </a:lnTo>
                  <a:cubicBezTo>
                    <a:pt x="100072" y="44238"/>
                    <a:pt x="91303" y="47892"/>
                    <a:pt x="83239" y="52838"/>
                  </a:cubicBezTo>
                  <a:lnTo>
                    <a:pt x="51059" y="27771"/>
                  </a:lnTo>
                  <a:cubicBezTo>
                    <a:pt x="42363" y="34519"/>
                    <a:pt x="34543" y="42338"/>
                    <a:pt x="27795" y="51035"/>
                  </a:cubicBezTo>
                  <a:lnTo>
                    <a:pt x="52886" y="83215"/>
                  </a:lnTo>
                  <a:cubicBezTo>
                    <a:pt x="48014" y="91181"/>
                    <a:pt x="44287" y="99877"/>
                    <a:pt x="42070" y="109207"/>
                  </a:cubicBezTo>
                  <a:lnTo>
                    <a:pt x="1705" y="114250"/>
                  </a:lnTo>
                  <a:cubicBezTo>
                    <a:pt x="950" y="119707"/>
                    <a:pt x="0" y="125066"/>
                    <a:pt x="0" y="130718"/>
                  </a:cubicBezTo>
                  <a:cubicBezTo>
                    <a:pt x="0" y="136369"/>
                    <a:pt x="950" y="141728"/>
                    <a:pt x="1657" y="147185"/>
                  </a:cubicBezTo>
                  <a:lnTo>
                    <a:pt x="42022" y="152228"/>
                  </a:lnTo>
                  <a:cubicBezTo>
                    <a:pt x="44238" y="161533"/>
                    <a:pt x="47966" y="170230"/>
                    <a:pt x="52838" y="178220"/>
                  </a:cubicBezTo>
                  <a:moveTo>
                    <a:pt x="130742" y="196076"/>
                  </a:moveTo>
                  <a:cubicBezTo>
                    <a:pt x="94640" y="196076"/>
                    <a:pt x="65359" y="166795"/>
                    <a:pt x="65383" y="130669"/>
                  </a:cubicBezTo>
                  <a:cubicBezTo>
                    <a:pt x="65408" y="94542"/>
                    <a:pt x="94664" y="65286"/>
                    <a:pt x="130791" y="65310"/>
                  </a:cubicBezTo>
                  <a:cubicBezTo>
                    <a:pt x="166893" y="65310"/>
                    <a:pt x="196174" y="94591"/>
                    <a:pt x="196149" y="130718"/>
                  </a:cubicBezTo>
                  <a:cubicBezTo>
                    <a:pt x="196149" y="166844"/>
                    <a:pt x="166868" y="196101"/>
                    <a:pt x="130742" y="196076"/>
                  </a:cubicBezTo>
                  <a:lnTo>
                    <a:pt x="130742" y="196076"/>
                  </a:lnTo>
                  <a:close/>
                </a:path>
              </a:pathLst>
            </a:custGeom>
            <a:solidFill>
              <a:srgbClr val="FFFFFF"/>
            </a:solidFill>
            <a:ln w="241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1300D06-F1BA-48D6-B6A4-23EB7AD873F7}"/>
              </a:ext>
            </a:extLst>
          </p:cNvPr>
          <p:cNvGrpSpPr/>
          <p:nvPr/>
        </p:nvGrpSpPr>
        <p:grpSpPr>
          <a:xfrm>
            <a:off x="7428503" y="1303475"/>
            <a:ext cx="1905522" cy="1957796"/>
            <a:chOff x="4933802" y="2331706"/>
            <a:chExt cx="2647884" cy="2720525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C51D593-6058-4D2D-9098-AAC47584AFE8}"/>
                </a:ext>
              </a:extLst>
            </p:cNvPr>
            <p:cNvSpPr/>
            <p:nvPr/>
          </p:nvSpPr>
          <p:spPr>
            <a:xfrm>
              <a:off x="4933802" y="2331706"/>
              <a:ext cx="2143996" cy="1520275"/>
            </a:xfrm>
            <a:custGeom>
              <a:avLst/>
              <a:gdLst>
                <a:gd name="connsiteX0" fmla="*/ 1566412 w 1677471"/>
                <a:gd name="connsiteY0" fmla="*/ 562433 h 1189469"/>
                <a:gd name="connsiteX1" fmla="*/ 1352021 w 1677471"/>
                <a:gd name="connsiteY1" fmla="*/ 454271 h 1189469"/>
                <a:gd name="connsiteX2" fmla="*/ 859499 w 1677471"/>
                <a:gd name="connsiteY2" fmla="*/ 379 h 1189469"/>
                <a:gd name="connsiteX3" fmla="*/ 392086 w 1677471"/>
                <a:gd name="connsiteY3" fmla="*/ 318103 h 1189469"/>
                <a:gd name="connsiteX4" fmla="*/ 0 w 1677471"/>
                <a:gd name="connsiteY4" fmla="*/ 750750 h 1189469"/>
                <a:gd name="connsiteX5" fmla="*/ 472242 w 1677471"/>
                <a:gd name="connsiteY5" fmla="*/ 1189191 h 1189469"/>
                <a:gd name="connsiteX6" fmla="*/ 513768 w 1677471"/>
                <a:gd name="connsiteY6" fmla="*/ 1189191 h 1189469"/>
                <a:gd name="connsiteX7" fmla="*/ 1278625 w 1677471"/>
                <a:gd name="connsiteY7" fmla="*/ 1189191 h 1189469"/>
                <a:gd name="connsiteX8" fmla="*/ 1298906 w 1677471"/>
                <a:gd name="connsiteY8" fmla="*/ 1189191 h 1189469"/>
                <a:gd name="connsiteX9" fmla="*/ 1677471 w 1677471"/>
                <a:gd name="connsiteY9" fmla="*/ 821248 h 1189469"/>
                <a:gd name="connsiteX10" fmla="*/ 1567378 w 1677471"/>
                <a:gd name="connsiteY10" fmla="*/ 567261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471" h="1189469">
                  <a:moveTo>
                    <a:pt x="1566412" y="562433"/>
                  </a:moveTo>
                  <a:cubicBezTo>
                    <a:pt x="1507542" y="505517"/>
                    <a:pt x="1432785" y="467801"/>
                    <a:pt x="1352021" y="454271"/>
                  </a:cubicBezTo>
                  <a:cubicBezTo>
                    <a:pt x="1341040" y="193069"/>
                    <a:pt x="1120729" y="-9968"/>
                    <a:pt x="859499" y="379"/>
                  </a:cubicBezTo>
                  <a:cubicBezTo>
                    <a:pt x="652126" y="-3402"/>
                    <a:pt x="464869" y="123886"/>
                    <a:pt x="392086" y="318103"/>
                  </a:cubicBezTo>
                  <a:cubicBezTo>
                    <a:pt x="172070" y="344911"/>
                    <a:pt x="5089" y="529165"/>
                    <a:pt x="0" y="750750"/>
                  </a:cubicBezTo>
                  <a:cubicBezTo>
                    <a:pt x="9948" y="1001946"/>
                    <a:pt x="220999" y="1197892"/>
                    <a:pt x="472242" y="1189191"/>
                  </a:cubicBezTo>
                  <a:lnTo>
                    <a:pt x="513768" y="1189191"/>
                  </a:lnTo>
                  <a:lnTo>
                    <a:pt x="1278625" y="1189191"/>
                  </a:lnTo>
                  <a:lnTo>
                    <a:pt x="1298906" y="1189191"/>
                  </a:lnTo>
                  <a:cubicBezTo>
                    <a:pt x="1502288" y="1185347"/>
                    <a:pt x="1667843" y="1024437"/>
                    <a:pt x="1677471" y="821248"/>
                  </a:cubicBezTo>
                  <a:cubicBezTo>
                    <a:pt x="1676718" y="725162"/>
                    <a:pt x="1636988" y="633500"/>
                    <a:pt x="1567378" y="567261"/>
                  </a:cubicBezTo>
                </a:path>
              </a:pathLst>
            </a:custGeom>
            <a:solidFill>
              <a:srgbClr val="0078D4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53B395-D973-4E8B-B359-802F530F0696}"/>
                </a:ext>
              </a:extLst>
            </p:cNvPr>
            <p:cNvGrpSpPr/>
            <p:nvPr/>
          </p:nvGrpSpPr>
          <p:grpSpPr>
            <a:xfrm>
              <a:off x="5500516" y="2863487"/>
              <a:ext cx="2081170" cy="2188744"/>
              <a:chOff x="3380872" y="2137210"/>
              <a:chExt cx="971523" cy="1021741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CD3FAD9E-A37D-4EB3-A087-6FBAB181AEE1}"/>
                  </a:ext>
                </a:extLst>
              </p:cNvPr>
              <p:cNvSpPr/>
              <p:nvPr/>
            </p:nvSpPr>
            <p:spPr>
              <a:xfrm>
                <a:off x="3587538" y="2137210"/>
                <a:ext cx="764857" cy="575574"/>
              </a:xfrm>
              <a:custGeom>
                <a:avLst/>
                <a:gdLst>
                  <a:gd name="connsiteX0" fmla="*/ 0 w 764857"/>
                  <a:gd name="connsiteY0" fmla="*/ 0 h 575574"/>
                  <a:gd name="connsiteX1" fmla="*/ 966 w 764857"/>
                  <a:gd name="connsiteY1" fmla="*/ 413332 h 575574"/>
                  <a:gd name="connsiteX2" fmla="*/ 764857 w 764857"/>
                  <a:gd name="connsiteY2" fmla="*/ 575574 h 575574"/>
                  <a:gd name="connsiteX3" fmla="*/ 764857 w 764857"/>
                  <a:gd name="connsiteY3" fmla="*/ 287787 h 575574"/>
                  <a:gd name="connsiteX4" fmla="*/ 0 w 764857"/>
                  <a:gd name="connsiteY4" fmla="*/ 0 h 57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857" h="575574">
                    <a:moveTo>
                      <a:pt x="0" y="0"/>
                    </a:moveTo>
                    <a:lnTo>
                      <a:pt x="966" y="413332"/>
                    </a:lnTo>
                    <a:lnTo>
                      <a:pt x="764857" y="575574"/>
                    </a:lnTo>
                    <a:lnTo>
                      <a:pt x="764857" y="287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F54CAED8-DE52-4C9A-AD12-4707B376BFBB}"/>
                  </a:ext>
                </a:extLst>
              </p:cNvPr>
              <p:cNvSpPr/>
              <p:nvPr/>
            </p:nvSpPr>
            <p:spPr>
              <a:xfrm>
                <a:off x="3380872" y="2137210"/>
                <a:ext cx="207631" cy="509904"/>
              </a:xfrm>
              <a:custGeom>
                <a:avLst/>
                <a:gdLst>
                  <a:gd name="connsiteX0" fmla="*/ 206666 w 207631"/>
                  <a:gd name="connsiteY0" fmla="*/ 0 h 509904"/>
                  <a:gd name="connsiteX1" fmla="*/ 0 w 207631"/>
                  <a:gd name="connsiteY1" fmla="*/ 125545 h 509904"/>
                  <a:gd name="connsiteX2" fmla="*/ 0 w 207631"/>
                  <a:gd name="connsiteY2" fmla="*/ 509905 h 509904"/>
                  <a:gd name="connsiteX3" fmla="*/ 207632 w 207631"/>
                  <a:gd name="connsiteY3" fmla="*/ 413332 h 5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1" h="509904">
                    <a:moveTo>
                      <a:pt x="206666" y="0"/>
                    </a:moveTo>
                    <a:lnTo>
                      <a:pt x="0" y="125545"/>
                    </a:lnTo>
                    <a:lnTo>
                      <a:pt x="0" y="509905"/>
                    </a:lnTo>
                    <a:lnTo>
                      <a:pt x="207632" y="413332"/>
                    </a:lnTo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C4B143C-C9F6-46DE-B94F-14903DD90229}"/>
                  </a:ext>
                </a:extLst>
              </p:cNvPr>
              <p:cNvSpPr/>
              <p:nvPr/>
            </p:nvSpPr>
            <p:spPr>
              <a:xfrm>
                <a:off x="3936167" y="2326493"/>
                <a:ext cx="69532" cy="249158"/>
              </a:xfrm>
              <a:custGeom>
                <a:avLst/>
                <a:gdLst>
                  <a:gd name="connsiteX0" fmla="*/ 0 w 69532"/>
                  <a:gd name="connsiteY0" fmla="*/ 229843 h 249158"/>
                  <a:gd name="connsiteX1" fmla="*/ 69532 w 69532"/>
                  <a:gd name="connsiteY1" fmla="*/ 249158 h 249158"/>
                  <a:gd name="connsiteX2" fmla="*/ 69532 w 69532"/>
                  <a:gd name="connsiteY2" fmla="*/ 24143 h 249158"/>
                  <a:gd name="connsiteX3" fmla="*/ 0 w 69532"/>
                  <a:gd name="connsiteY3" fmla="*/ 0 h 249158"/>
                  <a:gd name="connsiteX4" fmla="*/ 0 w 69532"/>
                  <a:gd name="connsiteY4" fmla="*/ 229843 h 24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49158">
                    <a:moveTo>
                      <a:pt x="0" y="229843"/>
                    </a:moveTo>
                    <a:lnTo>
                      <a:pt x="69532" y="249158"/>
                    </a:lnTo>
                    <a:lnTo>
                      <a:pt x="69532" y="24143"/>
                    </a:lnTo>
                    <a:lnTo>
                      <a:pt x="0" y="0"/>
                    </a:lnTo>
                    <a:lnTo>
                      <a:pt x="0" y="2298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AADCFB5A-4F97-43E4-A6DD-4D38A1BBC516}"/>
                  </a:ext>
                </a:extLst>
              </p:cNvPr>
              <p:cNvSpPr/>
              <p:nvPr/>
            </p:nvSpPr>
            <p:spPr>
              <a:xfrm>
                <a:off x="3797102" y="2279172"/>
                <a:ext cx="69532" cy="259781"/>
              </a:xfrm>
              <a:custGeom>
                <a:avLst/>
                <a:gdLst>
                  <a:gd name="connsiteX0" fmla="*/ 69533 w 69532"/>
                  <a:gd name="connsiteY0" fmla="*/ 25109 h 259781"/>
                  <a:gd name="connsiteX1" fmla="*/ 0 w 69532"/>
                  <a:gd name="connsiteY1" fmla="*/ 0 h 259781"/>
                  <a:gd name="connsiteX2" fmla="*/ 0 w 69532"/>
                  <a:gd name="connsiteY2" fmla="*/ 240467 h 259781"/>
                  <a:gd name="connsiteX3" fmla="*/ 69533 w 69532"/>
                  <a:gd name="connsiteY3" fmla="*/ 259781 h 259781"/>
                  <a:gd name="connsiteX4" fmla="*/ 69533 w 69532"/>
                  <a:gd name="connsiteY4" fmla="*/ 25109 h 25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59781">
                    <a:moveTo>
                      <a:pt x="69533" y="25109"/>
                    </a:moveTo>
                    <a:lnTo>
                      <a:pt x="0" y="0"/>
                    </a:lnTo>
                    <a:lnTo>
                      <a:pt x="0" y="240467"/>
                    </a:lnTo>
                    <a:lnTo>
                      <a:pt x="69533" y="259781"/>
                    </a:lnTo>
                    <a:lnTo>
                      <a:pt x="69533" y="25109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4E2A3B9-0E6B-49AC-9FD0-08CA5BBD2F75}"/>
                  </a:ext>
                </a:extLst>
              </p:cNvPr>
              <p:cNvSpPr/>
              <p:nvPr/>
            </p:nvSpPr>
            <p:spPr>
              <a:xfrm>
                <a:off x="4075232" y="2374779"/>
                <a:ext cx="69532" cy="237569"/>
              </a:xfrm>
              <a:custGeom>
                <a:avLst/>
                <a:gdLst>
                  <a:gd name="connsiteX0" fmla="*/ 0 w 69532"/>
                  <a:gd name="connsiteY0" fmla="*/ 219220 h 237569"/>
                  <a:gd name="connsiteX1" fmla="*/ 67601 w 69532"/>
                  <a:gd name="connsiteY1" fmla="*/ 237569 h 237569"/>
                  <a:gd name="connsiteX2" fmla="*/ 69533 w 69532"/>
                  <a:gd name="connsiteY2" fmla="*/ 23177 h 237569"/>
                  <a:gd name="connsiteX3" fmla="*/ 0 w 69532"/>
                  <a:gd name="connsiteY3" fmla="*/ 0 h 237569"/>
                  <a:gd name="connsiteX4" fmla="*/ 0 w 69532"/>
                  <a:gd name="connsiteY4" fmla="*/ 219220 h 23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37569">
                    <a:moveTo>
                      <a:pt x="0" y="219220"/>
                    </a:moveTo>
                    <a:lnTo>
                      <a:pt x="67601" y="237569"/>
                    </a:lnTo>
                    <a:lnTo>
                      <a:pt x="69533" y="23177"/>
                    </a:lnTo>
                    <a:lnTo>
                      <a:pt x="0" y="0"/>
                    </a:lnTo>
                    <a:lnTo>
                      <a:pt x="0" y="219220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9935546-2AB2-4B10-8CF4-9678F0BAA877}"/>
                  </a:ext>
                </a:extLst>
              </p:cNvPr>
              <p:cNvSpPr/>
              <p:nvPr/>
            </p:nvSpPr>
            <p:spPr>
              <a:xfrm>
                <a:off x="3659002" y="2233783"/>
                <a:ext cx="69532" cy="267506"/>
              </a:xfrm>
              <a:custGeom>
                <a:avLst/>
                <a:gdLst>
                  <a:gd name="connsiteX0" fmla="*/ 0 w 69532"/>
                  <a:gd name="connsiteY0" fmla="*/ 250124 h 267506"/>
                  <a:gd name="connsiteX1" fmla="*/ 69532 w 69532"/>
                  <a:gd name="connsiteY1" fmla="*/ 267507 h 267506"/>
                  <a:gd name="connsiteX2" fmla="*/ 69532 w 69532"/>
                  <a:gd name="connsiteY2" fmla="*/ 23178 h 267506"/>
                  <a:gd name="connsiteX3" fmla="*/ 0 w 69532"/>
                  <a:gd name="connsiteY3" fmla="*/ 0 h 267506"/>
                  <a:gd name="connsiteX4" fmla="*/ 0 w 69532"/>
                  <a:gd name="connsiteY4" fmla="*/ 250124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7506">
                    <a:moveTo>
                      <a:pt x="0" y="250124"/>
                    </a:moveTo>
                    <a:lnTo>
                      <a:pt x="69532" y="267507"/>
                    </a:lnTo>
                    <a:lnTo>
                      <a:pt x="69532" y="23178"/>
                    </a:lnTo>
                    <a:lnTo>
                      <a:pt x="0" y="0"/>
                    </a:lnTo>
                    <a:lnTo>
                      <a:pt x="0" y="25012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4341041C-0D99-4D98-BCFE-5B4D844FCCC1}"/>
                  </a:ext>
                </a:extLst>
              </p:cNvPr>
              <p:cNvSpPr/>
              <p:nvPr/>
            </p:nvSpPr>
            <p:spPr>
              <a:xfrm>
                <a:off x="4213331" y="2421134"/>
                <a:ext cx="69532" cy="228877"/>
              </a:xfrm>
              <a:custGeom>
                <a:avLst/>
                <a:gdLst>
                  <a:gd name="connsiteX0" fmla="*/ 69533 w 69532"/>
                  <a:gd name="connsiteY0" fmla="*/ 24143 h 228877"/>
                  <a:gd name="connsiteX1" fmla="*/ 0 w 69532"/>
                  <a:gd name="connsiteY1" fmla="*/ 0 h 228877"/>
                  <a:gd name="connsiteX2" fmla="*/ 0 w 69532"/>
                  <a:gd name="connsiteY2" fmla="*/ 209563 h 228877"/>
                  <a:gd name="connsiteX3" fmla="*/ 69533 w 69532"/>
                  <a:gd name="connsiteY3" fmla="*/ 228878 h 228877"/>
                  <a:gd name="connsiteX4" fmla="*/ 69533 w 69532"/>
                  <a:gd name="connsiteY4" fmla="*/ 24143 h 22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28877">
                    <a:moveTo>
                      <a:pt x="69533" y="24143"/>
                    </a:moveTo>
                    <a:lnTo>
                      <a:pt x="0" y="0"/>
                    </a:lnTo>
                    <a:lnTo>
                      <a:pt x="0" y="209563"/>
                    </a:lnTo>
                    <a:lnTo>
                      <a:pt x="69533" y="228878"/>
                    </a:lnTo>
                    <a:lnTo>
                      <a:pt x="69533" y="241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46AD1A6-DDA8-4EEF-A74C-B9DBB4A3CAF5}"/>
                  </a:ext>
                </a:extLst>
              </p:cNvPr>
              <p:cNvSpPr/>
              <p:nvPr/>
            </p:nvSpPr>
            <p:spPr>
              <a:xfrm>
                <a:off x="3416604" y="2232817"/>
                <a:ext cx="103332" cy="331245"/>
              </a:xfrm>
              <a:custGeom>
                <a:avLst/>
                <a:gdLst>
                  <a:gd name="connsiteX0" fmla="*/ 34766 w 103332"/>
                  <a:gd name="connsiteY0" fmla="*/ 310965 h 331245"/>
                  <a:gd name="connsiteX1" fmla="*/ 0 w 103332"/>
                  <a:gd name="connsiteY1" fmla="*/ 331245 h 331245"/>
                  <a:gd name="connsiteX2" fmla="*/ 0 w 103332"/>
                  <a:gd name="connsiteY2" fmla="*/ 57944 h 331245"/>
                  <a:gd name="connsiteX3" fmla="*/ 34766 w 103332"/>
                  <a:gd name="connsiteY3" fmla="*/ 39595 h 331245"/>
                  <a:gd name="connsiteX4" fmla="*/ 103333 w 103332"/>
                  <a:gd name="connsiteY4" fmla="*/ 0 h 331245"/>
                  <a:gd name="connsiteX5" fmla="*/ 67601 w 103332"/>
                  <a:gd name="connsiteY5" fmla="*/ 23177 h 331245"/>
                  <a:gd name="connsiteX6" fmla="*/ 67601 w 103332"/>
                  <a:gd name="connsiteY6" fmla="*/ 288753 h 331245"/>
                  <a:gd name="connsiteX7" fmla="*/ 103333 w 103332"/>
                  <a:gd name="connsiteY7" fmla="*/ 269438 h 33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32" h="331245">
                    <a:moveTo>
                      <a:pt x="34766" y="310965"/>
                    </a:moveTo>
                    <a:lnTo>
                      <a:pt x="0" y="331245"/>
                    </a:lnTo>
                    <a:lnTo>
                      <a:pt x="0" y="57944"/>
                    </a:lnTo>
                    <a:lnTo>
                      <a:pt x="34766" y="39595"/>
                    </a:lnTo>
                    <a:close/>
                    <a:moveTo>
                      <a:pt x="103333" y="0"/>
                    </a:moveTo>
                    <a:lnTo>
                      <a:pt x="67601" y="23177"/>
                    </a:lnTo>
                    <a:lnTo>
                      <a:pt x="67601" y="288753"/>
                    </a:lnTo>
                    <a:lnTo>
                      <a:pt x="103333" y="269438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8DAD66BD-674E-458C-AA6F-BB75B4013F49}"/>
                  </a:ext>
                </a:extLst>
              </p:cNvPr>
              <p:cNvSpPr/>
              <p:nvPr/>
            </p:nvSpPr>
            <p:spPr>
              <a:xfrm>
                <a:off x="3380872" y="2550542"/>
                <a:ext cx="971523" cy="233706"/>
              </a:xfrm>
              <a:custGeom>
                <a:avLst/>
                <a:gdLst>
                  <a:gd name="connsiteX0" fmla="*/ 971523 w 971523"/>
                  <a:gd name="connsiteY0" fmla="*/ 162242 h 233706"/>
                  <a:gd name="connsiteX1" fmla="*/ 762926 w 971523"/>
                  <a:gd name="connsiteY1" fmla="*/ 233706 h 233706"/>
                  <a:gd name="connsiteX2" fmla="*/ 0 w 971523"/>
                  <a:gd name="connsiteY2" fmla="*/ 96573 h 233706"/>
                  <a:gd name="connsiteX3" fmla="*/ 207632 w 971523"/>
                  <a:gd name="connsiteY3" fmla="*/ 0 h 233706"/>
                  <a:gd name="connsiteX4" fmla="*/ 971523 w 971523"/>
                  <a:gd name="connsiteY4" fmla="*/ 162242 h 23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23" h="233706">
                    <a:moveTo>
                      <a:pt x="971523" y="162242"/>
                    </a:moveTo>
                    <a:lnTo>
                      <a:pt x="762926" y="233706"/>
                    </a:lnTo>
                    <a:lnTo>
                      <a:pt x="0" y="96573"/>
                    </a:lnTo>
                    <a:lnTo>
                      <a:pt x="207632" y="0"/>
                    </a:lnTo>
                    <a:lnTo>
                      <a:pt x="971523" y="162242"/>
                    </a:lnTo>
                    <a:close/>
                  </a:path>
                </a:pathLst>
              </a:custGeom>
              <a:solidFill>
                <a:srgbClr val="333132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AEFDFED-3B37-4342-A172-9822195086F6}"/>
                  </a:ext>
                </a:extLst>
              </p:cNvPr>
              <p:cNvSpPr/>
              <p:nvPr/>
            </p:nvSpPr>
            <p:spPr>
              <a:xfrm>
                <a:off x="3584641" y="2613314"/>
                <a:ext cx="767754" cy="539842"/>
              </a:xfrm>
              <a:custGeom>
                <a:avLst/>
                <a:gdLst>
                  <a:gd name="connsiteX0" fmla="*/ 767754 w 767754"/>
                  <a:gd name="connsiteY0" fmla="*/ 394017 h 539842"/>
                  <a:gd name="connsiteX1" fmla="*/ 0 w 767754"/>
                  <a:gd name="connsiteY1" fmla="*/ 539842 h 539842"/>
                  <a:gd name="connsiteX2" fmla="*/ 3863 w 767754"/>
                  <a:gd name="connsiteY2" fmla="*/ 0 h 539842"/>
                  <a:gd name="connsiteX3" fmla="*/ 767754 w 767754"/>
                  <a:gd name="connsiteY3" fmla="*/ 141962 h 539842"/>
                  <a:gd name="connsiteX4" fmla="*/ 767754 w 767754"/>
                  <a:gd name="connsiteY4" fmla="*/ 394017 h 53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4" h="539842">
                    <a:moveTo>
                      <a:pt x="767754" y="394017"/>
                    </a:moveTo>
                    <a:lnTo>
                      <a:pt x="0" y="539842"/>
                    </a:lnTo>
                    <a:lnTo>
                      <a:pt x="3863" y="0"/>
                    </a:lnTo>
                    <a:lnTo>
                      <a:pt x="767754" y="141962"/>
                    </a:lnTo>
                    <a:lnTo>
                      <a:pt x="767754" y="394017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083C2495-21DA-408E-9CA7-8905C163B17E}"/>
                  </a:ext>
                </a:extLst>
              </p:cNvPr>
              <p:cNvSpPr/>
              <p:nvPr/>
            </p:nvSpPr>
            <p:spPr>
              <a:xfrm>
                <a:off x="3659002" y="2721476"/>
                <a:ext cx="69532" cy="342833"/>
              </a:xfrm>
              <a:custGeom>
                <a:avLst/>
                <a:gdLst>
                  <a:gd name="connsiteX0" fmla="*/ 0 w 69532"/>
                  <a:gd name="connsiteY0" fmla="*/ 342834 h 342833"/>
                  <a:gd name="connsiteX1" fmla="*/ 0 w 69532"/>
                  <a:gd name="connsiteY1" fmla="*/ 0 h 342833"/>
                  <a:gd name="connsiteX2" fmla="*/ 69532 w 69532"/>
                  <a:gd name="connsiteY2" fmla="*/ 8691 h 342833"/>
                  <a:gd name="connsiteX3" fmla="*/ 69532 w 69532"/>
                  <a:gd name="connsiteY3" fmla="*/ 331245 h 342833"/>
                  <a:gd name="connsiteX4" fmla="*/ 0 w 69532"/>
                  <a:gd name="connsiteY4" fmla="*/ 342834 h 3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342833">
                    <a:moveTo>
                      <a:pt x="0" y="342834"/>
                    </a:moveTo>
                    <a:lnTo>
                      <a:pt x="0" y="0"/>
                    </a:lnTo>
                    <a:lnTo>
                      <a:pt x="69532" y="8691"/>
                    </a:lnTo>
                    <a:lnTo>
                      <a:pt x="69532" y="331245"/>
                    </a:lnTo>
                    <a:lnTo>
                      <a:pt x="0" y="34283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01FD453-0DA8-4BF7-B275-38D7C3036352}"/>
                  </a:ext>
                </a:extLst>
              </p:cNvPr>
              <p:cNvSpPr/>
              <p:nvPr/>
            </p:nvSpPr>
            <p:spPr>
              <a:xfrm>
                <a:off x="3797102" y="2738859"/>
                <a:ext cx="69532" cy="303238"/>
              </a:xfrm>
              <a:custGeom>
                <a:avLst/>
                <a:gdLst>
                  <a:gd name="connsiteX0" fmla="*/ 69533 w 69532"/>
                  <a:gd name="connsiteY0" fmla="*/ 290684 h 303238"/>
                  <a:gd name="connsiteX1" fmla="*/ 0 w 69532"/>
                  <a:gd name="connsiteY1" fmla="*/ 303239 h 303238"/>
                  <a:gd name="connsiteX2" fmla="*/ 0 w 69532"/>
                  <a:gd name="connsiteY2" fmla="*/ 0 h 303238"/>
                  <a:gd name="connsiteX3" fmla="*/ 69533 w 69532"/>
                  <a:gd name="connsiteY3" fmla="*/ 10623 h 303238"/>
                  <a:gd name="connsiteX4" fmla="*/ 69533 w 69532"/>
                  <a:gd name="connsiteY4" fmla="*/ 290684 h 303238"/>
                  <a:gd name="connsiteX5" fmla="*/ 69533 w 69532"/>
                  <a:gd name="connsiteY5" fmla="*/ 290684 h 30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532" h="303238">
                    <a:moveTo>
                      <a:pt x="69533" y="290684"/>
                    </a:moveTo>
                    <a:lnTo>
                      <a:pt x="0" y="303239"/>
                    </a:lnTo>
                    <a:lnTo>
                      <a:pt x="0" y="0"/>
                    </a:lnTo>
                    <a:lnTo>
                      <a:pt x="69533" y="10623"/>
                    </a:lnTo>
                    <a:lnTo>
                      <a:pt x="69533" y="290684"/>
                    </a:lnTo>
                    <a:lnTo>
                      <a:pt x="69533" y="29068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B7832F27-AC0B-47AB-A06E-F9A1BEB88295}"/>
                  </a:ext>
                </a:extLst>
              </p:cNvPr>
              <p:cNvSpPr/>
              <p:nvPr/>
            </p:nvSpPr>
            <p:spPr>
              <a:xfrm>
                <a:off x="3936167" y="2756242"/>
                <a:ext cx="69532" cy="262678"/>
              </a:xfrm>
              <a:custGeom>
                <a:avLst/>
                <a:gdLst>
                  <a:gd name="connsiteX0" fmla="*/ 0 w 69532"/>
                  <a:gd name="connsiteY0" fmla="*/ 262678 h 262678"/>
                  <a:gd name="connsiteX1" fmla="*/ 0 w 69532"/>
                  <a:gd name="connsiteY1" fmla="*/ 0 h 262678"/>
                  <a:gd name="connsiteX2" fmla="*/ 69532 w 69532"/>
                  <a:gd name="connsiteY2" fmla="*/ 8692 h 262678"/>
                  <a:gd name="connsiteX3" fmla="*/ 69532 w 69532"/>
                  <a:gd name="connsiteY3" fmla="*/ 250124 h 262678"/>
                  <a:gd name="connsiteX4" fmla="*/ 0 w 69532"/>
                  <a:gd name="connsiteY4" fmla="*/ 262678 h 26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2678">
                    <a:moveTo>
                      <a:pt x="0" y="262678"/>
                    </a:moveTo>
                    <a:lnTo>
                      <a:pt x="0" y="0"/>
                    </a:lnTo>
                    <a:lnTo>
                      <a:pt x="69532" y="8692"/>
                    </a:lnTo>
                    <a:lnTo>
                      <a:pt x="69532" y="250124"/>
                    </a:lnTo>
                    <a:lnTo>
                      <a:pt x="0" y="262678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32F41A3E-3712-4205-928A-57E5080F50D6}"/>
                  </a:ext>
                </a:extLst>
              </p:cNvPr>
              <p:cNvSpPr/>
              <p:nvPr/>
            </p:nvSpPr>
            <p:spPr>
              <a:xfrm>
                <a:off x="4075232" y="2773625"/>
                <a:ext cx="68566" cy="221151"/>
              </a:xfrm>
              <a:custGeom>
                <a:avLst/>
                <a:gdLst>
                  <a:gd name="connsiteX0" fmla="*/ 68567 w 68566"/>
                  <a:gd name="connsiteY0" fmla="*/ 208597 h 221151"/>
                  <a:gd name="connsiteX1" fmla="*/ 0 w 68566"/>
                  <a:gd name="connsiteY1" fmla="*/ 221152 h 221151"/>
                  <a:gd name="connsiteX2" fmla="*/ 0 w 68566"/>
                  <a:gd name="connsiteY2" fmla="*/ 0 h 221151"/>
                  <a:gd name="connsiteX3" fmla="*/ 68567 w 68566"/>
                  <a:gd name="connsiteY3" fmla="*/ 10623 h 221151"/>
                  <a:gd name="connsiteX4" fmla="*/ 68567 w 68566"/>
                  <a:gd name="connsiteY4" fmla="*/ 208597 h 22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6" h="221151">
                    <a:moveTo>
                      <a:pt x="68567" y="208597"/>
                    </a:moveTo>
                    <a:lnTo>
                      <a:pt x="0" y="221152"/>
                    </a:lnTo>
                    <a:lnTo>
                      <a:pt x="0" y="0"/>
                    </a:lnTo>
                    <a:lnTo>
                      <a:pt x="68567" y="10623"/>
                    </a:lnTo>
                    <a:lnTo>
                      <a:pt x="68567" y="208597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21D4DB7-8F14-4A4D-88C0-BF20E864EE32}"/>
                  </a:ext>
                </a:extLst>
              </p:cNvPr>
              <p:cNvSpPr/>
              <p:nvPr/>
            </p:nvSpPr>
            <p:spPr>
              <a:xfrm>
                <a:off x="4213331" y="2791008"/>
                <a:ext cx="71464" cy="181557"/>
              </a:xfrm>
              <a:custGeom>
                <a:avLst/>
                <a:gdLst>
                  <a:gd name="connsiteX0" fmla="*/ 71464 w 71464"/>
                  <a:gd name="connsiteY0" fmla="*/ 169003 h 181557"/>
                  <a:gd name="connsiteX1" fmla="*/ 0 w 71464"/>
                  <a:gd name="connsiteY1" fmla="*/ 181557 h 181557"/>
                  <a:gd name="connsiteX2" fmla="*/ 0 w 71464"/>
                  <a:gd name="connsiteY2" fmla="*/ 0 h 181557"/>
                  <a:gd name="connsiteX3" fmla="*/ 66635 w 71464"/>
                  <a:gd name="connsiteY3" fmla="*/ 8692 h 181557"/>
                  <a:gd name="connsiteX4" fmla="*/ 71464 w 71464"/>
                  <a:gd name="connsiteY4" fmla="*/ 169003 h 1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64" h="181557">
                    <a:moveTo>
                      <a:pt x="71464" y="169003"/>
                    </a:moveTo>
                    <a:lnTo>
                      <a:pt x="0" y="181557"/>
                    </a:lnTo>
                    <a:lnTo>
                      <a:pt x="0" y="0"/>
                    </a:lnTo>
                    <a:lnTo>
                      <a:pt x="66635" y="8692"/>
                    </a:lnTo>
                    <a:lnTo>
                      <a:pt x="71464" y="16900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5694A77-2D67-4145-A822-07A0D0558BDC}"/>
                  </a:ext>
                </a:extLst>
              </p:cNvPr>
              <p:cNvSpPr/>
              <p:nvPr/>
            </p:nvSpPr>
            <p:spPr>
              <a:xfrm>
                <a:off x="3380872" y="2618143"/>
                <a:ext cx="208597" cy="540808"/>
              </a:xfrm>
              <a:custGeom>
                <a:avLst/>
                <a:gdLst>
                  <a:gd name="connsiteX0" fmla="*/ 0 w 208597"/>
                  <a:gd name="connsiteY0" fmla="*/ 411401 h 540808"/>
                  <a:gd name="connsiteX1" fmla="*/ 0 w 208597"/>
                  <a:gd name="connsiteY1" fmla="*/ 96573 h 540808"/>
                  <a:gd name="connsiteX2" fmla="*/ 208597 w 208597"/>
                  <a:gd name="connsiteY2" fmla="*/ 0 h 540808"/>
                  <a:gd name="connsiteX3" fmla="*/ 208597 w 208597"/>
                  <a:gd name="connsiteY3" fmla="*/ 540808 h 5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97" h="540808">
                    <a:moveTo>
                      <a:pt x="0" y="411401"/>
                    </a:moveTo>
                    <a:lnTo>
                      <a:pt x="0" y="96573"/>
                    </a:lnTo>
                    <a:lnTo>
                      <a:pt x="208597" y="0"/>
                    </a:lnTo>
                    <a:lnTo>
                      <a:pt x="208597" y="540808"/>
                    </a:lnTo>
                    <a:close/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CD1D1C60-F6B6-4795-A107-C79412966306}"/>
                  </a:ext>
                </a:extLst>
              </p:cNvPr>
              <p:cNvSpPr/>
              <p:nvPr/>
            </p:nvSpPr>
            <p:spPr>
              <a:xfrm>
                <a:off x="3415639" y="2695401"/>
                <a:ext cx="105264" cy="372771"/>
              </a:xfrm>
              <a:custGeom>
                <a:avLst/>
                <a:gdLst>
                  <a:gd name="connsiteX0" fmla="*/ 30903 w 105264"/>
                  <a:gd name="connsiteY0" fmla="*/ 333176 h 372771"/>
                  <a:gd name="connsiteX1" fmla="*/ 0 w 105264"/>
                  <a:gd name="connsiteY1" fmla="*/ 317725 h 372771"/>
                  <a:gd name="connsiteX2" fmla="*/ 0 w 105264"/>
                  <a:gd name="connsiteY2" fmla="*/ 51184 h 372771"/>
                  <a:gd name="connsiteX3" fmla="*/ 30903 w 105264"/>
                  <a:gd name="connsiteY3" fmla="*/ 36698 h 372771"/>
                  <a:gd name="connsiteX4" fmla="*/ 105264 w 105264"/>
                  <a:gd name="connsiteY4" fmla="*/ 0 h 372771"/>
                  <a:gd name="connsiteX5" fmla="*/ 68567 w 105264"/>
                  <a:gd name="connsiteY5" fmla="*/ 18349 h 372771"/>
                  <a:gd name="connsiteX6" fmla="*/ 68567 w 105264"/>
                  <a:gd name="connsiteY6" fmla="*/ 354423 h 372771"/>
                  <a:gd name="connsiteX7" fmla="*/ 104299 w 105264"/>
                  <a:gd name="connsiteY7" fmla="*/ 372771 h 372771"/>
                  <a:gd name="connsiteX8" fmla="*/ 104299 w 105264"/>
                  <a:gd name="connsiteY8" fmla="*/ 0 h 37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64" h="372771">
                    <a:moveTo>
                      <a:pt x="30903" y="333176"/>
                    </a:moveTo>
                    <a:lnTo>
                      <a:pt x="0" y="317725"/>
                    </a:lnTo>
                    <a:lnTo>
                      <a:pt x="0" y="51184"/>
                    </a:lnTo>
                    <a:lnTo>
                      <a:pt x="30903" y="36698"/>
                    </a:lnTo>
                    <a:close/>
                    <a:moveTo>
                      <a:pt x="105264" y="0"/>
                    </a:moveTo>
                    <a:lnTo>
                      <a:pt x="68567" y="18349"/>
                    </a:lnTo>
                    <a:lnTo>
                      <a:pt x="68567" y="354423"/>
                    </a:lnTo>
                    <a:lnTo>
                      <a:pt x="104299" y="372771"/>
                    </a:lnTo>
                    <a:lnTo>
                      <a:pt x="104299" y="0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84B346B6-E882-406A-8B6B-25941B3EB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A45BF4-39CF-4803-8C91-1006361016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Event Driven Image Building…</a:t>
            </a:r>
          </a:p>
        </p:txBody>
      </p:sp>
    </p:spTree>
    <p:extLst>
      <p:ext uri="{BB962C8B-B14F-4D97-AF65-F5344CB8AC3E}">
        <p14:creationId xmlns:p14="http://schemas.microsoft.com/office/powerpoint/2010/main" val="104198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Rectangle 334">
            <a:extLst>
              <a:ext uri="{FF2B5EF4-FFF2-40B4-BE49-F238E27FC236}">
                <a16:creationId xmlns:a16="http://schemas.microsoft.com/office/drawing/2014/main" id="{DA38D535-0ADF-4C78-BA22-5153B9C153C4}"/>
              </a:ext>
            </a:extLst>
          </p:cNvPr>
          <p:cNvSpPr/>
          <p:nvPr/>
        </p:nvSpPr>
        <p:spPr>
          <a:xfrm>
            <a:off x="6393136" y="2550970"/>
            <a:ext cx="2153784" cy="397363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demo42.azurecr.io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6662E78-3FF9-4B44-B65C-64A31BA1171D}"/>
              </a:ext>
            </a:extLst>
          </p:cNvPr>
          <p:cNvSpPr/>
          <p:nvPr/>
        </p:nvSpPr>
        <p:spPr>
          <a:xfrm>
            <a:off x="8091442" y="5520258"/>
            <a:ext cx="440864" cy="223826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helloworld</a:t>
            </a:r>
            <a:endParaRPr lang="en-US" sz="900" kern="0" dirty="0">
              <a:solidFill>
                <a:srgbClr val="FFFFFF"/>
              </a:solidFill>
              <a:latin typeface="Calibri"/>
              <a:ea typeface="+mn-ea"/>
              <a:cs typeface="+mn-cs"/>
            </a:endParaRP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digest: 91e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2F21309-E822-4208-BF4B-CD39CC936F8C}"/>
              </a:ext>
            </a:extLst>
          </p:cNvPr>
          <p:cNvSpPr/>
          <p:nvPr/>
        </p:nvSpPr>
        <p:spPr>
          <a:xfrm>
            <a:off x="8041482" y="5541892"/>
            <a:ext cx="486125" cy="223826"/>
          </a:xfrm>
          <a:prstGeom prst="rect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A773E-ACBF-4567-81E9-679FD88D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823104" cy="1143000"/>
          </a:xfrm>
        </p:spPr>
        <p:txBody>
          <a:bodyPr/>
          <a:lstStyle/>
          <a:p>
            <a:r>
              <a:rPr lang="en-US" sz="5400" dirty="0"/>
              <a:t>Automating Base Artifact Validation</a:t>
            </a:r>
          </a:p>
        </p:txBody>
      </p:sp>
      <p:sp>
        <p:nvSpPr>
          <p:cNvPr id="336" name="staging-artifacts">
            <a:extLst>
              <a:ext uri="{FF2B5EF4-FFF2-40B4-BE49-F238E27FC236}">
                <a16:creationId xmlns:a16="http://schemas.microsoft.com/office/drawing/2014/main" id="{15A8AEDB-861A-4F91-A75D-71B8237D3174}"/>
              </a:ext>
            </a:extLst>
          </p:cNvPr>
          <p:cNvSpPr/>
          <p:nvPr/>
        </p:nvSpPr>
        <p:spPr>
          <a:xfrm>
            <a:off x="6600308" y="313567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Validation</a:t>
            </a:r>
          </a:p>
        </p:txBody>
      </p:sp>
      <p:sp>
        <p:nvSpPr>
          <p:cNvPr id="337" name="dev">
            <a:extLst>
              <a:ext uri="{FF2B5EF4-FFF2-40B4-BE49-F238E27FC236}">
                <a16:creationId xmlns:a16="http://schemas.microsoft.com/office/drawing/2014/main" id="{84D9C5EA-6A97-44E6-8D53-CE013EB7DC7D}"/>
              </a:ext>
            </a:extLst>
          </p:cNvPr>
          <p:cNvSpPr/>
          <p:nvPr/>
        </p:nvSpPr>
        <p:spPr>
          <a:xfrm>
            <a:off x="6600308" y="5285064"/>
            <a:ext cx="1140755" cy="605920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339" name="base-artifacts">
            <a:extLst>
              <a:ext uri="{FF2B5EF4-FFF2-40B4-BE49-F238E27FC236}">
                <a16:creationId xmlns:a16="http://schemas.microsoft.com/office/drawing/2014/main" id="{8106CCE9-3912-458D-871C-F14FE62EF589}"/>
              </a:ext>
            </a:extLst>
          </p:cNvPr>
          <p:cNvSpPr/>
          <p:nvPr/>
        </p:nvSpPr>
        <p:spPr>
          <a:xfrm>
            <a:off x="6600308" y="421763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base-artifacts</a:t>
            </a:r>
          </a:p>
        </p:txBody>
      </p:sp>
      <p:sp>
        <p:nvSpPr>
          <p:cNvPr id="340" name="base-java-repo">
            <a:extLst>
              <a:ext uri="{FF2B5EF4-FFF2-40B4-BE49-F238E27FC236}">
                <a16:creationId xmlns:a16="http://schemas.microsoft.com/office/drawing/2014/main" id="{EF240E03-8AEB-4258-B899-8CC4DE5F2883}"/>
              </a:ext>
            </a:extLst>
          </p:cNvPr>
          <p:cNvSpPr/>
          <p:nvPr/>
        </p:nvSpPr>
        <p:spPr>
          <a:xfrm>
            <a:off x="7526932" y="460701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41" name="base-dotnet-repo">
            <a:extLst>
              <a:ext uri="{FF2B5EF4-FFF2-40B4-BE49-F238E27FC236}">
                <a16:creationId xmlns:a16="http://schemas.microsoft.com/office/drawing/2014/main" id="{BB235F0F-DEB6-4397-85CF-3495DF592EE9}"/>
              </a:ext>
            </a:extLst>
          </p:cNvPr>
          <p:cNvSpPr/>
          <p:nvPr/>
        </p:nvSpPr>
        <p:spPr>
          <a:xfrm>
            <a:off x="7526932" y="482209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8D38276-F9DB-4EFF-B69B-4726F3C67E27}"/>
              </a:ext>
            </a:extLst>
          </p:cNvPr>
          <p:cNvSpPr/>
          <p:nvPr/>
        </p:nvSpPr>
        <p:spPr>
          <a:xfrm>
            <a:off x="7526932" y="54593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-team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1BA0575-32F5-4343-97DE-2DA77C263736}"/>
              </a:ext>
            </a:extLst>
          </p:cNvPr>
          <p:cNvSpPr/>
          <p:nvPr/>
        </p:nvSpPr>
        <p:spPr>
          <a:xfrm>
            <a:off x="7526932" y="56751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warriors-team</a:t>
            </a:r>
          </a:p>
        </p:txBody>
      </p:sp>
      <p:sp>
        <p:nvSpPr>
          <p:cNvPr id="346" name="base-wordpress-repo">
            <a:extLst>
              <a:ext uri="{FF2B5EF4-FFF2-40B4-BE49-F238E27FC236}">
                <a16:creationId xmlns:a16="http://schemas.microsoft.com/office/drawing/2014/main" id="{CDC3BB19-DFB5-4EA6-958B-A192DBF40879}"/>
              </a:ext>
            </a:extLst>
          </p:cNvPr>
          <p:cNvSpPr/>
          <p:nvPr/>
        </p:nvSpPr>
        <p:spPr>
          <a:xfrm>
            <a:off x="7526932" y="503718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staging-node-repo">
            <a:extLst>
              <a:ext uri="{FF2B5EF4-FFF2-40B4-BE49-F238E27FC236}">
                <a16:creationId xmlns:a16="http://schemas.microsoft.com/office/drawing/2014/main" id="{931A8DD3-D180-422F-9B5D-D46068EFAD9C}"/>
              </a:ext>
            </a:extLst>
          </p:cNvPr>
          <p:cNvSpPr/>
          <p:nvPr/>
        </p:nvSpPr>
        <p:spPr>
          <a:xfrm>
            <a:off x="7526932" y="330563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48" name="Node-base">
            <a:extLst>
              <a:ext uri="{FF2B5EF4-FFF2-40B4-BE49-F238E27FC236}">
                <a16:creationId xmlns:a16="http://schemas.microsoft.com/office/drawing/2014/main" id="{8C20B955-00C9-4F73-B832-ADA7F34E2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4415304"/>
            <a:ext cx="195941" cy="142757"/>
          </a:xfrm>
          <a:prstGeom prst="rect">
            <a:avLst/>
          </a:prstGeom>
        </p:spPr>
      </p:pic>
      <p:sp>
        <p:nvSpPr>
          <p:cNvPr id="349" name="staging-java-repo">
            <a:extLst>
              <a:ext uri="{FF2B5EF4-FFF2-40B4-BE49-F238E27FC236}">
                <a16:creationId xmlns:a16="http://schemas.microsoft.com/office/drawing/2014/main" id="{B1764A5A-809B-4FA2-A704-9873C03A0A2A}"/>
              </a:ext>
            </a:extLst>
          </p:cNvPr>
          <p:cNvSpPr/>
          <p:nvPr/>
        </p:nvSpPr>
        <p:spPr>
          <a:xfrm>
            <a:off x="7526932" y="352505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50" name="staging-dotnet-repo">
            <a:extLst>
              <a:ext uri="{FF2B5EF4-FFF2-40B4-BE49-F238E27FC236}">
                <a16:creationId xmlns:a16="http://schemas.microsoft.com/office/drawing/2014/main" id="{7E6E4AC1-C202-4494-AEF4-0F365FC3F4FB}"/>
              </a:ext>
            </a:extLst>
          </p:cNvPr>
          <p:cNvSpPr/>
          <p:nvPr/>
        </p:nvSpPr>
        <p:spPr>
          <a:xfrm>
            <a:off x="7526932" y="374013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51" name="staging-wordpress-repo">
            <a:extLst>
              <a:ext uri="{FF2B5EF4-FFF2-40B4-BE49-F238E27FC236}">
                <a16:creationId xmlns:a16="http://schemas.microsoft.com/office/drawing/2014/main" id="{A030F892-DA33-4915-AB5E-C2E7A5862E49}"/>
              </a:ext>
            </a:extLst>
          </p:cNvPr>
          <p:cNvSpPr/>
          <p:nvPr/>
        </p:nvSpPr>
        <p:spPr>
          <a:xfrm>
            <a:off x="7526932" y="395522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2" name="MCR">
            <a:extLst>
              <a:ext uri="{FF2B5EF4-FFF2-40B4-BE49-F238E27FC236}">
                <a16:creationId xmlns:a16="http://schemas.microsoft.com/office/drawing/2014/main" id="{C5931FBA-4292-40FB-B4BE-E88EB5FBEDF2}"/>
              </a:ext>
            </a:extLst>
          </p:cNvPr>
          <p:cNvGrpSpPr/>
          <p:nvPr/>
        </p:nvGrpSpPr>
        <p:grpSpPr>
          <a:xfrm>
            <a:off x="2829528" y="3386772"/>
            <a:ext cx="789823" cy="553584"/>
            <a:chOff x="2693602" y="4255008"/>
            <a:chExt cx="789935" cy="553663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044F28DA-00E3-4D2F-9709-41259314345C}"/>
                </a:ext>
              </a:extLst>
            </p:cNvPr>
            <p:cNvSpPr txBox="1"/>
            <p:nvPr/>
          </p:nvSpPr>
          <p:spPr>
            <a:xfrm>
              <a:off x="2693602" y="4608588"/>
              <a:ext cx="789935" cy="2000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MCR</a:t>
              </a:r>
            </a:p>
          </p:txBody>
        </p:sp>
        <p:pic>
          <p:nvPicPr>
            <p:cNvPr id="354" name="MCR" descr="C:\Users\steve\AppData\Local\Temp\SNAGHTML3c2ca0f.PNG">
              <a:extLst>
                <a:ext uri="{FF2B5EF4-FFF2-40B4-BE49-F238E27FC236}">
                  <a16:creationId xmlns:a16="http://schemas.microsoft.com/office/drawing/2014/main" id="{1F5AE42D-000F-49D8-B41D-9A1C00A22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373" y="4255008"/>
              <a:ext cx="439154" cy="40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019B8224-ED82-4186-B409-D932859557E3}"/>
              </a:ext>
            </a:extLst>
          </p:cNvPr>
          <p:cNvGrpSpPr/>
          <p:nvPr/>
        </p:nvGrpSpPr>
        <p:grpSpPr>
          <a:xfrm>
            <a:off x="5591943" y="1718966"/>
            <a:ext cx="1066517" cy="921401"/>
            <a:chOff x="4709527" y="3746417"/>
            <a:chExt cx="1066517" cy="921400"/>
          </a:xfrm>
        </p:grpSpPr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2CB27701-BCBE-423B-8CA8-1B780EB834C0}"/>
                </a:ext>
              </a:extLst>
            </p:cNvPr>
            <p:cNvSpPr/>
            <p:nvPr/>
          </p:nvSpPr>
          <p:spPr>
            <a:xfrm>
              <a:off x="4709527" y="4175374"/>
              <a:ext cx="106651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58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Private Registry</a:t>
              </a:r>
            </a:p>
            <a:p>
              <a:pPr algn="ctr" defTabSz="8958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acr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ecr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gcr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dtr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harbor,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jfrog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…</a:t>
              </a:r>
            </a:p>
          </p:txBody>
        </p:sp>
        <p:pic>
          <p:nvPicPr>
            <p:cNvPr id="357" name="ACR">
              <a:extLst>
                <a:ext uri="{FF2B5EF4-FFF2-40B4-BE49-F238E27FC236}">
                  <a16:creationId xmlns:a16="http://schemas.microsoft.com/office/drawing/2014/main" id="{58256C00-4864-4C58-A455-6F73561BD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1752" y="3746417"/>
              <a:ext cx="554543" cy="554543"/>
            </a:xfrm>
            <a:prstGeom prst="rect">
              <a:avLst/>
            </a:prstGeom>
          </p:spPr>
        </p:pic>
      </p:grpSp>
      <p:pic>
        <p:nvPicPr>
          <p:cNvPr id="358" name="Quay" descr="Image result for quay registry icon">
            <a:extLst>
              <a:ext uri="{FF2B5EF4-FFF2-40B4-BE49-F238E27FC236}">
                <a16:creationId xmlns:a16="http://schemas.microsoft.com/office/drawing/2014/main" id="{35C7845C-525D-42D8-A6C8-12F551A76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40" y="5513163"/>
            <a:ext cx="516399" cy="14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GitHub" descr="A close up of a logo&#10;&#10;Description automatically generated">
            <a:extLst>
              <a:ext uri="{FF2B5EF4-FFF2-40B4-BE49-F238E27FC236}">
                <a16:creationId xmlns:a16="http://schemas.microsoft.com/office/drawing/2014/main" id="{EBB55FEA-5BBB-494E-AC27-BF5215B908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60" y="5874391"/>
            <a:ext cx="506756" cy="506756"/>
          </a:xfrm>
          <a:prstGeom prst="rect">
            <a:avLst/>
          </a:prstGeom>
        </p:spPr>
      </p:pic>
      <p:sp>
        <p:nvSpPr>
          <p:cNvPr id="360" name="Rectangle 359">
            <a:extLst>
              <a:ext uri="{FF2B5EF4-FFF2-40B4-BE49-F238E27FC236}">
                <a16:creationId xmlns:a16="http://schemas.microsoft.com/office/drawing/2014/main" id="{C06D6DAA-A928-4BB4-AC8A-D603FBE0A3F3}"/>
              </a:ext>
            </a:extLst>
          </p:cNvPr>
          <p:cNvSpPr/>
          <p:nvPr/>
        </p:nvSpPr>
        <p:spPr>
          <a:xfrm>
            <a:off x="2666493" y="1690689"/>
            <a:ext cx="1257300" cy="4957761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Registries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148973C-6BA9-4A90-BCF7-9091E9D7B7F5}"/>
              </a:ext>
            </a:extLst>
          </p:cNvPr>
          <p:cNvSpPr/>
          <p:nvPr/>
        </p:nvSpPr>
        <p:spPr>
          <a:xfrm>
            <a:off x="5591944" y="1690688"/>
            <a:ext cx="4918769" cy="4957763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Environment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azure, google, on-prem, …</a:t>
            </a:r>
          </a:p>
        </p:txBody>
      </p:sp>
      <p:sp>
        <p:nvSpPr>
          <p:cNvPr id="362" name="Cloud 361">
            <a:extLst>
              <a:ext uri="{FF2B5EF4-FFF2-40B4-BE49-F238E27FC236}">
                <a16:creationId xmlns:a16="http://schemas.microsoft.com/office/drawing/2014/main" id="{36E3987D-659A-47F7-8B1F-F84A50FCEFEC}"/>
              </a:ext>
            </a:extLst>
          </p:cNvPr>
          <p:cNvSpPr/>
          <p:nvPr/>
        </p:nvSpPr>
        <p:spPr>
          <a:xfrm>
            <a:off x="4060600" y="3199028"/>
            <a:ext cx="1405705" cy="724256"/>
          </a:xfrm>
          <a:prstGeom prst="cloud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Internet</a:t>
            </a:r>
          </a:p>
        </p:txBody>
      </p:sp>
      <p:sp>
        <p:nvSpPr>
          <p:cNvPr id="363" name="Lightning Bolt 362">
            <a:extLst>
              <a:ext uri="{FF2B5EF4-FFF2-40B4-BE49-F238E27FC236}">
                <a16:creationId xmlns:a16="http://schemas.microsoft.com/office/drawing/2014/main" id="{24325433-AB01-43BC-9423-33089D60A24C}"/>
              </a:ext>
            </a:extLst>
          </p:cNvPr>
          <p:cNvSpPr/>
          <p:nvPr/>
        </p:nvSpPr>
        <p:spPr>
          <a:xfrm flipH="1">
            <a:off x="4865361" y="3555693"/>
            <a:ext cx="377127" cy="573559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4" name="Picture 363">
            <a:extLst>
              <a:ext uri="{FF2B5EF4-FFF2-40B4-BE49-F238E27FC236}">
                <a16:creationId xmlns:a16="http://schemas.microsoft.com/office/drawing/2014/main" id="{80690642-E743-4E64-B042-46C106085B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3856" y="2753271"/>
            <a:ext cx="637675" cy="485768"/>
          </a:xfrm>
          <a:prstGeom prst="rect">
            <a:avLst/>
          </a:prstGeom>
        </p:spPr>
      </p:pic>
      <p:pic>
        <p:nvPicPr>
          <p:cNvPr id="365" name="Picture 364">
            <a:extLst>
              <a:ext uri="{FF2B5EF4-FFF2-40B4-BE49-F238E27FC236}">
                <a16:creationId xmlns:a16="http://schemas.microsoft.com/office/drawing/2014/main" id="{32065604-F744-44E1-96DC-D949BE81B9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3095" y="3186116"/>
            <a:ext cx="637675" cy="485768"/>
          </a:xfrm>
          <a:prstGeom prst="rect">
            <a:avLst/>
          </a:prstGeom>
        </p:spPr>
      </p:pic>
      <p:pic>
        <p:nvPicPr>
          <p:cNvPr id="366" name="Picture 365">
            <a:extLst>
              <a:ext uri="{FF2B5EF4-FFF2-40B4-BE49-F238E27FC236}">
                <a16:creationId xmlns:a16="http://schemas.microsoft.com/office/drawing/2014/main" id="{1F7431A9-001C-43A7-8FC8-BECD60F97B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2600" y="3399179"/>
            <a:ext cx="637675" cy="485768"/>
          </a:xfrm>
          <a:prstGeom prst="rect">
            <a:avLst/>
          </a:prstGeom>
        </p:spPr>
      </p:pic>
      <p:pic>
        <p:nvPicPr>
          <p:cNvPr id="367" name="Picture 366">
            <a:extLst>
              <a:ext uri="{FF2B5EF4-FFF2-40B4-BE49-F238E27FC236}">
                <a16:creationId xmlns:a16="http://schemas.microsoft.com/office/drawing/2014/main" id="{97667E8F-AE31-479C-8C15-487F49D3F7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1532" y="3923284"/>
            <a:ext cx="485393" cy="485768"/>
          </a:xfrm>
          <a:prstGeom prst="rect">
            <a:avLst/>
          </a:prstGeom>
        </p:spPr>
      </p:pic>
      <p:pic>
        <p:nvPicPr>
          <p:cNvPr id="368" name="Node-Hub">
            <a:extLst>
              <a:ext uri="{FF2B5EF4-FFF2-40B4-BE49-F238E27FC236}">
                <a16:creationId xmlns:a16="http://schemas.microsoft.com/office/drawing/2014/main" id="{FC9EBF57-4DC8-49AB-B015-942D501E5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3126467" y="2749712"/>
            <a:ext cx="195941" cy="142757"/>
          </a:xfrm>
          <a:prstGeom prst="rect">
            <a:avLst/>
          </a:prstGeom>
        </p:spPr>
      </p:pic>
      <p:pic>
        <p:nvPicPr>
          <p:cNvPr id="369" name="marketing-image">
            <a:extLst>
              <a:ext uri="{FF2B5EF4-FFF2-40B4-BE49-F238E27FC236}">
                <a16:creationId xmlns:a16="http://schemas.microsoft.com/office/drawing/2014/main" id="{1B994889-7285-4C58-B2C9-D83CEF408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5779347" y="3808796"/>
            <a:ext cx="195941" cy="142757"/>
          </a:xfrm>
          <a:prstGeom prst="rect">
            <a:avLst/>
          </a:prstGeom>
        </p:spPr>
      </p:pic>
      <p:pic>
        <p:nvPicPr>
          <p:cNvPr id="370" name="SecurityScanning" descr="Image result for azure security center logo">
            <a:extLst>
              <a:ext uri="{FF2B5EF4-FFF2-40B4-BE49-F238E27FC236}">
                <a16:creationId xmlns:a16="http://schemas.microsoft.com/office/drawing/2014/main" id="{436475D4-045E-4012-8E60-94185509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45" y="2543769"/>
            <a:ext cx="283612" cy="3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1" name="Docker Hub">
            <a:extLst>
              <a:ext uri="{FF2B5EF4-FFF2-40B4-BE49-F238E27FC236}">
                <a16:creationId xmlns:a16="http://schemas.microsoft.com/office/drawing/2014/main" id="{6FDDF59F-9974-40F5-8337-B4FDAEE3D550}"/>
              </a:ext>
            </a:extLst>
          </p:cNvPr>
          <p:cNvGrpSpPr/>
          <p:nvPr/>
        </p:nvGrpSpPr>
        <p:grpSpPr>
          <a:xfrm>
            <a:off x="2827822" y="2550968"/>
            <a:ext cx="793232" cy="614891"/>
            <a:chOff x="8081204" y="5137617"/>
            <a:chExt cx="1358036" cy="1052709"/>
          </a:xfrm>
        </p:grpSpPr>
        <p:pic>
          <p:nvPicPr>
            <p:cNvPr id="372" name="Docker Hub" descr="Image result for docker hub logo">
              <a:extLst>
                <a:ext uri="{FF2B5EF4-FFF2-40B4-BE49-F238E27FC236}">
                  <a16:creationId xmlns:a16="http://schemas.microsoft.com/office/drawing/2014/main" id="{E91B72A8-1329-4D89-9FF9-C30260D96C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35"/>
            <a:stretch/>
          </p:blipFill>
          <p:spPr bwMode="auto">
            <a:xfrm>
              <a:off x="8280189" y="5137617"/>
              <a:ext cx="1070675" cy="88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131031CC-1F82-480F-9FC5-142ADB79D1DE}"/>
                </a:ext>
              </a:extLst>
            </p:cNvPr>
            <p:cNvSpPr txBox="1"/>
            <p:nvPr/>
          </p:nvSpPr>
          <p:spPr>
            <a:xfrm>
              <a:off x="8081204" y="5795135"/>
              <a:ext cx="1358036" cy="395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Docker Hub</a:t>
              </a:r>
            </a:p>
          </p:txBody>
        </p:sp>
      </p:grpSp>
      <p:pic>
        <p:nvPicPr>
          <p:cNvPr id="374" name="ACR Tasks">
            <a:extLst>
              <a:ext uri="{FF2B5EF4-FFF2-40B4-BE49-F238E27FC236}">
                <a16:creationId xmlns:a16="http://schemas.microsoft.com/office/drawing/2014/main" id="{B1108E4D-239C-4F65-8E28-734A1CA8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5440" y="3494893"/>
            <a:ext cx="497937" cy="497937"/>
          </a:xfrm>
          <a:prstGeom prst="rect">
            <a:avLst/>
          </a:prstGeom>
        </p:spPr>
      </p:pic>
      <p:pic>
        <p:nvPicPr>
          <p:cNvPr id="375" name="Redhat" descr="A close up of a logo&#10;&#10;Description automatically generated">
            <a:extLst>
              <a:ext uri="{FF2B5EF4-FFF2-40B4-BE49-F238E27FC236}">
                <a16:creationId xmlns:a16="http://schemas.microsoft.com/office/drawing/2014/main" id="{A875CF52-22F4-424E-86C3-D2DC7982A87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5" t="27708" r="13421" b="13191"/>
          <a:stretch/>
        </p:blipFill>
        <p:spPr>
          <a:xfrm>
            <a:off x="2986107" y="4158543"/>
            <a:ext cx="476665" cy="473973"/>
          </a:xfrm>
          <a:prstGeom prst="rect">
            <a:avLst/>
          </a:prstGeom>
        </p:spPr>
      </p:pic>
      <p:sp>
        <p:nvSpPr>
          <p:cNvPr id="376" name="base-node-repo">
            <a:extLst>
              <a:ext uri="{FF2B5EF4-FFF2-40B4-BE49-F238E27FC236}">
                <a16:creationId xmlns:a16="http://schemas.microsoft.com/office/drawing/2014/main" id="{C6D85281-84B3-437F-9569-16D398AC53BC}"/>
              </a:ext>
            </a:extLst>
          </p:cNvPr>
          <p:cNvSpPr/>
          <p:nvPr/>
        </p:nvSpPr>
        <p:spPr>
          <a:xfrm>
            <a:off x="7526932" y="438759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77" name="Node-staging">
            <a:extLst>
              <a:ext uri="{FF2B5EF4-FFF2-40B4-BE49-F238E27FC236}">
                <a16:creationId xmlns:a16="http://schemas.microsoft.com/office/drawing/2014/main" id="{8A1ABB34-B330-4B1D-9DF1-23B42BC81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3340722"/>
            <a:ext cx="195941" cy="142757"/>
          </a:xfrm>
          <a:prstGeom prst="rect">
            <a:avLst/>
          </a:prstGeom>
        </p:spPr>
      </p:pic>
      <p:sp>
        <p:nvSpPr>
          <p:cNvPr id="380" name="ACR Tasks-text">
            <a:extLst>
              <a:ext uri="{FF2B5EF4-FFF2-40B4-BE49-F238E27FC236}">
                <a16:creationId xmlns:a16="http://schemas.microsoft.com/office/drawing/2014/main" id="{29512B3F-E37A-4F12-9E26-6C19D3519104}"/>
              </a:ext>
            </a:extLst>
          </p:cNvPr>
          <p:cNvSpPr/>
          <p:nvPr/>
        </p:nvSpPr>
        <p:spPr>
          <a:xfrm>
            <a:off x="5560793" y="3923284"/>
            <a:ext cx="594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ACR Tasks</a:t>
            </a:r>
            <a:endParaRPr lang="en-US" sz="800" kern="0" dirty="0">
              <a:solidFill>
                <a:sysClr val="windowText" lastClr="000000"/>
              </a:solidFill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6" name="gcr" descr="Image result for google container registry logo">
            <a:extLst>
              <a:ext uri="{FF2B5EF4-FFF2-40B4-BE49-F238E27FC236}">
                <a16:creationId xmlns:a16="http://schemas.microsoft.com/office/drawing/2014/main" id="{B52ABCAB-D3E0-46EF-9974-312B6932B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097" y="4850706"/>
            <a:ext cx="444268" cy="4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" name="Code">
            <a:extLst>
              <a:ext uri="{FF2B5EF4-FFF2-40B4-BE49-F238E27FC236}">
                <a16:creationId xmlns:a16="http://schemas.microsoft.com/office/drawing/2014/main" id="{1EC56608-7F78-4C12-932D-35367736455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98521" y="5952159"/>
            <a:ext cx="439103" cy="439103"/>
          </a:xfrm>
          <a:prstGeom prst="rect">
            <a:avLst/>
          </a:prstGeom>
        </p:spPr>
      </p:pic>
      <p:grpSp>
        <p:nvGrpSpPr>
          <p:cNvPr id="75" name="SCC">
            <a:extLst>
              <a:ext uri="{FF2B5EF4-FFF2-40B4-BE49-F238E27FC236}">
                <a16:creationId xmlns:a16="http://schemas.microsoft.com/office/drawing/2014/main" id="{53E62315-A4E7-45C3-B1BC-7FEB503F06C2}"/>
              </a:ext>
            </a:extLst>
          </p:cNvPr>
          <p:cNvGrpSpPr/>
          <p:nvPr/>
        </p:nvGrpSpPr>
        <p:grpSpPr>
          <a:xfrm>
            <a:off x="3998028" y="5656203"/>
            <a:ext cx="1453914" cy="1031016"/>
            <a:chOff x="608671" y="1461030"/>
            <a:chExt cx="1483698" cy="1478514"/>
          </a:xfrm>
        </p:grpSpPr>
        <p:sp>
          <p:nvSpPr>
            <p:cNvPr id="76" name="Rounded Rectangle 11">
              <a:extLst>
                <a:ext uri="{FF2B5EF4-FFF2-40B4-BE49-F238E27FC236}">
                  <a16:creationId xmlns:a16="http://schemas.microsoft.com/office/drawing/2014/main" id="{200FDF12-32DA-4FF5-92E1-070B6BEB4FD4}"/>
                </a:ext>
              </a:extLst>
            </p:cNvPr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21">
                <a:defRPr/>
              </a:pPr>
              <a:endParaRPr lang="en-US" sz="1075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3382373-F72F-49FA-A1D3-2AAEB3C332AF}"/>
                </a:ext>
              </a:extLst>
            </p:cNvPr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89555" tIns="89555" rIns="89555" bIns="89555" rtlCol="0" anchor="ctr">
              <a:noAutofit/>
            </a:bodyPr>
            <a:lstStyle/>
            <a:p>
              <a:pPr algn="ctr" defTabSz="87822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SCC</a:t>
              </a:r>
            </a:p>
            <a:p>
              <a:pPr algn="ctr" defTabSz="878221">
                <a:defRPr/>
              </a:pPr>
              <a:r>
                <a:rPr lang="en-US" sz="1100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Source Code </a:t>
              </a:r>
              <a:r>
                <a:rPr lang="en-US" sz="1100" kern="0" dirty="0" err="1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ControL</a:t>
              </a:r>
              <a:endParaRPr lang="en-US" sz="1100" kern="0" dirty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9" name="Repos">
              <a:extLst>
                <a:ext uri="{FF2B5EF4-FFF2-40B4-BE49-F238E27FC236}">
                  <a16:creationId xmlns:a16="http://schemas.microsoft.com/office/drawing/2014/main" id="{293ACF05-D2FA-4D19-90A2-78973CE8C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>
            <a:xfrm>
              <a:off x="1757000" y="1558973"/>
              <a:ext cx="274167" cy="358071"/>
            </a:xfrm>
            <a:prstGeom prst="rect">
              <a:avLst/>
            </a:prstGeom>
          </p:spPr>
        </p:pic>
      </p:grpSp>
      <p:sp>
        <p:nvSpPr>
          <p:cNvPr id="69" name="RedHat">
            <a:extLst>
              <a:ext uri="{FF2B5EF4-FFF2-40B4-BE49-F238E27FC236}">
                <a16:creationId xmlns:a16="http://schemas.microsoft.com/office/drawing/2014/main" id="{6D8EC7F1-395C-449E-AB49-00552825CEB9}"/>
              </a:ext>
            </a:extLst>
          </p:cNvPr>
          <p:cNvSpPr txBox="1"/>
          <p:nvPr/>
        </p:nvSpPr>
        <p:spPr>
          <a:xfrm>
            <a:off x="2826319" y="4586204"/>
            <a:ext cx="789823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Red Hat</a:t>
            </a:r>
          </a:p>
        </p:txBody>
      </p:sp>
      <p:sp>
        <p:nvSpPr>
          <p:cNvPr id="70" name="gcr">
            <a:extLst>
              <a:ext uri="{FF2B5EF4-FFF2-40B4-BE49-F238E27FC236}">
                <a16:creationId xmlns:a16="http://schemas.microsoft.com/office/drawing/2014/main" id="{397ECAE5-4197-46B2-899B-B7557951D0E3}"/>
              </a:ext>
            </a:extLst>
          </p:cNvPr>
          <p:cNvSpPr txBox="1"/>
          <p:nvPr/>
        </p:nvSpPr>
        <p:spPr>
          <a:xfrm>
            <a:off x="2826318" y="5142682"/>
            <a:ext cx="789823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gcr</a:t>
            </a:r>
            <a:endParaRPr lang="en-US" sz="700" kern="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gpr">
            <a:extLst>
              <a:ext uri="{FF2B5EF4-FFF2-40B4-BE49-F238E27FC236}">
                <a16:creationId xmlns:a16="http://schemas.microsoft.com/office/drawing/2014/main" id="{D5B59F28-FFB8-420A-AB0B-BC63F9A8F752}"/>
              </a:ext>
            </a:extLst>
          </p:cNvPr>
          <p:cNvSpPr txBox="1"/>
          <p:nvPr/>
        </p:nvSpPr>
        <p:spPr>
          <a:xfrm>
            <a:off x="2834583" y="6314744"/>
            <a:ext cx="789823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gpr</a:t>
            </a:r>
            <a:endParaRPr lang="en-US" sz="700" kern="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2" name="unit-test" descr="A close up of a sign&#10;&#10;Description automatically generated">
            <a:extLst>
              <a:ext uri="{FF2B5EF4-FFF2-40B4-BE49-F238E27FC236}">
                <a16:creationId xmlns:a16="http://schemas.microsoft.com/office/drawing/2014/main" id="{C3EBE456-3E20-4CF6-8E17-C6C1372F8478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904773"/>
            <a:ext cx="326624" cy="326624"/>
          </a:xfrm>
          <a:prstGeom prst="rect">
            <a:avLst/>
          </a:prstGeom>
        </p:spPr>
      </p:pic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0DEAE1E1-AA53-4102-B454-CD2009D4F04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15" y="3325875"/>
            <a:ext cx="171947" cy="174661"/>
          </a:xfrm>
          <a:prstGeom prst="rect">
            <a:avLst/>
          </a:prstGeom>
        </p:spPr>
      </p:pic>
      <p:cxnSp>
        <p:nvCxnSpPr>
          <p:cNvPr id="74" name="ACR--&gt;Tasks">
            <a:extLst>
              <a:ext uri="{FF2B5EF4-FFF2-40B4-BE49-F238E27FC236}">
                <a16:creationId xmlns:a16="http://schemas.microsoft.com/office/drawing/2014/main" id="{F49B20EF-B088-438F-8B8E-6E4FBA1988EB}"/>
              </a:ext>
            </a:extLst>
          </p:cNvPr>
          <p:cNvCxnSpPr>
            <a:cxnSpLocks/>
          </p:cNvCxnSpPr>
          <p:nvPr/>
        </p:nvCxnSpPr>
        <p:spPr>
          <a:xfrm flipH="1" flipV="1">
            <a:off x="3569434" y="2810080"/>
            <a:ext cx="2294975" cy="684813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pic>
        <p:nvPicPr>
          <p:cNvPr id="60" name="Node">
            <a:extLst>
              <a:ext uri="{FF2B5EF4-FFF2-40B4-BE49-F238E27FC236}">
                <a16:creationId xmlns:a16="http://schemas.microsoft.com/office/drawing/2014/main" id="{80A4F8DA-000A-4E68-960E-91AD8BA3F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9230" y="2643547"/>
            <a:ext cx="678332" cy="415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0" name="ACR--&gt;Tasks">
            <a:extLst>
              <a:ext uri="{FF2B5EF4-FFF2-40B4-BE49-F238E27FC236}">
                <a16:creationId xmlns:a16="http://schemas.microsoft.com/office/drawing/2014/main" id="{32306745-B2E3-41C4-B2C1-1F1D5B0F462D}"/>
              </a:ext>
            </a:extLst>
          </p:cNvPr>
          <p:cNvCxnSpPr>
            <a:cxnSpLocks/>
            <a:endCxn id="374" idx="3"/>
          </p:cNvCxnSpPr>
          <p:nvPr/>
        </p:nvCxnSpPr>
        <p:spPr>
          <a:xfrm flipH="1" flipV="1">
            <a:off x="6113377" y="3743862"/>
            <a:ext cx="1413556" cy="643738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32869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20443 0.02176 " pathEditMode="relative" rAng="0" ptsTypes="AA">
                                      <p:cBhvr>
                                        <p:cTn id="9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1088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C 0.05664 0.16852 0.36289 0.08472 0.4349 0.08357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5" y="5255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3.7037E-6 C -0.09102 -3.7037E-6 -0.1073 0.15486 0.06197 0.15672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C -0.08855 3.33333E-6 -0.0793 -0.08542 -0.15482 -0.08635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-4329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0.08685 -0.33403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-15556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4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C 0.00208 0.17083 0.13737 0.24398 0.21458 0.24213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0.14479 -0.32731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40" y="-16366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53" presetClass="exit" presetSubtype="32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2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4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412DB-1E88-4725-9F0B-1EF4E83C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Trust But Verify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A34001-20D4-472D-83A2-E890DAB62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Use OSS solutions</a:t>
            </a:r>
          </a:p>
          <a:p>
            <a:pPr lvl="1"/>
            <a:r>
              <a:rPr lang="en-US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Buffer base artifacts in your secured environment </a:t>
            </a:r>
          </a:p>
          <a:p>
            <a:pPr lvl="1"/>
            <a:r>
              <a:rPr lang="en-US" sz="2400" dirty="0"/>
              <a:t>Validate each, and </a:t>
            </a:r>
            <a:r>
              <a:rPr lang="en-US" sz="2400" i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every</a:t>
            </a:r>
            <a:r>
              <a:rPr lang="en-US" sz="2400" dirty="0"/>
              <a:t> download</a:t>
            </a:r>
          </a:p>
          <a:p>
            <a:pPr lvl="1"/>
            <a:r>
              <a:rPr lang="en-US" sz="2400" dirty="0"/>
              <a:t>Automate </a:t>
            </a:r>
            <a:r>
              <a:rPr lang="en-US" sz="2400" i="1" dirty="0">
                <a:effectLst>
                  <a:glow rad="101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everything</a:t>
            </a:r>
          </a:p>
          <a:p>
            <a:pPr lvl="1"/>
            <a:r>
              <a:rPr lang="en-US" sz="2400" dirty="0"/>
              <a:t>Balance value with security</a:t>
            </a:r>
          </a:p>
          <a:p>
            <a:r>
              <a:rPr lang="en-US" sz="2800" dirty="0"/>
              <a:t>Follow best practices for tag locking</a:t>
            </a:r>
          </a:p>
          <a:p>
            <a:pPr lvl="1"/>
            <a:r>
              <a:rPr lang="en-US" sz="2400" dirty="0"/>
              <a:t>Build FROM stable tags</a:t>
            </a:r>
          </a:p>
          <a:p>
            <a:pPr lvl="1"/>
            <a:r>
              <a:rPr lang="en-US" sz="2400" dirty="0"/>
              <a:t>Deploy with Unique tags</a:t>
            </a:r>
          </a:p>
          <a:p>
            <a:pPr lvl="1"/>
            <a:r>
              <a:rPr lang="en-US" sz="2400" dirty="0"/>
              <a:t>Lock tags</a:t>
            </a:r>
          </a:p>
          <a:p>
            <a:r>
              <a:rPr lang="en-US" sz="2800" dirty="0"/>
              <a:t>Investments during development, will accrue to the life of the app</a:t>
            </a:r>
          </a:p>
          <a:p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28EF71-ECD2-4997-8DBD-6A90B88FE57D}"/>
              </a:ext>
            </a:extLst>
          </p:cNvPr>
          <p:cNvSpPr/>
          <p:nvPr/>
        </p:nvSpPr>
        <p:spPr>
          <a:xfrm rot="771277">
            <a:off x="5773782" y="790436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891" lvl="0" indent="-342891" defTabSz="914377">
              <a:buFont typeface="Arial" panose="020B0604020202020204" pitchFamily="34" charset="0"/>
              <a:buChar char="•"/>
              <a:defRPr/>
            </a:pPr>
            <a:r>
              <a:rPr lang="en-US" sz="2000" b="1" i="1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 protected and available, </a:t>
            </a:r>
          </a:p>
          <a:p>
            <a:pPr marL="952476" lvl="1" indent="-342891" defTabSz="914377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2000" b="1" i="1" kern="0" dirty="0">
                <a:solidFill>
                  <a:sysClr val="windowText" lastClr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things outside your control aren’t secured or available, shouldn’t you still be secured and available?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7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E87B-DA3E-49FF-9695-621A0864F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45177-4B90-4A12-ADE7-0AE014CCC5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25591"/>
            <a:ext cx="10972800" cy="4525963"/>
          </a:xfrm>
        </p:spPr>
        <p:txBody>
          <a:bodyPr/>
          <a:lstStyle/>
          <a:p>
            <a:pPr>
              <a:tabLst>
                <a:tab pos="5373688" algn="l"/>
              </a:tabLst>
            </a:pPr>
            <a:r>
              <a:rPr lang="en-US" sz="3200" dirty="0"/>
              <a:t>ACR Tasks	</a:t>
            </a:r>
            <a:r>
              <a:rPr lang="en-US" sz="2400" dirty="0">
                <a:hlinkClick r:id="rId2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2" action="ppaction://hlinkfile"/>
              </a:rPr>
              <a:t>tasks </a:t>
            </a: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tabLst>
                <a:tab pos="5373688" algn="l"/>
              </a:tabLst>
            </a:pPr>
            <a:r>
              <a:rPr lang="en-US" sz="3200" dirty="0"/>
              <a:t>ACR Import	</a:t>
            </a:r>
            <a:r>
              <a:rPr lang="en-US" sz="2400" dirty="0">
                <a:hlinkClick r:id="rId2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2" action="ppaction://hlinkfile"/>
              </a:rPr>
              <a:t>import</a:t>
            </a: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tabLst>
                <a:tab pos="5373688" algn="l"/>
              </a:tabLst>
            </a:pPr>
            <a:r>
              <a:rPr lang="en-US" sz="3200" dirty="0"/>
              <a:t>ACR Tag Locking 	</a:t>
            </a:r>
            <a:r>
              <a:rPr lang="en-US" sz="2400" dirty="0">
                <a:hlinkClick r:id="rId3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3" action="ppaction://hlinkfile"/>
              </a:rPr>
              <a:t>tag-locking</a:t>
            </a: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tabLst>
                <a:tab pos="5373688" algn="l"/>
              </a:tabLst>
            </a:pPr>
            <a:r>
              <a:rPr lang="en-US" sz="3200" dirty="0"/>
              <a:t>Tagging Best Practices	</a:t>
            </a:r>
            <a:r>
              <a:rPr lang="en-US" sz="2400" dirty="0">
                <a:hlinkClick r:id="rId4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4" action="ppaction://hlinkfile"/>
              </a:rPr>
              <a:t>tagging</a:t>
            </a:r>
            <a:endParaRPr lang="en-US" sz="3200" dirty="0"/>
          </a:p>
          <a:p>
            <a:pPr>
              <a:tabLst>
                <a:tab pos="5373688" algn="l"/>
              </a:tabLst>
            </a:pPr>
            <a:r>
              <a:rPr lang="en-US" sz="3200" dirty="0"/>
              <a:t>Presentations 	</a:t>
            </a:r>
            <a:r>
              <a:rPr lang="en-US" sz="2400" dirty="0">
                <a:hlinkClick r:id="rId5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5" action="ppaction://hlinkfile"/>
              </a:rPr>
              <a:t>presentations</a:t>
            </a: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  <a:p>
            <a:pPr>
              <a:tabLst>
                <a:tab pos="5373688" algn="l"/>
              </a:tabLst>
            </a:pPr>
            <a:r>
              <a:rPr lang="en-US" sz="3200" dirty="0"/>
              <a:t>ACR Links	</a:t>
            </a:r>
            <a:r>
              <a:rPr lang="en-US" sz="2400" dirty="0">
                <a:hlinkClick r:id="rId6" action="ppaction://hlinkfile"/>
              </a:rPr>
              <a:t>aka.ms/acr/</a:t>
            </a:r>
            <a:r>
              <a:rPr lang="en-US" sz="3200" dirty="0">
                <a:effectLst>
                  <a:glow rad="139700">
                    <a:schemeClr val="accent3">
                      <a:satMod val="175000"/>
                      <a:alpha val="40000"/>
                    </a:schemeClr>
                  </a:glow>
                </a:effectLst>
                <a:hlinkClick r:id="rId6" action="ppaction://hlinkfile"/>
              </a:rPr>
              <a:t>links</a:t>
            </a:r>
            <a:endParaRPr lang="en-US" sz="3200" dirty="0"/>
          </a:p>
          <a:p>
            <a:pPr marL="0" indent="0">
              <a:buNone/>
              <a:tabLst>
                <a:tab pos="5373688" algn="l"/>
              </a:tabLst>
            </a:pPr>
            <a:endParaRPr lang="en-US" sz="3200" dirty="0">
              <a:effectLst>
                <a:glow rad="139700">
                  <a:schemeClr val="accent3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7B646D-82DA-4ACE-9401-5CFB22524C58}"/>
              </a:ext>
            </a:extLst>
          </p:cNvPr>
          <p:cNvSpPr txBox="1"/>
          <p:nvPr/>
        </p:nvSpPr>
        <p:spPr>
          <a:xfrm>
            <a:off x="242313" y="4947508"/>
            <a:ext cx="4209887" cy="1939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867" b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Steve Lasker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Program Manager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Azure Container Registries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333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7"/>
              </a:rPr>
              <a:t>Steve.Lasker@Microsoft.com</a:t>
            </a:r>
            <a:endParaRPr lang="en-US" sz="1333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@</a:t>
            </a:r>
            <a:r>
              <a:rPr lang="en-US" sz="1467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SteveLasker</a:t>
            </a:r>
            <a:endParaRPr lang="en-US" sz="1467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8"/>
              </a:rPr>
              <a:t>SteveLasker.blog</a:t>
            </a:r>
            <a:endParaRPr lang="en-US" sz="1467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9"/>
              </a:rPr>
              <a:t>github.com/</a:t>
            </a:r>
            <a:r>
              <a:rPr lang="en-US" sz="1467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9"/>
              </a:rPr>
              <a:t>SteveLasker</a:t>
            </a:r>
            <a:endParaRPr lang="en-US" sz="1467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10"/>
              </a:rPr>
              <a:t>github.com/</a:t>
            </a:r>
            <a:r>
              <a:rPr lang="en-US" sz="1467" dirty="0" err="1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10"/>
              </a:rPr>
              <a:t>SteveLasker</a:t>
            </a:r>
            <a:r>
              <a:rPr lang="en-US" sz="1467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  <a:hlinkClick r:id="rId10"/>
              </a:rPr>
              <a:t>/presentations</a:t>
            </a:r>
            <a:endParaRPr lang="en-US" sz="1467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2" descr="Image result for blog logo">
            <a:extLst>
              <a:ext uri="{FF2B5EF4-FFF2-40B4-BE49-F238E27FC236}">
                <a16:creationId xmlns:a16="http://schemas.microsoft.com/office/drawing/2014/main" id="{CCA82901-8B94-4989-AA36-D1B3CB6354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14" t="25719" r="20598" b="21779"/>
          <a:stretch/>
        </p:blipFill>
        <p:spPr bwMode="auto">
          <a:xfrm>
            <a:off x="34320" y="6252276"/>
            <a:ext cx="278995" cy="13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Image result for twitter logo">
            <a:extLst>
              <a:ext uri="{FF2B5EF4-FFF2-40B4-BE49-F238E27FC236}">
                <a16:creationId xmlns:a16="http://schemas.microsoft.com/office/drawing/2014/main" id="{A25788E0-B981-444A-A870-274884C91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17" y="6036634"/>
            <a:ext cx="213799" cy="160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AF51C5D3-E478-4B66-A4B0-E01285C2BA51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9" y="6439121"/>
            <a:ext cx="142007" cy="142007"/>
          </a:xfrm>
          <a:prstGeom prst="rect">
            <a:avLst/>
          </a:prstGeom>
        </p:spPr>
      </p:pic>
      <p:pic>
        <p:nvPicPr>
          <p:cNvPr id="13" name="Picture 6" descr="Image result for email logo">
            <a:extLst>
              <a:ext uri="{FF2B5EF4-FFF2-40B4-BE49-F238E27FC236}">
                <a16:creationId xmlns:a16="http://schemas.microsoft.com/office/drawing/2014/main" id="{6C8E2CA5-36BA-407D-99C5-BC8B563028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4" t="25210" r="12924" b="24405"/>
          <a:stretch/>
        </p:blipFill>
        <p:spPr bwMode="auto">
          <a:xfrm>
            <a:off x="111783" y="5775550"/>
            <a:ext cx="201532" cy="14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3277FC9-2445-4E3F-B564-E3E094384F3F}"/>
              </a:ext>
            </a:extLst>
          </p:cNvPr>
          <p:cNvGrpSpPr/>
          <p:nvPr/>
        </p:nvGrpSpPr>
        <p:grpSpPr>
          <a:xfrm>
            <a:off x="10776520" y="274638"/>
            <a:ext cx="1022865" cy="1050925"/>
            <a:chOff x="4933802" y="2331706"/>
            <a:chExt cx="2647884" cy="27205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EDA90FD-1E80-4941-95CF-56E894CCD722}"/>
                </a:ext>
              </a:extLst>
            </p:cNvPr>
            <p:cNvSpPr/>
            <p:nvPr/>
          </p:nvSpPr>
          <p:spPr>
            <a:xfrm>
              <a:off x="4933802" y="2331706"/>
              <a:ext cx="2143996" cy="1520275"/>
            </a:xfrm>
            <a:custGeom>
              <a:avLst/>
              <a:gdLst>
                <a:gd name="connsiteX0" fmla="*/ 1566412 w 1677471"/>
                <a:gd name="connsiteY0" fmla="*/ 562433 h 1189469"/>
                <a:gd name="connsiteX1" fmla="*/ 1352021 w 1677471"/>
                <a:gd name="connsiteY1" fmla="*/ 454271 h 1189469"/>
                <a:gd name="connsiteX2" fmla="*/ 859499 w 1677471"/>
                <a:gd name="connsiteY2" fmla="*/ 379 h 1189469"/>
                <a:gd name="connsiteX3" fmla="*/ 392086 w 1677471"/>
                <a:gd name="connsiteY3" fmla="*/ 318103 h 1189469"/>
                <a:gd name="connsiteX4" fmla="*/ 0 w 1677471"/>
                <a:gd name="connsiteY4" fmla="*/ 750750 h 1189469"/>
                <a:gd name="connsiteX5" fmla="*/ 472242 w 1677471"/>
                <a:gd name="connsiteY5" fmla="*/ 1189191 h 1189469"/>
                <a:gd name="connsiteX6" fmla="*/ 513768 w 1677471"/>
                <a:gd name="connsiteY6" fmla="*/ 1189191 h 1189469"/>
                <a:gd name="connsiteX7" fmla="*/ 1278625 w 1677471"/>
                <a:gd name="connsiteY7" fmla="*/ 1189191 h 1189469"/>
                <a:gd name="connsiteX8" fmla="*/ 1298906 w 1677471"/>
                <a:gd name="connsiteY8" fmla="*/ 1189191 h 1189469"/>
                <a:gd name="connsiteX9" fmla="*/ 1677471 w 1677471"/>
                <a:gd name="connsiteY9" fmla="*/ 821248 h 1189469"/>
                <a:gd name="connsiteX10" fmla="*/ 1567378 w 1677471"/>
                <a:gd name="connsiteY10" fmla="*/ 567261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471" h="1189469">
                  <a:moveTo>
                    <a:pt x="1566412" y="562433"/>
                  </a:moveTo>
                  <a:cubicBezTo>
                    <a:pt x="1507542" y="505517"/>
                    <a:pt x="1432785" y="467801"/>
                    <a:pt x="1352021" y="454271"/>
                  </a:cubicBezTo>
                  <a:cubicBezTo>
                    <a:pt x="1341040" y="193069"/>
                    <a:pt x="1120729" y="-9968"/>
                    <a:pt x="859499" y="379"/>
                  </a:cubicBezTo>
                  <a:cubicBezTo>
                    <a:pt x="652126" y="-3402"/>
                    <a:pt x="464869" y="123886"/>
                    <a:pt x="392086" y="318103"/>
                  </a:cubicBezTo>
                  <a:cubicBezTo>
                    <a:pt x="172070" y="344911"/>
                    <a:pt x="5089" y="529165"/>
                    <a:pt x="0" y="750750"/>
                  </a:cubicBezTo>
                  <a:cubicBezTo>
                    <a:pt x="9948" y="1001946"/>
                    <a:pt x="220999" y="1197892"/>
                    <a:pt x="472242" y="1189191"/>
                  </a:cubicBezTo>
                  <a:lnTo>
                    <a:pt x="513768" y="1189191"/>
                  </a:lnTo>
                  <a:lnTo>
                    <a:pt x="1278625" y="1189191"/>
                  </a:lnTo>
                  <a:lnTo>
                    <a:pt x="1298906" y="1189191"/>
                  </a:lnTo>
                  <a:cubicBezTo>
                    <a:pt x="1502288" y="1185347"/>
                    <a:pt x="1667843" y="1024437"/>
                    <a:pt x="1677471" y="821248"/>
                  </a:cubicBezTo>
                  <a:cubicBezTo>
                    <a:pt x="1676718" y="725162"/>
                    <a:pt x="1636988" y="633500"/>
                    <a:pt x="1567378" y="567261"/>
                  </a:cubicBezTo>
                </a:path>
              </a:pathLst>
            </a:custGeom>
            <a:solidFill>
              <a:srgbClr val="0078D4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6ADD60-B536-444A-BFDC-C13B7CA6C965}"/>
                </a:ext>
              </a:extLst>
            </p:cNvPr>
            <p:cNvGrpSpPr/>
            <p:nvPr/>
          </p:nvGrpSpPr>
          <p:grpSpPr>
            <a:xfrm>
              <a:off x="5500516" y="2863487"/>
              <a:ext cx="2081170" cy="2188744"/>
              <a:chOff x="3380872" y="2137210"/>
              <a:chExt cx="971523" cy="1021741"/>
            </a:xfrm>
          </p:grpSpPr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827983DB-1481-4046-A513-49F695D89715}"/>
                  </a:ext>
                </a:extLst>
              </p:cNvPr>
              <p:cNvSpPr/>
              <p:nvPr/>
            </p:nvSpPr>
            <p:spPr>
              <a:xfrm>
                <a:off x="3587538" y="2137210"/>
                <a:ext cx="764857" cy="575574"/>
              </a:xfrm>
              <a:custGeom>
                <a:avLst/>
                <a:gdLst>
                  <a:gd name="connsiteX0" fmla="*/ 0 w 764857"/>
                  <a:gd name="connsiteY0" fmla="*/ 0 h 575574"/>
                  <a:gd name="connsiteX1" fmla="*/ 966 w 764857"/>
                  <a:gd name="connsiteY1" fmla="*/ 413332 h 575574"/>
                  <a:gd name="connsiteX2" fmla="*/ 764857 w 764857"/>
                  <a:gd name="connsiteY2" fmla="*/ 575574 h 575574"/>
                  <a:gd name="connsiteX3" fmla="*/ 764857 w 764857"/>
                  <a:gd name="connsiteY3" fmla="*/ 287787 h 575574"/>
                  <a:gd name="connsiteX4" fmla="*/ 0 w 764857"/>
                  <a:gd name="connsiteY4" fmla="*/ 0 h 57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857" h="575574">
                    <a:moveTo>
                      <a:pt x="0" y="0"/>
                    </a:moveTo>
                    <a:lnTo>
                      <a:pt x="966" y="413332"/>
                    </a:lnTo>
                    <a:lnTo>
                      <a:pt x="764857" y="575574"/>
                    </a:lnTo>
                    <a:lnTo>
                      <a:pt x="764857" y="287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0CE822FA-47FF-4CA1-8100-A4B405AF2CE3}"/>
                  </a:ext>
                </a:extLst>
              </p:cNvPr>
              <p:cNvSpPr/>
              <p:nvPr/>
            </p:nvSpPr>
            <p:spPr>
              <a:xfrm>
                <a:off x="3380872" y="2137210"/>
                <a:ext cx="207631" cy="509904"/>
              </a:xfrm>
              <a:custGeom>
                <a:avLst/>
                <a:gdLst>
                  <a:gd name="connsiteX0" fmla="*/ 206666 w 207631"/>
                  <a:gd name="connsiteY0" fmla="*/ 0 h 509904"/>
                  <a:gd name="connsiteX1" fmla="*/ 0 w 207631"/>
                  <a:gd name="connsiteY1" fmla="*/ 125545 h 509904"/>
                  <a:gd name="connsiteX2" fmla="*/ 0 w 207631"/>
                  <a:gd name="connsiteY2" fmla="*/ 509905 h 509904"/>
                  <a:gd name="connsiteX3" fmla="*/ 207632 w 207631"/>
                  <a:gd name="connsiteY3" fmla="*/ 413332 h 5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1" h="509904">
                    <a:moveTo>
                      <a:pt x="206666" y="0"/>
                    </a:moveTo>
                    <a:lnTo>
                      <a:pt x="0" y="125545"/>
                    </a:lnTo>
                    <a:lnTo>
                      <a:pt x="0" y="509905"/>
                    </a:lnTo>
                    <a:lnTo>
                      <a:pt x="207632" y="413332"/>
                    </a:lnTo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8A1C4B0B-6416-4DC6-AB90-CCFAD38889F8}"/>
                  </a:ext>
                </a:extLst>
              </p:cNvPr>
              <p:cNvSpPr/>
              <p:nvPr/>
            </p:nvSpPr>
            <p:spPr>
              <a:xfrm>
                <a:off x="3936167" y="2326493"/>
                <a:ext cx="69532" cy="249158"/>
              </a:xfrm>
              <a:custGeom>
                <a:avLst/>
                <a:gdLst>
                  <a:gd name="connsiteX0" fmla="*/ 0 w 69532"/>
                  <a:gd name="connsiteY0" fmla="*/ 229843 h 249158"/>
                  <a:gd name="connsiteX1" fmla="*/ 69532 w 69532"/>
                  <a:gd name="connsiteY1" fmla="*/ 249158 h 249158"/>
                  <a:gd name="connsiteX2" fmla="*/ 69532 w 69532"/>
                  <a:gd name="connsiteY2" fmla="*/ 24143 h 249158"/>
                  <a:gd name="connsiteX3" fmla="*/ 0 w 69532"/>
                  <a:gd name="connsiteY3" fmla="*/ 0 h 249158"/>
                  <a:gd name="connsiteX4" fmla="*/ 0 w 69532"/>
                  <a:gd name="connsiteY4" fmla="*/ 229843 h 24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49158">
                    <a:moveTo>
                      <a:pt x="0" y="229843"/>
                    </a:moveTo>
                    <a:lnTo>
                      <a:pt x="69532" y="249158"/>
                    </a:lnTo>
                    <a:lnTo>
                      <a:pt x="69532" y="24143"/>
                    </a:lnTo>
                    <a:lnTo>
                      <a:pt x="0" y="0"/>
                    </a:lnTo>
                    <a:lnTo>
                      <a:pt x="0" y="2298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A230D17-7A2F-486A-BFFE-1E3F951B4F6F}"/>
                  </a:ext>
                </a:extLst>
              </p:cNvPr>
              <p:cNvSpPr/>
              <p:nvPr/>
            </p:nvSpPr>
            <p:spPr>
              <a:xfrm>
                <a:off x="3797102" y="2279172"/>
                <a:ext cx="69532" cy="259781"/>
              </a:xfrm>
              <a:custGeom>
                <a:avLst/>
                <a:gdLst>
                  <a:gd name="connsiteX0" fmla="*/ 69533 w 69532"/>
                  <a:gd name="connsiteY0" fmla="*/ 25109 h 259781"/>
                  <a:gd name="connsiteX1" fmla="*/ 0 w 69532"/>
                  <a:gd name="connsiteY1" fmla="*/ 0 h 259781"/>
                  <a:gd name="connsiteX2" fmla="*/ 0 w 69532"/>
                  <a:gd name="connsiteY2" fmla="*/ 240467 h 259781"/>
                  <a:gd name="connsiteX3" fmla="*/ 69533 w 69532"/>
                  <a:gd name="connsiteY3" fmla="*/ 259781 h 259781"/>
                  <a:gd name="connsiteX4" fmla="*/ 69533 w 69532"/>
                  <a:gd name="connsiteY4" fmla="*/ 25109 h 25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59781">
                    <a:moveTo>
                      <a:pt x="69533" y="25109"/>
                    </a:moveTo>
                    <a:lnTo>
                      <a:pt x="0" y="0"/>
                    </a:lnTo>
                    <a:lnTo>
                      <a:pt x="0" y="240467"/>
                    </a:lnTo>
                    <a:lnTo>
                      <a:pt x="69533" y="259781"/>
                    </a:lnTo>
                    <a:lnTo>
                      <a:pt x="69533" y="25109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253F30B-2C66-4ED1-819E-3CAE2B7DAA80}"/>
                  </a:ext>
                </a:extLst>
              </p:cNvPr>
              <p:cNvSpPr/>
              <p:nvPr/>
            </p:nvSpPr>
            <p:spPr>
              <a:xfrm>
                <a:off x="4075232" y="2374779"/>
                <a:ext cx="69532" cy="237569"/>
              </a:xfrm>
              <a:custGeom>
                <a:avLst/>
                <a:gdLst>
                  <a:gd name="connsiteX0" fmla="*/ 0 w 69532"/>
                  <a:gd name="connsiteY0" fmla="*/ 219220 h 237569"/>
                  <a:gd name="connsiteX1" fmla="*/ 67601 w 69532"/>
                  <a:gd name="connsiteY1" fmla="*/ 237569 h 237569"/>
                  <a:gd name="connsiteX2" fmla="*/ 69533 w 69532"/>
                  <a:gd name="connsiteY2" fmla="*/ 23177 h 237569"/>
                  <a:gd name="connsiteX3" fmla="*/ 0 w 69532"/>
                  <a:gd name="connsiteY3" fmla="*/ 0 h 237569"/>
                  <a:gd name="connsiteX4" fmla="*/ 0 w 69532"/>
                  <a:gd name="connsiteY4" fmla="*/ 219220 h 23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37569">
                    <a:moveTo>
                      <a:pt x="0" y="219220"/>
                    </a:moveTo>
                    <a:lnTo>
                      <a:pt x="67601" y="237569"/>
                    </a:lnTo>
                    <a:lnTo>
                      <a:pt x="69533" y="23177"/>
                    </a:lnTo>
                    <a:lnTo>
                      <a:pt x="0" y="0"/>
                    </a:lnTo>
                    <a:lnTo>
                      <a:pt x="0" y="219220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4A94CEB3-D50F-45B5-9702-AB81E1452CB1}"/>
                  </a:ext>
                </a:extLst>
              </p:cNvPr>
              <p:cNvSpPr/>
              <p:nvPr/>
            </p:nvSpPr>
            <p:spPr>
              <a:xfrm>
                <a:off x="3659002" y="2233783"/>
                <a:ext cx="69532" cy="267506"/>
              </a:xfrm>
              <a:custGeom>
                <a:avLst/>
                <a:gdLst>
                  <a:gd name="connsiteX0" fmla="*/ 0 w 69532"/>
                  <a:gd name="connsiteY0" fmla="*/ 250124 h 267506"/>
                  <a:gd name="connsiteX1" fmla="*/ 69532 w 69532"/>
                  <a:gd name="connsiteY1" fmla="*/ 267507 h 267506"/>
                  <a:gd name="connsiteX2" fmla="*/ 69532 w 69532"/>
                  <a:gd name="connsiteY2" fmla="*/ 23178 h 267506"/>
                  <a:gd name="connsiteX3" fmla="*/ 0 w 69532"/>
                  <a:gd name="connsiteY3" fmla="*/ 0 h 267506"/>
                  <a:gd name="connsiteX4" fmla="*/ 0 w 69532"/>
                  <a:gd name="connsiteY4" fmla="*/ 250124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7506">
                    <a:moveTo>
                      <a:pt x="0" y="250124"/>
                    </a:moveTo>
                    <a:lnTo>
                      <a:pt x="69532" y="267507"/>
                    </a:lnTo>
                    <a:lnTo>
                      <a:pt x="69532" y="23178"/>
                    </a:lnTo>
                    <a:lnTo>
                      <a:pt x="0" y="0"/>
                    </a:lnTo>
                    <a:lnTo>
                      <a:pt x="0" y="25012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AA04E5D-CFDA-43E5-92BC-7A74564A6A58}"/>
                  </a:ext>
                </a:extLst>
              </p:cNvPr>
              <p:cNvSpPr/>
              <p:nvPr/>
            </p:nvSpPr>
            <p:spPr>
              <a:xfrm>
                <a:off x="4213331" y="2421134"/>
                <a:ext cx="69532" cy="228877"/>
              </a:xfrm>
              <a:custGeom>
                <a:avLst/>
                <a:gdLst>
                  <a:gd name="connsiteX0" fmla="*/ 69533 w 69532"/>
                  <a:gd name="connsiteY0" fmla="*/ 24143 h 228877"/>
                  <a:gd name="connsiteX1" fmla="*/ 0 w 69532"/>
                  <a:gd name="connsiteY1" fmla="*/ 0 h 228877"/>
                  <a:gd name="connsiteX2" fmla="*/ 0 w 69532"/>
                  <a:gd name="connsiteY2" fmla="*/ 209563 h 228877"/>
                  <a:gd name="connsiteX3" fmla="*/ 69533 w 69532"/>
                  <a:gd name="connsiteY3" fmla="*/ 228878 h 228877"/>
                  <a:gd name="connsiteX4" fmla="*/ 69533 w 69532"/>
                  <a:gd name="connsiteY4" fmla="*/ 24143 h 22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28877">
                    <a:moveTo>
                      <a:pt x="69533" y="24143"/>
                    </a:moveTo>
                    <a:lnTo>
                      <a:pt x="0" y="0"/>
                    </a:lnTo>
                    <a:lnTo>
                      <a:pt x="0" y="209563"/>
                    </a:lnTo>
                    <a:lnTo>
                      <a:pt x="69533" y="228878"/>
                    </a:lnTo>
                    <a:lnTo>
                      <a:pt x="69533" y="241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990C36AF-FC5B-4E45-96B5-C34431EDBD1E}"/>
                  </a:ext>
                </a:extLst>
              </p:cNvPr>
              <p:cNvSpPr/>
              <p:nvPr/>
            </p:nvSpPr>
            <p:spPr>
              <a:xfrm>
                <a:off x="3416604" y="2232817"/>
                <a:ext cx="103332" cy="331245"/>
              </a:xfrm>
              <a:custGeom>
                <a:avLst/>
                <a:gdLst>
                  <a:gd name="connsiteX0" fmla="*/ 34766 w 103332"/>
                  <a:gd name="connsiteY0" fmla="*/ 310965 h 331245"/>
                  <a:gd name="connsiteX1" fmla="*/ 0 w 103332"/>
                  <a:gd name="connsiteY1" fmla="*/ 331245 h 331245"/>
                  <a:gd name="connsiteX2" fmla="*/ 0 w 103332"/>
                  <a:gd name="connsiteY2" fmla="*/ 57944 h 331245"/>
                  <a:gd name="connsiteX3" fmla="*/ 34766 w 103332"/>
                  <a:gd name="connsiteY3" fmla="*/ 39595 h 331245"/>
                  <a:gd name="connsiteX4" fmla="*/ 103333 w 103332"/>
                  <a:gd name="connsiteY4" fmla="*/ 0 h 331245"/>
                  <a:gd name="connsiteX5" fmla="*/ 67601 w 103332"/>
                  <a:gd name="connsiteY5" fmla="*/ 23177 h 331245"/>
                  <a:gd name="connsiteX6" fmla="*/ 67601 w 103332"/>
                  <a:gd name="connsiteY6" fmla="*/ 288753 h 331245"/>
                  <a:gd name="connsiteX7" fmla="*/ 103333 w 103332"/>
                  <a:gd name="connsiteY7" fmla="*/ 269438 h 33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32" h="331245">
                    <a:moveTo>
                      <a:pt x="34766" y="310965"/>
                    </a:moveTo>
                    <a:lnTo>
                      <a:pt x="0" y="331245"/>
                    </a:lnTo>
                    <a:lnTo>
                      <a:pt x="0" y="57944"/>
                    </a:lnTo>
                    <a:lnTo>
                      <a:pt x="34766" y="39595"/>
                    </a:lnTo>
                    <a:close/>
                    <a:moveTo>
                      <a:pt x="103333" y="0"/>
                    </a:moveTo>
                    <a:lnTo>
                      <a:pt x="67601" y="23177"/>
                    </a:lnTo>
                    <a:lnTo>
                      <a:pt x="67601" y="288753"/>
                    </a:lnTo>
                    <a:lnTo>
                      <a:pt x="103333" y="269438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4686B9A-47AB-457F-93F4-1A2BEE50F941}"/>
                  </a:ext>
                </a:extLst>
              </p:cNvPr>
              <p:cNvSpPr/>
              <p:nvPr/>
            </p:nvSpPr>
            <p:spPr>
              <a:xfrm>
                <a:off x="3380872" y="2550542"/>
                <a:ext cx="971523" cy="233706"/>
              </a:xfrm>
              <a:custGeom>
                <a:avLst/>
                <a:gdLst>
                  <a:gd name="connsiteX0" fmla="*/ 971523 w 971523"/>
                  <a:gd name="connsiteY0" fmla="*/ 162242 h 233706"/>
                  <a:gd name="connsiteX1" fmla="*/ 762926 w 971523"/>
                  <a:gd name="connsiteY1" fmla="*/ 233706 h 233706"/>
                  <a:gd name="connsiteX2" fmla="*/ 0 w 971523"/>
                  <a:gd name="connsiteY2" fmla="*/ 96573 h 233706"/>
                  <a:gd name="connsiteX3" fmla="*/ 207632 w 971523"/>
                  <a:gd name="connsiteY3" fmla="*/ 0 h 233706"/>
                  <a:gd name="connsiteX4" fmla="*/ 971523 w 971523"/>
                  <a:gd name="connsiteY4" fmla="*/ 162242 h 23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23" h="233706">
                    <a:moveTo>
                      <a:pt x="971523" y="162242"/>
                    </a:moveTo>
                    <a:lnTo>
                      <a:pt x="762926" y="233706"/>
                    </a:lnTo>
                    <a:lnTo>
                      <a:pt x="0" y="96573"/>
                    </a:lnTo>
                    <a:lnTo>
                      <a:pt x="207632" y="0"/>
                    </a:lnTo>
                    <a:lnTo>
                      <a:pt x="971523" y="162242"/>
                    </a:lnTo>
                    <a:close/>
                  </a:path>
                </a:pathLst>
              </a:custGeom>
              <a:solidFill>
                <a:srgbClr val="333132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9199EB46-C27E-4C36-AF8C-5C32E28EB0EA}"/>
                  </a:ext>
                </a:extLst>
              </p:cNvPr>
              <p:cNvSpPr/>
              <p:nvPr/>
            </p:nvSpPr>
            <p:spPr>
              <a:xfrm>
                <a:off x="3584641" y="2613314"/>
                <a:ext cx="767754" cy="539842"/>
              </a:xfrm>
              <a:custGeom>
                <a:avLst/>
                <a:gdLst>
                  <a:gd name="connsiteX0" fmla="*/ 767754 w 767754"/>
                  <a:gd name="connsiteY0" fmla="*/ 394017 h 539842"/>
                  <a:gd name="connsiteX1" fmla="*/ 0 w 767754"/>
                  <a:gd name="connsiteY1" fmla="*/ 539842 h 539842"/>
                  <a:gd name="connsiteX2" fmla="*/ 3863 w 767754"/>
                  <a:gd name="connsiteY2" fmla="*/ 0 h 539842"/>
                  <a:gd name="connsiteX3" fmla="*/ 767754 w 767754"/>
                  <a:gd name="connsiteY3" fmla="*/ 141962 h 539842"/>
                  <a:gd name="connsiteX4" fmla="*/ 767754 w 767754"/>
                  <a:gd name="connsiteY4" fmla="*/ 394017 h 53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4" h="539842">
                    <a:moveTo>
                      <a:pt x="767754" y="394017"/>
                    </a:moveTo>
                    <a:lnTo>
                      <a:pt x="0" y="539842"/>
                    </a:lnTo>
                    <a:lnTo>
                      <a:pt x="3863" y="0"/>
                    </a:lnTo>
                    <a:lnTo>
                      <a:pt x="767754" y="141962"/>
                    </a:lnTo>
                    <a:lnTo>
                      <a:pt x="767754" y="394017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B66D1C24-BAE7-4FCF-8143-7E4CE4EF8428}"/>
                  </a:ext>
                </a:extLst>
              </p:cNvPr>
              <p:cNvSpPr/>
              <p:nvPr/>
            </p:nvSpPr>
            <p:spPr>
              <a:xfrm>
                <a:off x="3659002" y="2721476"/>
                <a:ext cx="69532" cy="342833"/>
              </a:xfrm>
              <a:custGeom>
                <a:avLst/>
                <a:gdLst>
                  <a:gd name="connsiteX0" fmla="*/ 0 w 69532"/>
                  <a:gd name="connsiteY0" fmla="*/ 342834 h 342833"/>
                  <a:gd name="connsiteX1" fmla="*/ 0 w 69532"/>
                  <a:gd name="connsiteY1" fmla="*/ 0 h 342833"/>
                  <a:gd name="connsiteX2" fmla="*/ 69532 w 69532"/>
                  <a:gd name="connsiteY2" fmla="*/ 8691 h 342833"/>
                  <a:gd name="connsiteX3" fmla="*/ 69532 w 69532"/>
                  <a:gd name="connsiteY3" fmla="*/ 331245 h 342833"/>
                  <a:gd name="connsiteX4" fmla="*/ 0 w 69532"/>
                  <a:gd name="connsiteY4" fmla="*/ 342834 h 3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342833">
                    <a:moveTo>
                      <a:pt x="0" y="342834"/>
                    </a:moveTo>
                    <a:lnTo>
                      <a:pt x="0" y="0"/>
                    </a:lnTo>
                    <a:lnTo>
                      <a:pt x="69532" y="8691"/>
                    </a:lnTo>
                    <a:lnTo>
                      <a:pt x="69532" y="331245"/>
                    </a:lnTo>
                    <a:lnTo>
                      <a:pt x="0" y="34283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F8C80858-50EA-47E1-B8F2-48EFEDCED3B2}"/>
                  </a:ext>
                </a:extLst>
              </p:cNvPr>
              <p:cNvSpPr/>
              <p:nvPr/>
            </p:nvSpPr>
            <p:spPr>
              <a:xfrm>
                <a:off x="3797102" y="2738859"/>
                <a:ext cx="69532" cy="303238"/>
              </a:xfrm>
              <a:custGeom>
                <a:avLst/>
                <a:gdLst>
                  <a:gd name="connsiteX0" fmla="*/ 69533 w 69532"/>
                  <a:gd name="connsiteY0" fmla="*/ 290684 h 303238"/>
                  <a:gd name="connsiteX1" fmla="*/ 0 w 69532"/>
                  <a:gd name="connsiteY1" fmla="*/ 303239 h 303238"/>
                  <a:gd name="connsiteX2" fmla="*/ 0 w 69532"/>
                  <a:gd name="connsiteY2" fmla="*/ 0 h 303238"/>
                  <a:gd name="connsiteX3" fmla="*/ 69533 w 69532"/>
                  <a:gd name="connsiteY3" fmla="*/ 10623 h 303238"/>
                  <a:gd name="connsiteX4" fmla="*/ 69533 w 69532"/>
                  <a:gd name="connsiteY4" fmla="*/ 290684 h 303238"/>
                  <a:gd name="connsiteX5" fmla="*/ 69533 w 69532"/>
                  <a:gd name="connsiteY5" fmla="*/ 290684 h 30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532" h="303238">
                    <a:moveTo>
                      <a:pt x="69533" y="290684"/>
                    </a:moveTo>
                    <a:lnTo>
                      <a:pt x="0" y="303239"/>
                    </a:lnTo>
                    <a:lnTo>
                      <a:pt x="0" y="0"/>
                    </a:lnTo>
                    <a:lnTo>
                      <a:pt x="69533" y="10623"/>
                    </a:lnTo>
                    <a:lnTo>
                      <a:pt x="69533" y="290684"/>
                    </a:lnTo>
                    <a:lnTo>
                      <a:pt x="69533" y="29068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B6276B09-5069-4780-A5BD-552A2B92B98A}"/>
                  </a:ext>
                </a:extLst>
              </p:cNvPr>
              <p:cNvSpPr/>
              <p:nvPr/>
            </p:nvSpPr>
            <p:spPr>
              <a:xfrm>
                <a:off x="3936167" y="2756242"/>
                <a:ext cx="69532" cy="262678"/>
              </a:xfrm>
              <a:custGeom>
                <a:avLst/>
                <a:gdLst>
                  <a:gd name="connsiteX0" fmla="*/ 0 w 69532"/>
                  <a:gd name="connsiteY0" fmla="*/ 262678 h 262678"/>
                  <a:gd name="connsiteX1" fmla="*/ 0 w 69532"/>
                  <a:gd name="connsiteY1" fmla="*/ 0 h 262678"/>
                  <a:gd name="connsiteX2" fmla="*/ 69532 w 69532"/>
                  <a:gd name="connsiteY2" fmla="*/ 8692 h 262678"/>
                  <a:gd name="connsiteX3" fmla="*/ 69532 w 69532"/>
                  <a:gd name="connsiteY3" fmla="*/ 250124 h 262678"/>
                  <a:gd name="connsiteX4" fmla="*/ 0 w 69532"/>
                  <a:gd name="connsiteY4" fmla="*/ 262678 h 26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2678">
                    <a:moveTo>
                      <a:pt x="0" y="262678"/>
                    </a:moveTo>
                    <a:lnTo>
                      <a:pt x="0" y="0"/>
                    </a:lnTo>
                    <a:lnTo>
                      <a:pt x="69532" y="8692"/>
                    </a:lnTo>
                    <a:lnTo>
                      <a:pt x="69532" y="250124"/>
                    </a:lnTo>
                    <a:lnTo>
                      <a:pt x="0" y="262678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09E093F-A42A-4606-9862-28E94F3F3567}"/>
                  </a:ext>
                </a:extLst>
              </p:cNvPr>
              <p:cNvSpPr/>
              <p:nvPr/>
            </p:nvSpPr>
            <p:spPr>
              <a:xfrm>
                <a:off x="4075232" y="2773625"/>
                <a:ext cx="68566" cy="221151"/>
              </a:xfrm>
              <a:custGeom>
                <a:avLst/>
                <a:gdLst>
                  <a:gd name="connsiteX0" fmla="*/ 68567 w 68566"/>
                  <a:gd name="connsiteY0" fmla="*/ 208597 h 221151"/>
                  <a:gd name="connsiteX1" fmla="*/ 0 w 68566"/>
                  <a:gd name="connsiteY1" fmla="*/ 221152 h 221151"/>
                  <a:gd name="connsiteX2" fmla="*/ 0 w 68566"/>
                  <a:gd name="connsiteY2" fmla="*/ 0 h 221151"/>
                  <a:gd name="connsiteX3" fmla="*/ 68567 w 68566"/>
                  <a:gd name="connsiteY3" fmla="*/ 10623 h 221151"/>
                  <a:gd name="connsiteX4" fmla="*/ 68567 w 68566"/>
                  <a:gd name="connsiteY4" fmla="*/ 208597 h 22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6" h="221151">
                    <a:moveTo>
                      <a:pt x="68567" y="208597"/>
                    </a:moveTo>
                    <a:lnTo>
                      <a:pt x="0" y="221152"/>
                    </a:lnTo>
                    <a:lnTo>
                      <a:pt x="0" y="0"/>
                    </a:lnTo>
                    <a:lnTo>
                      <a:pt x="68567" y="10623"/>
                    </a:lnTo>
                    <a:lnTo>
                      <a:pt x="68567" y="208597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0929D181-6E19-4557-AC11-3C5FB04BB3FB}"/>
                  </a:ext>
                </a:extLst>
              </p:cNvPr>
              <p:cNvSpPr/>
              <p:nvPr/>
            </p:nvSpPr>
            <p:spPr>
              <a:xfrm>
                <a:off x="4213331" y="2791008"/>
                <a:ext cx="71464" cy="181557"/>
              </a:xfrm>
              <a:custGeom>
                <a:avLst/>
                <a:gdLst>
                  <a:gd name="connsiteX0" fmla="*/ 71464 w 71464"/>
                  <a:gd name="connsiteY0" fmla="*/ 169003 h 181557"/>
                  <a:gd name="connsiteX1" fmla="*/ 0 w 71464"/>
                  <a:gd name="connsiteY1" fmla="*/ 181557 h 181557"/>
                  <a:gd name="connsiteX2" fmla="*/ 0 w 71464"/>
                  <a:gd name="connsiteY2" fmla="*/ 0 h 181557"/>
                  <a:gd name="connsiteX3" fmla="*/ 66635 w 71464"/>
                  <a:gd name="connsiteY3" fmla="*/ 8692 h 181557"/>
                  <a:gd name="connsiteX4" fmla="*/ 71464 w 71464"/>
                  <a:gd name="connsiteY4" fmla="*/ 169003 h 1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64" h="181557">
                    <a:moveTo>
                      <a:pt x="71464" y="169003"/>
                    </a:moveTo>
                    <a:lnTo>
                      <a:pt x="0" y="181557"/>
                    </a:lnTo>
                    <a:lnTo>
                      <a:pt x="0" y="0"/>
                    </a:lnTo>
                    <a:lnTo>
                      <a:pt x="66635" y="8692"/>
                    </a:lnTo>
                    <a:lnTo>
                      <a:pt x="71464" y="16900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CEAE42B-57FF-461F-817B-CBE1A774AA7C}"/>
                  </a:ext>
                </a:extLst>
              </p:cNvPr>
              <p:cNvSpPr/>
              <p:nvPr/>
            </p:nvSpPr>
            <p:spPr>
              <a:xfrm>
                <a:off x="3380872" y="2618143"/>
                <a:ext cx="208597" cy="540808"/>
              </a:xfrm>
              <a:custGeom>
                <a:avLst/>
                <a:gdLst>
                  <a:gd name="connsiteX0" fmla="*/ 0 w 208597"/>
                  <a:gd name="connsiteY0" fmla="*/ 411401 h 540808"/>
                  <a:gd name="connsiteX1" fmla="*/ 0 w 208597"/>
                  <a:gd name="connsiteY1" fmla="*/ 96573 h 540808"/>
                  <a:gd name="connsiteX2" fmla="*/ 208597 w 208597"/>
                  <a:gd name="connsiteY2" fmla="*/ 0 h 540808"/>
                  <a:gd name="connsiteX3" fmla="*/ 208597 w 208597"/>
                  <a:gd name="connsiteY3" fmla="*/ 540808 h 5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97" h="540808">
                    <a:moveTo>
                      <a:pt x="0" y="411401"/>
                    </a:moveTo>
                    <a:lnTo>
                      <a:pt x="0" y="96573"/>
                    </a:lnTo>
                    <a:lnTo>
                      <a:pt x="208597" y="0"/>
                    </a:lnTo>
                    <a:lnTo>
                      <a:pt x="208597" y="540808"/>
                    </a:lnTo>
                    <a:close/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B87433AD-C922-41E7-BA1E-0587F3CEB970}"/>
                  </a:ext>
                </a:extLst>
              </p:cNvPr>
              <p:cNvSpPr/>
              <p:nvPr/>
            </p:nvSpPr>
            <p:spPr>
              <a:xfrm>
                <a:off x="3415639" y="2695401"/>
                <a:ext cx="105264" cy="372771"/>
              </a:xfrm>
              <a:custGeom>
                <a:avLst/>
                <a:gdLst>
                  <a:gd name="connsiteX0" fmla="*/ 30903 w 105264"/>
                  <a:gd name="connsiteY0" fmla="*/ 333176 h 372771"/>
                  <a:gd name="connsiteX1" fmla="*/ 0 w 105264"/>
                  <a:gd name="connsiteY1" fmla="*/ 317725 h 372771"/>
                  <a:gd name="connsiteX2" fmla="*/ 0 w 105264"/>
                  <a:gd name="connsiteY2" fmla="*/ 51184 h 372771"/>
                  <a:gd name="connsiteX3" fmla="*/ 30903 w 105264"/>
                  <a:gd name="connsiteY3" fmla="*/ 36698 h 372771"/>
                  <a:gd name="connsiteX4" fmla="*/ 105264 w 105264"/>
                  <a:gd name="connsiteY4" fmla="*/ 0 h 372771"/>
                  <a:gd name="connsiteX5" fmla="*/ 68567 w 105264"/>
                  <a:gd name="connsiteY5" fmla="*/ 18349 h 372771"/>
                  <a:gd name="connsiteX6" fmla="*/ 68567 w 105264"/>
                  <a:gd name="connsiteY6" fmla="*/ 354423 h 372771"/>
                  <a:gd name="connsiteX7" fmla="*/ 104299 w 105264"/>
                  <a:gd name="connsiteY7" fmla="*/ 372771 h 372771"/>
                  <a:gd name="connsiteX8" fmla="*/ 104299 w 105264"/>
                  <a:gd name="connsiteY8" fmla="*/ 0 h 37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64" h="372771">
                    <a:moveTo>
                      <a:pt x="30903" y="333176"/>
                    </a:moveTo>
                    <a:lnTo>
                      <a:pt x="0" y="317725"/>
                    </a:lnTo>
                    <a:lnTo>
                      <a:pt x="0" y="51184"/>
                    </a:lnTo>
                    <a:lnTo>
                      <a:pt x="30903" y="36698"/>
                    </a:lnTo>
                    <a:close/>
                    <a:moveTo>
                      <a:pt x="105264" y="0"/>
                    </a:moveTo>
                    <a:lnTo>
                      <a:pt x="68567" y="18349"/>
                    </a:lnTo>
                    <a:lnTo>
                      <a:pt x="68567" y="354423"/>
                    </a:lnTo>
                    <a:lnTo>
                      <a:pt x="104299" y="372771"/>
                    </a:lnTo>
                    <a:lnTo>
                      <a:pt x="104299" y="0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3977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7775D-C07D-491E-AE88-317E59A45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43370"/>
            <a:ext cx="11319048" cy="1143000"/>
          </a:xfrm>
        </p:spPr>
        <p:txBody>
          <a:bodyPr/>
          <a:lstStyle/>
          <a:p>
            <a:r>
              <a:rPr lang="en-US" dirty="0"/>
              <a:t>Containers: </a:t>
            </a:r>
            <a:r>
              <a:rPr lang="en-US" sz="4400" dirty="0"/>
              <a:t>The App Packaging Format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047EE2-F104-4C22-8206-51EECDAE9600}"/>
              </a:ext>
            </a:extLst>
          </p:cNvPr>
          <p:cNvGrpSpPr/>
          <p:nvPr/>
        </p:nvGrpSpPr>
        <p:grpSpPr>
          <a:xfrm>
            <a:off x="8341112" y="3786369"/>
            <a:ext cx="2752681" cy="2894965"/>
            <a:chOff x="3380872" y="2137210"/>
            <a:chExt cx="971523" cy="1021741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903F888-4B95-4F8F-8196-6F9F72BFA1FE}"/>
                </a:ext>
              </a:extLst>
            </p:cNvPr>
            <p:cNvSpPr/>
            <p:nvPr/>
          </p:nvSpPr>
          <p:spPr>
            <a:xfrm>
              <a:off x="3587538" y="2137210"/>
              <a:ext cx="764857" cy="575574"/>
            </a:xfrm>
            <a:custGeom>
              <a:avLst/>
              <a:gdLst>
                <a:gd name="connsiteX0" fmla="*/ 0 w 764857"/>
                <a:gd name="connsiteY0" fmla="*/ 0 h 575574"/>
                <a:gd name="connsiteX1" fmla="*/ 966 w 764857"/>
                <a:gd name="connsiteY1" fmla="*/ 413332 h 575574"/>
                <a:gd name="connsiteX2" fmla="*/ 764857 w 764857"/>
                <a:gd name="connsiteY2" fmla="*/ 575574 h 575574"/>
                <a:gd name="connsiteX3" fmla="*/ 764857 w 764857"/>
                <a:gd name="connsiteY3" fmla="*/ 287787 h 575574"/>
                <a:gd name="connsiteX4" fmla="*/ 0 w 764857"/>
                <a:gd name="connsiteY4" fmla="*/ 0 h 5755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857" h="575574">
                  <a:moveTo>
                    <a:pt x="0" y="0"/>
                  </a:moveTo>
                  <a:lnTo>
                    <a:pt x="966" y="413332"/>
                  </a:lnTo>
                  <a:lnTo>
                    <a:pt x="764857" y="575574"/>
                  </a:lnTo>
                  <a:lnTo>
                    <a:pt x="764857" y="2877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67676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9D7271B4-A859-422E-B8D0-AB8D0D3134E6}"/>
                </a:ext>
              </a:extLst>
            </p:cNvPr>
            <p:cNvSpPr/>
            <p:nvPr/>
          </p:nvSpPr>
          <p:spPr>
            <a:xfrm>
              <a:off x="3380872" y="2137210"/>
              <a:ext cx="207631" cy="509904"/>
            </a:xfrm>
            <a:custGeom>
              <a:avLst/>
              <a:gdLst>
                <a:gd name="connsiteX0" fmla="*/ 206666 w 207631"/>
                <a:gd name="connsiteY0" fmla="*/ 0 h 509904"/>
                <a:gd name="connsiteX1" fmla="*/ 0 w 207631"/>
                <a:gd name="connsiteY1" fmla="*/ 125545 h 509904"/>
                <a:gd name="connsiteX2" fmla="*/ 0 w 207631"/>
                <a:gd name="connsiteY2" fmla="*/ 509905 h 509904"/>
                <a:gd name="connsiteX3" fmla="*/ 207632 w 207631"/>
                <a:gd name="connsiteY3" fmla="*/ 413332 h 509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7631" h="509904">
                  <a:moveTo>
                    <a:pt x="206666" y="0"/>
                  </a:moveTo>
                  <a:lnTo>
                    <a:pt x="0" y="125545"/>
                  </a:lnTo>
                  <a:lnTo>
                    <a:pt x="0" y="509905"/>
                  </a:lnTo>
                  <a:lnTo>
                    <a:pt x="207632" y="413332"/>
                  </a:lnTo>
                </a:path>
              </a:pathLst>
            </a:custGeom>
            <a:solidFill>
              <a:srgbClr val="999999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61E3476-CA40-44B1-BCF4-C5A44A491725}"/>
                </a:ext>
              </a:extLst>
            </p:cNvPr>
            <p:cNvSpPr/>
            <p:nvPr/>
          </p:nvSpPr>
          <p:spPr>
            <a:xfrm>
              <a:off x="3936167" y="2326493"/>
              <a:ext cx="69532" cy="249158"/>
            </a:xfrm>
            <a:custGeom>
              <a:avLst/>
              <a:gdLst>
                <a:gd name="connsiteX0" fmla="*/ 0 w 69532"/>
                <a:gd name="connsiteY0" fmla="*/ 229843 h 249158"/>
                <a:gd name="connsiteX1" fmla="*/ 69532 w 69532"/>
                <a:gd name="connsiteY1" fmla="*/ 249158 h 249158"/>
                <a:gd name="connsiteX2" fmla="*/ 69532 w 69532"/>
                <a:gd name="connsiteY2" fmla="*/ 24143 h 249158"/>
                <a:gd name="connsiteX3" fmla="*/ 0 w 69532"/>
                <a:gd name="connsiteY3" fmla="*/ 0 h 249158"/>
                <a:gd name="connsiteX4" fmla="*/ 0 w 69532"/>
                <a:gd name="connsiteY4" fmla="*/ 229843 h 24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49158">
                  <a:moveTo>
                    <a:pt x="0" y="229843"/>
                  </a:moveTo>
                  <a:lnTo>
                    <a:pt x="69532" y="249158"/>
                  </a:lnTo>
                  <a:lnTo>
                    <a:pt x="69532" y="24143"/>
                  </a:lnTo>
                  <a:lnTo>
                    <a:pt x="0" y="0"/>
                  </a:lnTo>
                  <a:lnTo>
                    <a:pt x="0" y="229843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CDDB792-B93F-4B50-9213-D46FB33DA03D}"/>
                </a:ext>
              </a:extLst>
            </p:cNvPr>
            <p:cNvSpPr/>
            <p:nvPr/>
          </p:nvSpPr>
          <p:spPr>
            <a:xfrm>
              <a:off x="3797102" y="2279172"/>
              <a:ext cx="69532" cy="259781"/>
            </a:xfrm>
            <a:custGeom>
              <a:avLst/>
              <a:gdLst>
                <a:gd name="connsiteX0" fmla="*/ 69533 w 69532"/>
                <a:gd name="connsiteY0" fmla="*/ 25109 h 259781"/>
                <a:gd name="connsiteX1" fmla="*/ 0 w 69532"/>
                <a:gd name="connsiteY1" fmla="*/ 0 h 259781"/>
                <a:gd name="connsiteX2" fmla="*/ 0 w 69532"/>
                <a:gd name="connsiteY2" fmla="*/ 240467 h 259781"/>
                <a:gd name="connsiteX3" fmla="*/ 69533 w 69532"/>
                <a:gd name="connsiteY3" fmla="*/ 259781 h 259781"/>
                <a:gd name="connsiteX4" fmla="*/ 69533 w 69532"/>
                <a:gd name="connsiteY4" fmla="*/ 25109 h 259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59781">
                  <a:moveTo>
                    <a:pt x="69533" y="25109"/>
                  </a:moveTo>
                  <a:lnTo>
                    <a:pt x="0" y="0"/>
                  </a:lnTo>
                  <a:lnTo>
                    <a:pt x="0" y="240467"/>
                  </a:lnTo>
                  <a:lnTo>
                    <a:pt x="69533" y="259781"/>
                  </a:lnTo>
                  <a:lnTo>
                    <a:pt x="69533" y="25109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36FF41F-577A-4CD4-ABC1-C93914882CD8}"/>
                </a:ext>
              </a:extLst>
            </p:cNvPr>
            <p:cNvSpPr/>
            <p:nvPr/>
          </p:nvSpPr>
          <p:spPr>
            <a:xfrm>
              <a:off x="4075232" y="2374779"/>
              <a:ext cx="69532" cy="237569"/>
            </a:xfrm>
            <a:custGeom>
              <a:avLst/>
              <a:gdLst>
                <a:gd name="connsiteX0" fmla="*/ 0 w 69532"/>
                <a:gd name="connsiteY0" fmla="*/ 219220 h 237569"/>
                <a:gd name="connsiteX1" fmla="*/ 67601 w 69532"/>
                <a:gd name="connsiteY1" fmla="*/ 237569 h 237569"/>
                <a:gd name="connsiteX2" fmla="*/ 69533 w 69532"/>
                <a:gd name="connsiteY2" fmla="*/ 23177 h 237569"/>
                <a:gd name="connsiteX3" fmla="*/ 0 w 69532"/>
                <a:gd name="connsiteY3" fmla="*/ 0 h 237569"/>
                <a:gd name="connsiteX4" fmla="*/ 0 w 69532"/>
                <a:gd name="connsiteY4" fmla="*/ 219220 h 237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37569">
                  <a:moveTo>
                    <a:pt x="0" y="219220"/>
                  </a:moveTo>
                  <a:lnTo>
                    <a:pt x="67601" y="237569"/>
                  </a:lnTo>
                  <a:lnTo>
                    <a:pt x="69533" y="23177"/>
                  </a:lnTo>
                  <a:lnTo>
                    <a:pt x="0" y="0"/>
                  </a:lnTo>
                  <a:lnTo>
                    <a:pt x="0" y="219220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8E85D9B-779F-4304-B456-55950499EDAF}"/>
                </a:ext>
              </a:extLst>
            </p:cNvPr>
            <p:cNvSpPr/>
            <p:nvPr/>
          </p:nvSpPr>
          <p:spPr>
            <a:xfrm>
              <a:off x="3659002" y="2233783"/>
              <a:ext cx="69532" cy="267506"/>
            </a:xfrm>
            <a:custGeom>
              <a:avLst/>
              <a:gdLst>
                <a:gd name="connsiteX0" fmla="*/ 0 w 69532"/>
                <a:gd name="connsiteY0" fmla="*/ 250124 h 267506"/>
                <a:gd name="connsiteX1" fmla="*/ 69532 w 69532"/>
                <a:gd name="connsiteY1" fmla="*/ 267507 h 267506"/>
                <a:gd name="connsiteX2" fmla="*/ 69532 w 69532"/>
                <a:gd name="connsiteY2" fmla="*/ 23178 h 267506"/>
                <a:gd name="connsiteX3" fmla="*/ 0 w 69532"/>
                <a:gd name="connsiteY3" fmla="*/ 0 h 267506"/>
                <a:gd name="connsiteX4" fmla="*/ 0 w 69532"/>
                <a:gd name="connsiteY4" fmla="*/ 250124 h 26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67506">
                  <a:moveTo>
                    <a:pt x="0" y="250124"/>
                  </a:moveTo>
                  <a:lnTo>
                    <a:pt x="69532" y="267507"/>
                  </a:lnTo>
                  <a:lnTo>
                    <a:pt x="69532" y="23178"/>
                  </a:lnTo>
                  <a:lnTo>
                    <a:pt x="0" y="0"/>
                  </a:lnTo>
                  <a:lnTo>
                    <a:pt x="0" y="250124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9C7BD1F-C7C7-479E-81A4-01A14542A45A}"/>
                </a:ext>
              </a:extLst>
            </p:cNvPr>
            <p:cNvSpPr/>
            <p:nvPr/>
          </p:nvSpPr>
          <p:spPr>
            <a:xfrm>
              <a:off x="4213331" y="2421134"/>
              <a:ext cx="69532" cy="228877"/>
            </a:xfrm>
            <a:custGeom>
              <a:avLst/>
              <a:gdLst>
                <a:gd name="connsiteX0" fmla="*/ 69533 w 69532"/>
                <a:gd name="connsiteY0" fmla="*/ 24143 h 228877"/>
                <a:gd name="connsiteX1" fmla="*/ 0 w 69532"/>
                <a:gd name="connsiteY1" fmla="*/ 0 h 228877"/>
                <a:gd name="connsiteX2" fmla="*/ 0 w 69532"/>
                <a:gd name="connsiteY2" fmla="*/ 209563 h 228877"/>
                <a:gd name="connsiteX3" fmla="*/ 69533 w 69532"/>
                <a:gd name="connsiteY3" fmla="*/ 228878 h 228877"/>
                <a:gd name="connsiteX4" fmla="*/ 69533 w 69532"/>
                <a:gd name="connsiteY4" fmla="*/ 24143 h 228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28877">
                  <a:moveTo>
                    <a:pt x="69533" y="24143"/>
                  </a:moveTo>
                  <a:lnTo>
                    <a:pt x="0" y="0"/>
                  </a:lnTo>
                  <a:lnTo>
                    <a:pt x="0" y="209563"/>
                  </a:lnTo>
                  <a:lnTo>
                    <a:pt x="69533" y="228878"/>
                  </a:lnTo>
                  <a:lnTo>
                    <a:pt x="69533" y="24143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CBAB51A-101A-4683-9B20-7489C514285C}"/>
                </a:ext>
              </a:extLst>
            </p:cNvPr>
            <p:cNvSpPr/>
            <p:nvPr/>
          </p:nvSpPr>
          <p:spPr>
            <a:xfrm>
              <a:off x="3416604" y="2232817"/>
              <a:ext cx="103332" cy="331245"/>
            </a:xfrm>
            <a:custGeom>
              <a:avLst/>
              <a:gdLst>
                <a:gd name="connsiteX0" fmla="*/ 34766 w 103332"/>
                <a:gd name="connsiteY0" fmla="*/ 310965 h 331245"/>
                <a:gd name="connsiteX1" fmla="*/ 0 w 103332"/>
                <a:gd name="connsiteY1" fmla="*/ 331245 h 331245"/>
                <a:gd name="connsiteX2" fmla="*/ 0 w 103332"/>
                <a:gd name="connsiteY2" fmla="*/ 57944 h 331245"/>
                <a:gd name="connsiteX3" fmla="*/ 34766 w 103332"/>
                <a:gd name="connsiteY3" fmla="*/ 39595 h 331245"/>
                <a:gd name="connsiteX4" fmla="*/ 103333 w 103332"/>
                <a:gd name="connsiteY4" fmla="*/ 0 h 331245"/>
                <a:gd name="connsiteX5" fmla="*/ 67601 w 103332"/>
                <a:gd name="connsiteY5" fmla="*/ 23177 h 331245"/>
                <a:gd name="connsiteX6" fmla="*/ 67601 w 103332"/>
                <a:gd name="connsiteY6" fmla="*/ 288753 h 331245"/>
                <a:gd name="connsiteX7" fmla="*/ 103333 w 103332"/>
                <a:gd name="connsiteY7" fmla="*/ 269438 h 331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332" h="331245">
                  <a:moveTo>
                    <a:pt x="34766" y="310965"/>
                  </a:moveTo>
                  <a:lnTo>
                    <a:pt x="0" y="331245"/>
                  </a:lnTo>
                  <a:lnTo>
                    <a:pt x="0" y="57944"/>
                  </a:lnTo>
                  <a:lnTo>
                    <a:pt x="34766" y="39595"/>
                  </a:lnTo>
                  <a:close/>
                  <a:moveTo>
                    <a:pt x="103333" y="0"/>
                  </a:moveTo>
                  <a:lnTo>
                    <a:pt x="67601" y="23177"/>
                  </a:lnTo>
                  <a:lnTo>
                    <a:pt x="67601" y="288753"/>
                  </a:lnTo>
                  <a:lnTo>
                    <a:pt x="103333" y="269438"/>
                  </a:lnTo>
                  <a:close/>
                </a:path>
              </a:pathLst>
            </a:custGeom>
            <a:solidFill>
              <a:srgbClr val="B3B3B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5C8DA2A-03F1-4C90-87AB-59BC46CCF083}"/>
                </a:ext>
              </a:extLst>
            </p:cNvPr>
            <p:cNvSpPr/>
            <p:nvPr/>
          </p:nvSpPr>
          <p:spPr>
            <a:xfrm>
              <a:off x="3380872" y="2550542"/>
              <a:ext cx="971523" cy="233706"/>
            </a:xfrm>
            <a:custGeom>
              <a:avLst/>
              <a:gdLst>
                <a:gd name="connsiteX0" fmla="*/ 971523 w 971523"/>
                <a:gd name="connsiteY0" fmla="*/ 162242 h 233706"/>
                <a:gd name="connsiteX1" fmla="*/ 762926 w 971523"/>
                <a:gd name="connsiteY1" fmla="*/ 233706 h 233706"/>
                <a:gd name="connsiteX2" fmla="*/ 0 w 971523"/>
                <a:gd name="connsiteY2" fmla="*/ 96573 h 233706"/>
                <a:gd name="connsiteX3" fmla="*/ 207632 w 971523"/>
                <a:gd name="connsiteY3" fmla="*/ 0 h 233706"/>
                <a:gd name="connsiteX4" fmla="*/ 971523 w 971523"/>
                <a:gd name="connsiteY4" fmla="*/ 162242 h 233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1523" h="233706">
                  <a:moveTo>
                    <a:pt x="971523" y="162242"/>
                  </a:moveTo>
                  <a:lnTo>
                    <a:pt x="762926" y="233706"/>
                  </a:lnTo>
                  <a:lnTo>
                    <a:pt x="0" y="96573"/>
                  </a:lnTo>
                  <a:lnTo>
                    <a:pt x="207632" y="0"/>
                  </a:lnTo>
                  <a:lnTo>
                    <a:pt x="971523" y="162242"/>
                  </a:lnTo>
                  <a:close/>
                </a:path>
              </a:pathLst>
            </a:custGeom>
            <a:solidFill>
              <a:srgbClr val="333132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052F307-DBB9-46B1-AEDF-72AD85FA5804}"/>
                </a:ext>
              </a:extLst>
            </p:cNvPr>
            <p:cNvSpPr/>
            <p:nvPr/>
          </p:nvSpPr>
          <p:spPr>
            <a:xfrm>
              <a:off x="3584641" y="2613314"/>
              <a:ext cx="767754" cy="539842"/>
            </a:xfrm>
            <a:custGeom>
              <a:avLst/>
              <a:gdLst>
                <a:gd name="connsiteX0" fmla="*/ 767754 w 767754"/>
                <a:gd name="connsiteY0" fmla="*/ 394017 h 539842"/>
                <a:gd name="connsiteX1" fmla="*/ 0 w 767754"/>
                <a:gd name="connsiteY1" fmla="*/ 539842 h 539842"/>
                <a:gd name="connsiteX2" fmla="*/ 3863 w 767754"/>
                <a:gd name="connsiteY2" fmla="*/ 0 h 539842"/>
                <a:gd name="connsiteX3" fmla="*/ 767754 w 767754"/>
                <a:gd name="connsiteY3" fmla="*/ 141962 h 539842"/>
                <a:gd name="connsiteX4" fmla="*/ 767754 w 767754"/>
                <a:gd name="connsiteY4" fmla="*/ 394017 h 53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7754" h="539842">
                  <a:moveTo>
                    <a:pt x="767754" y="394017"/>
                  </a:moveTo>
                  <a:lnTo>
                    <a:pt x="0" y="539842"/>
                  </a:lnTo>
                  <a:lnTo>
                    <a:pt x="3863" y="0"/>
                  </a:lnTo>
                  <a:lnTo>
                    <a:pt x="767754" y="141962"/>
                  </a:lnTo>
                  <a:lnTo>
                    <a:pt x="767754" y="394017"/>
                  </a:lnTo>
                  <a:close/>
                </a:path>
              </a:pathLst>
            </a:custGeom>
            <a:solidFill>
              <a:srgbClr val="767676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F5B6DC6-7087-43E1-80F1-2F2F1AA999A6}"/>
                </a:ext>
              </a:extLst>
            </p:cNvPr>
            <p:cNvSpPr/>
            <p:nvPr/>
          </p:nvSpPr>
          <p:spPr>
            <a:xfrm>
              <a:off x="3659002" y="2721476"/>
              <a:ext cx="69532" cy="342833"/>
            </a:xfrm>
            <a:custGeom>
              <a:avLst/>
              <a:gdLst>
                <a:gd name="connsiteX0" fmla="*/ 0 w 69532"/>
                <a:gd name="connsiteY0" fmla="*/ 342834 h 342833"/>
                <a:gd name="connsiteX1" fmla="*/ 0 w 69532"/>
                <a:gd name="connsiteY1" fmla="*/ 0 h 342833"/>
                <a:gd name="connsiteX2" fmla="*/ 69532 w 69532"/>
                <a:gd name="connsiteY2" fmla="*/ 8691 h 342833"/>
                <a:gd name="connsiteX3" fmla="*/ 69532 w 69532"/>
                <a:gd name="connsiteY3" fmla="*/ 331245 h 342833"/>
                <a:gd name="connsiteX4" fmla="*/ 0 w 69532"/>
                <a:gd name="connsiteY4" fmla="*/ 342834 h 34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342833">
                  <a:moveTo>
                    <a:pt x="0" y="342834"/>
                  </a:moveTo>
                  <a:lnTo>
                    <a:pt x="0" y="0"/>
                  </a:lnTo>
                  <a:lnTo>
                    <a:pt x="69532" y="8691"/>
                  </a:lnTo>
                  <a:lnTo>
                    <a:pt x="69532" y="331245"/>
                  </a:lnTo>
                  <a:lnTo>
                    <a:pt x="0" y="342834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D1AC352-319F-4597-8C77-E1F53B7F3130}"/>
                </a:ext>
              </a:extLst>
            </p:cNvPr>
            <p:cNvSpPr/>
            <p:nvPr/>
          </p:nvSpPr>
          <p:spPr>
            <a:xfrm>
              <a:off x="3797102" y="2738859"/>
              <a:ext cx="69532" cy="303238"/>
            </a:xfrm>
            <a:custGeom>
              <a:avLst/>
              <a:gdLst>
                <a:gd name="connsiteX0" fmla="*/ 69533 w 69532"/>
                <a:gd name="connsiteY0" fmla="*/ 290684 h 303238"/>
                <a:gd name="connsiteX1" fmla="*/ 0 w 69532"/>
                <a:gd name="connsiteY1" fmla="*/ 303239 h 303238"/>
                <a:gd name="connsiteX2" fmla="*/ 0 w 69532"/>
                <a:gd name="connsiteY2" fmla="*/ 0 h 303238"/>
                <a:gd name="connsiteX3" fmla="*/ 69533 w 69532"/>
                <a:gd name="connsiteY3" fmla="*/ 10623 h 303238"/>
                <a:gd name="connsiteX4" fmla="*/ 69533 w 69532"/>
                <a:gd name="connsiteY4" fmla="*/ 290684 h 303238"/>
                <a:gd name="connsiteX5" fmla="*/ 69533 w 69532"/>
                <a:gd name="connsiteY5" fmla="*/ 290684 h 30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9532" h="303238">
                  <a:moveTo>
                    <a:pt x="69533" y="290684"/>
                  </a:moveTo>
                  <a:lnTo>
                    <a:pt x="0" y="303239"/>
                  </a:lnTo>
                  <a:lnTo>
                    <a:pt x="0" y="0"/>
                  </a:lnTo>
                  <a:lnTo>
                    <a:pt x="69533" y="10623"/>
                  </a:lnTo>
                  <a:lnTo>
                    <a:pt x="69533" y="290684"/>
                  </a:lnTo>
                  <a:lnTo>
                    <a:pt x="69533" y="290684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87DF54B-57FD-44C0-B254-AE4F6DEEF880}"/>
                </a:ext>
              </a:extLst>
            </p:cNvPr>
            <p:cNvSpPr/>
            <p:nvPr/>
          </p:nvSpPr>
          <p:spPr>
            <a:xfrm>
              <a:off x="3936167" y="2756242"/>
              <a:ext cx="69532" cy="262678"/>
            </a:xfrm>
            <a:custGeom>
              <a:avLst/>
              <a:gdLst>
                <a:gd name="connsiteX0" fmla="*/ 0 w 69532"/>
                <a:gd name="connsiteY0" fmla="*/ 262678 h 262678"/>
                <a:gd name="connsiteX1" fmla="*/ 0 w 69532"/>
                <a:gd name="connsiteY1" fmla="*/ 0 h 262678"/>
                <a:gd name="connsiteX2" fmla="*/ 69532 w 69532"/>
                <a:gd name="connsiteY2" fmla="*/ 8692 h 262678"/>
                <a:gd name="connsiteX3" fmla="*/ 69532 w 69532"/>
                <a:gd name="connsiteY3" fmla="*/ 250124 h 262678"/>
                <a:gd name="connsiteX4" fmla="*/ 0 w 69532"/>
                <a:gd name="connsiteY4" fmla="*/ 262678 h 262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" h="262678">
                  <a:moveTo>
                    <a:pt x="0" y="262678"/>
                  </a:moveTo>
                  <a:lnTo>
                    <a:pt x="0" y="0"/>
                  </a:lnTo>
                  <a:lnTo>
                    <a:pt x="69532" y="8692"/>
                  </a:lnTo>
                  <a:lnTo>
                    <a:pt x="69532" y="250124"/>
                  </a:lnTo>
                  <a:lnTo>
                    <a:pt x="0" y="262678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32A5C6D-6941-4218-8B67-A136474C39D7}"/>
                </a:ext>
              </a:extLst>
            </p:cNvPr>
            <p:cNvSpPr/>
            <p:nvPr/>
          </p:nvSpPr>
          <p:spPr>
            <a:xfrm>
              <a:off x="4075232" y="2773625"/>
              <a:ext cx="68566" cy="221151"/>
            </a:xfrm>
            <a:custGeom>
              <a:avLst/>
              <a:gdLst>
                <a:gd name="connsiteX0" fmla="*/ 68567 w 68566"/>
                <a:gd name="connsiteY0" fmla="*/ 208597 h 221151"/>
                <a:gd name="connsiteX1" fmla="*/ 0 w 68566"/>
                <a:gd name="connsiteY1" fmla="*/ 221152 h 221151"/>
                <a:gd name="connsiteX2" fmla="*/ 0 w 68566"/>
                <a:gd name="connsiteY2" fmla="*/ 0 h 221151"/>
                <a:gd name="connsiteX3" fmla="*/ 68567 w 68566"/>
                <a:gd name="connsiteY3" fmla="*/ 10623 h 221151"/>
                <a:gd name="connsiteX4" fmla="*/ 68567 w 68566"/>
                <a:gd name="connsiteY4" fmla="*/ 208597 h 22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66" h="221151">
                  <a:moveTo>
                    <a:pt x="68567" y="208597"/>
                  </a:moveTo>
                  <a:lnTo>
                    <a:pt x="0" y="221152"/>
                  </a:lnTo>
                  <a:lnTo>
                    <a:pt x="0" y="0"/>
                  </a:lnTo>
                  <a:lnTo>
                    <a:pt x="68567" y="10623"/>
                  </a:lnTo>
                  <a:lnTo>
                    <a:pt x="68567" y="208597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8B89FF8-72E1-4818-B9FC-6CBAE966DFAB}"/>
                </a:ext>
              </a:extLst>
            </p:cNvPr>
            <p:cNvSpPr/>
            <p:nvPr/>
          </p:nvSpPr>
          <p:spPr>
            <a:xfrm>
              <a:off x="4213331" y="2791008"/>
              <a:ext cx="71464" cy="181557"/>
            </a:xfrm>
            <a:custGeom>
              <a:avLst/>
              <a:gdLst>
                <a:gd name="connsiteX0" fmla="*/ 71464 w 71464"/>
                <a:gd name="connsiteY0" fmla="*/ 169003 h 181557"/>
                <a:gd name="connsiteX1" fmla="*/ 0 w 71464"/>
                <a:gd name="connsiteY1" fmla="*/ 181557 h 181557"/>
                <a:gd name="connsiteX2" fmla="*/ 0 w 71464"/>
                <a:gd name="connsiteY2" fmla="*/ 0 h 181557"/>
                <a:gd name="connsiteX3" fmla="*/ 66635 w 71464"/>
                <a:gd name="connsiteY3" fmla="*/ 8692 h 181557"/>
                <a:gd name="connsiteX4" fmla="*/ 71464 w 71464"/>
                <a:gd name="connsiteY4" fmla="*/ 169003 h 181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464" h="181557">
                  <a:moveTo>
                    <a:pt x="71464" y="169003"/>
                  </a:moveTo>
                  <a:lnTo>
                    <a:pt x="0" y="181557"/>
                  </a:lnTo>
                  <a:lnTo>
                    <a:pt x="0" y="0"/>
                  </a:lnTo>
                  <a:lnTo>
                    <a:pt x="66635" y="8692"/>
                  </a:lnTo>
                  <a:lnTo>
                    <a:pt x="71464" y="169003"/>
                  </a:lnTo>
                  <a:close/>
                </a:path>
              </a:pathLst>
            </a:custGeom>
            <a:solidFill>
              <a:srgbClr val="A3A3A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744AFBB-423A-4E91-AC66-FDE31616844B}"/>
                </a:ext>
              </a:extLst>
            </p:cNvPr>
            <p:cNvSpPr/>
            <p:nvPr/>
          </p:nvSpPr>
          <p:spPr>
            <a:xfrm>
              <a:off x="3380872" y="2618143"/>
              <a:ext cx="208597" cy="540808"/>
            </a:xfrm>
            <a:custGeom>
              <a:avLst/>
              <a:gdLst>
                <a:gd name="connsiteX0" fmla="*/ 0 w 208597"/>
                <a:gd name="connsiteY0" fmla="*/ 411401 h 540808"/>
                <a:gd name="connsiteX1" fmla="*/ 0 w 208597"/>
                <a:gd name="connsiteY1" fmla="*/ 96573 h 540808"/>
                <a:gd name="connsiteX2" fmla="*/ 208597 w 208597"/>
                <a:gd name="connsiteY2" fmla="*/ 0 h 540808"/>
                <a:gd name="connsiteX3" fmla="*/ 208597 w 208597"/>
                <a:gd name="connsiteY3" fmla="*/ 540808 h 54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597" h="540808">
                  <a:moveTo>
                    <a:pt x="0" y="411401"/>
                  </a:moveTo>
                  <a:lnTo>
                    <a:pt x="0" y="96573"/>
                  </a:lnTo>
                  <a:lnTo>
                    <a:pt x="208597" y="0"/>
                  </a:lnTo>
                  <a:lnTo>
                    <a:pt x="208597" y="540808"/>
                  </a:lnTo>
                  <a:close/>
                </a:path>
              </a:pathLst>
            </a:custGeom>
            <a:solidFill>
              <a:srgbClr val="999999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0D95993-7956-4F7E-8E3A-E48D35F8682C}"/>
                </a:ext>
              </a:extLst>
            </p:cNvPr>
            <p:cNvSpPr/>
            <p:nvPr/>
          </p:nvSpPr>
          <p:spPr>
            <a:xfrm>
              <a:off x="3415639" y="2695401"/>
              <a:ext cx="105264" cy="372771"/>
            </a:xfrm>
            <a:custGeom>
              <a:avLst/>
              <a:gdLst>
                <a:gd name="connsiteX0" fmla="*/ 30903 w 105264"/>
                <a:gd name="connsiteY0" fmla="*/ 333176 h 372771"/>
                <a:gd name="connsiteX1" fmla="*/ 0 w 105264"/>
                <a:gd name="connsiteY1" fmla="*/ 317725 h 372771"/>
                <a:gd name="connsiteX2" fmla="*/ 0 w 105264"/>
                <a:gd name="connsiteY2" fmla="*/ 51184 h 372771"/>
                <a:gd name="connsiteX3" fmla="*/ 30903 w 105264"/>
                <a:gd name="connsiteY3" fmla="*/ 36698 h 372771"/>
                <a:gd name="connsiteX4" fmla="*/ 105264 w 105264"/>
                <a:gd name="connsiteY4" fmla="*/ 0 h 372771"/>
                <a:gd name="connsiteX5" fmla="*/ 68567 w 105264"/>
                <a:gd name="connsiteY5" fmla="*/ 18349 h 372771"/>
                <a:gd name="connsiteX6" fmla="*/ 68567 w 105264"/>
                <a:gd name="connsiteY6" fmla="*/ 354423 h 372771"/>
                <a:gd name="connsiteX7" fmla="*/ 104299 w 105264"/>
                <a:gd name="connsiteY7" fmla="*/ 372771 h 372771"/>
                <a:gd name="connsiteX8" fmla="*/ 104299 w 105264"/>
                <a:gd name="connsiteY8" fmla="*/ 0 h 372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264" h="372771">
                  <a:moveTo>
                    <a:pt x="30903" y="333176"/>
                  </a:moveTo>
                  <a:lnTo>
                    <a:pt x="0" y="317725"/>
                  </a:lnTo>
                  <a:lnTo>
                    <a:pt x="0" y="51184"/>
                  </a:lnTo>
                  <a:lnTo>
                    <a:pt x="30903" y="36698"/>
                  </a:lnTo>
                  <a:close/>
                  <a:moveTo>
                    <a:pt x="105264" y="0"/>
                  </a:moveTo>
                  <a:lnTo>
                    <a:pt x="68567" y="18349"/>
                  </a:lnTo>
                  <a:lnTo>
                    <a:pt x="68567" y="354423"/>
                  </a:lnTo>
                  <a:lnTo>
                    <a:pt x="104299" y="372771"/>
                  </a:lnTo>
                  <a:lnTo>
                    <a:pt x="104299" y="0"/>
                  </a:lnTo>
                  <a:close/>
                </a:path>
              </a:pathLst>
            </a:custGeom>
            <a:solidFill>
              <a:srgbClr val="B3B3B3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8759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24D07-207F-40DC-94E4-D417AB777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What About…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F830-24D4-4560-9916-1B2E8330D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Where do the base artifacts come from?</a:t>
            </a:r>
          </a:p>
          <a:p>
            <a:r>
              <a:rPr lang="en-US" sz="3200" dirty="0"/>
              <a:t>Do you, should you, blindly trust upstream content?</a:t>
            </a:r>
          </a:p>
          <a:p>
            <a:r>
              <a:rPr lang="en-US" sz="3200" dirty="0"/>
              <a:t>How do you balance leveraging upstream content, </a:t>
            </a:r>
            <a:br>
              <a:rPr lang="en-US" sz="3200" dirty="0"/>
            </a:br>
            <a:r>
              <a:rPr lang="en-US" sz="3200" dirty="0"/>
              <a:t>	while assuring stability?</a:t>
            </a:r>
          </a:p>
          <a:p>
            <a:r>
              <a:rPr lang="en-US" sz="3200" dirty="0"/>
              <a:t>Wrapping up a project, how do you patch containers?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2978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581E-B5F8-4DB8-BEA5-CBAF33A5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319048" cy="1143000"/>
          </a:xfrm>
        </p:spPr>
        <p:txBody>
          <a:bodyPr/>
          <a:lstStyle/>
          <a:p>
            <a:r>
              <a:rPr lang="en-US" dirty="0"/>
              <a:t>How Do You Patch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52839-7E2F-431B-B3C9-FFD354C98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Patch running containers, like VMs</a:t>
            </a:r>
          </a:p>
          <a:p>
            <a:r>
              <a:rPr lang="en-US" dirty="0"/>
              <a:t>Patch the container, at build time</a:t>
            </a:r>
          </a:p>
          <a:p>
            <a:r>
              <a:rPr lang="en-US" dirty="0"/>
              <a:t>Pull updated base images, rebuild, redeploy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6806E3-A274-4D2B-BF64-CC750FEB5C3A}"/>
              </a:ext>
            </a:extLst>
          </p:cNvPr>
          <p:cNvSpPr/>
          <p:nvPr/>
        </p:nvSpPr>
        <p:spPr>
          <a:xfrm rot="21332644">
            <a:off x="2271939" y="4859389"/>
            <a:ext cx="90371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Containers are a paradigm shift from VM workloads</a:t>
            </a:r>
          </a:p>
        </p:txBody>
      </p:sp>
      <p:pic>
        <p:nvPicPr>
          <p:cNvPr id="1026" name="Picture 2" descr="Image result for moved the cheese">
            <a:extLst>
              <a:ext uri="{FF2B5EF4-FFF2-40B4-BE49-F238E27FC236}">
                <a16:creationId xmlns:a16="http://schemas.microsoft.com/office/drawing/2014/main" id="{14043E70-F3C2-434C-A476-4D92D678E6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5"/>
          <a:stretch/>
        </p:blipFill>
        <p:spPr bwMode="auto">
          <a:xfrm>
            <a:off x="4399" y="3853364"/>
            <a:ext cx="1994222" cy="28835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543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069E0-6FEC-4A33-8071-6BDD39199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Tagging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16BF6-67C5-4592-9893-EA329F91BE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balancing servicing and stability</a:t>
            </a:r>
          </a:p>
        </p:txBody>
      </p:sp>
    </p:spTree>
    <p:extLst>
      <p:ext uri="{BB962C8B-B14F-4D97-AF65-F5344CB8AC3E}">
        <p14:creationId xmlns:p14="http://schemas.microsoft.com/office/powerpoint/2010/main" val="2779936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Rectangle 329">
            <a:extLst>
              <a:ext uri="{FF2B5EF4-FFF2-40B4-BE49-F238E27FC236}">
                <a16:creationId xmlns:a16="http://schemas.microsoft.com/office/drawing/2014/main" id="{29565DBD-0BD5-4411-8F72-7368B5B44858}"/>
              </a:ext>
            </a:extLst>
          </p:cNvPr>
          <p:cNvSpPr/>
          <p:nvPr/>
        </p:nvSpPr>
        <p:spPr bwMode="auto">
          <a:xfrm>
            <a:off x="55180" y="-270302"/>
            <a:ext cx="13626982" cy="722708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31" name="Moon 330">
            <a:extLst>
              <a:ext uri="{FF2B5EF4-FFF2-40B4-BE49-F238E27FC236}">
                <a16:creationId xmlns:a16="http://schemas.microsoft.com/office/drawing/2014/main" id="{CF85539C-3365-43A0-8E97-08F56406D37D}"/>
              </a:ext>
            </a:extLst>
          </p:cNvPr>
          <p:cNvSpPr/>
          <p:nvPr/>
        </p:nvSpPr>
        <p:spPr bwMode="auto">
          <a:xfrm rot="19800000">
            <a:off x="-2399700" y="3788969"/>
            <a:ext cx="1342039" cy="2684080"/>
          </a:xfrm>
          <a:prstGeom prst="moon">
            <a:avLst/>
          </a:prstGeom>
          <a:solidFill>
            <a:sysClr val="window" lastClr="FFFFFF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9" name="Rectangle 1128">
            <a:extLst>
              <a:ext uri="{FF2B5EF4-FFF2-40B4-BE49-F238E27FC236}">
                <a16:creationId xmlns:a16="http://schemas.microsoft.com/office/drawing/2014/main" id="{37363C63-F3DB-4B44-B2C4-876BC8CC7F56}"/>
              </a:ext>
            </a:extLst>
          </p:cNvPr>
          <p:cNvSpPr/>
          <p:nvPr/>
        </p:nvSpPr>
        <p:spPr>
          <a:xfrm>
            <a:off x="1663605" y="4270280"/>
            <a:ext cx="440864" cy="223825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2re</a:t>
            </a:r>
          </a:p>
        </p:txBody>
      </p:sp>
      <p:sp>
        <p:nvSpPr>
          <p:cNvPr id="1130" name="Rectangle 1129">
            <a:extLst>
              <a:ext uri="{FF2B5EF4-FFF2-40B4-BE49-F238E27FC236}">
                <a16:creationId xmlns:a16="http://schemas.microsoft.com/office/drawing/2014/main" id="{5C041B32-2C8E-4485-99FA-CFA1E5E4AAAE}"/>
              </a:ext>
            </a:extLst>
          </p:cNvPr>
          <p:cNvSpPr/>
          <p:nvPr/>
        </p:nvSpPr>
        <p:spPr>
          <a:xfrm>
            <a:off x="1663014" y="4098433"/>
            <a:ext cx="440864" cy="22382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u82</a:t>
            </a:r>
          </a:p>
        </p:txBody>
      </p:sp>
      <p:sp>
        <p:nvSpPr>
          <p:cNvPr id="1131" name="Rectangle 1130">
            <a:extLst>
              <a:ext uri="{FF2B5EF4-FFF2-40B4-BE49-F238E27FC236}">
                <a16:creationId xmlns:a16="http://schemas.microsoft.com/office/drawing/2014/main" id="{0D3843EB-C42D-4B15-8449-152928CC5D43}"/>
              </a:ext>
            </a:extLst>
          </p:cNvPr>
          <p:cNvSpPr/>
          <p:nvPr/>
        </p:nvSpPr>
        <p:spPr>
          <a:xfrm>
            <a:off x="1644821" y="3973186"/>
            <a:ext cx="440864" cy="22382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web:1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digest: 91e</a:t>
            </a:r>
          </a:p>
        </p:txBody>
      </p:sp>
      <p:sp>
        <p:nvSpPr>
          <p:cNvPr id="1149" name="Rectangle 1148">
            <a:extLst>
              <a:ext uri="{FF2B5EF4-FFF2-40B4-BE49-F238E27FC236}">
                <a16:creationId xmlns:a16="http://schemas.microsoft.com/office/drawing/2014/main" id="{7B1E020A-9551-4872-9220-33BF939FCF6E}"/>
              </a:ext>
            </a:extLst>
          </p:cNvPr>
          <p:cNvSpPr/>
          <p:nvPr/>
        </p:nvSpPr>
        <p:spPr>
          <a:xfrm>
            <a:off x="1669504" y="6198696"/>
            <a:ext cx="440864" cy="22382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3rp</a:t>
            </a:r>
          </a:p>
        </p:txBody>
      </p:sp>
      <p:sp>
        <p:nvSpPr>
          <p:cNvPr id="1150" name="Rectangle 1149">
            <a:extLst>
              <a:ext uri="{FF2B5EF4-FFF2-40B4-BE49-F238E27FC236}">
                <a16:creationId xmlns:a16="http://schemas.microsoft.com/office/drawing/2014/main" id="{2BC9555A-A2F3-46B5-8222-28892F6B3344}"/>
              </a:ext>
            </a:extLst>
          </p:cNvPr>
          <p:cNvSpPr/>
          <p:nvPr/>
        </p:nvSpPr>
        <p:spPr>
          <a:xfrm>
            <a:off x="1673846" y="6353407"/>
            <a:ext cx="432178" cy="22382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5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1n4</a:t>
            </a:r>
          </a:p>
        </p:txBody>
      </p:sp>
      <p:grpSp>
        <p:nvGrpSpPr>
          <p:cNvPr id="851" name="Group 850">
            <a:extLst>
              <a:ext uri="{FF2B5EF4-FFF2-40B4-BE49-F238E27FC236}">
                <a16:creationId xmlns:a16="http://schemas.microsoft.com/office/drawing/2014/main" id="{D4DBF79C-98AF-4F5F-B77A-665A8D75C102}"/>
              </a:ext>
            </a:extLst>
          </p:cNvPr>
          <p:cNvGrpSpPr/>
          <p:nvPr/>
        </p:nvGrpSpPr>
        <p:grpSpPr>
          <a:xfrm>
            <a:off x="8888233" y="396443"/>
            <a:ext cx="2891814" cy="1665913"/>
            <a:chOff x="4156030" y="3448050"/>
            <a:chExt cx="2065507" cy="1191294"/>
          </a:xfrm>
        </p:grpSpPr>
        <p:sp>
          <p:nvSpPr>
            <p:cNvPr id="852" name="Rectangle 851">
              <a:extLst>
                <a:ext uri="{FF2B5EF4-FFF2-40B4-BE49-F238E27FC236}">
                  <a16:creationId xmlns:a16="http://schemas.microsoft.com/office/drawing/2014/main" id="{84105235-AB22-478D-A8B2-92773B93913F}"/>
                </a:ext>
              </a:extLst>
            </p:cNvPr>
            <p:cNvSpPr/>
            <p:nvPr/>
          </p:nvSpPr>
          <p:spPr>
            <a:xfrm>
              <a:off x="4156030" y="3562350"/>
              <a:ext cx="2065507" cy="1076994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48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3" name="Flowchart: Alternate Process 852">
              <a:extLst>
                <a:ext uri="{FF2B5EF4-FFF2-40B4-BE49-F238E27FC236}">
                  <a16:creationId xmlns:a16="http://schemas.microsoft.com/office/drawing/2014/main" id="{E7022A30-7595-46EC-9D04-CE1CE1957C60}"/>
                </a:ext>
              </a:extLst>
            </p:cNvPr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96" b="1" kern="0" dirty="0">
                  <a:solidFill>
                    <a:prstClr val="black"/>
                  </a:solidFill>
                  <a:latin typeface="Lucida Console" panose="020B0609040504020204" pitchFamily="49" charset="0"/>
                  <a:ea typeface="+mn-ea"/>
                  <a:cs typeface="+mn-cs"/>
                </a:rPr>
                <a:t>HOST-A</a:t>
              </a:r>
            </a:p>
          </p:txBody>
        </p:sp>
      </p:grpSp>
      <p:grpSp>
        <p:nvGrpSpPr>
          <p:cNvPr id="854" name="Group 853">
            <a:extLst>
              <a:ext uri="{FF2B5EF4-FFF2-40B4-BE49-F238E27FC236}">
                <a16:creationId xmlns:a16="http://schemas.microsoft.com/office/drawing/2014/main" id="{8AF19420-5F69-443A-914F-44151DBE681F}"/>
              </a:ext>
            </a:extLst>
          </p:cNvPr>
          <p:cNvGrpSpPr/>
          <p:nvPr/>
        </p:nvGrpSpPr>
        <p:grpSpPr>
          <a:xfrm>
            <a:off x="10272656" y="1160497"/>
            <a:ext cx="735391" cy="453061"/>
            <a:chOff x="3240661" y="1005909"/>
            <a:chExt cx="540854" cy="333210"/>
          </a:xfrm>
        </p:grpSpPr>
        <p:grpSp>
          <p:nvGrpSpPr>
            <p:cNvPr id="855" name="Group 854">
              <a:extLst>
                <a:ext uri="{FF2B5EF4-FFF2-40B4-BE49-F238E27FC236}">
                  <a16:creationId xmlns:a16="http://schemas.microsoft.com/office/drawing/2014/main" id="{361309F7-D5AE-43FF-86F2-D0634294D920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857" name="Rectangle 856">
                <a:extLst>
                  <a:ext uri="{FF2B5EF4-FFF2-40B4-BE49-F238E27FC236}">
                    <a16:creationId xmlns:a16="http://schemas.microsoft.com/office/drawing/2014/main" id="{6123EA4D-0D02-4C8E-9F5C-7403BC3C21C2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8" name="Rectangle 857">
                <a:extLst>
                  <a:ext uri="{FF2B5EF4-FFF2-40B4-BE49-F238E27FC236}">
                    <a16:creationId xmlns:a16="http://schemas.microsoft.com/office/drawing/2014/main" id="{3147B608-020F-4B88-A003-5D4E76E756ED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59" name="Group 858">
                <a:extLst>
                  <a:ext uri="{FF2B5EF4-FFF2-40B4-BE49-F238E27FC236}">
                    <a16:creationId xmlns:a16="http://schemas.microsoft.com/office/drawing/2014/main" id="{91798F7F-5EB6-4967-99C0-7947B1E89DCC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863" name="Straight Connector 862">
                  <a:extLst>
                    <a:ext uri="{FF2B5EF4-FFF2-40B4-BE49-F238E27FC236}">
                      <a16:creationId xmlns:a16="http://schemas.microsoft.com/office/drawing/2014/main" id="{1FB5ED3D-44AE-4EF4-A35E-A37292C13190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4" name="Straight Connector 863">
                  <a:extLst>
                    <a:ext uri="{FF2B5EF4-FFF2-40B4-BE49-F238E27FC236}">
                      <a16:creationId xmlns:a16="http://schemas.microsoft.com/office/drawing/2014/main" id="{77331D92-ECB3-40F7-BB9D-CB06EAE74E28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5" name="Straight Connector 864">
                  <a:extLst>
                    <a:ext uri="{FF2B5EF4-FFF2-40B4-BE49-F238E27FC236}">
                      <a16:creationId xmlns:a16="http://schemas.microsoft.com/office/drawing/2014/main" id="{B7968563-C916-4B79-9E33-85942FAC3A40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6" name="Straight Connector 865">
                  <a:extLst>
                    <a:ext uri="{FF2B5EF4-FFF2-40B4-BE49-F238E27FC236}">
                      <a16:creationId xmlns:a16="http://schemas.microsoft.com/office/drawing/2014/main" id="{7C4C515E-E990-4CD8-A8F2-F2BD3B2A7830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7" name="Straight Connector 866">
                  <a:extLst>
                    <a:ext uri="{FF2B5EF4-FFF2-40B4-BE49-F238E27FC236}">
                      <a16:creationId xmlns:a16="http://schemas.microsoft.com/office/drawing/2014/main" id="{7A7C5CDB-A9EE-4624-8CB9-5BA48527D2EF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8" name="Straight Connector 867">
                  <a:extLst>
                    <a:ext uri="{FF2B5EF4-FFF2-40B4-BE49-F238E27FC236}">
                      <a16:creationId xmlns:a16="http://schemas.microsoft.com/office/drawing/2014/main" id="{27960BD5-7955-4637-BC3D-6FF7DAEC2AD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69" name="Straight Connector 868">
                  <a:extLst>
                    <a:ext uri="{FF2B5EF4-FFF2-40B4-BE49-F238E27FC236}">
                      <a16:creationId xmlns:a16="http://schemas.microsoft.com/office/drawing/2014/main" id="{5A395D1C-C19E-40A0-93A3-3500FF49418E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70" name="Straight Connector 869">
                  <a:extLst>
                    <a:ext uri="{FF2B5EF4-FFF2-40B4-BE49-F238E27FC236}">
                      <a16:creationId xmlns:a16="http://schemas.microsoft.com/office/drawing/2014/main" id="{D07AE8AD-28E4-4346-9F40-2B22A107636C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71" name="Straight Connector 870">
                  <a:extLst>
                    <a:ext uri="{FF2B5EF4-FFF2-40B4-BE49-F238E27FC236}">
                      <a16:creationId xmlns:a16="http://schemas.microsoft.com/office/drawing/2014/main" id="{61CB3409-7FEB-405C-8663-770B9D2551BE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860" name="Rectangle 859">
                <a:extLst>
                  <a:ext uri="{FF2B5EF4-FFF2-40B4-BE49-F238E27FC236}">
                    <a16:creationId xmlns:a16="http://schemas.microsoft.com/office/drawing/2014/main" id="{1FDC2899-69BC-4012-A16C-2C5A996010C2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1" name="Rectangle 860">
                <a:extLst>
                  <a:ext uri="{FF2B5EF4-FFF2-40B4-BE49-F238E27FC236}">
                    <a16:creationId xmlns:a16="http://schemas.microsoft.com/office/drawing/2014/main" id="{946FB1EE-6E18-445B-806A-019F65746278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62" name="Rectangle 861">
                <a:extLst>
                  <a:ext uri="{FF2B5EF4-FFF2-40B4-BE49-F238E27FC236}">
                    <a16:creationId xmlns:a16="http://schemas.microsoft.com/office/drawing/2014/main" id="{09693B42-D0BE-4631-A4D1-A28B1AEEC133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56" name="Rectangle 855">
              <a:extLst>
                <a:ext uri="{FF2B5EF4-FFF2-40B4-BE49-F238E27FC236}">
                  <a16:creationId xmlns:a16="http://schemas.microsoft.com/office/drawing/2014/main" id="{3419056A-DC25-44DD-B79A-9B2AFB8CC1F2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web:1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digest: 91e</a:t>
              </a:r>
            </a:p>
          </p:txBody>
        </p:sp>
      </p:grpSp>
      <p:grpSp>
        <p:nvGrpSpPr>
          <p:cNvPr id="872" name="Group 871">
            <a:extLst>
              <a:ext uri="{FF2B5EF4-FFF2-40B4-BE49-F238E27FC236}">
                <a16:creationId xmlns:a16="http://schemas.microsoft.com/office/drawing/2014/main" id="{DD301E3A-6088-4484-9A53-826721FB7989}"/>
              </a:ext>
            </a:extLst>
          </p:cNvPr>
          <p:cNvGrpSpPr/>
          <p:nvPr/>
        </p:nvGrpSpPr>
        <p:grpSpPr>
          <a:xfrm>
            <a:off x="10272656" y="1571343"/>
            <a:ext cx="735391" cy="453061"/>
            <a:chOff x="3240661" y="1005909"/>
            <a:chExt cx="540854" cy="333210"/>
          </a:xfrm>
        </p:grpSpPr>
        <p:grpSp>
          <p:nvGrpSpPr>
            <p:cNvPr id="873" name="Group 872">
              <a:extLst>
                <a:ext uri="{FF2B5EF4-FFF2-40B4-BE49-F238E27FC236}">
                  <a16:creationId xmlns:a16="http://schemas.microsoft.com/office/drawing/2014/main" id="{93EA99BF-15EF-4AE9-AB6F-FF68A36A1D68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875" name="Rectangle 874">
                <a:extLst>
                  <a:ext uri="{FF2B5EF4-FFF2-40B4-BE49-F238E27FC236}">
                    <a16:creationId xmlns:a16="http://schemas.microsoft.com/office/drawing/2014/main" id="{4429F138-052B-40D6-A044-56D7D3DD9553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6" name="Rectangle 875">
                <a:extLst>
                  <a:ext uri="{FF2B5EF4-FFF2-40B4-BE49-F238E27FC236}">
                    <a16:creationId xmlns:a16="http://schemas.microsoft.com/office/drawing/2014/main" id="{7D91571D-B1F2-4844-954B-E7E57CAC8556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77" name="Group 876">
                <a:extLst>
                  <a:ext uri="{FF2B5EF4-FFF2-40B4-BE49-F238E27FC236}">
                    <a16:creationId xmlns:a16="http://schemas.microsoft.com/office/drawing/2014/main" id="{4004F2D3-5A4E-44BD-9BF4-5299C8FA12FC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881" name="Straight Connector 880">
                  <a:extLst>
                    <a:ext uri="{FF2B5EF4-FFF2-40B4-BE49-F238E27FC236}">
                      <a16:creationId xmlns:a16="http://schemas.microsoft.com/office/drawing/2014/main" id="{893D143B-917A-4E23-8FA3-4E35ED65B5A3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2" name="Straight Connector 881">
                  <a:extLst>
                    <a:ext uri="{FF2B5EF4-FFF2-40B4-BE49-F238E27FC236}">
                      <a16:creationId xmlns:a16="http://schemas.microsoft.com/office/drawing/2014/main" id="{68CB3C3F-42E4-459F-B45D-92C0A3E59F90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3" name="Straight Connector 882">
                  <a:extLst>
                    <a:ext uri="{FF2B5EF4-FFF2-40B4-BE49-F238E27FC236}">
                      <a16:creationId xmlns:a16="http://schemas.microsoft.com/office/drawing/2014/main" id="{D266FB6A-8D99-4E06-8C76-FC6B46517BB5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4" name="Straight Connector 883">
                  <a:extLst>
                    <a:ext uri="{FF2B5EF4-FFF2-40B4-BE49-F238E27FC236}">
                      <a16:creationId xmlns:a16="http://schemas.microsoft.com/office/drawing/2014/main" id="{4A83DFEC-43BC-4CC7-A8F8-415D9EAF5E44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5" name="Straight Connector 884">
                  <a:extLst>
                    <a:ext uri="{FF2B5EF4-FFF2-40B4-BE49-F238E27FC236}">
                      <a16:creationId xmlns:a16="http://schemas.microsoft.com/office/drawing/2014/main" id="{0EF7B69E-F659-435F-A84B-40ABAC5203DE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6" name="Straight Connector 885">
                  <a:extLst>
                    <a:ext uri="{FF2B5EF4-FFF2-40B4-BE49-F238E27FC236}">
                      <a16:creationId xmlns:a16="http://schemas.microsoft.com/office/drawing/2014/main" id="{9F258AC3-E5AA-4153-9116-D86DA441525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7" name="Straight Connector 886">
                  <a:extLst>
                    <a:ext uri="{FF2B5EF4-FFF2-40B4-BE49-F238E27FC236}">
                      <a16:creationId xmlns:a16="http://schemas.microsoft.com/office/drawing/2014/main" id="{4029AF9D-BAF4-4DE4-916D-F0B5E091C09E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8" name="Straight Connector 887">
                  <a:extLst>
                    <a:ext uri="{FF2B5EF4-FFF2-40B4-BE49-F238E27FC236}">
                      <a16:creationId xmlns:a16="http://schemas.microsoft.com/office/drawing/2014/main" id="{E4A6B40D-3E2C-4B90-AB32-A71A95AB658C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889" name="Straight Connector 888">
                  <a:extLst>
                    <a:ext uri="{FF2B5EF4-FFF2-40B4-BE49-F238E27FC236}">
                      <a16:creationId xmlns:a16="http://schemas.microsoft.com/office/drawing/2014/main" id="{0DE0898D-0AC1-47A5-9F48-9F33344346F7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878" name="Rectangle 877">
                <a:extLst>
                  <a:ext uri="{FF2B5EF4-FFF2-40B4-BE49-F238E27FC236}">
                    <a16:creationId xmlns:a16="http://schemas.microsoft.com/office/drawing/2014/main" id="{ECAA04A1-9A81-4106-90B2-9BD4497EB991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79" name="Rectangle 878">
                <a:extLst>
                  <a:ext uri="{FF2B5EF4-FFF2-40B4-BE49-F238E27FC236}">
                    <a16:creationId xmlns:a16="http://schemas.microsoft.com/office/drawing/2014/main" id="{9A487E77-BD84-40E0-A8A4-10B978B732A9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80" name="Rectangle 879">
                <a:extLst>
                  <a:ext uri="{FF2B5EF4-FFF2-40B4-BE49-F238E27FC236}">
                    <a16:creationId xmlns:a16="http://schemas.microsoft.com/office/drawing/2014/main" id="{E553548D-730A-4B44-9337-C1BD0098B83E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74" name="Rectangle 873">
              <a:extLst>
                <a:ext uri="{FF2B5EF4-FFF2-40B4-BE49-F238E27FC236}">
                  <a16:creationId xmlns:a16="http://schemas.microsoft.com/office/drawing/2014/main" id="{FD9EF6E5-E3DE-4315-8DD5-DBD66FE882FE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2re</a:t>
              </a:r>
            </a:p>
          </p:txBody>
        </p:sp>
      </p:grpSp>
      <p:grpSp>
        <p:nvGrpSpPr>
          <p:cNvPr id="890" name="Group 889">
            <a:extLst>
              <a:ext uri="{FF2B5EF4-FFF2-40B4-BE49-F238E27FC236}">
                <a16:creationId xmlns:a16="http://schemas.microsoft.com/office/drawing/2014/main" id="{C040DA52-C102-49F4-A1C6-C181FCBEB5BD}"/>
              </a:ext>
            </a:extLst>
          </p:cNvPr>
          <p:cNvGrpSpPr/>
          <p:nvPr/>
        </p:nvGrpSpPr>
        <p:grpSpPr>
          <a:xfrm>
            <a:off x="10272656" y="746526"/>
            <a:ext cx="735391" cy="453061"/>
            <a:chOff x="3240661" y="1005909"/>
            <a:chExt cx="540854" cy="333210"/>
          </a:xfrm>
        </p:grpSpPr>
        <p:grpSp>
          <p:nvGrpSpPr>
            <p:cNvPr id="891" name="Group 890">
              <a:extLst>
                <a:ext uri="{FF2B5EF4-FFF2-40B4-BE49-F238E27FC236}">
                  <a16:creationId xmlns:a16="http://schemas.microsoft.com/office/drawing/2014/main" id="{AB53B5E9-1AAE-436B-8399-47828D3EEFBD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893" name="Rectangle 892">
                <a:extLst>
                  <a:ext uri="{FF2B5EF4-FFF2-40B4-BE49-F238E27FC236}">
                    <a16:creationId xmlns:a16="http://schemas.microsoft.com/office/drawing/2014/main" id="{F096C55E-E155-4B40-A285-0ABFC7488063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4" name="Rectangle 893">
                <a:extLst>
                  <a:ext uri="{FF2B5EF4-FFF2-40B4-BE49-F238E27FC236}">
                    <a16:creationId xmlns:a16="http://schemas.microsoft.com/office/drawing/2014/main" id="{EB90D624-EC4F-4432-81EE-A4ED2E0AB840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895" name="Group 894">
                <a:extLst>
                  <a:ext uri="{FF2B5EF4-FFF2-40B4-BE49-F238E27FC236}">
                    <a16:creationId xmlns:a16="http://schemas.microsoft.com/office/drawing/2014/main" id="{2AD5373C-0354-4301-83D7-CFD734315862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899" name="Straight Connector 898">
                  <a:extLst>
                    <a:ext uri="{FF2B5EF4-FFF2-40B4-BE49-F238E27FC236}">
                      <a16:creationId xmlns:a16="http://schemas.microsoft.com/office/drawing/2014/main" id="{E61EC01C-866C-477F-AE6B-E329A58EC499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0" name="Straight Connector 899">
                  <a:extLst>
                    <a:ext uri="{FF2B5EF4-FFF2-40B4-BE49-F238E27FC236}">
                      <a16:creationId xmlns:a16="http://schemas.microsoft.com/office/drawing/2014/main" id="{6DFA379C-8B32-4CB5-AC5F-B5CF6EABE52D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1" name="Straight Connector 900">
                  <a:extLst>
                    <a:ext uri="{FF2B5EF4-FFF2-40B4-BE49-F238E27FC236}">
                      <a16:creationId xmlns:a16="http://schemas.microsoft.com/office/drawing/2014/main" id="{4B61FC7D-8A9D-4441-80D6-E866B7C447DB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2" name="Straight Connector 901">
                  <a:extLst>
                    <a:ext uri="{FF2B5EF4-FFF2-40B4-BE49-F238E27FC236}">
                      <a16:creationId xmlns:a16="http://schemas.microsoft.com/office/drawing/2014/main" id="{BD23FFB9-5A75-4C57-9D81-726DE9345631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3" name="Straight Connector 902">
                  <a:extLst>
                    <a:ext uri="{FF2B5EF4-FFF2-40B4-BE49-F238E27FC236}">
                      <a16:creationId xmlns:a16="http://schemas.microsoft.com/office/drawing/2014/main" id="{2C54617C-E10D-498E-9D3E-5CC6793FB703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4" name="Straight Connector 903">
                  <a:extLst>
                    <a:ext uri="{FF2B5EF4-FFF2-40B4-BE49-F238E27FC236}">
                      <a16:creationId xmlns:a16="http://schemas.microsoft.com/office/drawing/2014/main" id="{BB1304A1-124F-44DD-A3E7-BC0D11E23DF5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5" name="Straight Connector 904">
                  <a:extLst>
                    <a:ext uri="{FF2B5EF4-FFF2-40B4-BE49-F238E27FC236}">
                      <a16:creationId xmlns:a16="http://schemas.microsoft.com/office/drawing/2014/main" id="{8BCA9BE0-9BFA-491B-A991-89EEAA69BF43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6" name="Straight Connector 905">
                  <a:extLst>
                    <a:ext uri="{FF2B5EF4-FFF2-40B4-BE49-F238E27FC236}">
                      <a16:creationId xmlns:a16="http://schemas.microsoft.com/office/drawing/2014/main" id="{0B1D294A-4C87-4AC2-924D-A727E3583BDF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07" name="Straight Connector 906">
                  <a:extLst>
                    <a:ext uri="{FF2B5EF4-FFF2-40B4-BE49-F238E27FC236}">
                      <a16:creationId xmlns:a16="http://schemas.microsoft.com/office/drawing/2014/main" id="{AF7F3AEA-2817-43EF-8433-D40D820C3733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896" name="Rectangle 895">
                <a:extLst>
                  <a:ext uri="{FF2B5EF4-FFF2-40B4-BE49-F238E27FC236}">
                    <a16:creationId xmlns:a16="http://schemas.microsoft.com/office/drawing/2014/main" id="{EAABABD4-A85E-4D61-930E-1082C8F65063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7" name="Rectangle 896">
                <a:extLst>
                  <a:ext uri="{FF2B5EF4-FFF2-40B4-BE49-F238E27FC236}">
                    <a16:creationId xmlns:a16="http://schemas.microsoft.com/office/drawing/2014/main" id="{758EFD93-D9DB-41E1-AFD5-366B15AB9FF6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98" name="Rectangle 897">
                <a:extLst>
                  <a:ext uri="{FF2B5EF4-FFF2-40B4-BE49-F238E27FC236}">
                    <a16:creationId xmlns:a16="http://schemas.microsoft.com/office/drawing/2014/main" id="{BB9D1545-3C6E-4C26-AADF-39B536873DC3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5984BC28-5442-46CC-AA50-26998787A61B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web:1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digest: 91e</a:t>
              </a:r>
            </a:p>
          </p:txBody>
        </p:sp>
      </p:grpSp>
      <p:grpSp>
        <p:nvGrpSpPr>
          <p:cNvPr id="908" name="Group 907">
            <a:extLst>
              <a:ext uri="{FF2B5EF4-FFF2-40B4-BE49-F238E27FC236}">
                <a16:creationId xmlns:a16="http://schemas.microsoft.com/office/drawing/2014/main" id="{245F70D1-8267-4B5C-8D16-27140CFACD0D}"/>
              </a:ext>
            </a:extLst>
          </p:cNvPr>
          <p:cNvGrpSpPr/>
          <p:nvPr/>
        </p:nvGrpSpPr>
        <p:grpSpPr>
          <a:xfrm>
            <a:off x="11009320" y="1160497"/>
            <a:ext cx="735391" cy="453061"/>
            <a:chOff x="3240661" y="1005909"/>
            <a:chExt cx="540854" cy="333210"/>
          </a:xfrm>
        </p:grpSpPr>
        <p:grpSp>
          <p:nvGrpSpPr>
            <p:cNvPr id="909" name="Group 908">
              <a:extLst>
                <a:ext uri="{FF2B5EF4-FFF2-40B4-BE49-F238E27FC236}">
                  <a16:creationId xmlns:a16="http://schemas.microsoft.com/office/drawing/2014/main" id="{2462287B-E25C-436A-B0BF-1CAE6CFF3171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11" name="Rectangle 910">
                <a:extLst>
                  <a:ext uri="{FF2B5EF4-FFF2-40B4-BE49-F238E27FC236}">
                    <a16:creationId xmlns:a16="http://schemas.microsoft.com/office/drawing/2014/main" id="{EDC63CB5-D94E-4E2E-A08C-2EE7293FFA70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2" name="Rectangle 911">
                <a:extLst>
                  <a:ext uri="{FF2B5EF4-FFF2-40B4-BE49-F238E27FC236}">
                    <a16:creationId xmlns:a16="http://schemas.microsoft.com/office/drawing/2014/main" id="{3B24E385-8067-47E4-A8AA-438422EB362A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13" name="Group 912">
                <a:extLst>
                  <a:ext uri="{FF2B5EF4-FFF2-40B4-BE49-F238E27FC236}">
                    <a16:creationId xmlns:a16="http://schemas.microsoft.com/office/drawing/2014/main" id="{6B0984A3-5AAC-4E56-A681-2C8B373E7EDA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17" name="Straight Connector 916">
                  <a:extLst>
                    <a:ext uri="{FF2B5EF4-FFF2-40B4-BE49-F238E27FC236}">
                      <a16:creationId xmlns:a16="http://schemas.microsoft.com/office/drawing/2014/main" id="{0013A89A-D5F1-492C-AFC2-6C3384A4A90E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18" name="Straight Connector 917">
                  <a:extLst>
                    <a:ext uri="{FF2B5EF4-FFF2-40B4-BE49-F238E27FC236}">
                      <a16:creationId xmlns:a16="http://schemas.microsoft.com/office/drawing/2014/main" id="{1AB4568C-842B-4231-9C65-D0FCC1A893F5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19" name="Straight Connector 918">
                  <a:extLst>
                    <a:ext uri="{FF2B5EF4-FFF2-40B4-BE49-F238E27FC236}">
                      <a16:creationId xmlns:a16="http://schemas.microsoft.com/office/drawing/2014/main" id="{74A6AA70-CC23-4EA6-8F8B-C4FEC2C06C30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0" name="Straight Connector 919">
                  <a:extLst>
                    <a:ext uri="{FF2B5EF4-FFF2-40B4-BE49-F238E27FC236}">
                      <a16:creationId xmlns:a16="http://schemas.microsoft.com/office/drawing/2014/main" id="{5C222056-9CD9-47CD-8B6F-B59E058CC50E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1" name="Straight Connector 920">
                  <a:extLst>
                    <a:ext uri="{FF2B5EF4-FFF2-40B4-BE49-F238E27FC236}">
                      <a16:creationId xmlns:a16="http://schemas.microsoft.com/office/drawing/2014/main" id="{393DA743-085F-448E-8312-B7BAFE9B00E1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2" name="Straight Connector 921">
                  <a:extLst>
                    <a:ext uri="{FF2B5EF4-FFF2-40B4-BE49-F238E27FC236}">
                      <a16:creationId xmlns:a16="http://schemas.microsoft.com/office/drawing/2014/main" id="{6DE3D088-3281-4076-9C95-3B2547F13BE4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3" name="Straight Connector 922">
                  <a:extLst>
                    <a:ext uri="{FF2B5EF4-FFF2-40B4-BE49-F238E27FC236}">
                      <a16:creationId xmlns:a16="http://schemas.microsoft.com/office/drawing/2014/main" id="{B6E21EDD-AC0A-47FE-9054-0A9179445CEB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4" name="Straight Connector 923">
                  <a:extLst>
                    <a:ext uri="{FF2B5EF4-FFF2-40B4-BE49-F238E27FC236}">
                      <a16:creationId xmlns:a16="http://schemas.microsoft.com/office/drawing/2014/main" id="{29B0E6BF-2E46-4233-BC4D-B7A2484CA578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25" name="Straight Connector 924">
                  <a:extLst>
                    <a:ext uri="{FF2B5EF4-FFF2-40B4-BE49-F238E27FC236}">
                      <a16:creationId xmlns:a16="http://schemas.microsoft.com/office/drawing/2014/main" id="{3E62B68E-95EB-4364-9006-18789DB0762F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E632A0A9-932A-4C71-B3FE-2E997E0C9251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5" name="Rectangle 914">
                <a:extLst>
                  <a:ext uri="{FF2B5EF4-FFF2-40B4-BE49-F238E27FC236}">
                    <a16:creationId xmlns:a16="http://schemas.microsoft.com/office/drawing/2014/main" id="{C4C41F0B-5119-4D69-9F21-E886C29FFACE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16" name="Rectangle 915">
                <a:extLst>
                  <a:ext uri="{FF2B5EF4-FFF2-40B4-BE49-F238E27FC236}">
                    <a16:creationId xmlns:a16="http://schemas.microsoft.com/office/drawing/2014/main" id="{BEB06A73-03F1-4ED9-9F68-74045C284869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10" name="Rectangle 909">
              <a:extLst>
                <a:ext uri="{FF2B5EF4-FFF2-40B4-BE49-F238E27FC236}">
                  <a16:creationId xmlns:a16="http://schemas.microsoft.com/office/drawing/2014/main" id="{83E3A587-8854-40CA-BA48-348B7EC94636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u82</a:t>
              </a:r>
            </a:p>
          </p:txBody>
        </p:sp>
      </p:grp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E0615A4C-ACC6-4035-88DB-02BEE7557A54}"/>
              </a:ext>
            </a:extLst>
          </p:cNvPr>
          <p:cNvGrpSpPr/>
          <p:nvPr/>
        </p:nvGrpSpPr>
        <p:grpSpPr>
          <a:xfrm>
            <a:off x="11009320" y="746526"/>
            <a:ext cx="735391" cy="453061"/>
            <a:chOff x="3240661" y="1005909"/>
            <a:chExt cx="540854" cy="333210"/>
          </a:xfrm>
        </p:grpSpPr>
        <p:grpSp>
          <p:nvGrpSpPr>
            <p:cNvPr id="927" name="Group 926">
              <a:extLst>
                <a:ext uri="{FF2B5EF4-FFF2-40B4-BE49-F238E27FC236}">
                  <a16:creationId xmlns:a16="http://schemas.microsoft.com/office/drawing/2014/main" id="{76F555BD-7A07-4695-AE4F-5D00E0AF5CDA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29" name="Rectangle 928">
                <a:extLst>
                  <a:ext uri="{FF2B5EF4-FFF2-40B4-BE49-F238E27FC236}">
                    <a16:creationId xmlns:a16="http://schemas.microsoft.com/office/drawing/2014/main" id="{532CBBA9-3C9F-461B-AE77-0585AF7A5C8F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0" name="Rectangle 929">
                <a:extLst>
                  <a:ext uri="{FF2B5EF4-FFF2-40B4-BE49-F238E27FC236}">
                    <a16:creationId xmlns:a16="http://schemas.microsoft.com/office/drawing/2014/main" id="{77A908E3-E97A-4698-96B1-19C21175F502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31" name="Group 930">
                <a:extLst>
                  <a:ext uri="{FF2B5EF4-FFF2-40B4-BE49-F238E27FC236}">
                    <a16:creationId xmlns:a16="http://schemas.microsoft.com/office/drawing/2014/main" id="{AA4494D2-D92C-478C-BEA3-6A09176F836F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35" name="Straight Connector 934">
                  <a:extLst>
                    <a:ext uri="{FF2B5EF4-FFF2-40B4-BE49-F238E27FC236}">
                      <a16:creationId xmlns:a16="http://schemas.microsoft.com/office/drawing/2014/main" id="{1737901F-0B13-4BDF-9D1A-417F4B1BC505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36" name="Straight Connector 935">
                  <a:extLst>
                    <a:ext uri="{FF2B5EF4-FFF2-40B4-BE49-F238E27FC236}">
                      <a16:creationId xmlns:a16="http://schemas.microsoft.com/office/drawing/2014/main" id="{84A689D7-0D3F-4894-BB99-DEF5812E6A98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37" name="Straight Connector 936">
                  <a:extLst>
                    <a:ext uri="{FF2B5EF4-FFF2-40B4-BE49-F238E27FC236}">
                      <a16:creationId xmlns:a16="http://schemas.microsoft.com/office/drawing/2014/main" id="{451668CC-435B-47D3-B75B-A09EC32AEC37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38" name="Straight Connector 937">
                  <a:extLst>
                    <a:ext uri="{FF2B5EF4-FFF2-40B4-BE49-F238E27FC236}">
                      <a16:creationId xmlns:a16="http://schemas.microsoft.com/office/drawing/2014/main" id="{C071C5F3-A305-4F83-B8C9-C2160F0576B0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39" name="Straight Connector 938">
                  <a:extLst>
                    <a:ext uri="{FF2B5EF4-FFF2-40B4-BE49-F238E27FC236}">
                      <a16:creationId xmlns:a16="http://schemas.microsoft.com/office/drawing/2014/main" id="{237C4AEB-FFA4-439D-A708-EAF317718390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40" name="Straight Connector 939">
                  <a:extLst>
                    <a:ext uri="{FF2B5EF4-FFF2-40B4-BE49-F238E27FC236}">
                      <a16:creationId xmlns:a16="http://schemas.microsoft.com/office/drawing/2014/main" id="{A7EC479E-BF67-457D-8067-8E91DE0BFDA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41" name="Straight Connector 940">
                  <a:extLst>
                    <a:ext uri="{FF2B5EF4-FFF2-40B4-BE49-F238E27FC236}">
                      <a16:creationId xmlns:a16="http://schemas.microsoft.com/office/drawing/2014/main" id="{E0868280-2235-477A-9880-59D7DA66513F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42" name="Straight Connector 941">
                  <a:extLst>
                    <a:ext uri="{FF2B5EF4-FFF2-40B4-BE49-F238E27FC236}">
                      <a16:creationId xmlns:a16="http://schemas.microsoft.com/office/drawing/2014/main" id="{B15D5775-D047-4B81-AA83-AFCE902BC58C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43" name="Straight Connector 942">
                  <a:extLst>
                    <a:ext uri="{FF2B5EF4-FFF2-40B4-BE49-F238E27FC236}">
                      <a16:creationId xmlns:a16="http://schemas.microsoft.com/office/drawing/2014/main" id="{F84FF991-EB20-48C9-8A6D-79FE780CC5EF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32" name="Rectangle 931">
                <a:extLst>
                  <a:ext uri="{FF2B5EF4-FFF2-40B4-BE49-F238E27FC236}">
                    <a16:creationId xmlns:a16="http://schemas.microsoft.com/office/drawing/2014/main" id="{D359166B-F831-491F-A43D-E3BA127C2F37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3" name="Rectangle 932">
                <a:extLst>
                  <a:ext uri="{FF2B5EF4-FFF2-40B4-BE49-F238E27FC236}">
                    <a16:creationId xmlns:a16="http://schemas.microsoft.com/office/drawing/2014/main" id="{EAC9715B-4EFC-4886-AA4D-1F1A3E7A8451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34" name="Rectangle 933">
                <a:extLst>
                  <a:ext uri="{FF2B5EF4-FFF2-40B4-BE49-F238E27FC236}">
                    <a16:creationId xmlns:a16="http://schemas.microsoft.com/office/drawing/2014/main" id="{ABC01E94-4D77-45CA-8B82-F95328949BFA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28" name="Rectangle 927">
              <a:extLst>
                <a:ext uri="{FF2B5EF4-FFF2-40B4-BE49-F238E27FC236}">
                  <a16:creationId xmlns:a16="http://schemas.microsoft.com/office/drawing/2014/main" id="{F9000254-72AD-413B-AD0B-E9718952148F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7030A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web:1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FFFFFF"/>
                  </a:solidFill>
                  <a:latin typeface="Calibri"/>
                  <a:ea typeface="+mn-ea"/>
                  <a:cs typeface="+mn-cs"/>
                </a:rPr>
                <a:t>digest: 91e</a:t>
              </a:r>
            </a:p>
          </p:txBody>
        </p:sp>
      </p:grpSp>
      <p:grpSp>
        <p:nvGrpSpPr>
          <p:cNvPr id="944" name="Group 943">
            <a:extLst>
              <a:ext uri="{FF2B5EF4-FFF2-40B4-BE49-F238E27FC236}">
                <a16:creationId xmlns:a16="http://schemas.microsoft.com/office/drawing/2014/main" id="{48063369-19CF-4A38-947A-7D17EFD7E302}"/>
              </a:ext>
            </a:extLst>
          </p:cNvPr>
          <p:cNvGrpSpPr/>
          <p:nvPr/>
        </p:nvGrpSpPr>
        <p:grpSpPr>
          <a:xfrm>
            <a:off x="11009320" y="1570781"/>
            <a:ext cx="735391" cy="453061"/>
            <a:chOff x="3240661" y="1005909"/>
            <a:chExt cx="540854" cy="333210"/>
          </a:xfrm>
        </p:grpSpPr>
        <p:grpSp>
          <p:nvGrpSpPr>
            <p:cNvPr id="945" name="Group 944">
              <a:extLst>
                <a:ext uri="{FF2B5EF4-FFF2-40B4-BE49-F238E27FC236}">
                  <a16:creationId xmlns:a16="http://schemas.microsoft.com/office/drawing/2014/main" id="{BA2D27AB-3189-4301-ADF9-D3ABE3974BC5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47" name="Rectangle 946">
                <a:extLst>
                  <a:ext uri="{FF2B5EF4-FFF2-40B4-BE49-F238E27FC236}">
                    <a16:creationId xmlns:a16="http://schemas.microsoft.com/office/drawing/2014/main" id="{8536FE58-6006-4070-99D4-B0C69D07EB98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48" name="Rectangle 947">
                <a:extLst>
                  <a:ext uri="{FF2B5EF4-FFF2-40B4-BE49-F238E27FC236}">
                    <a16:creationId xmlns:a16="http://schemas.microsoft.com/office/drawing/2014/main" id="{F58DD5E6-2282-4152-9482-5AF578EE371D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49" name="Group 948">
                <a:extLst>
                  <a:ext uri="{FF2B5EF4-FFF2-40B4-BE49-F238E27FC236}">
                    <a16:creationId xmlns:a16="http://schemas.microsoft.com/office/drawing/2014/main" id="{A96329C3-7045-4467-92E4-773540CBAFD9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53" name="Straight Connector 952">
                  <a:extLst>
                    <a:ext uri="{FF2B5EF4-FFF2-40B4-BE49-F238E27FC236}">
                      <a16:creationId xmlns:a16="http://schemas.microsoft.com/office/drawing/2014/main" id="{693EFCCB-BC1E-407B-B37D-564B3C5303C8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4" name="Straight Connector 953">
                  <a:extLst>
                    <a:ext uri="{FF2B5EF4-FFF2-40B4-BE49-F238E27FC236}">
                      <a16:creationId xmlns:a16="http://schemas.microsoft.com/office/drawing/2014/main" id="{540964B1-1409-4947-85B2-F8D474A2E71A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D19419CF-91D9-4212-9EA9-56A04D53F758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2A733EFE-CBDE-40FC-97DA-9E46F25B7650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7" name="Straight Connector 956">
                  <a:extLst>
                    <a:ext uri="{FF2B5EF4-FFF2-40B4-BE49-F238E27FC236}">
                      <a16:creationId xmlns:a16="http://schemas.microsoft.com/office/drawing/2014/main" id="{5F719B81-008F-4C79-9FBF-23C49EB1F664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8" name="Straight Connector 957">
                  <a:extLst>
                    <a:ext uri="{FF2B5EF4-FFF2-40B4-BE49-F238E27FC236}">
                      <a16:creationId xmlns:a16="http://schemas.microsoft.com/office/drawing/2014/main" id="{AC0F75CC-E6FB-49E1-9902-43A7DD84D3B9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59" name="Straight Connector 958">
                  <a:extLst>
                    <a:ext uri="{FF2B5EF4-FFF2-40B4-BE49-F238E27FC236}">
                      <a16:creationId xmlns:a16="http://schemas.microsoft.com/office/drawing/2014/main" id="{B87EDB60-34CB-45C3-B3EB-125EF3E61A27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60" name="Straight Connector 959">
                  <a:extLst>
                    <a:ext uri="{FF2B5EF4-FFF2-40B4-BE49-F238E27FC236}">
                      <a16:creationId xmlns:a16="http://schemas.microsoft.com/office/drawing/2014/main" id="{557B7EE9-7C03-44B7-BFCA-75A737FC325E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61" name="Straight Connector 960">
                  <a:extLst>
                    <a:ext uri="{FF2B5EF4-FFF2-40B4-BE49-F238E27FC236}">
                      <a16:creationId xmlns:a16="http://schemas.microsoft.com/office/drawing/2014/main" id="{47A1538F-47AB-42CE-ABC2-0A1B9099E240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50" name="Rectangle 949">
                <a:extLst>
                  <a:ext uri="{FF2B5EF4-FFF2-40B4-BE49-F238E27FC236}">
                    <a16:creationId xmlns:a16="http://schemas.microsoft.com/office/drawing/2014/main" id="{08D2E20A-F1BF-49D7-9BF0-1D6E1644EFAB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1" name="Rectangle 950">
                <a:extLst>
                  <a:ext uri="{FF2B5EF4-FFF2-40B4-BE49-F238E27FC236}">
                    <a16:creationId xmlns:a16="http://schemas.microsoft.com/office/drawing/2014/main" id="{0F97CF68-0E0C-4514-8919-E9943338C73B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52" name="Rectangle 951">
                <a:extLst>
                  <a:ext uri="{FF2B5EF4-FFF2-40B4-BE49-F238E27FC236}">
                    <a16:creationId xmlns:a16="http://schemas.microsoft.com/office/drawing/2014/main" id="{4905469B-69BA-42CB-B716-C91B06796AC2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46" name="Rectangle 945">
              <a:extLst>
                <a:ext uri="{FF2B5EF4-FFF2-40B4-BE49-F238E27FC236}">
                  <a16:creationId xmlns:a16="http://schemas.microsoft.com/office/drawing/2014/main" id="{3E09A4C2-8818-4934-B8BA-B8E684E218FD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2re</a:t>
              </a:r>
            </a:p>
          </p:txBody>
        </p:sp>
      </p:grpSp>
      <p:grpSp>
        <p:nvGrpSpPr>
          <p:cNvPr id="962" name="Group 961">
            <a:extLst>
              <a:ext uri="{FF2B5EF4-FFF2-40B4-BE49-F238E27FC236}">
                <a16:creationId xmlns:a16="http://schemas.microsoft.com/office/drawing/2014/main" id="{653848E1-9B7E-495C-B7FE-939C023376B1}"/>
              </a:ext>
            </a:extLst>
          </p:cNvPr>
          <p:cNvGrpSpPr/>
          <p:nvPr/>
        </p:nvGrpSpPr>
        <p:grpSpPr>
          <a:xfrm>
            <a:off x="8895614" y="2131335"/>
            <a:ext cx="2884431" cy="1665913"/>
            <a:chOff x="4156030" y="3448050"/>
            <a:chExt cx="2060234" cy="1191294"/>
          </a:xfrm>
        </p:grpSpPr>
        <p:sp>
          <p:nvSpPr>
            <p:cNvPr id="963" name="Rectangle 962">
              <a:extLst>
                <a:ext uri="{FF2B5EF4-FFF2-40B4-BE49-F238E27FC236}">
                  <a16:creationId xmlns:a16="http://schemas.microsoft.com/office/drawing/2014/main" id="{C04496F7-65A4-4113-A08B-8A19E1A91297}"/>
                </a:ext>
              </a:extLst>
            </p:cNvPr>
            <p:cNvSpPr/>
            <p:nvPr/>
          </p:nvSpPr>
          <p:spPr>
            <a:xfrm>
              <a:off x="4156030" y="3562350"/>
              <a:ext cx="2060234" cy="1076994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48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4" name="Flowchart: Alternate Process 963">
              <a:extLst>
                <a:ext uri="{FF2B5EF4-FFF2-40B4-BE49-F238E27FC236}">
                  <a16:creationId xmlns:a16="http://schemas.microsoft.com/office/drawing/2014/main" id="{DB1B7AB7-C9F4-4777-B006-B4D8254C85AE}"/>
                </a:ext>
              </a:extLst>
            </p:cNvPr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96" b="1" kern="0" dirty="0">
                  <a:solidFill>
                    <a:prstClr val="black"/>
                  </a:solidFill>
                  <a:latin typeface="Lucida Console" panose="020B0609040504020204" pitchFamily="49" charset="0"/>
                  <a:ea typeface="+mn-ea"/>
                  <a:cs typeface="+mn-cs"/>
                </a:rPr>
                <a:t>HOST-B</a:t>
              </a:r>
            </a:p>
          </p:txBody>
        </p:sp>
      </p:grpSp>
      <p:grpSp>
        <p:nvGrpSpPr>
          <p:cNvPr id="965" name="Group 964">
            <a:extLst>
              <a:ext uri="{FF2B5EF4-FFF2-40B4-BE49-F238E27FC236}">
                <a16:creationId xmlns:a16="http://schemas.microsoft.com/office/drawing/2014/main" id="{FC3350A3-BD01-4E9F-8037-6A6F9414729D}"/>
              </a:ext>
            </a:extLst>
          </p:cNvPr>
          <p:cNvGrpSpPr/>
          <p:nvPr/>
        </p:nvGrpSpPr>
        <p:grpSpPr>
          <a:xfrm>
            <a:off x="10280036" y="2491641"/>
            <a:ext cx="735391" cy="453061"/>
            <a:chOff x="3240661" y="1005909"/>
            <a:chExt cx="540854" cy="333210"/>
          </a:xfrm>
        </p:grpSpPr>
        <p:grpSp>
          <p:nvGrpSpPr>
            <p:cNvPr id="966" name="Group 965">
              <a:extLst>
                <a:ext uri="{FF2B5EF4-FFF2-40B4-BE49-F238E27FC236}">
                  <a16:creationId xmlns:a16="http://schemas.microsoft.com/office/drawing/2014/main" id="{B7521237-A791-4CB0-82B6-63253A7CB04C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68" name="Rectangle 967">
                <a:extLst>
                  <a:ext uri="{FF2B5EF4-FFF2-40B4-BE49-F238E27FC236}">
                    <a16:creationId xmlns:a16="http://schemas.microsoft.com/office/drawing/2014/main" id="{9767E223-1AF2-41C9-BDC3-5C77E5319CA0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69" name="Rectangle 968">
                <a:extLst>
                  <a:ext uri="{FF2B5EF4-FFF2-40B4-BE49-F238E27FC236}">
                    <a16:creationId xmlns:a16="http://schemas.microsoft.com/office/drawing/2014/main" id="{A85009C5-1B39-4B15-825F-B0FC067D9EE0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70" name="Group 969">
                <a:extLst>
                  <a:ext uri="{FF2B5EF4-FFF2-40B4-BE49-F238E27FC236}">
                    <a16:creationId xmlns:a16="http://schemas.microsoft.com/office/drawing/2014/main" id="{F765FDA8-D018-4100-A3CF-F80A871B0696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74" name="Straight Connector 973">
                  <a:extLst>
                    <a:ext uri="{FF2B5EF4-FFF2-40B4-BE49-F238E27FC236}">
                      <a16:creationId xmlns:a16="http://schemas.microsoft.com/office/drawing/2014/main" id="{810070FF-5492-4438-AFA4-F8E8F3307BCB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C5D0BC64-F999-40DA-8375-041E6370E46C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3260C589-902A-43AA-82DA-6CDB03F1F962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7" name="Straight Connector 976">
                  <a:extLst>
                    <a:ext uri="{FF2B5EF4-FFF2-40B4-BE49-F238E27FC236}">
                      <a16:creationId xmlns:a16="http://schemas.microsoft.com/office/drawing/2014/main" id="{E67AC3D3-6380-4E0C-8838-214AF0DBB5D8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8" name="Straight Connector 977">
                  <a:extLst>
                    <a:ext uri="{FF2B5EF4-FFF2-40B4-BE49-F238E27FC236}">
                      <a16:creationId xmlns:a16="http://schemas.microsoft.com/office/drawing/2014/main" id="{F37A0B41-1A2F-4523-AAD2-68E09E58434A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79" name="Straight Connector 978">
                  <a:extLst>
                    <a:ext uri="{FF2B5EF4-FFF2-40B4-BE49-F238E27FC236}">
                      <a16:creationId xmlns:a16="http://schemas.microsoft.com/office/drawing/2014/main" id="{04233B92-AAFC-4E9E-9DC4-DF9AEE665DE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80" name="Straight Connector 979">
                  <a:extLst>
                    <a:ext uri="{FF2B5EF4-FFF2-40B4-BE49-F238E27FC236}">
                      <a16:creationId xmlns:a16="http://schemas.microsoft.com/office/drawing/2014/main" id="{3A519601-BB11-46DA-B3F6-6586017A965A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81" name="Straight Connector 980">
                  <a:extLst>
                    <a:ext uri="{FF2B5EF4-FFF2-40B4-BE49-F238E27FC236}">
                      <a16:creationId xmlns:a16="http://schemas.microsoft.com/office/drawing/2014/main" id="{5379C237-641B-4D8C-AB37-219CF07E733B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82" name="Straight Connector 981">
                  <a:extLst>
                    <a:ext uri="{FF2B5EF4-FFF2-40B4-BE49-F238E27FC236}">
                      <a16:creationId xmlns:a16="http://schemas.microsoft.com/office/drawing/2014/main" id="{DFBB3346-7176-4686-8FB4-C257EAB5F09A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71" name="Rectangle 970">
                <a:extLst>
                  <a:ext uri="{FF2B5EF4-FFF2-40B4-BE49-F238E27FC236}">
                    <a16:creationId xmlns:a16="http://schemas.microsoft.com/office/drawing/2014/main" id="{5148C67F-B861-4FE2-B3B9-B3CCAC6C078C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2" name="Rectangle 971">
                <a:extLst>
                  <a:ext uri="{FF2B5EF4-FFF2-40B4-BE49-F238E27FC236}">
                    <a16:creationId xmlns:a16="http://schemas.microsoft.com/office/drawing/2014/main" id="{6F7332FE-AE93-459F-976D-287018287B3B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73" name="Rectangle 972">
                <a:extLst>
                  <a:ext uri="{FF2B5EF4-FFF2-40B4-BE49-F238E27FC236}">
                    <a16:creationId xmlns:a16="http://schemas.microsoft.com/office/drawing/2014/main" id="{DC95C671-F794-4841-89DF-1860B812523E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2D78669B-DFD8-4392-8AC0-0CCCA2AFB5EC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u82</a:t>
              </a:r>
            </a:p>
          </p:txBody>
        </p:sp>
      </p:grpSp>
      <p:grpSp>
        <p:nvGrpSpPr>
          <p:cNvPr id="983" name="Group 982">
            <a:extLst>
              <a:ext uri="{FF2B5EF4-FFF2-40B4-BE49-F238E27FC236}">
                <a16:creationId xmlns:a16="http://schemas.microsoft.com/office/drawing/2014/main" id="{FAB05D58-B763-4940-B10F-9C174BFD66CF}"/>
              </a:ext>
            </a:extLst>
          </p:cNvPr>
          <p:cNvGrpSpPr/>
          <p:nvPr/>
        </p:nvGrpSpPr>
        <p:grpSpPr>
          <a:xfrm>
            <a:off x="10280036" y="2902485"/>
            <a:ext cx="735391" cy="453061"/>
            <a:chOff x="3240661" y="1005909"/>
            <a:chExt cx="540854" cy="333210"/>
          </a:xfrm>
        </p:grpSpPr>
        <p:grpSp>
          <p:nvGrpSpPr>
            <p:cNvPr id="984" name="Group 983">
              <a:extLst>
                <a:ext uri="{FF2B5EF4-FFF2-40B4-BE49-F238E27FC236}">
                  <a16:creationId xmlns:a16="http://schemas.microsoft.com/office/drawing/2014/main" id="{71DB27ED-8E70-4393-9B7A-A3FC093971FB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986" name="Rectangle 985">
                <a:extLst>
                  <a:ext uri="{FF2B5EF4-FFF2-40B4-BE49-F238E27FC236}">
                    <a16:creationId xmlns:a16="http://schemas.microsoft.com/office/drawing/2014/main" id="{82ABDAB4-8D8B-427F-B8D2-ED5383396A8A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87" name="Rectangle 986">
                <a:extLst>
                  <a:ext uri="{FF2B5EF4-FFF2-40B4-BE49-F238E27FC236}">
                    <a16:creationId xmlns:a16="http://schemas.microsoft.com/office/drawing/2014/main" id="{791A7E06-2A9E-4ED8-AE85-E6E8D7E88944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988" name="Group 987">
                <a:extLst>
                  <a:ext uri="{FF2B5EF4-FFF2-40B4-BE49-F238E27FC236}">
                    <a16:creationId xmlns:a16="http://schemas.microsoft.com/office/drawing/2014/main" id="{B10A3C85-BD98-493A-A1F2-FA2C7B459026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992" name="Straight Connector 991">
                  <a:extLst>
                    <a:ext uri="{FF2B5EF4-FFF2-40B4-BE49-F238E27FC236}">
                      <a16:creationId xmlns:a16="http://schemas.microsoft.com/office/drawing/2014/main" id="{B1A616D0-F0F2-452D-A460-B42FFB2246F9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3" name="Straight Connector 992">
                  <a:extLst>
                    <a:ext uri="{FF2B5EF4-FFF2-40B4-BE49-F238E27FC236}">
                      <a16:creationId xmlns:a16="http://schemas.microsoft.com/office/drawing/2014/main" id="{2D4C1F03-77D3-44AC-B244-9DC87993EE52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4" name="Straight Connector 993">
                  <a:extLst>
                    <a:ext uri="{FF2B5EF4-FFF2-40B4-BE49-F238E27FC236}">
                      <a16:creationId xmlns:a16="http://schemas.microsoft.com/office/drawing/2014/main" id="{938FC3DF-EEE5-4097-B266-A2B9300B0B9B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5B501072-F982-464F-A934-7FF92C872118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9F651D7-947F-4DA2-9E9C-960C144B75AF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7" name="Straight Connector 996">
                  <a:extLst>
                    <a:ext uri="{FF2B5EF4-FFF2-40B4-BE49-F238E27FC236}">
                      <a16:creationId xmlns:a16="http://schemas.microsoft.com/office/drawing/2014/main" id="{52B4D636-1279-43A3-AFB4-E50D16A3A634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8" name="Straight Connector 997">
                  <a:extLst>
                    <a:ext uri="{FF2B5EF4-FFF2-40B4-BE49-F238E27FC236}">
                      <a16:creationId xmlns:a16="http://schemas.microsoft.com/office/drawing/2014/main" id="{07C1471A-1852-4A90-B37F-C464223CC0EE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999" name="Straight Connector 998">
                  <a:extLst>
                    <a:ext uri="{FF2B5EF4-FFF2-40B4-BE49-F238E27FC236}">
                      <a16:creationId xmlns:a16="http://schemas.microsoft.com/office/drawing/2014/main" id="{5E06EFDC-F3D8-4873-94C9-79BF2C45C7EE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00" name="Straight Connector 999">
                  <a:extLst>
                    <a:ext uri="{FF2B5EF4-FFF2-40B4-BE49-F238E27FC236}">
                      <a16:creationId xmlns:a16="http://schemas.microsoft.com/office/drawing/2014/main" id="{430CDA7F-FFD8-4D74-B5B9-B2B4354ADD2D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989" name="Rectangle 988">
                <a:extLst>
                  <a:ext uri="{FF2B5EF4-FFF2-40B4-BE49-F238E27FC236}">
                    <a16:creationId xmlns:a16="http://schemas.microsoft.com/office/drawing/2014/main" id="{5EB5906D-A2E9-4823-9E1F-8825C348A2B9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90" name="Rectangle 989">
                <a:extLst>
                  <a:ext uri="{FF2B5EF4-FFF2-40B4-BE49-F238E27FC236}">
                    <a16:creationId xmlns:a16="http://schemas.microsoft.com/office/drawing/2014/main" id="{0D55B55C-6FE3-4292-B3C3-1D1C4E6731F5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991" name="Rectangle 990">
                <a:extLst>
                  <a:ext uri="{FF2B5EF4-FFF2-40B4-BE49-F238E27FC236}">
                    <a16:creationId xmlns:a16="http://schemas.microsoft.com/office/drawing/2014/main" id="{D5210D93-A111-45F8-88F5-36FEBDEFD15E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985" name="Rectangle 984">
              <a:extLst>
                <a:ext uri="{FF2B5EF4-FFF2-40B4-BE49-F238E27FC236}">
                  <a16:creationId xmlns:a16="http://schemas.microsoft.com/office/drawing/2014/main" id="{85F83861-39B3-467E-96EA-C6ABAB4226CF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2re</a:t>
              </a:r>
            </a:p>
          </p:txBody>
        </p:sp>
      </p:grpSp>
      <p:grpSp>
        <p:nvGrpSpPr>
          <p:cNvPr id="1001" name="Group 1000">
            <a:extLst>
              <a:ext uri="{FF2B5EF4-FFF2-40B4-BE49-F238E27FC236}">
                <a16:creationId xmlns:a16="http://schemas.microsoft.com/office/drawing/2014/main" id="{AB3060EF-5F4D-494E-A64A-67125C61CCB3}"/>
              </a:ext>
            </a:extLst>
          </p:cNvPr>
          <p:cNvGrpSpPr/>
          <p:nvPr/>
        </p:nvGrpSpPr>
        <p:grpSpPr>
          <a:xfrm>
            <a:off x="11016700" y="2491641"/>
            <a:ext cx="735391" cy="453061"/>
            <a:chOff x="3240661" y="1005909"/>
            <a:chExt cx="540854" cy="333210"/>
          </a:xfrm>
        </p:grpSpPr>
        <p:grpSp>
          <p:nvGrpSpPr>
            <p:cNvPr id="1002" name="Group 1001">
              <a:extLst>
                <a:ext uri="{FF2B5EF4-FFF2-40B4-BE49-F238E27FC236}">
                  <a16:creationId xmlns:a16="http://schemas.microsoft.com/office/drawing/2014/main" id="{3A6C8B88-5CD6-4DF1-B1D1-FCE08ED76FBC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04" name="Rectangle 1003">
                <a:extLst>
                  <a:ext uri="{FF2B5EF4-FFF2-40B4-BE49-F238E27FC236}">
                    <a16:creationId xmlns:a16="http://schemas.microsoft.com/office/drawing/2014/main" id="{739681CF-1FB2-4601-ABAF-8D88851579C0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5" name="Rectangle 1004">
                <a:extLst>
                  <a:ext uri="{FF2B5EF4-FFF2-40B4-BE49-F238E27FC236}">
                    <a16:creationId xmlns:a16="http://schemas.microsoft.com/office/drawing/2014/main" id="{B7362E25-B408-4DE7-90A8-3D1BAFC03CE9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06" name="Group 1005">
                <a:extLst>
                  <a:ext uri="{FF2B5EF4-FFF2-40B4-BE49-F238E27FC236}">
                    <a16:creationId xmlns:a16="http://schemas.microsoft.com/office/drawing/2014/main" id="{BD6AD383-D0E8-417F-8559-EDC48D9D975B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162F3113-A064-4C8C-8CD3-0AC8EEC40620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7DC5031-225F-42BB-89D4-0C7597056A69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2" name="Straight Connector 1011">
                  <a:extLst>
                    <a:ext uri="{FF2B5EF4-FFF2-40B4-BE49-F238E27FC236}">
                      <a16:creationId xmlns:a16="http://schemas.microsoft.com/office/drawing/2014/main" id="{EEF58E74-FB2C-40DA-8AE0-2C70DD09653D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3" name="Straight Connector 1012">
                  <a:extLst>
                    <a:ext uri="{FF2B5EF4-FFF2-40B4-BE49-F238E27FC236}">
                      <a16:creationId xmlns:a16="http://schemas.microsoft.com/office/drawing/2014/main" id="{31DC8E63-33B9-42B6-811A-F09DA3440B2C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4" name="Straight Connector 1013">
                  <a:extLst>
                    <a:ext uri="{FF2B5EF4-FFF2-40B4-BE49-F238E27FC236}">
                      <a16:creationId xmlns:a16="http://schemas.microsoft.com/office/drawing/2014/main" id="{A6CC64B1-AD1D-4A25-AA8B-206143B712BC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6642380A-3933-48BD-8FA2-31EBDCCE9B02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F8F1A52C-6152-4311-A9EF-8F7F369F38B8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7" name="Straight Connector 1016">
                  <a:extLst>
                    <a:ext uri="{FF2B5EF4-FFF2-40B4-BE49-F238E27FC236}">
                      <a16:creationId xmlns:a16="http://schemas.microsoft.com/office/drawing/2014/main" id="{6B31D492-4A96-49D0-8086-5CC66C4312B8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18" name="Straight Connector 1017">
                  <a:extLst>
                    <a:ext uri="{FF2B5EF4-FFF2-40B4-BE49-F238E27FC236}">
                      <a16:creationId xmlns:a16="http://schemas.microsoft.com/office/drawing/2014/main" id="{A38FD813-B70E-4FA8-A79B-484BB382C050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07" name="Rectangle 1006">
                <a:extLst>
                  <a:ext uri="{FF2B5EF4-FFF2-40B4-BE49-F238E27FC236}">
                    <a16:creationId xmlns:a16="http://schemas.microsoft.com/office/drawing/2014/main" id="{30FFDD47-84D5-49B5-88A7-7C92BB6D1936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8" name="Rectangle 1007">
                <a:extLst>
                  <a:ext uri="{FF2B5EF4-FFF2-40B4-BE49-F238E27FC236}">
                    <a16:creationId xmlns:a16="http://schemas.microsoft.com/office/drawing/2014/main" id="{9A332AEB-8E1E-49BC-8F36-950AB6347033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09" name="Rectangle 1008">
                <a:extLst>
                  <a:ext uri="{FF2B5EF4-FFF2-40B4-BE49-F238E27FC236}">
                    <a16:creationId xmlns:a16="http://schemas.microsoft.com/office/drawing/2014/main" id="{C641AAF4-D40F-47C8-87FB-E827CA5980B5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03" name="Rectangle 1002">
              <a:extLst>
                <a:ext uri="{FF2B5EF4-FFF2-40B4-BE49-F238E27FC236}">
                  <a16:creationId xmlns:a16="http://schemas.microsoft.com/office/drawing/2014/main" id="{D9125A47-D84E-469D-9DF7-0F188C767F80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FFC00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u82</a:t>
              </a:r>
            </a:p>
          </p:txBody>
        </p:sp>
      </p:grpSp>
      <p:grpSp>
        <p:nvGrpSpPr>
          <p:cNvPr id="1019" name="Group 1018">
            <a:extLst>
              <a:ext uri="{FF2B5EF4-FFF2-40B4-BE49-F238E27FC236}">
                <a16:creationId xmlns:a16="http://schemas.microsoft.com/office/drawing/2014/main" id="{868F9503-5897-4C3A-A3C1-39FAB13F3244}"/>
              </a:ext>
            </a:extLst>
          </p:cNvPr>
          <p:cNvGrpSpPr/>
          <p:nvPr/>
        </p:nvGrpSpPr>
        <p:grpSpPr>
          <a:xfrm>
            <a:off x="11016700" y="2901925"/>
            <a:ext cx="735391" cy="453061"/>
            <a:chOff x="3240661" y="1005909"/>
            <a:chExt cx="540854" cy="333210"/>
          </a:xfrm>
        </p:grpSpPr>
        <p:grpSp>
          <p:nvGrpSpPr>
            <p:cNvPr id="1020" name="Group 1019">
              <a:extLst>
                <a:ext uri="{FF2B5EF4-FFF2-40B4-BE49-F238E27FC236}">
                  <a16:creationId xmlns:a16="http://schemas.microsoft.com/office/drawing/2014/main" id="{84341993-3A55-43B3-982D-17514E20D9A2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22" name="Rectangle 1021">
                <a:extLst>
                  <a:ext uri="{FF2B5EF4-FFF2-40B4-BE49-F238E27FC236}">
                    <a16:creationId xmlns:a16="http://schemas.microsoft.com/office/drawing/2014/main" id="{CB9349A1-F097-4F44-9969-F149E76CAE0D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3" name="Rectangle 1022">
                <a:extLst>
                  <a:ext uri="{FF2B5EF4-FFF2-40B4-BE49-F238E27FC236}">
                    <a16:creationId xmlns:a16="http://schemas.microsoft.com/office/drawing/2014/main" id="{4BFC8B42-E0DD-48C6-A740-26D4E41FFE6F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DA3D0639-9BA1-471B-BD4C-70DAAF665B10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29" name="Straight Connector 1028">
                  <a:extLst>
                    <a:ext uri="{FF2B5EF4-FFF2-40B4-BE49-F238E27FC236}">
                      <a16:creationId xmlns:a16="http://schemas.microsoft.com/office/drawing/2014/main" id="{98E76110-3C2D-4F4C-8A95-76672F8EF11A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E457ED0F-5540-42D7-BB3E-5A644ECFC875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1417E41-44D2-4413-8E14-8FB80A791520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2" name="Straight Connector 1031">
                  <a:extLst>
                    <a:ext uri="{FF2B5EF4-FFF2-40B4-BE49-F238E27FC236}">
                      <a16:creationId xmlns:a16="http://schemas.microsoft.com/office/drawing/2014/main" id="{58FA035B-09CC-4643-9E35-043579D5F631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3" name="Straight Connector 1032">
                  <a:extLst>
                    <a:ext uri="{FF2B5EF4-FFF2-40B4-BE49-F238E27FC236}">
                      <a16:creationId xmlns:a16="http://schemas.microsoft.com/office/drawing/2014/main" id="{B3529A4C-8726-4B4C-A211-1D9A73BA6B7A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4" name="Straight Connector 1033">
                  <a:extLst>
                    <a:ext uri="{FF2B5EF4-FFF2-40B4-BE49-F238E27FC236}">
                      <a16:creationId xmlns:a16="http://schemas.microsoft.com/office/drawing/2014/main" id="{46AA8D7E-9DC3-4AFE-B284-29DA6697E537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D6ADDDE5-25D3-47D1-832B-0AF33EE2CA66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2EFDCFFE-FEED-401D-8312-CBF04DD691A9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37" name="Straight Connector 1036">
                  <a:extLst>
                    <a:ext uri="{FF2B5EF4-FFF2-40B4-BE49-F238E27FC236}">
                      <a16:creationId xmlns:a16="http://schemas.microsoft.com/office/drawing/2014/main" id="{ED1733BD-3DF8-4502-9E71-95F168604A78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7669BB2C-D09F-4EE8-A720-A98C0CC504A7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7" name="Rectangle 1026">
                <a:extLst>
                  <a:ext uri="{FF2B5EF4-FFF2-40B4-BE49-F238E27FC236}">
                    <a16:creationId xmlns:a16="http://schemas.microsoft.com/office/drawing/2014/main" id="{E90808C7-E671-4E05-A43C-8757E9A78735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8" name="Rectangle 1027">
                <a:extLst>
                  <a:ext uri="{FF2B5EF4-FFF2-40B4-BE49-F238E27FC236}">
                    <a16:creationId xmlns:a16="http://schemas.microsoft.com/office/drawing/2014/main" id="{7A4F6778-48B9-414A-8C87-139A1F3347C6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21" name="Rectangle 1020">
              <a:extLst>
                <a:ext uri="{FF2B5EF4-FFF2-40B4-BE49-F238E27FC236}">
                  <a16:creationId xmlns:a16="http://schemas.microsoft.com/office/drawing/2014/main" id="{A181F0E3-90BE-4108-8E66-D8B6E77CE3D9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solidFill>
              <a:srgbClr val="00B050"/>
            </a:soli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2re</a:t>
              </a:r>
            </a:p>
          </p:txBody>
        </p: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3DA99743-39A8-4BCD-ACF7-A230F5F4892E}"/>
              </a:ext>
            </a:extLst>
          </p:cNvPr>
          <p:cNvGrpSpPr/>
          <p:nvPr/>
        </p:nvGrpSpPr>
        <p:grpSpPr>
          <a:xfrm>
            <a:off x="8902995" y="3866224"/>
            <a:ext cx="2877051" cy="1665913"/>
            <a:chOff x="4156030" y="3448050"/>
            <a:chExt cx="2054962" cy="1191294"/>
          </a:xfrm>
        </p:grpSpPr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1707030F-D8F8-4FA5-B98F-5ABE0B64B5FA}"/>
                </a:ext>
              </a:extLst>
            </p:cNvPr>
            <p:cNvSpPr/>
            <p:nvPr/>
          </p:nvSpPr>
          <p:spPr>
            <a:xfrm>
              <a:off x="4156030" y="3562350"/>
              <a:ext cx="2054962" cy="1076994"/>
            </a:xfrm>
            <a:prstGeom prst="rect">
              <a:avLst/>
            </a:prstGeom>
            <a:solidFill>
              <a:srgbClr val="ADE5F9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448" kern="0" dirty="0">
                <a:solidFill>
                  <a:sysClr val="windowText" lastClr="000000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40" name="Flowchart: Alternate Process 1039">
              <a:extLst>
                <a:ext uri="{FF2B5EF4-FFF2-40B4-BE49-F238E27FC236}">
                  <a16:creationId xmlns:a16="http://schemas.microsoft.com/office/drawing/2014/main" id="{67BA7BF3-B27C-4C91-BF90-38FF4EB4082A}"/>
                </a:ext>
              </a:extLst>
            </p:cNvPr>
            <p:cNvSpPr/>
            <p:nvPr/>
          </p:nvSpPr>
          <p:spPr>
            <a:xfrm>
              <a:off x="4156030" y="3448050"/>
              <a:ext cx="1230039" cy="228600"/>
            </a:xfrm>
            <a:prstGeom prst="flowChartAlternateProcess">
              <a:avLst/>
            </a:prstGeom>
            <a:solidFill>
              <a:sysClr val="window" lastClr="FFFFFF"/>
            </a:solidFill>
            <a:ln w="19050" cap="flat" cmpd="sng" algn="ctr">
              <a:solidFill>
                <a:srgbClr val="00506E"/>
              </a:solidFill>
              <a:prstDash val="solid"/>
            </a:ln>
            <a:effectLst/>
          </p:spPr>
          <p:txBody>
            <a:bodyPr rtlCol="0" anchor="ctr"/>
            <a:lstStyle/>
            <a:p>
              <a:pPr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496" b="1" kern="0" dirty="0">
                  <a:solidFill>
                    <a:prstClr val="black"/>
                  </a:solidFill>
                  <a:latin typeface="Lucida Console" panose="020B0609040504020204" pitchFamily="49" charset="0"/>
                  <a:ea typeface="+mn-ea"/>
                  <a:cs typeface="+mn-cs"/>
                </a:rPr>
                <a:t>HOST-C</a:t>
              </a:r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FBB7BA35-5860-46ED-9705-2EAF81739800}"/>
              </a:ext>
            </a:extLst>
          </p:cNvPr>
          <p:cNvGrpSpPr/>
          <p:nvPr/>
        </p:nvGrpSpPr>
        <p:grpSpPr>
          <a:xfrm>
            <a:off x="10287416" y="4630279"/>
            <a:ext cx="735391" cy="453061"/>
            <a:chOff x="3240661" y="1005909"/>
            <a:chExt cx="540854" cy="333210"/>
          </a:xfrm>
        </p:grpSpPr>
        <p:grpSp>
          <p:nvGrpSpPr>
            <p:cNvPr id="1042" name="Group 1041">
              <a:extLst>
                <a:ext uri="{FF2B5EF4-FFF2-40B4-BE49-F238E27FC236}">
                  <a16:creationId xmlns:a16="http://schemas.microsoft.com/office/drawing/2014/main" id="{F372CD6C-34CB-4235-ABF9-42AE8DF1DD34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44" name="Rectangle 1043">
                <a:extLst>
                  <a:ext uri="{FF2B5EF4-FFF2-40B4-BE49-F238E27FC236}">
                    <a16:creationId xmlns:a16="http://schemas.microsoft.com/office/drawing/2014/main" id="{7408B471-084D-4E46-B59F-C232B807884E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5" name="Rectangle 1044">
                <a:extLst>
                  <a:ext uri="{FF2B5EF4-FFF2-40B4-BE49-F238E27FC236}">
                    <a16:creationId xmlns:a16="http://schemas.microsoft.com/office/drawing/2014/main" id="{95EEC1DC-2180-4870-AF7E-20D4F53C93E1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46" name="Group 1045">
                <a:extLst>
                  <a:ext uri="{FF2B5EF4-FFF2-40B4-BE49-F238E27FC236}">
                    <a16:creationId xmlns:a16="http://schemas.microsoft.com/office/drawing/2014/main" id="{48306FCC-0431-4761-B151-CF23832323A8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50" name="Straight Connector 1049">
                  <a:extLst>
                    <a:ext uri="{FF2B5EF4-FFF2-40B4-BE49-F238E27FC236}">
                      <a16:creationId xmlns:a16="http://schemas.microsoft.com/office/drawing/2014/main" id="{D267E497-520E-41E9-B641-7C6FEC53080B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1" name="Straight Connector 1050">
                  <a:extLst>
                    <a:ext uri="{FF2B5EF4-FFF2-40B4-BE49-F238E27FC236}">
                      <a16:creationId xmlns:a16="http://schemas.microsoft.com/office/drawing/2014/main" id="{8D7D7A9C-AEE0-4E14-8329-CA7174B8F6F5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2" name="Straight Connector 1051">
                  <a:extLst>
                    <a:ext uri="{FF2B5EF4-FFF2-40B4-BE49-F238E27FC236}">
                      <a16:creationId xmlns:a16="http://schemas.microsoft.com/office/drawing/2014/main" id="{DC407FAE-7A0C-421F-AD4F-1AC746D8B0AB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3" name="Straight Connector 1052">
                  <a:extLst>
                    <a:ext uri="{FF2B5EF4-FFF2-40B4-BE49-F238E27FC236}">
                      <a16:creationId xmlns:a16="http://schemas.microsoft.com/office/drawing/2014/main" id="{75AF296A-6EE1-4AFF-9CD3-6BE3DFA3AAC2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4" name="Straight Connector 1053">
                  <a:extLst>
                    <a:ext uri="{FF2B5EF4-FFF2-40B4-BE49-F238E27FC236}">
                      <a16:creationId xmlns:a16="http://schemas.microsoft.com/office/drawing/2014/main" id="{2242BBB7-369C-4BB8-927A-364A9E8FC420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5" name="Straight Connector 1054">
                  <a:extLst>
                    <a:ext uri="{FF2B5EF4-FFF2-40B4-BE49-F238E27FC236}">
                      <a16:creationId xmlns:a16="http://schemas.microsoft.com/office/drawing/2014/main" id="{54876EF0-32FB-494D-AB46-EB00F17A877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6" name="Straight Connector 1055">
                  <a:extLst>
                    <a:ext uri="{FF2B5EF4-FFF2-40B4-BE49-F238E27FC236}">
                      <a16:creationId xmlns:a16="http://schemas.microsoft.com/office/drawing/2014/main" id="{4373AC9A-DC28-473D-8281-D140938AF2DF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7" name="Straight Connector 1056">
                  <a:extLst>
                    <a:ext uri="{FF2B5EF4-FFF2-40B4-BE49-F238E27FC236}">
                      <a16:creationId xmlns:a16="http://schemas.microsoft.com/office/drawing/2014/main" id="{A0F24896-194C-4790-A4EF-DB7CE35A6C70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58" name="Straight Connector 1057">
                  <a:extLst>
                    <a:ext uri="{FF2B5EF4-FFF2-40B4-BE49-F238E27FC236}">
                      <a16:creationId xmlns:a16="http://schemas.microsoft.com/office/drawing/2014/main" id="{CED061C0-F60D-46EC-AF76-C8B90C55F60F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47" name="Rectangle 1046">
                <a:extLst>
                  <a:ext uri="{FF2B5EF4-FFF2-40B4-BE49-F238E27FC236}">
                    <a16:creationId xmlns:a16="http://schemas.microsoft.com/office/drawing/2014/main" id="{0F51BF3F-BE9E-4C3B-98BD-5F44468D0A5C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8" name="Rectangle 1047">
                <a:extLst>
                  <a:ext uri="{FF2B5EF4-FFF2-40B4-BE49-F238E27FC236}">
                    <a16:creationId xmlns:a16="http://schemas.microsoft.com/office/drawing/2014/main" id="{E9277E53-3600-4EB0-BAB9-40889BC02240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7BF7EBDB-175A-4CE4-867F-7ED9E5A10BCF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43" name="Rectangle 1042">
              <a:extLst>
                <a:ext uri="{FF2B5EF4-FFF2-40B4-BE49-F238E27FC236}">
                  <a16:creationId xmlns:a16="http://schemas.microsoft.com/office/drawing/2014/main" id="{E3EA8248-2308-4957-ABB6-19A4D1EC3EEF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</a:t>
              </a: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1n4</a:t>
              </a:r>
              <a:endParaRPr lang="en-US" sz="700" kern="0" dirty="0">
                <a:solidFill>
                  <a:srgbClr val="353535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B8DBAEB8-9EB1-4DE7-AB90-6BAB89D8C645}"/>
              </a:ext>
            </a:extLst>
          </p:cNvPr>
          <p:cNvGrpSpPr/>
          <p:nvPr/>
        </p:nvGrpSpPr>
        <p:grpSpPr>
          <a:xfrm>
            <a:off x="10287416" y="4216308"/>
            <a:ext cx="735391" cy="453061"/>
            <a:chOff x="3240661" y="1005909"/>
            <a:chExt cx="540854" cy="333210"/>
          </a:xfrm>
        </p:grpSpPr>
        <p:grpSp>
          <p:nvGrpSpPr>
            <p:cNvPr id="1060" name="Group 1059">
              <a:extLst>
                <a:ext uri="{FF2B5EF4-FFF2-40B4-BE49-F238E27FC236}">
                  <a16:creationId xmlns:a16="http://schemas.microsoft.com/office/drawing/2014/main" id="{55F8BC02-9411-472F-AEFD-8B9CF394FAC7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62" name="Rectangle 1061">
                <a:extLst>
                  <a:ext uri="{FF2B5EF4-FFF2-40B4-BE49-F238E27FC236}">
                    <a16:creationId xmlns:a16="http://schemas.microsoft.com/office/drawing/2014/main" id="{500D684E-F051-4DBD-9A27-B6B102BEDBFB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3" name="Rectangle 1062">
                <a:extLst>
                  <a:ext uri="{FF2B5EF4-FFF2-40B4-BE49-F238E27FC236}">
                    <a16:creationId xmlns:a16="http://schemas.microsoft.com/office/drawing/2014/main" id="{BC5D63E8-A529-451A-843E-53A75D28019D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64" name="Group 1063">
                <a:extLst>
                  <a:ext uri="{FF2B5EF4-FFF2-40B4-BE49-F238E27FC236}">
                    <a16:creationId xmlns:a16="http://schemas.microsoft.com/office/drawing/2014/main" id="{8CEF1317-09A3-4DC8-93EC-DD1C04692F33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68" name="Straight Connector 1067">
                  <a:extLst>
                    <a:ext uri="{FF2B5EF4-FFF2-40B4-BE49-F238E27FC236}">
                      <a16:creationId xmlns:a16="http://schemas.microsoft.com/office/drawing/2014/main" id="{9A221929-2309-4B62-AFA0-92510B3AF9CD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69" name="Straight Connector 1068">
                  <a:extLst>
                    <a:ext uri="{FF2B5EF4-FFF2-40B4-BE49-F238E27FC236}">
                      <a16:creationId xmlns:a16="http://schemas.microsoft.com/office/drawing/2014/main" id="{D7594B2D-E7B3-4229-BFB9-12E60E719E2E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0" name="Straight Connector 1069">
                  <a:extLst>
                    <a:ext uri="{FF2B5EF4-FFF2-40B4-BE49-F238E27FC236}">
                      <a16:creationId xmlns:a16="http://schemas.microsoft.com/office/drawing/2014/main" id="{B89963B6-296F-4FF1-83FD-E2B5A618FA74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1" name="Straight Connector 1070">
                  <a:extLst>
                    <a:ext uri="{FF2B5EF4-FFF2-40B4-BE49-F238E27FC236}">
                      <a16:creationId xmlns:a16="http://schemas.microsoft.com/office/drawing/2014/main" id="{64345845-8A50-4F23-98FC-210DE5F70DC5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2" name="Straight Connector 1071">
                  <a:extLst>
                    <a:ext uri="{FF2B5EF4-FFF2-40B4-BE49-F238E27FC236}">
                      <a16:creationId xmlns:a16="http://schemas.microsoft.com/office/drawing/2014/main" id="{BAFFFE0A-300C-402A-96DE-CC942D941DB5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3" name="Straight Connector 1072">
                  <a:extLst>
                    <a:ext uri="{FF2B5EF4-FFF2-40B4-BE49-F238E27FC236}">
                      <a16:creationId xmlns:a16="http://schemas.microsoft.com/office/drawing/2014/main" id="{49B67DFD-5895-438F-9594-0B01805E34A3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4" name="Straight Connector 1073">
                  <a:extLst>
                    <a:ext uri="{FF2B5EF4-FFF2-40B4-BE49-F238E27FC236}">
                      <a16:creationId xmlns:a16="http://schemas.microsoft.com/office/drawing/2014/main" id="{54955066-9FA9-41F3-BE40-65D83FA7AFF3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5" name="Straight Connector 1074">
                  <a:extLst>
                    <a:ext uri="{FF2B5EF4-FFF2-40B4-BE49-F238E27FC236}">
                      <a16:creationId xmlns:a16="http://schemas.microsoft.com/office/drawing/2014/main" id="{D41FDC99-48EF-4786-9195-AD9DD207C81A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76" name="Straight Connector 1075">
                  <a:extLst>
                    <a:ext uri="{FF2B5EF4-FFF2-40B4-BE49-F238E27FC236}">
                      <a16:creationId xmlns:a16="http://schemas.microsoft.com/office/drawing/2014/main" id="{B0DBF8D3-8135-4411-BD67-4115261F5337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8C403F89-B70F-4F81-A666-0C7F3F3BFD09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6" name="Rectangle 1065">
                <a:extLst>
                  <a:ext uri="{FF2B5EF4-FFF2-40B4-BE49-F238E27FC236}">
                    <a16:creationId xmlns:a16="http://schemas.microsoft.com/office/drawing/2014/main" id="{0D1C9C21-D266-4DF6-B6C4-E76264147C29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67" name="Rectangle 1066">
                <a:extLst>
                  <a:ext uri="{FF2B5EF4-FFF2-40B4-BE49-F238E27FC236}">
                    <a16:creationId xmlns:a16="http://schemas.microsoft.com/office/drawing/2014/main" id="{43A9FE1A-2F0C-4C73-939F-1C62B35C43A4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61" name="Rectangle 1060">
              <a:extLst>
                <a:ext uri="{FF2B5EF4-FFF2-40B4-BE49-F238E27FC236}">
                  <a16:creationId xmlns:a16="http://schemas.microsoft.com/office/drawing/2014/main" id="{7485F885-FF03-4B0A-B35E-F3D21242A6D6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3rp</a:t>
              </a:r>
            </a:p>
          </p:txBody>
        </p:sp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1A3B2F54-FE9F-44CB-824E-DA48BD3E7A6C}"/>
              </a:ext>
            </a:extLst>
          </p:cNvPr>
          <p:cNvGrpSpPr/>
          <p:nvPr/>
        </p:nvGrpSpPr>
        <p:grpSpPr>
          <a:xfrm>
            <a:off x="11024080" y="4630279"/>
            <a:ext cx="735391" cy="453061"/>
            <a:chOff x="3240661" y="1005909"/>
            <a:chExt cx="540854" cy="333210"/>
          </a:xfrm>
        </p:grpSpPr>
        <p:grpSp>
          <p:nvGrpSpPr>
            <p:cNvPr id="1078" name="Group 1077">
              <a:extLst>
                <a:ext uri="{FF2B5EF4-FFF2-40B4-BE49-F238E27FC236}">
                  <a16:creationId xmlns:a16="http://schemas.microsoft.com/office/drawing/2014/main" id="{0B776BAE-346A-4498-AD53-E616FE634629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80" name="Rectangle 1079">
                <a:extLst>
                  <a:ext uri="{FF2B5EF4-FFF2-40B4-BE49-F238E27FC236}">
                    <a16:creationId xmlns:a16="http://schemas.microsoft.com/office/drawing/2014/main" id="{42998555-F3C9-4573-9735-FB0C0788493B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7820F79D-1570-49C8-BD5E-337E0A418ADC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082" name="Group 1081">
                <a:extLst>
                  <a:ext uri="{FF2B5EF4-FFF2-40B4-BE49-F238E27FC236}">
                    <a16:creationId xmlns:a16="http://schemas.microsoft.com/office/drawing/2014/main" id="{9872C6CE-4B14-45C9-B318-ADD5117EA57B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086" name="Straight Connector 1085">
                  <a:extLst>
                    <a:ext uri="{FF2B5EF4-FFF2-40B4-BE49-F238E27FC236}">
                      <a16:creationId xmlns:a16="http://schemas.microsoft.com/office/drawing/2014/main" id="{29CBB6FF-504C-45EA-ABAD-FEECAF0B0200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87" name="Straight Connector 1086">
                  <a:extLst>
                    <a:ext uri="{FF2B5EF4-FFF2-40B4-BE49-F238E27FC236}">
                      <a16:creationId xmlns:a16="http://schemas.microsoft.com/office/drawing/2014/main" id="{93C9E769-E6C4-452A-B5EC-782EA1F2DB8B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88" name="Straight Connector 1087">
                  <a:extLst>
                    <a:ext uri="{FF2B5EF4-FFF2-40B4-BE49-F238E27FC236}">
                      <a16:creationId xmlns:a16="http://schemas.microsoft.com/office/drawing/2014/main" id="{554D88E1-B5DC-48F6-8545-0580EAAA70A0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89" name="Straight Connector 1088">
                  <a:extLst>
                    <a:ext uri="{FF2B5EF4-FFF2-40B4-BE49-F238E27FC236}">
                      <a16:creationId xmlns:a16="http://schemas.microsoft.com/office/drawing/2014/main" id="{D2A36BD7-9A13-483E-BD8B-C97131104099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0" name="Straight Connector 1089">
                  <a:extLst>
                    <a:ext uri="{FF2B5EF4-FFF2-40B4-BE49-F238E27FC236}">
                      <a16:creationId xmlns:a16="http://schemas.microsoft.com/office/drawing/2014/main" id="{251EE21C-713F-4A31-872E-C9EC0A94F21B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1" name="Straight Connector 1090">
                  <a:extLst>
                    <a:ext uri="{FF2B5EF4-FFF2-40B4-BE49-F238E27FC236}">
                      <a16:creationId xmlns:a16="http://schemas.microsoft.com/office/drawing/2014/main" id="{D8531221-A663-41CC-A337-520B1D7299D6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2" name="Straight Connector 1091">
                  <a:extLst>
                    <a:ext uri="{FF2B5EF4-FFF2-40B4-BE49-F238E27FC236}">
                      <a16:creationId xmlns:a16="http://schemas.microsoft.com/office/drawing/2014/main" id="{201B7ECB-7036-48E5-A824-18D5D42D9B65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3" name="Straight Connector 1092">
                  <a:extLst>
                    <a:ext uri="{FF2B5EF4-FFF2-40B4-BE49-F238E27FC236}">
                      <a16:creationId xmlns:a16="http://schemas.microsoft.com/office/drawing/2014/main" id="{9BAF92FF-02F6-4F48-AA5C-94E31CD39B4E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094" name="Straight Connector 1093">
                  <a:extLst>
                    <a:ext uri="{FF2B5EF4-FFF2-40B4-BE49-F238E27FC236}">
                      <a16:creationId xmlns:a16="http://schemas.microsoft.com/office/drawing/2014/main" id="{C0D00FE2-8123-4757-A9F4-1B2CB4CAE65B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083" name="Rectangle 1082">
                <a:extLst>
                  <a:ext uri="{FF2B5EF4-FFF2-40B4-BE49-F238E27FC236}">
                    <a16:creationId xmlns:a16="http://schemas.microsoft.com/office/drawing/2014/main" id="{C2482609-D1FB-4243-B9CF-4E6A2DD973B8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4" name="Rectangle 1083">
                <a:extLst>
                  <a:ext uri="{FF2B5EF4-FFF2-40B4-BE49-F238E27FC236}">
                    <a16:creationId xmlns:a16="http://schemas.microsoft.com/office/drawing/2014/main" id="{EB8D8896-7C04-416B-82AC-BA22A95658EB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85" name="Rectangle 1084">
                <a:extLst>
                  <a:ext uri="{FF2B5EF4-FFF2-40B4-BE49-F238E27FC236}">
                    <a16:creationId xmlns:a16="http://schemas.microsoft.com/office/drawing/2014/main" id="{96E40CA2-8B95-4B4C-A5FC-88535A2882E7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306372AB-FB91-4DBA-9D65-F6E89ACEF0B9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00B050">
                    <a:tint val="66000"/>
                    <a:satMod val="160000"/>
                  </a:srgbClr>
                </a:gs>
                <a:gs pos="50000">
                  <a:srgbClr val="00B050">
                    <a:tint val="44500"/>
                    <a:satMod val="160000"/>
                  </a:srgbClr>
                </a:gs>
                <a:gs pos="100000">
                  <a:srgbClr val="00B05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cache:1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</a:t>
              </a:r>
              <a:r>
                <a:rPr lang="en-US" sz="6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1n4</a:t>
              </a:r>
              <a:endParaRPr lang="en-US" sz="700" kern="0" dirty="0">
                <a:solidFill>
                  <a:srgbClr val="353535"/>
                </a:solidFill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95" name="Group 1094">
            <a:extLst>
              <a:ext uri="{FF2B5EF4-FFF2-40B4-BE49-F238E27FC236}">
                <a16:creationId xmlns:a16="http://schemas.microsoft.com/office/drawing/2014/main" id="{FECFCBA2-8AFB-4462-A4EC-25D93CEA25C2}"/>
              </a:ext>
            </a:extLst>
          </p:cNvPr>
          <p:cNvGrpSpPr/>
          <p:nvPr/>
        </p:nvGrpSpPr>
        <p:grpSpPr>
          <a:xfrm>
            <a:off x="11024080" y="4216308"/>
            <a:ext cx="735391" cy="453061"/>
            <a:chOff x="3240661" y="1005909"/>
            <a:chExt cx="540854" cy="333210"/>
          </a:xfrm>
        </p:grpSpPr>
        <p:grpSp>
          <p:nvGrpSpPr>
            <p:cNvPr id="1096" name="Group 1095">
              <a:extLst>
                <a:ext uri="{FF2B5EF4-FFF2-40B4-BE49-F238E27FC236}">
                  <a16:creationId xmlns:a16="http://schemas.microsoft.com/office/drawing/2014/main" id="{8420EC5C-2D52-4E2F-B0AA-921D48E8CAF8}"/>
                </a:ext>
              </a:extLst>
            </p:cNvPr>
            <p:cNvGrpSpPr/>
            <p:nvPr/>
          </p:nvGrpSpPr>
          <p:grpSpPr>
            <a:xfrm>
              <a:off x="3240661" y="1005909"/>
              <a:ext cx="540854" cy="333210"/>
              <a:chOff x="1926169" y="1632181"/>
              <a:chExt cx="540854" cy="333210"/>
            </a:xfrm>
          </p:grpSpPr>
          <p:sp>
            <p:nvSpPr>
              <p:cNvPr id="1098" name="Rectangle 1097">
                <a:extLst>
                  <a:ext uri="{FF2B5EF4-FFF2-40B4-BE49-F238E27FC236}">
                    <a16:creationId xmlns:a16="http://schemas.microsoft.com/office/drawing/2014/main" id="{9A025B44-4BE4-4446-8F6F-823A98511BDD}"/>
                  </a:ext>
                </a:extLst>
              </p:cNvPr>
              <p:cNvSpPr/>
              <p:nvPr/>
            </p:nvSpPr>
            <p:spPr>
              <a:xfrm flipV="1">
                <a:off x="2419352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99" name="Rectangle 1098">
                <a:extLst>
                  <a:ext uri="{FF2B5EF4-FFF2-40B4-BE49-F238E27FC236}">
                    <a16:creationId xmlns:a16="http://schemas.microsoft.com/office/drawing/2014/main" id="{CCC79D57-154F-4183-9263-9BA3630314A1}"/>
                  </a:ext>
                </a:extLst>
              </p:cNvPr>
              <p:cNvSpPr/>
              <p:nvPr/>
            </p:nvSpPr>
            <p:spPr>
              <a:xfrm>
                <a:off x="1935922" y="1668265"/>
                <a:ext cx="521577" cy="261042"/>
              </a:xfrm>
              <a:prstGeom prst="rect">
                <a:avLst/>
              </a:prstGeom>
              <a:solidFill>
                <a:srgbClr val="394D54"/>
              </a:solidFill>
              <a:ln w="19050" cap="flat" cmpd="sng" algn="ctr">
                <a:solidFill>
                  <a:srgbClr val="00B0F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grpSp>
            <p:nvGrpSpPr>
              <p:cNvPr id="1100" name="Group 1099">
                <a:extLst>
                  <a:ext uri="{FF2B5EF4-FFF2-40B4-BE49-F238E27FC236}">
                    <a16:creationId xmlns:a16="http://schemas.microsoft.com/office/drawing/2014/main" id="{335CB39F-5091-4DB9-890A-88C15F6ABDC5}"/>
                  </a:ext>
                </a:extLst>
              </p:cNvPr>
              <p:cNvGrpSpPr/>
              <p:nvPr/>
            </p:nvGrpSpPr>
            <p:grpSpPr>
              <a:xfrm>
                <a:off x="1989961" y="1665409"/>
                <a:ext cx="413499" cy="266755"/>
                <a:chOff x="1371600" y="2038342"/>
                <a:chExt cx="609600" cy="393263"/>
              </a:xfrm>
            </p:grpSpPr>
            <p:cxnSp>
              <p:nvCxnSpPr>
                <p:cNvPr id="1104" name="Straight Connector 1103">
                  <a:extLst>
                    <a:ext uri="{FF2B5EF4-FFF2-40B4-BE49-F238E27FC236}">
                      <a16:creationId xmlns:a16="http://schemas.microsoft.com/office/drawing/2014/main" id="{EF81AE72-1268-4D57-9989-84BC73B19274}"/>
                    </a:ext>
                  </a:extLst>
                </p:cNvPr>
                <p:cNvCxnSpPr/>
                <p:nvPr/>
              </p:nvCxnSpPr>
              <p:spPr>
                <a:xfrm>
                  <a:off x="1371600" y="2038350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5" name="Straight Connector 1104">
                  <a:extLst>
                    <a:ext uri="{FF2B5EF4-FFF2-40B4-BE49-F238E27FC236}">
                      <a16:creationId xmlns:a16="http://schemas.microsoft.com/office/drawing/2014/main" id="{EB3E17F2-AC8A-4126-93C9-6616B0E6581F}"/>
                    </a:ext>
                  </a:extLst>
                </p:cNvPr>
                <p:cNvCxnSpPr/>
                <p:nvPr/>
              </p:nvCxnSpPr>
              <p:spPr>
                <a:xfrm>
                  <a:off x="1447800" y="2038349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6" name="Straight Connector 1105">
                  <a:extLst>
                    <a:ext uri="{FF2B5EF4-FFF2-40B4-BE49-F238E27FC236}">
                      <a16:creationId xmlns:a16="http://schemas.microsoft.com/office/drawing/2014/main" id="{0A686654-BBCD-4603-8B68-D93005AB6B38}"/>
                    </a:ext>
                  </a:extLst>
                </p:cNvPr>
                <p:cNvCxnSpPr/>
                <p:nvPr/>
              </p:nvCxnSpPr>
              <p:spPr>
                <a:xfrm>
                  <a:off x="1524000" y="2038348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7" name="Straight Connector 1106">
                  <a:extLst>
                    <a:ext uri="{FF2B5EF4-FFF2-40B4-BE49-F238E27FC236}">
                      <a16:creationId xmlns:a16="http://schemas.microsoft.com/office/drawing/2014/main" id="{B26D8EA3-7EC8-425E-90B5-93B0DC889E15}"/>
                    </a:ext>
                  </a:extLst>
                </p:cNvPr>
                <p:cNvCxnSpPr/>
                <p:nvPr/>
              </p:nvCxnSpPr>
              <p:spPr>
                <a:xfrm>
                  <a:off x="1600200" y="2038347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8" name="Straight Connector 1107">
                  <a:extLst>
                    <a:ext uri="{FF2B5EF4-FFF2-40B4-BE49-F238E27FC236}">
                      <a16:creationId xmlns:a16="http://schemas.microsoft.com/office/drawing/2014/main" id="{1905A88A-B272-4095-943F-F9C0D1BB05A8}"/>
                    </a:ext>
                  </a:extLst>
                </p:cNvPr>
                <p:cNvCxnSpPr/>
                <p:nvPr/>
              </p:nvCxnSpPr>
              <p:spPr>
                <a:xfrm>
                  <a:off x="1676400" y="2038346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09" name="Straight Connector 1108">
                  <a:extLst>
                    <a:ext uri="{FF2B5EF4-FFF2-40B4-BE49-F238E27FC236}">
                      <a16:creationId xmlns:a16="http://schemas.microsoft.com/office/drawing/2014/main" id="{5BE28879-250A-4772-94C6-84E45F72209A}"/>
                    </a:ext>
                  </a:extLst>
                </p:cNvPr>
                <p:cNvCxnSpPr/>
                <p:nvPr/>
              </p:nvCxnSpPr>
              <p:spPr>
                <a:xfrm>
                  <a:off x="1752600" y="2038345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10" name="Straight Connector 1109">
                  <a:extLst>
                    <a:ext uri="{FF2B5EF4-FFF2-40B4-BE49-F238E27FC236}">
                      <a16:creationId xmlns:a16="http://schemas.microsoft.com/office/drawing/2014/main" id="{06B43566-00FF-456C-9A0C-298C3F28F0AD}"/>
                    </a:ext>
                  </a:extLst>
                </p:cNvPr>
                <p:cNvCxnSpPr/>
                <p:nvPr/>
              </p:nvCxnSpPr>
              <p:spPr>
                <a:xfrm>
                  <a:off x="1828800" y="2038344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11" name="Straight Connector 1110">
                  <a:extLst>
                    <a:ext uri="{FF2B5EF4-FFF2-40B4-BE49-F238E27FC236}">
                      <a16:creationId xmlns:a16="http://schemas.microsoft.com/office/drawing/2014/main" id="{88D5716B-994C-44FA-AFC3-E2485008B9D9}"/>
                    </a:ext>
                  </a:extLst>
                </p:cNvPr>
                <p:cNvCxnSpPr/>
                <p:nvPr/>
              </p:nvCxnSpPr>
              <p:spPr>
                <a:xfrm>
                  <a:off x="1905000" y="2038343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  <p:cxnSp>
              <p:nvCxnSpPr>
                <p:cNvPr id="1112" name="Straight Connector 1111">
                  <a:extLst>
                    <a:ext uri="{FF2B5EF4-FFF2-40B4-BE49-F238E27FC236}">
                      <a16:creationId xmlns:a16="http://schemas.microsoft.com/office/drawing/2014/main" id="{B65F22A4-9253-4459-A052-CF3657DB5CEC}"/>
                    </a:ext>
                  </a:extLst>
                </p:cNvPr>
                <p:cNvCxnSpPr/>
                <p:nvPr/>
              </p:nvCxnSpPr>
              <p:spPr>
                <a:xfrm>
                  <a:off x="1981200" y="2038342"/>
                  <a:ext cx="0" cy="39325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</a:ln>
                <a:effectLst/>
              </p:spPr>
            </p:cxnSp>
          </p:grpSp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DEA8AF40-F809-4D28-A084-FF64A76BC239}"/>
                  </a:ext>
                </a:extLst>
              </p:cNvPr>
              <p:cNvSpPr/>
              <p:nvPr/>
            </p:nvSpPr>
            <p:spPr>
              <a:xfrm flipV="1">
                <a:off x="1926169" y="1919672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2" name="Rectangle 1101">
                <a:extLst>
                  <a:ext uri="{FF2B5EF4-FFF2-40B4-BE49-F238E27FC236}">
                    <a16:creationId xmlns:a16="http://schemas.microsoft.com/office/drawing/2014/main" id="{898AC717-5996-4E0E-B878-EBAF06960EA0}"/>
                  </a:ext>
                </a:extLst>
              </p:cNvPr>
              <p:cNvSpPr/>
              <p:nvPr/>
            </p:nvSpPr>
            <p:spPr>
              <a:xfrm flipV="1">
                <a:off x="1926169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103" name="Rectangle 1102">
                <a:extLst>
                  <a:ext uri="{FF2B5EF4-FFF2-40B4-BE49-F238E27FC236}">
                    <a16:creationId xmlns:a16="http://schemas.microsoft.com/office/drawing/2014/main" id="{E31A9D47-C0D5-4D3B-A4A1-8F82228A874C}"/>
                  </a:ext>
                </a:extLst>
              </p:cNvPr>
              <p:cNvSpPr/>
              <p:nvPr/>
            </p:nvSpPr>
            <p:spPr>
              <a:xfrm flipV="1">
                <a:off x="2420412" y="1632181"/>
                <a:ext cx="46611" cy="45719"/>
              </a:xfrm>
              <a:prstGeom prst="rect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243284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2448" kern="0">
                  <a:solidFill>
                    <a:sysClr val="windowText" lastClr="000000"/>
                  </a:solidFill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97" name="Rectangle 1096">
              <a:extLst>
                <a:ext uri="{FF2B5EF4-FFF2-40B4-BE49-F238E27FC236}">
                  <a16:creationId xmlns:a16="http://schemas.microsoft.com/office/drawing/2014/main" id="{74B3E478-504F-49D3-AA84-E9DDF29BE7FF}"/>
                </a:ext>
              </a:extLst>
            </p:cNvPr>
            <p:cNvSpPr/>
            <p:nvPr/>
          </p:nvSpPr>
          <p:spPr>
            <a:xfrm>
              <a:off x="3347642" y="1092724"/>
              <a:ext cx="324240" cy="164616"/>
            </a:xfrm>
            <a:prstGeom prst="rect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api:1</a:t>
              </a:r>
            </a:p>
            <a:p>
              <a:pPr algn="ctr" defTabSz="1243284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rgbClr val="353535"/>
                  </a:solidFill>
                  <a:latin typeface="Calibri"/>
                  <a:ea typeface="+mn-ea"/>
                  <a:cs typeface="+mn-cs"/>
                </a:rPr>
                <a:t>digest: 3rp</a:t>
              </a:r>
            </a:p>
          </p:txBody>
        </p:sp>
      </p:grpSp>
      <p:sp>
        <p:nvSpPr>
          <p:cNvPr id="1113" name="Rectangle 1112">
            <a:extLst>
              <a:ext uri="{FF2B5EF4-FFF2-40B4-BE49-F238E27FC236}">
                <a16:creationId xmlns:a16="http://schemas.microsoft.com/office/drawing/2014/main" id="{7C98F220-E351-4933-A23B-A187A8E28F06}"/>
              </a:ext>
            </a:extLst>
          </p:cNvPr>
          <p:cNvSpPr/>
          <p:nvPr/>
        </p:nvSpPr>
        <p:spPr>
          <a:xfrm>
            <a:off x="8923629" y="945660"/>
            <a:ext cx="1319076" cy="107818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4" name="Flowchart: Alternate Process 1113">
            <a:extLst>
              <a:ext uri="{FF2B5EF4-FFF2-40B4-BE49-F238E27FC236}">
                <a16:creationId xmlns:a16="http://schemas.microsoft.com/office/drawing/2014/main" id="{09B5EF36-D4CF-4E7B-A909-C88B863A3680}"/>
              </a:ext>
            </a:extLst>
          </p:cNvPr>
          <p:cNvSpPr/>
          <p:nvPr/>
        </p:nvSpPr>
        <p:spPr>
          <a:xfrm>
            <a:off x="8929466" y="769792"/>
            <a:ext cx="1032125" cy="261794"/>
          </a:xfrm>
          <a:prstGeom prst="flowChartAlternateProcess">
            <a:avLst/>
          </a:prstGeom>
          <a:solidFill>
            <a:srgbClr val="FFFFFF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Cache</a:t>
            </a:r>
          </a:p>
        </p:txBody>
      </p: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1868DF8A-A2B5-4CB2-B27F-85338E883D47}"/>
              </a:ext>
            </a:extLst>
          </p:cNvPr>
          <p:cNvSpPr/>
          <p:nvPr/>
        </p:nvSpPr>
        <p:spPr>
          <a:xfrm>
            <a:off x="8941312" y="2679826"/>
            <a:ext cx="1319076" cy="107818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6" name="Flowchart: Alternate Process 1115">
            <a:extLst>
              <a:ext uri="{FF2B5EF4-FFF2-40B4-BE49-F238E27FC236}">
                <a16:creationId xmlns:a16="http://schemas.microsoft.com/office/drawing/2014/main" id="{9699845A-E7D3-4720-BEF8-50349B194A9E}"/>
              </a:ext>
            </a:extLst>
          </p:cNvPr>
          <p:cNvSpPr/>
          <p:nvPr/>
        </p:nvSpPr>
        <p:spPr>
          <a:xfrm>
            <a:off x="8947147" y="2503958"/>
            <a:ext cx="1032125" cy="261794"/>
          </a:xfrm>
          <a:prstGeom prst="flowChartAlternateProcess">
            <a:avLst/>
          </a:prstGeom>
          <a:solidFill>
            <a:srgbClr val="FFFFFF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Cache</a:t>
            </a:r>
          </a:p>
        </p:txBody>
      </p:sp>
      <p:sp>
        <p:nvSpPr>
          <p:cNvPr id="1117" name="Rectangle 1116">
            <a:extLst>
              <a:ext uri="{FF2B5EF4-FFF2-40B4-BE49-F238E27FC236}">
                <a16:creationId xmlns:a16="http://schemas.microsoft.com/office/drawing/2014/main" id="{C999BE4A-ADBA-4EE4-BB89-6B5264D26847}"/>
              </a:ext>
            </a:extLst>
          </p:cNvPr>
          <p:cNvSpPr/>
          <p:nvPr/>
        </p:nvSpPr>
        <p:spPr>
          <a:xfrm>
            <a:off x="8958994" y="4413992"/>
            <a:ext cx="1319076" cy="1078182"/>
          </a:xfrm>
          <a:prstGeom prst="rect">
            <a:avLst/>
          </a:prstGeom>
          <a:solidFill>
            <a:srgbClr val="FFFFFF"/>
          </a:solidFill>
          <a:ln w="12700" cap="flat" cmpd="sng" algn="ctr">
            <a:solidFill>
              <a:srgbClr val="32788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18" name="Flowchart: Alternate Process 1117">
            <a:extLst>
              <a:ext uri="{FF2B5EF4-FFF2-40B4-BE49-F238E27FC236}">
                <a16:creationId xmlns:a16="http://schemas.microsoft.com/office/drawing/2014/main" id="{2752339D-B520-4B69-B33F-482A62071B23}"/>
              </a:ext>
            </a:extLst>
          </p:cNvPr>
          <p:cNvSpPr/>
          <p:nvPr/>
        </p:nvSpPr>
        <p:spPr>
          <a:xfrm>
            <a:off x="8964830" y="4238126"/>
            <a:ext cx="1032125" cy="261794"/>
          </a:xfrm>
          <a:prstGeom prst="flowChartAlternateProcess">
            <a:avLst/>
          </a:prstGeom>
          <a:solidFill>
            <a:srgbClr val="FFFFFF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Image Cache</a:t>
            </a:r>
          </a:p>
        </p:txBody>
      </p:sp>
      <p:sp>
        <p:nvSpPr>
          <p:cNvPr id="1119" name="Flowchart: Alternate Process 1118">
            <a:extLst>
              <a:ext uri="{FF2B5EF4-FFF2-40B4-BE49-F238E27FC236}">
                <a16:creationId xmlns:a16="http://schemas.microsoft.com/office/drawing/2014/main" id="{BE571AC1-8D19-4BA3-B2D0-D4DF0128D3B3}"/>
              </a:ext>
            </a:extLst>
          </p:cNvPr>
          <p:cNvSpPr/>
          <p:nvPr/>
        </p:nvSpPr>
        <p:spPr>
          <a:xfrm>
            <a:off x="7304281" y="396444"/>
            <a:ext cx="852702" cy="5135695"/>
          </a:xfrm>
          <a:prstGeom prst="flowChartAlternateProcess">
            <a:avLst/>
          </a:prstGeom>
          <a:solidFill>
            <a:sysClr val="window" lastClr="FFFFFF"/>
          </a:solidFill>
          <a:ln w="19050" cap="flat" cmpd="sng" algn="ctr">
            <a:solidFill>
              <a:srgbClr val="00506E"/>
            </a:solidFill>
            <a:prstDash val="solid"/>
          </a:ln>
          <a:effectLst/>
        </p:spPr>
        <p:txBody>
          <a:bodyPr rtlCol="0" anchor="ctr"/>
          <a:lstStyle/>
          <a:p>
            <a:pPr defTabSz="1243284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96" b="1" kern="0" dirty="0">
              <a:solidFill>
                <a:prstClr val="black"/>
              </a:solidFill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120" name="Can 220">
            <a:extLst>
              <a:ext uri="{FF2B5EF4-FFF2-40B4-BE49-F238E27FC236}">
                <a16:creationId xmlns:a16="http://schemas.microsoft.com/office/drawing/2014/main" id="{3E64A610-2DA9-4B1C-A78E-0F7D93A0DAB8}"/>
              </a:ext>
            </a:extLst>
          </p:cNvPr>
          <p:cNvSpPr/>
          <p:nvPr/>
        </p:nvSpPr>
        <p:spPr>
          <a:xfrm>
            <a:off x="7333317" y="4194760"/>
            <a:ext cx="790647" cy="1194786"/>
          </a:xfrm>
          <a:prstGeom prst="can">
            <a:avLst/>
          </a:prstGeom>
          <a:solidFill>
            <a:srgbClr val="FFFFFF"/>
          </a:solidFill>
          <a:ln w="10795" cap="flat" cmpd="sng" algn="ctr">
            <a:solidFill>
              <a:srgbClr val="00205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48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pic>
        <p:nvPicPr>
          <p:cNvPr id="1121" name="Picture 2" descr="See the source image">
            <a:extLst>
              <a:ext uri="{FF2B5EF4-FFF2-40B4-BE49-F238E27FC236}">
                <a16:creationId xmlns:a16="http://schemas.microsoft.com/office/drawing/2014/main" id="{D8DA4D97-CB61-4E37-86DD-E907EE026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72752" y="2607532"/>
            <a:ext cx="580539" cy="58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4" name="Rectangle: Top Corners One Rounded and One Snipped 1123">
            <a:extLst>
              <a:ext uri="{FF2B5EF4-FFF2-40B4-BE49-F238E27FC236}">
                <a16:creationId xmlns:a16="http://schemas.microsoft.com/office/drawing/2014/main" id="{8B2DDA86-9516-4FAD-82EA-899EE2634A39}"/>
              </a:ext>
            </a:extLst>
          </p:cNvPr>
          <p:cNvSpPr/>
          <p:nvPr/>
        </p:nvSpPr>
        <p:spPr bwMode="auto">
          <a:xfrm>
            <a:off x="7362352" y="1150523"/>
            <a:ext cx="771269" cy="721155"/>
          </a:xfrm>
          <a:prstGeom prst="snipRound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91427" rIns="0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" algn="l"/>
                <a:tab pos="511175" algn="l"/>
              </a:tabLst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app: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" algn="l"/>
                <a:tab pos="511175" algn="l"/>
              </a:tabLst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web:1	x3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" algn="l"/>
                <a:tab pos="511175" algn="l"/>
              </a:tabLst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api:1	x3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3975" algn="l"/>
                <a:tab pos="511175" algn="l"/>
              </a:tabLst>
              <a:defRPr/>
            </a:pPr>
            <a:r>
              <a:rPr kumimoji="0" lang="en-US" sz="1000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cache:1	x4</a:t>
            </a:r>
          </a:p>
        </p:txBody>
      </p:sp>
      <p:cxnSp>
        <p:nvCxnSpPr>
          <p:cNvPr id="1125" name="Straight Arrow Connector 1124">
            <a:extLst>
              <a:ext uri="{FF2B5EF4-FFF2-40B4-BE49-F238E27FC236}">
                <a16:creationId xmlns:a16="http://schemas.microsoft.com/office/drawing/2014/main" id="{EDC24E60-4FD0-49FE-9020-D2A26AC1E550}"/>
              </a:ext>
            </a:extLst>
          </p:cNvPr>
          <p:cNvCxnSpPr>
            <a:cxnSpLocks/>
            <a:stCxn id="1119" idx="3"/>
            <a:endCxn id="853" idx="1"/>
          </p:cNvCxnSpPr>
          <p:nvPr/>
        </p:nvCxnSpPr>
        <p:spPr>
          <a:xfrm flipV="1">
            <a:off x="8156982" y="556280"/>
            <a:ext cx="731249" cy="2408010"/>
          </a:xfrm>
          <a:prstGeom prst="straightConnector1">
            <a:avLst/>
          </a:prstGeom>
          <a:noFill/>
          <a:ln w="76200" cap="flat" cmpd="sng" algn="ctr">
            <a:solidFill>
              <a:srgbClr val="002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26" name="Straight Arrow Connector 1125">
            <a:extLst>
              <a:ext uri="{FF2B5EF4-FFF2-40B4-BE49-F238E27FC236}">
                <a16:creationId xmlns:a16="http://schemas.microsoft.com/office/drawing/2014/main" id="{AFA2A930-1559-45AE-A20D-A6823BA2A292}"/>
              </a:ext>
            </a:extLst>
          </p:cNvPr>
          <p:cNvCxnSpPr>
            <a:cxnSpLocks/>
            <a:stCxn id="1119" idx="3"/>
            <a:endCxn id="964" idx="1"/>
          </p:cNvCxnSpPr>
          <p:nvPr/>
        </p:nvCxnSpPr>
        <p:spPr>
          <a:xfrm flipV="1">
            <a:off x="8156983" y="2291172"/>
            <a:ext cx="738631" cy="673118"/>
          </a:xfrm>
          <a:prstGeom prst="straightConnector1">
            <a:avLst/>
          </a:prstGeom>
          <a:noFill/>
          <a:ln w="76200" cap="flat" cmpd="sng" algn="ctr">
            <a:solidFill>
              <a:srgbClr val="00205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28" name="Straight Arrow Connector 1127">
            <a:extLst>
              <a:ext uri="{FF2B5EF4-FFF2-40B4-BE49-F238E27FC236}">
                <a16:creationId xmlns:a16="http://schemas.microsoft.com/office/drawing/2014/main" id="{6910D9B8-AE2E-45F5-8565-0E5178F08A1F}"/>
              </a:ext>
            </a:extLst>
          </p:cNvPr>
          <p:cNvCxnSpPr>
            <a:cxnSpLocks/>
            <a:stCxn id="1119" idx="3"/>
            <a:endCxn id="1040" idx="1"/>
          </p:cNvCxnSpPr>
          <p:nvPr/>
        </p:nvCxnSpPr>
        <p:spPr>
          <a:xfrm>
            <a:off x="8156982" y="2964289"/>
            <a:ext cx="746012" cy="1061773"/>
          </a:xfrm>
          <a:prstGeom prst="straightConnector1">
            <a:avLst/>
          </a:prstGeom>
          <a:noFill/>
          <a:ln w="76200" cap="flat" cmpd="sng" algn="ctr">
            <a:solidFill>
              <a:srgbClr val="002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154" name="Oval 1153">
            <a:extLst>
              <a:ext uri="{FF2B5EF4-FFF2-40B4-BE49-F238E27FC236}">
                <a16:creationId xmlns:a16="http://schemas.microsoft.com/office/drawing/2014/main" id="{FBD5AB1E-7532-4DC1-81E2-0F41520692BC}"/>
              </a:ext>
            </a:extLst>
          </p:cNvPr>
          <p:cNvSpPr/>
          <p:nvPr/>
        </p:nvSpPr>
        <p:spPr>
          <a:xfrm>
            <a:off x="7387381" y="4179044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4</a:t>
            </a:r>
          </a:p>
        </p:txBody>
      </p:sp>
      <p:sp>
        <p:nvSpPr>
          <p:cNvPr id="1155" name="Oval 1154">
            <a:extLst>
              <a:ext uri="{FF2B5EF4-FFF2-40B4-BE49-F238E27FC236}">
                <a16:creationId xmlns:a16="http://schemas.microsoft.com/office/drawing/2014/main" id="{89E51EFF-AB77-4DD4-B4EC-0B23C0B9FE6B}"/>
              </a:ext>
            </a:extLst>
          </p:cNvPr>
          <p:cNvSpPr/>
          <p:nvPr/>
        </p:nvSpPr>
        <p:spPr>
          <a:xfrm>
            <a:off x="7444525" y="2678274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5</a:t>
            </a:r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A840FA30-929D-4633-9FBB-7C73B9B6CBBD}"/>
              </a:ext>
            </a:extLst>
          </p:cNvPr>
          <p:cNvSpPr/>
          <p:nvPr/>
        </p:nvSpPr>
        <p:spPr>
          <a:xfrm>
            <a:off x="8602593" y="2657105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8</a:t>
            </a:r>
          </a:p>
        </p:txBody>
      </p:sp>
      <p:sp>
        <p:nvSpPr>
          <p:cNvPr id="1168" name="Oval 1167">
            <a:extLst>
              <a:ext uri="{FF2B5EF4-FFF2-40B4-BE49-F238E27FC236}">
                <a16:creationId xmlns:a16="http://schemas.microsoft.com/office/drawing/2014/main" id="{54420300-D60D-4AB8-A4D9-005D57507F07}"/>
              </a:ext>
            </a:extLst>
          </p:cNvPr>
          <p:cNvSpPr/>
          <p:nvPr/>
        </p:nvSpPr>
        <p:spPr>
          <a:xfrm>
            <a:off x="7436429" y="2678274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9</a:t>
            </a:r>
          </a:p>
        </p:txBody>
      </p:sp>
      <p:sp>
        <p:nvSpPr>
          <p:cNvPr id="1156" name="Rectangle 1155">
            <a:extLst>
              <a:ext uri="{FF2B5EF4-FFF2-40B4-BE49-F238E27FC236}">
                <a16:creationId xmlns:a16="http://schemas.microsoft.com/office/drawing/2014/main" id="{00C86200-0EB8-4390-9516-FE3DFBE7F51D}"/>
              </a:ext>
            </a:extLst>
          </p:cNvPr>
          <p:cNvSpPr/>
          <p:nvPr/>
        </p:nvSpPr>
        <p:spPr>
          <a:xfrm>
            <a:off x="5692819" y="2817668"/>
            <a:ext cx="440864" cy="22382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u82</a:t>
            </a:r>
          </a:p>
        </p:txBody>
      </p:sp>
      <p:sp>
        <p:nvSpPr>
          <p:cNvPr id="1157" name="Rectangle 1156">
            <a:extLst>
              <a:ext uri="{FF2B5EF4-FFF2-40B4-BE49-F238E27FC236}">
                <a16:creationId xmlns:a16="http://schemas.microsoft.com/office/drawing/2014/main" id="{2BFF2BD9-15E7-4431-B39D-20942BE0C61D}"/>
              </a:ext>
            </a:extLst>
          </p:cNvPr>
          <p:cNvSpPr/>
          <p:nvPr/>
        </p:nvSpPr>
        <p:spPr>
          <a:xfrm>
            <a:off x="5694298" y="2816485"/>
            <a:ext cx="440864" cy="223825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2re</a:t>
            </a:r>
          </a:p>
        </p:txBody>
      </p:sp>
      <p:sp>
        <p:nvSpPr>
          <p:cNvPr id="1158" name="Rectangle 1157">
            <a:extLst>
              <a:ext uri="{FF2B5EF4-FFF2-40B4-BE49-F238E27FC236}">
                <a16:creationId xmlns:a16="http://schemas.microsoft.com/office/drawing/2014/main" id="{84E11881-43FE-4A24-8E95-5E51351C597A}"/>
              </a:ext>
            </a:extLst>
          </p:cNvPr>
          <p:cNvSpPr/>
          <p:nvPr/>
        </p:nvSpPr>
        <p:spPr>
          <a:xfrm>
            <a:off x="5690834" y="2814795"/>
            <a:ext cx="440864" cy="223825"/>
          </a:xfrm>
          <a:prstGeom prst="rect">
            <a:avLst/>
          </a:prstGeom>
          <a:solidFill>
            <a:srgbClr val="FFC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u82</a:t>
            </a:r>
          </a:p>
        </p:txBody>
      </p:sp>
      <p:sp>
        <p:nvSpPr>
          <p:cNvPr id="1159" name="Rectangle 1158">
            <a:extLst>
              <a:ext uri="{FF2B5EF4-FFF2-40B4-BE49-F238E27FC236}">
                <a16:creationId xmlns:a16="http://schemas.microsoft.com/office/drawing/2014/main" id="{EC910154-1F1C-4851-8E4B-8C130D563319}"/>
              </a:ext>
            </a:extLst>
          </p:cNvPr>
          <p:cNvSpPr/>
          <p:nvPr/>
        </p:nvSpPr>
        <p:spPr>
          <a:xfrm>
            <a:off x="5693549" y="2815891"/>
            <a:ext cx="440864" cy="223825"/>
          </a:xfrm>
          <a:prstGeom prst="rect">
            <a:avLst/>
          </a:prstGeom>
          <a:solidFill>
            <a:srgbClr val="00B05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2re</a:t>
            </a:r>
          </a:p>
        </p:txBody>
      </p:sp>
      <p:sp>
        <p:nvSpPr>
          <p:cNvPr id="1160" name="Rectangle 1159">
            <a:extLst>
              <a:ext uri="{FF2B5EF4-FFF2-40B4-BE49-F238E27FC236}">
                <a16:creationId xmlns:a16="http://schemas.microsoft.com/office/drawing/2014/main" id="{0A5AD2BF-DDB6-42BE-B894-8F75ADE81609}"/>
              </a:ext>
            </a:extLst>
          </p:cNvPr>
          <p:cNvSpPr/>
          <p:nvPr/>
        </p:nvSpPr>
        <p:spPr>
          <a:xfrm>
            <a:off x="5697241" y="2814796"/>
            <a:ext cx="432178" cy="22382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cache:1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1n4</a:t>
            </a:r>
          </a:p>
        </p:txBody>
      </p:sp>
      <p:sp>
        <p:nvSpPr>
          <p:cNvPr id="1161" name="Rectangle 1160">
            <a:extLst>
              <a:ext uri="{FF2B5EF4-FFF2-40B4-BE49-F238E27FC236}">
                <a16:creationId xmlns:a16="http://schemas.microsoft.com/office/drawing/2014/main" id="{534604B5-E24F-4A57-927E-418DCA71942E}"/>
              </a:ext>
            </a:extLst>
          </p:cNvPr>
          <p:cNvSpPr/>
          <p:nvPr/>
        </p:nvSpPr>
        <p:spPr>
          <a:xfrm>
            <a:off x="5693549" y="2816486"/>
            <a:ext cx="440864" cy="223825"/>
          </a:xfrm>
          <a:prstGeom prst="rect">
            <a:avLst/>
          </a:prstGeom>
          <a:gradFill flip="none" rotWithShape="1">
            <a:gsLst>
              <a:gs pos="0">
                <a:srgbClr val="FFC000">
                  <a:tint val="66000"/>
                  <a:satMod val="160000"/>
                </a:srgbClr>
              </a:gs>
              <a:gs pos="50000">
                <a:srgbClr val="FFC000">
                  <a:tint val="44500"/>
                  <a:satMod val="160000"/>
                </a:srgbClr>
              </a:gs>
              <a:gs pos="100000">
                <a:srgbClr val="FFC00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api:1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353535"/>
                </a:solidFill>
                <a:latin typeface="Calibri"/>
                <a:ea typeface="+mn-ea"/>
                <a:cs typeface="+mn-cs"/>
              </a:rPr>
              <a:t>digest: 3rp</a:t>
            </a:r>
          </a:p>
        </p:txBody>
      </p:sp>
      <p:sp>
        <p:nvSpPr>
          <p:cNvPr id="1162" name="Rectangle 1161">
            <a:extLst>
              <a:ext uri="{FF2B5EF4-FFF2-40B4-BE49-F238E27FC236}">
                <a16:creationId xmlns:a16="http://schemas.microsoft.com/office/drawing/2014/main" id="{5180F384-C484-46B2-80D4-10D071D04CA3}"/>
              </a:ext>
            </a:extLst>
          </p:cNvPr>
          <p:cNvSpPr/>
          <p:nvPr/>
        </p:nvSpPr>
        <p:spPr>
          <a:xfrm>
            <a:off x="5691546" y="2816484"/>
            <a:ext cx="440864" cy="223825"/>
          </a:xfrm>
          <a:prstGeom prst="rect">
            <a:avLst/>
          </a:prstGeom>
          <a:solidFill>
            <a:srgbClr val="7030A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web:1</a:t>
            </a:r>
          </a:p>
          <a:p>
            <a:pPr algn="ctr" defTabSz="124328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kern="0" dirty="0">
                <a:solidFill>
                  <a:srgbClr val="FFFFFF"/>
                </a:solidFill>
                <a:latin typeface="Calibri"/>
                <a:ea typeface="+mn-ea"/>
                <a:cs typeface="+mn-cs"/>
              </a:rPr>
              <a:t>digest: 91e</a:t>
            </a:r>
          </a:p>
        </p:txBody>
      </p:sp>
      <p:sp>
        <p:nvSpPr>
          <p:cNvPr id="332" name="Star: 16 Points 331">
            <a:extLst>
              <a:ext uri="{FF2B5EF4-FFF2-40B4-BE49-F238E27FC236}">
                <a16:creationId xmlns:a16="http://schemas.microsoft.com/office/drawing/2014/main" id="{76EAC2BF-D13E-4686-9407-D92F15360425}"/>
              </a:ext>
            </a:extLst>
          </p:cNvPr>
          <p:cNvSpPr/>
          <p:nvPr/>
        </p:nvSpPr>
        <p:spPr bwMode="auto">
          <a:xfrm>
            <a:off x="-3259204" y="3554144"/>
            <a:ext cx="2117407" cy="1961940"/>
          </a:xfrm>
          <a:prstGeom prst="star16">
            <a:avLst/>
          </a:prstGeom>
          <a:solidFill>
            <a:srgbClr val="FFFF00"/>
          </a:solidFill>
          <a:ln w="63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4" rIns="182854" bIns="14628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29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47" name="Rectangle 846">
            <a:extLst>
              <a:ext uri="{FF2B5EF4-FFF2-40B4-BE49-F238E27FC236}">
                <a16:creationId xmlns:a16="http://schemas.microsoft.com/office/drawing/2014/main" id="{E82FC782-5CF4-4536-9012-243ED6F1E086}"/>
              </a:ext>
            </a:extLst>
          </p:cNvPr>
          <p:cNvSpPr/>
          <p:nvPr/>
        </p:nvSpPr>
        <p:spPr bwMode="auto">
          <a:xfrm>
            <a:off x="4389697" y="2765752"/>
            <a:ext cx="2469552" cy="2395224"/>
          </a:xfrm>
          <a:prstGeom prst="rect">
            <a:avLst/>
          </a:prstGeom>
          <a:noFill/>
          <a:ln w="19050" cap="flat" cmpd="sng" algn="ctr">
            <a:solidFill>
              <a:srgbClr val="FFFFFF">
                <a:lumMod val="50000"/>
              </a:srgbClr>
            </a:solidFill>
            <a:prstDash val="dash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848" name="Table 847">
            <a:extLst>
              <a:ext uri="{FF2B5EF4-FFF2-40B4-BE49-F238E27FC236}">
                <a16:creationId xmlns:a16="http://schemas.microsoft.com/office/drawing/2014/main" id="{C8581C2F-CE3D-40C1-B4C3-7A0BC4EB28F3}"/>
              </a:ext>
            </a:extLst>
          </p:cNvPr>
          <p:cNvGraphicFramePr>
            <a:graphicFrameLocks noGrp="1"/>
          </p:cNvGraphicFramePr>
          <p:nvPr/>
        </p:nvGraphicFramePr>
        <p:xfrm>
          <a:off x="6015527" y="3441103"/>
          <a:ext cx="745275" cy="1667688"/>
        </p:xfrm>
        <a:graphic>
          <a:graphicData uri="http://schemas.openxmlformats.org/drawingml/2006/table">
            <a:tbl>
              <a:tblPr firstRow="1" bandRow="1"/>
              <a:tblGrid>
                <a:gridCol w="745275">
                  <a:extLst>
                    <a:ext uri="{9D8B030D-6E8A-4147-A177-3AD203B41FA5}">
                      <a16:colId xmlns:a16="http://schemas.microsoft.com/office/drawing/2014/main" val="1766111431"/>
                    </a:ext>
                  </a:extLst>
                </a:gridCol>
              </a:tblGrid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Digests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1108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91e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02092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u82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86193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2re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93468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3rp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9208606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1n4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801983"/>
                  </a:ext>
                </a:extLst>
              </a:tr>
            </a:tbl>
          </a:graphicData>
        </a:graphic>
      </p:graphicFrame>
      <p:sp>
        <p:nvSpPr>
          <p:cNvPr id="849" name="Rectangle 848">
            <a:extLst>
              <a:ext uri="{FF2B5EF4-FFF2-40B4-BE49-F238E27FC236}">
                <a16:creationId xmlns:a16="http://schemas.microsoft.com/office/drawing/2014/main" id="{58C43FB9-4C8D-49C1-A017-026C97299C94}"/>
              </a:ext>
            </a:extLst>
          </p:cNvPr>
          <p:cNvSpPr/>
          <p:nvPr/>
        </p:nvSpPr>
        <p:spPr bwMode="auto">
          <a:xfrm>
            <a:off x="77012" y="1958483"/>
            <a:ext cx="2665550" cy="2599691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web:1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api:1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cache:1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9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images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REPOSITORY  TAG DIGEST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web         1   91e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199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api</a:t>
            </a: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1   u82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cache       1   2re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9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web:1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api:1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cache:1</a:t>
            </a:r>
            <a:endParaRPr kumimoji="0" lang="en-US" sz="1199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50" name="Rectangle 849">
            <a:extLst>
              <a:ext uri="{FF2B5EF4-FFF2-40B4-BE49-F238E27FC236}">
                <a16:creationId xmlns:a16="http://schemas.microsoft.com/office/drawing/2014/main" id="{23E2D6FA-C35E-4376-9CBF-1B74B4F0B7F0}"/>
              </a:ext>
            </a:extLst>
          </p:cNvPr>
          <p:cNvSpPr/>
          <p:nvPr/>
        </p:nvSpPr>
        <p:spPr bwMode="auto">
          <a:xfrm>
            <a:off x="69252" y="4594414"/>
            <a:ext cx="2679797" cy="2103710"/>
          </a:xfrm>
          <a:prstGeom prst="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api:1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build –t cache:1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9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images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REPOSITORY  TAG DIGEST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1199" b="1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api</a:t>
            </a: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1   3rp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cache       1   1n4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99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api:1</a:t>
            </a:r>
          </a:p>
          <a:p>
            <a:pPr marL="0" marR="0" lvl="0" indent="0" defTabSz="124328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docker push cache:1</a:t>
            </a:r>
            <a:endParaRPr kumimoji="0" lang="en-US" sz="1199" b="0" i="0" u="none" strike="noStrike" kern="0" cap="none" spc="0" normalizeH="0" baseline="0" noProof="0" dirty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22" name="Rectangle: Top Corners One Rounded and One Snipped 1121">
            <a:extLst>
              <a:ext uri="{FF2B5EF4-FFF2-40B4-BE49-F238E27FC236}">
                <a16:creationId xmlns:a16="http://schemas.microsoft.com/office/drawing/2014/main" id="{412EEA0E-B279-4070-B6DD-A92A8B9DF6C6}"/>
              </a:ext>
            </a:extLst>
          </p:cNvPr>
          <p:cNvSpPr/>
          <p:nvPr/>
        </p:nvSpPr>
        <p:spPr bwMode="auto">
          <a:xfrm>
            <a:off x="2224566" y="487152"/>
            <a:ext cx="1859801" cy="1444815"/>
          </a:xfrm>
          <a:prstGeom prst="snipRoundRect">
            <a:avLst/>
          </a:prstGeom>
          <a:solidFill>
            <a:srgbClr val="00205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1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Deploy: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app: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web:1	x3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api:1	x3</a:t>
            </a:r>
          </a:p>
          <a:p>
            <a:pPr marL="0" marR="0" lvl="0" indent="0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21" algn="l"/>
                <a:tab pos="914247" algn="l"/>
              </a:tabLst>
              <a:defRPr/>
            </a:pPr>
            <a:r>
              <a:rPr kumimoji="0" lang="en-US" sz="1599" b="0" i="0" u="none" strike="noStrike" kern="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rPr>
              <a:t>	cache:1	x4</a:t>
            </a:r>
          </a:p>
        </p:txBody>
      </p:sp>
      <p:cxnSp>
        <p:nvCxnSpPr>
          <p:cNvPr id="1123" name="Straight Arrow Connector 1122">
            <a:extLst>
              <a:ext uri="{FF2B5EF4-FFF2-40B4-BE49-F238E27FC236}">
                <a16:creationId xmlns:a16="http://schemas.microsoft.com/office/drawing/2014/main" id="{E977B795-FC0F-44F3-9AF5-56F35EA95AD5}"/>
              </a:ext>
            </a:extLst>
          </p:cNvPr>
          <p:cNvCxnSpPr/>
          <p:nvPr/>
        </p:nvCxnSpPr>
        <p:spPr>
          <a:xfrm>
            <a:off x="3780184" y="1387023"/>
            <a:ext cx="3516460" cy="0"/>
          </a:xfrm>
          <a:prstGeom prst="straightConnector1">
            <a:avLst/>
          </a:prstGeom>
          <a:noFill/>
          <a:ln w="76200" cap="flat" cmpd="sng" algn="ctr">
            <a:solidFill>
              <a:srgbClr val="002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127" name="Multiplication Sign 1126">
            <a:extLst>
              <a:ext uri="{FF2B5EF4-FFF2-40B4-BE49-F238E27FC236}">
                <a16:creationId xmlns:a16="http://schemas.microsoft.com/office/drawing/2014/main" id="{0C0A9DEA-D2D8-496F-9EA4-3C7350DBE7EB}"/>
              </a:ext>
            </a:extLst>
          </p:cNvPr>
          <p:cNvSpPr/>
          <p:nvPr/>
        </p:nvSpPr>
        <p:spPr bwMode="auto">
          <a:xfrm>
            <a:off x="8343330" y="1991627"/>
            <a:ext cx="4032125" cy="2149006"/>
          </a:xfrm>
          <a:prstGeom prst="mathMultiply">
            <a:avLst/>
          </a:prstGeom>
          <a:solidFill>
            <a:srgbClr val="FF0000"/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316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err="1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Segoe UI Semilight"/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1132" name="Table 1131">
            <a:extLst>
              <a:ext uri="{FF2B5EF4-FFF2-40B4-BE49-F238E27FC236}">
                <a16:creationId xmlns:a16="http://schemas.microsoft.com/office/drawing/2014/main" id="{D49F5012-DD2C-4B41-B7EB-AB95D4DAD4DB}"/>
              </a:ext>
            </a:extLst>
          </p:cNvPr>
          <p:cNvGraphicFramePr>
            <a:graphicFrameLocks noGrp="1"/>
          </p:cNvGraphicFramePr>
          <p:nvPr/>
        </p:nvGraphicFramePr>
        <p:xfrm>
          <a:off x="4491258" y="3443269"/>
          <a:ext cx="824822" cy="1111792"/>
        </p:xfrm>
        <a:graphic>
          <a:graphicData uri="http://schemas.openxmlformats.org/drawingml/2006/table">
            <a:tbl>
              <a:tblPr firstRow="1" bandRow="1"/>
              <a:tblGrid>
                <a:gridCol w="824822">
                  <a:extLst>
                    <a:ext uri="{9D8B030D-6E8A-4147-A177-3AD203B41FA5}">
                      <a16:colId xmlns:a16="http://schemas.microsoft.com/office/drawing/2014/main" val="1766111431"/>
                    </a:ext>
                  </a:extLst>
                </a:gridCol>
              </a:tblGrid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Image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1108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web:1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02092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api:1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86193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cache:1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93468"/>
                  </a:ext>
                </a:extLst>
              </a:tr>
            </a:tbl>
          </a:graphicData>
        </a:graphic>
      </p:graphicFrame>
      <p:graphicFrame>
        <p:nvGraphicFramePr>
          <p:cNvPr id="1133" name="Table 1132">
            <a:extLst>
              <a:ext uri="{FF2B5EF4-FFF2-40B4-BE49-F238E27FC236}">
                <a16:creationId xmlns:a16="http://schemas.microsoft.com/office/drawing/2014/main" id="{2A1578FD-C8AA-4C5D-9128-BC09DE26F6C9}"/>
              </a:ext>
            </a:extLst>
          </p:cNvPr>
          <p:cNvGraphicFramePr>
            <a:graphicFrameLocks noGrp="1"/>
          </p:cNvGraphicFramePr>
          <p:nvPr/>
        </p:nvGraphicFramePr>
        <p:xfrm>
          <a:off x="6009775" y="3441103"/>
          <a:ext cx="745275" cy="1111792"/>
        </p:xfrm>
        <a:graphic>
          <a:graphicData uri="http://schemas.openxmlformats.org/drawingml/2006/table">
            <a:tbl>
              <a:tblPr firstRow="1" bandRow="1"/>
              <a:tblGrid>
                <a:gridCol w="745275">
                  <a:extLst>
                    <a:ext uri="{9D8B030D-6E8A-4147-A177-3AD203B41FA5}">
                      <a16:colId xmlns:a16="http://schemas.microsoft.com/office/drawing/2014/main" val="1766111431"/>
                    </a:ext>
                  </a:extLst>
                </a:gridCol>
              </a:tblGrid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Digests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801108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91e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02092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u82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886193"/>
                  </a:ext>
                </a:extLst>
              </a:tr>
              <a:tr h="27794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Segoe UI Semilight"/>
                        </a:defRPr>
                      </a:lvl9pPr>
                    </a:lstStyle>
                    <a:p>
                      <a:r>
                        <a:rPr lang="en-US" sz="1200" dirty="0"/>
                        <a:t>2re</a:t>
                      </a:r>
                    </a:p>
                  </a:txBody>
                  <a:tcPr marL="91427" marR="91427" marT="45714" marB="45714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50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93468"/>
                  </a:ext>
                </a:extLst>
              </a:tr>
            </a:tbl>
          </a:graphicData>
        </a:graphic>
      </p:graphicFrame>
      <p:cxnSp>
        <p:nvCxnSpPr>
          <p:cNvPr id="1134" name="Straight Arrow Connector 1133">
            <a:extLst>
              <a:ext uri="{FF2B5EF4-FFF2-40B4-BE49-F238E27FC236}">
                <a16:creationId xmlns:a16="http://schemas.microsoft.com/office/drawing/2014/main" id="{EF2A4D1D-0479-4F07-8414-09A45DEF8119}"/>
              </a:ext>
            </a:extLst>
          </p:cNvPr>
          <p:cNvCxnSpPr>
            <a:cxnSpLocks/>
          </p:cNvCxnSpPr>
          <p:nvPr/>
        </p:nvCxnSpPr>
        <p:spPr>
          <a:xfrm>
            <a:off x="5316080" y="3856450"/>
            <a:ext cx="692958" cy="0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5" name="Straight Arrow Connector 1134">
            <a:extLst>
              <a:ext uri="{FF2B5EF4-FFF2-40B4-BE49-F238E27FC236}">
                <a16:creationId xmlns:a16="http://schemas.microsoft.com/office/drawing/2014/main" id="{3E92A342-B855-452A-84BB-89251179AF53}"/>
              </a:ext>
            </a:extLst>
          </p:cNvPr>
          <p:cNvCxnSpPr>
            <a:cxnSpLocks/>
          </p:cNvCxnSpPr>
          <p:nvPr/>
        </p:nvCxnSpPr>
        <p:spPr>
          <a:xfrm>
            <a:off x="5316080" y="4133086"/>
            <a:ext cx="692958" cy="0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6" name="Straight Arrow Connector 1135">
            <a:extLst>
              <a:ext uri="{FF2B5EF4-FFF2-40B4-BE49-F238E27FC236}">
                <a16:creationId xmlns:a16="http://schemas.microsoft.com/office/drawing/2014/main" id="{41C6EC2E-AED2-4BEC-99BD-2579AE04D372}"/>
              </a:ext>
            </a:extLst>
          </p:cNvPr>
          <p:cNvCxnSpPr>
            <a:cxnSpLocks/>
          </p:cNvCxnSpPr>
          <p:nvPr/>
        </p:nvCxnSpPr>
        <p:spPr>
          <a:xfrm>
            <a:off x="5316080" y="4409721"/>
            <a:ext cx="692958" cy="0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7" name="Straight Arrow Connector 1136">
            <a:extLst>
              <a:ext uri="{FF2B5EF4-FFF2-40B4-BE49-F238E27FC236}">
                <a16:creationId xmlns:a16="http://schemas.microsoft.com/office/drawing/2014/main" id="{1D795274-10D9-4F92-8D61-FC95F605AF6C}"/>
              </a:ext>
            </a:extLst>
          </p:cNvPr>
          <p:cNvCxnSpPr>
            <a:cxnSpLocks/>
          </p:cNvCxnSpPr>
          <p:nvPr/>
        </p:nvCxnSpPr>
        <p:spPr>
          <a:xfrm>
            <a:off x="5316080" y="4133086"/>
            <a:ext cx="692958" cy="559357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8" name="Straight Arrow Connector 1137">
            <a:extLst>
              <a:ext uri="{FF2B5EF4-FFF2-40B4-BE49-F238E27FC236}">
                <a16:creationId xmlns:a16="http://schemas.microsoft.com/office/drawing/2014/main" id="{0C675AA4-DE5F-4460-80D6-8113B2FADE1A}"/>
              </a:ext>
            </a:extLst>
          </p:cNvPr>
          <p:cNvCxnSpPr>
            <a:cxnSpLocks/>
          </p:cNvCxnSpPr>
          <p:nvPr/>
        </p:nvCxnSpPr>
        <p:spPr>
          <a:xfrm>
            <a:off x="5322569" y="4412424"/>
            <a:ext cx="692958" cy="540658"/>
          </a:xfrm>
          <a:prstGeom prst="straightConnector1">
            <a:avLst/>
          </a:prstGeom>
          <a:noFill/>
          <a:ln w="28575" cap="flat" cmpd="sng" algn="ctr">
            <a:solidFill>
              <a:srgbClr val="353535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39" name="Straight Arrow Connector 1138">
            <a:extLst>
              <a:ext uri="{FF2B5EF4-FFF2-40B4-BE49-F238E27FC236}">
                <a16:creationId xmlns:a16="http://schemas.microsoft.com/office/drawing/2014/main" id="{6971A82E-22BA-4572-8579-578A17422E97}"/>
              </a:ext>
            </a:extLst>
          </p:cNvPr>
          <p:cNvCxnSpPr>
            <a:cxnSpLocks/>
            <a:stCxn id="1146" idx="3"/>
            <a:endCxn id="1145" idx="1"/>
          </p:cNvCxnSpPr>
          <p:nvPr/>
        </p:nvCxnSpPr>
        <p:spPr>
          <a:xfrm flipV="1">
            <a:off x="6553418" y="1590485"/>
            <a:ext cx="3676619" cy="253126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40" name="Straight Arrow Connector 1139">
            <a:extLst>
              <a:ext uri="{FF2B5EF4-FFF2-40B4-BE49-F238E27FC236}">
                <a16:creationId xmlns:a16="http://schemas.microsoft.com/office/drawing/2014/main" id="{DB4A4030-8169-43EE-93EE-DE09DC3F27E0}"/>
              </a:ext>
            </a:extLst>
          </p:cNvPr>
          <p:cNvCxnSpPr>
            <a:cxnSpLocks/>
            <a:stCxn id="1146" idx="3"/>
            <a:endCxn id="1144" idx="1"/>
          </p:cNvCxnSpPr>
          <p:nvPr/>
        </p:nvCxnSpPr>
        <p:spPr>
          <a:xfrm>
            <a:off x="6553419" y="1843610"/>
            <a:ext cx="3689285" cy="2806213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1141" name="Straight Arrow Connector 1140">
            <a:extLst>
              <a:ext uri="{FF2B5EF4-FFF2-40B4-BE49-F238E27FC236}">
                <a16:creationId xmlns:a16="http://schemas.microsoft.com/office/drawing/2014/main" id="{C47F1A5A-ACAF-4400-9BA1-B033C2AB3134}"/>
              </a:ext>
            </a:extLst>
          </p:cNvPr>
          <p:cNvCxnSpPr>
            <a:cxnSpLocks/>
            <a:stCxn id="1146" idx="3"/>
          </p:cNvCxnSpPr>
          <p:nvPr/>
        </p:nvCxnSpPr>
        <p:spPr>
          <a:xfrm>
            <a:off x="6553418" y="1843611"/>
            <a:ext cx="64260" cy="2150352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grpSp>
        <p:nvGrpSpPr>
          <p:cNvPr id="1142" name="Group 1141">
            <a:extLst>
              <a:ext uri="{FF2B5EF4-FFF2-40B4-BE49-F238E27FC236}">
                <a16:creationId xmlns:a16="http://schemas.microsoft.com/office/drawing/2014/main" id="{948BBB00-DA73-413C-8BF9-DA9C2261ACF2}"/>
              </a:ext>
            </a:extLst>
          </p:cNvPr>
          <p:cNvGrpSpPr/>
          <p:nvPr/>
        </p:nvGrpSpPr>
        <p:grpSpPr>
          <a:xfrm>
            <a:off x="4211762" y="1156969"/>
            <a:ext cx="7624282" cy="3973831"/>
            <a:chOff x="4211476" y="864286"/>
            <a:chExt cx="7625364" cy="3974396"/>
          </a:xfrm>
        </p:grpSpPr>
        <p:sp>
          <p:nvSpPr>
            <p:cNvPr id="1143" name="Rectangle 1142">
              <a:extLst>
                <a:ext uri="{FF2B5EF4-FFF2-40B4-BE49-F238E27FC236}">
                  <a16:creationId xmlns:a16="http://schemas.microsoft.com/office/drawing/2014/main" id="{373201FB-F7D1-4C05-96BC-FB4BA0EEB909}"/>
                </a:ext>
              </a:extLst>
            </p:cNvPr>
            <p:cNvSpPr/>
            <p:nvPr/>
          </p:nvSpPr>
          <p:spPr bwMode="auto">
            <a:xfrm>
              <a:off x="7362514" y="4501197"/>
              <a:ext cx="746886" cy="33748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4" name="Rectangle 1143">
              <a:extLst>
                <a:ext uri="{FF2B5EF4-FFF2-40B4-BE49-F238E27FC236}">
                  <a16:creationId xmlns:a16="http://schemas.microsoft.com/office/drawing/2014/main" id="{5B7A8738-E2F2-4064-B3A9-F6E90590DCAD}"/>
                </a:ext>
              </a:extLst>
            </p:cNvPr>
            <p:cNvSpPr/>
            <p:nvPr/>
          </p:nvSpPr>
          <p:spPr bwMode="auto">
            <a:xfrm>
              <a:off x="10243274" y="3924059"/>
              <a:ext cx="1593566" cy="86715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5" name="Rectangle 1144">
              <a:extLst>
                <a:ext uri="{FF2B5EF4-FFF2-40B4-BE49-F238E27FC236}">
                  <a16:creationId xmlns:a16="http://schemas.microsoft.com/office/drawing/2014/main" id="{CD526840-5D8E-4273-AC79-15D99E9916A8}"/>
                </a:ext>
              </a:extLst>
            </p:cNvPr>
            <p:cNvSpPr/>
            <p:nvPr/>
          </p:nvSpPr>
          <p:spPr bwMode="auto">
            <a:xfrm>
              <a:off x="10230606" y="864286"/>
              <a:ext cx="1593566" cy="867153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146" name="Rectangle 1145">
              <a:extLst>
                <a:ext uri="{FF2B5EF4-FFF2-40B4-BE49-F238E27FC236}">
                  <a16:creationId xmlns:a16="http://schemas.microsoft.com/office/drawing/2014/main" id="{19852DF0-7352-4362-916B-1948372EB331}"/>
                </a:ext>
              </a:extLst>
            </p:cNvPr>
            <p:cNvSpPr/>
            <p:nvPr/>
          </p:nvSpPr>
          <p:spPr bwMode="auto">
            <a:xfrm>
              <a:off x="4211476" y="1209850"/>
              <a:ext cx="2341989" cy="682349"/>
            </a:xfrm>
            <a:prstGeom prst="rect">
              <a:avLst/>
            </a:prstGeom>
            <a:solidFill>
              <a:srgbClr val="FF6600"/>
            </a:solidFill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599" b="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api</a:t>
              </a:r>
              <a:r>
                <a:rPr kumimoji="0" lang="en-US" sz="1599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Segoe UI Semilight"/>
                  <a:ea typeface="Segoe UI" pitchFamily="34" charset="0"/>
                  <a:cs typeface="Segoe UI" pitchFamily="34" charset="0"/>
                </a:rPr>
                <a:t> &amp; cache are inconsistent states</a:t>
              </a:r>
            </a:p>
          </p:txBody>
        </p:sp>
        <p:sp>
          <p:nvSpPr>
            <p:cNvPr id="1147" name="Rectangle 1146">
              <a:extLst>
                <a:ext uri="{FF2B5EF4-FFF2-40B4-BE49-F238E27FC236}">
                  <a16:creationId xmlns:a16="http://schemas.microsoft.com/office/drawing/2014/main" id="{CB1684AF-0682-430F-B525-01F1A28514A7}"/>
                </a:ext>
              </a:extLst>
            </p:cNvPr>
            <p:cNvSpPr/>
            <p:nvPr/>
          </p:nvSpPr>
          <p:spPr bwMode="auto">
            <a:xfrm>
              <a:off x="4474808" y="3701686"/>
              <a:ext cx="2314241" cy="1092975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54" tIns="146283" rIns="182854" bIns="146283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316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 err="1">
                <a:ln>
                  <a:noFill/>
                </a:ln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 Semilight"/>
                <a:ea typeface="Segoe UI" pitchFamily="34" charset="0"/>
                <a:cs typeface="Segoe UI" pitchFamily="34" charset="0"/>
              </a:endParaRPr>
            </a:p>
          </p:txBody>
        </p:sp>
      </p:grpSp>
      <p:cxnSp>
        <p:nvCxnSpPr>
          <p:cNvPr id="1148" name="Straight Arrow Connector 1147">
            <a:extLst>
              <a:ext uri="{FF2B5EF4-FFF2-40B4-BE49-F238E27FC236}">
                <a16:creationId xmlns:a16="http://schemas.microsoft.com/office/drawing/2014/main" id="{15F2045E-1759-45F4-9A71-12518E1FD3AB}"/>
              </a:ext>
            </a:extLst>
          </p:cNvPr>
          <p:cNvCxnSpPr>
            <a:cxnSpLocks/>
            <a:stCxn id="1146" idx="3"/>
          </p:cNvCxnSpPr>
          <p:nvPr/>
        </p:nvCxnSpPr>
        <p:spPr>
          <a:xfrm>
            <a:off x="6553420" y="1843610"/>
            <a:ext cx="804852" cy="2948541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151" name="Oval 1150">
            <a:extLst>
              <a:ext uri="{FF2B5EF4-FFF2-40B4-BE49-F238E27FC236}">
                <a16:creationId xmlns:a16="http://schemas.microsoft.com/office/drawing/2014/main" id="{0B5E0117-0F6F-4EC3-B41F-8F3F9809EA5F}"/>
              </a:ext>
            </a:extLst>
          </p:cNvPr>
          <p:cNvSpPr/>
          <p:nvPr/>
        </p:nvSpPr>
        <p:spPr>
          <a:xfrm>
            <a:off x="132364" y="1814864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1</a:t>
            </a:r>
          </a:p>
        </p:txBody>
      </p:sp>
      <p:sp>
        <p:nvSpPr>
          <p:cNvPr id="1152" name="Oval 1151">
            <a:extLst>
              <a:ext uri="{FF2B5EF4-FFF2-40B4-BE49-F238E27FC236}">
                <a16:creationId xmlns:a16="http://schemas.microsoft.com/office/drawing/2014/main" id="{A2A4EF81-830E-410F-AF01-745FBDB23AD2}"/>
              </a:ext>
            </a:extLst>
          </p:cNvPr>
          <p:cNvSpPr/>
          <p:nvPr/>
        </p:nvSpPr>
        <p:spPr>
          <a:xfrm>
            <a:off x="5525135" y="3442731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2</a:t>
            </a:r>
          </a:p>
        </p:txBody>
      </p:sp>
      <p:sp>
        <p:nvSpPr>
          <p:cNvPr id="1153" name="Oval 1152">
            <a:extLst>
              <a:ext uri="{FF2B5EF4-FFF2-40B4-BE49-F238E27FC236}">
                <a16:creationId xmlns:a16="http://schemas.microsoft.com/office/drawing/2014/main" id="{5DB91A9F-4458-4FC1-B779-D42B178BA225}"/>
              </a:ext>
            </a:extLst>
          </p:cNvPr>
          <p:cNvSpPr/>
          <p:nvPr/>
        </p:nvSpPr>
        <p:spPr>
          <a:xfrm>
            <a:off x="2149986" y="523606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3</a:t>
            </a:r>
          </a:p>
        </p:txBody>
      </p:sp>
      <p:sp>
        <p:nvSpPr>
          <p:cNvPr id="1165" name="Oval 1164">
            <a:extLst>
              <a:ext uri="{FF2B5EF4-FFF2-40B4-BE49-F238E27FC236}">
                <a16:creationId xmlns:a16="http://schemas.microsoft.com/office/drawing/2014/main" id="{9070EAA9-D076-4DFC-AE65-14824BB37709}"/>
              </a:ext>
            </a:extLst>
          </p:cNvPr>
          <p:cNvSpPr/>
          <p:nvPr/>
        </p:nvSpPr>
        <p:spPr>
          <a:xfrm>
            <a:off x="133339" y="4523379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6</a:t>
            </a:r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2612F636-F30E-42D9-BEF3-08C504481ADF}"/>
              </a:ext>
            </a:extLst>
          </p:cNvPr>
          <p:cNvSpPr/>
          <p:nvPr/>
        </p:nvSpPr>
        <p:spPr>
          <a:xfrm>
            <a:off x="5022430" y="4064822"/>
            <a:ext cx="246831" cy="246831"/>
          </a:xfrm>
          <a:prstGeom prst="ellipse">
            <a:avLst/>
          </a:prstGeom>
          <a:solidFill>
            <a:srgbClr val="CC0000"/>
          </a:solidFill>
          <a:ln w="10795" cap="flat" cmpd="sng" algn="ctr">
            <a:solidFill>
              <a:srgbClr val="00188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32742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28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Semilight"/>
                <a:ea typeface="+mn-ea"/>
                <a:cs typeface="+mn-cs"/>
              </a:rPr>
              <a:t>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4AAAB1-61ED-4572-A764-DD7A5495DA5D}"/>
              </a:ext>
            </a:extLst>
          </p:cNvPr>
          <p:cNvSpPr/>
          <p:nvPr/>
        </p:nvSpPr>
        <p:spPr>
          <a:xfrm>
            <a:off x="5679201" y="2801689"/>
            <a:ext cx="468473" cy="244946"/>
          </a:xfrm>
          <a:prstGeom prst="rect">
            <a:avLst/>
          </a:prstGeom>
          <a:solidFill>
            <a:srgbClr val="767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BD4AF9-0E80-435E-816A-4E3DBB8BD371}"/>
              </a:ext>
            </a:extLst>
          </p:cNvPr>
          <p:cNvGrpSpPr/>
          <p:nvPr/>
        </p:nvGrpSpPr>
        <p:grpSpPr>
          <a:xfrm>
            <a:off x="5485360" y="2478695"/>
            <a:ext cx="716666" cy="736326"/>
            <a:chOff x="4933802" y="2331706"/>
            <a:chExt cx="2647884" cy="2720525"/>
          </a:xfrm>
        </p:grpSpPr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A34CC386-8A4B-4388-9D90-B369DFDEFD40}"/>
                </a:ext>
              </a:extLst>
            </p:cNvPr>
            <p:cNvSpPr/>
            <p:nvPr/>
          </p:nvSpPr>
          <p:spPr>
            <a:xfrm>
              <a:off x="4933802" y="2331706"/>
              <a:ext cx="2143996" cy="1520275"/>
            </a:xfrm>
            <a:custGeom>
              <a:avLst/>
              <a:gdLst>
                <a:gd name="connsiteX0" fmla="*/ 1566412 w 1677471"/>
                <a:gd name="connsiteY0" fmla="*/ 562433 h 1189469"/>
                <a:gd name="connsiteX1" fmla="*/ 1352021 w 1677471"/>
                <a:gd name="connsiteY1" fmla="*/ 454271 h 1189469"/>
                <a:gd name="connsiteX2" fmla="*/ 859499 w 1677471"/>
                <a:gd name="connsiteY2" fmla="*/ 379 h 1189469"/>
                <a:gd name="connsiteX3" fmla="*/ 392086 w 1677471"/>
                <a:gd name="connsiteY3" fmla="*/ 318103 h 1189469"/>
                <a:gd name="connsiteX4" fmla="*/ 0 w 1677471"/>
                <a:gd name="connsiteY4" fmla="*/ 750750 h 1189469"/>
                <a:gd name="connsiteX5" fmla="*/ 472242 w 1677471"/>
                <a:gd name="connsiteY5" fmla="*/ 1189191 h 1189469"/>
                <a:gd name="connsiteX6" fmla="*/ 513768 w 1677471"/>
                <a:gd name="connsiteY6" fmla="*/ 1189191 h 1189469"/>
                <a:gd name="connsiteX7" fmla="*/ 1278625 w 1677471"/>
                <a:gd name="connsiteY7" fmla="*/ 1189191 h 1189469"/>
                <a:gd name="connsiteX8" fmla="*/ 1298906 w 1677471"/>
                <a:gd name="connsiteY8" fmla="*/ 1189191 h 1189469"/>
                <a:gd name="connsiteX9" fmla="*/ 1677471 w 1677471"/>
                <a:gd name="connsiteY9" fmla="*/ 821248 h 1189469"/>
                <a:gd name="connsiteX10" fmla="*/ 1567378 w 1677471"/>
                <a:gd name="connsiteY10" fmla="*/ 567261 h 1189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7471" h="1189469">
                  <a:moveTo>
                    <a:pt x="1566412" y="562433"/>
                  </a:moveTo>
                  <a:cubicBezTo>
                    <a:pt x="1507542" y="505517"/>
                    <a:pt x="1432785" y="467801"/>
                    <a:pt x="1352021" y="454271"/>
                  </a:cubicBezTo>
                  <a:cubicBezTo>
                    <a:pt x="1341040" y="193069"/>
                    <a:pt x="1120729" y="-9968"/>
                    <a:pt x="859499" y="379"/>
                  </a:cubicBezTo>
                  <a:cubicBezTo>
                    <a:pt x="652126" y="-3402"/>
                    <a:pt x="464869" y="123886"/>
                    <a:pt x="392086" y="318103"/>
                  </a:cubicBezTo>
                  <a:cubicBezTo>
                    <a:pt x="172070" y="344911"/>
                    <a:pt x="5089" y="529165"/>
                    <a:pt x="0" y="750750"/>
                  </a:cubicBezTo>
                  <a:cubicBezTo>
                    <a:pt x="9948" y="1001946"/>
                    <a:pt x="220999" y="1197892"/>
                    <a:pt x="472242" y="1189191"/>
                  </a:cubicBezTo>
                  <a:lnTo>
                    <a:pt x="513768" y="1189191"/>
                  </a:lnTo>
                  <a:lnTo>
                    <a:pt x="1278625" y="1189191"/>
                  </a:lnTo>
                  <a:lnTo>
                    <a:pt x="1298906" y="1189191"/>
                  </a:lnTo>
                  <a:cubicBezTo>
                    <a:pt x="1502288" y="1185347"/>
                    <a:pt x="1667843" y="1024437"/>
                    <a:pt x="1677471" y="821248"/>
                  </a:cubicBezTo>
                  <a:cubicBezTo>
                    <a:pt x="1676718" y="725162"/>
                    <a:pt x="1636988" y="633500"/>
                    <a:pt x="1567378" y="567261"/>
                  </a:cubicBezTo>
                </a:path>
              </a:pathLst>
            </a:custGeom>
            <a:solidFill>
              <a:srgbClr val="0078D4"/>
            </a:solidFill>
            <a:ln w="9630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48" name="Group 347">
              <a:extLst>
                <a:ext uri="{FF2B5EF4-FFF2-40B4-BE49-F238E27FC236}">
                  <a16:creationId xmlns:a16="http://schemas.microsoft.com/office/drawing/2014/main" id="{45D623B5-CDE5-4C32-A04F-E90EDE561EE9}"/>
                </a:ext>
              </a:extLst>
            </p:cNvPr>
            <p:cNvGrpSpPr/>
            <p:nvPr/>
          </p:nvGrpSpPr>
          <p:grpSpPr>
            <a:xfrm>
              <a:off x="5500516" y="2863487"/>
              <a:ext cx="2081170" cy="2188744"/>
              <a:chOff x="3380872" y="2137210"/>
              <a:chExt cx="971523" cy="1021741"/>
            </a:xfrm>
          </p:grpSpPr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7F1BD086-C447-4C92-BA1B-DF811EF8D43A}"/>
                  </a:ext>
                </a:extLst>
              </p:cNvPr>
              <p:cNvSpPr/>
              <p:nvPr/>
            </p:nvSpPr>
            <p:spPr>
              <a:xfrm>
                <a:off x="3587538" y="2137210"/>
                <a:ext cx="764857" cy="575574"/>
              </a:xfrm>
              <a:custGeom>
                <a:avLst/>
                <a:gdLst>
                  <a:gd name="connsiteX0" fmla="*/ 0 w 764857"/>
                  <a:gd name="connsiteY0" fmla="*/ 0 h 575574"/>
                  <a:gd name="connsiteX1" fmla="*/ 966 w 764857"/>
                  <a:gd name="connsiteY1" fmla="*/ 413332 h 575574"/>
                  <a:gd name="connsiteX2" fmla="*/ 764857 w 764857"/>
                  <a:gd name="connsiteY2" fmla="*/ 575574 h 575574"/>
                  <a:gd name="connsiteX3" fmla="*/ 764857 w 764857"/>
                  <a:gd name="connsiteY3" fmla="*/ 287787 h 575574"/>
                  <a:gd name="connsiteX4" fmla="*/ 0 w 764857"/>
                  <a:gd name="connsiteY4" fmla="*/ 0 h 575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4857" h="575574">
                    <a:moveTo>
                      <a:pt x="0" y="0"/>
                    </a:moveTo>
                    <a:lnTo>
                      <a:pt x="966" y="413332"/>
                    </a:lnTo>
                    <a:lnTo>
                      <a:pt x="764857" y="575574"/>
                    </a:lnTo>
                    <a:lnTo>
                      <a:pt x="764857" y="2877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B6E4009D-E566-47A5-A96C-3D1599DA5ABA}"/>
                  </a:ext>
                </a:extLst>
              </p:cNvPr>
              <p:cNvSpPr/>
              <p:nvPr/>
            </p:nvSpPr>
            <p:spPr>
              <a:xfrm>
                <a:off x="3380872" y="2137210"/>
                <a:ext cx="207631" cy="509904"/>
              </a:xfrm>
              <a:custGeom>
                <a:avLst/>
                <a:gdLst>
                  <a:gd name="connsiteX0" fmla="*/ 206666 w 207631"/>
                  <a:gd name="connsiteY0" fmla="*/ 0 h 509904"/>
                  <a:gd name="connsiteX1" fmla="*/ 0 w 207631"/>
                  <a:gd name="connsiteY1" fmla="*/ 125545 h 509904"/>
                  <a:gd name="connsiteX2" fmla="*/ 0 w 207631"/>
                  <a:gd name="connsiteY2" fmla="*/ 509905 h 509904"/>
                  <a:gd name="connsiteX3" fmla="*/ 207632 w 207631"/>
                  <a:gd name="connsiteY3" fmla="*/ 413332 h 50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7631" h="509904">
                    <a:moveTo>
                      <a:pt x="206666" y="0"/>
                    </a:moveTo>
                    <a:lnTo>
                      <a:pt x="0" y="125545"/>
                    </a:lnTo>
                    <a:lnTo>
                      <a:pt x="0" y="509905"/>
                    </a:lnTo>
                    <a:lnTo>
                      <a:pt x="207632" y="413332"/>
                    </a:lnTo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58BEB6FE-FE4B-4308-A7AA-B93D23289DA6}"/>
                  </a:ext>
                </a:extLst>
              </p:cNvPr>
              <p:cNvSpPr/>
              <p:nvPr/>
            </p:nvSpPr>
            <p:spPr>
              <a:xfrm>
                <a:off x="3936167" y="2326493"/>
                <a:ext cx="69532" cy="249158"/>
              </a:xfrm>
              <a:custGeom>
                <a:avLst/>
                <a:gdLst>
                  <a:gd name="connsiteX0" fmla="*/ 0 w 69532"/>
                  <a:gd name="connsiteY0" fmla="*/ 229843 h 249158"/>
                  <a:gd name="connsiteX1" fmla="*/ 69532 w 69532"/>
                  <a:gd name="connsiteY1" fmla="*/ 249158 h 249158"/>
                  <a:gd name="connsiteX2" fmla="*/ 69532 w 69532"/>
                  <a:gd name="connsiteY2" fmla="*/ 24143 h 249158"/>
                  <a:gd name="connsiteX3" fmla="*/ 0 w 69532"/>
                  <a:gd name="connsiteY3" fmla="*/ 0 h 249158"/>
                  <a:gd name="connsiteX4" fmla="*/ 0 w 69532"/>
                  <a:gd name="connsiteY4" fmla="*/ 229843 h 249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49158">
                    <a:moveTo>
                      <a:pt x="0" y="229843"/>
                    </a:moveTo>
                    <a:lnTo>
                      <a:pt x="69532" y="249158"/>
                    </a:lnTo>
                    <a:lnTo>
                      <a:pt x="69532" y="24143"/>
                    </a:lnTo>
                    <a:lnTo>
                      <a:pt x="0" y="0"/>
                    </a:lnTo>
                    <a:lnTo>
                      <a:pt x="0" y="2298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5AE31C66-92B6-4722-8CED-05F8C53E37F5}"/>
                  </a:ext>
                </a:extLst>
              </p:cNvPr>
              <p:cNvSpPr/>
              <p:nvPr/>
            </p:nvSpPr>
            <p:spPr>
              <a:xfrm>
                <a:off x="3797102" y="2279172"/>
                <a:ext cx="69532" cy="259781"/>
              </a:xfrm>
              <a:custGeom>
                <a:avLst/>
                <a:gdLst>
                  <a:gd name="connsiteX0" fmla="*/ 69533 w 69532"/>
                  <a:gd name="connsiteY0" fmla="*/ 25109 h 259781"/>
                  <a:gd name="connsiteX1" fmla="*/ 0 w 69532"/>
                  <a:gd name="connsiteY1" fmla="*/ 0 h 259781"/>
                  <a:gd name="connsiteX2" fmla="*/ 0 w 69532"/>
                  <a:gd name="connsiteY2" fmla="*/ 240467 h 259781"/>
                  <a:gd name="connsiteX3" fmla="*/ 69533 w 69532"/>
                  <a:gd name="connsiteY3" fmla="*/ 259781 h 259781"/>
                  <a:gd name="connsiteX4" fmla="*/ 69533 w 69532"/>
                  <a:gd name="connsiteY4" fmla="*/ 25109 h 259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59781">
                    <a:moveTo>
                      <a:pt x="69533" y="25109"/>
                    </a:moveTo>
                    <a:lnTo>
                      <a:pt x="0" y="0"/>
                    </a:lnTo>
                    <a:lnTo>
                      <a:pt x="0" y="240467"/>
                    </a:lnTo>
                    <a:lnTo>
                      <a:pt x="69533" y="259781"/>
                    </a:lnTo>
                    <a:lnTo>
                      <a:pt x="69533" y="25109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680115F3-30AF-4E7D-9B2D-31FFFC389EFD}"/>
                  </a:ext>
                </a:extLst>
              </p:cNvPr>
              <p:cNvSpPr/>
              <p:nvPr/>
            </p:nvSpPr>
            <p:spPr>
              <a:xfrm>
                <a:off x="4075232" y="2374779"/>
                <a:ext cx="69532" cy="237569"/>
              </a:xfrm>
              <a:custGeom>
                <a:avLst/>
                <a:gdLst>
                  <a:gd name="connsiteX0" fmla="*/ 0 w 69532"/>
                  <a:gd name="connsiteY0" fmla="*/ 219220 h 237569"/>
                  <a:gd name="connsiteX1" fmla="*/ 67601 w 69532"/>
                  <a:gd name="connsiteY1" fmla="*/ 237569 h 237569"/>
                  <a:gd name="connsiteX2" fmla="*/ 69533 w 69532"/>
                  <a:gd name="connsiteY2" fmla="*/ 23177 h 237569"/>
                  <a:gd name="connsiteX3" fmla="*/ 0 w 69532"/>
                  <a:gd name="connsiteY3" fmla="*/ 0 h 237569"/>
                  <a:gd name="connsiteX4" fmla="*/ 0 w 69532"/>
                  <a:gd name="connsiteY4" fmla="*/ 219220 h 23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37569">
                    <a:moveTo>
                      <a:pt x="0" y="219220"/>
                    </a:moveTo>
                    <a:lnTo>
                      <a:pt x="67601" y="237569"/>
                    </a:lnTo>
                    <a:lnTo>
                      <a:pt x="69533" y="23177"/>
                    </a:lnTo>
                    <a:lnTo>
                      <a:pt x="0" y="0"/>
                    </a:lnTo>
                    <a:lnTo>
                      <a:pt x="0" y="219220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85E6FBB2-ACB9-4ECD-8D6F-3E0123F2AC01}"/>
                  </a:ext>
                </a:extLst>
              </p:cNvPr>
              <p:cNvSpPr/>
              <p:nvPr/>
            </p:nvSpPr>
            <p:spPr>
              <a:xfrm>
                <a:off x="3659002" y="2233783"/>
                <a:ext cx="69532" cy="267506"/>
              </a:xfrm>
              <a:custGeom>
                <a:avLst/>
                <a:gdLst>
                  <a:gd name="connsiteX0" fmla="*/ 0 w 69532"/>
                  <a:gd name="connsiteY0" fmla="*/ 250124 h 267506"/>
                  <a:gd name="connsiteX1" fmla="*/ 69532 w 69532"/>
                  <a:gd name="connsiteY1" fmla="*/ 267507 h 267506"/>
                  <a:gd name="connsiteX2" fmla="*/ 69532 w 69532"/>
                  <a:gd name="connsiteY2" fmla="*/ 23178 h 267506"/>
                  <a:gd name="connsiteX3" fmla="*/ 0 w 69532"/>
                  <a:gd name="connsiteY3" fmla="*/ 0 h 267506"/>
                  <a:gd name="connsiteX4" fmla="*/ 0 w 69532"/>
                  <a:gd name="connsiteY4" fmla="*/ 250124 h 26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7506">
                    <a:moveTo>
                      <a:pt x="0" y="250124"/>
                    </a:moveTo>
                    <a:lnTo>
                      <a:pt x="69532" y="267507"/>
                    </a:lnTo>
                    <a:lnTo>
                      <a:pt x="69532" y="23178"/>
                    </a:lnTo>
                    <a:lnTo>
                      <a:pt x="0" y="0"/>
                    </a:lnTo>
                    <a:lnTo>
                      <a:pt x="0" y="25012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B9A88D17-AEB0-4634-B0B2-97F29D150C9F}"/>
                  </a:ext>
                </a:extLst>
              </p:cNvPr>
              <p:cNvSpPr/>
              <p:nvPr/>
            </p:nvSpPr>
            <p:spPr>
              <a:xfrm>
                <a:off x="4213331" y="2421134"/>
                <a:ext cx="69532" cy="228877"/>
              </a:xfrm>
              <a:custGeom>
                <a:avLst/>
                <a:gdLst>
                  <a:gd name="connsiteX0" fmla="*/ 69533 w 69532"/>
                  <a:gd name="connsiteY0" fmla="*/ 24143 h 228877"/>
                  <a:gd name="connsiteX1" fmla="*/ 0 w 69532"/>
                  <a:gd name="connsiteY1" fmla="*/ 0 h 228877"/>
                  <a:gd name="connsiteX2" fmla="*/ 0 w 69532"/>
                  <a:gd name="connsiteY2" fmla="*/ 209563 h 228877"/>
                  <a:gd name="connsiteX3" fmla="*/ 69533 w 69532"/>
                  <a:gd name="connsiteY3" fmla="*/ 228878 h 228877"/>
                  <a:gd name="connsiteX4" fmla="*/ 69533 w 69532"/>
                  <a:gd name="connsiteY4" fmla="*/ 24143 h 228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28877">
                    <a:moveTo>
                      <a:pt x="69533" y="24143"/>
                    </a:moveTo>
                    <a:lnTo>
                      <a:pt x="0" y="0"/>
                    </a:lnTo>
                    <a:lnTo>
                      <a:pt x="0" y="209563"/>
                    </a:lnTo>
                    <a:lnTo>
                      <a:pt x="69533" y="228878"/>
                    </a:lnTo>
                    <a:lnTo>
                      <a:pt x="69533" y="2414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9718B4BB-4692-4E20-BEC1-93B16A8E08F8}"/>
                  </a:ext>
                </a:extLst>
              </p:cNvPr>
              <p:cNvSpPr/>
              <p:nvPr/>
            </p:nvSpPr>
            <p:spPr>
              <a:xfrm>
                <a:off x="3416604" y="2232817"/>
                <a:ext cx="103332" cy="331245"/>
              </a:xfrm>
              <a:custGeom>
                <a:avLst/>
                <a:gdLst>
                  <a:gd name="connsiteX0" fmla="*/ 34766 w 103332"/>
                  <a:gd name="connsiteY0" fmla="*/ 310965 h 331245"/>
                  <a:gd name="connsiteX1" fmla="*/ 0 w 103332"/>
                  <a:gd name="connsiteY1" fmla="*/ 331245 h 331245"/>
                  <a:gd name="connsiteX2" fmla="*/ 0 w 103332"/>
                  <a:gd name="connsiteY2" fmla="*/ 57944 h 331245"/>
                  <a:gd name="connsiteX3" fmla="*/ 34766 w 103332"/>
                  <a:gd name="connsiteY3" fmla="*/ 39595 h 331245"/>
                  <a:gd name="connsiteX4" fmla="*/ 103333 w 103332"/>
                  <a:gd name="connsiteY4" fmla="*/ 0 h 331245"/>
                  <a:gd name="connsiteX5" fmla="*/ 67601 w 103332"/>
                  <a:gd name="connsiteY5" fmla="*/ 23177 h 331245"/>
                  <a:gd name="connsiteX6" fmla="*/ 67601 w 103332"/>
                  <a:gd name="connsiteY6" fmla="*/ 288753 h 331245"/>
                  <a:gd name="connsiteX7" fmla="*/ 103333 w 103332"/>
                  <a:gd name="connsiteY7" fmla="*/ 269438 h 331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3332" h="331245">
                    <a:moveTo>
                      <a:pt x="34766" y="310965"/>
                    </a:moveTo>
                    <a:lnTo>
                      <a:pt x="0" y="331245"/>
                    </a:lnTo>
                    <a:lnTo>
                      <a:pt x="0" y="57944"/>
                    </a:lnTo>
                    <a:lnTo>
                      <a:pt x="34766" y="39595"/>
                    </a:lnTo>
                    <a:close/>
                    <a:moveTo>
                      <a:pt x="103333" y="0"/>
                    </a:moveTo>
                    <a:lnTo>
                      <a:pt x="67601" y="23177"/>
                    </a:lnTo>
                    <a:lnTo>
                      <a:pt x="67601" y="288753"/>
                    </a:lnTo>
                    <a:lnTo>
                      <a:pt x="103333" y="269438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954B4706-34B4-4B6C-B38B-9D3CCE5C2CFD}"/>
                  </a:ext>
                </a:extLst>
              </p:cNvPr>
              <p:cNvSpPr/>
              <p:nvPr/>
            </p:nvSpPr>
            <p:spPr>
              <a:xfrm>
                <a:off x="3380872" y="2550542"/>
                <a:ext cx="971523" cy="233706"/>
              </a:xfrm>
              <a:custGeom>
                <a:avLst/>
                <a:gdLst>
                  <a:gd name="connsiteX0" fmla="*/ 971523 w 971523"/>
                  <a:gd name="connsiteY0" fmla="*/ 162242 h 233706"/>
                  <a:gd name="connsiteX1" fmla="*/ 762926 w 971523"/>
                  <a:gd name="connsiteY1" fmla="*/ 233706 h 233706"/>
                  <a:gd name="connsiteX2" fmla="*/ 0 w 971523"/>
                  <a:gd name="connsiteY2" fmla="*/ 96573 h 233706"/>
                  <a:gd name="connsiteX3" fmla="*/ 207632 w 971523"/>
                  <a:gd name="connsiteY3" fmla="*/ 0 h 233706"/>
                  <a:gd name="connsiteX4" fmla="*/ 971523 w 971523"/>
                  <a:gd name="connsiteY4" fmla="*/ 162242 h 2337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71523" h="233706">
                    <a:moveTo>
                      <a:pt x="971523" y="162242"/>
                    </a:moveTo>
                    <a:lnTo>
                      <a:pt x="762926" y="233706"/>
                    </a:lnTo>
                    <a:lnTo>
                      <a:pt x="0" y="96573"/>
                    </a:lnTo>
                    <a:lnTo>
                      <a:pt x="207632" y="0"/>
                    </a:lnTo>
                    <a:lnTo>
                      <a:pt x="971523" y="162242"/>
                    </a:lnTo>
                    <a:close/>
                  </a:path>
                </a:pathLst>
              </a:custGeom>
              <a:solidFill>
                <a:srgbClr val="333132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32F33C5A-BD12-476D-9A9D-8424EC57B41D}"/>
                  </a:ext>
                </a:extLst>
              </p:cNvPr>
              <p:cNvSpPr/>
              <p:nvPr/>
            </p:nvSpPr>
            <p:spPr>
              <a:xfrm>
                <a:off x="3584641" y="2613314"/>
                <a:ext cx="767754" cy="539842"/>
              </a:xfrm>
              <a:custGeom>
                <a:avLst/>
                <a:gdLst>
                  <a:gd name="connsiteX0" fmla="*/ 767754 w 767754"/>
                  <a:gd name="connsiteY0" fmla="*/ 394017 h 539842"/>
                  <a:gd name="connsiteX1" fmla="*/ 0 w 767754"/>
                  <a:gd name="connsiteY1" fmla="*/ 539842 h 539842"/>
                  <a:gd name="connsiteX2" fmla="*/ 3863 w 767754"/>
                  <a:gd name="connsiteY2" fmla="*/ 0 h 539842"/>
                  <a:gd name="connsiteX3" fmla="*/ 767754 w 767754"/>
                  <a:gd name="connsiteY3" fmla="*/ 141962 h 539842"/>
                  <a:gd name="connsiteX4" fmla="*/ 767754 w 767754"/>
                  <a:gd name="connsiteY4" fmla="*/ 394017 h 539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7754" h="539842">
                    <a:moveTo>
                      <a:pt x="767754" y="394017"/>
                    </a:moveTo>
                    <a:lnTo>
                      <a:pt x="0" y="539842"/>
                    </a:lnTo>
                    <a:lnTo>
                      <a:pt x="3863" y="0"/>
                    </a:lnTo>
                    <a:lnTo>
                      <a:pt x="767754" y="141962"/>
                    </a:lnTo>
                    <a:lnTo>
                      <a:pt x="767754" y="394017"/>
                    </a:lnTo>
                    <a:close/>
                  </a:path>
                </a:pathLst>
              </a:custGeom>
              <a:solidFill>
                <a:srgbClr val="767676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C9F2EAF0-B2D3-4F11-863E-C7719A7B11D0}"/>
                  </a:ext>
                </a:extLst>
              </p:cNvPr>
              <p:cNvSpPr/>
              <p:nvPr/>
            </p:nvSpPr>
            <p:spPr>
              <a:xfrm>
                <a:off x="3659002" y="2721476"/>
                <a:ext cx="69532" cy="342833"/>
              </a:xfrm>
              <a:custGeom>
                <a:avLst/>
                <a:gdLst>
                  <a:gd name="connsiteX0" fmla="*/ 0 w 69532"/>
                  <a:gd name="connsiteY0" fmla="*/ 342834 h 342833"/>
                  <a:gd name="connsiteX1" fmla="*/ 0 w 69532"/>
                  <a:gd name="connsiteY1" fmla="*/ 0 h 342833"/>
                  <a:gd name="connsiteX2" fmla="*/ 69532 w 69532"/>
                  <a:gd name="connsiteY2" fmla="*/ 8691 h 342833"/>
                  <a:gd name="connsiteX3" fmla="*/ 69532 w 69532"/>
                  <a:gd name="connsiteY3" fmla="*/ 331245 h 342833"/>
                  <a:gd name="connsiteX4" fmla="*/ 0 w 69532"/>
                  <a:gd name="connsiteY4" fmla="*/ 342834 h 342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342833">
                    <a:moveTo>
                      <a:pt x="0" y="342834"/>
                    </a:moveTo>
                    <a:lnTo>
                      <a:pt x="0" y="0"/>
                    </a:lnTo>
                    <a:lnTo>
                      <a:pt x="69532" y="8691"/>
                    </a:lnTo>
                    <a:lnTo>
                      <a:pt x="69532" y="331245"/>
                    </a:lnTo>
                    <a:lnTo>
                      <a:pt x="0" y="34283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40E29887-CF04-4639-8852-A2265FFABA20}"/>
                  </a:ext>
                </a:extLst>
              </p:cNvPr>
              <p:cNvSpPr/>
              <p:nvPr/>
            </p:nvSpPr>
            <p:spPr>
              <a:xfrm>
                <a:off x="3797102" y="2738859"/>
                <a:ext cx="69532" cy="303238"/>
              </a:xfrm>
              <a:custGeom>
                <a:avLst/>
                <a:gdLst>
                  <a:gd name="connsiteX0" fmla="*/ 69533 w 69532"/>
                  <a:gd name="connsiteY0" fmla="*/ 290684 h 303238"/>
                  <a:gd name="connsiteX1" fmla="*/ 0 w 69532"/>
                  <a:gd name="connsiteY1" fmla="*/ 303239 h 303238"/>
                  <a:gd name="connsiteX2" fmla="*/ 0 w 69532"/>
                  <a:gd name="connsiteY2" fmla="*/ 0 h 303238"/>
                  <a:gd name="connsiteX3" fmla="*/ 69533 w 69532"/>
                  <a:gd name="connsiteY3" fmla="*/ 10623 h 303238"/>
                  <a:gd name="connsiteX4" fmla="*/ 69533 w 69532"/>
                  <a:gd name="connsiteY4" fmla="*/ 290684 h 303238"/>
                  <a:gd name="connsiteX5" fmla="*/ 69533 w 69532"/>
                  <a:gd name="connsiteY5" fmla="*/ 290684 h 30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532" h="303238">
                    <a:moveTo>
                      <a:pt x="69533" y="290684"/>
                    </a:moveTo>
                    <a:lnTo>
                      <a:pt x="0" y="303239"/>
                    </a:lnTo>
                    <a:lnTo>
                      <a:pt x="0" y="0"/>
                    </a:lnTo>
                    <a:lnTo>
                      <a:pt x="69533" y="10623"/>
                    </a:lnTo>
                    <a:lnTo>
                      <a:pt x="69533" y="290684"/>
                    </a:lnTo>
                    <a:lnTo>
                      <a:pt x="69533" y="290684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66E14864-1208-46E3-BE94-FF8C4DF6268E}"/>
                  </a:ext>
                </a:extLst>
              </p:cNvPr>
              <p:cNvSpPr/>
              <p:nvPr/>
            </p:nvSpPr>
            <p:spPr>
              <a:xfrm>
                <a:off x="3936167" y="2756242"/>
                <a:ext cx="69532" cy="262678"/>
              </a:xfrm>
              <a:custGeom>
                <a:avLst/>
                <a:gdLst>
                  <a:gd name="connsiteX0" fmla="*/ 0 w 69532"/>
                  <a:gd name="connsiteY0" fmla="*/ 262678 h 262678"/>
                  <a:gd name="connsiteX1" fmla="*/ 0 w 69532"/>
                  <a:gd name="connsiteY1" fmla="*/ 0 h 262678"/>
                  <a:gd name="connsiteX2" fmla="*/ 69532 w 69532"/>
                  <a:gd name="connsiteY2" fmla="*/ 8692 h 262678"/>
                  <a:gd name="connsiteX3" fmla="*/ 69532 w 69532"/>
                  <a:gd name="connsiteY3" fmla="*/ 250124 h 262678"/>
                  <a:gd name="connsiteX4" fmla="*/ 0 w 69532"/>
                  <a:gd name="connsiteY4" fmla="*/ 262678 h 262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" h="262678">
                    <a:moveTo>
                      <a:pt x="0" y="262678"/>
                    </a:moveTo>
                    <a:lnTo>
                      <a:pt x="0" y="0"/>
                    </a:lnTo>
                    <a:lnTo>
                      <a:pt x="69532" y="8692"/>
                    </a:lnTo>
                    <a:lnTo>
                      <a:pt x="69532" y="250124"/>
                    </a:lnTo>
                    <a:lnTo>
                      <a:pt x="0" y="262678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F0407632-BF36-4C19-A189-B44F332808D5}"/>
                  </a:ext>
                </a:extLst>
              </p:cNvPr>
              <p:cNvSpPr/>
              <p:nvPr/>
            </p:nvSpPr>
            <p:spPr>
              <a:xfrm>
                <a:off x="4075232" y="2773625"/>
                <a:ext cx="68566" cy="221151"/>
              </a:xfrm>
              <a:custGeom>
                <a:avLst/>
                <a:gdLst>
                  <a:gd name="connsiteX0" fmla="*/ 68567 w 68566"/>
                  <a:gd name="connsiteY0" fmla="*/ 208597 h 221151"/>
                  <a:gd name="connsiteX1" fmla="*/ 0 w 68566"/>
                  <a:gd name="connsiteY1" fmla="*/ 221152 h 221151"/>
                  <a:gd name="connsiteX2" fmla="*/ 0 w 68566"/>
                  <a:gd name="connsiteY2" fmla="*/ 0 h 221151"/>
                  <a:gd name="connsiteX3" fmla="*/ 68567 w 68566"/>
                  <a:gd name="connsiteY3" fmla="*/ 10623 h 221151"/>
                  <a:gd name="connsiteX4" fmla="*/ 68567 w 68566"/>
                  <a:gd name="connsiteY4" fmla="*/ 208597 h 221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566" h="221151">
                    <a:moveTo>
                      <a:pt x="68567" y="208597"/>
                    </a:moveTo>
                    <a:lnTo>
                      <a:pt x="0" y="221152"/>
                    </a:lnTo>
                    <a:lnTo>
                      <a:pt x="0" y="0"/>
                    </a:lnTo>
                    <a:lnTo>
                      <a:pt x="68567" y="10623"/>
                    </a:lnTo>
                    <a:lnTo>
                      <a:pt x="68567" y="208597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1245BE4F-9CEE-455B-A6A1-F40EF614F3D2}"/>
                  </a:ext>
                </a:extLst>
              </p:cNvPr>
              <p:cNvSpPr/>
              <p:nvPr/>
            </p:nvSpPr>
            <p:spPr>
              <a:xfrm>
                <a:off x="4213331" y="2791008"/>
                <a:ext cx="71464" cy="181557"/>
              </a:xfrm>
              <a:custGeom>
                <a:avLst/>
                <a:gdLst>
                  <a:gd name="connsiteX0" fmla="*/ 71464 w 71464"/>
                  <a:gd name="connsiteY0" fmla="*/ 169003 h 181557"/>
                  <a:gd name="connsiteX1" fmla="*/ 0 w 71464"/>
                  <a:gd name="connsiteY1" fmla="*/ 181557 h 181557"/>
                  <a:gd name="connsiteX2" fmla="*/ 0 w 71464"/>
                  <a:gd name="connsiteY2" fmla="*/ 0 h 181557"/>
                  <a:gd name="connsiteX3" fmla="*/ 66635 w 71464"/>
                  <a:gd name="connsiteY3" fmla="*/ 8692 h 181557"/>
                  <a:gd name="connsiteX4" fmla="*/ 71464 w 71464"/>
                  <a:gd name="connsiteY4" fmla="*/ 169003 h 181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464" h="181557">
                    <a:moveTo>
                      <a:pt x="71464" y="169003"/>
                    </a:moveTo>
                    <a:lnTo>
                      <a:pt x="0" y="181557"/>
                    </a:lnTo>
                    <a:lnTo>
                      <a:pt x="0" y="0"/>
                    </a:lnTo>
                    <a:lnTo>
                      <a:pt x="66635" y="8692"/>
                    </a:lnTo>
                    <a:lnTo>
                      <a:pt x="71464" y="169003"/>
                    </a:lnTo>
                    <a:close/>
                  </a:path>
                </a:pathLst>
              </a:custGeom>
              <a:solidFill>
                <a:srgbClr val="A3A3A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6B6FD251-847D-40EA-9FCB-639D4DEB8C62}"/>
                  </a:ext>
                </a:extLst>
              </p:cNvPr>
              <p:cNvSpPr/>
              <p:nvPr/>
            </p:nvSpPr>
            <p:spPr>
              <a:xfrm>
                <a:off x="3380872" y="2618143"/>
                <a:ext cx="208597" cy="540808"/>
              </a:xfrm>
              <a:custGeom>
                <a:avLst/>
                <a:gdLst>
                  <a:gd name="connsiteX0" fmla="*/ 0 w 208597"/>
                  <a:gd name="connsiteY0" fmla="*/ 411401 h 540808"/>
                  <a:gd name="connsiteX1" fmla="*/ 0 w 208597"/>
                  <a:gd name="connsiteY1" fmla="*/ 96573 h 540808"/>
                  <a:gd name="connsiteX2" fmla="*/ 208597 w 208597"/>
                  <a:gd name="connsiteY2" fmla="*/ 0 h 540808"/>
                  <a:gd name="connsiteX3" fmla="*/ 208597 w 208597"/>
                  <a:gd name="connsiteY3" fmla="*/ 540808 h 5408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8597" h="540808">
                    <a:moveTo>
                      <a:pt x="0" y="411401"/>
                    </a:moveTo>
                    <a:lnTo>
                      <a:pt x="0" y="96573"/>
                    </a:lnTo>
                    <a:lnTo>
                      <a:pt x="208597" y="0"/>
                    </a:lnTo>
                    <a:lnTo>
                      <a:pt x="208597" y="540808"/>
                    </a:lnTo>
                    <a:close/>
                  </a:path>
                </a:pathLst>
              </a:custGeom>
              <a:solidFill>
                <a:srgbClr val="999999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A81032BE-617A-419C-B640-AD3C61B03ECE}"/>
                  </a:ext>
                </a:extLst>
              </p:cNvPr>
              <p:cNvSpPr/>
              <p:nvPr/>
            </p:nvSpPr>
            <p:spPr>
              <a:xfrm>
                <a:off x="3415639" y="2695401"/>
                <a:ext cx="105264" cy="372771"/>
              </a:xfrm>
              <a:custGeom>
                <a:avLst/>
                <a:gdLst>
                  <a:gd name="connsiteX0" fmla="*/ 30903 w 105264"/>
                  <a:gd name="connsiteY0" fmla="*/ 333176 h 372771"/>
                  <a:gd name="connsiteX1" fmla="*/ 0 w 105264"/>
                  <a:gd name="connsiteY1" fmla="*/ 317725 h 372771"/>
                  <a:gd name="connsiteX2" fmla="*/ 0 w 105264"/>
                  <a:gd name="connsiteY2" fmla="*/ 51184 h 372771"/>
                  <a:gd name="connsiteX3" fmla="*/ 30903 w 105264"/>
                  <a:gd name="connsiteY3" fmla="*/ 36698 h 372771"/>
                  <a:gd name="connsiteX4" fmla="*/ 105264 w 105264"/>
                  <a:gd name="connsiteY4" fmla="*/ 0 h 372771"/>
                  <a:gd name="connsiteX5" fmla="*/ 68567 w 105264"/>
                  <a:gd name="connsiteY5" fmla="*/ 18349 h 372771"/>
                  <a:gd name="connsiteX6" fmla="*/ 68567 w 105264"/>
                  <a:gd name="connsiteY6" fmla="*/ 354423 h 372771"/>
                  <a:gd name="connsiteX7" fmla="*/ 104299 w 105264"/>
                  <a:gd name="connsiteY7" fmla="*/ 372771 h 372771"/>
                  <a:gd name="connsiteX8" fmla="*/ 104299 w 105264"/>
                  <a:gd name="connsiteY8" fmla="*/ 0 h 37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5264" h="372771">
                    <a:moveTo>
                      <a:pt x="30903" y="333176"/>
                    </a:moveTo>
                    <a:lnTo>
                      <a:pt x="0" y="317725"/>
                    </a:lnTo>
                    <a:lnTo>
                      <a:pt x="0" y="51184"/>
                    </a:lnTo>
                    <a:lnTo>
                      <a:pt x="30903" y="36698"/>
                    </a:lnTo>
                    <a:close/>
                    <a:moveTo>
                      <a:pt x="105264" y="0"/>
                    </a:moveTo>
                    <a:lnTo>
                      <a:pt x="68567" y="18349"/>
                    </a:lnTo>
                    <a:lnTo>
                      <a:pt x="68567" y="354423"/>
                    </a:lnTo>
                    <a:lnTo>
                      <a:pt x="104299" y="372771"/>
                    </a:lnTo>
                    <a:lnTo>
                      <a:pt x="104299" y="0"/>
                    </a:lnTo>
                    <a:close/>
                  </a:path>
                </a:pathLst>
              </a:custGeom>
              <a:solidFill>
                <a:srgbClr val="B3B3B3"/>
              </a:solidFill>
              <a:ln w="9630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738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8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8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4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1.85185E-6 L 0.3319 -0.16875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15" y="-84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4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33047 -0.18704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63" y="-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84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11111E-6 L 0.33034 -0.21204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1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7" y="-10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0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0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7 L 0.00091 0.47847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239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3500"/>
                            </p:stCondLst>
                            <p:childTnLst>
                              <p:par>
                                <p:cTn id="110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1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26718 -0.24954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1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59" y="-12477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260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95833E-6 -3.33333E-6 L 0.30403 -0.24907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1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195" y="-12454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75E-6 -1.85185E-6 L 0.26601 -0.21528 " pathEditMode="relative" rAng="0" ptsTypes="AA">
                                      <p:cBhvr>
                                        <p:cTn id="150" dur="2000" fill="hold"/>
                                        <p:tgtEl>
                                          <p:spTgt spid="11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-10764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4.375E-6 -3.7037E-7 L 0.26914 -0.0002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51" y="-2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42" presetClass="path" presetSubtype="0" accel="50000" decel="5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3.95833E-6 -1.85185E-6 L 0.26862 0.03472 " pathEditMode="relative" rAng="0" ptsTypes="AA">
                                      <p:cBhvr>
                                        <p:cTn id="166" dur="2000" fill="hold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24" y="1736"/>
                                    </p:animMotion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31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6" dur="500"/>
                                        <p:tgtEl>
                                          <p:spTgt spid="1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9" dur="500"/>
                                        <p:tgtEl>
                                          <p:spTgt spid="1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5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5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000"/>
                            </p:stCondLst>
                            <p:childTnLst>
                              <p:par>
                                <p:cTn id="1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500"/>
                                        <p:tgtEl>
                                          <p:spTgt spid="8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500"/>
                            </p:stCondLst>
                            <p:childTnLst>
                              <p:par>
                                <p:cTn id="2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8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000"/>
                            </p:stCondLst>
                            <p:childTnLst>
                              <p:par>
                                <p:cTn id="2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7" dur="500"/>
                                        <p:tgtEl>
                                          <p:spTgt spid="8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8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3" dur="500"/>
                                        <p:tgtEl>
                                          <p:spTgt spid="8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8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500"/>
                            </p:stCondLst>
                            <p:childTnLst>
                              <p:par>
                                <p:cTn id="2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1.11111E-6 L 0.32995 -0.49329 " pathEditMode="relative" rAng="0" ptsTypes="AA">
                                      <p:cBhvr>
                                        <p:cTn id="222" dur="2000" fill="hold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10" y="-247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8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0"/>
                            </p:stCondLst>
                            <p:childTnLst>
                              <p:par>
                                <p:cTn id="22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59259E-6 L 0.32995 -0.51574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71" y="-2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00"/>
                            </p:stCondLst>
                            <p:childTnLst>
                              <p:par>
                                <p:cTn id="2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6" dur="500"/>
                                        <p:tgtEl>
                                          <p:spTgt spid="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1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1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5"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8"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4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C 0.20196 -0.20834 0.16198 -0.60301 0.6056 -0.62454 C 1.26003 -0.64607 1.35391 -0.04259 1.37683 -0.02917 " pathEditMode="relative" rAng="0" ptsTypes="AAA">
                                      <p:cBhvr>
                                        <p:cTn id="269" dur="8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841" y="-31273"/>
                                    </p:animMotion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4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500"/>
                                        <p:tgtEl>
                                          <p:spTgt spid="1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500"/>
                            </p:stCondLst>
                            <p:childTnLst>
                              <p:par>
                                <p:cTn id="282" presetID="9" presetClass="emph" presetSubtype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indefinite"/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4" dur="indefinite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indefinite"/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87" dur="indefinite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indefinite"/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0" dur="indefinite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indefinite"/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3" dur="indefinite"/>
                                        <p:tgtEl>
                                          <p:spTgt spid="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indefinite"/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6" dur="indefinite"/>
                                        <p:tgtEl>
                                          <p:spTgt spid="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indefinite"/>
                                        <p:tgtEl>
                                          <p:spTgt spid="11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299" dur="indefinite"/>
                                        <p:tgtEl>
                                          <p:spTgt spid="1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indefinite"/>
                                        <p:tgtEl>
                                          <p:spTgt spid="111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2" dur="indefinite"/>
                                        <p:tgtEl>
                                          <p:spTgt spid="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indefinite"/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5" dur="indefinite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indefinite"/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08" dur="indefinite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3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500"/>
                                        <p:tgtEl>
                                          <p:spTgt spid="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50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1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0.27018 0.25139 " pathEditMode="relative" rAng="0" ptsTypes="AA">
                                      <p:cBhvr>
                                        <p:cTn id="328" dur="2000" fill="hold"/>
                                        <p:tgtEl>
                                          <p:spTgt spid="11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3" y="12569"/>
                                    </p:animMotion>
                                  </p:childTnLst>
                                </p:cTn>
                              </p:par>
                              <p:par>
                                <p:cTn id="329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1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2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500"/>
                                        <p:tgtEl>
                                          <p:spTgt spid="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5" presetID="42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3.95833E-6 -1.85185E-6 L 0.30664 0.25116 " pathEditMode="relative" rAng="0" ptsTypes="AA">
                                      <p:cBhvr>
                                        <p:cTn id="336" dur="2000" fill="hold"/>
                                        <p:tgtEl>
                                          <p:spTgt spid="11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26" y="12546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xit" presetSubtype="0" fill="hold" grpId="1" nodeType="withEffect">
                                  <p:stCondLst>
                                    <p:cond delay="24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4" dur="4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3999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44" presetClass="path" presetSubtype="0" accel="50000" decel="50000" fill="hold" grpId="0" nodeType="withEffect">
                                  <p:stCondLst>
                                    <p:cond delay="4800"/>
                                  </p:stCondLst>
                                  <p:childTnLst>
                                    <p:animMotion origin="layout" path="M -1.25E-6 -2.59259E-6 C 0.03425 -0.22708 0.13177 -0.37106 0.21068 -0.47222 C 0.33177 -0.6199 0.39662 -0.60393 0.61875 -0.63819 " pathEditMode="relative" rAng="0" ptsTypes="AAA">
                                      <p:cBhvr>
                                        <p:cTn id="347" dur="2000" fill="hold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37" y="-3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8" fill="hold">
                      <p:stCondLst>
                        <p:cond delay="indefinite"/>
                      </p:stCondLst>
                      <p:childTnLst>
                        <p:par>
                          <p:cTn id="349" fill="hold">
                            <p:stCondLst>
                              <p:cond delay="0"/>
                            </p:stCondLst>
                            <p:childTnLst>
                              <p:par>
                                <p:cTn id="350" presetID="2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51" dur="500"/>
                                        <p:tgtEl>
                                          <p:spTgt spid="1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5" dur="500"/>
                                        <p:tgtEl>
                                          <p:spTgt spid="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500"/>
                            </p:stCondLst>
                            <p:childTnLst>
                              <p:par>
                                <p:cTn id="3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9"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2"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5" dur="500"/>
                                        <p:tgtEl>
                                          <p:spTgt spid="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8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" grpId="0" animBg="1"/>
      <p:bldP spid="330" grpId="1" animBg="1"/>
      <p:bldP spid="331" grpId="0" animBg="1"/>
      <p:bldP spid="1129" grpId="0" animBg="1"/>
      <p:bldP spid="1129" grpId="1" animBg="1"/>
      <p:bldP spid="1130" grpId="0" animBg="1"/>
      <p:bldP spid="1130" grpId="1" animBg="1"/>
      <p:bldP spid="1131" grpId="0" animBg="1"/>
      <p:bldP spid="1131" grpId="1" animBg="1"/>
      <p:bldP spid="1149" grpId="0" animBg="1"/>
      <p:bldP spid="1149" grpId="1" animBg="1"/>
      <p:bldP spid="1150" grpId="0" animBg="1"/>
      <p:bldP spid="1150" grpId="1" animBg="1"/>
      <p:bldP spid="1115" grpId="0" animBg="1"/>
      <p:bldP spid="1116" grpId="0" animBg="1"/>
      <p:bldP spid="1117" grpId="0" animBg="1"/>
      <p:bldP spid="1118" grpId="0" animBg="1"/>
      <p:bldP spid="1124" grpId="0" animBg="1"/>
      <p:bldP spid="1124" grpId="1" animBg="1"/>
      <p:bldP spid="1154" grpId="0" animBg="1"/>
      <p:bldP spid="1154" grpId="1" animBg="1"/>
      <p:bldP spid="1155" grpId="0" animBg="1"/>
      <p:bldP spid="1155" grpId="1" animBg="1"/>
      <p:bldP spid="1167" grpId="0" animBg="1"/>
      <p:bldP spid="1168" grpId="0" animBg="1"/>
      <p:bldP spid="1156" grpId="0" animBg="1"/>
      <p:bldP spid="1157" grpId="0" animBg="1"/>
      <p:bldP spid="1158" grpId="0" animBg="1"/>
      <p:bldP spid="1158" grpId="1" animBg="1"/>
      <p:bldP spid="1159" grpId="0" animBg="1"/>
      <p:bldP spid="1159" grpId="1" animBg="1"/>
      <p:bldP spid="1160" grpId="0" animBg="1"/>
      <p:bldP spid="1161" grpId="0" animBg="1"/>
      <p:bldP spid="1162" grpId="0" animBg="1"/>
      <p:bldP spid="332" grpId="0" animBg="1"/>
      <p:bldP spid="847" grpId="0" animBg="1"/>
      <p:bldP spid="850" grpId="0" uiExpand="1" build="allAtOnce" animBg="1"/>
      <p:bldP spid="1122" grpId="0" animBg="1"/>
      <p:bldP spid="1122" grpId="1" animBg="1"/>
      <p:bldP spid="1127" grpId="0" animBg="1"/>
      <p:bldP spid="1151" grpId="0" animBg="1"/>
      <p:bldP spid="1152" grpId="0" animBg="1"/>
      <p:bldP spid="1152" grpId="1" animBg="1"/>
      <p:bldP spid="1152" grpId="2" animBg="1"/>
      <p:bldP spid="1153" grpId="0" animBg="1"/>
      <p:bldP spid="1153" grpId="1" animBg="1"/>
      <p:bldP spid="1165" grpId="0" animBg="1"/>
      <p:bldP spid="1166" grpId="0" animBg="1"/>
      <p:bldP spid="116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EAD9E114-B42E-4205-A047-123A0F6202B0}"/>
              </a:ext>
            </a:extLst>
          </p:cNvPr>
          <p:cNvSpPr/>
          <p:nvPr/>
        </p:nvSpPr>
        <p:spPr>
          <a:xfrm>
            <a:off x="335360" y="4479167"/>
            <a:ext cx="10873208" cy="1081488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Deploy With</a:t>
            </a:r>
            <a:endParaRPr lang="en-US" sz="3200" b="1" dirty="0">
              <a:solidFill>
                <a:schemeClr val="tx1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A0D7D0-0BFD-445D-8976-2AC11BBD28CB}"/>
              </a:ext>
            </a:extLst>
          </p:cNvPr>
          <p:cNvSpPr/>
          <p:nvPr/>
        </p:nvSpPr>
        <p:spPr>
          <a:xfrm>
            <a:off x="335360" y="2824392"/>
            <a:ext cx="10873208" cy="16053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Build </a:t>
            </a:r>
            <a:r>
              <a:rPr lang="en-US" sz="3200" b="1" dirty="0">
                <a:solidFill>
                  <a:schemeClr val="tx1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FROM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E9ECA4C-6CAF-45AD-8A17-12DC81E9F71C}"/>
              </a:ext>
            </a:extLst>
          </p:cNvPr>
          <p:cNvGrpSpPr/>
          <p:nvPr/>
        </p:nvGrpSpPr>
        <p:grpSpPr>
          <a:xfrm>
            <a:off x="5459606" y="2996952"/>
            <a:ext cx="5556968" cy="1250636"/>
            <a:chOff x="1763047" y="2900499"/>
            <a:chExt cx="5557756" cy="1250813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11D543B-1510-41FE-B13A-B87941F8DB31}"/>
                </a:ext>
              </a:extLst>
            </p:cNvPr>
            <p:cNvSpPr/>
            <p:nvPr/>
          </p:nvSpPr>
          <p:spPr bwMode="auto">
            <a:xfrm>
              <a:off x="1763047" y="2900499"/>
              <a:ext cx="5557756" cy="12508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49">
                <a:lnSpc>
                  <a:spcPct val="90000"/>
                </a:lnSpc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C72F38C-0163-4DE2-A360-B93833BCE29B}"/>
                </a:ext>
              </a:extLst>
            </p:cNvPr>
            <p:cNvSpPr/>
            <p:nvPr/>
          </p:nvSpPr>
          <p:spPr bwMode="auto">
            <a:xfrm>
              <a:off x="1837982" y="2931370"/>
              <a:ext cx="787963" cy="85498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Tag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548015C-D230-4E78-80FE-E09337C930AB}"/>
                </a:ext>
              </a:extLst>
            </p:cNvPr>
            <p:cNvSpPr/>
            <p:nvPr/>
          </p:nvSpPr>
          <p:spPr bwMode="auto">
            <a:xfrm>
              <a:off x="1842652" y="3838464"/>
              <a:ext cx="787963" cy="25025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Digest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9ECE306-FE73-4B38-8A04-558BEA1EDCF4}"/>
              </a:ext>
            </a:extLst>
          </p:cNvPr>
          <p:cNvGrpSpPr/>
          <p:nvPr/>
        </p:nvGrpSpPr>
        <p:grpSpPr>
          <a:xfrm>
            <a:off x="5459605" y="1552533"/>
            <a:ext cx="4929872" cy="1250636"/>
            <a:chOff x="1763047" y="1455876"/>
            <a:chExt cx="4930570" cy="125081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936A4C-17C4-4519-83CC-9911377581AB}"/>
                </a:ext>
              </a:extLst>
            </p:cNvPr>
            <p:cNvSpPr/>
            <p:nvPr/>
          </p:nvSpPr>
          <p:spPr bwMode="auto">
            <a:xfrm>
              <a:off x="1763047" y="1455876"/>
              <a:ext cx="4930570" cy="1250813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49">
                <a:lnSpc>
                  <a:spcPct val="90000"/>
                </a:lnSpc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DC49A7-AE75-4ED0-98E8-6C8F4854E813}"/>
                </a:ext>
              </a:extLst>
            </p:cNvPr>
            <p:cNvSpPr/>
            <p:nvPr/>
          </p:nvSpPr>
          <p:spPr bwMode="auto">
            <a:xfrm>
              <a:off x="1837982" y="1486746"/>
              <a:ext cx="787963" cy="85498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Tag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89CA2CA-6999-425E-942F-25CA33583D7E}"/>
                </a:ext>
              </a:extLst>
            </p:cNvPr>
            <p:cNvSpPr/>
            <p:nvPr/>
          </p:nvSpPr>
          <p:spPr bwMode="auto">
            <a:xfrm>
              <a:off x="1842652" y="2393841"/>
              <a:ext cx="787963" cy="25025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Digest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4F1A66-EAD9-49D9-A014-4B0F68750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Tagging Techniques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47414D-2557-400D-B8AB-A4FFFD5F970B}"/>
              </a:ext>
            </a:extLst>
          </p:cNvPr>
          <p:cNvSpPr/>
          <p:nvPr/>
        </p:nvSpPr>
        <p:spPr bwMode="auto">
          <a:xfrm>
            <a:off x="7754539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D65B15-B0E0-4EC0-9821-18495583AF8F}"/>
              </a:ext>
            </a:extLst>
          </p:cNvPr>
          <p:cNvSpPr/>
          <p:nvPr/>
        </p:nvSpPr>
        <p:spPr bwMode="auto">
          <a:xfrm>
            <a:off x="6440926" y="1885721"/>
            <a:ext cx="597534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4C4910-EEFC-4723-801B-AA7CAD4F68D8}"/>
              </a:ext>
            </a:extLst>
          </p:cNvPr>
          <p:cNvSpPr/>
          <p:nvPr/>
        </p:nvSpPr>
        <p:spPr bwMode="auto">
          <a:xfrm>
            <a:off x="6442584" y="2188043"/>
            <a:ext cx="597534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5B4D30-0EC8-4937-8CA7-3B25B2F829FB}"/>
              </a:ext>
            </a:extLst>
          </p:cNvPr>
          <p:cNvSpPr/>
          <p:nvPr/>
        </p:nvSpPr>
        <p:spPr bwMode="auto">
          <a:xfrm>
            <a:off x="6448220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91efj6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895457-E276-4D1C-99B7-EE756373011F}"/>
              </a:ext>
            </a:extLst>
          </p:cNvPr>
          <p:cNvSpPr/>
          <p:nvPr/>
        </p:nvSpPr>
        <p:spPr bwMode="auto">
          <a:xfrm>
            <a:off x="7101380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u82lq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86CAE-4968-48E0-AB89-F6707339C53E}"/>
              </a:ext>
            </a:extLst>
          </p:cNvPr>
          <p:cNvSpPr/>
          <p:nvPr/>
        </p:nvSpPr>
        <p:spPr bwMode="auto">
          <a:xfrm>
            <a:off x="7754539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2re7f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500449-42AA-46F8-A263-7A5782BA6A79}"/>
              </a:ext>
            </a:extLst>
          </p:cNvPr>
          <p:cNvSpPr/>
          <p:nvPr/>
        </p:nvSpPr>
        <p:spPr bwMode="auto">
          <a:xfrm>
            <a:off x="9060858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1n4ef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20307E-5C83-45DD-B520-C83A8304CD72}"/>
              </a:ext>
            </a:extLst>
          </p:cNvPr>
          <p:cNvSpPr/>
          <p:nvPr/>
        </p:nvSpPr>
        <p:spPr bwMode="auto">
          <a:xfrm>
            <a:off x="8407699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3rpn1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0121FC-6693-4A0C-92FB-DA3863460D70}"/>
              </a:ext>
            </a:extLst>
          </p:cNvPr>
          <p:cNvSpPr/>
          <p:nvPr/>
        </p:nvSpPr>
        <p:spPr bwMode="auto">
          <a:xfrm>
            <a:off x="7096711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A38A66-A238-4D8C-9A34-397BAF86A9F8}"/>
              </a:ext>
            </a:extLst>
          </p:cNvPr>
          <p:cNvSpPr/>
          <p:nvPr/>
        </p:nvSpPr>
        <p:spPr bwMode="auto">
          <a:xfrm>
            <a:off x="9714017" y="2490366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5wd1k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7BC9B9-FA58-432A-A722-39A84BFF2365}"/>
              </a:ext>
            </a:extLst>
          </p:cNvPr>
          <p:cNvSpPr/>
          <p:nvPr/>
        </p:nvSpPr>
        <p:spPr bwMode="auto">
          <a:xfrm>
            <a:off x="9056189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:2.1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4152B3-8CB1-4638-9748-398CB1B79876}"/>
              </a:ext>
            </a:extLst>
          </p:cNvPr>
          <p:cNvSpPr/>
          <p:nvPr/>
        </p:nvSpPr>
        <p:spPr bwMode="auto">
          <a:xfrm>
            <a:off x="8407699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:2.0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97A92B-2FCD-46EA-AA08-216863055FC2}"/>
              </a:ext>
            </a:extLst>
          </p:cNvPr>
          <p:cNvSpPr/>
          <p:nvPr/>
        </p:nvSpPr>
        <p:spPr bwMode="auto">
          <a:xfrm>
            <a:off x="8415201" y="1885721"/>
            <a:ext cx="597532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13E4091-718A-4405-B6FA-38EE7BD85ED2}"/>
              </a:ext>
            </a:extLst>
          </p:cNvPr>
          <p:cNvSpPr/>
          <p:nvPr/>
        </p:nvSpPr>
        <p:spPr bwMode="auto">
          <a:xfrm>
            <a:off x="9714017" y="218804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:3.0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6B5F85-D393-466C-9854-216FB6C57483}"/>
              </a:ext>
            </a:extLst>
          </p:cNvPr>
          <p:cNvSpPr/>
          <p:nvPr/>
        </p:nvSpPr>
        <p:spPr bwMode="auto">
          <a:xfrm>
            <a:off x="9714017" y="1885721"/>
            <a:ext cx="597532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06E0BD-B958-4978-9ECC-318C568466E2}"/>
              </a:ext>
            </a:extLst>
          </p:cNvPr>
          <p:cNvSpPr/>
          <p:nvPr/>
        </p:nvSpPr>
        <p:spPr bwMode="auto">
          <a:xfrm>
            <a:off x="6440925" y="1582404"/>
            <a:ext cx="597534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:latest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41C5259-2B41-43B8-B525-062422056E21}"/>
              </a:ext>
            </a:extLst>
          </p:cNvPr>
          <p:cNvSpPr/>
          <p:nvPr/>
        </p:nvSpPr>
        <p:spPr bwMode="auto">
          <a:xfrm>
            <a:off x="6440926" y="3330140"/>
            <a:ext cx="597534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F94DBB4-51DC-408F-92D1-DCBF5FB0662B}"/>
              </a:ext>
            </a:extLst>
          </p:cNvPr>
          <p:cNvSpPr/>
          <p:nvPr/>
        </p:nvSpPr>
        <p:spPr bwMode="auto">
          <a:xfrm>
            <a:off x="6442584" y="3632462"/>
            <a:ext cx="597534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CD98E6F-2727-44B4-AFA3-5B52E470F0B2}"/>
              </a:ext>
            </a:extLst>
          </p:cNvPr>
          <p:cNvSpPr/>
          <p:nvPr/>
        </p:nvSpPr>
        <p:spPr bwMode="auto">
          <a:xfrm>
            <a:off x="6448220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91efj6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A0C5F32-942D-4139-B34A-D7264DD2482A}"/>
              </a:ext>
            </a:extLst>
          </p:cNvPr>
          <p:cNvSpPr/>
          <p:nvPr/>
        </p:nvSpPr>
        <p:spPr bwMode="auto">
          <a:xfrm>
            <a:off x="7101380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u82lq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A83D435-EA27-4E52-A37A-6C2F6744D2B6}"/>
              </a:ext>
            </a:extLst>
          </p:cNvPr>
          <p:cNvSpPr/>
          <p:nvPr/>
        </p:nvSpPr>
        <p:spPr bwMode="auto">
          <a:xfrm>
            <a:off x="7754539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e8s1f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C8E12EB-2070-428E-86DE-D0D88A6E0B5A}"/>
              </a:ext>
            </a:extLst>
          </p:cNvPr>
          <p:cNvSpPr/>
          <p:nvPr/>
        </p:nvSpPr>
        <p:spPr bwMode="auto">
          <a:xfrm>
            <a:off x="9060858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2re7f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0988497-130B-48C9-AF57-59CC49B03110}"/>
              </a:ext>
            </a:extLst>
          </p:cNvPr>
          <p:cNvSpPr/>
          <p:nvPr/>
        </p:nvSpPr>
        <p:spPr bwMode="auto">
          <a:xfrm>
            <a:off x="8407699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1n4ef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18EC467-BB28-4BE5-80E6-69EAE31E283B}"/>
              </a:ext>
            </a:extLst>
          </p:cNvPr>
          <p:cNvSpPr/>
          <p:nvPr/>
        </p:nvSpPr>
        <p:spPr bwMode="auto">
          <a:xfrm>
            <a:off x="7096711" y="3632462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FB2EE9B-6578-478A-8CD7-88BCBAC22E54}"/>
              </a:ext>
            </a:extLst>
          </p:cNvPr>
          <p:cNvSpPr/>
          <p:nvPr/>
        </p:nvSpPr>
        <p:spPr bwMode="auto">
          <a:xfrm>
            <a:off x="9714017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3rpn1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F91FB6B-A802-4CFE-8D3D-2941EFAB7FAE}"/>
              </a:ext>
            </a:extLst>
          </p:cNvPr>
          <p:cNvSpPr/>
          <p:nvPr/>
        </p:nvSpPr>
        <p:spPr bwMode="auto">
          <a:xfrm>
            <a:off x="9056189" y="3632462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:1.2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159FB53-9EBB-4C94-825D-8BE9BA24F06B}"/>
              </a:ext>
            </a:extLst>
          </p:cNvPr>
          <p:cNvSpPr/>
          <p:nvPr/>
        </p:nvSpPr>
        <p:spPr bwMode="auto">
          <a:xfrm>
            <a:off x="9714017" y="3330140"/>
            <a:ext cx="597532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1A7B8EA-3D15-4957-ABAA-071BF4ABA5C2}"/>
              </a:ext>
            </a:extLst>
          </p:cNvPr>
          <p:cNvSpPr/>
          <p:nvPr/>
        </p:nvSpPr>
        <p:spPr bwMode="auto">
          <a:xfrm>
            <a:off x="6440925" y="3026823"/>
            <a:ext cx="597534" cy="250217"/>
          </a:xfrm>
          <a:prstGeom prst="rect">
            <a:avLst/>
          </a:prstGeom>
          <a:solidFill>
            <a:srgbClr val="0070C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chemeClr val="bg1"/>
                </a:solidFill>
                <a:ea typeface="Segoe UI" pitchFamily="34" charset="0"/>
                <a:cs typeface="Segoe UI" pitchFamily="34" charset="0"/>
              </a:rPr>
              <a:t>:latest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84DC5FF-8B26-4080-BE17-F9F3B3633E42}"/>
              </a:ext>
            </a:extLst>
          </p:cNvPr>
          <p:cNvSpPr/>
          <p:nvPr/>
        </p:nvSpPr>
        <p:spPr bwMode="auto">
          <a:xfrm>
            <a:off x="10367176" y="3934783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28efq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257170B-1CC3-4D2E-B000-0C561093FDE9}"/>
              </a:ext>
            </a:extLst>
          </p:cNvPr>
          <p:cNvSpPr/>
          <p:nvPr/>
        </p:nvSpPr>
        <p:spPr bwMode="auto">
          <a:xfrm>
            <a:off x="9714017" y="3629792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:2.0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7131EBF-5974-409C-93B6-888E163C17F4}"/>
              </a:ext>
            </a:extLst>
          </p:cNvPr>
          <p:cNvGrpSpPr/>
          <p:nvPr/>
        </p:nvGrpSpPr>
        <p:grpSpPr>
          <a:xfrm>
            <a:off x="5470288" y="4669941"/>
            <a:ext cx="5556968" cy="663483"/>
            <a:chOff x="1773730" y="5026680"/>
            <a:chExt cx="5557756" cy="66357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7EA4689-4499-4D35-8D7D-41D366618CC2}"/>
                </a:ext>
              </a:extLst>
            </p:cNvPr>
            <p:cNvSpPr/>
            <p:nvPr/>
          </p:nvSpPr>
          <p:spPr bwMode="auto">
            <a:xfrm>
              <a:off x="1773730" y="5026680"/>
              <a:ext cx="5557756" cy="66357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3949">
                <a:lnSpc>
                  <a:spcPct val="90000"/>
                </a:lnSpc>
              </a:pPr>
              <a:endParaRPr lang="en-US" sz="2353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83ADC43-A356-43B1-AFA4-15E22A0F211E}"/>
                </a:ext>
              </a:extLst>
            </p:cNvPr>
            <p:cNvSpPr/>
            <p:nvPr/>
          </p:nvSpPr>
          <p:spPr bwMode="auto">
            <a:xfrm>
              <a:off x="1848665" y="5073710"/>
              <a:ext cx="787963" cy="251588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Tag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342D21C-71B7-49C3-96C7-00AA3C375C88}"/>
                </a:ext>
              </a:extLst>
            </p:cNvPr>
            <p:cNvSpPr/>
            <p:nvPr/>
          </p:nvSpPr>
          <p:spPr bwMode="auto">
            <a:xfrm>
              <a:off x="1853335" y="5377410"/>
              <a:ext cx="787963" cy="250252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913949">
                <a:lnSpc>
                  <a:spcPct val="90000"/>
                </a:lnSpc>
              </a:pPr>
              <a:r>
                <a:rPr lang="en-US" sz="1175" dirty="0">
                  <a:solidFill>
                    <a:schemeClr val="bg1"/>
                  </a:solidFill>
                  <a:ea typeface="Segoe UI" pitchFamily="34" charset="0"/>
                  <a:cs typeface="Segoe UI" pitchFamily="34" charset="0"/>
                </a:rPr>
                <a:t>Digest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78664EF9-B149-424C-A4D5-A6C5B1B1D843}"/>
              </a:ext>
            </a:extLst>
          </p:cNvPr>
          <p:cNvSpPr/>
          <p:nvPr/>
        </p:nvSpPr>
        <p:spPr bwMode="auto">
          <a:xfrm>
            <a:off x="6453265" y="4716963"/>
            <a:ext cx="597534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:12204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4F99AE2-D9F6-4FC8-9B4F-3168E2412190}"/>
              </a:ext>
            </a:extLst>
          </p:cNvPr>
          <p:cNvSpPr/>
          <p:nvPr/>
        </p:nvSpPr>
        <p:spPr bwMode="auto">
          <a:xfrm>
            <a:off x="6458901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91efj6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B9269FC5-7B65-421C-8518-E55C867F5667}"/>
              </a:ext>
            </a:extLst>
          </p:cNvPr>
          <p:cNvSpPr/>
          <p:nvPr/>
        </p:nvSpPr>
        <p:spPr bwMode="auto">
          <a:xfrm>
            <a:off x="7096711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u82lq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5D21C8D-57E1-4F69-A922-30F48E9B05BE}"/>
              </a:ext>
            </a:extLst>
          </p:cNvPr>
          <p:cNvSpPr/>
          <p:nvPr/>
        </p:nvSpPr>
        <p:spPr bwMode="auto">
          <a:xfrm>
            <a:off x="7765220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e8s1f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B3A1327C-1013-4A0F-B9C2-F51EDDC398FB}"/>
              </a:ext>
            </a:extLst>
          </p:cNvPr>
          <p:cNvSpPr/>
          <p:nvPr/>
        </p:nvSpPr>
        <p:spPr bwMode="auto">
          <a:xfrm>
            <a:off x="9071539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2re7f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6134F77-0B31-4F15-9DC3-386379A9FC87}"/>
              </a:ext>
            </a:extLst>
          </p:cNvPr>
          <p:cNvSpPr/>
          <p:nvPr/>
        </p:nvSpPr>
        <p:spPr bwMode="auto">
          <a:xfrm>
            <a:off x="8418380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1n4ef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3CC654C-2DF0-49D2-B9F1-59B01DE39688}"/>
              </a:ext>
            </a:extLst>
          </p:cNvPr>
          <p:cNvSpPr/>
          <p:nvPr/>
        </p:nvSpPr>
        <p:spPr bwMode="auto">
          <a:xfrm>
            <a:off x="7092041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:12328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555F067-C328-4DE9-8A43-FFE13E33AB51}"/>
              </a:ext>
            </a:extLst>
          </p:cNvPr>
          <p:cNvSpPr/>
          <p:nvPr/>
        </p:nvSpPr>
        <p:spPr bwMode="auto">
          <a:xfrm>
            <a:off x="9724698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3rpn1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3CA7A5C-7335-449F-AF45-876F9A39390D}"/>
              </a:ext>
            </a:extLst>
          </p:cNvPr>
          <p:cNvSpPr/>
          <p:nvPr/>
        </p:nvSpPr>
        <p:spPr bwMode="auto">
          <a:xfrm>
            <a:off x="9066870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:35091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96AC813-C676-4F7B-AD67-23148D01E3C1}"/>
              </a:ext>
            </a:extLst>
          </p:cNvPr>
          <p:cNvSpPr/>
          <p:nvPr/>
        </p:nvSpPr>
        <p:spPr bwMode="auto">
          <a:xfrm>
            <a:off x="10377858" y="5020620"/>
            <a:ext cx="597532" cy="250217"/>
          </a:xfrm>
          <a:prstGeom prst="rect">
            <a:avLst/>
          </a:prstGeom>
          <a:solidFill>
            <a:srgbClr val="E7E7E9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28efq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FD73BE0-DBBD-402D-9114-4C956971655E}"/>
              </a:ext>
            </a:extLst>
          </p:cNvPr>
          <p:cNvSpPr/>
          <p:nvPr/>
        </p:nvSpPr>
        <p:spPr bwMode="auto">
          <a:xfrm>
            <a:off x="9724698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:4201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08B06E6-0F7A-41E5-A265-FE0BBF783333}"/>
              </a:ext>
            </a:extLst>
          </p:cNvPr>
          <p:cNvSpPr/>
          <p:nvPr/>
        </p:nvSpPr>
        <p:spPr bwMode="auto">
          <a:xfrm>
            <a:off x="7764312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:12401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5594183-60B0-4040-9D98-42F5D4B1DC45}"/>
              </a:ext>
            </a:extLst>
          </p:cNvPr>
          <p:cNvSpPr/>
          <p:nvPr/>
        </p:nvSpPr>
        <p:spPr bwMode="auto">
          <a:xfrm>
            <a:off x="8422142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:33810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0AED842-FC89-41D4-A430-0FBEF6E0EA38}"/>
              </a:ext>
            </a:extLst>
          </p:cNvPr>
          <p:cNvSpPr/>
          <p:nvPr/>
        </p:nvSpPr>
        <p:spPr bwMode="auto">
          <a:xfrm>
            <a:off x="10382537" y="4716963"/>
            <a:ext cx="597532" cy="250217"/>
          </a:xfrm>
          <a:prstGeom prst="rect">
            <a:avLst/>
          </a:prstGeom>
          <a:solidFill>
            <a:srgbClr val="00B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9630" tIns="44815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9">
              <a:lnSpc>
                <a:spcPct val="90000"/>
              </a:lnSpc>
            </a:pPr>
            <a:r>
              <a:rPr lang="en-US" sz="1175" dirty="0">
                <a:solidFill>
                  <a:sysClr val="windowText" lastClr="000000"/>
                </a:solidFill>
                <a:ea typeface="Segoe UI" pitchFamily="34" charset="0"/>
                <a:cs typeface="Segoe UI" pitchFamily="34" charset="0"/>
              </a:rPr>
              <a:t>:50201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63442-8403-4D04-82C8-CB4FE69876C8}"/>
              </a:ext>
            </a:extLst>
          </p:cNvPr>
          <p:cNvSpPr txBox="1"/>
          <p:nvPr/>
        </p:nvSpPr>
        <p:spPr>
          <a:xfrm>
            <a:off x="2058940" y="1554375"/>
            <a:ext cx="3376565" cy="627824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Stable Tags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A824CA4-0B68-409E-9B57-C099DDC78FF0}"/>
              </a:ext>
            </a:extLst>
          </p:cNvPr>
          <p:cNvSpPr txBox="1"/>
          <p:nvPr/>
        </p:nvSpPr>
        <p:spPr>
          <a:xfrm>
            <a:off x="2058940" y="2996953"/>
            <a:ext cx="3376565" cy="960222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Serviced</a:t>
            </a:r>
            <a:b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Stable Tags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ED448D-FE4D-4215-9424-4720FFE1D154}"/>
              </a:ext>
            </a:extLst>
          </p:cNvPr>
          <p:cNvSpPr txBox="1"/>
          <p:nvPr/>
        </p:nvSpPr>
        <p:spPr>
          <a:xfrm>
            <a:off x="1420816" y="4669939"/>
            <a:ext cx="4014690" cy="627824"/>
          </a:xfrm>
          <a:prstGeom prst="rect">
            <a:avLst/>
          </a:prstGeom>
          <a:noFill/>
        </p:spPr>
        <p:txBody>
          <a:bodyPr wrap="square" lIns="182854" tIns="146284" rIns="182854" bIns="146284" rtlCol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Unique Tagging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D1D33E-7E29-4A21-BE7F-BBFD51FA4214}"/>
              </a:ext>
            </a:extLst>
          </p:cNvPr>
          <p:cNvSpPr/>
          <p:nvPr/>
        </p:nvSpPr>
        <p:spPr>
          <a:xfrm>
            <a:off x="335360" y="5544234"/>
            <a:ext cx="2707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Image Digest: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A1FC01C-5E74-4702-B97E-22F77B9C2A40}"/>
              </a:ext>
            </a:extLst>
          </p:cNvPr>
          <p:cNvSpPr/>
          <p:nvPr/>
        </p:nvSpPr>
        <p:spPr>
          <a:xfrm>
            <a:off x="1280041" y="5965568"/>
            <a:ext cx="9631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sha256:f875142531ccd91fbe8901c549fb453fee578f9a750b84d54e91f42fb95355b5</a:t>
            </a:r>
          </a:p>
        </p:txBody>
      </p:sp>
    </p:spTree>
    <p:extLst>
      <p:ext uri="{BB962C8B-B14F-4D97-AF65-F5344CB8AC3E}">
        <p14:creationId xmlns:p14="http://schemas.microsoft.com/office/powerpoint/2010/main" val="21568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4.44444E-6 L 0.0543 0.00023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2.59259E-6 L 0.05456 -2.59259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6 -0.00023 L 0.10782 0.00093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46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3 0.00023 L 0.10782 -0.00024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0.00093 L 0.16055 -2.59259E-6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44444E-6 L 0.053 0.00023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0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55 -2.59259E-6 L 0.21472 -2.59259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72 -2.59259E-6 L 0.26888 0.00023 " pathEditMode="relative" rAng="0" ptsTypes="AA">
                                      <p:cBhvr>
                                        <p:cTn id="107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6 L 0.0543 0.00024 " pathEditMode="relative" rAng="0" ptsTypes="AA">
                                      <p:cBhvr>
                                        <p:cTn id="145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0.05456 -7.40741E-7 " pathEditMode="relative" rAng="0" ptsTypes="AA">
                                      <p:cBhvr>
                                        <p:cTn id="147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3.33333E-6 L 0.05456 0.00023 " pathEditMode="relative" rAng="0" ptsTypes="AA">
                                      <p:cBhvr>
                                        <p:cTn id="15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1" y="0"/>
                                    </p:animMotion>
                                  </p:childTnLst>
                                </p:cTn>
                              </p:par>
                              <p:par>
                                <p:cTn id="1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3 0.00024 L 0.10782 -0.00023 " pathEditMode="relative" rAng="0" ptsTypes="AA">
                                      <p:cBhvr>
                                        <p:cTn id="15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23"/>
                                    </p:animMotion>
                                  </p:childTnLst>
                                </p:cTn>
                              </p:par>
                              <p:par>
                                <p:cTn id="1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6 -0.00023 L 0.10782 0.00093 " pathEditMode="relative" rAng="0" ptsTypes="AA">
                                      <p:cBhvr>
                                        <p:cTn id="16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5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456 0.00023 L 0.10742 3.33333E-6 " pathEditMode="relative" rAng="0" ptsTypes="AA">
                                      <p:cBhvr>
                                        <p:cTn id="169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-23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-0.00023 L 0.16185 -3.7037E-6 " pathEditMode="relative" rAng="0" ptsTypes="AA">
                                      <p:cBhvr>
                                        <p:cTn id="171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0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782 0.00093 L 0.16055 -7.40741E-7 " pathEditMode="relative" rAng="0" ptsTypes="AA">
                                      <p:cBhvr>
                                        <p:cTn id="173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30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85 -3.7037E-6 L 0.21407 -3.7037E-6 " pathEditMode="relative" rAng="0" ptsTypes="AA">
                                      <p:cBhvr>
                                        <p:cTn id="18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" y="0"/>
                                    </p:animMotion>
                                  </p:childTnLst>
                                </p:cTn>
                              </p:par>
                              <p:par>
                                <p:cTn id="18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055 -7.40741E-7 L 0.21472 -7.40741E-7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42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472 -7.40741E-7 L 0.26888 0.00023 " pathEditMode="relative" rAng="0" ptsTypes="AA">
                                      <p:cBhvr>
                                        <p:cTn id="205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0.053 0.00024 " pathEditMode="relative" rAng="0" ptsTypes="AA">
                                      <p:cBhvr>
                                        <p:cTn id="214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43" y="0"/>
                                    </p:animMotion>
                                  </p:childTnLst>
                                </p:cTn>
                              </p:par>
                              <p:par>
                                <p:cTn id="2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0.05352 -3.7037E-6 " pathEditMode="relative" rAng="0" ptsTypes="AA">
                                      <p:cBhvr>
                                        <p:cTn id="216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0"/>
                                    </p:animMotion>
                                  </p:childTnLst>
                                </p:cTn>
                              </p:par>
                              <p:par>
                                <p:cTn id="217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888 0.00023 L 0.32227 -7.40741E-7 " pathEditMode="relative" rAng="0" ptsTypes="AA">
                                      <p:cBhvr>
                                        <p:cTn id="2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6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1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1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1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5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500"/>
                            </p:stCondLst>
                            <p:childTnLst>
                              <p:par>
                                <p:cTn id="30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5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7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8" dur="7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9" dur="750" tmFilter="0,0; .5, 1; 1, 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16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>
                                        <p:cTn id="322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3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4" dur="10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25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000"/>
                            </p:stCondLst>
                            <p:childTnLst>
                              <p:par>
                                <p:cTn id="3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23" grpId="0" animBg="1"/>
      <p:bldP spid="5" grpId="0" animBg="1"/>
      <p:bldP spid="5" grpId="1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19" grpId="2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2" grpId="6" animBg="1"/>
      <p:bldP spid="58" grpId="0" animBg="1"/>
      <p:bldP spid="58" grpId="1" animBg="1"/>
      <p:bldP spid="58" grpId="2" animBg="1"/>
      <p:bldP spid="58" grpId="3" animBg="1"/>
      <p:bldP spid="58" grpId="4" animBg="1"/>
      <p:bldP spid="59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6" grpId="1" animBg="1"/>
      <p:bldP spid="66" grpId="2" animBg="1"/>
      <p:bldP spid="67" grpId="0" animBg="1"/>
      <p:bldP spid="68" grpId="0" animBg="1"/>
      <p:bldP spid="69" grpId="0" animBg="1"/>
      <p:bldP spid="69" grpId="1" animBg="1"/>
      <p:bldP spid="70" grpId="0" animBg="1"/>
      <p:bldP spid="70" grpId="1" animBg="1"/>
      <p:bldP spid="70" grpId="2" animBg="1"/>
      <p:bldP spid="70" grpId="3" animBg="1"/>
      <p:bldP spid="70" grpId="4" animBg="1"/>
      <p:bldP spid="70" grpId="5" animBg="1"/>
      <p:bldP spid="70" grpId="6" animBg="1"/>
      <p:bldP spid="71" grpId="0" animBg="1"/>
      <p:bldP spid="72" grpId="0" animBg="1"/>
      <p:bldP spid="72" grpId="1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3" grpId="0"/>
      <p:bldP spid="3" grpId="1"/>
      <p:bldP spid="73" grpId="0"/>
      <p:bldP spid="74" grpId="0"/>
      <p:bldP spid="26" grpId="0"/>
      <p:bldP spid="26" grpId="1"/>
      <p:bldP spid="88" grpId="0"/>
      <p:bldP spid="88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F6C195-1EA7-43F2-9AAC-0487372B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BC05D8-8138-4CD7-8583-D347E4CF6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if:</a:t>
            </a:r>
          </a:p>
          <a:p>
            <a:pPr lvl="1"/>
            <a:r>
              <a:rPr lang="en-US" dirty="0"/>
              <a:t>You CI/CD pipeline was used for the life of the app</a:t>
            </a:r>
          </a:p>
          <a:p>
            <a:pPr lvl="1"/>
            <a:r>
              <a:rPr lang="en-US" dirty="0"/>
              <a:t>Your development unit and functional tests were used to validate base image updates?</a:t>
            </a:r>
          </a:p>
          <a:p>
            <a:pPr lvl="1"/>
            <a:r>
              <a:rPr lang="en-US" dirty="0"/>
              <a:t>The CI pipeline was triggered by base image updates, not just git commits</a:t>
            </a:r>
          </a:p>
        </p:txBody>
      </p:sp>
    </p:spTree>
    <p:extLst>
      <p:ext uri="{BB962C8B-B14F-4D97-AF65-F5344CB8AC3E}">
        <p14:creationId xmlns:p14="http://schemas.microsoft.com/office/powerpoint/2010/main" val="259172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3142DE-5A19-4464-A5DF-752583CD01E1}"/>
              </a:ext>
            </a:extLst>
          </p:cNvPr>
          <p:cNvSpPr/>
          <p:nvPr/>
        </p:nvSpPr>
        <p:spPr>
          <a:xfrm>
            <a:off x="10264553" y="1977765"/>
            <a:ext cx="576064" cy="4111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A773E-ACBF-4567-81E9-679FD88D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1823104" cy="1143000"/>
          </a:xfrm>
        </p:spPr>
        <p:txBody>
          <a:bodyPr/>
          <a:lstStyle/>
          <a:p>
            <a:r>
              <a:rPr lang="en-US" sz="5400" dirty="0"/>
              <a:t>Are Your Base Artifacts Secure?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DA38D535-0ADF-4C78-BA22-5153B9C153C4}"/>
              </a:ext>
            </a:extLst>
          </p:cNvPr>
          <p:cNvSpPr/>
          <p:nvPr/>
        </p:nvSpPr>
        <p:spPr>
          <a:xfrm>
            <a:off x="6393136" y="2550970"/>
            <a:ext cx="2153784" cy="3973637"/>
          </a:xfrm>
          <a:prstGeom prst="rect">
            <a:avLst/>
          </a:prstGeom>
          <a:solidFill>
            <a:srgbClr val="5B9BD5"/>
          </a:solidFill>
          <a:ln w="12700" cap="flat" cmpd="sng" algn="ctr">
            <a:solidFill>
              <a:srgbClr val="5B9BD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demo42.azurecr.io</a:t>
            </a:r>
          </a:p>
        </p:txBody>
      </p:sp>
      <p:sp>
        <p:nvSpPr>
          <p:cNvPr id="336" name="staging-artifacts">
            <a:extLst>
              <a:ext uri="{FF2B5EF4-FFF2-40B4-BE49-F238E27FC236}">
                <a16:creationId xmlns:a16="http://schemas.microsoft.com/office/drawing/2014/main" id="{15A8AEDB-861A-4F91-A75D-71B8237D3174}"/>
              </a:ext>
            </a:extLst>
          </p:cNvPr>
          <p:cNvSpPr/>
          <p:nvPr/>
        </p:nvSpPr>
        <p:spPr>
          <a:xfrm>
            <a:off x="6600308" y="313567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</a:t>
            </a:r>
            <a:b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Image Validation</a:t>
            </a:r>
          </a:p>
        </p:txBody>
      </p:sp>
      <p:sp>
        <p:nvSpPr>
          <p:cNvPr id="337" name="dev">
            <a:extLst>
              <a:ext uri="{FF2B5EF4-FFF2-40B4-BE49-F238E27FC236}">
                <a16:creationId xmlns:a16="http://schemas.microsoft.com/office/drawing/2014/main" id="{84D9C5EA-6A97-44E6-8D53-CE013EB7DC7D}"/>
              </a:ext>
            </a:extLst>
          </p:cNvPr>
          <p:cNvSpPr/>
          <p:nvPr/>
        </p:nvSpPr>
        <p:spPr>
          <a:xfrm>
            <a:off x="6600308" y="5285064"/>
            <a:ext cx="1140755" cy="605920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339" name="base-artifacts">
            <a:extLst>
              <a:ext uri="{FF2B5EF4-FFF2-40B4-BE49-F238E27FC236}">
                <a16:creationId xmlns:a16="http://schemas.microsoft.com/office/drawing/2014/main" id="{8106CCE9-3912-458D-871C-F14FE62EF589}"/>
              </a:ext>
            </a:extLst>
          </p:cNvPr>
          <p:cNvSpPr/>
          <p:nvPr/>
        </p:nvSpPr>
        <p:spPr>
          <a:xfrm>
            <a:off x="6600308" y="4217637"/>
            <a:ext cx="1140755" cy="1025387"/>
          </a:xfrm>
          <a:prstGeom prst="rect">
            <a:avLst/>
          </a:prstGeom>
          <a:gradFill rotWithShape="1">
            <a:gsLst>
              <a:gs pos="0">
                <a:srgbClr val="5B9BD5">
                  <a:satMod val="103000"/>
                  <a:lumMod val="102000"/>
                  <a:tint val="94000"/>
                </a:srgbClr>
              </a:gs>
              <a:gs pos="50000">
                <a:srgbClr val="5B9BD5">
                  <a:satMod val="110000"/>
                  <a:lumMod val="100000"/>
                  <a:shade val="100000"/>
                </a:srgbClr>
              </a:gs>
              <a:gs pos="100000">
                <a:srgbClr val="5B9BD5">
                  <a:lumMod val="99000"/>
                  <a:satMod val="120000"/>
                  <a:shade val="78000"/>
                </a:srgb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p:spPr>
        <p:txBody>
          <a:bodyPr lIns="45720" tIns="0" rtlCol="0" anchor="t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base-artifacts</a:t>
            </a:r>
          </a:p>
        </p:txBody>
      </p:sp>
      <p:sp>
        <p:nvSpPr>
          <p:cNvPr id="340" name="base-java-repo">
            <a:extLst>
              <a:ext uri="{FF2B5EF4-FFF2-40B4-BE49-F238E27FC236}">
                <a16:creationId xmlns:a16="http://schemas.microsoft.com/office/drawing/2014/main" id="{EF240E03-8AEB-4258-B899-8CC4DE5F2883}"/>
              </a:ext>
            </a:extLst>
          </p:cNvPr>
          <p:cNvSpPr/>
          <p:nvPr/>
        </p:nvSpPr>
        <p:spPr>
          <a:xfrm>
            <a:off x="7526932" y="460701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41" name="base-dotnet-repo">
            <a:extLst>
              <a:ext uri="{FF2B5EF4-FFF2-40B4-BE49-F238E27FC236}">
                <a16:creationId xmlns:a16="http://schemas.microsoft.com/office/drawing/2014/main" id="{BB235F0F-DEB6-4397-85CF-3495DF592EE9}"/>
              </a:ext>
            </a:extLst>
          </p:cNvPr>
          <p:cNvSpPr/>
          <p:nvPr/>
        </p:nvSpPr>
        <p:spPr>
          <a:xfrm>
            <a:off x="7526932" y="482209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88D38276-F9DB-4EFF-B69B-4726F3C67E27}"/>
              </a:ext>
            </a:extLst>
          </p:cNvPr>
          <p:cNvSpPr/>
          <p:nvPr/>
        </p:nvSpPr>
        <p:spPr>
          <a:xfrm>
            <a:off x="7526932" y="54593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faclon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-team</a:t>
            </a: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1BA0575-32F5-4343-97DE-2DA77C263736}"/>
              </a:ext>
            </a:extLst>
          </p:cNvPr>
          <p:cNvSpPr/>
          <p:nvPr/>
        </p:nvSpPr>
        <p:spPr>
          <a:xfrm>
            <a:off x="7526932" y="5675183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warriors-team</a:t>
            </a:r>
          </a:p>
        </p:txBody>
      </p:sp>
      <p:sp>
        <p:nvSpPr>
          <p:cNvPr id="346" name="base-wordpress-repo">
            <a:extLst>
              <a:ext uri="{FF2B5EF4-FFF2-40B4-BE49-F238E27FC236}">
                <a16:creationId xmlns:a16="http://schemas.microsoft.com/office/drawing/2014/main" id="{CDC3BB19-DFB5-4EA6-958B-A192DBF40879}"/>
              </a:ext>
            </a:extLst>
          </p:cNvPr>
          <p:cNvSpPr/>
          <p:nvPr/>
        </p:nvSpPr>
        <p:spPr>
          <a:xfrm>
            <a:off x="7526932" y="503718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7" name="staging-node-repo">
            <a:extLst>
              <a:ext uri="{FF2B5EF4-FFF2-40B4-BE49-F238E27FC236}">
                <a16:creationId xmlns:a16="http://schemas.microsoft.com/office/drawing/2014/main" id="{931A8DD3-D180-422F-9B5D-D46068EFAD9C}"/>
              </a:ext>
            </a:extLst>
          </p:cNvPr>
          <p:cNvSpPr/>
          <p:nvPr/>
        </p:nvSpPr>
        <p:spPr>
          <a:xfrm>
            <a:off x="7526932" y="330563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48" name="Node-base">
            <a:extLst>
              <a:ext uri="{FF2B5EF4-FFF2-40B4-BE49-F238E27FC236}">
                <a16:creationId xmlns:a16="http://schemas.microsoft.com/office/drawing/2014/main" id="{8C20B955-00C9-4F73-B832-ADA7F34E22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4415304"/>
            <a:ext cx="195941" cy="142757"/>
          </a:xfrm>
          <a:prstGeom prst="rect">
            <a:avLst/>
          </a:prstGeom>
        </p:spPr>
      </p:pic>
      <p:sp>
        <p:nvSpPr>
          <p:cNvPr id="349" name="staging-java-repo">
            <a:extLst>
              <a:ext uri="{FF2B5EF4-FFF2-40B4-BE49-F238E27FC236}">
                <a16:creationId xmlns:a16="http://schemas.microsoft.com/office/drawing/2014/main" id="{B1764A5A-809B-4FA2-A704-9873C03A0A2A}"/>
              </a:ext>
            </a:extLst>
          </p:cNvPr>
          <p:cNvSpPr/>
          <p:nvPr/>
        </p:nvSpPr>
        <p:spPr>
          <a:xfrm>
            <a:off x="7526932" y="3525054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</a:t>
            </a:r>
          </a:p>
        </p:txBody>
      </p:sp>
      <p:sp>
        <p:nvSpPr>
          <p:cNvPr id="350" name="staging-dotnet-repo">
            <a:extLst>
              <a:ext uri="{FF2B5EF4-FFF2-40B4-BE49-F238E27FC236}">
                <a16:creationId xmlns:a16="http://schemas.microsoft.com/office/drawing/2014/main" id="{7E6E4AC1-C202-4494-AEF4-0F365FC3F4FB}"/>
              </a:ext>
            </a:extLst>
          </p:cNvPr>
          <p:cNvSpPr/>
          <p:nvPr/>
        </p:nvSpPr>
        <p:spPr>
          <a:xfrm>
            <a:off x="7526932" y="3740138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dotnet</a:t>
            </a:r>
          </a:p>
        </p:txBody>
      </p:sp>
      <p:sp>
        <p:nvSpPr>
          <p:cNvPr id="351" name="staging-wordpress-repo">
            <a:extLst>
              <a:ext uri="{FF2B5EF4-FFF2-40B4-BE49-F238E27FC236}">
                <a16:creationId xmlns:a16="http://schemas.microsoft.com/office/drawing/2014/main" id="{A030F892-DA33-4915-AB5E-C2E7A5862E49}"/>
              </a:ext>
            </a:extLst>
          </p:cNvPr>
          <p:cNvSpPr/>
          <p:nvPr/>
        </p:nvSpPr>
        <p:spPr>
          <a:xfrm>
            <a:off x="7526932" y="3955222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wordpress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2" name="MCR">
            <a:extLst>
              <a:ext uri="{FF2B5EF4-FFF2-40B4-BE49-F238E27FC236}">
                <a16:creationId xmlns:a16="http://schemas.microsoft.com/office/drawing/2014/main" id="{C5931FBA-4292-40FB-B4BE-E88EB5FBEDF2}"/>
              </a:ext>
            </a:extLst>
          </p:cNvPr>
          <p:cNvGrpSpPr/>
          <p:nvPr/>
        </p:nvGrpSpPr>
        <p:grpSpPr>
          <a:xfrm>
            <a:off x="2829528" y="3386772"/>
            <a:ext cx="789823" cy="553584"/>
            <a:chOff x="2693602" y="4255008"/>
            <a:chExt cx="789935" cy="553663"/>
          </a:xfrm>
        </p:grpSpPr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044F28DA-00E3-4D2F-9709-41259314345C}"/>
                </a:ext>
              </a:extLst>
            </p:cNvPr>
            <p:cNvSpPr txBox="1"/>
            <p:nvPr/>
          </p:nvSpPr>
          <p:spPr>
            <a:xfrm>
              <a:off x="2693602" y="4608588"/>
              <a:ext cx="789935" cy="200083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00" kern="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MCR</a:t>
              </a:r>
            </a:p>
          </p:txBody>
        </p:sp>
        <p:pic>
          <p:nvPicPr>
            <p:cNvPr id="354" name="MCR" descr="C:\Users\steve\AppData\Local\Temp\SNAGHTML3c2ca0f.PNG">
              <a:extLst>
                <a:ext uri="{FF2B5EF4-FFF2-40B4-BE49-F238E27FC236}">
                  <a16:creationId xmlns:a16="http://schemas.microsoft.com/office/drawing/2014/main" id="{1F5AE42D-000F-49D8-B41D-9A1C00A223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68373" y="4255008"/>
              <a:ext cx="439154" cy="4035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55" name="Group 354">
            <a:extLst>
              <a:ext uri="{FF2B5EF4-FFF2-40B4-BE49-F238E27FC236}">
                <a16:creationId xmlns:a16="http://schemas.microsoft.com/office/drawing/2014/main" id="{019B8224-ED82-4186-B409-D932859557E3}"/>
              </a:ext>
            </a:extLst>
          </p:cNvPr>
          <p:cNvGrpSpPr/>
          <p:nvPr/>
        </p:nvGrpSpPr>
        <p:grpSpPr>
          <a:xfrm>
            <a:off x="5591943" y="1718966"/>
            <a:ext cx="1066517" cy="921401"/>
            <a:chOff x="4709527" y="3746417"/>
            <a:chExt cx="1066517" cy="921400"/>
          </a:xfrm>
        </p:grpSpPr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2CB27701-BCBE-423B-8CA8-1B780EB834C0}"/>
                </a:ext>
              </a:extLst>
            </p:cNvPr>
            <p:cNvSpPr/>
            <p:nvPr/>
          </p:nvSpPr>
          <p:spPr>
            <a:xfrm>
              <a:off x="4709527" y="4175374"/>
              <a:ext cx="1066517" cy="4924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8958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Private Registry</a:t>
              </a:r>
            </a:p>
            <a:p>
              <a:pPr algn="ctr" defTabSz="895826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acr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ecr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gcr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dtr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harbor, </a:t>
              </a:r>
              <a:r>
                <a:rPr lang="en-US" sz="800" kern="0" dirty="0" err="1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jfrog</a:t>
              </a:r>
              <a:r>
                <a:rPr lang="en-US" sz="800" kern="0" dirty="0">
                  <a:solidFill>
                    <a:sysClr val="windowText" lastClr="000000"/>
                  </a:solidFill>
                  <a:latin typeface="Calibri" panose="020F0502020204030204"/>
                  <a:ea typeface="Segoe UI" panose="020B0502040204020203" pitchFamily="34" charset="0"/>
                  <a:cs typeface="Segoe UI" panose="020B0502040204020203" pitchFamily="34" charset="0"/>
                </a:rPr>
                <a:t>, …</a:t>
              </a:r>
            </a:p>
          </p:txBody>
        </p:sp>
        <p:pic>
          <p:nvPicPr>
            <p:cNvPr id="357" name="ACR">
              <a:extLst>
                <a:ext uri="{FF2B5EF4-FFF2-40B4-BE49-F238E27FC236}">
                  <a16:creationId xmlns:a16="http://schemas.microsoft.com/office/drawing/2014/main" id="{58256C00-4864-4C58-A455-6F73561BD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41752" y="3746417"/>
              <a:ext cx="554543" cy="554543"/>
            </a:xfrm>
            <a:prstGeom prst="rect">
              <a:avLst/>
            </a:prstGeom>
          </p:spPr>
        </p:pic>
      </p:grpSp>
      <p:pic>
        <p:nvPicPr>
          <p:cNvPr id="358" name="Quay" descr="Image result for quay registry icon">
            <a:extLst>
              <a:ext uri="{FF2B5EF4-FFF2-40B4-BE49-F238E27FC236}">
                <a16:creationId xmlns:a16="http://schemas.microsoft.com/office/drawing/2014/main" id="{35C7845C-525D-42D8-A6C8-12F551A76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6240" y="5513163"/>
            <a:ext cx="516399" cy="14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9" name="GitHub" descr="A close up of a logo&#10;&#10;Description automatically generated">
            <a:extLst>
              <a:ext uri="{FF2B5EF4-FFF2-40B4-BE49-F238E27FC236}">
                <a16:creationId xmlns:a16="http://schemas.microsoft.com/office/drawing/2014/main" id="{EBB55FEA-5BBB-494E-AC27-BF5215B908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060" y="5874391"/>
            <a:ext cx="506756" cy="506756"/>
          </a:xfrm>
          <a:prstGeom prst="rect">
            <a:avLst/>
          </a:prstGeom>
        </p:spPr>
      </p:pic>
      <p:sp>
        <p:nvSpPr>
          <p:cNvPr id="360" name="Rectangle 359">
            <a:extLst>
              <a:ext uri="{FF2B5EF4-FFF2-40B4-BE49-F238E27FC236}">
                <a16:creationId xmlns:a16="http://schemas.microsoft.com/office/drawing/2014/main" id="{C06D6DAA-A928-4BB4-AC8A-D603FBE0A3F3}"/>
              </a:ext>
            </a:extLst>
          </p:cNvPr>
          <p:cNvSpPr/>
          <p:nvPr/>
        </p:nvSpPr>
        <p:spPr>
          <a:xfrm>
            <a:off x="2666493" y="1690689"/>
            <a:ext cx="1257300" cy="4957761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Registries</a:t>
            </a: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5148973C-6BA9-4A90-BCF7-9091E9D7B7F5}"/>
              </a:ext>
            </a:extLst>
          </p:cNvPr>
          <p:cNvSpPr/>
          <p:nvPr/>
        </p:nvSpPr>
        <p:spPr>
          <a:xfrm>
            <a:off x="5591944" y="1690688"/>
            <a:ext cx="4918769" cy="4957763"/>
          </a:xfrm>
          <a:prstGeom prst="rect">
            <a:avLst/>
          </a:prstGeom>
          <a:noFill/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Your Environment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aws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azure, google, on-prem, …</a:t>
            </a:r>
          </a:p>
        </p:txBody>
      </p:sp>
      <p:sp>
        <p:nvSpPr>
          <p:cNvPr id="362" name="Cloud 361">
            <a:extLst>
              <a:ext uri="{FF2B5EF4-FFF2-40B4-BE49-F238E27FC236}">
                <a16:creationId xmlns:a16="http://schemas.microsoft.com/office/drawing/2014/main" id="{36E3987D-659A-47F7-8B1F-F84A50FCEFEC}"/>
              </a:ext>
            </a:extLst>
          </p:cNvPr>
          <p:cNvSpPr/>
          <p:nvPr/>
        </p:nvSpPr>
        <p:spPr>
          <a:xfrm>
            <a:off x="4060600" y="3199028"/>
            <a:ext cx="1405705" cy="724256"/>
          </a:xfrm>
          <a:prstGeom prst="cloud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Public Internet</a:t>
            </a:r>
          </a:p>
        </p:txBody>
      </p:sp>
      <p:sp>
        <p:nvSpPr>
          <p:cNvPr id="363" name="Lightning Bolt 362">
            <a:extLst>
              <a:ext uri="{FF2B5EF4-FFF2-40B4-BE49-F238E27FC236}">
                <a16:creationId xmlns:a16="http://schemas.microsoft.com/office/drawing/2014/main" id="{24325433-AB01-43BC-9423-33089D60A24C}"/>
              </a:ext>
            </a:extLst>
          </p:cNvPr>
          <p:cNvSpPr/>
          <p:nvPr/>
        </p:nvSpPr>
        <p:spPr>
          <a:xfrm flipH="1">
            <a:off x="4865361" y="3555693"/>
            <a:ext cx="377127" cy="573559"/>
          </a:xfrm>
          <a:prstGeom prst="lightningBolt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kern="0">
              <a:solidFill>
                <a:prstClr val="white"/>
              </a:solidFill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4" name="Picture 363">
            <a:extLst>
              <a:ext uri="{FF2B5EF4-FFF2-40B4-BE49-F238E27FC236}">
                <a16:creationId xmlns:a16="http://schemas.microsoft.com/office/drawing/2014/main" id="{80690642-E743-4E64-B042-46C106085B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3856" y="2753271"/>
            <a:ext cx="637675" cy="485768"/>
          </a:xfrm>
          <a:prstGeom prst="rect">
            <a:avLst/>
          </a:prstGeom>
        </p:spPr>
      </p:pic>
      <p:pic>
        <p:nvPicPr>
          <p:cNvPr id="365" name="Picture 364">
            <a:extLst>
              <a:ext uri="{FF2B5EF4-FFF2-40B4-BE49-F238E27FC236}">
                <a16:creationId xmlns:a16="http://schemas.microsoft.com/office/drawing/2014/main" id="{32065604-F744-44E1-96DC-D949BE81B9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3095" y="3186116"/>
            <a:ext cx="637675" cy="485768"/>
          </a:xfrm>
          <a:prstGeom prst="rect">
            <a:avLst/>
          </a:prstGeom>
        </p:spPr>
      </p:pic>
      <p:pic>
        <p:nvPicPr>
          <p:cNvPr id="366" name="Picture 365">
            <a:extLst>
              <a:ext uri="{FF2B5EF4-FFF2-40B4-BE49-F238E27FC236}">
                <a16:creationId xmlns:a16="http://schemas.microsoft.com/office/drawing/2014/main" id="{1F7431A9-001C-43A7-8FC8-BECD60F97B1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2600" y="3399179"/>
            <a:ext cx="637675" cy="485768"/>
          </a:xfrm>
          <a:prstGeom prst="rect">
            <a:avLst/>
          </a:prstGeom>
        </p:spPr>
      </p:pic>
      <p:pic>
        <p:nvPicPr>
          <p:cNvPr id="367" name="Picture 366">
            <a:extLst>
              <a:ext uri="{FF2B5EF4-FFF2-40B4-BE49-F238E27FC236}">
                <a16:creationId xmlns:a16="http://schemas.microsoft.com/office/drawing/2014/main" id="{97667E8F-AE31-479C-8C15-487F49D3F7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91532" y="3923284"/>
            <a:ext cx="485393" cy="485768"/>
          </a:xfrm>
          <a:prstGeom prst="rect">
            <a:avLst/>
          </a:prstGeom>
        </p:spPr>
      </p:pic>
      <p:pic>
        <p:nvPicPr>
          <p:cNvPr id="368" name="Node-Hub">
            <a:extLst>
              <a:ext uri="{FF2B5EF4-FFF2-40B4-BE49-F238E27FC236}">
                <a16:creationId xmlns:a16="http://schemas.microsoft.com/office/drawing/2014/main" id="{FC9EBF57-4DC8-49AB-B015-942D501E5F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3126467" y="2749712"/>
            <a:ext cx="195941" cy="142757"/>
          </a:xfrm>
          <a:prstGeom prst="rect">
            <a:avLst/>
          </a:prstGeom>
        </p:spPr>
      </p:pic>
      <p:pic>
        <p:nvPicPr>
          <p:cNvPr id="369" name="marketing-image">
            <a:extLst>
              <a:ext uri="{FF2B5EF4-FFF2-40B4-BE49-F238E27FC236}">
                <a16:creationId xmlns:a16="http://schemas.microsoft.com/office/drawing/2014/main" id="{1B994889-7285-4C58-B2C9-D83CEF408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5779347" y="3808796"/>
            <a:ext cx="195941" cy="142757"/>
          </a:xfrm>
          <a:prstGeom prst="rect">
            <a:avLst/>
          </a:prstGeom>
        </p:spPr>
      </p:pic>
      <p:pic>
        <p:nvPicPr>
          <p:cNvPr id="370" name="SecurityScanning" descr="Image result for azure security center logo">
            <a:extLst>
              <a:ext uri="{FF2B5EF4-FFF2-40B4-BE49-F238E27FC236}">
                <a16:creationId xmlns:a16="http://schemas.microsoft.com/office/drawing/2014/main" id="{436475D4-045E-4012-8E60-94185509B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2045" y="2543769"/>
            <a:ext cx="283612" cy="37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1" name="Docker Hub">
            <a:extLst>
              <a:ext uri="{FF2B5EF4-FFF2-40B4-BE49-F238E27FC236}">
                <a16:creationId xmlns:a16="http://schemas.microsoft.com/office/drawing/2014/main" id="{6FDDF59F-9974-40F5-8337-B4FDAEE3D550}"/>
              </a:ext>
            </a:extLst>
          </p:cNvPr>
          <p:cNvGrpSpPr/>
          <p:nvPr/>
        </p:nvGrpSpPr>
        <p:grpSpPr>
          <a:xfrm>
            <a:off x="2827822" y="2550968"/>
            <a:ext cx="793232" cy="614891"/>
            <a:chOff x="8081204" y="5137617"/>
            <a:chExt cx="1358036" cy="1052709"/>
          </a:xfrm>
        </p:grpSpPr>
        <p:pic>
          <p:nvPicPr>
            <p:cNvPr id="372" name="Docker Hub" descr="Image result for docker hub logo">
              <a:extLst>
                <a:ext uri="{FF2B5EF4-FFF2-40B4-BE49-F238E27FC236}">
                  <a16:creationId xmlns:a16="http://schemas.microsoft.com/office/drawing/2014/main" id="{E91B72A8-1329-4D89-9FF9-C30260D96C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7135"/>
            <a:stretch/>
          </p:blipFill>
          <p:spPr bwMode="auto">
            <a:xfrm>
              <a:off x="8280189" y="5137617"/>
              <a:ext cx="1070675" cy="8872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131031CC-1F82-480F-9FC5-142ADB79D1DE}"/>
                </a:ext>
              </a:extLst>
            </p:cNvPr>
            <p:cNvSpPr txBox="1"/>
            <p:nvPr/>
          </p:nvSpPr>
          <p:spPr>
            <a:xfrm>
              <a:off x="8081204" y="5795135"/>
              <a:ext cx="1358036" cy="3951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178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900" dirty="0">
                  <a:solidFill>
                    <a:sysClr val="windowText" lastClr="000000"/>
                  </a:solidFill>
                  <a:latin typeface="Calibri" panose="020F0502020204030204"/>
                  <a:ea typeface="+mn-ea"/>
                  <a:cs typeface="+mn-cs"/>
                </a:rPr>
                <a:t>Docker Hub</a:t>
              </a:r>
            </a:p>
          </p:txBody>
        </p:sp>
      </p:grpSp>
      <p:pic>
        <p:nvPicPr>
          <p:cNvPr id="374" name="ACR Tasks">
            <a:extLst>
              <a:ext uri="{FF2B5EF4-FFF2-40B4-BE49-F238E27FC236}">
                <a16:creationId xmlns:a16="http://schemas.microsoft.com/office/drawing/2014/main" id="{B1108E4D-239C-4F65-8E28-734A1CA80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5440" y="3494893"/>
            <a:ext cx="497937" cy="497937"/>
          </a:xfrm>
          <a:prstGeom prst="rect">
            <a:avLst/>
          </a:prstGeom>
        </p:spPr>
      </p:pic>
      <p:pic>
        <p:nvPicPr>
          <p:cNvPr id="375" name="Redhat" descr="A close up of a logo&#10;&#10;Description automatically generated">
            <a:extLst>
              <a:ext uri="{FF2B5EF4-FFF2-40B4-BE49-F238E27FC236}">
                <a16:creationId xmlns:a16="http://schemas.microsoft.com/office/drawing/2014/main" id="{A875CF52-22F4-424E-86C3-D2DC7982A87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35" t="27708" r="13421" b="13191"/>
          <a:stretch/>
        </p:blipFill>
        <p:spPr>
          <a:xfrm>
            <a:off x="2986107" y="4158543"/>
            <a:ext cx="476665" cy="473973"/>
          </a:xfrm>
          <a:prstGeom prst="rect">
            <a:avLst/>
          </a:prstGeom>
        </p:spPr>
      </p:pic>
      <p:sp>
        <p:nvSpPr>
          <p:cNvPr id="376" name="base-node-repo">
            <a:extLst>
              <a:ext uri="{FF2B5EF4-FFF2-40B4-BE49-F238E27FC236}">
                <a16:creationId xmlns:a16="http://schemas.microsoft.com/office/drawing/2014/main" id="{C6D85281-84B3-437F-9569-16D398AC53BC}"/>
              </a:ext>
            </a:extLst>
          </p:cNvPr>
          <p:cNvSpPr/>
          <p:nvPr/>
        </p:nvSpPr>
        <p:spPr>
          <a:xfrm>
            <a:off x="7526932" y="4387599"/>
            <a:ext cx="1078479" cy="173044"/>
          </a:xfrm>
          <a:prstGeom prst="rect">
            <a:avLst/>
          </a:prstGeom>
          <a:solidFill>
            <a:srgbClr val="4472C4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</a:t>
            </a:r>
          </a:p>
        </p:txBody>
      </p:sp>
      <p:pic>
        <p:nvPicPr>
          <p:cNvPr id="377" name="Node-staging">
            <a:extLst>
              <a:ext uri="{FF2B5EF4-FFF2-40B4-BE49-F238E27FC236}">
                <a16:creationId xmlns:a16="http://schemas.microsoft.com/office/drawing/2014/main" id="{8A1ABB34-B330-4B1D-9DF1-23B42BC812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500" t="49479" r="15159"/>
          <a:stretch/>
        </p:blipFill>
        <p:spPr>
          <a:xfrm>
            <a:off x="7638435" y="3340722"/>
            <a:ext cx="195941" cy="142757"/>
          </a:xfrm>
          <a:prstGeom prst="rect">
            <a:avLst/>
          </a:prstGeom>
        </p:spPr>
      </p:pic>
      <p:sp>
        <p:nvSpPr>
          <p:cNvPr id="380" name="ACR Tasks-text">
            <a:extLst>
              <a:ext uri="{FF2B5EF4-FFF2-40B4-BE49-F238E27FC236}">
                <a16:creationId xmlns:a16="http://schemas.microsoft.com/office/drawing/2014/main" id="{29512B3F-E37A-4F12-9E26-6C19D3519104}"/>
              </a:ext>
            </a:extLst>
          </p:cNvPr>
          <p:cNvSpPr/>
          <p:nvPr/>
        </p:nvSpPr>
        <p:spPr>
          <a:xfrm>
            <a:off x="5560793" y="3923284"/>
            <a:ext cx="5940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895826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1" kern="0" dirty="0">
                <a:solidFill>
                  <a:sysClr val="windowText" lastClr="000000"/>
                </a:solidFill>
                <a:latin typeface="Calibri" panose="020F0502020204030204"/>
                <a:ea typeface="Segoe UI" panose="020B0502040204020203" pitchFamily="34" charset="0"/>
                <a:cs typeface="Segoe UI" panose="020B0502040204020203" pitchFamily="34" charset="0"/>
              </a:rPr>
              <a:t>ACR Tasks</a:t>
            </a:r>
            <a:endParaRPr lang="en-US" sz="800" kern="0" dirty="0">
              <a:solidFill>
                <a:sysClr val="windowText" lastClr="000000"/>
              </a:solidFill>
              <a:latin typeface="Calibri" panose="020F0502020204030204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1" name="Windows" descr="Related image">
            <a:extLst>
              <a:ext uri="{FF2B5EF4-FFF2-40B4-BE49-F238E27FC236}">
                <a16:creationId xmlns:a16="http://schemas.microsoft.com/office/drawing/2014/main" id="{EFBAE6EE-ED82-4C32-832C-4C4D547B26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79" t="19617" r="25733" b="15444"/>
          <a:stretch/>
        </p:blipFill>
        <p:spPr bwMode="auto">
          <a:xfrm>
            <a:off x="339096" y="2634930"/>
            <a:ext cx="438603" cy="43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" name="Linux" descr="Image result for linux icon">
            <a:extLst>
              <a:ext uri="{FF2B5EF4-FFF2-40B4-BE49-F238E27FC236}">
                <a16:creationId xmlns:a16="http://schemas.microsoft.com/office/drawing/2014/main" id="{A09BECE6-B12C-4EC2-9E9E-E1DE768E6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2" y="2641117"/>
            <a:ext cx="420511" cy="420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3" name="IoT">
            <a:extLst>
              <a:ext uri="{FF2B5EF4-FFF2-40B4-BE49-F238E27FC236}">
                <a16:creationId xmlns:a16="http://schemas.microsoft.com/office/drawing/2014/main" id="{1E3E492F-4E82-44B8-85D2-C3C23CE1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 bwMode="auto">
          <a:xfrm>
            <a:off x="339044" y="2632017"/>
            <a:ext cx="438707" cy="438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4" name=".NET">
            <a:extLst>
              <a:ext uri="{FF2B5EF4-FFF2-40B4-BE49-F238E27FC236}">
                <a16:creationId xmlns:a16="http://schemas.microsoft.com/office/drawing/2014/main" id="{B2EF3684-ED91-4CD5-BD11-C83C199E8EE9}"/>
              </a:ext>
            </a:extLst>
          </p:cNvPr>
          <p:cNvSpPr/>
          <p:nvPr/>
        </p:nvSpPr>
        <p:spPr>
          <a:xfrm>
            <a:off x="246497" y="2666730"/>
            <a:ext cx="8590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20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>
                <a:solidFill>
                  <a:srgbClr val="1A1A1A"/>
                </a:solidFill>
                <a:latin typeface="Segoe UI"/>
                <a:ea typeface="+mn-ea"/>
                <a:cs typeface="+mn-cs"/>
              </a:rPr>
              <a:t>.NET</a:t>
            </a:r>
          </a:p>
        </p:txBody>
      </p:sp>
      <p:pic>
        <p:nvPicPr>
          <p:cNvPr id="385" name="Java" descr="Image result for java icon">
            <a:extLst>
              <a:ext uri="{FF2B5EF4-FFF2-40B4-BE49-F238E27FC236}">
                <a16:creationId xmlns:a16="http://schemas.microsoft.com/office/drawing/2014/main" id="{9A475289-2A29-4DED-958E-0FCD06FAA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0" y="2512203"/>
            <a:ext cx="678332" cy="678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6" name="gcr" descr="Image result for google container registry logo">
            <a:extLst>
              <a:ext uri="{FF2B5EF4-FFF2-40B4-BE49-F238E27FC236}">
                <a16:creationId xmlns:a16="http://schemas.microsoft.com/office/drawing/2014/main" id="{B52ABCAB-D3E0-46EF-9974-312B6932B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097" y="4850706"/>
            <a:ext cx="444268" cy="44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5A84189-4877-4B1A-B496-0AEB27D0EAD4}"/>
              </a:ext>
            </a:extLst>
          </p:cNvPr>
          <p:cNvSpPr/>
          <p:nvPr/>
        </p:nvSpPr>
        <p:spPr>
          <a:xfrm>
            <a:off x="5531837" y="339870"/>
            <a:ext cx="6660163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5400" dirty="0">
                <a:latin typeface="+mj-lt"/>
                <a:ea typeface="+mj-ea"/>
                <a:cs typeface="+mj-cs"/>
              </a:rPr>
              <a:t>Images Secure?</a:t>
            </a:r>
          </a:p>
        </p:txBody>
      </p:sp>
      <p:grpSp>
        <p:nvGrpSpPr>
          <p:cNvPr id="56" name="Authentication">
            <a:extLst>
              <a:ext uri="{FF2B5EF4-FFF2-40B4-BE49-F238E27FC236}">
                <a16:creationId xmlns:a16="http://schemas.microsoft.com/office/drawing/2014/main" id="{1FD38897-40A3-4097-BB6F-4659EC24DD64}"/>
              </a:ext>
            </a:extLst>
          </p:cNvPr>
          <p:cNvGrpSpPr/>
          <p:nvPr/>
        </p:nvGrpSpPr>
        <p:grpSpPr>
          <a:xfrm>
            <a:off x="3758421" y="2247157"/>
            <a:ext cx="639856" cy="551600"/>
            <a:chOff x="4314167" y="3606147"/>
            <a:chExt cx="857250" cy="739009"/>
          </a:xfrm>
        </p:grpSpPr>
        <p:sp>
          <p:nvSpPr>
            <p:cNvPr id="57" name="Hexagon 56">
              <a:extLst>
                <a:ext uri="{FF2B5EF4-FFF2-40B4-BE49-F238E27FC236}">
                  <a16:creationId xmlns:a16="http://schemas.microsoft.com/office/drawing/2014/main" id="{F25423C8-E71D-4526-B343-D16B29409046}"/>
                </a:ext>
              </a:extLst>
            </p:cNvPr>
            <p:cNvSpPr/>
            <p:nvPr/>
          </p:nvSpPr>
          <p:spPr>
            <a:xfrm>
              <a:off x="4314167" y="3606147"/>
              <a:ext cx="857250" cy="739009"/>
            </a:xfrm>
            <a:prstGeom prst="hexagon">
              <a:avLst/>
            </a:prstGeom>
            <a:solidFill>
              <a:srgbClr val="18A6D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58" name="Picture 2" descr="See the source image">
              <a:extLst>
                <a:ext uri="{FF2B5EF4-FFF2-40B4-BE49-F238E27FC236}">
                  <a16:creationId xmlns:a16="http://schemas.microsoft.com/office/drawing/2014/main" id="{00A10C44-F64D-4CEF-8277-D18FBB52B37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38" t="16719" r="28404" b="23834"/>
            <a:stretch/>
          </p:blipFill>
          <p:spPr bwMode="auto">
            <a:xfrm>
              <a:off x="4578267" y="3714372"/>
              <a:ext cx="319410" cy="4613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Key">
            <a:extLst>
              <a:ext uri="{FF2B5EF4-FFF2-40B4-BE49-F238E27FC236}">
                <a16:creationId xmlns:a16="http://schemas.microsoft.com/office/drawing/2014/main" id="{E56D8FFB-7BF9-4B90-B993-75EAF1881903}"/>
              </a:ext>
            </a:extLst>
          </p:cNvPr>
          <p:cNvGrpSpPr/>
          <p:nvPr/>
        </p:nvGrpSpPr>
        <p:grpSpPr>
          <a:xfrm>
            <a:off x="4607054" y="2279653"/>
            <a:ext cx="939489" cy="486607"/>
            <a:chOff x="5375920" y="1795371"/>
            <a:chExt cx="939489" cy="48660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14A2055-D0B4-4871-BA88-2D806B5D311F}"/>
                </a:ext>
              </a:extLst>
            </p:cNvPr>
            <p:cNvSpPr/>
            <p:nvPr/>
          </p:nvSpPr>
          <p:spPr>
            <a:xfrm>
              <a:off x="5435734" y="1973378"/>
              <a:ext cx="498371" cy="4571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FD076CA-5905-4D9A-BE8E-D2B2AA0D262A}"/>
                </a:ext>
              </a:extLst>
            </p:cNvPr>
            <p:cNvSpPr/>
            <p:nvPr/>
          </p:nvSpPr>
          <p:spPr>
            <a:xfrm>
              <a:off x="6152726" y="1977753"/>
              <a:ext cx="127219" cy="1218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855B4262-AABF-478E-8CBE-43025A2FA0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 l="39550" t="24379" r="40046" b="24641"/>
            <a:stretch/>
          </p:blipFill>
          <p:spPr>
            <a:xfrm rot="5400000">
              <a:off x="5602361" y="1568930"/>
              <a:ext cx="486607" cy="939489"/>
            </a:xfrm>
            <a:prstGeom prst="rect">
              <a:avLst/>
            </a:prstGeom>
          </p:spPr>
        </p:pic>
      </p:grpSp>
      <p:pic>
        <p:nvPicPr>
          <p:cNvPr id="81" name="Code">
            <a:extLst>
              <a:ext uri="{FF2B5EF4-FFF2-40B4-BE49-F238E27FC236}">
                <a16:creationId xmlns:a16="http://schemas.microsoft.com/office/drawing/2014/main" id="{1EC56608-7F78-4C12-932D-35367736455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598521" y="5952159"/>
            <a:ext cx="439103" cy="439103"/>
          </a:xfrm>
          <a:prstGeom prst="rect">
            <a:avLst/>
          </a:prstGeom>
        </p:spPr>
      </p:pic>
      <p:grpSp>
        <p:nvGrpSpPr>
          <p:cNvPr id="75" name="SCC">
            <a:extLst>
              <a:ext uri="{FF2B5EF4-FFF2-40B4-BE49-F238E27FC236}">
                <a16:creationId xmlns:a16="http://schemas.microsoft.com/office/drawing/2014/main" id="{53E62315-A4E7-45C3-B1BC-7FEB503F06C2}"/>
              </a:ext>
            </a:extLst>
          </p:cNvPr>
          <p:cNvGrpSpPr/>
          <p:nvPr/>
        </p:nvGrpSpPr>
        <p:grpSpPr>
          <a:xfrm>
            <a:off x="3998028" y="5656203"/>
            <a:ext cx="1453914" cy="1031016"/>
            <a:chOff x="608671" y="1461030"/>
            <a:chExt cx="1483698" cy="1478514"/>
          </a:xfrm>
        </p:grpSpPr>
        <p:sp>
          <p:nvSpPr>
            <p:cNvPr id="76" name="Rounded Rectangle 11">
              <a:extLst>
                <a:ext uri="{FF2B5EF4-FFF2-40B4-BE49-F238E27FC236}">
                  <a16:creationId xmlns:a16="http://schemas.microsoft.com/office/drawing/2014/main" id="{200FDF12-32DA-4FF5-92E1-070B6BEB4FD4}"/>
                </a:ext>
              </a:extLst>
            </p:cNvPr>
            <p:cNvSpPr/>
            <p:nvPr/>
          </p:nvSpPr>
          <p:spPr>
            <a:xfrm>
              <a:off x="608671" y="1461030"/>
              <a:ext cx="1483698" cy="1478514"/>
            </a:xfrm>
            <a:prstGeom prst="roundRect">
              <a:avLst>
                <a:gd name="adj" fmla="val 5783"/>
              </a:avLst>
            </a:prstGeom>
            <a:solidFill>
              <a:srgbClr val="505050"/>
            </a:solidFill>
            <a:ln w="28575" cap="flat" cmpd="sng" algn="ctr">
              <a:solidFill>
                <a:sysClr val="window" lastClr="FFFFFF">
                  <a:lumMod val="75000"/>
                </a:sys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89555" tIns="89555" rIns="89555" bIns="89555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r" defTabSz="878221">
                <a:defRPr/>
              </a:pPr>
              <a:endParaRPr lang="en-US" sz="1075" kern="0">
                <a:solidFill>
                  <a:sysClr val="windowText" lastClr="000000"/>
                </a:solidFill>
                <a:latin typeface="Segoe UI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B3382373-F72F-49FA-A1D3-2AAEB3C332AF}"/>
                </a:ext>
              </a:extLst>
            </p:cNvPr>
            <p:cNvSpPr txBox="1"/>
            <p:nvPr/>
          </p:nvSpPr>
          <p:spPr>
            <a:xfrm>
              <a:off x="659206" y="1806524"/>
              <a:ext cx="1375377" cy="876125"/>
            </a:xfrm>
            <a:prstGeom prst="rect">
              <a:avLst/>
            </a:prstGeom>
          </p:spPr>
          <p:txBody>
            <a:bodyPr vert="horz" wrap="square" lIns="89555" tIns="89555" rIns="89555" bIns="89555" rtlCol="0" anchor="ctr">
              <a:noAutofit/>
            </a:bodyPr>
            <a:lstStyle/>
            <a:p>
              <a:pPr algn="ctr" defTabSz="878221">
                <a:defRPr/>
              </a:pPr>
              <a:r>
                <a:rPr lang="en-US" sz="1567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SCC</a:t>
              </a:r>
            </a:p>
            <a:p>
              <a:pPr algn="ctr" defTabSz="878221">
                <a:defRPr/>
              </a:pPr>
              <a:r>
                <a:rPr lang="en-US" sz="1100" kern="0" dirty="0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Source Code </a:t>
              </a:r>
              <a:r>
                <a:rPr lang="en-US" sz="1100" kern="0" dirty="0" err="1">
                  <a:solidFill>
                    <a:prstClr val="white"/>
                  </a:solidFill>
                  <a:latin typeface="Segoe UI"/>
                  <a:ea typeface="Segoe UI" panose="020B0502040204020203" pitchFamily="34" charset="0"/>
                  <a:cs typeface="Segoe UI" panose="020B0502040204020203" pitchFamily="34" charset="0"/>
                </a:rPr>
                <a:t>ControL</a:t>
              </a:r>
              <a:endParaRPr lang="en-US" sz="1100" kern="0" dirty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79" name="Repos">
              <a:extLst>
                <a:ext uri="{FF2B5EF4-FFF2-40B4-BE49-F238E27FC236}">
                  <a16:creationId xmlns:a16="http://schemas.microsoft.com/office/drawing/2014/main" id="{293ACF05-D2FA-4D19-90A2-78973CE8C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rcRect/>
            <a:stretch/>
          </p:blipFill>
          <p:spPr>
            <a:xfrm>
              <a:off x="1757000" y="1558973"/>
              <a:ext cx="274167" cy="358071"/>
            </a:xfrm>
            <a:prstGeom prst="rect">
              <a:avLst/>
            </a:prstGeom>
          </p:spPr>
        </p:pic>
      </p:grpSp>
      <p:sp>
        <p:nvSpPr>
          <p:cNvPr id="68" name="dockerfile-contoso">
            <a:extLst>
              <a:ext uri="{FF2B5EF4-FFF2-40B4-BE49-F238E27FC236}">
                <a16:creationId xmlns:a16="http://schemas.microsoft.com/office/drawing/2014/main" id="{1C93DF93-B5A5-47FE-8BA0-5ED95A3F9D92}"/>
              </a:ext>
            </a:extLst>
          </p:cNvPr>
          <p:cNvSpPr/>
          <p:nvPr/>
        </p:nvSpPr>
        <p:spPr>
          <a:xfrm>
            <a:off x="3458665" y="1978709"/>
            <a:ext cx="7381951" cy="440120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demo42.azurecr.io/base-artifacts/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dotnet/core/runtime:2.1.10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demo42.azurecr.io/base-artifacts/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dotnet/core/sdk:2.1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restore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. 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build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-c Release -o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publish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publish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-c Release -o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final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/app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--from=publish /app 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VERSION=0.0.25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ENTRYPOINT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"Important.dll"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69" name="RedHat">
            <a:extLst>
              <a:ext uri="{FF2B5EF4-FFF2-40B4-BE49-F238E27FC236}">
                <a16:creationId xmlns:a16="http://schemas.microsoft.com/office/drawing/2014/main" id="{6D8EC7F1-395C-449E-AB49-00552825CEB9}"/>
              </a:ext>
            </a:extLst>
          </p:cNvPr>
          <p:cNvSpPr txBox="1"/>
          <p:nvPr/>
        </p:nvSpPr>
        <p:spPr>
          <a:xfrm>
            <a:off x="2826319" y="4586204"/>
            <a:ext cx="789823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Red Hat</a:t>
            </a:r>
          </a:p>
        </p:txBody>
      </p:sp>
      <p:sp>
        <p:nvSpPr>
          <p:cNvPr id="70" name="gcr">
            <a:extLst>
              <a:ext uri="{FF2B5EF4-FFF2-40B4-BE49-F238E27FC236}">
                <a16:creationId xmlns:a16="http://schemas.microsoft.com/office/drawing/2014/main" id="{397ECAE5-4197-46B2-899B-B7557951D0E3}"/>
              </a:ext>
            </a:extLst>
          </p:cNvPr>
          <p:cNvSpPr txBox="1"/>
          <p:nvPr/>
        </p:nvSpPr>
        <p:spPr>
          <a:xfrm>
            <a:off x="2826318" y="5142682"/>
            <a:ext cx="789823" cy="200054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gcr</a:t>
            </a:r>
            <a:endParaRPr lang="en-US" sz="700" kern="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gpr">
            <a:extLst>
              <a:ext uri="{FF2B5EF4-FFF2-40B4-BE49-F238E27FC236}">
                <a16:creationId xmlns:a16="http://schemas.microsoft.com/office/drawing/2014/main" id="{D5B59F28-FFB8-420A-AB0B-BC63F9A8F752}"/>
              </a:ext>
            </a:extLst>
          </p:cNvPr>
          <p:cNvSpPr txBox="1"/>
          <p:nvPr/>
        </p:nvSpPr>
        <p:spPr>
          <a:xfrm>
            <a:off x="2834583" y="6314744"/>
            <a:ext cx="789823" cy="20005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defTabSz="91417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00" kern="0" dirty="0" err="1">
                <a:solidFill>
                  <a:sysClr val="windowText" lastClr="000000"/>
                </a:solidFill>
                <a:latin typeface="Calibri" panose="020F0502020204030204"/>
                <a:ea typeface="+mn-ea"/>
                <a:cs typeface="+mn-cs"/>
              </a:rPr>
              <a:t>gpr</a:t>
            </a:r>
            <a:endParaRPr lang="en-US" sz="700" kern="0" dirty="0">
              <a:solidFill>
                <a:sysClr val="windowText" lastClr="000000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dockerfile-mcr">
            <a:extLst>
              <a:ext uri="{FF2B5EF4-FFF2-40B4-BE49-F238E27FC236}">
                <a16:creationId xmlns:a16="http://schemas.microsoft.com/office/drawing/2014/main" id="{EDC25A4B-D10C-4D36-BF3F-2A45CCA8DDC8}"/>
              </a:ext>
            </a:extLst>
          </p:cNvPr>
          <p:cNvSpPr/>
          <p:nvPr/>
        </p:nvSpPr>
        <p:spPr>
          <a:xfrm>
            <a:off x="3458666" y="1978709"/>
            <a:ext cx="7381951" cy="4401205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microsoft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/dotnet/core/runtime:2.1.10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  <a:latin typeface="Consolas" panose="020B0609020204030204" pitchFamily="49" charset="0"/>
              </a:rPr>
              <a:t>microsoft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/dotnet/core/sdk:2.1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restore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. 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src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/Important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build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-c Release -o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publish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RUN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dotnet publish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Important.csproj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-c Release -o /app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final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WORKDIR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/app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COPY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--from=publish /app .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ENV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VERSION=0.0.25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ENTRYPOINT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"dotnet"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"Important.dll"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D568C9-9D0E-4277-9A4D-1287D39BB34F}"/>
              </a:ext>
            </a:extLst>
          </p:cNvPr>
          <p:cNvSpPr/>
          <p:nvPr/>
        </p:nvSpPr>
        <p:spPr>
          <a:xfrm>
            <a:off x="3547148" y="2027238"/>
            <a:ext cx="5665012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rgbClr val="F79646">
                      <a:satMod val="175000"/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mcr.microsoft.com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/dotnet/core/runtime:2.1.10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base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869CE14-9777-41CC-A8EA-6AFA415550C9}"/>
              </a:ext>
            </a:extLst>
          </p:cNvPr>
          <p:cNvSpPr/>
          <p:nvPr/>
        </p:nvSpPr>
        <p:spPr>
          <a:xfrm>
            <a:off x="3549111" y="2873402"/>
            <a:ext cx="5068695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>
            <a:spAutoFit/>
          </a:bodyPr>
          <a:lstStyle/>
          <a:p>
            <a:pPr lvl="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00"/>
                </a:solidFill>
                <a:effectLst>
                  <a:glow rad="139700">
                    <a:srgbClr val="F79646">
                      <a:satMod val="175000"/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mcr.microsoft.com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/dotnet/core/sdk:2.1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build</a:t>
            </a:r>
          </a:p>
        </p:txBody>
      </p:sp>
      <p:pic>
        <p:nvPicPr>
          <p:cNvPr id="72" name="unit-test" descr="A close up of a sign&#10;&#10;Description automatically generated">
            <a:extLst>
              <a:ext uri="{FF2B5EF4-FFF2-40B4-BE49-F238E27FC236}">
                <a16:creationId xmlns:a16="http://schemas.microsoft.com/office/drawing/2014/main" id="{C3EBE456-3E20-4CF6-8E17-C6C1372F8478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232" y="2904773"/>
            <a:ext cx="326624" cy="326624"/>
          </a:xfrm>
          <a:prstGeom prst="rect">
            <a:avLst/>
          </a:prstGeom>
        </p:spPr>
      </p:pic>
      <p:pic>
        <p:nvPicPr>
          <p:cNvPr id="73" name="Picture 72" descr="A close up of a logo&#10;&#10;Description automatically generated">
            <a:extLst>
              <a:ext uri="{FF2B5EF4-FFF2-40B4-BE49-F238E27FC236}">
                <a16:creationId xmlns:a16="http://schemas.microsoft.com/office/drawing/2014/main" id="{0DEAE1E1-AA53-4102-B454-CD2009D4F04A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4815" y="3325875"/>
            <a:ext cx="171947" cy="174661"/>
          </a:xfrm>
          <a:prstGeom prst="rect">
            <a:avLst/>
          </a:prstGeom>
        </p:spPr>
      </p:pic>
      <p:cxnSp>
        <p:nvCxnSpPr>
          <p:cNvPr id="74" name="ACR--&gt;Tasks">
            <a:extLst>
              <a:ext uri="{FF2B5EF4-FFF2-40B4-BE49-F238E27FC236}">
                <a16:creationId xmlns:a16="http://schemas.microsoft.com/office/drawing/2014/main" id="{F49B20EF-B088-438F-8B8E-6E4FBA1988EB}"/>
              </a:ext>
            </a:extLst>
          </p:cNvPr>
          <p:cNvCxnSpPr>
            <a:cxnSpLocks/>
          </p:cNvCxnSpPr>
          <p:nvPr/>
        </p:nvCxnSpPr>
        <p:spPr>
          <a:xfrm flipH="1" flipV="1">
            <a:off x="3569434" y="2810080"/>
            <a:ext cx="2294975" cy="684813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6106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07407E-6 L -0.0556 -0.00162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8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Rot by="120000">
                                      <p:cBhvr>
                                        <p:cTn id="5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9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/>
                                        <p:tgtEl>
                                          <p:spTgt spid="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2" dur="25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000"/>
                            </p:stCondLst>
                            <p:childTnLst>
                              <p:par>
                                <p:cTn id="64" presetID="36" presetClass="emph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Scale>
                                      <p:cBhvr>
                                        <p:cTn id="65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</p:cBhvr>
                                      <p:to x="80000" y="100000"/>
                                    </p:animScale>
                                    <p:anim by="(#ppt_w*0.10)" calcmode="lin" valueType="num">
                                      <p:cBhvr>
                                        <p:cTn id="6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by="(-#ppt_w*0.10)" calcmode="lin" valueType="num">
                                      <p:cBhvr>
                                        <p:cTn id="6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-480000">
                                      <p:cBhvr>
                                        <p:cTn id="68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1" dur="indefinite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4" dur="indefinite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47" dur="indefinite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0" dur="indefinite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3" dur="indefinite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6" dur="indefinite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59" dur="indefinite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indefinite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2" dur="indefinite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5" dur="indefinite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indefinite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68" dur="indefinite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indefinite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1" dur="indefinite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indefinite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4" dur="indefinite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indefinite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77" dur="indefinite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indefinite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180" dur="indefinite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2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8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6" dur="5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0" dur="500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4" dur="500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8" dur="500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2" dur="500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6" dur="500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0" dur="500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4" dur="500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8" dur="500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9" dur="500"/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2" dur="500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3" dur="500"/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6" dur="500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7" dur="500"/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0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4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500"/>
                            </p:stCondLst>
                            <p:childTnLst>
                              <p:par>
                                <p:cTn id="2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5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1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2" dur="500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3" dur="500" fill="hold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6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7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0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4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5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8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9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2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3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6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7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0" dur="500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1" dur="500" fill="hold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4" dur="500" fill="hold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5" dur="500" fill="hold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8" dur="500" fill="hold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9" dur="500" fill="hold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2" dur="500" fill="hold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3" dur="500" fill="hold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6" dur="500" fill="hold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7" dur="500" fill="hold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0" dur="500" fill="hold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1" dur="500" fill="hold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4" dur="500" fill="hold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5" dur="500" fill="hold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8" dur="500" fill="hold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9" dur="500" fill="hold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2" dur="500" fill="hold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3" dur="500" fill="hold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6" dur="500" fill="hold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7" dur="500" fill="hold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indefinite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0" dur="indefinite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indefinite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3" dur="indefinite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indefinite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6" dur="indefinite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indefinite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69" dur="indefinite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indefinite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2" dur="indefinite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indefinite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5" dur="indefinite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indefinite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8" dur="indefinite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indefinite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1" dur="indefinite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indefinite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4" dur="indefinite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indefinite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87" dur="indefinite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indefinite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0" dur="indefinite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indefinite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3" dur="indefinite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indefinite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6" dur="indefinite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indefinite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99" dur="indefinite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0" fill="hold">
                      <p:stCondLst>
                        <p:cond delay="indefinite"/>
                      </p:stCondLst>
                      <p:childTnLst>
                        <p:par>
                          <p:cTn id="401" fill="hold">
                            <p:stCondLst>
                              <p:cond delay="0"/>
                            </p:stCondLst>
                            <p:childTnLst>
                              <p:par>
                                <p:cTn id="40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3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4" dur="500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7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8" dur="5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1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2" dur="5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5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6" dur="5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9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0" dur="5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3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4" dur="5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7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8" dur="500"/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1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2" dur="500"/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5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6" dur="500"/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9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0" dur="500"/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3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4" dur="500"/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7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8" dur="500"/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1" dur="500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2" dur="500"/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5" dur="500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6" dur="500"/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59" dur="500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0" dur="500"/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3" dur="500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4" dur="500"/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7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8" dur="500"/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0" fill="hold">
                      <p:stCondLst>
                        <p:cond delay="indefinite"/>
                      </p:stCondLst>
                      <p:childTnLst>
                        <p:par>
                          <p:cTn id="471" fill="hold">
                            <p:stCondLst>
                              <p:cond delay="0"/>
                            </p:stCondLst>
                            <p:childTnLst>
                              <p:par>
                                <p:cTn id="4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21706 0.01019 " pathEditMode="relative" rAng="0" ptsTypes="AA">
                                      <p:cBhvr>
                                        <p:cTn id="476" dur="1500" fill="hold"/>
                                        <p:tgtEl>
                                          <p:spTgt spid="3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46" y="509"/>
                                    </p:animMotion>
                                  </p:childTnLst>
                                </p:cTn>
                              </p:par>
                              <p:par>
                                <p:cTn id="477" presetID="10" presetClass="exit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8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0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3" presetID="42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3.33333E-6 0.00394 L 0.21042 0.10995 " pathEditMode="relative" rAng="0" ptsTypes="AA">
                                      <p:cBhvr>
                                        <p:cTn id="484" dur="1500" fill="hold"/>
                                        <p:tgtEl>
                                          <p:spTgt spid="3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21" y="5301"/>
                                    </p:animMotion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8" fill="hold">
                            <p:stCondLst>
                              <p:cond delay="2500"/>
                            </p:stCondLst>
                            <p:childTnLst>
                              <p:par>
                                <p:cTn id="4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1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7.40741E-7 L 0.20938 0.12662 " pathEditMode="relative" rAng="0" ptsTypes="AA">
                                      <p:cBhvr>
                                        <p:cTn id="493" dur="1500" fill="hold"/>
                                        <p:tgtEl>
                                          <p:spTgt spid="3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69" y="6319"/>
                                    </p:animMotion>
                                  </p:childTnLst>
                                </p:cTn>
                              </p:par>
                              <p:par>
                                <p:cTn id="494" presetID="10" presetClass="exit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4000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7.40741E-7 L 0.20443 0.02176 " pathEditMode="relative" rAng="0" ptsTypes="AA">
                                      <p:cBhvr>
                                        <p:cTn id="502" dur="1500" fill="hold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1088"/>
                                    </p:animMotion>
                                  </p:childTnLst>
                                </p:cTn>
                              </p:par>
                              <p:par>
                                <p:cTn id="50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4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6" fill="hold">
                            <p:stCondLst>
                              <p:cond delay="5500"/>
                            </p:stCondLst>
                            <p:childTnLst>
                              <p:par>
                                <p:cTn id="507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9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7037E-6 L 0.21341 0.10348 " pathEditMode="relative" rAng="0" ptsTypes="AA">
                                      <p:cBhvr>
                                        <p:cTn id="511" dur="1500" fill="hold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64" y="5162"/>
                                    </p:animMotion>
                                  </p:childTnLst>
                                </p:cTn>
                              </p:par>
                              <p:par>
                                <p:cTn id="512" presetID="10" presetClass="exit" presetSubtype="0" fill="hold" grpId="2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3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7" dur="1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29" dur="1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0" fill="hold">
                            <p:stCondLst>
                              <p:cond delay="1400"/>
                            </p:stCondLst>
                            <p:childTnLst>
                              <p:par>
                                <p:cTn id="5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4" fill="hold">
                      <p:stCondLst>
                        <p:cond delay="indefinite"/>
                      </p:stCondLst>
                      <p:childTnLst>
                        <p:par>
                          <p:cTn id="535" fill="hold">
                            <p:stCondLst>
                              <p:cond delay="0"/>
                            </p:stCondLst>
                            <p:childTnLst>
                              <p:par>
                                <p:cTn id="5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500"/>
                            </p:stCondLst>
                            <p:childTnLst>
                              <p:par>
                                <p:cTn id="5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5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8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1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59259E-6 C 0.05664 0.16852 0.36289 0.08472 0.4349 0.08357 " pathEditMode="relative" rAng="0" ptsTypes="AA">
                                      <p:cBhvr>
                                        <p:cTn id="555" dur="2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745" y="5255"/>
                                    </p:animMotion>
                                  </p:childTnLst>
                                </p:cTn>
                              </p:par>
                              <p:par>
                                <p:cTn id="5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9" fill="hold">
                      <p:stCondLst>
                        <p:cond delay="indefinite"/>
                      </p:stCondLst>
                      <p:childTnLst>
                        <p:par>
                          <p:cTn id="560" fill="hold">
                            <p:stCondLst>
                              <p:cond delay="0"/>
                            </p:stCondLst>
                            <p:childTnLst>
                              <p:par>
                                <p:cTn id="5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3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4" fill="hold">
                            <p:stCondLst>
                              <p:cond delay="500"/>
                            </p:stCondLst>
                            <p:childTnLst>
                              <p:par>
                                <p:cTn id="5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8" fill="hold">
                            <p:stCondLst>
                              <p:cond delay="1000"/>
                            </p:stCondLst>
                            <p:childTnLst>
                              <p:par>
                                <p:cTn id="569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1" fill="hold">
                      <p:stCondLst>
                        <p:cond delay="indefinite"/>
                      </p:stCondLst>
                      <p:childTnLst>
                        <p:par>
                          <p:cTn id="572" fill="hold">
                            <p:stCondLst>
                              <p:cond delay="0"/>
                            </p:stCondLst>
                            <p:childTnLst>
                              <p:par>
                                <p:cTn id="5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5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9 -3.7037E-6 C -0.09102 -3.7037E-6 -0.1073 0.15486 0.06197 0.15672 " pathEditMode="relative" rAng="0" ptsTypes="AA">
                                      <p:cBhvr>
                                        <p:cTn id="577" dur="2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" y="78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8" fill="hold">
                      <p:stCondLst>
                        <p:cond delay="indefinite"/>
                      </p:stCondLst>
                      <p:childTnLst>
                        <p:par>
                          <p:cTn id="579" fill="hold">
                            <p:stCondLst>
                              <p:cond delay="0"/>
                            </p:stCondLst>
                            <p:childTnLst>
                              <p:par>
                                <p:cTn id="58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3.33333E-6 C -0.08855 3.33333E-6 -0.0793 -0.08542 -0.15482 -0.08635 " pathEditMode="relative" rAng="0" ptsTypes="AA">
                                      <p:cBhvr>
                                        <p:cTn id="581" dur="2000" fill="hold"/>
                                        <p:tgtEl>
                                          <p:spTgt spid="3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47" y="-4329"/>
                                    </p:animMotion>
                                  </p:childTnLst>
                                </p:cTn>
                              </p:par>
                              <p:par>
                                <p:cTn id="5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48148E-6 L 0.08685 -0.33403 " pathEditMode="relative" rAng="0" ptsTypes="AA">
                                      <p:cBhvr>
                                        <p:cTn id="583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84" y="-15556"/>
                                    </p:animMotion>
                                  </p:childTnLst>
                                </p:cTn>
                              </p:par>
                              <p:par>
                                <p:cTn id="584" presetID="53" presetClass="exit" presetSubtype="3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5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6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8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0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7.40741E-7 C 0.00208 0.17083 0.13737 0.24398 0.21458 0.24213 " pathEditMode="relative" rAng="0" ptsTypes="AA">
                                      <p:cBhvr>
                                        <p:cTn id="594" dur="2000" fill="hold"/>
                                        <p:tgtEl>
                                          <p:spTgt spid="3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729" y="1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9" grpId="0" animBg="1"/>
      <p:bldP spid="340" grpId="0" animBg="1"/>
      <p:bldP spid="341" grpId="0" animBg="1"/>
      <p:bldP spid="346" grpId="0" animBg="1"/>
      <p:bldP spid="347" grpId="0" animBg="1"/>
      <p:bldP spid="349" grpId="0" animBg="1"/>
      <p:bldP spid="350" grpId="0" animBg="1"/>
      <p:bldP spid="351" grpId="0" animBg="1"/>
      <p:bldP spid="362" grpId="0" animBg="1"/>
      <p:bldP spid="362" grpId="1" animBg="1"/>
      <p:bldP spid="363" grpId="0" animBg="1"/>
      <p:bldP spid="376" grpId="0" animBg="1"/>
      <p:bldP spid="380" grpId="0"/>
      <p:bldP spid="384" grpId="0"/>
      <p:bldP spid="384" grpId="1"/>
      <p:bldP spid="384" grpId="2"/>
      <p:bldP spid="4" grpId="0" animBg="1"/>
      <p:bldP spid="68" grpId="0" build="allAtOnce" animBg="1"/>
      <p:bldP spid="68" grpId="1" build="allAtOnce" animBg="1"/>
      <p:bldP spid="69" grpId="0"/>
      <p:bldP spid="70" grpId="0"/>
      <p:bldP spid="71" grpId="0"/>
      <p:bldP spid="67" grpId="0" uiExpand="1" build="allAtOnce" animBg="1"/>
      <p:bldP spid="67" grpId="1" build="allAtOnce" animBg="1"/>
      <p:bldP spid="12" grpId="0" animBg="1"/>
      <p:bldP spid="12" grpId="1" animBg="1"/>
      <p:bldP spid="77" grpId="0" animBg="1"/>
      <p:bldP spid="77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11987</TotalTime>
  <Words>1603</Words>
  <Application>Microsoft Office PowerPoint</Application>
  <PresentationFormat>Widescreen</PresentationFormat>
  <Paragraphs>411</Paragraphs>
  <Slides>15</Slides>
  <Notes>5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Lucida Console</vt:lpstr>
      <vt:lpstr>Segoe UI</vt:lpstr>
      <vt:lpstr>Segoe UI Black</vt:lpstr>
      <vt:lpstr>Segoe UI Light</vt:lpstr>
      <vt:lpstr>Segoe UI Semilight</vt:lpstr>
      <vt:lpstr>Office Theme</vt:lpstr>
      <vt:lpstr>Leveraging Build Pipelines for Automating Container OS &amp; Framework Patching</vt:lpstr>
      <vt:lpstr>Containers: The App Packaging Format</vt:lpstr>
      <vt:lpstr>But, What About…</vt:lpstr>
      <vt:lpstr>How Do You Patch Containers?</vt:lpstr>
      <vt:lpstr>Image Tagging</vt:lpstr>
      <vt:lpstr>PowerPoint Presentation</vt:lpstr>
      <vt:lpstr>Tagging Techniques</vt:lpstr>
      <vt:lpstr>Opportunity</vt:lpstr>
      <vt:lpstr>Are Your Base Artifacts Secure?</vt:lpstr>
      <vt:lpstr>Are Your Base Artifacts Secure?</vt:lpstr>
      <vt:lpstr>Demoing Base Artifact Updates</vt:lpstr>
      <vt:lpstr>Demo</vt:lpstr>
      <vt:lpstr>Automating Base Artifact Validation</vt:lpstr>
      <vt:lpstr>Trust But Verify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OCI Artifact Registries</dc:title>
  <dc:creator>Steve Lasker</dc:creator>
  <cp:lastModifiedBy>Steve Lasker</cp:lastModifiedBy>
  <cp:revision>98</cp:revision>
  <dcterms:created xsi:type="dcterms:W3CDTF">2019-04-26T20:36:37Z</dcterms:created>
  <dcterms:modified xsi:type="dcterms:W3CDTF">2019-11-17T03:54:23Z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stevelas@microsoft.com</vt:lpwstr>
  </property>
  <property fmtid="{D5CDD505-2E9C-101B-9397-08002B2CF9AE}" pid="5" name="MSIP_Label_f42aa342-8706-4288-bd11-ebb85995028c_SetDate">
    <vt:lpwstr>2019-04-30T19:42:23.3972626Z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b1eee189-cbe9-4b2b-8ae9-98e9a1d7c2c4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