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1493" r:id="rId3"/>
    <p:sldId id="1494" r:id="rId4"/>
    <p:sldId id="1498" r:id="rId5"/>
    <p:sldId id="1496" r:id="rId6"/>
    <p:sldId id="1495" r:id="rId7"/>
    <p:sldId id="1497" r:id="rId8"/>
    <p:sldId id="1499" r:id="rId9"/>
    <p:sldId id="1500" r:id="rId10"/>
    <p:sldId id="411" r:id="rId11"/>
    <p:sldId id="466" r:id="rId12"/>
    <p:sldId id="1501" r:id="rId13"/>
    <p:sldId id="433" r:id="rId14"/>
    <p:sldId id="1506" r:id="rId15"/>
    <p:sldId id="1492" r:id="rId16"/>
    <p:sldId id="467" r:id="rId17"/>
    <p:sldId id="1491" r:id="rId18"/>
    <p:sldId id="491" r:id="rId19"/>
    <p:sldId id="492" r:id="rId20"/>
    <p:sldId id="1507" r:id="rId21"/>
    <p:sldId id="489" r:id="rId22"/>
    <p:sldId id="1505" r:id="rId23"/>
    <p:sldId id="1503" r:id="rId24"/>
    <p:sldId id="150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4B6"/>
    <a:srgbClr val="4544B8"/>
    <a:srgbClr val="E6E6E6"/>
    <a:srgbClr val="4543AD"/>
    <a:srgbClr val="4847BA"/>
    <a:srgbClr val="010227"/>
    <a:srgbClr val="03022B"/>
    <a:srgbClr val="2F2F81"/>
    <a:srgbClr val="2D3191"/>
    <a:srgbClr val="E21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 autoAdjust="0"/>
    <p:restoredTop sz="92244" autoAdjust="0"/>
  </p:normalViewPr>
  <p:slideViewPr>
    <p:cSldViewPr snapToGrid="0" snapToObjects="1">
      <p:cViewPr>
        <p:scale>
          <a:sx n="150" d="100"/>
          <a:sy n="150" d="100"/>
        </p:scale>
        <p:origin x="5490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48F85-D446-2B45-B57A-C0A25DE936C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8DEA-7264-264A-9AB1-2FE28E38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8DEA-7264-264A-9AB1-2FE28E381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https://www.shorelineareanews.com/2017/04/new-sr-520-floating-bridge-named.html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8DEA-7264-264A-9AB1-2FE28E381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8DEA-7264-264A-9AB1-2FE28E381D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44941-D82C-4A20-BFB7-A6BB2AA04490}"/>
              </a:ext>
            </a:extLst>
          </p:cNvPr>
          <p:cNvSpPr/>
          <p:nvPr userDrawn="1"/>
        </p:nvSpPr>
        <p:spPr>
          <a:xfrm>
            <a:off x="0" y="-4525"/>
            <a:ext cx="9144000" cy="5148025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1165" y="1383976"/>
            <a:ext cx="7296911" cy="192178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Click to Edit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31165" y="3216505"/>
            <a:ext cx="7296912" cy="403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Name /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34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774B2D-F140-4AC2-AF3F-00D7054700F8}"/>
              </a:ext>
            </a:extLst>
          </p:cNvPr>
          <p:cNvSpPr/>
          <p:nvPr userDrawn="1"/>
        </p:nvSpPr>
        <p:spPr>
          <a:xfrm>
            <a:off x="0" y="-4525"/>
            <a:ext cx="9144000" cy="1055283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951" y="1447799"/>
            <a:ext cx="8245009" cy="3146823"/>
          </a:xfrm>
          <a:prstGeom prst="rect">
            <a:avLst/>
          </a:prstGeom>
        </p:spPr>
        <p:txBody>
          <a:bodyPr/>
          <a:lstStyle>
            <a:lvl1pPr>
              <a:buClr>
                <a:srgbClr val="F7BC37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F7BC37"/>
              </a:buClr>
              <a:defRPr sz="2400">
                <a:latin typeface="Arial"/>
                <a:cs typeface="Arial"/>
              </a:defRPr>
            </a:lvl2pPr>
            <a:lvl3pPr>
              <a:buClr>
                <a:srgbClr val="F7BC37"/>
              </a:buClr>
              <a:defRPr sz="2000">
                <a:latin typeface="Arial"/>
                <a:cs typeface="Arial"/>
              </a:defRPr>
            </a:lvl3pPr>
            <a:lvl4pPr>
              <a:buClr>
                <a:srgbClr val="F7BC37"/>
              </a:buClr>
              <a:defRPr>
                <a:latin typeface="Arial"/>
                <a:cs typeface="Arial"/>
              </a:defRPr>
            </a:lvl4pPr>
            <a:lvl5pPr>
              <a:buClr>
                <a:srgbClr val="F7BC37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</a:t>
            </a:r>
            <a:r>
              <a:rPr lang="en-CA" dirty="0" err="1"/>
              <a:t>levelv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37AA4A-7B74-42D3-B27F-3A24FBA1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7347625" cy="7178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9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162BCF-A1C7-49E9-9F3A-47752F554761}"/>
              </a:ext>
            </a:extLst>
          </p:cNvPr>
          <p:cNvSpPr/>
          <p:nvPr userDrawn="1"/>
        </p:nvSpPr>
        <p:spPr>
          <a:xfrm>
            <a:off x="0" y="-4525"/>
            <a:ext cx="9144000" cy="1055283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0C18F-4A86-4C71-814F-441A759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7347625" cy="7178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38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33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5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FE2-BD33-47A4-ACEC-039D6C9A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E5631-3E29-4368-A77F-CC219967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1961-1639-4F2C-9628-1001308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FD2F-49F3-410D-8F01-7571E2B2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63" r:id="rId3"/>
    <p:sldLayoutId id="2147483659" r:id="rId4"/>
    <p:sldLayoutId id="2147483661" r:id="rId5"/>
    <p:sldLayoutId id="2147483664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4.pn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38.svg"/><Relationship Id="rId5" Type="http://schemas.openxmlformats.org/officeDocument/2006/relationships/image" Target="../media/image29.svg"/><Relationship Id="rId10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cr/azurepolicy" TargetMode="External"/><Relationship Id="rId13" Type="http://schemas.openxmlformats.org/officeDocument/2006/relationships/hyperlink" Target="https://aka.ms/acr/tag-locking" TargetMode="External"/><Relationship Id="rId18" Type="http://schemas.openxmlformats.org/officeDocument/2006/relationships/hyperlink" Target="https://aka.ms/acr/teleport" TargetMode="External"/><Relationship Id="rId3" Type="http://schemas.openxmlformats.org/officeDocument/2006/relationships/hyperlink" Target="https://aka.ms/acr/geo-replication" TargetMode="External"/><Relationship Id="rId21" Type="http://schemas.openxmlformats.org/officeDocument/2006/relationships/hyperlink" Target="https://aka.ms/acr/auto-purge" TargetMode="External"/><Relationship Id="rId7" Type="http://schemas.openxmlformats.org/officeDocument/2006/relationships/hyperlink" Target="https://aka.ms/acr/quarantine" TargetMode="External"/><Relationship Id="rId12" Type="http://schemas.openxmlformats.org/officeDocument/2006/relationships/hyperlink" Target="https://docs.microsoft.com/en-us/cli/azure/acr?view=azure-cli-latest#az_acr_update-optional-parameters" TargetMode="External"/><Relationship Id="rId17" Type="http://schemas.openxmlformats.org/officeDocument/2006/relationships/hyperlink" Target="https://aka.ms/acr/availability-zone" TargetMode="External"/><Relationship Id="rId2" Type="http://schemas.openxmlformats.org/officeDocument/2006/relationships/hyperlink" Target="https://aka.ms/acr/private-link" TargetMode="External"/><Relationship Id="rId16" Type="http://schemas.openxmlformats.org/officeDocument/2006/relationships/hyperlink" Target="https://aka.ms/acr/tasks" TargetMode="External"/><Relationship Id="rId20" Type="http://schemas.openxmlformats.org/officeDocument/2006/relationships/hyperlink" Target="https://aka.ms/acr/health-che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cmk" TargetMode="External"/><Relationship Id="rId11" Type="http://schemas.openxmlformats.org/officeDocument/2006/relationships/hyperlink" Target="https://aka.ms/acr/repo-permissions" TargetMode="External"/><Relationship Id="rId24" Type="http://schemas.openxmlformats.org/officeDocument/2006/relationships/hyperlink" Target="https://aka.ms/acr/import" TargetMode="External"/><Relationship Id="rId5" Type="http://schemas.openxmlformats.org/officeDocument/2006/relationships/hyperlink" Target="http://aka.ms/acr/dedicated-data-endpoints" TargetMode="External"/><Relationship Id="rId15" Type="http://schemas.openxmlformats.org/officeDocument/2006/relationships/hyperlink" Target="https://github.com/notaryproject/notation" TargetMode="External"/><Relationship Id="rId23" Type="http://schemas.openxmlformats.org/officeDocument/2006/relationships/hyperlink" Target="https://docs.microsoft.com/azure/container-registry/container-registry-event-grid-quickstart" TargetMode="External"/><Relationship Id="rId10" Type="http://schemas.openxmlformats.org/officeDocument/2006/relationships/hyperlink" Target="https://aka.ms/acr/tokens" TargetMode="External"/><Relationship Id="rId19" Type="http://schemas.openxmlformats.org/officeDocument/2006/relationships/hyperlink" Target="https://aka.ms/acr/audit-logs" TargetMode="External"/><Relationship Id="rId4" Type="http://schemas.openxmlformats.org/officeDocument/2006/relationships/hyperlink" Target="https://aka.ms/acr/vnet" TargetMode="External"/><Relationship Id="rId9" Type="http://schemas.openxmlformats.org/officeDocument/2006/relationships/hyperlink" Target="https://aka.ms/acr/authentication" TargetMode="External"/><Relationship Id="rId14" Type="http://schemas.openxmlformats.org/officeDocument/2006/relationships/hyperlink" Target="https://aka.ms/acr/content-trust" TargetMode="External"/><Relationship Id="rId22" Type="http://schemas.openxmlformats.org/officeDocument/2006/relationships/hyperlink" Target="https://aka.ms/acr/webhook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5.svg"/><Relationship Id="rId5" Type="http://schemas.openxmlformats.org/officeDocument/2006/relationships/image" Target="../media/image31.svg"/><Relationship Id="rId10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31.svg"/><Relationship Id="rId2" Type="http://schemas.openxmlformats.org/officeDocument/2006/relationships/image" Target="../media/image40.jpeg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s-project/artifacts-spec/" TargetMode="External"/><Relationship Id="rId2" Type="http://schemas.openxmlformats.org/officeDocument/2006/relationships/hyperlink" Target="https://github.com/opencontainers/artifac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ras-project/oras-go" TargetMode="External"/><Relationship Id="rId5" Type="http://schemas.openxmlformats.org/officeDocument/2006/relationships/hyperlink" Target="https://github.com/oras-project/oras" TargetMode="External"/><Relationship Id="rId4" Type="http://schemas.openxmlformats.org/officeDocument/2006/relationships/hyperlink" Target="https://github.com/oras-project/distributio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velasker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.com/oras-project/artifacts-spec/" TargetMode="External"/><Relationship Id="rId7" Type="http://schemas.openxmlformats.org/officeDocument/2006/relationships/hyperlink" Target="https://stevelasker.blog/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github.com/opencontainers/artif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.Lasker@Microsoft.com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notaryproject/notaryproject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s://github.com/oras-project/distribution" TargetMode="External"/><Relationship Id="rId9" Type="http://schemas.openxmlformats.org/officeDocument/2006/relationships/hyperlink" Target="https://github.com/stevelasker/presentation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aryproject/notaryproject/blob/main/requirement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Artifact 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F469-5B1E-4F83-BC71-770D5B04B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1165" y="2571750"/>
            <a:ext cx="7296912" cy="1047861"/>
          </a:xfrm>
        </p:spPr>
        <p:txBody>
          <a:bodyPr/>
          <a:lstStyle/>
          <a:p>
            <a:r>
              <a:rPr lang="en-US" dirty="0"/>
              <a:t>Extending OCI Artifacts to Supporting </a:t>
            </a:r>
            <a:br>
              <a:rPr lang="en-US" dirty="0"/>
            </a:br>
            <a:r>
              <a:rPr lang="en-US" dirty="0"/>
              <a:t>Supply Chain Reference Types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388397" y="3629007"/>
            <a:ext cx="2368061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Steve Lasker</a:t>
            </a:r>
          </a:p>
          <a:p>
            <a:r>
              <a:rPr lang="en-US" sz="1050" dirty="0">
                <a:solidFill>
                  <a:schemeClr val="bg1"/>
                </a:solidFill>
              </a:rPr>
              <a:t>Program Manager / Architect</a:t>
            </a:r>
          </a:p>
          <a:p>
            <a:r>
              <a:rPr lang="en-US" sz="1050" dirty="0">
                <a:solidFill>
                  <a:schemeClr val="bg1"/>
                </a:solidFill>
              </a:rPr>
              <a:t>Azure Container Registries</a:t>
            </a:r>
          </a:p>
          <a:p>
            <a:r>
              <a:rPr lang="en-US" sz="825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Steve.Lasker@Microsoft.com</a:t>
            </a:r>
            <a:endParaRPr lang="en-US" sz="825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@</a:t>
            </a:r>
            <a:r>
              <a:rPr lang="en-US" sz="1050" dirty="0" err="1">
                <a:solidFill>
                  <a:schemeClr val="bg1"/>
                </a:solidFill>
              </a:rPr>
              <a:t>SteveLasker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SteveLasker.blog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05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050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</a:t>
            </a:r>
            <a:r>
              <a:rPr lang="en-US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/presentations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4" y="4356313"/>
            <a:ext cx="120262" cy="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7" y="4686253"/>
            <a:ext cx="79879" cy="79879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314974" y="4209454"/>
            <a:ext cx="113362" cy="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40FA49-49B1-4941-86FF-FE7CD566C0F9}"/>
              </a:ext>
            </a:extLst>
          </p:cNvPr>
          <p:cNvGrpSpPr/>
          <p:nvPr/>
        </p:nvGrpSpPr>
        <p:grpSpPr>
          <a:xfrm>
            <a:off x="915924" y="1374580"/>
            <a:ext cx="764100" cy="697448"/>
            <a:chOff x="1267124" y="1374580"/>
            <a:chExt cx="764100" cy="697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54B9FB-04C3-42ED-A341-731CD7092E7D}"/>
                </a:ext>
              </a:extLst>
            </p:cNvPr>
            <p:cNvSpPr/>
            <p:nvPr/>
          </p:nvSpPr>
          <p:spPr>
            <a:xfrm>
              <a:off x="1267124" y="1374580"/>
              <a:ext cx="764100" cy="697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7F8AA276-1271-488A-94DA-ED098906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9729" y="1383976"/>
              <a:ext cx="678656" cy="67865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12E822-BAB2-409B-90FB-6DACAEB76651}"/>
              </a:ext>
            </a:extLst>
          </p:cNvPr>
          <p:cNvSpPr txBox="1"/>
          <p:nvPr/>
        </p:nvSpPr>
        <p:spPr>
          <a:xfrm>
            <a:off x="219075" y="4524800"/>
            <a:ext cx="204223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b="1" dirty="0">
                <a:solidFill>
                  <a:sysClr val="windowText" lastClr="000000"/>
                </a:solidFill>
              </a:rPr>
              <a:t>.blog</a:t>
            </a:r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D6FB-F31C-4E80-BFFE-804406ED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Content Promotion to Secured, Trusted Environments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19786-A12C-4748-A007-35F239C3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Supply Chain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C2D20-4C26-4961-86BE-9FF5372D04ED}"/>
              </a:ext>
            </a:extLst>
          </p:cNvPr>
          <p:cNvSpPr/>
          <p:nvPr/>
        </p:nvSpPr>
        <p:spPr>
          <a:xfrm>
            <a:off x="450214" y="2112235"/>
            <a:ext cx="8267699" cy="267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Scope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1F928-63D3-4088-B941-EA4298B7E8D4}"/>
              </a:ext>
            </a:extLst>
          </p:cNvPr>
          <p:cNvSpPr txBox="1"/>
          <p:nvPr/>
        </p:nvSpPr>
        <p:spPr>
          <a:xfrm>
            <a:off x="724722" y="2209819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285DA3-7250-498A-B980-27996167F927}"/>
              </a:ext>
            </a:extLst>
          </p:cNvPr>
          <p:cNvGrpSpPr/>
          <p:nvPr/>
        </p:nvGrpSpPr>
        <p:grpSpPr>
          <a:xfrm>
            <a:off x="705402" y="2699049"/>
            <a:ext cx="1336612" cy="1325627"/>
            <a:chOff x="285068" y="1953173"/>
            <a:chExt cx="1336612" cy="13256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9797A6-3924-4A11-B7EB-8985001EE5DB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6864E4-4F69-4C04-ADFE-BCA1FEB68F87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src</a:t>
              </a:r>
              <a:endParaRPr kumimoji="0" lang="en-US" sz="491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76F050-B32A-49B2-B574-2343A227FD67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8EA57E3-AC43-4BEF-B6FD-5D07F85E5593}"/>
                </a:ext>
              </a:extLst>
            </p:cNvPr>
            <p:cNvCxnSpPr>
              <a:cxnSpLocks/>
              <a:stCxn id="23" idx="2"/>
              <a:endCxn id="21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71FF368-579E-4671-A6FC-081D58D2D647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3A0A3-6F15-418A-A3A7-143C76975528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84612B-DCD3-45BB-948C-723CC976460B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28" name="pipeline">
              <a:extLst>
                <a:ext uri="{FF2B5EF4-FFF2-40B4-BE49-F238E27FC236}">
                  <a16:creationId xmlns:a16="http://schemas.microsoft.com/office/drawing/2014/main" id="{F2741B2A-F895-43DB-94E0-C79A09CC4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6B9883BE-1CC5-4940-8E2A-603046784AF8}"/>
              </a:ext>
            </a:extLst>
          </p:cNvPr>
          <p:cNvSpPr/>
          <p:nvPr/>
        </p:nvSpPr>
        <p:spPr>
          <a:xfrm>
            <a:off x="525109" y="2165102"/>
            <a:ext cx="1826722" cy="2582686"/>
          </a:xfrm>
          <a:prstGeom prst="rect">
            <a:avLst/>
          </a:pr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1826722"/>
                      <a:gd name="connsiteY0" fmla="*/ 0 h 2287201"/>
                      <a:gd name="connsiteX1" fmla="*/ 420146 w 1826722"/>
                      <a:gd name="connsiteY1" fmla="*/ 0 h 2287201"/>
                      <a:gd name="connsiteX2" fmla="*/ 858559 w 1826722"/>
                      <a:gd name="connsiteY2" fmla="*/ 0 h 2287201"/>
                      <a:gd name="connsiteX3" fmla="*/ 1315240 w 1826722"/>
                      <a:gd name="connsiteY3" fmla="*/ 0 h 2287201"/>
                      <a:gd name="connsiteX4" fmla="*/ 1826722 w 1826722"/>
                      <a:gd name="connsiteY4" fmla="*/ 0 h 2287201"/>
                      <a:gd name="connsiteX5" fmla="*/ 1826722 w 1826722"/>
                      <a:gd name="connsiteY5" fmla="*/ 617544 h 2287201"/>
                      <a:gd name="connsiteX6" fmla="*/ 1826722 w 1826722"/>
                      <a:gd name="connsiteY6" fmla="*/ 1143601 h 2287201"/>
                      <a:gd name="connsiteX7" fmla="*/ 1826722 w 1826722"/>
                      <a:gd name="connsiteY7" fmla="*/ 1761145 h 2287201"/>
                      <a:gd name="connsiteX8" fmla="*/ 1826722 w 1826722"/>
                      <a:gd name="connsiteY8" fmla="*/ 2287201 h 2287201"/>
                      <a:gd name="connsiteX9" fmla="*/ 1351774 w 1826722"/>
                      <a:gd name="connsiteY9" fmla="*/ 2287201 h 2287201"/>
                      <a:gd name="connsiteX10" fmla="*/ 949895 w 1826722"/>
                      <a:gd name="connsiteY10" fmla="*/ 2287201 h 2287201"/>
                      <a:gd name="connsiteX11" fmla="*/ 493215 w 1826722"/>
                      <a:gd name="connsiteY11" fmla="*/ 2287201 h 2287201"/>
                      <a:gd name="connsiteX12" fmla="*/ 0 w 1826722"/>
                      <a:gd name="connsiteY12" fmla="*/ 2287201 h 2287201"/>
                      <a:gd name="connsiteX13" fmla="*/ 0 w 1826722"/>
                      <a:gd name="connsiteY13" fmla="*/ 1715401 h 2287201"/>
                      <a:gd name="connsiteX14" fmla="*/ 0 w 1826722"/>
                      <a:gd name="connsiteY14" fmla="*/ 1189345 h 2287201"/>
                      <a:gd name="connsiteX15" fmla="*/ 0 w 1826722"/>
                      <a:gd name="connsiteY15" fmla="*/ 617544 h 2287201"/>
                      <a:gd name="connsiteX16" fmla="*/ 0 w 1826722"/>
                      <a:gd name="connsiteY16" fmla="*/ 0 h 2287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26722" h="2287201" extrusionOk="0">
                        <a:moveTo>
                          <a:pt x="0" y="0"/>
                        </a:moveTo>
                        <a:cubicBezTo>
                          <a:pt x="147020" y="-40010"/>
                          <a:pt x="243272" y="7804"/>
                          <a:pt x="420146" y="0"/>
                        </a:cubicBezTo>
                        <a:cubicBezTo>
                          <a:pt x="597020" y="-7804"/>
                          <a:pt x="673021" y="48817"/>
                          <a:pt x="858559" y="0"/>
                        </a:cubicBezTo>
                        <a:cubicBezTo>
                          <a:pt x="1044097" y="-48817"/>
                          <a:pt x="1102717" y="6541"/>
                          <a:pt x="1315240" y="0"/>
                        </a:cubicBezTo>
                        <a:cubicBezTo>
                          <a:pt x="1527763" y="-6541"/>
                          <a:pt x="1672359" y="3020"/>
                          <a:pt x="1826722" y="0"/>
                        </a:cubicBezTo>
                        <a:cubicBezTo>
                          <a:pt x="1895332" y="208853"/>
                          <a:pt x="1798092" y="422089"/>
                          <a:pt x="1826722" y="617544"/>
                        </a:cubicBezTo>
                        <a:cubicBezTo>
                          <a:pt x="1855352" y="812999"/>
                          <a:pt x="1818504" y="1015957"/>
                          <a:pt x="1826722" y="1143601"/>
                        </a:cubicBezTo>
                        <a:cubicBezTo>
                          <a:pt x="1834940" y="1271245"/>
                          <a:pt x="1814435" y="1521039"/>
                          <a:pt x="1826722" y="1761145"/>
                        </a:cubicBezTo>
                        <a:cubicBezTo>
                          <a:pt x="1839009" y="2001251"/>
                          <a:pt x="1803243" y="2170613"/>
                          <a:pt x="1826722" y="2287201"/>
                        </a:cubicBezTo>
                        <a:cubicBezTo>
                          <a:pt x="1632152" y="2333024"/>
                          <a:pt x="1500485" y="2258696"/>
                          <a:pt x="1351774" y="2287201"/>
                        </a:cubicBezTo>
                        <a:cubicBezTo>
                          <a:pt x="1203063" y="2315706"/>
                          <a:pt x="1099164" y="2255328"/>
                          <a:pt x="949895" y="2287201"/>
                        </a:cubicBezTo>
                        <a:cubicBezTo>
                          <a:pt x="800626" y="2319074"/>
                          <a:pt x="615970" y="2280238"/>
                          <a:pt x="493215" y="2287201"/>
                        </a:cubicBezTo>
                        <a:cubicBezTo>
                          <a:pt x="370460" y="2294164"/>
                          <a:pt x="180981" y="2265192"/>
                          <a:pt x="0" y="2287201"/>
                        </a:cubicBezTo>
                        <a:cubicBezTo>
                          <a:pt x="-15640" y="2151787"/>
                          <a:pt x="56294" y="1907929"/>
                          <a:pt x="0" y="1715401"/>
                        </a:cubicBezTo>
                        <a:cubicBezTo>
                          <a:pt x="-56294" y="1522873"/>
                          <a:pt x="17661" y="1426596"/>
                          <a:pt x="0" y="1189345"/>
                        </a:cubicBezTo>
                        <a:cubicBezTo>
                          <a:pt x="-17661" y="952094"/>
                          <a:pt x="64649" y="808241"/>
                          <a:pt x="0" y="617544"/>
                        </a:cubicBezTo>
                        <a:cubicBezTo>
                          <a:pt x="-64649" y="426847"/>
                          <a:pt x="51165" y="2317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9D0021-4411-40D2-B42C-1F3A98A03CC0}"/>
              </a:ext>
            </a:extLst>
          </p:cNvPr>
          <p:cNvGrpSpPr/>
          <p:nvPr/>
        </p:nvGrpSpPr>
        <p:grpSpPr>
          <a:xfrm>
            <a:off x="1781271" y="3245705"/>
            <a:ext cx="414223" cy="729467"/>
            <a:chOff x="1360936" y="2499829"/>
            <a:chExt cx="414223" cy="729467"/>
          </a:xfrm>
        </p:grpSpPr>
        <p:pic>
          <p:nvPicPr>
            <p:cNvPr id="102" name="Signature">
              <a:extLst>
                <a:ext uri="{FF2B5EF4-FFF2-40B4-BE49-F238E27FC236}">
                  <a16:creationId xmlns:a16="http://schemas.microsoft.com/office/drawing/2014/main" id="{11A094B0-52B4-4495-AFFE-29147B7C3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03" name="Signature">
              <a:extLst>
                <a:ext uri="{FF2B5EF4-FFF2-40B4-BE49-F238E27FC236}">
                  <a16:creationId xmlns:a16="http://schemas.microsoft.com/office/drawing/2014/main" id="{3AEFA6B6-572C-47D5-902B-2BBBAD15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4C797816-3405-4B99-9FA8-1F066C86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</p:grpSp>
      <p:pic>
        <p:nvPicPr>
          <p:cNvPr id="108" name="Key">
            <a:extLst>
              <a:ext uri="{FF2B5EF4-FFF2-40B4-BE49-F238E27FC236}">
                <a16:creationId xmlns:a16="http://schemas.microsoft.com/office/drawing/2014/main" id="{90F755D7-36C1-4B91-A922-C286E3990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6677" y="2385004"/>
            <a:ext cx="122745" cy="122745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C58F5E4-98A5-437A-8937-6732C8C1D843}"/>
              </a:ext>
            </a:extLst>
          </p:cNvPr>
          <p:cNvGrpSpPr/>
          <p:nvPr/>
        </p:nvGrpSpPr>
        <p:grpSpPr>
          <a:xfrm rot="20304828">
            <a:off x="2115852" y="3170163"/>
            <a:ext cx="695114" cy="187040"/>
            <a:chOff x="3096300" y="4308065"/>
            <a:chExt cx="695114" cy="187040"/>
          </a:xfrm>
        </p:grpSpPr>
        <p:sp>
          <p:nvSpPr>
            <p:cNvPr id="124" name="Arrow: Up 123">
              <a:extLst>
                <a:ext uri="{FF2B5EF4-FFF2-40B4-BE49-F238E27FC236}">
                  <a16:creationId xmlns:a16="http://schemas.microsoft.com/office/drawing/2014/main" id="{E96A7F3F-B65E-43A1-A9D9-5CC48CEF6DC6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B09B0D8-A48B-48BF-AFF9-11528332FDDC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Promote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ED8613-F053-4023-A2DC-AD3D242D080F}"/>
              </a:ext>
            </a:extLst>
          </p:cNvPr>
          <p:cNvGrpSpPr/>
          <p:nvPr/>
        </p:nvGrpSpPr>
        <p:grpSpPr>
          <a:xfrm>
            <a:off x="4248496" y="2829536"/>
            <a:ext cx="1010364" cy="187040"/>
            <a:chOff x="3096300" y="4308065"/>
            <a:chExt cx="695114" cy="187040"/>
          </a:xfrm>
        </p:grpSpPr>
        <p:sp>
          <p:nvSpPr>
            <p:cNvPr id="127" name="Arrow: Up 126">
              <a:extLst>
                <a:ext uri="{FF2B5EF4-FFF2-40B4-BE49-F238E27FC236}">
                  <a16:creationId xmlns:a16="http://schemas.microsoft.com/office/drawing/2014/main" id="{20E0A351-56B3-4A1C-859F-45B70658D6B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86AE805-1A98-44F9-ABAA-32961E574C3F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Promote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CC853D-F76F-4250-A61D-29591000A64A}"/>
              </a:ext>
            </a:extLst>
          </p:cNvPr>
          <p:cNvGrpSpPr/>
          <p:nvPr/>
        </p:nvGrpSpPr>
        <p:grpSpPr>
          <a:xfrm>
            <a:off x="2662528" y="2169513"/>
            <a:ext cx="2127809" cy="2217386"/>
            <a:chOff x="2662528" y="2169513"/>
            <a:chExt cx="2127809" cy="22173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99984C-C384-4287-A0E5-3CF51F994E8E}"/>
                </a:ext>
              </a:extLst>
            </p:cNvPr>
            <p:cNvSpPr/>
            <p:nvPr/>
          </p:nvSpPr>
          <p:spPr>
            <a:xfrm>
              <a:off x="2857630" y="2773670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CEE1AF-C378-4B0D-9C2D-0E6BB1F9E51E}"/>
                </a:ext>
              </a:extLst>
            </p:cNvPr>
            <p:cNvSpPr txBox="1"/>
            <p:nvPr/>
          </p:nvSpPr>
          <p:spPr>
            <a:xfrm>
              <a:off x="2978588" y="3040970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Public Registry</a:t>
              </a:r>
            </a:p>
          </p:txBody>
        </p:sp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0338B0F5-6E1E-435A-9D71-37F3ACCBE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977" y="2580277"/>
              <a:ext cx="122744" cy="122744"/>
            </a:xfrm>
            <a:prstGeom prst="rect">
              <a:avLst/>
            </a:prstGeom>
          </p:spPr>
        </p:pic>
        <p:pic>
          <p:nvPicPr>
            <p:cNvPr id="80" name="Distribution">
              <a:extLst>
                <a:ext uri="{FF2B5EF4-FFF2-40B4-BE49-F238E27FC236}">
                  <a16:creationId xmlns:a16="http://schemas.microsoft.com/office/drawing/2014/main" id="{8698CE18-0613-4566-9ADB-104B5D86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57336" y="2698749"/>
              <a:ext cx="335450" cy="335450"/>
            </a:xfrm>
            <a:prstGeom prst="rect">
              <a:avLst/>
            </a:prstGeom>
          </p:spPr>
        </p:pic>
        <p:pic>
          <p:nvPicPr>
            <p:cNvPr id="81" name="Key">
              <a:extLst>
                <a:ext uri="{FF2B5EF4-FFF2-40B4-BE49-F238E27FC236}">
                  <a16:creationId xmlns:a16="http://schemas.microsoft.com/office/drawing/2014/main" id="{56761ABD-5C5A-4132-A357-03AC6B50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4262" y="2580278"/>
              <a:ext cx="122745" cy="122745"/>
            </a:xfrm>
            <a:prstGeom prst="rect">
              <a:avLst/>
            </a:prstGeom>
          </p:spPr>
        </p:pic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A23206C-C1DF-4C35-8372-EB69AD0BE92D}"/>
                </a:ext>
              </a:extLst>
            </p:cNvPr>
            <p:cNvGrpSpPr/>
            <p:nvPr/>
          </p:nvGrpSpPr>
          <p:grpSpPr>
            <a:xfrm>
              <a:off x="3665992" y="3170155"/>
              <a:ext cx="1023615" cy="828939"/>
              <a:chOff x="5700027" y="2602261"/>
              <a:chExt cx="1023615" cy="8289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3089458-B389-4508-9C59-42913018E308}"/>
                  </a:ext>
                </a:extLst>
              </p:cNvPr>
              <p:cNvSpPr/>
              <p:nvPr/>
            </p:nvSpPr>
            <p:spPr>
              <a:xfrm>
                <a:off x="5999324" y="2886618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8732">
                  <a:defRPr/>
                </a:pPr>
                <a:r>
                  <a:rPr lang="en-US" sz="980" kern="0" dirty="0" err="1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SBoM</a:t>
                </a:r>
                <a:endParaRPr lang="en-US" sz="491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4CB372F-CC55-43BF-A855-71A6443D756D}"/>
                  </a:ext>
                </a:extLst>
              </p:cNvPr>
              <p:cNvSpPr/>
              <p:nvPr/>
            </p:nvSpPr>
            <p:spPr>
              <a:xfrm>
                <a:off x="5999324" y="3211775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18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</a:t>
                </a:r>
                <a:endParaRPr kumimoji="0" lang="en-US" sz="491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96D78D0-7436-4AEB-970A-5DF5279AA895}"/>
                  </a:ext>
                </a:extLst>
              </p:cNvPr>
              <p:cNvSpPr/>
              <p:nvPr/>
            </p:nvSpPr>
            <p:spPr>
              <a:xfrm>
                <a:off x="5700027" y="2602261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8732">
                  <a:defRPr/>
                </a:pPr>
                <a:r>
                  <a:rPr lang="en-US" sz="98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Image</a:t>
                </a:r>
                <a:endParaRPr lang="en-US" sz="491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endParaRPr>
              </a:p>
            </p:txBody>
          </p: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78A9AE0A-DFEF-4897-A632-7787DC352258}"/>
                  </a:ext>
                </a:extLst>
              </p:cNvPr>
              <p:cNvCxnSpPr>
                <a:cxnSpLocks/>
                <a:stCxn id="92" idx="2"/>
                <a:endCxn id="90" idx="1"/>
              </p:cNvCxnSpPr>
              <p:nvPr/>
            </p:nvCxnSpPr>
            <p:spPr>
              <a:xfrm rot="16200000" flipH="1">
                <a:off x="5870403" y="2867409"/>
                <a:ext cx="174645" cy="83198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C3AEA57-5F1C-49CB-9CD2-84BF108E93D5}"/>
                  </a:ext>
                </a:extLst>
              </p:cNvPr>
              <p:cNvCxnSpPr>
                <a:cxnSpLocks/>
                <a:stCxn id="92" idx="2"/>
                <a:endCxn id="91" idx="1"/>
              </p:cNvCxnSpPr>
              <p:nvPr/>
            </p:nvCxnSpPr>
            <p:spPr>
              <a:xfrm rot="16200000" flipH="1">
                <a:off x="5707824" y="3029988"/>
                <a:ext cx="499802" cy="83198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Signature">
                <a:extLst>
                  <a:ext uri="{FF2B5EF4-FFF2-40B4-BE49-F238E27FC236}">
                    <a16:creationId xmlns:a16="http://schemas.microsoft.com/office/drawing/2014/main" id="{BAD4758F-1AE3-48FB-963A-9694CF881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71170" y="2652229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96" name="Signature">
                <a:extLst>
                  <a:ext uri="{FF2B5EF4-FFF2-40B4-BE49-F238E27FC236}">
                    <a16:creationId xmlns:a16="http://schemas.microsoft.com/office/drawing/2014/main" id="{C05420E7-3400-46C6-B088-ADF8BDCD6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61928" y="293947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97" name="Signature">
                <a:extLst>
                  <a:ext uri="{FF2B5EF4-FFF2-40B4-BE49-F238E27FC236}">
                    <a16:creationId xmlns:a16="http://schemas.microsoft.com/office/drawing/2014/main" id="{DB36D3F7-3BC0-49D9-8A3F-AFCA56AA5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62649" y="325895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98" name="Signature">
                <a:extLst>
                  <a:ext uri="{FF2B5EF4-FFF2-40B4-BE49-F238E27FC236}">
                    <a16:creationId xmlns:a16="http://schemas.microsoft.com/office/drawing/2014/main" id="{5E3EEB0E-0C11-4CDE-8BD0-903763B79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9419" y="2652229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99" name="Signature">
                <a:extLst>
                  <a:ext uri="{FF2B5EF4-FFF2-40B4-BE49-F238E27FC236}">
                    <a16:creationId xmlns:a16="http://schemas.microsoft.com/office/drawing/2014/main" id="{134D48F0-E4EC-4625-AE0D-F9AFB4FBD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0177" y="293947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00" name="Signature">
                <a:extLst>
                  <a:ext uri="{FF2B5EF4-FFF2-40B4-BE49-F238E27FC236}">
                    <a16:creationId xmlns:a16="http://schemas.microsoft.com/office/drawing/2014/main" id="{016B0B7F-F069-422F-A732-E2A27307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0898" y="3258952"/>
                <a:ext cx="122744" cy="122744"/>
              </a:xfrm>
              <a:prstGeom prst="rect">
                <a:avLst/>
              </a:prstGeom>
            </p:spPr>
          </p:pic>
        </p:grpSp>
        <p:sp>
          <p:nvSpPr>
            <p:cNvPr id="105" name="Docker Hub">
              <a:extLst>
                <a:ext uri="{FF2B5EF4-FFF2-40B4-BE49-F238E27FC236}">
                  <a16:creationId xmlns:a16="http://schemas.microsoft.com/office/drawing/2014/main" id="{81B6D467-ED73-431D-9722-97D4D1539019}"/>
                </a:ext>
              </a:extLst>
            </p:cNvPr>
            <p:cNvSpPr txBox="1"/>
            <p:nvPr/>
          </p:nvSpPr>
          <p:spPr>
            <a:xfrm>
              <a:off x="2662528" y="2190096"/>
              <a:ext cx="127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Docker Hub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98C1FDB-00FA-4116-A68D-CC4A66F51E3F}"/>
                </a:ext>
              </a:extLst>
            </p:cNvPr>
            <p:cNvSpPr/>
            <p:nvPr/>
          </p:nvSpPr>
          <p:spPr>
            <a:xfrm>
              <a:off x="2793747" y="2169513"/>
              <a:ext cx="1996590" cy="2217386"/>
            </a:xfrm>
            <a:prstGeom prst="rect">
              <a:avLst/>
            </a:prstGeom>
            <a:noFill/>
            <a:ln w="19050">
              <a:prstDash val="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1826722"/>
                        <a:gd name="connsiteY0" fmla="*/ 0 h 2287201"/>
                        <a:gd name="connsiteX1" fmla="*/ 420146 w 1826722"/>
                        <a:gd name="connsiteY1" fmla="*/ 0 h 2287201"/>
                        <a:gd name="connsiteX2" fmla="*/ 858559 w 1826722"/>
                        <a:gd name="connsiteY2" fmla="*/ 0 h 2287201"/>
                        <a:gd name="connsiteX3" fmla="*/ 1315240 w 1826722"/>
                        <a:gd name="connsiteY3" fmla="*/ 0 h 2287201"/>
                        <a:gd name="connsiteX4" fmla="*/ 1826722 w 1826722"/>
                        <a:gd name="connsiteY4" fmla="*/ 0 h 2287201"/>
                        <a:gd name="connsiteX5" fmla="*/ 1826722 w 1826722"/>
                        <a:gd name="connsiteY5" fmla="*/ 617544 h 2287201"/>
                        <a:gd name="connsiteX6" fmla="*/ 1826722 w 1826722"/>
                        <a:gd name="connsiteY6" fmla="*/ 1143601 h 2287201"/>
                        <a:gd name="connsiteX7" fmla="*/ 1826722 w 1826722"/>
                        <a:gd name="connsiteY7" fmla="*/ 1761145 h 2287201"/>
                        <a:gd name="connsiteX8" fmla="*/ 1826722 w 1826722"/>
                        <a:gd name="connsiteY8" fmla="*/ 2287201 h 2287201"/>
                        <a:gd name="connsiteX9" fmla="*/ 1351774 w 1826722"/>
                        <a:gd name="connsiteY9" fmla="*/ 2287201 h 2287201"/>
                        <a:gd name="connsiteX10" fmla="*/ 949895 w 1826722"/>
                        <a:gd name="connsiteY10" fmla="*/ 2287201 h 2287201"/>
                        <a:gd name="connsiteX11" fmla="*/ 493215 w 1826722"/>
                        <a:gd name="connsiteY11" fmla="*/ 2287201 h 2287201"/>
                        <a:gd name="connsiteX12" fmla="*/ 0 w 1826722"/>
                        <a:gd name="connsiteY12" fmla="*/ 2287201 h 2287201"/>
                        <a:gd name="connsiteX13" fmla="*/ 0 w 1826722"/>
                        <a:gd name="connsiteY13" fmla="*/ 1715401 h 2287201"/>
                        <a:gd name="connsiteX14" fmla="*/ 0 w 1826722"/>
                        <a:gd name="connsiteY14" fmla="*/ 1189345 h 2287201"/>
                        <a:gd name="connsiteX15" fmla="*/ 0 w 1826722"/>
                        <a:gd name="connsiteY15" fmla="*/ 617544 h 2287201"/>
                        <a:gd name="connsiteX16" fmla="*/ 0 w 1826722"/>
                        <a:gd name="connsiteY16" fmla="*/ 0 h 22872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826722" h="2287201" extrusionOk="0">
                          <a:moveTo>
                            <a:pt x="0" y="0"/>
                          </a:moveTo>
                          <a:cubicBezTo>
                            <a:pt x="147020" y="-40010"/>
                            <a:pt x="243272" y="7804"/>
                            <a:pt x="420146" y="0"/>
                          </a:cubicBezTo>
                          <a:cubicBezTo>
                            <a:pt x="597020" y="-7804"/>
                            <a:pt x="673021" y="48817"/>
                            <a:pt x="858559" y="0"/>
                          </a:cubicBezTo>
                          <a:cubicBezTo>
                            <a:pt x="1044097" y="-48817"/>
                            <a:pt x="1102717" y="6541"/>
                            <a:pt x="1315240" y="0"/>
                          </a:cubicBezTo>
                          <a:cubicBezTo>
                            <a:pt x="1527763" y="-6541"/>
                            <a:pt x="1672359" y="3020"/>
                            <a:pt x="1826722" y="0"/>
                          </a:cubicBezTo>
                          <a:cubicBezTo>
                            <a:pt x="1895332" y="208853"/>
                            <a:pt x="1798092" y="422089"/>
                            <a:pt x="1826722" y="617544"/>
                          </a:cubicBezTo>
                          <a:cubicBezTo>
                            <a:pt x="1855352" y="812999"/>
                            <a:pt x="1818504" y="1015957"/>
                            <a:pt x="1826722" y="1143601"/>
                          </a:cubicBezTo>
                          <a:cubicBezTo>
                            <a:pt x="1834940" y="1271245"/>
                            <a:pt x="1814435" y="1521039"/>
                            <a:pt x="1826722" y="1761145"/>
                          </a:cubicBezTo>
                          <a:cubicBezTo>
                            <a:pt x="1839009" y="2001251"/>
                            <a:pt x="1803243" y="2170613"/>
                            <a:pt x="1826722" y="2287201"/>
                          </a:cubicBezTo>
                          <a:cubicBezTo>
                            <a:pt x="1632152" y="2333024"/>
                            <a:pt x="1500485" y="2258696"/>
                            <a:pt x="1351774" y="2287201"/>
                          </a:cubicBezTo>
                          <a:cubicBezTo>
                            <a:pt x="1203063" y="2315706"/>
                            <a:pt x="1099164" y="2255328"/>
                            <a:pt x="949895" y="2287201"/>
                          </a:cubicBezTo>
                          <a:cubicBezTo>
                            <a:pt x="800626" y="2319074"/>
                            <a:pt x="615970" y="2280238"/>
                            <a:pt x="493215" y="2287201"/>
                          </a:cubicBezTo>
                          <a:cubicBezTo>
                            <a:pt x="370460" y="2294164"/>
                            <a:pt x="180981" y="2265192"/>
                            <a:pt x="0" y="2287201"/>
                          </a:cubicBezTo>
                          <a:cubicBezTo>
                            <a:pt x="-15640" y="2151787"/>
                            <a:pt x="56294" y="1907929"/>
                            <a:pt x="0" y="1715401"/>
                          </a:cubicBezTo>
                          <a:cubicBezTo>
                            <a:pt x="-56294" y="1522873"/>
                            <a:pt x="17661" y="1426596"/>
                            <a:pt x="0" y="1189345"/>
                          </a:cubicBezTo>
                          <a:cubicBezTo>
                            <a:pt x="-17661" y="952094"/>
                            <a:pt x="64649" y="808241"/>
                            <a:pt x="0" y="617544"/>
                          </a:cubicBezTo>
                          <a:cubicBezTo>
                            <a:pt x="-64649" y="426847"/>
                            <a:pt x="51165" y="23178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61B4467-C25C-4311-92FA-346BCF117AB2}"/>
              </a:ext>
            </a:extLst>
          </p:cNvPr>
          <p:cNvGrpSpPr/>
          <p:nvPr/>
        </p:nvGrpSpPr>
        <p:grpSpPr>
          <a:xfrm>
            <a:off x="5231338" y="2158050"/>
            <a:ext cx="3771776" cy="2589738"/>
            <a:chOff x="5231338" y="2158050"/>
            <a:chExt cx="3771776" cy="2589738"/>
          </a:xfrm>
        </p:grpSpPr>
        <p:grpSp>
          <p:nvGrpSpPr>
            <p:cNvPr id="15" name="acme-rockets keys">
              <a:extLst>
                <a:ext uri="{FF2B5EF4-FFF2-40B4-BE49-F238E27FC236}">
                  <a16:creationId xmlns:a16="http://schemas.microsoft.com/office/drawing/2014/main" id="{A4FAEF03-E4D4-4702-9503-B0D74E7F9578}"/>
                </a:ext>
              </a:extLst>
            </p:cNvPr>
            <p:cNvGrpSpPr/>
            <p:nvPr/>
          </p:nvGrpSpPr>
          <p:grpSpPr>
            <a:xfrm>
              <a:off x="6922850" y="3219632"/>
              <a:ext cx="414223" cy="1050806"/>
              <a:chOff x="6295268" y="2499829"/>
              <a:chExt cx="414223" cy="1050806"/>
            </a:xfrm>
          </p:grpSpPr>
          <p:pic>
            <p:nvPicPr>
              <p:cNvPr id="16" name="Signature">
                <a:extLst>
                  <a:ext uri="{FF2B5EF4-FFF2-40B4-BE49-F238E27FC236}">
                    <a16:creationId xmlns:a16="http://schemas.microsoft.com/office/drawing/2014/main" id="{6E881639-B52C-482F-966A-ACD27F231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5268" y="2499829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7" name="Signature">
                <a:extLst>
                  <a:ext uri="{FF2B5EF4-FFF2-40B4-BE49-F238E27FC236}">
                    <a16:creationId xmlns:a16="http://schemas.microsoft.com/office/drawing/2014/main" id="{0AC7CFBE-4A3A-4537-88FC-A724EF882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6026" y="278707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8" name="Signature">
                <a:extLst>
                  <a:ext uri="{FF2B5EF4-FFF2-40B4-BE49-F238E27FC236}">
                    <a16:creationId xmlns:a16="http://schemas.microsoft.com/office/drawing/2014/main" id="{4049DFDA-870E-49DF-AF11-66DF28E1F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6747" y="310655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9" name="Signature">
                <a:extLst>
                  <a:ext uri="{FF2B5EF4-FFF2-40B4-BE49-F238E27FC236}">
                    <a16:creationId xmlns:a16="http://schemas.microsoft.com/office/drawing/2014/main" id="{9BE0BB63-340E-4E3F-93E4-7AEC2CD7D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6002" y="3427891"/>
                <a:ext cx="122744" cy="122744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C7B40A4-4A0D-4CB5-B8B4-A55ABD01F3AA}"/>
                </a:ext>
              </a:extLst>
            </p:cNvPr>
            <p:cNvGrpSpPr/>
            <p:nvPr/>
          </p:nvGrpSpPr>
          <p:grpSpPr>
            <a:xfrm>
              <a:off x="7524165" y="3381727"/>
              <a:ext cx="648024" cy="982823"/>
              <a:chOff x="6782244" y="2655573"/>
              <a:chExt cx="648024" cy="98282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D761C9E-962B-451B-8191-833D27609E00}"/>
                  </a:ext>
                </a:extLst>
              </p:cNvPr>
              <p:cNvSpPr/>
              <p:nvPr/>
            </p:nvSpPr>
            <p:spPr>
              <a:xfrm>
                <a:off x="6909614" y="2655573"/>
                <a:ext cx="238156" cy="2381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6DBEA3-5EB5-4636-9504-6A11A9C2E222}"/>
                  </a:ext>
                </a:extLst>
              </p:cNvPr>
              <p:cNvGrpSpPr/>
              <p:nvPr/>
            </p:nvGrpSpPr>
            <p:grpSpPr>
              <a:xfrm>
                <a:off x="6782244" y="3003640"/>
                <a:ext cx="648024" cy="634756"/>
                <a:chOff x="6782244" y="3003640"/>
                <a:chExt cx="648024" cy="634756"/>
              </a:xfrm>
            </p:grpSpPr>
            <p:sp>
              <p:nvSpPr>
                <p:cNvPr id="32" name="label">
                  <a:extLst>
                    <a:ext uri="{FF2B5EF4-FFF2-40B4-BE49-F238E27FC236}">
                      <a16:creationId xmlns:a16="http://schemas.microsoft.com/office/drawing/2014/main" id="{BBC55088-023C-4A58-B345-26CC5D7BB6B5}"/>
                    </a:ext>
                  </a:extLst>
                </p:cNvPr>
                <p:cNvSpPr txBox="1"/>
                <p:nvPr/>
              </p:nvSpPr>
              <p:spPr>
                <a:xfrm>
                  <a:off x="6782244" y="3361397"/>
                  <a:ext cx="6480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/>
                    <a:t>Policy</a:t>
                  </a:r>
                  <a:br>
                    <a:rPr lang="en-US" sz="600" dirty="0"/>
                  </a:br>
                  <a:r>
                    <a:rPr lang="en-US" sz="600" dirty="0"/>
                    <a:t>Management</a:t>
                  </a:r>
                </a:p>
              </p:txBody>
            </p:sp>
            <p:grpSp>
              <p:nvGrpSpPr>
                <p:cNvPr id="33" name="Picture 6">
                  <a:extLst>
                    <a:ext uri="{FF2B5EF4-FFF2-40B4-BE49-F238E27FC236}">
                      <a16:creationId xmlns:a16="http://schemas.microsoft.com/office/drawing/2014/main" id="{04FCFA9F-E3ED-4D64-A050-F0DA68C21393}"/>
                    </a:ext>
                  </a:extLst>
                </p:cNvPr>
                <p:cNvGrpSpPr/>
                <p:nvPr/>
              </p:nvGrpSpPr>
              <p:grpSpPr>
                <a:xfrm>
                  <a:off x="6954140" y="3003640"/>
                  <a:ext cx="380737" cy="385628"/>
                  <a:chOff x="6954140" y="3003640"/>
                  <a:chExt cx="380737" cy="385628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43EA7EFD-4E6B-42C1-B24B-1C2CFA2533B8}"/>
                      </a:ext>
                    </a:extLst>
                  </p:cNvPr>
                  <p:cNvSpPr/>
                  <p:nvPr/>
                </p:nvSpPr>
                <p:spPr>
                  <a:xfrm>
                    <a:off x="7045859" y="3162212"/>
                    <a:ext cx="51362" cy="41171"/>
                  </a:xfrm>
                  <a:custGeom>
                    <a:avLst/>
                    <a:gdLst>
                      <a:gd name="connsiteX0" fmla="*/ 51363 w 51362"/>
                      <a:gd name="connsiteY0" fmla="*/ 7745 h 41171"/>
                      <a:gd name="connsiteX1" fmla="*/ 43210 w 51362"/>
                      <a:gd name="connsiteY1" fmla="*/ 0 h 41171"/>
                      <a:gd name="connsiteX2" fmla="*/ 17936 w 51362"/>
                      <a:gd name="connsiteY2" fmla="*/ 25274 h 41171"/>
                      <a:gd name="connsiteX3" fmla="*/ 8153 w 51362"/>
                      <a:gd name="connsiteY3" fmla="*/ 15490 h 41171"/>
                      <a:gd name="connsiteX4" fmla="*/ 0 w 51362"/>
                      <a:gd name="connsiteY4" fmla="*/ 23236 h 41171"/>
                      <a:gd name="connsiteX5" fmla="*/ 17936 w 51362"/>
                      <a:gd name="connsiteY5" fmla="*/ 41172 h 41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1362" h="41171">
                        <a:moveTo>
                          <a:pt x="51363" y="7745"/>
                        </a:moveTo>
                        <a:lnTo>
                          <a:pt x="43210" y="0"/>
                        </a:lnTo>
                        <a:lnTo>
                          <a:pt x="17936" y="25274"/>
                        </a:lnTo>
                        <a:lnTo>
                          <a:pt x="8153" y="15490"/>
                        </a:lnTo>
                        <a:lnTo>
                          <a:pt x="0" y="23236"/>
                        </a:lnTo>
                        <a:lnTo>
                          <a:pt x="17936" y="41172"/>
                        </a:lnTo>
                        <a:close/>
                      </a:path>
                    </a:pathLst>
                  </a:custGeom>
                  <a:noFill/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0C251B63-32ED-48BA-8877-27B576D2E989}"/>
                      </a:ext>
                    </a:extLst>
                  </p:cNvPr>
                  <p:cNvSpPr/>
                  <p:nvPr/>
                </p:nvSpPr>
                <p:spPr>
                  <a:xfrm>
                    <a:off x="7232967" y="3287766"/>
                    <a:ext cx="74190" cy="64815"/>
                  </a:xfrm>
                  <a:custGeom>
                    <a:avLst/>
                    <a:gdLst>
                      <a:gd name="connsiteX0" fmla="*/ 18752 w 74190"/>
                      <a:gd name="connsiteY0" fmla="*/ 0 h 64815"/>
                      <a:gd name="connsiteX1" fmla="*/ 0 w 74190"/>
                      <a:gd name="connsiteY1" fmla="*/ 0 h 64815"/>
                      <a:gd name="connsiteX2" fmla="*/ 0 w 74190"/>
                      <a:gd name="connsiteY2" fmla="*/ 10191 h 64815"/>
                      <a:gd name="connsiteX3" fmla="*/ 0 w 74190"/>
                      <a:gd name="connsiteY3" fmla="*/ 64815 h 64815"/>
                      <a:gd name="connsiteX4" fmla="*/ 74191 w 74190"/>
                      <a:gd name="connsiteY4" fmla="*/ 64815 h 64815"/>
                      <a:gd name="connsiteX5" fmla="*/ 74191 w 74190"/>
                      <a:gd name="connsiteY5" fmla="*/ 10191 h 64815"/>
                      <a:gd name="connsiteX6" fmla="*/ 18752 w 74190"/>
                      <a:gd name="connsiteY6" fmla="*/ 10191 h 64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190" h="64815">
                        <a:moveTo>
                          <a:pt x="18752" y="0"/>
                        </a:moveTo>
                        <a:lnTo>
                          <a:pt x="0" y="0"/>
                        </a:lnTo>
                        <a:lnTo>
                          <a:pt x="0" y="10191"/>
                        </a:lnTo>
                        <a:lnTo>
                          <a:pt x="0" y="64815"/>
                        </a:lnTo>
                        <a:lnTo>
                          <a:pt x="74191" y="64815"/>
                        </a:lnTo>
                        <a:lnTo>
                          <a:pt x="74191" y="10191"/>
                        </a:lnTo>
                        <a:lnTo>
                          <a:pt x="18752" y="10191"/>
                        </a:lnTo>
                        <a:close/>
                      </a:path>
                    </a:pathLst>
                  </a:custGeom>
                  <a:noFill/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2FB9A14C-C5DF-4215-80EB-7366B8D06E48}"/>
                      </a:ext>
                    </a:extLst>
                  </p:cNvPr>
                  <p:cNvSpPr/>
                  <p:nvPr/>
                </p:nvSpPr>
                <p:spPr>
                  <a:xfrm>
                    <a:off x="7008356" y="3112276"/>
                    <a:ext cx="126369" cy="145324"/>
                  </a:xfrm>
                  <a:custGeom>
                    <a:avLst/>
                    <a:gdLst>
                      <a:gd name="connsiteX0" fmla="*/ 30166 w 126369"/>
                      <a:gd name="connsiteY0" fmla="*/ 128611 h 145324"/>
                      <a:gd name="connsiteX1" fmla="*/ 56662 w 126369"/>
                      <a:gd name="connsiteY1" fmla="*/ 144101 h 145324"/>
                      <a:gd name="connsiteX2" fmla="*/ 63185 w 126369"/>
                      <a:gd name="connsiteY2" fmla="*/ 145324 h 145324"/>
                      <a:gd name="connsiteX3" fmla="*/ 69707 w 126369"/>
                      <a:gd name="connsiteY3" fmla="*/ 144101 h 145324"/>
                      <a:gd name="connsiteX4" fmla="*/ 96204 w 126369"/>
                      <a:gd name="connsiteY4" fmla="*/ 128611 h 145324"/>
                      <a:gd name="connsiteX5" fmla="*/ 115770 w 126369"/>
                      <a:gd name="connsiteY5" fmla="*/ 110675 h 145324"/>
                      <a:gd name="connsiteX6" fmla="*/ 126369 w 126369"/>
                      <a:gd name="connsiteY6" fmla="*/ 82548 h 145324"/>
                      <a:gd name="connsiteX7" fmla="*/ 126369 w 126369"/>
                      <a:gd name="connsiteY7" fmla="*/ 29962 h 145324"/>
                      <a:gd name="connsiteX8" fmla="*/ 114955 w 126369"/>
                      <a:gd name="connsiteY8" fmla="*/ 14879 h 145324"/>
                      <a:gd name="connsiteX9" fmla="*/ 67669 w 126369"/>
                      <a:gd name="connsiteY9" fmla="*/ 611 h 145324"/>
                      <a:gd name="connsiteX10" fmla="*/ 58700 w 126369"/>
                      <a:gd name="connsiteY10" fmla="*/ 611 h 145324"/>
                      <a:gd name="connsiteX11" fmla="*/ 11414 w 126369"/>
                      <a:gd name="connsiteY11" fmla="*/ 14879 h 145324"/>
                      <a:gd name="connsiteX12" fmla="*/ 0 w 126369"/>
                      <a:gd name="connsiteY12" fmla="*/ 29962 h 145324"/>
                      <a:gd name="connsiteX13" fmla="*/ 0 w 126369"/>
                      <a:gd name="connsiteY13" fmla="*/ 82140 h 145324"/>
                      <a:gd name="connsiteX14" fmla="*/ 10599 w 126369"/>
                      <a:gd name="connsiteY14" fmla="*/ 110267 h 145324"/>
                      <a:gd name="connsiteX15" fmla="*/ 30166 w 126369"/>
                      <a:gd name="connsiteY15" fmla="*/ 128611 h 145324"/>
                      <a:gd name="connsiteX16" fmla="*/ 24459 w 126369"/>
                      <a:gd name="connsiteY16" fmla="*/ 36484 h 145324"/>
                      <a:gd name="connsiteX17" fmla="*/ 63185 w 126369"/>
                      <a:gd name="connsiteY17" fmla="*/ 25070 h 145324"/>
                      <a:gd name="connsiteX18" fmla="*/ 101911 w 126369"/>
                      <a:gd name="connsiteY18" fmla="*/ 36484 h 145324"/>
                      <a:gd name="connsiteX19" fmla="*/ 101911 w 126369"/>
                      <a:gd name="connsiteY19" fmla="*/ 82140 h 145324"/>
                      <a:gd name="connsiteX20" fmla="*/ 96204 w 126369"/>
                      <a:gd name="connsiteY20" fmla="*/ 95184 h 145324"/>
                      <a:gd name="connsiteX21" fmla="*/ 81528 w 126369"/>
                      <a:gd name="connsiteY21" fmla="*/ 108637 h 145324"/>
                      <a:gd name="connsiteX22" fmla="*/ 62777 w 126369"/>
                      <a:gd name="connsiteY22" fmla="*/ 120051 h 145324"/>
                      <a:gd name="connsiteX23" fmla="*/ 44025 w 126369"/>
                      <a:gd name="connsiteY23" fmla="*/ 108637 h 145324"/>
                      <a:gd name="connsiteX24" fmla="*/ 29350 w 126369"/>
                      <a:gd name="connsiteY24" fmla="*/ 95184 h 145324"/>
                      <a:gd name="connsiteX25" fmla="*/ 23643 w 126369"/>
                      <a:gd name="connsiteY25" fmla="*/ 82140 h 145324"/>
                      <a:gd name="connsiteX26" fmla="*/ 23643 w 126369"/>
                      <a:gd name="connsiteY26" fmla="*/ 36484 h 145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26369" h="145324">
                        <a:moveTo>
                          <a:pt x="30166" y="128611"/>
                        </a:moveTo>
                        <a:cubicBezTo>
                          <a:pt x="42802" y="137987"/>
                          <a:pt x="55439" y="143286"/>
                          <a:pt x="56662" y="144101"/>
                        </a:cubicBezTo>
                        <a:cubicBezTo>
                          <a:pt x="58700" y="144917"/>
                          <a:pt x="60739" y="145324"/>
                          <a:pt x="63185" y="145324"/>
                        </a:cubicBezTo>
                        <a:cubicBezTo>
                          <a:pt x="65630" y="145324"/>
                          <a:pt x="67669" y="144917"/>
                          <a:pt x="69707" y="144101"/>
                        </a:cubicBezTo>
                        <a:cubicBezTo>
                          <a:pt x="70930" y="143286"/>
                          <a:pt x="83567" y="137987"/>
                          <a:pt x="96204" y="128611"/>
                        </a:cubicBezTo>
                        <a:cubicBezTo>
                          <a:pt x="104356" y="122904"/>
                          <a:pt x="110879" y="116789"/>
                          <a:pt x="115770" y="110675"/>
                        </a:cubicBezTo>
                        <a:cubicBezTo>
                          <a:pt x="123108" y="101707"/>
                          <a:pt x="126369" y="91923"/>
                          <a:pt x="126369" y="82548"/>
                        </a:cubicBezTo>
                        <a:lnTo>
                          <a:pt x="126369" y="29962"/>
                        </a:lnTo>
                        <a:cubicBezTo>
                          <a:pt x="126369" y="23032"/>
                          <a:pt x="121885" y="16917"/>
                          <a:pt x="114955" y="14879"/>
                        </a:cubicBezTo>
                        <a:lnTo>
                          <a:pt x="67669" y="611"/>
                        </a:lnTo>
                        <a:cubicBezTo>
                          <a:pt x="64815" y="-204"/>
                          <a:pt x="61554" y="-204"/>
                          <a:pt x="58700" y="611"/>
                        </a:cubicBezTo>
                        <a:lnTo>
                          <a:pt x="11414" y="14879"/>
                        </a:lnTo>
                        <a:cubicBezTo>
                          <a:pt x="4892" y="16917"/>
                          <a:pt x="0" y="23032"/>
                          <a:pt x="0" y="29962"/>
                        </a:cubicBezTo>
                        <a:lnTo>
                          <a:pt x="0" y="82140"/>
                        </a:lnTo>
                        <a:cubicBezTo>
                          <a:pt x="0" y="91516"/>
                          <a:pt x="3669" y="101299"/>
                          <a:pt x="10599" y="110267"/>
                        </a:cubicBezTo>
                        <a:cubicBezTo>
                          <a:pt x="15898" y="116382"/>
                          <a:pt x="22420" y="122496"/>
                          <a:pt x="30166" y="128611"/>
                        </a:cubicBezTo>
                        <a:close/>
                        <a:moveTo>
                          <a:pt x="24459" y="36484"/>
                        </a:moveTo>
                        <a:lnTo>
                          <a:pt x="63185" y="25070"/>
                        </a:lnTo>
                        <a:lnTo>
                          <a:pt x="101911" y="36484"/>
                        </a:lnTo>
                        <a:lnTo>
                          <a:pt x="101911" y="82140"/>
                        </a:lnTo>
                        <a:cubicBezTo>
                          <a:pt x="101911" y="86216"/>
                          <a:pt x="99872" y="90700"/>
                          <a:pt x="96204" y="95184"/>
                        </a:cubicBezTo>
                        <a:cubicBezTo>
                          <a:pt x="92942" y="99668"/>
                          <a:pt x="88051" y="104153"/>
                          <a:pt x="81528" y="108637"/>
                        </a:cubicBezTo>
                        <a:cubicBezTo>
                          <a:pt x="74191" y="113936"/>
                          <a:pt x="67261" y="117605"/>
                          <a:pt x="62777" y="120051"/>
                        </a:cubicBezTo>
                        <a:cubicBezTo>
                          <a:pt x="58700" y="118012"/>
                          <a:pt x="51363" y="113936"/>
                          <a:pt x="44025" y="108637"/>
                        </a:cubicBezTo>
                        <a:cubicBezTo>
                          <a:pt x="37911" y="104153"/>
                          <a:pt x="33019" y="99668"/>
                          <a:pt x="29350" y="95184"/>
                        </a:cubicBezTo>
                        <a:cubicBezTo>
                          <a:pt x="25681" y="90293"/>
                          <a:pt x="23643" y="86216"/>
                          <a:pt x="23643" y="82140"/>
                        </a:cubicBezTo>
                        <a:lnTo>
                          <a:pt x="23643" y="36484"/>
                        </a:lnTo>
                        <a:close/>
                      </a:path>
                    </a:pathLst>
                  </a:custGeom>
                  <a:noFill/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22105A81-1F71-41D8-B284-3FB20D39F812}"/>
                      </a:ext>
                    </a:extLst>
                  </p:cNvPr>
                  <p:cNvSpPr/>
                  <p:nvPr/>
                </p:nvSpPr>
                <p:spPr>
                  <a:xfrm>
                    <a:off x="6998165" y="3286135"/>
                    <a:ext cx="146751" cy="24458"/>
                  </a:xfrm>
                  <a:custGeom>
                    <a:avLst/>
                    <a:gdLst>
                      <a:gd name="connsiteX0" fmla="*/ 0 w 146751"/>
                      <a:gd name="connsiteY0" fmla="*/ 0 h 24458"/>
                      <a:gd name="connsiteX1" fmla="*/ 146751 w 146751"/>
                      <a:gd name="connsiteY1" fmla="*/ 0 h 24458"/>
                      <a:gd name="connsiteX2" fmla="*/ 146751 w 146751"/>
                      <a:gd name="connsiteY2" fmla="*/ 24459 h 24458"/>
                      <a:gd name="connsiteX3" fmla="*/ 0 w 146751"/>
                      <a:gd name="connsiteY3" fmla="*/ 24459 h 24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751" h="24458">
                        <a:moveTo>
                          <a:pt x="0" y="0"/>
                        </a:moveTo>
                        <a:lnTo>
                          <a:pt x="146751" y="0"/>
                        </a:lnTo>
                        <a:lnTo>
                          <a:pt x="146751" y="24459"/>
                        </a:lnTo>
                        <a:lnTo>
                          <a:pt x="0" y="24459"/>
                        </a:lnTo>
                        <a:close/>
                      </a:path>
                    </a:pathLst>
                  </a:custGeom>
                  <a:noFill/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B45472-2EAF-413C-A491-7ABDA11CAB67}"/>
                      </a:ext>
                    </a:extLst>
                  </p:cNvPr>
                  <p:cNvSpPr/>
                  <p:nvPr/>
                </p:nvSpPr>
                <p:spPr>
                  <a:xfrm>
                    <a:off x="6998165" y="3333014"/>
                    <a:ext cx="146751" cy="24458"/>
                  </a:xfrm>
                  <a:custGeom>
                    <a:avLst/>
                    <a:gdLst>
                      <a:gd name="connsiteX0" fmla="*/ 0 w 146751"/>
                      <a:gd name="connsiteY0" fmla="*/ 0 h 24458"/>
                      <a:gd name="connsiteX1" fmla="*/ 146751 w 146751"/>
                      <a:gd name="connsiteY1" fmla="*/ 0 h 24458"/>
                      <a:gd name="connsiteX2" fmla="*/ 146751 w 146751"/>
                      <a:gd name="connsiteY2" fmla="*/ 24459 h 24458"/>
                      <a:gd name="connsiteX3" fmla="*/ 0 w 146751"/>
                      <a:gd name="connsiteY3" fmla="*/ 24459 h 24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751" h="24458">
                        <a:moveTo>
                          <a:pt x="0" y="0"/>
                        </a:moveTo>
                        <a:lnTo>
                          <a:pt x="146751" y="0"/>
                        </a:lnTo>
                        <a:lnTo>
                          <a:pt x="146751" y="24459"/>
                        </a:lnTo>
                        <a:lnTo>
                          <a:pt x="0" y="24459"/>
                        </a:lnTo>
                        <a:close/>
                      </a:path>
                    </a:pathLst>
                  </a:custGeom>
                  <a:noFill/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16790CB5-9935-4149-B200-528A0B123325}"/>
                      </a:ext>
                    </a:extLst>
                  </p:cNvPr>
                  <p:cNvSpPr/>
                  <p:nvPr/>
                </p:nvSpPr>
                <p:spPr>
                  <a:xfrm>
                    <a:off x="7023439" y="3003640"/>
                    <a:ext cx="234801" cy="247846"/>
                  </a:xfrm>
                  <a:custGeom>
                    <a:avLst/>
                    <a:gdLst>
                      <a:gd name="connsiteX0" fmla="*/ 0 w 234801"/>
                      <a:gd name="connsiteY0" fmla="*/ 40764 h 247846"/>
                      <a:gd name="connsiteX1" fmla="*/ 165503 w 234801"/>
                      <a:gd name="connsiteY1" fmla="*/ 40764 h 247846"/>
                      <a:gd name="connsiteX2" fmla="*/ 189961 w 234801"/>
                      <a:gd name="connsiteY2" fmla="*/ 40764 h 247846"/>
                      <a:gd name="connsiteX3" fmla="*/ 189961 w 234801"/>
                      <a:gd name="connsiteY3" fmla="*/ 65223 h 247846"/>
                      <a:gd name="connsiteX4" fmla="*/ 189961 w 234801"/>
                      <a:gd name="connsiteY4" fmla="*/ 247846 h 247846"/>
                      <a:gd name="connsiteX5" fmla="*/ 234802 w 234801"/>
                      <a:gd name="connsiteY5" fmla="*/ 228280 h 247846"/>
                      <a:gd name="connsiteX6" fmla="*/ 234802 w 234801"/>
                      <a:gd name="connsiteY6" fmla="*/ 0 h 247846"/>
                      <a:gd name="connsiteX7" fmla="*/ 0 w 234801"/>
                      <a:gd name="connsiteY7" fmla="*/ 0 h 247846"/>
                      <a:gd name="connsiteX8" fmla="*/ 0 w 234801"/>
                      <a:gd name="connsiteY8" fmla="*/ 40764 h 247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4801" h="247846">
                        <a:moveTo>
                          <a:pt x="0" y="40764"/>
                        </a:moveTo>
                        <a:lnTo>
                          <a:pt x="165503" y="40764"/>
                        </a:lnTo>
                        <a:lnTo>
                          <a:pt x="189961" y="40764"/>
                        </a:lnTo>
                        <a:lnTo>
                          <a:pt x="189961" y="65223"/>
                        </a:lnTo>
                        <a:lnTo>
                          <a:pt x="189961" y="247846"/>
                        </a:lnTo>
                        <a:cubicBezTo>
                          <a:pt x="202598" y="237655"/>
                          <a:pt x="218089" y="230725"/>
                          <a:pt x="234802" y="228280"/>
                        </a:cubicBezTo>
                        <a:lnTo>
                          <a:pt x="234802" y="0"/>
                        </a:lnTo>
                        <a:lnTo>
                          <a:pt x="0" y="0"/>
                        </a:lnTo>
                        <a:lnTo>
                          <a:pt x="0" y="40764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491D647-D994-4E15-AA55-79F132937513}"/>
                      </a:ext>
                    </a:extLst>
                  </p:cNvPr>
                  <p:cNvSpPr/>
                  <p:nvPr/>
                </p:nvSpPr>
                <p:spPr>
                  <a:xfrm>
                    <a:off x="6954140" y="3068862"/>
                    <a:ext cx="234801" cy="320406"/>
                  </a:xfrm>
                  <a:custGeom>
                    <a:avLst/>
                    <a:gdLst>
                      <a:gd name="connsiteX0" fmla="*/ 0 w 234801"/>
                      <a:gd name="connsiteY0" fmla="*/ 320407 h 320406"/>
                      <a:gd name="connsiteX1" fmla="*/ 234802 w 234801"/>
                      <a:gd name="connsiteY1" fmla="*/ 320407 h 320406"/>
                      <a:gd name="connsiteX2" fmla="*/ 234802 w 234801"/>
                      <a:gd name="connsiteY2" fmla="*/ 289018 h 320406"/>
                      <a:gd name="connsiteX3" fmla="*/ 226649 w 234801"/>
                      <a:gd name="connsiteY3" fmla="*/ 251923 h 320406"/>
                      <a:gd name="connsiteX4" fmla="*/ 234802 w 234801"/>
                      <a:gd name="connsiteY4" fmla="*/ 214827 h 320406"/>
                      <a:gd name="connsiteX5" fmla="*/ 234802 w 234801"/>
                      <a:gd name="connsiteY5" fmla="*/ 0 h 320406"/>
                      <a:gd name="connsiteX6" fmla="*/ 0 w 234801"/>
                      <a:gd name="connsiteY6" fmla="*/ 0 h 320406"/>
                      <a:gd name="connsiteX7" fmla="*/ 0 w 234801"/>
                      <a:gd name="connsiteY7" fmla="*/ 320407 h 320406"/>
                      <a:gd name="connsiteX8" fmla="*/ 54216 w 234801"/>
                      <a:gd name="connsiteY8" fmla="*/ 73376 h 320406"/>
                      <a:gd name="connsiteX9" fmla="*/ 65630 w 234801"/>
                      <a:gd name="connsiteY9" fmla="*/ 58293 h 320406"/>
                      <a:gd name="connsiteX10" fmla="*/ 112917 w 234801"/>
                      <a:gd name="connsiteY10" fmla="*/ 44025 h 320406"/>
                      <a:gd name="connsiteX11" fmla="*/ 121885 w 234801"/>
                      <a:gd name="connsiteY11" fmla="*/ 44025 h 320406"/>
                      <a:gd name="connsiteX12" fmla="*/ 169171 w 234801"/>
                      <a:gd name="connsiteY12" fmla="*/ 58293 h 320406"/>
                      <a:gd name="connsiteX13" fmla="*/ 180585 w 234801"/>
                      <a:gd name="connsiteY13" fmla="*/ 73376 h 320406"/>
                      <a:gd name="connsiteX14" fmla="*/ 180585 w 234801"/>
                      <a:gd name="connsiteY14" fmla="*/ 125554 h 320406"/>
                      <a:gd name="connsiteX15" fmla="*/ 169987 w 234801"/>
                      <a:gd name="connsiteY15" fmla="*/ 153681 h 320406"/>
                      <a:gd name="connsiteX16" fmla="*/ 150420 w 234801"/>
                      <a:gd name="connsiteY16" fmla="*/ 171617 h 320406"/>
                      <a:gd name="connsiteX17" fmla="*/ 123923 w 234801"/>
                      <a:gd name="connsiteY17" fmla="*/ 187108 h 320406"/>
                      <a:gd name="connsiteX18" fmla="*/ 117401 w 234801"/>
                      <a:gd name="connsiteY18" fmla="*/ 188331 h 320406"/>
                      <a:gd name="connsiteX19" fmla="*/ 110879 w 234801"/>
                      <a:gd name="connsiteY19" fmla="*/ 187108 h 320406"/>
                      <a:gd name="connsiteX20" fmla="*/ 84382 w 234801"/>
                      <a:gd name="connsiteY20" fmla="*/ 171617 h 320406"/>
                      <a:gd name="connsiteX21" fmla="*/ 64815 w 234801"/>
                      <a:gd name="connsiteY21" fmla="*/ 153681 h 320406"/>
                      <a:gd name="connsiteX22" fmla="*/ 54216 w 234801"/>
                      <a:gd name="connsiteY22" fmla="*/ 125554 h 320406"/>
                      <a:gd name="connsiteX23" fmla="*/ 54216 w 234801"/>
                      <a:gd name="connsiteY23" fmla="*/ 73376 h 320406"/>
                      <a:gd name="connsiteX24" fmla="*/ 44025 w 234801"/>
                      <a:gd name="connsiteY24" fmla="*/ 217273 h 320406"/>
                      <a:gd name="connsiteX25" fmla="*/ 190777 w 234801"/>
                      <a:gd name="connsiteY25" fmla="*/ 217273 h 320406"/>
                      <a:gd name="connsiteX26" fmla="*/ 190777 w 234801"/>
                      <a:gd name="connsiteY26" fmla="*/ 241732 h 320406"/>
                      <a:gd name="connsiteX27" fmla="*/ 44025 w 234801"/>
                      <a:gd name="connsiteY27" fmla="*/ 241732 h 320406"/>
                      <a:gd name="connsiteX28" fmla="*/ 44025 w 234801"/>
                      <a:gd name="connsiteY28" fmla="*/ 217273 h 320406"/>
                      <a:gd name="connsiteX29" fmla="*/ 44025 w 234801"/>
                      <a:gd name="connsiteY29" fmla="*/ 264152 h 320406"/>
                      <a:gd name="connsiteX30" fmla="*/ 190777 w 234801"/>
                      <a:gd name="connsiteY30" fmla="*/ 264152 h 320406"/>
                      <a:gd name="connsiteX31" fmla="*/ 190777 w 234801"/>
                      <a:gd name="connsiteY31" fmla="*/ 288611 h 320406"/>
                      <a:gd name="connsiteX32" fmla="*/ 44025 w 234801"/>
                      <a:gd name="connsiteY32" fmla="*/ 288611 h 320406"/>
                      <a:gd name="connsiteX33" fmla="*/ 44025 w 234801"/>
                      <a:gd name="connsiteY33" fmla="*/ 264152 h 320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34801" h="320406">
                        <a:moveTo>
                          <a:pt x="0" y="320407"/>
                        </a:moveTo>
                        <a:lnTo>
                          <a:pt x="234802" y="320407"/>
                        </a:lnTo>
                        <a:lnTo>
                          <a:pt x="234802" y="289018"/>
                        </a:lnTo>
                        <a:cubicBezTo>
                          <a:pt x="229503" y="277604"/>
                          <a:pt x="226649" y="264967"/>
                          <a:pt x="226649" y="251923"/>
                        </a:cubicBezTo>
                        <a:cubicBezTo>
                          <a:pt x="226649" y="238878"/>
                          <a:pt x="229503" y="225834"/>
                          <a:pt x="234802" y="214827"/>
                        </a:cubicBezTo>
                        <a:lnTo>
                          <a:pt x="234802" y="0"/>
                        </a:lnTo>
                        <a:lnTo>
                          <a:pt x="0" y="0"/>
                        </a:lnTo>
                        <a:lnTo>
                          <a:pt x="0" y="320407"/>
                        </a:lnTo>
                        <a:close/>
                        <a:moveTo>
                          <a:pt x="54216" y="73376"/>
                        </a:moveTo>
                        <a:cubicBezTo>
                          <a:pt x="54216" y="66446"/>
                          <a:pt x="58700" y="60331"/>
                          <a:pt x="65630" y="58293"/>
                        </a:cubicBezTo>
                        <a:lnTo>
                          <a:pt x="112917" y="44025"/>
                        </a:lnTo>
                        <a:cubicBezTo>
                          <a:pt x="115770" y="43210"/>
                          <a:pt x="119032" y="43210"/>
                          <a:pt x="121885" y="44025"/>
                        </a:cubicBezTo>
                        <a:lnTo>
                          <a:pt x="169171" y="58293"/>
                        </a:lnTo>
                        <a:cubicBezTo>
                          <a:pt x="175694" y="60331"/>
                          <a:pt x="180585" y="66446"/>
                          <a:pt x="180585" y="73376"/>
                        </a:cubicBezTo>
                        <a:lnTo>
                          <a:pt x="180585" y="125554"/>
                        </a:lnTo>
                        <a:cubicBezTo>
                          <a:pt x="180585" y="134930"/>
                          <a:pt x="176917" y="144713"/>
                          <a:pt x="169987" y="153681"/>
                        </a:cubicBezTo>
                        <a:cubicBezTo>
                          <a:pt x="165095" y="159796"/>
                          <a:pt x="158573" y="165910"/>
                          <a:pt x="150420" y="171617"/>
                        </a:cubicBezTo>
                        <a:cubicBezTo>
                          <a:pt x="137783" y="180993"/>
                          <a:pt x="125146" y="186292"/>
                          <a:pt x="123923" y="187108"/>
                        </a:cubicBezTo>
                        <a:cubicBezTo>
                          <a:pt x="121885" y="187923"/>
                          <a:pt x="119847" y="188331"/>
                          <a:pt x="117401" y="188331"/>
                        </a:cubicBezTo>
                        <a:cubicBezTo>
                          <a:pt x="114955" y="188331"/>
                          <a:pt x="112917" y="187923"/>
                          <a:pt x="110879" y="187108"/>
                        </a:cubicBezTo>
                        <a:cubicBezTo>
                          <a:pt x="109248" y="186292"/>
                          <a:pt x="97019" y="180585"/>
                          <a:pt x="84382" y="171617"/>
                        </a:cubicBezTo>
                        <a:cubicBezTo>
                          <a:pt x="76229" y="165910"/>
                          <a:pt x="69707" y="159796"/>
                          <a:pt x="64815" y="153681"/>
                        </a:cubicBezTo>
                        <a:cubicBezTo>
                          <a:pt x="57885" y="144713"/>
                          <a:pt x="54216" y="134930"/>
                          <a:pt x="54216" y="125554"/>
                        </a:cubicBezTo>
                        <a:lnTo>
                          <a:pt x="54216" y="73376"/>
                        </a:lnTo>
                        <a:close/>
                        <a:moveTo>
                          <a:pt x="44025" y="217273"/>
                        </a:moveTo>
                        <a:lnTo>
                          <a:pt x="190777" y="217273"/>
                        </a:lnTo>
                        <a:lnTo>
                          <a:pt x="190777" y="241732"/>
                        </a:lnTo>
                        <a:lnTo>
                          <a:pt x="44025" y="241732"/>
                        </a:lnTo>
                        <a:lnTo>
                          <a:pt x="44025" y="217273"/>
                        </a:lnTo>
                        <a:close/>
                        <a:moveTo>
                          <a:pt x="44025" y="264152"/>
                        </a:moveTo>
                        <a:lnTo>
                          <a:pt x="190777" y="264152"/>
                        </a:lnTo>
                        <a:lnTo>
                          <a:pt x="190777" y="288611"/>
                        </a:lnTo>
                        <a:lnTo>
                          <a:pt x="44025" y="288611"/>
                        </a:lnTo>
                        <a:lnTo>
                          <a:pt x="44025" y="26415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060970D-9356-4353-9D63-081757B7D14F}"/>
                      </a:ext>
                    </a:extLst>
                  </p:cNvPr>
                  <p:cNvSpPr/>
                  <p:nvPr/>
                </p:nvSpPr>
                <p:spPr>
                  <a:xfrm>
                    <a:off x="7033222" y="3137346"/>
                    <a:ext cx="77452" cy="94980"/>
                  </a:xfrm>
                  <a:custGeom>
                    <a:avLst/>
                    <a:gdLst>
                      <a:gd name="connsiteX0" fmla="*/ 19567 w 77452"/>
                      <a:gd name="connsiteY0" fmla="*/ 83567 h 94980"/>
                      <a:gd name="connsiteX1" fmla="*/ 38318 w 77452"/>
                      <a:gd name="connsiteY1" fmla="*/ 94981 h 94980"/>
                      <a:gd name="connsiteX2" fmla="*/ 57070 w 77452"/>
                      <a:gd name="connsiteY2" fmla="*/ 83567 h 94980"/>
                      <a:gd name="connsiteX3" fmla="*/ 71745 w 77452"/>
                      <a:gd name="connsiteY3" fmla="*/ 70114 h 94980"/>
                      <a:gd name="connsiteX4" fmla="*/ 77452 w 77452"/>
                      <a:gd name="connsiteY4" fmla="*/ 57070 h 94980"/>
                      <a:gd name="connsiteX5" fmla="*/ 77452 w 77452"/>
                      <a:gd name="connsiteY5" fmla="*/ 11414 h 94980"/>
                      <a:gd name="connsiteX6" fmla="*/ 38726 w 77452"/>
                      <a:gd name="connsiteY6" fmla="*/ 0 h 94980"/>
                      <a:gd name="connsiteX7" fmla="*/ 0 w 77452"/>
                      <a:gd name="connsiteY7" fmla="*/ 11414 h 94980"/>
                      <a:gd name="connsiteX8" fmla="*/ 0 w 77452"/>
                      <a:gd name="connsiteY8" fmla="*/ 57070 h 94980"/>
                      <a:gd name="connsiteX9" fmla="*/ 5707 w 77452"/>
                      <a:gd name="connsiteY9" fmla="*/ 70114 h 94980"/>
                      <a:gd name="connsiteX10" fmla="*/ 19567 w 77452"/>
                      <a:gd name="connsiteY10" fmla="*/ 83567 h 94980"/>
                      <a:gd name="connsiteX11" fmla="*/ 20790 w 77452"/>
                      <a:gd name="connsiteY11" fmla="*/ 40357 h 94980"/>
                      <a:gd name="connsiteX12" fmla="*/ 30573 w 77452"/>
                      <a:gd name="connsiteY12" fmla="*/ 50140 h 94980"/>
                      <a:gd name="connsiteX13" fmla="*/ 55847 w 77452"/>
                      <a:gd name="connsiteY13" fmla="*/ 24866 h 94980"/>
                      <a:gd name="connsiteX14" fmla="*/ 63592 w 77452"/>
                      <a:gd name="connsiteY14" fmla="*/ 32611 h 94980"/>
                      <a:gd name="connsiteX15" fmla="*/ 30573 w 77452"/>
                      <a:gd name="connsiteY15" fmla="*/ 66038 h 94980"/>
                      <a:gd name="connsiteX16" fmla="*/ 12637 w 77452"/>
                      <a:gd name="connsiteY16" fmla="*/ 48102 h 94980"/>
                      <a:gd name="connsiteX17" fmla="*/ 20790 w 77452"/>
                      <a:gd name="connsiteY17" fmla="*/ 40357 h 9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7452" h="94980">
                        <a:moveTo>
                          <a:pt x="19567" y="83567"/>
                        </a:moveTo>
                        <a:cubicBezTo>
                          <a:pt x="26904" y="88866"/>
                          <a:pt x="33834" y="92535"/>
                          <a:pt x="38318" y="94981"/>
                        </a:cubicBezTo>
                        <a:cubicBezTo>
                          <a:pt x="42395" y="92942"/>
                          <a:pt x="49732" y="88866"/>
                          <a:pt x="57070" y="83567"/>
                        </a:cubicBezTo>
                        <a:cubicBezTo>
                          <a:pt x="63185" y="79083"/>
                          <a:pt x="68076" y="74599"/>
                          <a:pt x="71745" y="70114"/>
                        </a:cubicBezTo>
                        <a:cubicBezTo>
                          <a:pt x="75414" y="65223"/>
                          <a:pt x="77452" y="61146"/>
                          <a:pt x="77452" y="57070"/>
                        </a:cubicBezTo>
                        <a:lnTo>
                          <a:pt x="77452" y="11414"/>
                        </a:lnTo>
                        <a:lnTo>
                          <a:pt x="38726" y="0"/>
                        </a:lnTo>
                        <a:lnTo>
                          <a:pt x="0" y="11414"/>
                        </a:lnTo>
                        <a:lnTo>
                          <a:pt x="0" y="57070"/>
                        </a:lnTo>
                        <a:cubicBezTo>
                          <a:pt x="0" y="61146"/>
                          <a:pt x="2038" y="65630"/>
                          <a:pt x="5707" y="70114"/>
                        </a:cubicBezTo>
                        <a:cubicBezTo>
                          <a:pt x="8560" y="74599"/>
                          <a:pt x="13452" y="79083"/>
                          <a:pt x="19567" y="83567"/>
                        </a:cubicBezTo>
                        <a:close/>
                        <a:moveTo>
                          <a:pt x="20790" y="40357"/>
                        </a:moveTo>
                        <a:lnTo>
                          <a:pt x="30573" y="50140"/>
                        </a:lnTo>
                        <a:lnTo>
                          <a:pt x="55847" y="24866"/>
                        </a:lnTo>
                        <a:lnTo>
                          <a:pt x="63592" y="32611"/>
                        </a:lnTo>
                        <a:lnTo>
                          <a:pt x="30573" y="66038"/>
                        </a:lnTo>
                        <a:lnTo>
                          <a:pt x="12637" y="48102"/>
                        </a:lnTo>
                        <a:lnTo>
                          <a:pt x="20790" y="40357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A918E22B-AE9A-49A2-8079-6CFE1C20038F}"/>
                      </a:ext>
                    </a:extLst>
                  </p:cNvPr>
                  <p:cNvSpPr/>
                  <p:nvPr/>
                </p:nvSpPr>
                <p:spPr>
                  <a:xfrm>
                    <a:off x="7205247" y="3255562"/>
                    <a:ext cx="129630" cy="129630"/>
                  </a:xfrm>
                  <a:custGeom>
                    <a:avLst/>
                    <a:gdLst>
                      <a:gd name="connsiteX0" fmla="*/ 64815 w 129630"/>
                      <a:gd name="connsiteY0" fmla="*/ 0 h 129630"/>
                      <a:gd name="connsiteX1" fmla="*/ 0 w 129630"/>
                      <a:gd name="connsiteY1" fmla="*/ 64815 h 129630"/>
                      <a:gd name="connsiteX2" fmla="*/ 64815 w 129630"/>
                      <a:gd name="connsiteY2" fmla="*/ 129630 h 129630"/>
                      <a:gd name="connsiteX3" fmla="*/ 129630 w 129630"/>
                      <a:gd name="connsiteY3" fmla="*/ 64815 h 129630"/>
                      <a:gd name="connsiteX4" fmla="*/ 64815 w 129630"/>
                      <a:gd name="connsiteY4" fmla="*/ 0 h 129630"/>
                      <a:gd name="connsiteX5" fmla="*/ 101911 w 129630"/>
                      <a:gd name="connsiteY5" fmla="*/ 97019 h 129630"/>
                      <a:gd name="connsiteX6" fmla="*/ 27720 w 129630"/>
                      <a:gd name="connsiteY6" fmla="*/ 97019 h 129630"/>
                      <a:gd name="connsiteX7" fmla="*/ 27720 w 129630"/>
                      <a:gd name="connsiteY7" fmla="*/ 42395 h 129630"/>
                      <a:gd name="connsiteX8" fmla="*/ 27720 w 129630"/>
                      <a:gd name="connsiteY8" fmla="*/ 32204 h 129630"/>
                      <a:gd name="connsiteX9" fmla="*/ 46471 w 129630"/>
                      <a:gd name="connsiteY9" fmla="*/ 32204 h 129630"/>
                      <a:gd name="connsiteX10" fmla="*/ 46471 w 129630"/>
                      <a:gd name="connsiteY10" fmla="*/ 42395 h 129630"/>
                      <a:gd name="connsiteX11" fmla="*/ 101911 w 129630"/>
                      <a:gd name="connsiteY11" fmla="*/ 42395 h 129630"/>
                      <a:gd name="connsiteX12" fmla="*/ 101911 w 129630"/>
                      <a:gd name="connsiteY12" fmla="*/ 97019 h 129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9630" h="129630">
                        <a:moveTo>
                          <a:pt x="64815" y="0"/>
                        </a:moveTo>
                        <a:cubicBezTo>
                          <a:pt x="28943" y="0"/>
                          <a:pt x="0" y="29350"/>
                          <a:pt x="0" y="64815"/>
                        </a:cubicBezTo>
                        <a:cubicBezTo>
                          <a:pt x="0" y="100280"/>
                          <a:pt x="29350" y="129630"/>
                          <a:pt x="64815" y="129630"/>
                        </a:cubicBezTo>
                        <a:cubicBezTo>
                          <a:pt x="100280" y="129630"/>
                          <a:pt x="129630" y="100280"/>
                          <a:pt x="129630" y="64815"/>
                        </a:cubicBezTo>
                        <a:cubicBezTo>
                          <a:pt x="129630" y="29350"/>
                          <a:pt x="100688" y="0"/>
                          <a:pt x="64815" y="0"/>
                        </a:cubicBezTo>
                        <a:close/>
                        <a:moveTo>
                          <a:pt x="101911" y="97019"/>
                        </a:moveTo>
                        <a:lnTo>
                          <a:pt x="27720" y="97019"/>
                        </a:lnTo>
                        <a:lnTo>
                          <a:pt x="27720" y="42395"/>
                        </a:lnTo>
                        <a:lnTo>
                          <a:pt x="27720" y="32204"/>
                        </a:lnTo>
                        <a:lnTo>
                          <a:pt x="46471" y="32204"/>
                        </a:lnTo>
                        <a:lnTo>
                          <a:pt x="46471" y="42395"/>
                        </a:lnTo>
                        <a:lnTo>
                          <a:pt x="101911" y="42395"/>
                        </a:lnTo>
                        <a:lnTo>
                          <a:pt x="101911" y="97019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40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47BF2A2-3301-4A8E-961E-9F0E61607408}"/>
                </a:ext>
              </a:extLst>
            </p:cNvPr>
            <p:cNvGrpSpPr/>
            <p:nvPr/>
          </p:nvGrpSpPr>
          <p:grpSpPr>
            <a:xfrm>
              <a:off x="7955113" y="2626060"/>
              <a:ext cx="840777" cy="1116874"/>
              <a:chOff x="7213192" y="1899907"/>
              <a:chExt cx="840777" cy="1116874"/>
            </a:xfrm>
          </p:grpSpPr>
          <p:grpSp>
            <p:nvGrpSpPr>
              <p:cNvPr id="44" name="Container Host">
                <a:extLst>
                  <a:ext uri="{FF2B5EF4-FFF2-40B4-BE49-F238E27FC236}">
                    <a16:creationId xmlns:a16="http://schemas.microsoft.com/office/drawing/2014/main" id="{8A0C6A74-6440-4B94-B480-93B5E47EA0DF}"/>
                  </a:ext>
                </a:extLst>
              </p:cNvPr>
              <p:cNvGrpSpPr/>
              <p:nvPr/>
            </p:nvGrpSpPr>
            <p:grpSpPr>
              <a:xfrm>
                <a:off x="7439819" y="2196903"/>
                <a:ext cx="521813" cy="521813"/>
                <a:chOff x="1882487" y="2277671"/>
                <a:chExt cx="521813" cy="521813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3EFEDC-25B6-4B13-AE5D-F79C0416AF17}"/>
                    </a:ext>
                  </a:extLst>
                </p:cNvPr>
                <p:cNvSpPr/>
                <p:nvPr/>
              </p:nvSpPr>
              <p:spPr>
                <a:xfrm>
                  <a:off x="2043088" y="2438272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4451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1125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779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4451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1125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779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A354AE4-1BF2-4D9E-A39A-1DE6D12E27C7}"/>
                    </a:ext>
                  </a:extLst>
                </p:cNvPr>
                <p:cNvSpPr/>
                <p:nvPr/>
              </p:nvSpPr>
              <p:spPr>
                <a:xfrm>
                  <a:off x="2095881" y="241215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5013 h 51125"/>
                    <a:gd name="connsiteX1" fmla="*/ 12226 w 12225"/>
                    <a:gd name="connsiteY1" fmla="*/ 0 h 51125"/>
                    <a:gd name="connsiteX2" fmla="*/ 0 w 12225"/>
                    <a:gd name="connsiteY2" fmla="*/ 6113 h 51125"/>
                    <a:gd name="connsiteX3" fmla="*/ 0 w 12225"/>
                    <a:gd name="connsiteY3" fmla="*/ 45013 h 51125"/>
                    <a:gd name="connsiteX4" fmla="*/ 0 w 12225"/>
                    <a:gd name="connsiteY4" fmla="*/ 51125 h 51125"/>
                    <a:gd name="connsiteX5" fmla="*/ 9447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45013"/>
                      </a:moveTo>
                      <a:lnTo>
                        <a:pt x="12226" y="0"/>
                      </a:lnTo>
                      <a:lnTo>
                        <a:pt x="0" y="6113"/>
                      </a:lnTo>
                      <a:lnTo>
                        <a:pt x="0" y="45013"/>
                      </a:lnTo>
                      <a:lnTo>
                        <a:pt x="0" y="51125"/>
                      </a:lnTo>
                      <a:lnTo>
                        <a:pt x="9447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966BCFB-3387-4718-9972-E7DB9B7A4EE0}"/>
                    </a:ext>
                  </a:extLst>
                </p:cNvPr>
                <p:cNvSpPr/>
                <p:nvPr/>
              </p:nvSpPr>
              <p:spPr>
                <a:xfrm>
                  <a:off x="2178126" y="258831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D7E16991-0151-4013-9F4C-CA21945E4C26}"/>
                    </a:ext>
                  </a:extLst>
                </p:cNvPr>
                <p:cNvSpPr/>
                <p:nvPr/>
              </p:nvSpPr>
              <p:spPr>
                <a:xfrm>
                  <a:off x="2204800" y="260165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121 h 51125"/>
                    <a:gd name="connsiteX11" fmla="*/ 0 w 12225"/>
                    <a:gd name="connsiteY11" fmla="*/ 42234 h 51125"/>
                    <a:gd name="connsiteX12" fmla="*/ 0 w 12225"/>
                    <a:gd name="connsiteY12" fmla="*/ 42234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121"/>
                      </a:lnTo>
                      <a:lnTo>
                        <a:pt x="0" y="42234"/>
                      </a:lnTo>
                      <a:lnTo>
                        <a:pt x="0" y="42234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7F25EADB-7499-47E6-AAC9-FAD0D7358ECF}"/>
                    </a:ext>
                  </a:extLst>
                </p:cNvPr>
                <p:cNvSpPr/>
                <p:nvPr/>
              </p:nvSpPr>
              <p:spPr>
                <a:xfrm>
                  <a:off x="2069206" y="242549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2790 h 51125"/>
                    <a:gd name="connsiteX1" fmla="*/ 12226 w 12225"/>
                    <a:gd name="connsiteY1" fmla="*/ 42234 h 51125"/>
                    <a:gd name="connsiteX2" fmla="*/ 12226 w 12225"/>
                    <a:gd name="connsiteY2" fmla="*/ 36677 h 51125"/>
                    <a:gd name="connsiteX3" fmla="*/ 12226 w 12225"/>
                    <a:gd name="connsiteY3" fmla="*/ 36121 h 51125"/>
                    <a:gd name="connsiteX4" fmla="*/ 12226 w 12225"/>
                    <a:gd name="connsiteY4" fmla="*/ 30008 h 51125"/>
                    <a:gd name="connsiteX5" fmla="*/ 12226 w 12225"/>
                    <a:gd name="connsiteY5" fmla="*/ 0 h 51125"/>
                    <a:gd name="connsiteX6" fmla="*/ 0 w 12225"/>
                    <a:gd name="connsiteY6" fmla="*/ 6113 h 51125"/>
                    <a:gd name="connsiteX7" fmla="*/ 0 w 12225"/>
                    <a:gd name="connsiteY7" fmla="*/ 28897 h 51125"/>
                    <a:gd name="connsiteX8" fmla="*/ 0 w 12225"/>
                    <a:gd name="connsiteY8" fmla="*/ 35010 h 51125"/>
                    <a:gd name="connsiteX9" fmla="*/ 0 w 12225"/>
                    <a:gd name="connsiteY9" fmla="*/ 35010 h 51125"/>
                    <a:gd name="connsiteX10" fmla="*/ 0 w 12225"/>
                    <a:gd name="connsiteY10" fmla="*/ 41123 h 51125"/>
                    <a:gd name="connsiteX11" fmla="*/ 0 w 12225"/>
                    <a:gd name="connsiteY11" fmla="*/ 41123 h 51125"/>
                    <a:gd name="connsiteX12" fmla="*/ 0 w 12225"/>
                    <a:gd name="connsiteY12" fmla="*/ 41123 h 51125"/>
                    <a:gd name="connsiteX13" fmla="*/ 0 w 12225"/>
                    <a:gd name="connsiteY13" fmla="*/ 51125 h 51125"/>
                    <a:gd name="connsiteX14" fmla="*/ 12226 w 12225"/>
                    <a:gd name="connsiteY14" fmla="*/ 450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2790"/>
                      </a:moveTo>
                      <a:lnTo>
                        <a:pt x="12226" y="42234"/>
                      </a:lnTo>
                      <a:lnTo>
                        <a:pt x="12226" y="36677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lnTo>
                        <a:pt x="0" y="28897"/>
                      </a:ln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4D393126-B08F-4B55-9077-7AE2023D68E6}"/>
                    </a:ext>
                  </a:extLst>
                </p:cNvPr>
                <p:cNvSpPr/>
                <p:nvPr/>
              </p:nvSpPr>
              <p:spPr>
                <a:xfrm>
                  <a:off x="2230918" y="2614433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0570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3896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223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0570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3896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223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DCEE5A98-4789-4E8F-8C4A-FDA5DAAAEEAC}"/>
                    </a:ext>
                  </a:extLst>
                </p:cNvPr>
                <p:cNvSpPr/>
                <p:nvPr/>
              </p:nvSpPr>
              <p:spPr>
                <a:xfrm>
                  <a:off x="2178126" y="2499400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F961E2FA-6376-4F40-B02B-32F649F737F4}"/>
                    </a:ext>
                  </a:extLst>
                </p:cNvPr>
                <p:cNvSpPr/>
                <p:nvPr/>
              </p:nvSpPr>
              <p:spPr>
                <a:xfrm>
                  <a:off x="2043088" y="2614433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3896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0570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22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3896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0570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22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B1369C3-E4CC-414C-9207-3A268FF61025}"/>
                    </a:ext>
                  </a:extLst>
                </p:cNvPr>
                <p:cNvSpPr/>
                <p:nvPr/>
              </p:nvSpPr>
              <p:spPr>
                <a:xfrm>
                  <a:off x="2069206" y="2601651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28897 h 51125"/>
                    <a:gd name="connsiteX1" fmla="*/ 0 w 12225"/>
                    <a:gd name="connsiteY1" fmla="*/ 35010 h 51125"/>
                    <a:gd name="connsiteX2" fmla="*/ 0 w 12225"/>
                    <a:gd name="connsiteY2" fmla="*/ 35010 h 51125"/>
                    <a:gd name="connsiteX3" fmla="*/ 0 w 12225"/>
                    <a:gd name="connsiteY3" fmla="*/ 41123 h 51125"/>
                    <a:gd name="connsiteX4" fmla="*/ 0 w 12225"/>
                    <a:gd name="connsiteY4" fmla="*/ 41123 h 51125"/>
                    <a:gd name="connsiteX5" fmla="*/ 0 w 12225"/>
                    <a:gd name="connsiteY5" fmla="*/ 41123 h 51125"/>
                    <a:gd name="connsiteX6" fmla="*/ 0 w 12225"/>
                    <a:gd name="connsiteY6" fmla="*/ 51125 h 51125"/>
                    <a:gd name="connsiteX7" fmla="*/ 12226 w 12225"/>
                    <a:gd name="connsiteY7" fmla="*/ 45013 h 51125"/>
                    <a:gd name="connsiteX8" fmla="*/ 12226 w 12225"/>
                    <a:gd name="connsiteY8" fmla="*/ 42234 h 51125"/>
                    <a:gd name="connsiteX9" fmla="*/ 12226 w 12225"/>
                    <a:gd name="connsiteY9" fmla="*/ 42234 h 51125"/>
                    <a:gd name="connsiteX10" fmla="*/ 12226 w 12225"/>
                    <a:gd name="connsiteY10" fmla="*/ 36121 h 51125"/>
                    <a:gd name="connsiteX11" fmla="*/ 12226 w 12225"/>
                    <a:gd name="connsiteY11" fmla="*/ 36121 h 51125"/>
                    <a:gd name="connsiteX12" fmla="*/ 12226 w 12225"/>
                    <a:gd name="connsiteY12" fmla="*/ 30008 h 51125"/>
                    <a:gd name="connsiteX13" fmla="*/ 12226 w 12225"/>
                    <a:gd name="connsiteY13" fmla="*/ 0 h 51125"/>
                    <a:gd name="connsiteX14" fmla="*/ 0 w 12225"/>
                    <a:gd name="connsiteY14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0" y="28897"/>
                      </a:move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lnTo>
                        <a:pt x="12226" y="42234"/>
                      </a:lnTo>
                      <a:lnTo>
                        <a:pt x="12226" y="42234"/>
                      </a:lnTo>
                      <a:lnTo>
                        <a:pt x="12226" y="36121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6D0106C-056F-4DF5-A558-ED390DF693B3}"/>
                    </a:ext>
                  </a:extLst>
                </p:cNvPr>
                <p:cNvSpPr/>
                <p:nvPr/>
              </p:nvSpPr>
              <p:spPr>
                <a:xfrm>
                  <a:off x="2043088" y="2525519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4451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1125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22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4451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1125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22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949C569A-1DDB-4D04-AEEF-A14FE1FA50AC}"/>
                    </a:ext>
                  </a:extLst>
                </p:cNvPr>
                <p:cNvSpPr/>
                <p:nvPr/>
              </p:nvSpPr>
              <p:spPr>
                <a:xfrm>
                  <a:off x="2095881" y="2588314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45013 h 51125"/>
                    <a:gd name="connsiteX1" fmla="*/ 0 w 12225"/>
                    <a:gd name="connsiteY1" fmla="*/ 51125 h 51125"/>
                    <a:gd name="connsiteX2" fmla="*/ 9447 w 12225"/>
                    <a:gd name="connsiteY2" fmla="*/ 46124 h 51125"/>
                    <a:gd name="connsiteX3" fmla="*/ 12226 w 12225"/>
                    <a:gd name="connsiteY3" fmla="*/ 45013 h 51125"/>
                    <a:gd name="connsiteX4" fmla="*/ 12226 w 12225"/>
                    <a:gd name="connsiteY4" fmla="*/ 0 h 51125"/>
                    <a:gd name="connsiteX5" fmla="*/ 0 w 12225"/>
                    <a:gd name="connsiteY5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0" y="45013"/>
                      </a:moveTo>
                      <a:lnTo>
                        <a:pt x="0" y="51125"/>
                      </a:lnTo>
                      <a:lnTo>
                        <a:pt x="9447" y="46124"/>
                      </a:lnTo>
                      <a:lnTo>
                        <a:pt x="12226" y="45013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C3C402C-FE17-4C3A-8921-482A7E313397}"/>
                    </a:ext>
                  </a:extLst>
                </p:cNvPr>
                <p:cNvSpPr/>
                <p:nvPr/>
              </p:nvSpPr>
              <p:spPr>
                <a:xfrm>
                  <a:off x="2204800" y="242549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677 h 51125"/>
                    <a:gd name="connsiteX11" fmla="*/ 0 w 12225"/>
                    <a:gd name="connsiteY11" fmla="*/ 42234 h 51125"/>
                    <a:gd name="connsiteX12" fmla="*/ 0 w 12225"/>
                    <a:gd name="connsiteY12" fmla="*/ 42790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677"/>
                      </a:lnTo>
                      <a:lnTo>
                        <a:pt x="0" y="42234"/>
                      </a:lnTo>
                      <a:lnTo>
                        <a:pt x="0" y="42790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2C76959-7C42-472A-BC9F-CB27E18C2ADA}"/>
                    </a:ext>
                  </a:extLst>
                </p:cNvPr>
                <p:cNvSpPr/>
                <p:nvPr/>
              </p:nvSpPr>
              <p:spPr>
                <a:xfrm>
                  <a:off x="2178126" y="241215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9E4FF608-3797-424F-8E86-A3BFDE6C60AD}"/>
                    </a:ext>
                  </a:extLst>
                </p:cNvPr>
                <p:cNvSpPr/>
                <p:nvPr/>
              </p:nvSpPr>
              <p:spPr>
                <a:xfrm>
                  <a:off x="2230918" y="2525519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1125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4451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223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1125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4451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223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4389E23-A219-40C6-84AD-4AD610B37214}"/>
                    </a:ext>
                  </a:extLst>
                </p:cNvPr>
                <p:cNvSpPr/>
                <p:nvPr/>
              </p:nvSpPr>
              <p:spPr>
                <a:xfrm>
                  <a:off x="2230918" y="2438272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1125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4451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779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1125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4451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779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EC6D55C-CA1A-442B-AE0B-27EE1DAA0B32}"/>
                    </a:ext>
                  </a:extLst>
                </p:cNvPr>
                <p:cNvSpPr/>
                <p:nvPr/>
              </p:nvSpPr>
              <p:spPr>
                <a:xfrm>
                  <a:off x="2095881" y="2499400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45013 h 51125"/>
                    <a:gd name="connsiteX1" fmla="*/ 0 w 12225"/>
                    <a:gd name="connsiteY1" fmla="*/ 51125 h 51125"/>
                    <a:gd name="connsiteX2" fmla="*/ 9447 w 12225"/>
                    <a:gd name="connsiteY2" fmla="*/ 46124 h 51125"/>
                    <a:gd name="connsiteX3" fmla="*/ 12226 w 12225"/>
                    <a:gd name="connsiteY3" fmla="*/ 45013 h 51125"/>
                    <a:gd name="connsiteX4" fmla="*/ 12226 w 12225"/>
                    <a:gd name="connsiteY4" fmla="*/ 0 h 51125"/>
                    <a:gd name="connsiteX5" fmla="*/ 0 w 12225"/>
                    <a:gd name="connsiteY5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0" y="45013"/>
                      </a:moveTo>
                      <a:lnTo>
                        <a:pt x="0" y="51125"/>
                      </a:lnTo>
                      <a:lnTo>
                        <a:pt x="9447" y="46124"/>
                      </a:lnTo>
                      <a:lnTo>
                        <a:pt x="12226" y="45013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85BFA1E-7D89-4DC6-A5B7-808E34BFAB08}"/>
                    </a:ext>
                  </a:extLst>
                </p:cNvPr>
                <p:cNvSpPr/>
                <p:nvPr/>
              </p:nvSpPr>
              <p:spPr>
                <a:xfrm>
                  <a:off x="2069206" y="2512737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28897 h 51125"/>
                    <a:gd name="connsiteX1" fmla="*/ 0 w 12225"/>
                    <a:gd name="connsiteY1" fmla="*/ 35010 h 51125"/>
                    <a:gd name="connsiteX2" fmla="*/ 0 w 12225"/>
                    <a:gd name="connsiteY2" fmla="*/ 35010 h 51125"/>
                    <a:gd name="connsiteX3" fmla="*/ 0 w 12225"/>
                    <a:gd name="connsiteY3" fmla="*/ 41123 h 51125"/>
                    <a:gd name="connsiteX4" fmla="*/ 0 w 12225"/>
                    <a:gd name="connsiteY4" fmla="*/ 41123 h 51125"/>
                    <a:gd name="connsiteX5" fmla="*/ 0 w 12225"/>
                    <a:gd name="connsiteY5" fmla="*/ 41123 h 51125"/>
                    <a:gd name="connsiteX6" fmla="*/ 0 w 12225"/>
                    <a:gd name="connsiteY6" fmla="*/ 51125 h 51125"/>
                    <a:gd name="connsiteX7" fmla="*/ 12226 w 12225"/>
                    <a:gd name="connsiteY7" fmla="*/ 45013 h 51125"/>
                    <a:gd name="connsiteX8" fmla="*/ 12226 w 12225"/>
                    <a:gd name="connsiteY8" fmla="*/ 42790 h 51125"/>
                    <a:gd name="connsiteX9" fmla="*/ 12226 w 12225"/>
                    <a:gd name="connsiteY9" fmla="*/ 42234 h 51125"/>
                    <a:gd name="connsiteX10" fmla="*/ 12226 w 12225"/>
                    <a:gd name="connsiteY10" fmla="*/ 36121 h 51125"/>
                    <a:gd name="connsiteX11" fmla="*/ 12226 w 12225"/>
                    <a:gd name="connsiteY11" fmla="*/ 36121 h 51125"/>
                    <a:gd name="connsiteX12" fmla="*/ 12226 w 12225"/>
                    <a:gd name="connsiteY12" fmla="*/ 30008 h 51125"/>
                    <a:gd name="connsiteX13" fmla="*/ 12226 w 12225"/>
                    <a:gd name="connsiteY13" fmla="*/ 0 h 51125"/>
                    <a:gd name="connsiteX14" fmla="*/ 0 w 12225"/>
                    <a:gd name="connsiteY14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0" y="28897"/>
                      </a:move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lnTo>
                        <a:pt x="12226" y="42790"/>
                      </a:lnTo>
                      <a:lnTo>
                        <a:pt x="12226" y="42234"/>
                      </a:lnTo>
                      <a:lnTo>
                        <a:pt x="12226" y="36121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3CCE0C7-C296-454B-816F-7308CF008D7A}"/>
                    </a:ext>
                  </a:extLst>
                </p:cNvPr>
                <p:cNvSpPr/>
                <p:nvPr/>
              </p:nvSpPr>
              <p:spPr>
                <a:xfrm>
                  <a:off x="2204800" y="2512737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121 h 51125"/>
                    <a:gd name="connsiteX11" fmla="*/ 0 w 12225"/>
                    <a:gd name="connsiteY11" fmla="*/ 42234 h 51125"/>
                    <a:gd name="connsiteX12" fmla="*/ 0 w 12225"/>
                    <a:gd name="connsiteY12" fmla="*/ 42790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121"/>
                      </a:lnTo>
                      <a:lnTo>
                        <a:pt x="0" y="42234"/>
                      </a:lnTo>
                      <a:lnTo>
                        <a:pt x="0" y="42790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B4465A06-B083-4DEE-BD4E-D0753659376D}"/>
                    </a:ext>
                  </a:extLst>
                </p:cNvPr>
                <p:cNvSpPr/>
                <p:nvPr/>
              </p:nvSpPr>
              <p:spPr>
                <a:xfrm>
                  <a:off x="1882487" y="2277671"/>
                  <a:ext cx="521813" cy="521813"/>
                </a:xfrm>
                <a:custGeom>
                  <a:avLst/>
                  <a:gdLst>
                    <a:gd name="connsiteX0" fmla="*/ 521257 w 521813"/>
                    <a:gd name="connsiteY0" fmla="*/ 487915 h 521813"/>
                    <a:gd name="connsiteX1" fmla="*/ 521257 w 521813"/>
                    <a:gd name="connsiteY1" fmla="*/ 33343 h 521813"/>
                    <a:gd name="connsiteX2" fmla="*/ 521257 w 521813"/>
                    <a:gd name="connsiteY2" fmla="*/ 0 h 521813"/>
                    <a:gd name="connsiteX3" fmla="*/ 487915 w 521813"/>
                    <a:gd name="connsiteY3" fmla="*/ 0 h 521813"/>
                    <a:gd name="connsiteX4" fmla="*/ 33343 w 521813"/>
                    <a:gd name="connsiteY4" fmla="*/ 0 h 521813"/>
                    <a:gd name="connsiteX5" fmla="*/ 0 w 521813"/>
                    <a:gd name="connsiteY5" fmla="*/ 0 h 521813"/>
                    <a:gd name="connsiteX6" fmla="*/ 0 w 521813"/>
                    <a:gd name="connsiteY6" fmla="*/ 33343 h 521813"/>
                    <a:gd name="connsiteX7" fmla="*/ 0 w 521813"/>
                    <a:gd name="connsiteY7" fmla="*/ 488471 h 521813"/>
                    <a:gd name="connsiteX8" fmla="*/ 0 w 521813"/>
                    <a:gd name="connsiteY8" fmla="*/ 521813 h 521813"/>
                    <a:gd name="connsiteX9" fmla="*/ 33343 w 521813"/>
                    <a:gd name="connsiteY9" fmla="*/ 521813 h 521813"/>
                    <a:gd name="connsiteX10" fmla="*/ 488471 w 521813"/>
                    <a:gd name="connsiteY10" fmla="*/ 521813 h 521813"/>
                    <a:gd name="connsiteX11" fmla="*/ 521813 w 521813"/>
                    <a:gd name="connsiteY11" fmla="*/ 521813 h 521813"/>
                    <a:gd name="connsiteX12" fmla="*/ 521813 w 521813"/>
                    <a:gd name="connsiteY12" fmla="*/ 487915 h 521813"/>
                    <a:gd name="connsiteX13" fmla="*/ 487915 w 521813"/>
                    <a:gd name="connsiteY13" fmla="*/ 487915 h 521813"/>
                    <a:gd name="connsiteX14" fmla="*/ 33343 w 521813"/>
                    <a:gd name="connsiteY14" fmla="*/ 487915 h 521813"/>
                    <a:gd name="connsiteX15" fmla="*/ 33343 w 521813"/>
                    <a:gd name="connsiteY15" fmla="*/ 33343 h 521813"/>
                    <a:gd name="connsiteX16" fmla="*/ 488471 w 521813"/>
                    <a:gd name="connsiteY16" fmla="*/ 33343 h 521813"/>
                    <a:gd name="connsiteX17" fmla="*/ 488471 w 521813"/>
                    <a:gd name="connsiteY17" fmla="*/ 487915 h 52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1813" h="521813">
                      <a:moveTo>
                        <a:pt x="521257" y="487915"/>
                      </a:moveTo>
                      <a:lnTo>
                        <a:pt x="521257" y="33343"/>
                      </a:lnTo>
                      <a:lnTo>
                        <a:pt x="521257" y="0"/>
                      </a:lnTo>
                      <a:lnTo>
                        <a:pt x="487915" y="0"/>
                      </a:lnTo>
                      <a:lnTo>
                        <a:pt x="33343" y="0"/>
                      </a:lnTo>
                      <a:lnTo>
                        <a:pt x="0" y="0"/>
                      </a:lnTo>
                      <a:lnTo>
                        <a:pt x="0" y="33343"/>
                      </a:lnTo>
                      <a:lnTo>
                        <a:pt x="0" y="488471"/>
                      </a:lnTo>
                      <a:lnTo>
                        <a:pt x="0" y="521813"/>
                      </a:lnTo>
                      <a:lnTo>
                        <a:pt x="33343" y="521813"/>
                      </a:lnTo>
                      <a:lnTo>
                        <a:pt x="488471" y="521813"/>
                      </a:lnTo>
                      <a:lnTo>
                        <a:pt x="521813" y="521813"/>
                      </a:lnTo>
                      <a:lnTo>
                        <a:pt x="521813" y="487915"/>
                      </a:lnTo>
                      <a:close/>
                      <a:moveTo>
                        <a:pt x="487915" y="487915"/>
                      </a:moveTo>
                      <a:lnTo>
                        <a:pt x="33343" y="487915"/>
                      </a:lnTo>
                      <a:lnTo>
                        <a:pt x="33343" y="33343"/>
                      </a:lnTo>
                      <a:lnTo>
                        <a:pt x="488471" y="33343"/>
                      </a:lnTo>
                      <a:lnTo>
                        <a:pt x="488471" y="48791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EF74CA49-5AD1-495E-8587-54F2F432B887}"/>
                    </a:ext>
                  </a:extLst>
                </p:cNvPr>
                <p:cNvSpPr/>
                <p:nvPr/>
              </p:nvSpPr>
              <p:spPr>
                <a:xfrm>
                  <a:off x="2177570" y="2376588"/>
                  <a:ext cx="145596" cy="50569"/>
                </a:xfrm>
                <a:custGeom>
                  <a:avLst/>
                  <a:gdLst>
                    <a:gd name="connsiteX0" fmla="*/ 58350 w 145596"/>
                    <a:gd name="connsiteY0" fmla="*/ 35566 h 50569"/>
                    <a:gd name="connsiteX1" fmla="*/ 64463 w 145596"/>
                    <a:gd name="connsiteY1" fmla="*/ 38900 h 50569"/>
                    <a:gd name="connsiteX2" fmla="*/ 87802 w 145596"/>
                    <a:gd name="connsiteY2" fmla="*/ 50570 h 50569"/>
                    <a:gd name="connsiteX3" fmla="*/ 145596 w 145596"/>
                    <a:gd name="connsiteY3" fmla="*/ 43901 h 50569"/>
                    <a:gd name="connsiteX4" fmla="*/ 107808 w 145596"/>
                    <a:gd name="connsiteY4" fmla="*/ 25007 h 50569"/>
                    <a:gd name="connsiteX5" fmla="*/ 58905 w 145596"/>
                    <a:gd name="connsiteY5" fmla="*/ 556 h 50569"/>
                    <a:gd name="connsiteX6" fmla="*/ 57794 w 145596"/>
                    <a:gd name="connsiteY6" fmla="*/ 0 h 50569"/>
                    <a:gd name="connsiteX7" fmla="*/ 52793 w 145596"/>
                    <a:gd name="connsiteY7" fmla="*/ 556 h 50569"/>
                    <a:gd name="connsiteX8" fmla="*/ 0 w 145596"/>
                    <a:gd name="connsiteY8" fmla="*/ 6113 h 50569"/>
                    <a:gd name="connsiteX9" fmla="*/ 52237 w 145596"/>
                    <a:gd name="connsiteY9" fmla="*/ 32787 h 5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5596" h="50569">
                      <a:moveTo>
                        <a:pt x="58350" y="35566"/>
                      </a:moveTo>
                      <a:lnTo>
                        <a:pt x="64463" y="38900"/>
                      </a:lnTo>
                      <a:lnTo>
                        <a:pt x="87802" y="50570"/>
                      </a:lnTo>
                      <a:lnTo>
                        <a:pt x="145596" y="43901"/>
                      </a:lnTo>
                      <a:lnTo>
                        <a:pt x="107808" y="25007"/>
                      </a:lnTo>
                      <a:lnTo>
                        <a:pt x="58905" y="556"/>
                      </a:lnTo>
                      <a:lnTo>
                        <a:pt x="57794" y="0"/>
                      </a:lnTo>
                      <a:lnTo>
                        <a:pt x="52793" y="556"/>
                      </a:lnTo>
                      <a:lnTo>
                        <a:pt x="0" y="6113"/>
                      </a:lnTo>
                      <a:lnTo>
                        <a:pt x="52237" y="327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5F4844C-3B0C-4809-BE9C-93895D7F3C4B}"/>
                    </a:ext>
                  </a:extLst>
                </p:cNvPr>
                <p:cNvSpPr/>
                <p:nvPr/>
              </p:nvSpPr>
              <p:spPr>
                <a:xfrm>
                  <a:off x="2160899" y="2564974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3 h 122256"/>
                    <a:gd name="connsiteX24" fmla="*/ 70020 w 97249"/>
                    <a:gd name="connsiteY24" fmla="*/ 76133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5015 h 122256"/>
                    <a:gd name="connsiteX30" fmla="*/ 82245 w 97249"/>
                    <a:gd name="connsiteY30" fmla="*/ 55571 h 122256"/>
                    <a:gd name="connsiteX31" fmla="*/ 82245 w 97249"/>
                    <a:gd name="connsiteY31" fmla="*/ 66685 h 122256"/>
                    <a:gd name="connsiteX32" fmla="*/ 82245 w 97249"/>
                    <a:gd name="connsiteY32" fmla="*/ 72243 h 122256"/>
                    <a:gd name="connsiteX33" fmla="*/ 82245 w 97249"/>
                    <a:gd name="connsiteY33" fmla="*/ 73354 h 122256"/>
                    <a:gd name="connsiteX34" fmla="*/ 82245 w 97249"/>
                    <a:gd name="connsiteY34" fmla="*/ 78911 h 122256"/>
                    <a:gd name="connsiteX35" fmla="*/ 82245 w 97249"/>
                    <a:gd name="connsiteY35" fmla="*/ 78911 h 122256"/>
                    <a:gd name="connsiteX36" fmla="*/ 82245 w 97249"/>
                    <a:gd name="connsiteY36" fmla="*/ 80022 h 122256"/>
                    <a:gd name="connsiteX37" fmla="*/ 82245 w 97249"/>
                    <a:gd name="connsiteY37" fmla="*/ 100028 h 122256"/>
                    <a:gd name="connsiteX38" fmla="*/ 81690 w 97249"/>
                    <a:gd name="connsiteY38" fmla="*/ 99472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3 h 122256"/>
                    <a:gd name="connsiteX42" fmla="*/ 43901 w 97249"/>
                    <a:gd name="connsiteY42" fmla="*/ 78911 h 122256"/>
                    <a:gd name="connsiteX43" fmla="*/ 43901 w 97249"/>
                    <a:gd name="connsiteY43" fmla="*/ 78911 h 122256"/>
                    <a:gd name="connsiteX44" fmla="*/ 43901 w 97249"/>
                    <a:gd name="connsiteY44" fmla="*/ 72798 h 122256"/>
                    <a:gd name="connsiteX45" fmla="*/ 43901 w 97249"/>
                    <a:gd name="connsiteY45" fmla="*/ 72798 h 122256"/>
                    <a:gd name="connsiteX46" fmla="*/ 43901 w 97249"/>
                    <a:gd name="connsiteY46" fmla="*/ 66685 h 122256"/>
                    <a:gd name="connsiteX47" fmla="*/ 43901 w 97249"/>
                    <a:gd name="connsiteY47" fmla="*/ 36677 h 122256"/>
                    <a:gd name="connsiteX48" fmla="*/ 56127 w 97249"/>
                    <a:gd name="connsiteY48" fmla="*/ 42790 h 122256"/>
                    <a:gd name="connsiteX49" fmla="*/ 56127 w 97249"/>
                    <a:gd name="connsiteY49" fmla="*/ 65574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8911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3"/>
                      </a:moveTo>
                      <a:lnTo>
                        <a:pt x="70020" y="76133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5015"/>
                      </a:lnTo>
                      <a:lnTo>
                        <a:pt x="82245" y="55571"/>
                      </a:lnTo>
                      <a:lnTo>
                        <a:pt x="82245" y="66685"/>
                      </a:lnTo>
                      <a:lnTo>
                        <a:pt x="82245" y="72243"/>
                      </a:lnTo>
                      <a:lnTo>
                        <a:pt x="82245" y="73354"/>
                      </a:lnTo>
                      <a:lnTo>
                        <a:pt x="82245" y="78911"/>
                      </a:lnTo>
                      <a:lnTo>
                        <a:pt x="82245" y="78911"/>
                      </a:lnTo>
                      <a:lnTo>
                        <a:pt x="82245" y="80022"/>
                      </a:lnTo>
                      <a:lnTo>
                        <a:pt x="82245" y="100028"/>
                      </a:lnTo>
                      <a:lnTo>
                        <a:pt x="81690" y="99472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3"/>
                      </a:lnTo>
                      <a:close/>
                      <a:moveTo>
                        <a:pt x="43901" y="78911"/>
                      </a:moveTo>
                      <a:lnTo>
                        <a:pt x="43901" y="78911"/>
                      </a:lnTo>
                      <a:lnTo>
                        <a:pt x="43901" y="72798"/>
                      </a:lnTo>
                      <a:lnTo>
                        <a:pt x="43901" y="72798"/>
                      </a:lnTo>
                      <a:lnTo>
                        <a:pt x="43901" y="66685"/>
                      </a:lnTo>
                      <a:lnTo>
                        <a:pt x="43901" y="36677"/>
                      </a:lnTo>
                      <a:lnTo>
                        <a:pt x="56127" y="42790"/>
                      </a:lnTo>
                      <a:lnTo>
                        <a:pt x="56127" y="65574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8911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1345BC8-9153-4133-8877-343E3C86BD2C}"/>
                    </a:ext>
                  </a:extLst>
                </p:cNvPr>
                <p:cNvSpPr/>
                <p:nvPr/>
              </p:nvSpPr>
              <p:spPr>
                <a:xfrm>
                  <a:off x="2268707" y="2607208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4457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4457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8845671-C9CF-460E-8DA0-F4DA4142D035}"/>
                    </a:ext>
                  </a:extLst>
                </p:cNvPr>
                <p:cNvSpPr/>
                <p:nvPr/>
              </p:nvSpPr>
              <p:spPr>
                <a:xfrm>
                  <a:off x="2160899" y="2476060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2 h 122256"/>
                    <a:gd name="connsiteX24" fmla="*/ 70020 w 97249"/>
                    <a:gd name="connsiteY24" fmla="*/ 76132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5015 h 122256"/>
                    <a:gd name="connsiteX30" fmla="*/ 82245 w 97249"/>
                    <a:gd name="connsiteY30" fmla="*/ 55571 h 122256"/>
                    <a:gd name="connsiteX31" fmla="*/ 82245 w 97249"/>
                    <a:gd name="connsiteY31" fmla="*/ 66685 h 122256"/>
                    <a:gd name="connsiteX32" fmla="*/ 82245 w 97249"/>
                    <a:gd name="connsiteY32" fmla="*/ 72243 h 122256"/>
                    <a:gd name="connsiteX33" fmla="*/ 82245 w 97249"/>
                    <a:gd name="connsiteY33" fmla="*/ 73354 h 122256"/>
                    <a:gd name="connsiteX34" fmla="*/ 82245 w 97249"/>
                    <a:gd name="connsiteY34" fmla="*/ 78911 h 122256"/>
                    <a:gd name="connsiteX35" fmla="*/ 82245 w 97249"/>
                    <a:gd name="connsiteY35" fmla="*/ 78911 h 122256"/>
                    <a:gd name="connsiteX36" fmla="*/ 82245 w 97249"/>
                    <a:gd name="connsiteY36" fmla="*/ 80022 h 122256"/>
                    <a:gd name="connsiteX37" fmla="*/ 82245 w 97249"/>
                    <a:gd name="connsiteY37" fmla="*/ 100028 h 122256"/>
                    <a:gd name="connsiteX38" fmla="*/ 81690 w 97249"/>
                    <a:gd name="connsiteY38" fmla="*/ 99472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2 h 122256"/>
                    <a:gd name="connsiteX42" fmla="*/ 43901 w 97249"/>
                    <a:gd name="connsiteY42" fmla="*/ 79467 h 122256"/>
                    <a:gd name="connsiteX43" fmla="*/ 43901 w 97249"/>
                    <a:gd name="connsiteY43" fmla="*/ 79467 h 122256"/>
                    <a:gd name="connsiteX44" fmla="*/ 43901 w 97249"/>
                    <a:gd name="connsiteY44" fmla="*/ 73354 h 122256"/>
                    <a:gd name="connsiteX45" fmla="*/ 43901 w 97249"/>
                    <a:gd name="connsiteY45" fmla="*/ 73354 h 122256"/>
                    <a:gd name="connsiteX46" fmla="*/ 43901 w 97249"/>
                    <a:gd name="connsiteY46" fmla="*/ 67241 h 122256"/>
                    <a:gd name="connsiteX47" fmla="*/ 43901 w 97249"/>
                    <a:gd name="connsiteY47" fmla="*/ 37233 h 122256"/>
                    <a:gd name="connsiteX48" fmla="*/ 56127 w 97249"/>
                    <a:gd name="connsiteY48" fmla="*/ 43346 h 122256"/>
                    <a:gd name="connsiteX49" fmla="*/ 56127 w 97249"/>
                    <a:gd name="connsiteY49" fmla="*/ 66130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9467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2"/>
                      </a:moveTo>
                      <a:lnTo>
                        <a:pt x="70020" y="76132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5015"/>
                      </a:lnTo>
                      <a:lnTo>
                        <a:pt x="82245" y="55571"/>
                      </a:lnTo>
                      <a:lnTo>
                        <a:pt x="82245" y="66685"/>
                      </a:lnTo>
                      <a:lnTo>
                        <a:pt x="82245" y="72243"/>
                      </a:lnTo>
                      <a:lnTo>
                        <a:pt x="82245" y="73354"/>
                      </a:lnTo>
                      <a:lnTo>
                        <a:pt x="82245" y="78911"/>
                      </a:lnTo>
                      <a:lnTo>
                        <a:pt x="82245" y="78911"/>
                      </a:lnTo>
                      <a:lnTo>
                        <a:pt x="82245" y="80022"/>
                      </a:lnTo>
                      <a:lnTo>
                        <a:pt x="82245" y="100028"/>
                      </a:lnTo>
                      <a:lnTo>
                        <a:pt x="81690" y="99472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2"/>
                      </a:lnTo>
                      <a:close/>
                      <a:moveTo>
                        <a:pt x="43901" y="79467"/>
                      </a:moveTo>
                      <a:lnTo>
                        <a:pt x="43901" y="79467"/>
                      </a:lnTo>
                      <a:lnTo>
                        <a:pt x="43901" y="73354"/>
                      </a:lnTo>
                      <a:lnTo>
                        <a:pt x="43901" y="73354"/>
                      </a:lnTo>
                      <a:lnTo>
                        <a:pt x="43901" y="67241"/>
                      </a:lnTo>
                      <a:lnTo>
                        <a:pt x="43901" y="37233"/>
                      </a:lnTo>
                      <a:lnTo>
                        <a:pt x="56127" y="43346"/>
                      </a:lnTo>
                      <a:lnTo>
                        <a:pt x="56127" y="66130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9467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ACA3E5D-9729-49D1-874E-A19884B1D0F0}"/>
                    </a:ext>
                  </a:extLst>
                </p:cNvPr>
                <p:cNvSpPr/>
                <p:nvPr/>
              </p:nvSpPr>
              <p:spPr>
                <a:xfrm>
                  <a:off x="2268707" y="2518294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4457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4457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CF384EB-4ABF-4D71-89CB-E70CED396879}"/>
                    </a:ext>
                  </a:extLst>
                </p:cNvPr>
                <p:cNvSpPr/>
                <p:nvPr/>
              </p:nvSpPr>
              <p:spPr>
                <a:xfrm>
                  <a:off x="2160899" y="2388814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2 h 122256"/>
                    <a:gd name="connsiteX24" fmla="*/ 70020 w 97249"/>
                    <a:gd name="connsiteY24" fmla="*/ 76132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4460 h 122256"/>
                    <a:gd name="connsiteX30" fmla="*/ 82245 w 97249"/>
                    <a:gd name="connsiteY30" fmla="*/ 55015 h 122256"/>
                    <a:gd name="connsiteX31" fmla="*/ 82245 w 97249"/>
                    <a:gd name="connsiteY31" fmla="*/ 66130 h 122256"/>
                    <a:gd name="connsiteX32" fmla="*/ 82245 w 97249"/>
                    <a:gd name="connsiteY32" fmla="*/ 71687 h 122256"/>
                    <a:gd name="connsiteX33" fmla="*/ 82245 w 97249"/>
                    <a:gd name="connsiteY33" fmla="*/ 72798 h 122256"/>
                    <a:gd name="connsiteX34" fmla="*/ 82245 w 97249"/>
                    <a:gd name="connsiteY34" fmla="*/ 78355 h 122256"/>
                    <a:gd name="connsiteX35" fmla="*/ 82245 w 97249"/>
                    <a:gd name="connsiteY35" fmla="*/ 78355 h 122256"/>
                    <a:gd name="connsiteX36" fmla="*/ 82245 w 97249"/>
                    <a:gd name="connsiteY36" fmla="*/ 79467 h 122256"/>
                    <a:gd name="connsiteX37" fmla="*/ 82245 w 97249"/>
                    <a:gd name="connsiteY37" fmla="*/ 99472 h 122256"/>
                    <a:gd name="connsiteX38" fmla="*/ 81690 w 97249"/>
                    <a:gd name="connsiteY38" fmla="*/ 98917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2 h 122256"/>
                    <a:gd name="connsiteX42" fmla="*/ 43901 w 97249"/>
                    <a:gd name="connsiteY42" fmla="*/ 79467 h 122256"/>
                    <a:gd name="connsiteX43" fmla="*/ 43901 w 97249"/>
                    <a:gd name="connsiteY43" fmla="*/ 79467 h 122256"/>
                    <a:gd name="connsiteX44" fmla="*/ 43901 w 97249"/>
                    <a:gd name="connsiteY44" fmla="*/ 73354 h 122256"/>
                    <a:gd name="connsiteX45" fmla="*/ 43901 w 97249"/>
                    <a:gd name="connsiteY45" fmla="*/ 73354 h 122256"/>
                    <a:gd name="connsiteX46" fmla="*/ 43901 w 97249"/>
                    <a:gd name="connsiteY46" fmla="*/ 67241 h 122256"/>
                    <a:gd name="connsiteX47" fmla="*/ 43901 w 97249"/>
                    <a:gd name="connsiteY47" fmla="*/ 36677 h 122256"/>
                    <a:gd name="connsiteX48" fmla="*/ 56127 w 97249"/>
                    <a:gd name="connsiteY48" fmla="*/ 42790 h 122256"/>
                    <a:gd name="connsiteX49" fmla="*/ 56127 w 97249"/>
                    <a:gd name="connsiteY49" fmla="*/ 65574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9467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2"/>
                      </a:moveTo>
                      <a:lnTo>
                        <a:pt x="70020" y="76132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4460"/>
                      </a:lnTo>
                      <a:lnTo>
                        <a:pt x="82245" y="55015"/>
                      </a:lnTo>
                      <a:lnTo>
                        <a:pt x="82245" y="66130"/>
                      </a:lnTo>
                      <a:lnTo>
                        <a:pt x="82245" y="71687"/>
                      </a:lnTo>
                      <a:lnTo>
                        <a:pt x="82245" y="72798"/>
                      </a:lnTo>
                      <a:lnTo>
                        <a:pt x="82245" y="78355"/>
                      </a:lnTo>
                      <a:lnTo>
                        <a:pt x="82245" y="78355"/>
                      </a:lnTo>
                      <a:lnTo>
                        <a:pt x="82245" y="79467"/>
                      </a:lnTo>
                      <a:lnTo>
                        <a:pt x="82245" y="99472"/>
                      </a:lnTo>
                      <a:lnTo>
                        <a:pt x="81690" y="98917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2"/>
                      </a:lnTo>
                      <a:close/>
                      <a:moveTo>
                        <a:pt x="43901" y="79467"/>
                      </a:moveTo>
                      <a:lnTo>
                        <a:pt x="43901" y="79467"/>
                      </a:lnTo>
                      <a:lnTo>
                        <a:pt x="43901" y="73354"/>
                      </a:lnTo>
                      <a:lnTo>
                        <a:pt x="43901" y="73354"/>
                      </a:lnTo>
                      <a:lnTo>
                        <a:pt x="43901" y="67241"/>
                      </a:lnTo>
                      <a:lnTo>
                        <a:pt x="43901" y="36677"/>
                      </a:lnTo>
                      <a:lnTo>
                        <a:pt x="56127" y="42790"/>
                      </a:lnTo>
                      <a:lnTo>
                        <a:pt x="56127" y="65574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9467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44CF0933-1DA6-4B23-B789-CA7255C31367}"/>
                    </a:ext>
                  </a:extLst>
                </p:cNvPr>
                <p:cNvSpPr/>
                <p:nvPr/>
              </p:nvSpPr>
              <p:spPr>
                <a:xfrm>
                  <a:off x="2268707" y="2431048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5013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5013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1A4387C-F482-4108-8088-175EB319E776}"/>
                    </a:ext>
                  </a:extLst>
                </p:cNvPr>
                <p:cNvSpPr/>
                <p:nvPr/>
              </p:nvSpPr>
              <p:spPr>
                <a:xfrm>
                  <a:off x="1962510" y="2376588"/>
                  <a:ext cx="146152" cy="50569"/>
                </a:xfrm>
                <a:custGeom>
                  <a:avLst/>
                  <a:gdLst>
                    <a:gd name="connsiteX0" fmla="*/ 81690 w 146152"/>
                    <a:gd name="connsiteY0" fmla="*/ 38900 h 50569"/>
                    <a:gd name="connsiteX1" fmla="*/ 87802 w 146152"/>
                    <a:gd name="connsiteY1" fmla="*/ 35566 h 50569"/>
                    <a:gd name="connsiteX2" fmla="*/ 93915 w 146152"/>
                    <a:gd name="connsiteY2" fmla="*/ 32787 h 50569"/>
                    <a:gd name="connsiteX3" fmla="*/ 146152 w 146152"/>
                    <a:gd name="connsiteY3" fmla="*/ 6113 h 50569"/>
                    <a:gd name="connsiteX4" fmla="*/ 93360 w 146152"/>
                    <a:gd name="connsiteY4" fmla="*/ 556 h 50569"/>
                    <a:gd name="connsiteX5" fmla="*/ 88358 w 146152"/>
                    <a:gd name="connsiteY5" fmla="*/ 0 h 50569"/>
                    <a:gd name="connsiteX6" fmla="*/ 87247 w 146152"/>
                    <a:gd name="connsiteY6" fmla="*/ 556 h 50569"/>
                    <a:gd name="connsiteX7" fmla="*/ 38344 w 146152"/>
                    <a:gd name="connsiteY7" fmla="*/ 25007 h 50569"/>
                    <a:gd name="connsiteX8" fmla="*/ 0 w 146152"/>
                    <a:gd name="connsiteY8" fmla="*/ 43901 h 50569"/>
                    <a:gd name="connsiteX9" fmla="*/ 58350 w 146152"/>
                    <a:gd name="connsiteY9" fmla="*/ 50570 h 5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152" h="50569">
                      <a:moveTo>
                        <a:pt x="81690" y="38900"/>
                      </a:moveTo>
                      <a:lnTo>
                        <a:pt x="87802" y="35566"/>
                      </a:lnTo>
                      <a:lnTo>
                        <a:pt x="93915" y="32787"/>
                      </a:lnTo>
                      <a:lnTo>
                        <a:pt x="146152" y="6113"/>
                      </a:lnTo>
                      <a:lnTo>
                        <a:pt x="93360" y="556"/>
                      </a:lnTo>
                      <a:lnTo>
                        <a:pt x="88358" y="0"/>
                      </a:lnTo>
                      <a:lnTo>
                        <a:pt x="87247" y="556"/>
                      </a:lnTo>
                      <a:lnTo>
                        <a:pt x="38344" y="25007"/>
                      </a:lnTo>
                      <a:lnTo>
                        <a:pt x="0" y="43901"/>
                      </a:lnTo>
                      <a:lnTo>
                        <a:pt x="58350" y="5057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CFE5EBF8-9B5D-46D5-A3D6-941BE4C9AB96}"/>
                    </a:ext>
                  </a:extLst>
                </p:cNvPr>
                <p:cNvSpPr/>
                <p:nvPr/>
              </p:nvSpPr>
              <p:spPr>
                <a:xfrm>
                  <a:off x="2028084" y="2564974"/>
                  <a:ext cx="97249" cy="122256"/>
                </a:xfrm>
                <a:custGeom>
                  <a:avLst/>
                  <a:gdLst>
                    <a:gd name="connsiteX0" fmla="*/ 96138 w 97249"/>
                    <a:gd name="connsiteY0" fmla="*/ 0 h 122256"/>
                    <a:gd name="connsiteX1" fmla="*/ 28341 w 97249"/>
                    <a:gd name="connsiteY1" fmla="*/ 33898 h 122256"/>
                    <a:gd name="connsiteX2" fmla="*/ 22228 w 97249"/>
                    <a:gd name="connsiteY2" fmla="*/ 36677 h 122256"/>
                    <a:gd name="connsiteX3" fmla="*/ 16116 w 97249"/>
                    <a:gd name="connsiteY3" fmla="*/ 39456 h 122256"/>
                    <a:gd name="connsiteX4" fmla="*/ 0 w 97249"/>
                    <a:gd name="connsiteY4" fmla="*/ 47791 h 122256"/>
                    <a:gd name="connsiteX5" fmla="*/ 556 w 97249"/>
                    <a:gd name="connsiteY5" fmla="*/ 73910 h 122256"/>
                    <a:gd name="connsiteX6" fmla="*/ 556 w 97249"/>
                    <a:gd name="connsiteY6" fmla="*/ 79467 h 122256"/>
                    <a:gd name="connsiteX7" fmla="*/ 556 w 97249"/>
                    <a:gd name="connsiteY7" fmla="*/ 80578 h 122256"/>
                    <a:gd name="connsiteX8" fmla="*/ 556 w 97249"/>
                    <a:gd name="connsiteY8" fmla="*/ 86135 h 122256"/>
                    <a:gd name="connsiteX9" fmla="*/ 556 w 97249"/>
                    <a:gd name="connsiteY9" fmla="*/ 86135 h 122256"/>
                    <a:gd name="connsiteX10" fmla="*/ 556 w 97249"/>
                    <a:gd name="connsiteY10" fmla="*/ 87247 h 122256"/>
                    <a:gd name="connsiteX11" fmla="*/ 1111 w 97249"/>
                    <a:gd name="connsiteY11" fmla="*/ 121145 h 122256"/>
                    <a:gd name="connsiteX12" fmla="*/ 1111 w 97249"/>
                    <a:gd name="connsiteY12" fmla="*/ 122257 h 122256"/>
                    <a:gd name="connsiteX13" fmla="*/ 1111 w 97249"/>
                    <a:gd name="connsiteY13" fmla="*/ 122257 h 122256"/>
                    <a:gd name="connsiteX14" fmla="*/ 16116 w 97249"/>
                    <a:gd name="connsiteY14" fmla="*/ 115032 h 122256"/>
                    <a:gd name="connsiteX15" fmla="*/ 22228 w 97249"/>
                    <a:gd name="connsiteY15" fmla="*/ 112254 h 122256"/>
                    <a:gd name="connsiteX16" fmla="*/ 28341 w 97249"/>
                    <a:gd name="connsiteY16" fmla="*/ 109475 h 122256"/>
                    <a:gd name="connsiteX17" fmla="*/ 82245 w 97249"/>
                    <a:gd name="connsiteY17" fmla="*/ 82245 h 122256"/>
                    <a:gd name="connsiteX18" fmla="*/ 92248 w 97249"/>
                    <a:gd name="connsiteY18" fmla="*/ 77244 h 122256"/>
                    <a:gd name="connsiteX19" fmla="*/ 92248 w 97249"/>
                    <a:gd name="connsiteY19" fmla="*/ 77244 h 122256"/>
                    <a:gd name="connsiteX20" fmla="*/ 97250 w 97249"/>
                    <a:gd name="connsiteY20" fmla="*/ 75021 h 122256"/>
                    <a:gd name="connsiteX21" fmla="*/ 96138 w 97249"/>
                    <a:gd name="connsiteY21" fmla="*/ 0 h 122256"/>
                    <a:gd name="connsiteX22" fmla="*/ 96138 w 97249"/>
                    <a:gd name="connsiteY22" fmla="*/ 0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3 h 122256"/>
                    <a:gd name="connsiteX26" fmla="*/ 27230 w 97249"/>
                    <a:gd name="connsiteY26" fmla="*/ 76133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53348 w 97249"/>
                    <a:gd name="connsiteY42" fmla="*/ 66685 h 122256"/>
                    <a:gd name="connsiteX43" fmla="*/ 53348 w 97249"/>
                    <a:gd name="connsiteY43" fmla="*/ 72798 h 122256"/>
                    <a:gd name="connsiteX44" fmla="*/ 53348 w 97249"/>
                    <a:gd name="connsiteY44" fmla="*/ 72798 h 122256"/>
                    <a:gd name="connsiteX45" fmla="*/ 53348 w 97249"/>
                    <a:gd name="connsiteY45" fmla="*/ 78911 h 122256"/>
                    <a:gd name="connsiteX46" fmla="*/ 53348 w 97249"/>
                    <a:gd name="connsiteY46" fmla="*/ 78911 h 122256"/>
                    <a:gd name="connsiteX47" fmla="*/ 53348 w 97249"/>
                    <a:gd name="connsiteY47" fmla="*/ 81134 h 122256"/>
                    <a:gd name="connsiteX48" fmla="*/ 41123 w 97249"/>
                    <a:gd name="connsiteY48" fmla="*/ 87802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80022 w 97249"/>
                    <a:gd name="connsiteY58" fmla="*/ 68353 h 122256"/>
                    <a:gd name="connsiteX59" fmla="*/ 77244 w 97249"/>
                    <a:gd name="connsiteY59" fmla="*/ 69464 h 122256"/>
                    <a:gd name="connsiteX60" fmla="*/ 67797 w 97249"/>
                    <a:gd name="connsiteY60" fmla="*/ 74465 h 122256"/>
                    <a:gd name="connsiteX61" fmla="*/ 67797 w 97249"/>
                    <a:gd name="connsiteY61" fmla="*/ 68908 h 122256"/>
                    <a:gd name="connsiteX62" fmla="*/ 67797 w 97249"/>
                    <a:gd name="connsiteY62" fmla="*/ 29453 h 122256"/>
                    <a:gd name="connsiteX63" fmla="*/ 80022 w 97249"/>
                    <a:gd name="connsiteY63" fmla="*/ 23340 h 122256"/>
                    <a:gd name="connsiteX64" fmla="*/ 80022 w 97249"/>
                    <a:gd name="connsiteY64" fmla="*/ 68353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96138" y="0"/>
                      </a:moveTo>
                      <a:lnTo>
                        <a:pt x="28341" y="33898"/>
                      </a:lnTo>
                      <a:lnTo>
                        <a:pt x="22228" y="36677"/>
                      </a:ln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3"/>
                      </a:lnTo>
                      <a:lnTo>
                        <a:pt x="27230" y="76133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53348" y="66685"/>
                      </a:move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close/>
                      <a:moveTo>
                        <a:pt x="80022" y="68353"/>
                      </a:moveTo>
                      <a:lnTo>
                        <a:pt x="77244" y="69464"/>
                      </a:lnTo>
                      <a:lnTo>
                        <a:pt x="67797" y="74465"/>
                      </a:lnTo>
                      <a:lnTo>
                        <a:pt x="67797" y="68908"/>
                      </a:lnTo>
                      <a:lnTo>
                        <a:pt x="67797" y="29453"/>
                      </a:lnTo>
                      <a:lnTo>
                        <a:pt x="80022" y="23340"/>
                      </a:lnTo>
                      <a:lnTo>
                        <a:pt x="80022" y="6835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2BD3C76A-210B-47D5-A12B-57DD7B7B3BAE}"/>
                    </a:ext>
                  </a:extLst>
                </p:cNvPr>
                <p:cNvSpPr/>
                <p:nvPr/>
              </p:nvSpPr>
              <p:spPr>
                <a:xfrm>
                  <a:off x="1947506" y="2607208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4457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4457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AD54419-0CC2-4F3B-B48D-7C3BFEC85327}"/>
                    </a:ext>
                  </a:extLst>
                </p:cNvPr>
                <p:cNvSpPr/>
                <p:nvPr/>
              </p:nvSpPr>
              <p:spPr>
                <a:xfrm>
                  <a:off x="2028084" y="2476060"/>
                  <a:ext cx="97249" cy="122256"/>
                </a:xfrm>
                <a:custGeom>
                  <a:avLst/>
                  <a:gdLst>
                    <a:gd name="connsiteX0" fmla="*/ 96138 w 97249"/>
                    <a:gd name="connsiteY0" fmla="*/ 0 h 122256"/>
                    <a:gd name="connsiteX1" fmla="*/ 28341 w 97249"/>
                    <a:gd name="connsiteY1" fmla="*/ 33898 h 122256"/>
                    <a:gd name="connsiteX2" fmla="*/ 22228 w 97249"/>
                    <a:gd name="connsiteY2" fmla="*/ 36677 h 122256"/>
                    <a:gd name="connsiteX3" fmla="*/ 16116 w 97249"/>
                    <a:gd name="connsiteY3" fmla="*/ 39456 h 122256"/>
                    <a:gd name="connsiteX4" fmla="*/ 0 w 97249"/>
                    <a:gd name="connsiteY4" fmla="*/ 47791 h 122256"/>
                    <a:gd name="connsiteX5" fmla="*/ 556 w 97249"/>
                    <a:gd name="connsiteY5" fmla="*/ 73910 h 122256"/>
                    <a:gd name="connsiteX6" fmla="*/ 556 w 97249"/>
                    <a:gd name="connsiteY6" fmla="*/ 79467 h 122256"/>
                    <a:gd name="connsiteX7" fmla="*/ 556 w 97249"/>
                    <a:gd name="connsiteY7" fmla="*/ 80578 h 122256"/>
                    <a:gd name="connsiteX8" fmla="*/ 556 w 97249"/>
                    <a:gd name="connsiteY8" fmla="*/ 86135 h 122256"/>
                    <a:gd name="connsiteX9" fmla="*/ 556 w 97249"/>
                    <a:gd name="connsiteY9" fmla="*/ 86135 h 122256"/>
                    <a:gd name="connsiteX10" fmla="*/ 556 w 97249"/>
                    <a:gd name="connsiteY10" fmla="*/ 87247 h 122256"/>
                    <a:gd name="connsiteX11" fmla="*/ 1111 w 97249"/>
                    <a:gd name="connsiteY11" fmla="*/ 121145 h 122256"/>
                    <a:gd name="connsiteX12" fmla="*/ 1111 w 97249"/>
                    <a:gd name="connsiteY12" fmla="*/ 122257 h 122256"/>
                    <a:gd name="connsiteX13" fmla="*/ 1111 w 97249"/>
                    <a:gd name="connsiteY13" fmla="*/ 122257 h 122256"/>
                    <a:gd name="connsiteX14" fmla="*/ 16116 w 97249"/>
                    <a:gd name="connsiteY14" fmla="*/ 115032 h 122256"/>
                    <a:gd name="connsiteX15" fmla="*/ 22228 w 97249"/>
                    <a:gd name="connsiteY15" fmla="*/ 112254 h 122256"/>
                    <a:gd name="connsiteX16" fmla="*/ 28341 w 97249"/>
                    <a:gd name="connsiteY16" fmla="*/ 109475 h 122256"/>
                    <a:gd name="connsiteX17" fmla="*/ 82245 w 97249"/>
                    <a:gd name="connsiteY17" fmla="*/ 82245 h 122256"/>
                    <a:gd name="connsiteX18" fmla="*/ 92248 w 97249"/>
                    <a:gd name="connsiteY18" fmla="*/ 77244 h 122256"/>
                    <a:gd name="connsiteX19" fmla="*/ 92248 w 97249"/>
                    <a:gd name="connsiteY19" fmla="*/ 77244 h 122256"/>
                    <a:gd name="connsiteX20" fmla="*/ 97250 w 97249"/>
                    <a:gd name="connsiteY20" fmla="*/ 75021 h 122256"/>
                    <a:gd name="connsiteX21" fmla="*/ 96138 w 97249"/>
                    <a:gd name="connsiteY21" fmla="*/ 0 h 122256"/>
                    <a:gd name="connsiteX22" fmla="*/ 96138 w 97249"/>
                    <a:gd name="connsiteY22" fmla="*/ 0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2 h 122256"/>
                    <a:gd name="connsiteX26" fmla="*/ 27230 w 97249"/>
                    <a:gd name="connsiteY26" fmla="*/ 76132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53348 w 97249"/>
                    <a:gd name="connsiteY42" fmla="*/ 66685 h 122256"/>
                    <a:gd name="connsiteX43" fmla="*/ 53348 w 97249"/>
                    <a:gd name="connsiteY43" fmla="*/ 72798 h 122256"/>
                    <a:gd name="connsiteX44" fmla="*/ 53348 w 97249"/>
                    <a:gd name="connsiteY44" fmla="*/ 72798 h 122256"/>
                    <a:gd name="connsiteX45" fmla="*/ 53348 w 97249"/>
                    <a:gd name="connsiteY45" fmla="*/ 78911 h 122256"/>
                    <a:gd name="connsiteX46" fmla="*/ 53348 w 97249"/>
                    <a:gd name="connsiteY46" fmla="*/ 78911 h 122256"/>
                    <a:gd name="connsiteX47" fmla="*/ 53348 w 97249"/>
                    <a:gd name="connsiteY47" fmla="*/ 81134 h 122256"/>
                    <a:gd name="connsiteX48" fmla="*/ 41123 w 97249"/>
                    <a:gd name="connsiteY48" fmla="*/ 87802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80022 w 97249"/>
                    <a:gd name="connsiteY58" fmla="*/ 68353 h 122256"/>
                    <a:gd name="connsiteX59" fmla="*/ 77244 w 97249"/>
                    <a:gd name="connsiteY59" fmla="*/ 69464 h 122256"/>
                    <a:gd name="connsiteX60" fmla="*/ 67797 w 97249"/>
                    <a:gd name="connsiteY60" fmla="*/ 74465 h 122256"/>
                    <a:gd name="connsiteX61" fmla="*/ 67797 w 97249"/>
                    <a:gd name="connsiteY61" fmla="*/ 68908 h 122256"/>
                    <a:gd name="connsiteX62" fmla="*/ 67797 w 97249"/>
                    <a:gd name="connsiteY62" fmla="*/ 29453 h 122256"/>
                    <a:gd name="connsiteX63" fmla="*/ 80022 w 97249"/>
                    <a:gd name="connsiteY63" fmla="*/ 23340 h 122256"/>
                    <a:gd name="connsiteX64" fmla="*/ 80022 w 97249"/>
                    <a:gd name="connsiteY64" fmla="*/ 68353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96138" y="0"/>
                      </a:moveTo>
                      <a:lnTo>
                        <a:pt x="28341" y="33898"/>
                      </a:lnTo>
                      <a:lnTo>
                        <a:pt x="22228" y="36677"/>
                      </a:ln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2"/>
                      </a:lnTo>
                      <a:lnTo>
                        <a:pt x="27230" y="76132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53348" y="66685"/>
                      </a:move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close/>
                      <a:moveTo>
                        <a:pt x="80022" y="68353"/>
                      </a:moveTo>
                      <a:lnTo>
                        <a:pt x="77244" y="69464"/>
                      </a:lnTo>
                      <a:lnTo>
                        <a:pt x="67797" y="74465"/>
                      </a:lnTo>
                      <a:lnTo>
                        <a:pt x="67797" y="68908"/>
                      </a:lnTo>
                      <a:lnTo>
                        <a:pt x="67797" y="29453"/>
                      </a:lnTo>
                      <a:lnTo>
                        <a:pt x="80022" y="23340"/>
                      </a:lnTo>
                      <a:lnTo>
                        <a:pt x="80022" y="6835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703DBD6-BE30-4DAA-8E74-C375E1EF1B0F}"/>
                    </a:ext>
                  </a:extLst>
                </p:cNvPr>
                <p:cNvSpPr/>
                <p:nvPr/>
              </p:nvSpPr>
              <p:spPr>
                <a:xfrm>
                  <a:off x="1947506" y="2518294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4457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4457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1CB50035-F9B3-4C15-A3A4-033DA4B39B27}"/>
                    </a:ext>
                  </a:extLst>
                </p:cNvPr>
                <p:cNvSpPr/>
                <p:nvPr/>
              </p:nvSpPr>
              <p:spPr>
                <a:xfrm>
                  <a:off x="2028084" y="2388814"/>
                  <a:ext cx="97249" cy="122256"/>
                </a:xfrm>
                <a:custGeom>
                  <a:avLst/>
                  <a:gdLst>
                    <a:gd name="connsiteX0" fmla="*/ 22228 w 97249"/>
                    <a:gd name="connsiteY0" fmla="*/ 36677 h 122256"/>
                    <a:gd name="connsiteX1" fmla="*/ 16116 w 97249"/>
                    <a:gd name="connsiteY1" fmla="*/ 39456 h 122256"/>
                    <a:gd name="connsiteX2" fmla="*/ 0 w 97249"/>
                    <a:gd name="connsiteY2" fmla="*/ 47791 h 122256"/>
                    <a:gd name="connsiteX3" fmla="*/ 556 w 97249"/>
                    <a:gd name="connsiteY3" fmla="*/ 73910 h 122256"/>
                    <a:gd name="connsiteX4" fmla="*/ 556 w 97249"/>
                    <a:gd name="connsiteY4" fmla="*/ 79467 h 122256"/>
                    <a:gd name="connsiteX5" fmla="*/ 556 w 97249"/>
                    <a:gd name="connsiteY5" fmla="*/ 80578 h 122256"/>
                    <a:gd name="connsiteX6" fmla="*/ 556 w 97249"/>
                    <a:gd name="connsiteY6" fmla="*/ 86135 h 122256"/>
                    <a:gd name="connsiteX7" fmla="*/ 556 w 97249"/>
                    <a:gd name="connsiteY7" fmla="*/ 86135 h 122256"/>
                    <a:gd name="connsiteX8" fmla="*/ 556 w 97249"/>
                    <a:gd name="connsiteY8" fmla="*/ 87247 h 122256"/>
                    <a:gd name="connsiteX9" fmla="*/ 1111 w 97249"/>
                    <a:gd name="connsiteY9" fmla="*/ 121145 h 122256"/>
                    <a:gd name="connsiteX10" fmla="*/ 1111 w 97249"/>
                    <a:gd name="connsiteY10" fmla="*/ 122257 h 122256"/>
                    <a:gd name="connsiteX11" fmla="*/ 1111 w 97249"/>
                    <a:gd name="connsiteY11" fmla="*/ 122257 h 122256"/>
                    <a:gd name="connsiteX12" fmla="*/ 16116 w 97249"/>
                    <a:gd name="connsiteY12" fmla="*/ 115032 h 122256"/>
                    <a:gd name="connsiteX13" fmla="*/ 22228 w 97249"/>
                    <a:gd name="connsiteY13" fmla="*/ 112254 h 122256"/>
                    <a:gd name="connsiteX14" fmla="*/ 28341 w 97249"/>
                    <a:gd name="connsiteY14" fmla="*/ 109475 h 122256"/>
                    <a:gd name="connsiteX15" fmla="*/ 82245 w 97249"/>
                    <a:gd name="connsiteY15" fmla="*/ 82245 h 122256"/>
                    <a:gd name="connsiteX16" fmla="*/ 92248 w 97249"/>
                    <a:gd name="connsiteY16" fmla="*/ 77244 h 122256"/>
                    <a:gd name="connsiteX17" fmla="*/ 92248 w 97249"/>
                    <a:gd name="connsiteY17" fmla="*/ 77244 h 122256"/>
                    <a:gd name="connsiteX18" fmla="*/ 97250 w 97249"/>
                    <a:gd name="connsiteY18" fmla="*/ 75021 h 122256"/>
                    <a:gd name="connsiteX19" fmla="*/ 96138 w 97249"/>
                    <a:gd name="connsiteY19" fmla="*/ 0 h 122256"/>
                    <a:gd name="connsiteX20" fmla="*/ 96138 w 97249"/>
                    <a:gd name="connsiteY20" fmla="*/ 0 h 122256"/>
                    <a:gd name="connsiteX21" fmla="*/ 28341 w 97249"/>
                    <a:gd name="connsiteY21" fmla="*/ 33898 h 122256"/>
                    <a:gd name="connsiteX22" fmla="*/ 22228 w 97249"/>
                    <a:gd name="connsiteY22" fmla="*/ 36677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2 h 122256"/>
                    <a:gd name="connsiteX26" fmla="*/ 27230 w 97249"/>
                    <a:gd name="connsiteY26" fmla="*/ 76132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67797 w 97249"/>
                    <a:gd name="connsiteY42" fmla="*/ 68353 h 122256"/>
                    <a:gd name="connsiteX43" fmla="*/ 67797 w 97249"/>
                    <a:gd name="connsiteY43" fmla="*/ 28897 h 122256"/>
                    <a:gd name="connsiteX44" fmla="*/ 80022 w 97249"/>
                    <a:gd name="connsiteY44" fmla="*/ 22784 h 122256"/>
                    <a:gd name="connsiteX45" fmla="*/ 80022 w 97249"/>
                    <a:gd name="connsiteY45" fmla="*/ 67797 h 122256"/>
                    <a:gd name="connsiteX46" fmla="*/ 77244 w 97249"/>
                    <a:gd name="connsiteY46" fmla="*/ 68908 h 122256"/>
                    <a:gd name="connsiteX47" fmla="*/ 67797 w 97249"/>
                    <a:gd name="connsiteY47" fmla="*/ 73910 h 122256"/>
                    <a:gd name="connsiteX48" fmla="*/ 67797 w 97249"/>
                    <a:gd name="connsiteY48" fmla="*/ 68353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53348 w 97249"/>
                    <a:gd name="connsiteY58" fmla="*/ 72798 h 122256"/>
                    <a:gd name="connsiteX59" fmla="*/ 53348 w 97249"/>
                    <a:gd name="connsiteY59" fmla="*/ 72798 h 122256"/>
                    <a:gd name="connsiteX60" fmla="*/ 53348 w 97249"/>
                    <a:gd name="connsiteY60" fmla="*/ 78911 h 122256"/>
                    <a:gd name="connsiteX61" fmla="*/ 53348 w 97249"/>
                    <a:gd name="connsiteY61" fmla="*/ 78911 h 122256"/>
                    <a:gd name="connsiteX62" fmla="*/ 53348 w 97249"/>
                    <a:gd name="connsiteY62" fmla="*/ 81134 h 122256"/>
                    <a:gd name="connsiteX63" fmla="*/ 41123 w 97249"/>
                    <a:gd name="connsiteY63" fmla="*/ 87802 h 122256"/>
                    <a:gd name="connsiteX64" fmla="*/ 41123 w 97249"/>
                    <a:gd name="connsiteY64" fmla="*/ 7780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22228" y="36677"/>
                      </a:move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lnTo>
                        <a:pt x="28341" y="33898"/>
                      </a:lnTo>
                      <a:lnTo>
                        <a:pt x="22228" y="36677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2"/>
                      </a:lnTo>
                      <a:lnTo>
                        <a:pt x="27230" y="76132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67797" y="68353"/>
                      </a:moveTo>
                      <a:lnTo>
                        <a:pt x="67797" y="28897"/>
                      </a:lnTo>
                      <a:lnTo>
                        <a:pt x="80022" y="22784"/>
                      </a:lnTo>
                      <a:lnTo>
                        <a:pt x="80022" y="67797"/>
                      </a:lnTo>
                      <a:lnTo>
                        <a:pt x="77244" y="68908"/>
                      </a:lnTo>
                      <a:lnTo>
                        <a:pt x="67797" y="73910"/>
                      </a:lnTo>
                      <a:lnTo>
                        <a:pt x="67797" y="68353"/>
                      </a:lnTo>
                      <a:close/>
                      <a:moveTo>
                        <a:pt x="41123" y="77800"/>
                      </a:move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638005C0-8A0F-4842-9322-0E62B8FBD0ED}"/>
                    </a:ext>
                  </a:extLst>
                </p:cNvPr>
                <p:cNvSpPr/>
                <p:nvPr/>
              </p:nvSpPr>
              <p:spPr>
                <a:xfrm>
                  <a:off x="1947506" y="2431048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5013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5013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69CA8AB-E83D-44D8-BC72-F0ABC3C90140}"/>
                  </a:ext>
                </a:extLst>
              </p:cNvPr>
              <p:cNvSpPr/>
              <p:nvPr/>
            </p:nvSpPr>
            <p:spPr>
              <a:xfrm>
                <a:off x="7213192" y="1899907"/>
                <a:ext cx="238156" cy="2381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81455A9-D527-4DBD-AD68-175A4CCC15C8}"/>
                  </a:ext>
                </a:extLst>
              </p:cNvPr>
              <p:cNvSpPr txBox="1"/>
              <p:nvPr/>
            </p:nvSpPr>
            <p:spPr>
              <a:xfrm>
                <a:off x="7347395" y="2678227"/>
                <a:ext cx="706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8732">
                  <a:defRPr/>
                </a:pPr>
                <a: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Container</a:t>
                </a:r>
                <a:b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</a:br>
                <a: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Host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904142-C99C-4360-B1E8-1F9DADFF98F4}"/>
                </a:ext>
              </a:extLst>
            </p:cNvPr>
            <p:cNvGrpSpPr/>
            <p:nvPr/>
          </p:nvGrpSpPr>
          <p:grpSpPr>
            <a:xfrm>
              <a:off x="5420394" y="2580278"/>
              <a:ext cx="805737" cy="891579"/>
              <a:chOff x="4678472" y="1854124"/>
              <a:chExt cx="805737" cy="89157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BF7EA0D-E213-4D32-B788-47DCE37791B9}"/>
                  </a:ext>
                </a:extLst>
              </p:cNvPr>
              <p:cNvSpPr/>
              <p:nvPr/>
            </p:nvSpPr>
            <p:spPr>
              <a:xfrm>
                <a:off x="4678472" y="2047517"/>
                <a:ext cx="238156" cy="2381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pic>
            <p:nvPicPr>
              <p:cNvPr id="84" name="Signature">
                <a:extLst>
                  <a:ext uri="{FF2B5EF4-FFF2-40B4-BE49-F238E27FC236}">
                    <a16:creationId xmlns:a16="http://schemas.microsoft.com/office/drawing/2014/main" id="{24A61A88-02BC-4218-8C0D-E30563A7F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5584" y="1854124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85" name="Distribution">
                <a:extLst>
                  <a:ext uri="{FF2B5EF4-FFF2-40B4-BE49-F238E27FC236}">
                    <a16:creationId xmlns:a16="http://schemas.microsoft.com/office/drawing/2014/main" id="{7F162030-16D3-4D9D-9DDB-B62588B25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67084" y="1972596"/>
                <a:ext cx="335450" cy="335450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BF8FDCC-6C90-4D2A-B0E9-EA75C6DE929A}"/>
                  </a:ext>
                </a:extLst>
              </p:cNvPr>
              <p:cNvSpPr txBox="1"/>
              <p:nvPr/>
            </p:nvSpPr>
            <p:spPr>
              <a:xfrm>
                <a:off x="4738225" y="2314816"/>
                <a:ext cx="7459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Private Registry</a:t>
                </a:r>
              </a:p>
            </p:txBody>
          </p:sp>
          <p:pic>
            <p:nvPicPr>
              <p:cNvPr id="87" name="Key">
                <a:extLst>
                  <a:ext uri="{FF2B5EF4-FFF2-40B4-BE49-F238E27FC236}">
                    <a16:creationId xmlns:a16="http://schemas.microsoft.com/office/drawing/2014/main" id="{3867A8C4-EB30-41F2-9DB9-D4626D24F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72788" y="1854124"/>
                <a:ext cx="122745" cy="122745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CEA86D6-D835-4DEB-AE39-FA95F1E395CB}"/>
                </a:ext>
              </a:extLst>
            </p:cNvPr>
            <p:cNvSpPr txBox="1"/>
            <p:nvPr/>
          </p:nvSpPr>
          <p:spPr>
            <a:xfrm>
              <a:off x="5231338" y="2190096"/>
              <a:ext cx="127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ACME Rockets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DD687A-9FA7-413C-A2F9-50B9E57B35C8}"/>
                </a:ext>
              </a:extLst>
            </p:cNvPr>
            <p:cNvSpPr/>
            <p:nvPr/>
          </p:nvSpPr>
          <p:spPr>
            <a:xfrm>
              <a:off x="5257352" y="2167343"/>
              <a:ext cx="3735945" cy="2580445"/>
            </a:xfrm>
            <a:prstGeom prst="rect">
              <a:avLst/>
            </a:prstGeom>
            <a:noFill/>
            <a:ln w="15875" cmpd="sng">
              <a:prstDash val="sys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3735945"/>
                        <a:gd name="connsiteY0" fmla="*/ 0 h 2580445"/>
                        <a:gd name="connsiteX1" fmla="*/ 547939 w 3735945"/>
                        <a:gd name="connsiteY1" fmla="*/ 0 h 2580445"/>
                        <a:gd name="connsiteX2" fmla="*/ 1133237 w 3735945"/>
                        <a:gd name="connsiteY2" fmla="*/ 0 h 2580445"/>
                        <a:gd name="connsiteX3" fmla="*/ 1755894 w 3735945"/>
                        <a:gd name="connsiteY3" fmla="*/ 0 h 2580445"/>
                        <a:gd name="connsiteX4" fmla="*/ 2378552 w 3735945"/>
                        <a:gd name="connsiteY4" fmla="*/ 0 h 2580445"/>
                        <a:gd name="connsiteX5" fmla="*/ 3075928 w 3735945"/>
                        <a:gd name="connsiteY5" fmla="*/ 0 h 2580445"/>
                        <a:gd name="connsiteX6" fmla="*/ 3735945 w 3735945"/>
                        <a:gd name="connsiteY6" fmla="*/ 0 h 2580445"/>
                        <a:gd name="connsiteX7" fmla="*/ 3735945 w 3735945"/>
                        <a:gd name="connsiteY7" fmla="*/ 645111 h 2580445"/>
                        <a:gd name="connsiteX8" fmla="*/ 3735945 w 3735945"/>
                        <a:gd name="connsiteY8" fmla="*/ 1316027 h 2580445"/>
                        <a:gd name="connsiteX9" fmla="*/ 3735945 w 3735945"/>
                        <a:gd name="connsiteY9" fmla="*/ 1986943 h 2580445"/>
                        <a:gd name="connsiteX10" fmla="*/ 3735945 w 3735945"/>
                        <a:gd name="connsiteY10" fmla="*/ 2580445 h 2580445"/>
                        <a:gd name="connsiteX11" fmla="*/ 3188006 w 3735945"/>
                        <a:gd name="connsiteY11" fmla="*/ 2580445 h 2580445"/>
                        <a:gd name="connsiteX12" fmla="*/ 2490630 w 3735945"/>
                        <a:gd name="connsiteY12" fmla="*/ 2580445 h 2580445"/>
                        <a:gd name="connsiteX13" fmla="*/ 1867973 w 3735945"/>
                        <a:gd name="connsiteY13" fmla="*/ 2580445 h 2580445"/>
                        <a:gd name="connsiteX14" fmla="*/ 1282674 w 3735945"/>
                        <a:gd name="connsiteY14" fmla="*/ 2580445 h 2580445"/>
                        <a:gd name="connsiteX15" fmla="*/ 697376 w 3735945"/>
                        <a:gd name="connsiteY15" fmla="*/ 2580445 h 2580445"/>
                        <a:gd name="connsiteX16" fmla="*/ 0 w 3735945"/>
                        <a:gd name="connsiteY16" fmla="*/ 2580445 h 2580445"/>
                        <a:gd name="connsiteX17" fmla="*/ 0 w 3735945"/>
                        <a:gd name="connsiteY17" fmla="*/ 1883725 h 2580445"/>
                        <a:gd name="connsiteX18" fmla="*/ 0 w 3735945"/>
                        <a:gd name="connsiteY18" fmla="*/ 1187005 h 2580445"/>
                        <a:gd name="connsiteX19" fmla="*/ 0 w 3735945"/>
                        <a:gd name="connsiteY19" fmla="*/ 619307 h 2580445"/>
                        <a:gd name="connsiteX20" fmla="*/ 0 w 3735945"/>
                        <a:gd name="connsiteY20" fmla="*/ 0 h 2580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735945" h="2580445" extrusionOk="0">
                          <a:moveTo>
                            <a:pt x="0" y="0"/>
                          </a:moveTo>
                          <a:cubicBezTo>
                            <a:pt x="263038" y="26769"/>
                            <a:pt x="420780" y="-6663"/>
                            <a:pt x="547939" y="0"/>
                          </a:cubicBezTo>
                          <a:cubicBezTo>
                            <a:pt x="675098" y="6663"/>
                            <a:pt x="918419" y="17275"/>
                            <a:pt x="1133237" y="0"/>
                          </a:cubicBezTo>
                          <a:cubicBezTo>
                            <a:pt x="1348055" y="-17275"/>
                            <a:pt x="1569411" y="-20917"/>
                            <a:pt x="1755894" y="0"/>
                          </a:cubicBezTo>
                          <a:cubicBezTo>
                            <a:pt x="1942377" y="20917"/>
                            <a:pt x="2209657" y="-24178"/>
                            <a:pt x="2378552" y="0"/>
                          </a:cubicBezTo>
                          <a:cubicBezTo>
                            <a:pt x="2547447" y="24178"/>
                            <a:pt x="2786869" y="-8451"/>
                            <a:pt x="3075928" y="0"/>
                          </a:cubicBezTo>
                          <a:cubicBezTo>
                            <a:pt x="3364987" y="8451"/>
                            <a:pt x="3565446" y="-26444"/>
                            <a:pt x="3735945" y="0"/>
                          </a:cubicBezTo>
                          <a:cubicBezTo>
                            <a:pt x="3756705" y="295708"/>
                            <a:pt x="3737359" y="489800"/>
                            <a:pt x="3735945" y="645111"/>
                          </a:cubicBezTo>
                          <a:cubicBezTo>
                            <a:pt x="3734531" y="800422"/>
                            <a:pt x="3717936" y="1039665"/>
                            <a:pt x="3735945" y="1316027"/>
                          </a:cubicBezTo>
                          <a:cubicBezTo>
                            <a:pt x="3753954" y="1592389"/>
                            <a:pt x="3717661" y="1812121"/>
                            <a:pt x="3735945" y="1986943"/>
                          </a:cubicBezTo>
                          <a:cubicBezTo>
                            <a:pt x="3754229" y="2161765"/>
                            <a:pt x="3737694" y="2412544"/>
                            <a:pt x="3735945" y="2580445"/>
                          </a:cubicBezTo>
                          <a:cubicBezTo>
                            <a:pt x="3521684" y="2600927"/>
                            <a:pt x="3347422" y="2598234"/>
                            <a:pt x="3188006" y="2580445"/>
                          </a:cubicBezTo>
                          <a:cubicBezTo>
                            <a:pt x="3028590" y="2562656"/>
                            <a:pt x="2650332" y="2571582"/>
                            <a:pt x="2490630" y="2580445"/>
                          </a:cubicBezTo>
                          <a:cubicBezTo>
                            <a:pt x="2330928" y="2589308"/>
                            <a:pt x="2042360" y="2585503"/>
                            <a:pt x="1867973" y="2580445"/>
                          </a:cubicBezTo>
                          <a:cubicBezTo>
                            <a:pt x="1693586" y="2575387"/>
                            <a:pt x="1486638" y="2552140"/>
                            <a:pt x="1282674" y="2580445"/>
                          </a:cubicBezTo>
                          <a:cubicBezTo>
                            <a:pt x="1078710" y="2608750"/>
                            <a:pt x="823615" y="2594233"/>
                            <a:pt x="697376" y="2580445"/>
                          </a:cubicBezTo>
                          <a:cubicBezTo>
                            <a:pt x="571137" y="2566657"/>
                            <a:pt x="165569" y="2548080"/>
                            <a:pt x="0" y="2580445"/>
                          </a:cubicBezTo>
                          <a:cubicBezTo>
                            <a:pt x="23876" y="2354580"/>
                            <a:pt x="-12284" y="2059628"/>
                            <a:pt x="0" y="1883725"/>
                          </a:cubicBezTo>
                          <a:cubicBezTo>
                            <a:pt x="12284" y="1707822"/>
                            <a:pt x="8405" y="1494956"/>
                            <a:pt x="0" y="1187005"/>
                          </a:cubicBezTo>
                          <a:cubicBezTo>
                            <a:pt x="-8405" y="879054"/>
                            <a:pt x="21345" y="764960"/>
                            <a:pt x="0" y="619307"/>
                          </a:cubicBezTo>
                          <a:cubicBezTo>
                            <a:pt x="-21345" y="473654"/>
                            <a:pt x="-20389" y="2532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BEDCE2F-2F5D-4CD1-B798-416423ABE34F}"/>
                </a:ext>
              </a:extLst>
            </p:cNvPr>
            <p:cNvGrpSpPr/>
            <p:nvPr/>
          </p:nvGrpSpPr>
          <p:grpSpPr>
            <a:xfrm>
              <a:off x="6186877" y="3169081"/>
              <a:ext cx="1023615" cy="1151505"/>
              <a:chOff x="5700027" y="2602261"/>
              <a:chExt cx="1023615" cy="1151505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D57DB39-547E-4173-9A12-A35226118AE2}"/>
                  </a:ext>
                </a:extLst>
              </p:cNvPr>
              <p:cNvSpPr/>
              <p:nvPr/>
            </p:nvSpPr>
            <p:spPr>
              <a:xfrm>
                <a:off x="5999324" y="2886618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8732">
                  <a:defRPr/>
                </a:pPr>
                <a:r>
                  <a:rPr lang="en-US" sz="980" kern="0" dirty="0" err="1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SBoM</a:t>
                </a:r>
                <a:endParaRPr lang="en-US" sz="491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ACFE1C4-FE98-4737-94FC-D5B092776F68}"/>
                  </a:ext>
                </a:extLst>
              </p:cNvPr>
              <p:cNvSpPr/>
              <p:nvPr/>
            </p:nvSpPr>
            <p:spPr>
              <a:xfrm>
                <a:off x="5999324" y="3211775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18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</a:t>
                </a:r>
                <a:endParaRPr kumimoji="0" lang="en-US" sz="491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AAA3FFF-ADDB-4895-B5AD-0661D9C7EF0B}"/>
                  </a:ext>
                </a:extLst>
              </p:cNvPr>
              <p:cNvSpPr/>
              <p:nvPr/>
            </p:nvSpPr>
            <p:spPr>
              <a:xfrm>
                <a:off x="5700027" y="2602261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8732">
                  <a:defRPr/>
                </a:pPr>
                <a:r>
                  <a:rPr lang="en-US" sz="98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Image</a:t>
                </a:r>
                <a:endParaRPr lang="en-US" sz="491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endParaRPr>
              </a:p>
            </p:txBody>
          </p: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D36F11CF-3357-407A-9968-3431F404B1EC}"/>
                  </a:ext>
                </a:extLst>
              </p:cNvPr>
              <p:cNvCxnSpPr>
                <a:cxnSpLocks/>
                <a:stCxn id="112" idx="2"/>
                <a:endCxn id="110" idx="1"/>
              </p:cNvCxnSpPr>
              <p:nvPr/>
            </p:nvCxnSpPr>
            <p:spPr>
              <a:xfrm rot="16200000" flipH="1">
                <a:off x="5870403" y="2867409"/>
                <a:ext cx="174645" cy="83198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or: Elbow 113">
                <a:extLst>
                  <a:ext uri="{FF2B5EF4-FFF2-40B4-BE49-F238E27FC236}">
                    <a16:creationId xmlns:a16="http://schemas.microsoft.com/office/drawing/2014/main" id="{D1BE3741-F909-4A8B-B40F-BFC3F4C46EDA}"/>
                  </a:ext>
                </a:extLst>
              </p:cNvPr>
              <p:cNvCxnSpPr>
                <a:cxnSpLocks/>
                <a:stCxn id="112" idx="2"/>
                <a:endCxn id="111" idx="1"/>
              </p:cNvCxnSpPr>
              <p:nvPr/>
            </p:nvCxnSpPr>
            <p:spPr>
              <a:xfrm rot="16200000" flipH="1">
                <a:off x="5707824" y="3029988"/>
                <a:ext cx="499802" cy="83198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78A6479-1CAE-460C-A051-0AA87DA43C2C}"/>
                  </a:ext>
                </a:extLst>
              </p:cNvPr>
              <p:cNvSpPr/>
              <p:nvPr/>
            </p:nvSpPr>
            <p:spPr>
              <a:xfrm>
                <a:off x="6008321" y="3534341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8732">
                  <a:defRPr/>
                </a:pPr>
                <a:r>
                  <a:rPr lang="en-US" sz="98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deploy</a:t>
                </a:r>
                <a:endParaRPr lang="en-US" sz="491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endParaRPr>
              </a:p>
            </p:txBody>
          </p:sp>
          <p:pic>
            <p:nvPicPr>
              <p:cNvPr id="116" name="Signature">
                <a:extLst>
                  <a:ext uri="{FF2B5EF4-FFF2-40B4-BE49-F238E27FC236}">
                    <a16:creationId xmlns:a16="http://schemas.microsoft.com/office/drawing/2014/main" id="{933B5C6A-44A4-432F-ABEF-738CB38D3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71170" y="2652229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17" name="Signature">
                <a:extLst>
                  <a:ext uri="{FF2B5EF4-FFF2-40B4-BE49-F238E27FC236}">
                    <a16:creationId xmlns:a16="http://schemas.microsoft.com/office/drawing/2014/main" id="{4683DBC6-3BD8-4319-83E0-EA10A425B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61928" y="293947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18" name="Signature">
                <a:extLst>
                  <a:ext uri="{FF2B5EF4-FFF2-40B4-BE49-F238E27FC236}">
                    <a16:creationId xmlns:a16="http://schemas.microsoft.com/office/drawing/2014/main" id="{307DAFB2-1E68-4B98-A310-E869F835A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62649" y="325895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19" name="Signature">
                <a:extLst>
                  <a:ext uri="{FF2B5EF4-FFF2-40B4-BE49-F238E27FC236}">
                    <a16:creationId xmlns:a16="http://schemas.microsoft.com/office/drawing/2014/main" id="{172424AE-2026-4416-9B29-EED3E7B84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9419" y="2652229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20" name="Signature">
                <a:extLst>
                  <a:ext uri="{FF2B5EF4-FFF2-40B4-BE49-F238E27FC236}">
                    <a16:creationId xmlns:a16="http://schemas.microsoft.com/office/drawing/2014/main" id="{B15D894F-D48A-4D98-8E2E-E46E4229D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0177" y="2939472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121" name="Signature">
                <a:extLst>
                  <a:ext uri="{FF2B5EF4-FFF2-40B4-BE49-F238E27FC236}">
                    <a16:creationId xmlns:a16="http://schemas.microsoft.com/office/drawing/2014/main" id="{5C5562D4-F2ED-4A80-8FE0-9B78222DF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0898" y="3258952"/>
                <a:ext cx="122744" cy="122744"/>
              </a:xfrm>
              <a:prstGeom prst="rect">
                <a:avLst/>
              </a:prstGeom>
            </p:spPr>
          </p:pic>
          <p:cxnSp>
            <p:nvCxnSpPr>
              <p:cNvPr id="122" name="Connector: Elbow 121">
                <a:extLst>
                  <a:ext uri="{FF2B5EF4-FFF2-40B4-BE49-F238E27FC236}">
                    <a16:creationId xmlns:a16="http://schemas.microsoft.com/office/drawing/2014/main" id="{9989BAAF-385D-4EBC-9594-CC5978565343}"/>
                  </a:ext>
                </a:extLst>
              </p:cNvPr>
              <p:cNvCxnSpPr>
                <a:cxnSpLocks/>
                <a:stCxn id="112" idx="2"/>
                <a:endCxn id="115" idx="1"/>
              </p:cNvCxnSpPr>
              <p:nvPr/>
            </p:nvCxnSpPr>
            <p:spPr>
              <a:xfrm rot="16200000" flipH="1">
                <a:off x="5551039" y="3186772"/>
                <a:ext cx="822368" cy="92195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8C30E81-DBE1-4DEA-8566-1528F1E3D783}"/>
                </a:ext>
              </a:extLst>
            </p:cNvPr>
            <p:cNvGrpSpPr/>
            <p:nvPr/>
          </p:nvGrpSpPr>
          <p:grpSpPr>
            <a:xfrm>
              <a:off x="8244150" y="3735758"/>
              <a:ext cx="631712" cy="219425"/>
              <a:chOff x="7586049" y="2987821"/>
              <a:chExt cx="631712" cy="21942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2F9BE9D-E83A-4545-AE0E-5804B70AA0DE}"/>
                  </a:ext>
                </a:extLst>
              </p:cNvPr>
              <p:cNvSpPr/>
              <p:nvPr/>
            </p:nvSpPr>
            <p:spPr>
              <a:xfrm>
                <a:off x="7586049" y="2987821"/>
                <a:ext cx="432198" cy="219425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8732">
                  <a:defRPr/>
                </a:pPr>
                <a:r>
                  <a:rPr lang="en-US" sz="98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Image</a:t>
                </a:r>
                <a:endParaRPr lang="en-US" sz="491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endParaRPr>
              </a:p>
            </p:txBody>
          </p:sp>
          <p:pic>
            <p:nvPicPr>
              <p:cNvPr id="134" name="Signature">
                <a:extLst>
                  <a:ext uri="{FF2B5EF4-FFF2-40B4-BE49-F238E27FC236}">
                    <a16:creationId xmlns:a16="http://schemas.microsoft.com/office/drawing/2014/main" id="{AD57567E-3BCB-429F-9714-E01791244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95017" y="3050952"/>
                <a:ext cx="122744" cy="122744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F9EB068-2C41-4F2E-8B1E-D59C079EE4D8}"/>
                </a:ext>
              </a:extLst>
            </p:cNvPr>
            <p:cNvSpPr/>
            <p:nvPr/>
          </p:nvSpPr>
          <p:spPr>
            <a:xfrm>
              <a:off x="5318849" y="2209820"/>
              <a:ext cx="3612952" cy="2495492"/>
            </a:xfrm>
            <a:prstGeom prst="rect">
              <a:avLst/>
            </a:prstGeom>
            <a:noFill/>
            <a:ln w="15875" cmpd="sng">
              <a:prstDash val="sys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3735945"/>
                        <a:gd name="connsiteY0" fmla="*/ 0 h 2580445"/>
                        <a:gd name="connsiteX1" fmla="*/ 547939 w 3735945"/>
                        <a:gd name="connsiteY1" fmla="*/ 0 h 2580445"/>
                        <a:gd name="connsiteX2" fmla="*/ 1133237 w 3735945"/>
                        <a:gd name="connsiteY2" fmla="*/ 0 h 2580445"/>
                        <a:gd name="connsiteX3" fmla="*/ 1755894 w 3735945"/>
                        <a:gd name="connsiteY3" fmla="*/ 0 h 2580445"/>
                        <a:gd name="connsiteX4" fmla="*/ 2378552 w 3735945"/>
                        <a:gd name="connsiteY4" fmla="*/ 0 h 2580445"/>
                        <a:gd name="connsiteX5" fmla="*/ 3075928 w 3735945"/>
                        <a:gd name="connsiteY5" fmla="*/ 0 h 2580445"/>
                        <a:gd name="connsiteX6" fmla="*/ 3735945 w 3735945"/>
                        <a:gd name="connsiteY6" fmla="*/ 0 h 2580445"/>
                        <a:gd name="connsiteX7" fmla="*/ 3735945 w 3735945"/>
                        <a:gd name="connsiteY7" fmla="*/ 645111 h 2580445"/>
                        <a:gd name="connsiteX8" fmla="*/ 3735945 w 3735945"/>
                        <a:gd name="connsiteY8" fmla="*/ 1316027 h 2580445"/>
                        <a:gd name="connsiteX9" fmla="*/ 3735945 w 3735945"/>
                        <a:gd name="connsiteY9" fmla="*/ 1986943 h 2580445"/>
                        <a:gd name="connsiteX10" fmla="*/ 3735945 w 3735945"/>
                        <a:gd name="connsiteY10" fmla="*/ 2580445 h 2580445"/>
                        <a:gd name="connsiteX11" fmla="*/ 3188006 w 3735945"/>
                        <a:gd name="connsiteY11" fmla="*/ 2580445 h 2580445"/>
                        <a:gd name="connsiteX12" fmla="*/ 2490630 w 3735945"/>
                        <a:gd name="connsiteY12" fmla="*/ 2580445 h 2580445"/>
                        <a:gd name="connsiteX13" fmla="*/ 1867973 w 3735945"/>
                        <a:gd name="connsiteY13" fmla="*/ 2580445 h 2580445"/>
                        <a:gd name="connsiteX14" fmla="*/ 1282674 w 3735945"/>
                        <a:gd name="connsiteY14" fmla="*/ 2580445 h 2580445"/>
                        <a:gd name="connsiteX15" fmla="*/ 697376 w 3735945"/>
                        <a:gd name="connsiteY15" fmla="*/ 2580445 h 2580445"/>
                        <a:gd name="connsiteX16" fmla="*/ 0 w 3735945"/>
                        <a:gd name="connsiteY16" fmla="*/ 2580445 h 2580445"/>
                        <a:gd name="connsiteX17" fmla="*/ 0 w 3735945"/>
                        <a:gd name="connsiteY17" fmla="*/ 1883725 h 2580445"/>
                        <a:gd name="connsiteX18" fmla="*/ 0 w 3735945"/>
                        <a:gd name="connsiteY18" fmla="*/ 1187005 h 2580445"/>
                        <a:gd name="connsiteX19" fmla="*/ 0 w 3735945"/>
                        <a:gd name="connsiteY19" fmla="*/ 619307 h 2580445"/>
                        <a:gd name="connsiteX20" fmla="*/ 0 w 3735945"/>
                        <a:gd name="connsiteY20" fmla="*/ 0 h 2580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735945" h="2580445" extrusionOk="0">
                          <a:moveTo>
                            <a:pt x="0" y="0"/>
                          </a:moveTo>
                          <a:cubicBezTo>
                            <a:pt x="263038" y="26769"/>
                            <a:pt x="420780" y="-6663"/>
                            <a:pt x="547939" y="0"/>
                          </a:cubicBezTo>
                          <a:cubicBezTo>
                            <a:pt x="675098" y="6663"/>
                            <a:pt x="918419" y="17275"/>
                            <a:pt x="1133237" y="0"/>
                          </a:cubicBezTo>
                          <a:cubicBezTo>
                            <a:pt x="1348055" y="-17275"/>
                            <a:pt x="1569411" y="-20917"/>
                            <a:pt x="1755894" y="0"/>
                          </a:cubicBezTo>
                          <a:cubicBezTo>
                            <a:pt x="1942377" y="20917"/>
                            <a:pt x="2209657" y="-24178"/>
                            <a:pt x="2378552" y="0"/>
                          </a:cubicBezTo>
                          <a:cubicBezTo>
                            <a:pt x="2547447" y="24178"/>
                            <a:pt x="2786869" y="-8451"/>
                            <a:pt x="3075928" y="0"/>
                          </a:cubicBezTo>
                          <a:cubicBezTo>
                            <a:pt x="3364987" y="8451"/>
                            <a:pt x="3565446" y="-26444"/>
                            <a:pt x="3735945" y="0"/>
                          </a:cubicBezTo>
                          <a:cubicBezTo>
                            <a:pt x="3756705" y="295708"/>
                            <a:pt x="3737359" y="489800"/>
                            <a:pt x="3735945" y="645111"/>
                          </a:cubicBezTo>
                          <a:cubicBezTo>
                            <a:pt x="3734531" y="800422"/>
                            <a:pt x="3717936" y="1039665"/>
                            <a:pt x="3735945" y="1316027"/>
                          </a:cubicBezTo>
                          <a:cubicBezTo>
                            <a:pt x="3753954" y="1592389"/>
                            <a:pt x="3717661" y="1812121"/>
                            <a:pt x="3735945" y="1986943"/>
                          </a:cubicBezTo>
                          <a:cubicBezTo>
                            <a:pt x="3754229" y="2161765"/>
                            <a:pt x="3737694" y="2412544"/>
                            <a:pt x="3735945" y="2580445"/>
                          </a:cubicBezTo>
                          <a:cubicBezTo>
                            <a:pt x="3521684" y="2600927"/>
                            <a:pt x="3347422" y="2598234"/>
                            <a:pt x="3188006" y="2580445"/>
                          </a:cubicBezTo>
                          <a:cubicBezTo>
                            <a:pt x="3028590" y="2562656"/>
                            <a:pt x="2650332" y="2571582"/>
                            <a:pt x="2490630" y="2580445"/>
                          </a:cubicBezTo>
                          <a:cubicBezTo>
                            <a:pt x="2330928" y="2589308"/>
                            <a:pt x="2042360" y="2585503"/>
                            <a:pt x="1867973" y="2580445"/>
                          </a:cubicBezTo>
                          <a:cubicBezTo>
                            <a:pt x="1693586" y="2575387"/>
                            <a:pt x="1486638" y="2552140"/>
                            <a:pt x="1282674" y="2580445"/>
                          </a:cubicBezTo>
                          <a:cubicBezTo>
                            <a:pt x="1078710" y="2608750"/>
                            <a:pt x="823615" y="2594233"/>
                            <a:pt x="697376" y="2580445"/>
                          </a:cubicBezTo>
                          <a:cubicBezTo>
                            <a:pt x="571137" y="2566657"/>
                            <a:pt x="165569" y="2548080"/>
                            <a:pt x="0" y="2580445"/>
                          </a:cubicBezTo>
                          <a:cubicBezTo>
                            <a:pt x="23876" y="2354580"/>
                            <a:pt x="-12284" y="2059628"/>
                            <a:pt x="0" y="1883725"/>
                          </a:cubicBezTo>
                          <a:cubicBezTo>
                            <a:pt x="12284" y="1707822"/>
                            <a:pt x="8405" y="1494956"/>
                            <a:pt x="0" y="1187005"/>
                          </a:cubicBezTo>
                          <a:cubicBezTo>
                            <a:pt x="-8405" y="879054"/>
                            <a:pt x="21345" y="764960"/>
                            <a:pt x="0" y="619307"/>
                          </a:cubicBezTo>
                          <a:cubicBezTo>
                            <a:pt x="-21345" y="473654"/>
                            <a:pt x="-20389" y="2532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FDC962D-F396-4237-B679-51FC9702A4A7}"/>
                </a:ext>
              </a:extLst>
            </p:cNvPr>
            <p:cNvSpPr txBox="1"/>
            <p:nvPr/>
          </p:nvSpPr>
          <p:spPr>
            <a:xfrm>
              <a:off x="8028391" y="2175806"/>
              <a:ext cx="88420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600" i="1" dirty="0"/>
                <a:t>Air-gapped network</a:t>
              </a:r>
              <a:endParaRPr lang="en-US" sz="1400" i="1" dirty="0"/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4A020127-D3C9-4CAF-B8D3-13F41CB1E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32569" y="2158050"/>
              <a:ext cx="170545" cy="170545"/>
            </a:xfrm>
            <a:prstGeom prst="rect">
              <a:avLst/>
            </a:prstGeom>
          </p:spPr>
        </p:pic>
      </p:grpSp>
      <p:sp>
        <p:nvSpPr>
          <p:cNvPr id="140" name="Arrow: Up 139">
            <a:extLst>
              <a:ext uri="{FF2B5EF4-FFF2-40B4-BE49-F238E27FC236}">
                <a16:creationId xmlns:a16="http://schemas.microsoft.com/office/drawing/2014/main" id="{C417271B-17A7-4F4F-B686-1342A3A86198}"/>
              </a:ext>
            </a:extLst>
          </p:cNvPr>
          <p:cNvSpPr/>
          <p:nvPr/>
        </p:nvSpPr>
        <p:spPr>
          <a:xfrm rot="6043906">
            <a:off x="7023315" y="2036276"/>
            <a:ext cx="187040" cy="2035913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0AC145-D272-4ED8-BF01-C3C360880BB8}"/>
              </a:ext>
            </a:extLst>
          </p:cNvPr>
          <p:cNvSpPr txBox="1"/>
          <p:nvPr/>
        </p:nvSpPr>
        <p:spPr>
          <a:xfrm rot="643906">
            <a:off x="6084314" y="2948115"/>
            <a:ext cx="190683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4784-BA96-4D6F-91A2-82F04D41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51" y="1447799"/>
            <a:ext cx="8245009" cy="36354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Multiple artifacts exist, and none should </a:t>
            </a:r>
            <a:r>
              <a:rPr lang="en-US" i="1" dirty="0"/>
              <a:t>have</a:t>
            </a:r>
            <a:r>
              <a:rPr lang="en-US" dirty="0"/>
              <a:t> to create YASS</a:t>
            </a:r>
            <a:r>
              <a:rPr lang="en-US" sz="1500" baseline="50000" dirty="0"/>
              <a:t>1</a:t>
            </a:r>
            <a:endParaRPr lang="en-US" baseline="50000" dirty="0"/>
          </a:p>
          <a:p>
            <a:pPr>
              <a:lnSpc>
                <a:spcPct val="120000"/>
              </a:lnSpc>
            </a:pPr>
            <a:r>
              <a:rPr lang="en-US" dirty="0"/>
              <a:t>Reference persisted </a:t>
            </a:r>
            <a:r>
              <a:rPr lang="en-US" i="1" dirty="0"/>
              <a:t>alongside</a:t>
            </a:r>
            <a:r>
              <a:rPr lang="en-US" dirty="0"/>
              <a:t> the subject artifact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Solves the discovery problem &amp; network isolated/air-gapped environments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Reference type artifacts can be verified within the air-gapped environment</a:t>
            </a:r>
          </a:p>
          <a:p>
            <a:pPr>
              <a:lnSpc>
                <a:spcPct val="120000"/>
              </a:lnSpc>
            </a:pPr>
            <a:r>
              <a:rPr lang="en-US" dirty="0"/>
              <a:t>Associated with, but separable from the target artifact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Solves the trojan horse validation challenge</a:t>
            </a:r>
          </a:p>
          <a:p>
            <a:pPr>
              <a:lnSpc>
                <a:spcPct val="120000"/>
              </a:lnSpc>
            </a:pPr>
            <a:r>
              <a:rPr lang="en-US" dirty="0"/>
              <a:t>Target artifact must not change when adding new artifacts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docker pull mcr.microsoft.com/dotnet/runtime:5.0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sv-SE" sz="1900" dirty="0">
                <a:latin typeface="Consolas" panose="020B0609020204030204" pitchFamily="49" charset="0"/>
              </a:rPr>
              <a:t>  docker pull mcr.microsoft.com/dotnet/runtime@sha256:ca9c27f79cfc669d74befcd93f</a:t>
            </a:r>
            <a:endParaRPr lang="en-US" sz="1900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Helm chart references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Kubedeploy.yaml</a:t>
            </a:r>
            <a:r>
              <a:rPr lang="en-US" dirty="0"/>
              <a:t>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D56BF-A6DF-472B-BD16-5E42E0BD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Artifact: Reference Type Principals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9D16-F650-4EF1-B0E1-A3F4E1104A28}"/>
              </a:ext>
            </a:extLst>
          </p:cNvPr>
          <p:cNvSpPr txBox="1"/>
          <p:nvPr/>
        </p:nvSpPr>
        <p:spPr>
          <a:xfrm>
            <a:off x="7397790" y="4869657"/>
            <a:ext cx="338865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1- YASS- </a:t>
            </a:r>
            <a:r>
              <a:rPr lang="en-US" sz="788" b="1" dirty="0"/>
              <a:t>Y</a:t>
            </a:r>
            <a:r>
              <a:rPr lang="en-US" sz="788" dirty="0"/>
              <a:t>et </a:t>
            </a:r>
            <a:r>
              <a:rPr lang="en-US" sz="788" b="1" dirty="0"/>
              <a:t>A</a:t>
            </a:r>
            <a:r>
              <a:rPr lang="en-US" sz="788" dirty="0"/>
              <a:t>nother </a:t>
            </a:r>
            <a:r>
              <a:rPr lang="en-US" sz="788" b="1" dirty="0"/>
              <a:t>S</a:t>
            </a:r>
            <a:r>
              <a:rPr lang="en-US" sz="788" dirty="0"/>
              <a:t>torage </a:t>
            </a:r>
            <a:r>
              <a:rPr lang="en-US" sz="788" b="1" dirty="0"/>
              <a:t>S</a:t>
            </a:r>
            <a:r>
              <a:rPr lang="en-US" sz="788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8044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42911-7409-40F8-A32E-A9F609B8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Push Reference Types</a:t>
            </a:r>
          </a:p>
          <a:p>
            <a:pPr lvl="1"/>
            <a:r>
              <a:rPr lang="en-US" sz="1600" dirty="0"/>
              <a:t>Add anything to any existing artifact</a:t>
            </a:r>
          </a:p>
          <a:p>
            <a:pPr lvl="1"/>
            <a:r>
              <a:rPr lang="en-US" sz="1600" dirty="0"/>
              <a:t>1:many – 1 Artifact : Many References</a:t>
            </a:r>
          </a:p>
          <a:p>
            <a:r>
              <a:rPr lang="en-US" sz="2000" dirty="0"/>
              <a:t>Hide Metadata</a:t>
            </a:r>
          </a:p>
          <a:p>
            <a:pPr lvl="1"/>
            <a:r>
              <a:rPr lang="en-US" sz="1600" dirty="0"/>
              <a:t>References don’t pollute the UI</a:t>
            </a:r>
          </a:p>
          <a:p>
            <a:r>
              <a:rPr lang="en-US" sz="2000" dirty="0"/>
              <a:t>Discover References</a:t>
            </a:r>
          </a:p>
          <a:p>
            <a:pPr lvl="1"/>
            <a:r>
              <a:rPr lang="en-US" sz="1600" dirty="0"/>
              <a:t>What references exist for </a:t>
            </a:r>
            <a:r>
              <a:rPr lang="en-US" sz="1600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sz="1600" dirty="0"/>
              <a:t>Filter by </a:t>
            </a:r>
            <a:r>
              <a:rPr lang="en-US" sz="1600" dirty="0" err="1"/>
              <a:t>artifactType</a:t>
            </a:r>
            <a:r>
              <a:rPr lang="en-US" sz="1600" dirty="0"/>
              <a:t> </a:t>
            </a:r>
            <a:r>
              <a:rPr lang="en-US" sz="1600" i="1" dirty="0"/>
              <a:t>and maybe annotations</a:t>
            </a:r>
          </a:p>
          <a:p>
            <a:r>
              <a:rPr lang="en-US" sz="2000" dirty="0"/>
              <a:t>Pull</a:t>
            </a:r>
          </a:p>
          <a:p>
            <a:r>
              <a:rPr lang="en-US" sz="2000" dirty="0"/>
              <a:t>Lifecycle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D27C8-4A97-4D69-9853-64E61564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Requirements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4035E-1D20-437D-A11C-7CC7BC26C534}"/>
              </a:ext>
            </a:extLst>
          </p:cNvPr>
          <p:cNvSpPr/>
          <p:nvPr/>
        </p:nvSpPr>
        <p:spPr>
          <a:xfrm rot="10800000">
            <a:off x="6458996" y="2275456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Net-monitor">
            <a:extLst>
              <a:ext uri="{FF2B5EF4-FFF2-40B4-BE49-F238E27FC236}">
                <a16:creationId xmlns:a16="http://schemas.microsoft.com/office/drawing/2014/main" id="{BFD72FB6-1AB1-4530-9ABC-6D0A374BB89C}"/>
              </a:ext>
            </a:extLst>
          </p:cNvPr>
          <p:cNvGrpSpPr/>
          <p:nvPr/>
        </p:nvGrpSpPr>
        <p:grpSpPr>
          <a:xfrm>
            <a:off x="6371854" y="1490275"/>
            <a:ext cx="1924323" cy="860699"/>
            <a:chOff x="8600004" y="1385294"/>
            <a:chExt cx="2565765" cy="1147598"/>
          </a:xfrm>
        </p:grpSpPr>
        <p:sp>
          <p:nvSpPr>
            <p:cNvPr id="6" name="artifact-border">
              <a:extLst>
                <a:ext uri="{FF2B5EF4-FFF2-40B4-BE49-F238E27FC236}">
                  <a16:creationId xmlns:a16="http://schemas.microsoft.com/office/drawing/2014/main" id="{9F3FBC9E-7893-42D8-8DD2-6EFCE4636E0C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F5203-FA27-4E78-8015-0500675E0A4D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8" name="artifact-name">
                <a:extLst>
                  <a:ext uri="{FF2B5EF4-FFF2-40B4-BE49-F238E27FC236}">
                    <a16:creationId xmlns:a16="http://schemas.microsoft.com/office/drawing/2014/main" id="{5E895338-326C-4973-B710-8C4777FE89B9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9" name="artifact-mask">
                <a:extLst>
                  <a:ext uri="{FF2B5EF4-FFF2-40B4-BE49-F238E27FC236}">
                    <a16:creationId xmlns:a16="http://schemas.microsoft.com/office/drawing/2014/main" id="{47BDAA0E-008F-4D64-93D1-84618DFE061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10" name="Container Image">
                <a:extLst>
                  <a:ext uri="{FF2B5EF4-FFF2-40B4-BE49-F238E27FC236}">
                    <a16:creationId xmlns:a16="http://schemas.microsoft.com/office/drawing/2014/main" id="{0C74C398-F6E0-4FF9-9B1A-52C63A2B46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AAEF5B1-D0D5-401A-A9EC-1E0AE3849820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Sig Label">
                <a:extLst>
                  <a:ext uri="{FF2B5EF4-FFF2-40B4-BE49-F238E27FC236}">
                    <a16:creationId xmlns:a16="http://schemas.microsoft.com/office/drawing/2014/main" id="{641A715C-D625-47F9-A322-9DE13BC08CCA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175FE670-4EDD-4BA3-90B8-C717D4B0FEC1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D0D6E594-093A-41DA-B836-2119E656C4DF}"/>
                  </a:ext>
                </a:extLst>
              </p:cNvPr>
              <p:cNvCxnSpPr>
                <a:cxnSpLocks/>
                <a:stCxn id="12" idx="1"/>
                <a:endCxn id="10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189C7FF9-470C-48C9-92F3-EA9AEA1579F5}"/>
                  </a:ext>
                </a:extLst>
              </p:cNvPr>
              <p:cNvCxnSpPr>
                <a:cxnSpLocks/>
                <a:stCxn id="13" idx="1"/>
                <a:endCxn id="10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ig Label">
                <a:extLst>
                  <a:ext uri="{FF2B5EF4-FFF2-40B4-BE49-F238E27FC236}">
                    <a16:creationId xmlns:a16="http://schemas.microsoft.com/office/drawing/2014/main" id="{58B93635-5B45-4007-B7D3-5E36652405FB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C388CB23-D368-4AC4-A2FF-754769D5307F}"/>
                  </a:ext>
                </a:extLst>
              </p:cNvPr>
              <p:cNvCxnSpPr>
                <a:cxnSpLocks/>
                <a:stCxn id="16" idx="1"/>
                <a:endCxn id="10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Sig Label">
                <a:extLst>
                  <a:ext uri="{FF2B5EF4-FFF2-40B4-BE49-F238E27FC236}">
                    <a16:creationId xmlns:a16="http://schemas.microsoft.com/office/drawing/2014/main" id="{F93495CE-7C88-4E96-AFB8-F9EDEEAC4715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9" name="Wabbit-Networks Sig">
            <a:extLst>
              <a:ext uri="{FF2B5EF4-FFF2-40B4-BE49-F238E27FC236}">
                <a16:creationId xmlns:a16="http://schemas.microsoft.com/office/drawing/2014/main" id="{34F148E9-0DCD-4D45-9828-6627816BDCD8}"/>
              </a:ext>
            </a:extLst>
          </p:cNvPr>
          <p:cNvGrpSpPr/>
          <p:nvPr/>
        </p:nvGrpSpPr>
        <p:grpSpPr>
          <a:xfrm>
            <a:off x="6791898" y="2435497"/>
            <a:ext cx="2129457" cy="784505"/>
            <a:chOff x="9460153" y="3826108"/>
            <a:chExt cx="2839276" cy="1046006"/>
          </a:xfrm>
        </p:grpSpPr>
        <p:sp>
          <p:nvSpPr>
            <p:cNvPr id="20" name="artifact-border">
              <a:extLst>
                <a:ext uri="{FF2B5EF4-FFF2-40B4-BE49-F238E27FC236}">
                  <a16:creationId xmlns:a16="http://schemas.microsoft.com/office/drawing/2014/main" id="{891F0705-AE02-4D6E-BEF0-217366E86B73}"/>
                </a:ext>
              </a:extLst>
            </p:cNvPr>
            <p:cNvSpPr/>
            <p:nvPr/>
          </p:nvSpPr>
          <p:spPr>
            <a:xfrm>
              <a:off x="9536289" y="3894191"/>
              <a:ext cx="2763140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pic>
          <p:nvPicPr>
            <p:cNvPr id="21" name="Container Image">
              <a:extLst>
                <a:ext uri="{FF2B5EF4-FFF2-40B4-BE49-F238E27FC236}">
                  <a16:creationId xmlns:a16="http://schemas.microsoft.com/office/drawing/2014/main" id="{062F2EF8-45E5-46BC-8764-2A0B5EC25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CE2F9E5-9BF6-41DD-BF49-F4FDB9D0C2A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artifact-name">
              <a:extLst>
                <a:ext uri="{FF2B5EF4-FFF2-40B4-BE49-F238E27FC236}">
                  <a16:creationId xmlns:a16="http://schemas.microsoft.com/office/drawing/2014/main" id="{EBE7B531-DA75-489F-9B67-5CCFC2ADD53B}"/>
                </a:ext>
              </a:extLst>
            </p:cNvPr>
            <p:cNvSpPr txBox="1"/>
            <p:nvPr/>
          </p:nvSpPr>
          <p:spPr>
            <a:xfrm>
              <a:off x="9717241" y="3847063"/>
              <a:ext cx="2116392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signature</a:t>
              </a:r>
            </a:p>
          </p:txBody>
        </p:sp>
        <p:sp>
          <p:nvSpPr>
            <p:cNvPr id="24" name="Sig Label">
              <a:extLst>
                <a:ext uri="{FF2B5EF4-FFF2-40B4-BE49-F238E27FC236}">
                  <a16:creationId xmlns:a16="http://schemas.microsoft.com/office/drawing/2014/main" id="{B3659B1B-1D1A-4B5B-9722-D26BCEF05A67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signature [blobs]</a:t>
              </a:r>
              <a:endParaRPr lang="en-US" sz="788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72BEA19-A56E-44C8-8345-D215DD5AB010}"/>
                </a:ext>
              </a:extLst>
            </p:cNvPr>
            <p:cNvCxnSpPr>
              <a:cxnSpLocks/>
              <a:stCxn id="24" idx="1"/>
              <a:endCxn id="29" idx="0"/>
            </p:cNvCxnSpPr>
            <p:nvPr/>
          </p:nvCxnSpPr>
          <p:spPr>
            <a:xfrm rot="10800000">
              <a:off x="9698241" y="3962105"/>
              <a:ext cx="302691" cy="558974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ig Label">
              <a:extLst>
                <a:ext uri="{FF2B5EF4-FFF2-40B4-BE49-F238E27FC236}">
                  <a16:creationId xmlns:a16="http://schemas.microsoft.com/office/drawing/2014/main" id="{632D37C5-8009-46C2-851A-EFE89EDE1E17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(subject)</a:t>
              </a:r>
              <a:endParaRPr lang="en-US" sz="788" dirty="0"/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65FC60-0A8F-4DF1-81B2-5DAD66F6E434}"/>
              </a:ext>
            </a:extLst>
          </p:cNvPr>
          <p:cNvCxnSpPr>
            <a:cxnSpLocks/>
            <a:stCxn id="26" idx="1"/>
            <a:endCxn id="4" idx="0"/>
          </p:cNvCxnSpPr>
          <p:nvPr/>
        </p:nvCxnSpPr>
        <p:spPr>
          <a:xfrm rot="10800000">
            <a:off x="6498572" y="2343691"/>
            <a:ext cx="699402" cy="779810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AC867C6-D918-4BA1-A91A-05974A686058}"/>
              </a:ext>
            </a:extLst>
          </p:cNvPr>
          <p:cNvSpPr/>
          <p:nvPr/>
        </p:nvSpPr>
        <p:spPr>
          <a:xfrm rot="10800000">
            <a:off x="6930888" y="2469259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5C4B140-EB0A-48C2-893B-D66AB885765B}"/>
              </a:ext>
            </a:extLst>
          </p:cNvPr>
          <p:cNvSpPr/>
          <p:nvPr/>
        </p:nvSpPr>
        <p:spPr>
          <a:xfrm rot="10800000">
            <a:off x="6859449" y="2469259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4F7A49-E94E-48B4-A333-755034088538}"/>
              </a:ext>
            </a:extLst>
          </p:cNvPr>
          <p:cNvSpPr/>
          <p:nvPr/>
        </p:nvSpPr>
        <p:spPr>
          <a:xfrm rot="10800000">
            <a:off x="6861196" y="4036906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2" name="Wabbit-Networks Sig">
            <a:extLst>
              <a:ext uri="{FF2B5EF4-FFF2-40B4-BE49-F238E27FC236}">
                <a16:creationId xmlns:a16="http://schemas.microsoft.com/office/drawing/2014/main" id="{A2E62007-EBD2-40DA-9C79-59E3BA6AECE2}"/>
              </a:ext>
            </a:extLst>
          </p:cNvPr>
          <p:cNvGrpSpPr/>
          <p:nvPr/>
        </p:nvGrpSpPr>
        <p:grpSpPr>
          <a:xfrm>
            <a:off x="6805381" y="3310873"/>
            <a:ext cx="2042254" cy="778155"/>
            <a:chOff x="9481318" y="3834574"/>
            <a:chExt cx="2723007" cy="1037540"/>
          </a:xfrm>
        </p:grpSpPr>
        <p:sp>
          <p:nvSpPr>
            <p:cNvPr id="33" name="artifact-border">
              <a:extLst>
                <a:ext uri="{FF2B5EF4-FFF2-40B4-BE49-F238E27FC236}">
                  <a16:creationId xmlns:a16="http://schemas.microsoft.com/office/drawing/2014/main" id="{997E7717-7AC5-44FF-954F-AC7E58E68790}"/>
                </a:ext>
              </a:extLst>
            </p:cNvPr>
            <p:cNvSpPr/>
            <p:nvPr/>
          </p:nvSpPr>
          <p:spPr>
            <a:xfrm>
              <a:off x="9536289" y="3894191"/>
              <a:ext cx="2668036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6D3951D-F497-46DB-AF02-824725B65C4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artifact-name">
              <a:extLst>
                <a:ext uri="{FF2B5EF4-FFF2-40B4-BE49-F238E27FC236}">
                  <a16:creationId xmlns:a16="http://schemas.microsoft.com/office/drawing/2014/main" id="{BDB4EFB6-EE88-4BB8-8B4B-093A304AB51D}"/>
                </a:ext>
              </a:extLst>
            </p:cNvPr>
            <p:cNvSpPr txBox="1"/>
            <p:nvPr/>
          </p:nvSpPr>
          <p:spPr>
            <a:xfrm>
              <a:off x="9717241" y="3847063"/>
              <a:ext cx="121871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36" name="Sig Label">
              <a:extLst>
                <a:ext uri="{FF2B5EF4-FFF2-40B4-BE49-F238E27FC236}">
                  <a16:creationId xmlns:a16="http://schemas.microsoft.com/office/drawing/2014/main" id="{4EA42BAA-3997-4230-B231-DE4B24247611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 err="1"/>
                <a:t>sbom</a:t>
              </a:r>
              <a:r>
                <a:rPr lang="en-US" sz="788" b="1" dirty="0"/>
                <a:t> [blobs]</a:t>
              </a:r>
              <a:endParaRPr lang="en-US" sz="788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AEEF450-D07D-4C3C-8365-F7BC231E50F5}"/>
                </a:ext>
              </a:extLst>
            </p:cNvPr>
            <p:cNvCxnSpPr>
              <a:cxnSpLocks/>
              <a:stCxn id="36" idx="1"/>
              <a:endCxn id="40" idx="2"/>
            </p:cNvCxnSpPr>
            <p:nvPr/>
          </p:nvCxnSpPr>
          <p:spPr>
            <a:xfrm rot="10800000">
              <a:off x="9641105" y="4154359"/>
              <a:ext cx="359828" cy="3667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6866EF46-73F2-4AD9-84B2-2B0BDE487BD6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(subject)</a:t>
              </a:r>
              <a:endParaRPr lang="en-US" sz="788" dirty="0"/>
            </a:p>
          </p:txBody>
        </p:sp>
        <p:pic>
          <p:nvPicPr>
            <p:cNvPr id="40" name="Container Image">
              <a:extLst>
                <a:ext uri="{FF2B5EF4-FFF2-40B4-BE49-F238E27FC236}">
                  <a16:creationId xmlns:a16="http://schemas.microsoft.com/office/drawing/2014/main" id="{287D0258-8798-4B07-9792-07284F6BF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81318" y="3834574"/>
              <a:ext cx="319571" cy="319785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00B74B-AA3F-4BE3-890F-E5D74850770B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rot="10800000">
            <a:off x="6498573" y="2343691"/>
            <a:ext cx="697015" cy="1648838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Wabbit-Networks Sig">
            <a:extLst>
              <a:ext uri="{FF2B5EF4-FFF2-40B4-BE49-F238E27FC236}">
                <a16:creationId xmlns:a16="http://schemas.microsoft.com/office/drawing/2014/main" id="{F1A5677C-A401-4A9A-B329-FF28F6C511F1}"/>
              </a:ext>
            </a:extLst>
          </p:cNvPr>
          <p:cNvGrpSpPr/>
          <p:nvPr/>
        </p:nvGrpSpPr>
        <p:grpSpPr>
          <a:xfrm>
            <a:off x="7085475" y="4173554"/>
            <a:ext cx="2046950" cy="784505"/>
            <a:chOff x="9460153" y="3826108"/>
            <a:chExt cx="2729266" cy="1046006"/>
          </a:xfrm>
        </p:grpSpPr>
        <p:sp>
          <p:nvSpPr>
            <p:cNvPr id="43" name="artifact-border">
              <a:extLst>
                <a:ext uri="{FF2B5EF4-FFF2-40B4-BE49-F238E27FC236}">
                  <a16:creationId xmlns:a16="http://schemas.microsoft.com/office/drawing/2014/main" id="{5625F23A-9F34-4A7F-8E92-9E698E929888}"/>
                </a:ext>
              </a:extLst>
            </p:cNvPr>
            <p:cNvSpPr/>
            <p:nvPr/>
          </p:nvSpPr>
          <p:spPr>
            <a:xfrm>
              <a:off x="9536289" y="3894191"/>
              <a:ext cx="2653130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pic>
          <p:nvPicPr>
            <p:cNvPr id="44" name="Container Image">
              <a:extLst>
                <a:ext uri="{FF2B5EF4-FFF2-40B4-BE49-F238E27FC236}">
                  <a16:creationId xmlns:a16="http://schemas.microsoft.com/office/drawing/2014/main" id="{2ECFB512-D303-4A80-AFC1-02ACCF5E0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13AC2A1-E796-4CE5-8924-C0BB7E8EE726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artifact-name">
              <a:extLst>
                <a:ext uri="{FF2B5EF4-FFF2-40B4-BE49-F238E27FC236}">
                  <a16:creationId xmlns:a16="http://schemas.microsoft.com/office/drawing/2014/main" id="{196423B0-FA56-48A7-B7F9-FB93C5F274D0}"/>
                </a:ext>
              </a:extLst>
            </p:cNvPr>
            <p:cNvSpPr txBox="1"/>
            <p:nvPr/>
          </p:nvSpPr>
          <p:spPr>
            <a:xfrm>
              <a:off x="9717241" y="3847063"/>
              <a:ext cx="211639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signature</a:t>
              </a:r>
            </a:p>
          </p:txBody>
        </p:sp>
        <p:sp>
          <p:nvSpPr>
            <p:cNvPr id="47" name="Sig Label">
              <a:extLst>
                <a:ext uri="{FF2B5EF4-FFF2-40B4-BE49-F238E27FC236}">
                  <a16:creationId xmlns:a16="http://schemas.microsoft.com/office/drawing/2014/main" id="{98A0A528-41E1-452E-B4BC-FAA6D71DF609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signature [blobs]</a:t>
              </a:r>
              <a:endParaRPr lang="en-US" sz="788" dirty="0"/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D739E0E3-B5EB-42A1-81F4-C401B9BF6849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rot="10800000">
              <a:off x="9698241" y="3848004"/>
              <a:ext cx="302691" cy="67307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DA7816EA-4AE1-471F-B575-98E82269CBD6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(subject)</a:t>
              </a:r>
              <a:endParaRPr lang="en-US" sz="788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A09B7C8-B0D8-417C-B0AA-F0FC8A3F5D6D}"/>
              </a:ext>
            </a:extLst>
          </p:cNvPr>
          <p:cNvCxnSpPr>
            <a:cxnSpLocks/>
            <a:stCxn id="49" idx="1"/>
            <a:endCxn id="31" idx="0"/>
          </p:cNvCxnSpPr>
          <p:nvPr/>
        </p:nvCxnSpPr>
        <p:spPr>
          <a:xfrm rot="10800000">
            <a:off x="6900773" y="4105142"/>
            <a:ext cx="590779" cy="75641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1508061" y="1138994"/>
            <a:ext cx="5425637" cy="4464583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0"/>
                <a:chOff x="11535580" y="2458448"/>
                <a:chExt cx="143420" cy="263656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1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299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7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38125"/>
            <a:ext cx="7346950" cy="717550"/>
          </a:xfrm>
        </p:spPr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2088640" y="2589117"/>
            <a:ext cx="1296093" cy="1977085"/>
            <a:chOff x="5034627" y="2540777"/>
            <a:chExt cx="6147374" cy="26361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latest</a:t>
              </a:r>
              <a:endParaRPr lang="en-US" sz="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9" y="2758040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latest-signature</a:t>
              </a:r>
              <a:endParaRPr lang="en-US" sz="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51" y="2975304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latest-signature-acme-rockets</a:t>
              </a:r>
              <a:endParaRPr lang="en-US" sz="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08" y="3192566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latest-signature-wabbit-networks</a:t>
              </a:r>
              <a:endParaRPr lang="en-US" sz="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5" y="3409829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ca4na</a:t>
              </a:r>
              <a:endParaRPr lang="en-US" sz="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08" y="3844355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ca4na-signature-acme-rockets</a:t>
              </a:r>
              <a:endParaRPr lang="en-US" sz="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5" y="4061618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ca4na-signature-wabbit-networks</a:t>
              </a:r>
              <a:endParaRPr lang="en-US" sz="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5" y="3627091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ca4na-signature</a:t>
              </a:r>
              <a:endParaRPr lang="en-US" sz="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5" y="4278881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ca4nb</a:t>
              </a:r>
              <a:endParaRPr lang="en-US" sz="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5" y="4496144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ca4nb-signature</a:t>
              </a:r>
              <a:endParaRPr lang="en-US" sz="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5" y="4713407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ca4nb-signature-acme-rockets</a:t>
              </a:r>
              <a:endParaRPr lang="en-US" sz="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5" y="4930668"/>
              <a:ext cx="61283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ca4nb-wabbit-networks</a:t>
              </a:r>
              <a:endParaRPr lang="en-US" sz="6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2089812" y="2588067"/>
            <a:ext cx="612305" cy="1977458"/>
            <a:chOff x="5037672" y="2541756"/>
            <a:chExt cx="816407" cy="263661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latest</a:t>
              </a:r>
              <a:endParaRPr lang="en-US" sz="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ca4na</a:t>
              </a:r>
              <a:endParaRPr lang="en-US" sz="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ca4nb</a:t>
              </a:r>
              <a:endParaRPr lang="en-US" sz="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ca4nc</a:t>
              </a:r>
              <a:endParaRPr lang="en-US" sz="6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ca4nd</a:t>
              </a:r>
              <a:endParaRPr lang="en-US" sz="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ca4ne</a:t>
              </a:r>
              <a:endParaRPr lang="en-US" sz="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ca4ng</a:t>
              </a:r>
              <a:endParaRPr lang="en-US" sz="6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ca4ng</a:t>
              </a:r>
              <a:endParaRPr lang="en-US" sz="6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ca4nh</a:t>
              </a:r>
              <a:endParaRPr 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ca4nj</a:t>
              </a:r>
              <a:endParaRPr lang="en-US" sz="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ca4nk</a:t>
              </a:r>
              <a:endParaRPr lang="en-US" sz="6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6"/>
              <a:ext cx="81640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rgbClr val="0F64AE"/>
                  </a:solidFill>
                  <a:latin typeface="az_ea_font"/>
                </a:rPr>
                <a:t>ca4nm</a:t>
              </a:r>
              <a:endParaRPr lang="en-US" sz="6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1938292" y="2577925"/>
            <a:ext cx="172086" cy="1939635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1792689" y="2577798"/>
            <a:ext cx="319085" cy="1943695"/>
            <a:chOff x="4889159" y="2528065"/>
            <a:chExt cx="425446" cy="259159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5066841" y="4489469"/>
              <a:ext cx="229448" cy="224232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094712" y="4729698"/>
              <a:ext cx="169637" cy="179061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094712" y="4954090"/>
              <a:ext cx="165568" cy="16556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1690907" y="2603493"/>
            <a:ext cx="117873" cy="117262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5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75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1696141" y="2763188"/>
            <a:ext cx="117873" cy="117262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5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75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1585070" y="2624768"/>
            <a:ext cx="201269" cy="1896724"/>
            <a:chOff x="2980200" y="3252017"/>
            <a:chExt cx="268359" cy="2528965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DA35B84-B96E-47CF-80FB-ACDC47A5C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1" y="5645205"/>
              <a:ext cx="135779" cy="13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6522D54-F136-49BE-BE47-8D9A3D537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1" y="5429295"/>
              <a:ext cx="135779" cy="13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2BC027-C8BF-46BC-A367-3381BB60BB42}"/>
              </a:ext>
            </a:extLst>
          </p:cNvPr>
          <p:cNvGrpSpPr/>
          <p:nvPr/>
        </p:nvGrpSpPr>
        <p:grpSpPr>
          <a:xfrm>
            <a:off x="1699278" y="4407887"/>
            <a:ext cx="117873" cy="117264"/>
            <a:chOff x="10972799" y="2790822"/>
            <a:chExt cx="157164" cy="15635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514057E-91A2-4E8D-91BD-17B7DE9C1A70}"/>
                </a:ext>
              </a:extLst>
            </p:cNvPr>
            <p:cNvSpPr txBox="1"/>
            <p:nvPr/>
          </p:nvSpPr>
          <p:spPr>
            <a:xfrm>
              <a:off x="10972799" y="2790822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50" dirty="0"/>
                <a:t>S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EEF724D-A87B-40C0-A4A4-FDF1848CA755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B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2100659-1076-430E-A76D-D4C5423A0EE6}"/>
                </a:ext>
              </a:extLst>
            </p:cNvPr>
            <p:cNvSpPr txBox="1"/>
            <p:nvPr/>
          </p:nvSpPr>
          <p:spPr>
            <a:xfrm>
              <a:off x="11032150" y="2832130"/>
              <a:ext cx="9291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o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F18A9E2-72CB-480F-8D94-8ACFEDA75DB2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75" dirty="0"/>
                <a:t>M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192BC2C-9C12-4C16-8155-7C2F82D0D73D}"/>
              </a:ext>
            </a:extLst>
          </p:cNvPr>
          <p:cNvGrpSpPr/>
          <p:nvPr/>
        </p:nvGrpSpPr>
        <p:grpSpPr>
          <a:xfrm>
            <a:off x="1699278" y="4242787"/>
            <a:ext cx="117873" cy="117264"/>
            <a:chOff x="10972799" y="2790822"/>
            <a:chExt cx="157164" cy="156352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D00F5F9-CE70-49BB-8C43-D0614839BDAF}"/>
                </a:ext>
              </a:extLst>
            </p:cNvPr>
            <p:cNvSpPr txBox="1"/>
            <p:nvPr/>
          </p:nvSpPr>
          <p:spPr>
            <a:xfrm>
              <a:off x="10972799" y="2790822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50" dirty="0"/>
                <a:t>S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7AEE60A-9F18-459A-B63B-5C1678FF5BC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B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4CB1AF-9384-4886-8238-715FF45C87AB}"/>
                </a:ext>
              </a:extLst>
            </p:cNvPr>
            <p:cNvSpPr txBox="1"/>
            <p:nvPr/>
          </p:nvSpPr>
          <p:spPr>
            <a:xfrm>
              <a:off x="11032150" y="2832130"/>
              <a:ext cx="9291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450" dirty="0"/>
                <a:t>o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B63D275-E159-4A9D-8B89-04CAFFA098D5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75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A5BC-6EFE-4148-8F3F-B9D442CF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Gari (ginger) - Wikipedia">
            <a:extLst>
              <a:ext uri="{FF2B5EF4-FFF2-40B4-BE49-F238E27FC236}">
                <a16:creationId xmlns:a16="http://schemas.microsoft.com/office/drawing/2014/main" id="{07C72E20-BE30-4C08-B287-7411BDC0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5F5003-3807-43D6-8116-5AFA2B5C9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1503B5-26FE-488B-9D99-6EEBF96E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D102-4BA1-43A1-9A59-898B7562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Capabilities &amp; Features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1D553A-3733-45E9-9E42-CE56E51B0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1348"/>
              </p:ext>
            </p:extLst>
          </p:nvPr>
        </p:nvGraphicFramePr>
        <p:xfrm>
          <a:off x="182042" y="1406530"/>
          <a:ext cx="4263834" cy="3395568"/>
        </p:xfrm>
        <a:graphic>
          <a:graphicData uri="http://schemas.openxmlformats.org/drawingml/2006/table">
            <a:tbl>
              <a:tblPr/>
              <a:tblGrid>
                <a:gridCol w="2131917">
                  <a:extLst>
                    <a:ext uri="{9D8B030D-6E8A-4147-A177-3AD203B41FA5}">
                      <a16:colId xmlns:a16="http://schemas.microsoft.com/office/drawing/2014/main" val="2021201619"/>
                    </a:ext>
                  </a:extLst>
                </a:gridCol>
                <a:gridCol w="2131917">
                  <a:extLst>
                    <a:ext uri="{9D8B030D-6E8A-4147-A177-3AD203B41FA5}">
                      <a16:colId xmlns:a16="http://schemas.microsoft.com/office/drawing/2014/main" val="3703802721"/>
                    </a:ext>
                  </a:extLst>
                </a:gridCol>
              </a:tblGrid>
              <a:tr h="106244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Capability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Feature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1534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Security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6410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Private Networking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  <a:hlinkClick r:id="rId2"/>
                        </a:rPr>
                        <a:t>Private Links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76922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Sovereignty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3"/>
                        </a:rPr>
                        <a:t>Geo-replication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8580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Limit public endpoints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4"/>
                        </a:rPr>
                        <a:t>Firewall Rules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6829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Data exfiltration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5"/>
                        </a:rPr>
                        <a:t>Dedicated data endpoints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28062"/>
                  </a:ext>
                </a:extLst>
              </a:tr>
              <a:tr h="1812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Double encryption at rest with Customer Managed Keys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6"/>
                        </a:rPr>
                        <a:t>Customer Manage Keys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6705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Secure by default content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7"/>
                        </a:rPr>
                        <a:t>Quarantine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45532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Policy management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8"/>
                        </a:rPr>
                        <a:t>Policy management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92085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Integrated Security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9"/>
                        </a:rPr>
                        <a:t>Azure AD Objects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4422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IoT/Device Security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0"/>
                        </a:rPr>
                        <a:t>Token Support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6544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Repo Granularity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1"/>
                        </a:rPr>
                        <a:t>Repo Scoped Permissions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92173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Public/Anonymous Access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2"/>
                        </a:rPr>
                        <a:t>Anonymous access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364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Locking a tag to a digest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3"/>
                        </a:rPr>
                        <a:t>Tag locking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22663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Artifact Signing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4"/>
                        </a:rPr>
                        <a:t>Docker Content Trust</a:t>
                      </a:r>
                      <a:r>
                        <a:rPr lang="en-US" sz="1100">
                          <a:effectLst/>
                        </a:rPr>
                        <a:t> &amp; </a:t>
                      </a:r>
                      <a:r>
                        <a:rPr lang="en-US" sz="1100" u="none" strike="noStrike">
                          <a:effectLst/>
                          <a:hlinkClick r:id="rId15"/>
                        </a:rPr>
                        <a:t>Notary v2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6500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Automated content updating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  <a:hlinkClick r:id="rId16"/>
                        </a:rPr>
                        <a:t>Base Image Update Notifications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422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33E988-163F-4206-AE9F-8423DF6A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42128"/>
              </p:ext>
            </p:extLst>
          </p:nvPr>
        </p:nvGraphicFramePr>
        <p:xfrm>
          <a:off x="4843860" y="1406530"/>
          <a:ext cx="4118098" cy="3029040"/>
        </p:xfrm>
        <a:graphic>
          <a:graphicData uri="http://schemas.openxmlformats.org/drawingml/2006/table">
            <a:tbl>
              <a:tblPr/>
              <a:tblGrid>
                <a:gridCol w="2059049">
                  <a:extLst>
                    <a:ext uri="{9D8B030D-6E8A-4147-A177-3AD203B41FA5}">
                      <a16:colId xmlns:a16="http://schemas.microsoft.com/office/drawing/2014/main" val="2021201619"/>
                    </a:ext>
                  </a:extLst>
                </a:gridCol>
                <a:gridCol w="2059049">
                  <a:extLst>
                    <a:ext uri="{9D8B030D-6E8A-4147-A177-3AD203B41FA5}">
                      <a16:colId xmlns:a16="http://schemas.microsoft.com/office/drawing/2014/main" val="3703802721"/>
                    </a:ext>
                  </a:extLst>
                </a:gridCol>
              </a:tblGrid>
              <a:tr h="106244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Capability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Feature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1534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Reliability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85127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Cross region redundancy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3"/>
                        </a:rPr>
                        <a:t>Geo-replication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98151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In-region redundancy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7"/>
                        </a:rPr>
                        <a:t>Availability Zones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16405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Performance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0281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Locality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3"/>
                        </a:rPr>
                        <a:t>Geo-replication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2212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In-network performance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8"/>
                        </a:rPr>
                        <a:t>Telport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6104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Diagnostics &amp; Troubleshooting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12463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Diagnostics &amp; Audit Logs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9"/>
                        </a:rPr>
                        <a:t>Diagnostics &amp; Audit Logs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5393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Health Check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20"/>
                        </a:rPr>
                        <a:t>Health Check CLI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355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Content Management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90065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Auto-purging of aged out content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21"/>
                        </a:rPr>
                        <a:t>Auto Purge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915008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Workflows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97080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Asynchronous notifications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22"/>
                        </a:rPr>
                        <a:t>Regional Webhooks</a:t>
                      </a:r>
                      <a:r>
                        <a:rPr lang="en-US" sz="1100">
                          <a:effectLst/>
                        </a:rPr>
                        <a:t> &amp; </a:t>
                      </a:r>
                      <a:r>
                        <a:rPr lang="en-US" sz="1100" u="none" strike="noStrike">
                          <a:effectLst/>
                          <a:hlinkClick r:id="rId23"/>
                        </a:rPr>
                        <a:t>Event Grid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5625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Server-side content promotion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  <a:hlinkClick r:id="rId24"/>
                        </a:rPr>
                        <a:t>Import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0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9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D7EEE2E-67F5-4254-8B50-1F9AC5455064}"/>
              </a:ext>
            </a:extLst>
          </p:cNvPr>
          <p:cNvSpPr/>
          <p:nvPr/>
        </p:nvSpPr>
        <p:spPr>
          <a:xfrm>
            <a:off x="5833605" y="1318698"/>
            <a:ext cx="2951167" cy="378260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9E89-EC58-46B7-9D78-D1AB512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Artifact: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91B4-7C53-454C-8FF7-FFD0D8EA8C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4935538" cy="3262312"/>
          </a:xfrm>
        </p:spPr>
        <p:txBody>
          <a:bodyPr/>
          <a:lstStyle/>
          <a:p>
            <a:r>
              <a:rPr lang="en-US" sz="2000" dirty="0"/>
              <a:t>Reference types enable adding artifacts which refer to a subject artifact</a:t>
            </a:r>
          </a:p>
          <a:p>
            <a:endParaRPr lang="en-US" sz="2000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2C1D6B-CF2D-4566-B1A7-91FC1CDB1401}"/>
              </a:ext>
            </a:extLst>
          </p:cNvPr>
          <p:cNvSpPr/>
          <p:nvPr/>
        </p:nvSpPr>
        <p:spPr>
          <a:xfrm rot="10800000">
            <a:off x="6045240" y="2328056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0" name="Net-monitor">
            <a:extLst>
              <a:ext uri="{FF2B5EF4-FFF2-40B4-BE49-F238E27FC236}">
                <a16:creationId xmlns:a16="http://schemas.microsoft.com/office/drawing/2014/main" id="{B7378457-C31F-42AF-B265-92DC2F9AD482}"/>
              </a:ext>
            </a:extLst>
          </p:cNvPr>
          <p:cNvGrpSpPr/>
          <p:nvPr/>
        </p:nvGrpSpPr>
        <p:grpSpPr>
          <a:xfrm>
            <a:off x="5958098" y="1542875"/>
            <a:ext cx="1924323" cy="860699"/>
            <a:chOff x="8600004" y="1385294"/>
            <a:chExt cx="2565765" cy="1147598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8681F1E6-F616-4BC1-A9DE-DC2B9088961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0E11F4-6F86-4D46-B58B-8E25C733732A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83" name="artifact-name">
                <a:extLst>
                  <a:ext uri="{FF2B5EF4-FFF2-40B4-BE49-F238E27FC236}">
                    <a16:creationId xmlns:a16="http://schemas.microsoft.com/office/drawing/2014/main" id="{DEF300B3-2EEE-4435-8FD3-66CE7CBFB1E6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84" name="artifact-mask">
                <a:extLst>
                  <a:ext uri="{FF2B5EF4-FFF2-40B4-BE49-F238E27FC236}">
                    <a16:creationId xmlns:a16="http://schemas.microsoft.com/office/drawing/2014/main" id="{19EF64D1-043F-4EF8-8D39-6D48AC2363E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85" name="Container Image">
                <a:extLst>
                  <a:ext uri="{FF2B5EF4-FFF2-40B4-BE49-F238E27FC236}">
                    <a16:creationId xmlns:a16="http://schemas.microsoft.com/office/drawing/2014/main" id="{1370088A-9D26-4FE0-A76C-F0EBC6004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FD763559-3497-4C97-9A2A-CE204C1C377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7" name="Sig Label">
                <a:extLst>
                  <a:ext uri="{FF2B5EF4-FFF2-40B4-BE49-F238E27FC236}">
                    <a16:creationId xmlns:a16="http://schemas.microsoft.com/office/drawing/2014/main" id="{329F68D9-8FD1-4543-9E2F-23F2BA6469AE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88" name="Sig Label">
                <a:extLst>
                  <a:ext uri="{FF2B5EF4-FFF2-40B4-BE49-F238E27FC236}">
                    <a16:creationId xmlns:a16="http://schemas.microsoft.com/office/drawing/2014/main" id="{989D0DD5-81F8-4C80-98EF-20B30AFBC67A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DDA89BBB-1310-408A-AA9B-D5EDACF7C28E}"/>
                  </a:ext>
                </a:extLst>
              </p:cNvPr>
              <p:cNvCxnSpPr>
                <a:cxnSpLocks/>
                <a:stCxn id="87" idx="1"/>
                <a:endCxn id="85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07817DF-B8DF-4AD9-9C75-170AE11E6720}"/>
                  </a:ext>
                </a:extLst>
              </p:cNvPr>
              <p:cNvCxnSpPr>
                <a:cxnSpLocks/>
                <a:stCxn id="88" idx="1"/>
                <a:endCxn id="85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58859A11-2339-4108-8F92-FBDAC0AA7E65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0E57F0A1-FB50-4655-AA2B-CDC16DD944AD}"/>
                  </a:ext>
                </a:extLst>
              </p:cNvPr>
              <p:cNvCxnSpPr>
                <a:cxnSpLocks/>
                <a:stCxn id="91" idx="1"/>
                <a:endCxn id="85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F63F92F6-E2AB-4605-9164-D96A896C838F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4" name="Wabbit-Networks Sig">
            <a:extLst>
              <a:ext uri="{FF2B5EF4-FFF2-40B4-BE49-F238E27FC236}">
                <a16:creationId xmlns:a16="http://schemas.microsoft.com/office/drawing/2014/main" id="{7AD0CA65-640C-42E0-8A65-E32BA663662E}"/>
              </a:ext>
            </a:extLst>
          </p:cNvPr>
          <p:cNvGrpSpPr/>
          <p:nvPr/>
        </p:nvGrpSpPr>
        <p:grpSpPr>
          <a:xfrm>
            <a:off x="6378142" y="2488097"/>
            <a:ext cx="2129457" cy="784505"/>
            <a:chOff x="9460153" y="3826108"/>
            <a:chExt cx="2839276" cy="1046006"/>
          </a:xfrm>
        </p:grpSpPr>
        <p:sp>
          <p:nvSpPr>
            <p:cNvPr id="95" name="artifact-border">
              <a:extLst>
                <a:ext uri="{FF2B5EF4-FFF2-40B4-BE49-F238E27FC236}">
                  <a16:creationId xmlns:a16="http://schemas.microsoft.com/office/drawing/2014/main" id="{43C78E36-BA80-4576-BA49-3B5BB5D2A044}"/>
                </a:ext>
              </a:extLst>
            </p:cNvPr>
            <p:cNvSpPr/>
            <p:nvPr/>
          </p:nvSpPr>
          <p:spPr>
            <a:xfrm>
              <a:off x="9536289" y="3894191"/>
              <a:ext cx="2763140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pic>
          <p:nvPicPr>
            <p:cNvPr id="96" name="Container Image">
              <a:extLst>
                <a:ext uri="{FF2B5EF4-FFF2-40B4-BE49-F238E27FC236}">
                  <a16:creationId xmlns:a16="http://schemas.microsoft.com/office/drawing/2014/main" id="{C83B7794-06BF-4105-BD18-A232B938E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FB8DD8D-8025-46BE-827C-08CE1EA18AC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artifact-name">
              <a:extLst>
                <a:ext uri="{FF2B5EF4-FFF2-40B4-BE49-F238E27FC236}">
                  <a16:creationId xmlns:a16="http://schemas.microsoft.com/office/drawing/2014/main" id="{5B0790C4-9E64-4F39-AB85-BD45BF205786}"/>
                </a:ext>
              </a:extLst>
            </p:cNvPr>
            <p:cNvSpPr txBox="1"/>
            <p:nvPr/>
          </p:nvSpPr>
          <p:spPr>
            <a:xfrm>
              <a:off x="9717241" y="3847063"/>
              <a:ext cx="2116392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signature</a:t>
              </a:r>
            </a:p>
          </p:txBody>
        </p:sp>
        <p:sp>
          <p:nvSpPr>
            <p:cNvPr id="99" name="Sig Label">
              <a:extLst>
                <a:ext uri="{FF2B5EF4-FFF2-40B4-BE49-F238E27FC236}">
                  <a16:creationId xmlns:a16="http://schemas.microsoft.com/office/drawing/2014/main" id="{24181CE0-53E3-4F9F-8641-E6115A94E830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signature [blobs]</a:t>
              </a:r>
              <a:endParaRPr lang="en-US" sz="788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2EDDE2F-332C-4FF7-8346-8447579A1C52}"/>
                </a:ext>
              </a:extLst>
            </p:cNvPr>
            <p:cNvCxnSpPr>
              <a:cxnSpLocks/>
              <a:stCxn id="99" idx="1"/>
              <a:endCxn id="104" idx="0"/>
            </p:cNvCxnSpPr>
            <p:nvPr/>
          </p:nvCxnSpPr>
          <p:spPr>
            <a:xfrm rot="10800000">
              <a:off x="9698241" y="3962105"/>
              <a:ext cx="302691" cy="558974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ig Label">
              <a:extLst>
                <a:ext uri="{FF2B5EF4-FFF2-40B4-BE49-F238E27FC236}">
                  <a16:creationId xmlns:a16="http://schemas.microsoft.com/office/drawing/2014/main" id="{C73D9CDF-B866-4DB5-91C0-03F2CDBD93C1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(subject)</a:t>
              </a:r>
              <a:endParaRPr lang="en-US" sz="788" dirty="0"/>
            </a:p>
          </p:txBody>
        </p:sp>
        <p:sp>
          <p:nvSpPr>
            <p:cNvPr id="102" name="Sig Label">
              <a:extLst>
                <a:ext uri="{FF2B5EF4-FFF2-40B4-BE49-F238E27FC236}">
                  <a16:creationId xmlns:a16="http://schemas.microsoft.com/office/drawing/2014/main" id="{A0DEB30F-FAD2-463D-A0E1-43FB7BB6567D}"/>
                </a:ext>
              </a:extLst>
            </p:cNvPr>
            <p:cNvSpPr txBox="1"/>
            <p:nvPr/>
          </p:nvSpPr>
          <p:spPr>
            <a:xfrm>
              <a:off x="9807829" y="4065101"/>
              <a:ext cx="2491600" cy="3233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mediaType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cncf.oras.artifact.manifest.v1</a:t>
              </a:r>
            </a:p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artifactType</a:t>
              </a:r>
              <a:r>
                <a:rPr lang="en-US" sz="788" b="1" dirty="0">
                  <a:solidFill>
                    <a:srgbClr val="FF0000"/>
                  </a:solidFill>
                  <a:latin typeface="Calibri" panose="020F0502020204030204"/>
                </a:rPr>
                <a:t> 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org.cncf.notary.v2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211F8-08CF-427D-AA23-8BE27344DCAB}"/>
              </a:ext>
            </a:extLst>
          </p:cNvPr>
          <p:cNvCxnSpPr>
            <a:cxnSpLocks/>
            <a:stCxn id="101" idx="1"/>
            <a:endCxn id="79" idx="0"/>
          </p:cNvCxnSpPr>
          <p:nvPr/>
        </p:nvCxnSpPr>
        <p:spPr>
          <a:xfrm rot="10800000">
            <a:off x="6084816" y="2396291"/>
            <a:ext cx="699402" cy="779810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13E7E71-85A4-4B0F-BFA9-116859EB55EA}"/>
              </a:ext>
            </a:extLst>
          </p:cNvPr>
          <p:cNvSpPr/>
          <p:nvPr/>
        </p:nvSpPr>
        <p:spPr>
          <a:xfrm rot="10800000">
            <a:off x="6517132" y="2521859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2356D2E-4538-4F51-AD21-F1759D9B78BB}"/>
              </a:ext>
            </a:extLst>
          </p:cNvPr>
          <p:cNvSpPr/>
          <p:nvPr/>
        </p:nvSpPr>
        <p:spPr>
          <a:xfrm rot="10800000">
            <a:off x="6445693" y="2521859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960FCB4D-24B3-4C0A-B75C-D38BA82200F0}"/>
              </a:ext>
            </a:extLst>
          </p:cNvPr>
          <p:cNvSpPr/>
          <p:nvPr/>
        </p:nvSpPr>
        <p:spPr>
          <a:xfrm rot="10800000">
            <a:off x="6447440" y="4089506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7" name="Wabbit-Networks Sig">
            <a:extLst>
              <a:ext uri="{FF2B5EF4-FFF2-40B4-BE49-F238E27FC236}">
                <a16:creationId xmlns:a16="http://schemas.microsoft.com/office/drawing/2014/main" id="{6A09B33E-1720-48A2-9C75-338B85655C60}"/>
              </a:ext>
            </a:extLst>
          </p:cNvPr>
          <p:cNvGrpSpPr/>
          <p:nvPr/>
        </p:nvGrpSpPr>
        <p:grpSpPr>
          <a:xfrm>
            <a:off x="6391625" y="3363473"/>
            <a:ext cx="2042254" cy="778155"/>
            <a:chOff x="9481318" y="3834574"/>
            <a:chExt cx="2723007" cy="1037540"/>
          </a:xfrm>
        </p:grpSpPr>
        <p:sp>
          <p:nvSpPr>
            <p:cNvPr id="108" name="artifact-border">
              <a:extLst>
                <a:ext uri="{FF2B5EF4-FFF2-40B4-BE49-F238E27FC236}">
                  <a16:creationId xmlns:a16="http://schemas.microsoft.com/office/drawing/2014/main" id="{35EBF004-5541-454E-960C-8A2C04FC1F94}"/>
                </a:ext>
              </a:extLst>
            </p:cNvPr>
            <p:cNvSpPr/>
            <p:nvPr/>
          </p:nvSpPr>
          <p:spPr>
            <a:xfrm>
              <a:off x="9536289" y="3894191"/>
              <a:ext cx="2668036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0835B58-E581-43C6-84D5-C692733DC0A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artifact-name">
              <a:extLst>
                <a:ext uri="{FF2B5EF4-FFF2-40B4-BE49-F238E27FC236}">
                  <a16:creationId xmlns:a16="http://schemas.microsoft.com/office/drawing/2014/main" id="{85B10F3B-EC23-4C57-8BA7-BF07407FCD67}"/>
                </a:ext>
              </a:extLst>
            </p:cNvPr>
            <p:cNvSpPr txBox="1"/>
            <p:nvPr/>
          </p:nvSpPr>
          <p:spPr>
            <a:xfrm>
              <a:off x="9717241" y="3847063"/>
              <a:ext cx="121871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12" name="Sig Label">
              <a:extLst>
                <a:ext uri="{FF2B5EF4-FFF2-40B4-BE49-F238E27FC236}">
                  <a16:creationId xmlns:a16="http://schemas.microsoft.com/office/drawing/2014/main" id="{7C961923-DC5A-4834-A21D-8A2CBE13759E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 err="1"/>
                <a:t>sbom</a:t>
              </a:r>
              <a:r>
                <a:rPr lang="en-US" sz="788" b="1" dirty="0"/>
                <a:t> [blobs]</a:t>
              </a:r>
              <a:endParaRPr lang="en-US" sz="788" dirty="0"/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79A3D24D-3C71-4285-B5E3-2DE4F569EFDA}"/>
                </a:ext>
              </a:extLst>
            </p:cNvPr>
            <p:cNvCxnSpPr>
              <a:cxnSpLocks/>
              <a:stCxn id="112" idx="1"/>
              <a:endCxn id="109" idx="2"/>
            </p:cNvCxnSpPr>
            <p:nvPr/>
          </p:nvCxnSpPr>
          <p:spPr>
            <a:xfrm rot="10800000">
              <a:off x="9641105" y="4154359"/>
              <a:ext cx="359828" cy="3667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2046273C-24F5-4CCF-8ADA-726C58AEE203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(subject)</a:t>
              </a:r>
              <a:endParaRPr lang="en-US" sz="788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68725108-28B2-4589-9640-47EC49D4009D}"/>
                </a:ext>
              </a:extLst>
            </p:cNvPr>
            <p:cNvSpPr txBox="1"/>
            <p:nvPr/>
          </p:nvSpPr>
          <p:spPr>
            <a:xfrm>
              <a:off x="9807829" y="4065101"/>
              <a:ext cx="2396496" cy="3233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mediaType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cncf.oras.artifact.manifest.v1</a:t>
              </a:r>
            </a:p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artifactType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org.spdx.sbom.v3</a:t>
              </a:r>
            </a:p>
          </p:txBody>
        </p:sp>
        <p:pic>
          <p:nvPicPr>
            <p:cNvPr id="109" name="Container Image">
              <a:extLst>
                <a:ext uri="{FF2B5EF4-FFF2-40B4-BE49-F238E27FC236}">
                  <a16:creationId xmlns:a16="http://schemas.microsoft.com/office/drawing/2014/main" id="{83651BFA-2B19-4C73-8215-6FF4873C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81318" y="3834574"/>
              <a:ext cx="319571" cy="319785"/>
            </a:xfrm>
            <a:prstGeom prst="rect">
              <a:avLst/>
            </a:prstGeom>
          </p:spPr>
        </p:pic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2631A6-B1D6-40BB-9BE8-B782EAF9F98B}"/>
              </a:ext>
            </a:extLst>
          </p:cNvPr>
          <p:cNvCxnSpPr>
            <a:cxnSpLocks/>
            <a:stCxn id="114" idx="1"/>
            <a:endCxn id="79" idx="0"/>
          </p:cNvCxnSpPr>
          <p:nvPr/>
        </p:nvCxnSpPr>
        <p:spPr>
          <a:xfrm rot="10800000">
            <a:off x="6084817" y="2396291"/>
            <a:ext cx="697015" cy="1648838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Wabbit-Networks Sig">
            <a:extLst>
              <a:ext uri="{FF2B5EF4-FFF2-40B4-BE49-F238E27FC236}">
                <a16:creationId xmlns:a16="http://schemas.microsoft.com/office/drawing/2014/main" id="{5EA7F37B-C339-4E0A-A97F-D370962D88C3}"/>
              </a:ext>
            </a:extLst>
          </p:cNvPr>
          <p:cNvGrpSpPr/>
          <p:nvPr/>
        </p:nvGrpSpPr>
        <p:grpSpPr>
          <a:xfrm>
            <a:off x="6671719" y="4226154"/>
            <a:ext cx="2046950" cy="784505"/>
            <a:chOff x="9460153" y="3826108"/>
            <a:chExt cx="2729266" cy="1046006"/>
          </a:xfrm>
        </p:grpSpPr>
        <p:sp>
          <p:nvSpPr>
            <p:cNvPr id="118" name="artifact-border">
              <a:extLst>
                <a:ext uri="{FF2B5EF4-FFF2-40B4-BE49-F238E27FC236}">
                  <a16:creationId xmlns:a16="http://schemas.microsoft.com/office/drawing/2014/main" id="{40A5259D-AA0B-43F8-BCB8-998AD929FE08}"/>
                </a:ext>
              </a:extLst>
            </p:cNvPr>
            <p:cNvSpPr/>
            <p:nvPr/>
          </p:nvSpPr>
          <p:spPr>
            <a:xfrm>
              <a:off x="9536289" y="3894191"/>
              <a:ext cx="2653130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pic>
          <p:nvPicPr>
            <p:cNvPr id="119" name="Container Image">
              <a:extLst>
                <a:ext uri="{FF2B5EF4-FFF2-40B4-BE49-F238E27FC236}">
                  <a16:creationId xmlns:a16="http://schemas.microsoft.com/office/drawing/2014/main" id="{552DC4B3-25F1-4EFB-915B-AC319B6A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9F8B9C8-B707-4B66-9014-1621CBDA5C22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artifact-name">
              <a:extLst>
                <a:ext uri="{FF2B5EF4-FFF2-40B4-BE49-F238E27FC236}">
                  <a16:creationId xmlns:a16="http://schemas.microsoft.com/office/drawing/2014/main" id="{0C0E528C-D45C-43AF-8B29-0D89185749CD}"/>
                </a:ext>
              </a:extLst>
            </p:cNvPr>
            <p:cNvSpPr txBox="1"/>
            <p:nvPr/>
          </p:nvSpPr>
          <p:spPr>
            <a:xfrm>
              <a:off x="9717241" y="3847063"/>
              <a:ext cx="211639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signature</a:t>
              </a:r>
            </a:p>
          </p:txBody>
        </p:sp>
        <p:sp>
          <p:nvSpPr>
            <p:cNvPr id="122" name="Sig Label">
              <a:extLst>
                <a:ext uri="{FF2B5EF4-FFF2-40B4-BE49-F238E27FC236}">
                  <a16:creationId xmlns:a16="http://schemas.microsoft.com/office/drawing/2014/main" id="{505C9CD9-67D5-4D13-BE4A-9F35FCB2CF39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signature [blobs]</a:t>
              </a:r>
              <a:endParaRPr lang="en-US" sz="788" dirty="0"/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093CC4-B555-4368-AA05-0A6EA923F66A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9698241" y="3848004"/>
              <a:ext cx="302691" cy="67307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Sig Label">
              <a:extLst>
                <a:ext uri="{FF2B5EF4-FFF2-40B4-BE49-F238E27FC236}">
                  <a16:creationId xmlns:a16="http://schemas.microsoft.com/office/drawing/2014/main" id="{DA2A6EAC-9A99-4423-94B5-046C2289322D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(subject)</a:t>
              </a:r>
              <a:endParaRPr lang="en-US" sz="788" dirty="0"/>
            </a:p>
          </p:txBody>
        </p:sp>
        <p:sp>
          <p:nvSpPr>
            <p:cNvPr id="125" name="Sig Label">
              <a:extLst>
                <a:ext uri="{FF2B5EF4-FFF2-40B4-BE49-F238E27FC236}">
                  <a16:creationId xmlns:a16="http://schemas.microsoft.com/office/drawing/2014/main" id="{67378160-A904-455C-ACEC-689D45ACCB3E}"/>
                </a:ext>
              </a:extLst>
            </p:cNvPr>
            <p:cNvSpPr txBox="1"/>
            <p:nvPr/>
          </p:nvSpPr>
          <p:spPr>
            <a:xfrm>
              <a:off x="9807830" y="4065101"/>
              <a:ext cx="2381589" cy="3233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mediaType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cncf.oras.artifact.manifest.v1</a:t>
              </a:r>
            </a:p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artifactType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org.cncf.notary.v2</a:t>
              </a: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15C96A-4B1F-4FFB-88E0-DD515051842B}"/>
              </a:ext>
            </a:extLst>
          </p:cNvPr>
          <p:cNvCxnSpPr>
            <a:cxnSpLocks/>
            <a:stCxn id="124" idx="1"/>
            <a:endCxn id="106" idx="0"/>
          </p:cNvCxnSpPr>
          <p:nvPr/>
        </p:nvCxnSpPr>
        <p:spPr>
          <a:xfrm rot="10800000">
            <a:off x="6487017" y="4157742"/>
            <a:ext cx="590779" cy="75641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A35B751-8D61-4FBA-9D1B-279CD255B536}"/>
              </a:ext>
            </a:extLst>
          </p:cNvPr>
          <p:cNvSpPr/>
          <p:nvPr/>
        </p:nvSpPr>
        <p:spPr>
          <a:xfrm>
            <a:off x="2744790" y="2381912"/>
            <a:ext cx="2679581" cy="358605"/>
          </a:xfrm>
          <a:prstGeom prst="wedgeRectCallout">
            <a:avLst>
              <a:gd name="adj1" fmla="val 70056"/>
              <a:gd name="adj2" fmla="val -114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onsolas" panose="020B0609020204030204" pitchFamily="49" charset="0"/>
              </a:rPr>
              <a:t>docker push net-monitor:v1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6B66CAB5-4B13-4750-B972-2223D4C43809}"/>
              </a:ext>
            </a:extLst>
          </p:cNvPr>
          <p:cNvSpPr/>
          <p:nvPr/>
        </p:nvSpPr>
        <p:spPr>
          <a:xfrm>
            <a:off x="2473206" y="3220694"/>
            <a:ext cx="2951166" cy="50319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latin typeface="Consolas" panose="020B0609020204030204" pitchFamily="49" charset="0"/>
              </a:rPr>
              <a:t>notation sign net-monitor:v1</a:t>
            </a:r>
            <a:br>
              <a:rPr lang="en-US" sz="1350" dirty="0">
                <a:latin typeface="Consolas" panose="020B0609020204030204" pitchFamily="49" charset="0"/>
              </a:rPr>
            </a:br>
            <a:r>
              <a:rPr lang="en-US" sz="900" dirty="0">
                <a:solidFill>
                  <a:prstClr val="white"/>
                </a:solidFill>
                <a:latin typeface="Consolas" panose="020B0609020204030204" pitchFamily="49" charset="0"/>
              </a:rPr>
              <a:t>(notation cli incorporates push </a:t>
            </a:r>
            <a:br>
              <a:rPr lang="en-US" sz="9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prstClr val="white"/>
                </a:solidFill>
                <a:latin typeface="Consolas" panose="020B0609020204030204" pitchFamily="49" charset="0"/>
              </a:rPr>
              <a:t>as a reference type)</a:t>
            </a: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04A98F7-71E9-416C-A5E7-82401D37B5EB}"/>
              </a:ext>
            </a:extLst>
          </p:cNvPr>
          <p:cNvSpPr/>
          <p:nvPr/>
        </p:nvSpPr>
        <p:spPr>
          <a:xfrm>
            <a:off x="1466850" y="4199064"/>
            <a:ext cx="3947238" cy="698407"/>
          </a:xfrm>
          <a:prstGeom prst="wedgeRectCallout">
            <a:avLst>
              <a:gd name="adj1" fmla="val 77900"/>
              <a:gd name="adj2" fmla="val -10491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onsolas" panose="020B0609020204030204" pitchFamily="49" charset="0"/>
              </a:rPr>
              <a:t>spdx</a:t>
            </a:r>
            <a:r>
              <a:rPr lang="en-US" sz="1350" dirty="0">
                <a:latin typeface="Consolas" panose="020B0609020204030204" pitchFamily="49" charset="0"/>
              </a:rPr>
              <a:t> report --push net-monitor:v1</a:t>
            </a:r>
          </a:p>
          <a:p>
            <a:pPr algn="ctr"/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sbom</a:t>
            </a:r>
            <a:r>
              <a:rPr lang="en-US" sz="900" dirty="0">
                <a:latin typeface="Consolas" panose="020B0609020204030204" pitchFamily="49" charset="0"/>
              </a:rPr>
              <a:t> cli could incorporate notation sign and </a:t>
            </a:r>
            <a:r>
              <a:rPr lang="en-US" sz="900" dirty="0" err="1">
                <a:latin typeface="Consolas" panose="020B0609020204030204" pitchFamily="49" charset="0"/>
              </a:rPr>
              <a:t>oras</a:t>
            </a:r>
            <a:r>
              <a:rPr lang="en-US" sz="900" dirty="0">
                <a:latin typeface="Consolas" panose="020B0609020204030204" pitchFamily="49" charset="0"/>
              </a:rPr>
              <a:t>-go </a:t>
            </a:r>
            <a:r>
              <a:rPr lang="en-US" sz="900" dirty="0" err="1">
                <a:latin typeface="Consolas" panose="020B0609020204030204" pitchFamily="49" charset="0"/>
              </a:rPr>
              <a:t>push|discover|pull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62070-C2E2-4D07-872C-92ED55E9A555}"/>
              </a:ext>
            </a:extLst>
          </p:cNvPr>
          <p:cNvSpPr/>
          <p:nvPr/>
        </p:nvSpPr>
        <p:spPr>
          <a:xfrm>
            <a:off x="5769219" y="1068098"/>
            <a:ext cx="350044" cy="392906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8AE523-0F96-4C9F-BBCB-C0A1468A0520}"/>
              </a:ext>
            </a:extLst>
          </p:cNvPr>
          <p:cNvSpPr txBox="1"/>
          <p:nvPr/>
        </p:nvSpPr>
        <p:spPr>
          <a:xfrm>
            <a:off x="6009206" y="1211141"/>
            <a:ext cx="1240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 Registry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7033C-FE8E-4F00-B213-5AC8411C64F2}"/>
              </a:ext>
            </a:extLst>
          </p:cNvPr>
          <p:cNvGrpSpPr/>
          <p:nvPr/>
        </p:nvGrpSpPr>
        <p:grpSpPr>
          <a:xfrm>
            <a:off x="5817532" y="1107358"/>
            <a:ext cx="251588" cy="340442"/>
            <a:chOff x="4316847" y="1020491"/>
            <a:chExt cx="335450" cy="453922"/>
          </a:xfrm>
        </p:grpSpPr>
        <p:pic>
          <p:nvPicPr>
            <p:cNvPr id="137" name="Signature">
              <a:extLst>
                <a:ext uri="{FF2B5EF4-FFF2-40B4-BE49-F238E27FC236}">
                  <a16:creationId xmlns:a16="http://schemas.microsoft.com/office/drawing/2014/main" id="{5286D679-104A-4CF5-8ACD-B0E210F1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38" name="Distribution">
              <a:extLst>
                <a:ext uri="{FF2B5EF4-FFF2-40B4-BE49-F238E27FC236}">
                  <a16:creationId xmlns:a16="http://schemas.microsoft.com/office/drawing/2014/main" id="{C219E3DD-EEAC-436D-AAE7-68523A87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39" name="Key">
              <a:extLst>
                <a:ext uri="{FF2B5EF4-FFF2-40B4-BE49-F238E27FC236}">
                  <a16:creationId xmlns:a16="http://schemas.microsoft.com/office/drawing/2014/main" id="{C50DB63C-3F92-4B88-AFC8-BE936D75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2426B-686B-49FC-ACF6-CBD107559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48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BEE40-D28C-453A-961A-B5727431E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cs"/>
              </a:rPr>
              <a:t>Push, Discover, Pull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Supply Chain Reference Types</a:t>
            </a:r>
          </a:p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890FE13-7B74-4A93-AAF2-40130FF71055}"/>
              </a:ext>
            </a:extLst>
          </p:cNvPr>
          <p:cNvSpPr txBox="1">
            <a:spLocks/>
          </p:cNvSpPr>
          <p:nvPr/>
        </p:nvSpPr>
        <p:spPr>
          <a:xfrm>
            <a:off x="1108306" y="3868647"/>
            <a:ext cx="7296911" cy="1921788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800" b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851C29F-339A-4771-8983-B95A693FCB45}"/>
              </a:ext>
            </a:extLst>
          </p:cNvPr>
          <p:cNvSpPr txBox="1">
            <a:spLocks/>
          </p:cNvSpPr>
          <p:nvPr/>
        </p:nvSpPr>
        <p:spPr>
          <a:xfrm>
            <a:off x="0" y="1282700"/>
            <a:ext cx="7886700" cy="2139950"/>
          </a:xfr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85800"/>
            <a:endParaRPr lang="en-US" sz="5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DD2CD9-3ECC-4820-92CE-8A8E087AF5FF}"/>
              </a:ext>
            </a:extLst>
          </p:cNvPr>
          <p:cNvGrpSpPr/>
          <p:nvPr/>
        </p:nvGrpSpPr>
        <p:grpSpPr>
          <a:xfrm>
            <a:off x="6279603" y="1067324"/>
            <a:ext cx="2789695" cy="3467783"/>
            <a:chOff x="7944133" y="1839107"/>
            <a:chExt cx="3719594" cy="462371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FD1BDA9-367A-45C6-8A20-484D12729E08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Net-monitor">
              <a:extLst>
                <a:ext uri="{FF2B5EF4-FFF2-40B4-BE49-F238E27FC236}">
                  <a16:creationId xmlns:a16="http://schemas.microsoft.com/office/drawing/2014/main" id="{CA6140ED-2665-4BA4-A010-31DFAC57E95D}"/>
                </a:ext>
              </a:extLst>
            </p:cNvPr>
            <p:cNvGrpSpPr/>
            <p:nvPr/>
          </p:nvGrpSpPr>
          <p:grpSpPr>
            <a:xfrm>
              <a:off x="7944133" y="1839107"/>
              <a:ext cx="2565765" cy="1147598"/>
              <a:chOff x="8600004" y="1385294"/>
              <a:chExt cx="2565765" cy="1147598"/>
            </a:xfrm>
          </p:grpSpPr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F19EAB8-FA4E-4DE7-9E73-7C41876C0340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519ED58-F5E6-4B3F-BD30-ECC5D93BE749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65765" cy="1103099"/>
                <a:chOff x="6919893" y="798303"/>
                <a:chExt cx="2565765" cy="1103099"/>
              </a:xfrm>
            </p:grpSpPr>
            <p:sp>
              <p:nvSpPr>
                <p:cNvPr id="44" name="artifact-name">
                  <a:extLst>
                    <a:ext uri="{FF2B5EF4-FFF2-40B4-BE49-F238E27FC236}">
                      <a16:creationId xmlns:a16="http://schemas.microsoft.com/office/drawing/2014/main" id="{273A900C-CB9E-4E35-AE65-CD5058030587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20116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/>
                  <a:r>
                    <a:rPr lang="en-US" sz="135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net-monitor:v1</a:t>
                  </a:r>
                </a:p>
              </p:txBody>
            </p:sp>
            <p:sp>
              <p:nvSpPr>
                <p:cNvPr id="45" name="artifact-mask">
                  <a:extLst>
                    <a:ext uri="{FF2B5EF4-FFF2-40B4-BE49-F238E27FC236}">
                      <a16:creationId xmlns:a16="http://schemas.microsoft.com/office/drawing/2014/main" id="{E703AFAE-359E-4262-AC49-601D6AC524DE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6" name="Container Image">
                  <a:extLst>
                    <a:ext uri="{FF2B5EF4-FFF2-40B4-BE49-F238E27FC236}">
                      <a16:creationId xmlns:a16="http://schemas.microsoft.com/office/drawing/2014/main" id="{EB8AD782-B686-4B9E-837B-8690F8BE41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565F2D23-6A76-4122-B16E-ADF8695F736B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Sig Label">
                  <a:extLst>
                    <a:ext uri="{FF2B5EF4-FFF2-40B4-BE49-F238E27FC236}">
                      <a16:creationId xmlns:a16="http://schemas.microsoft.com/office/drawing/2014/main" id="{48B571D9-FAE8-4AA9-9C65-8A9E40B2B888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layer1 (blob)</a:t>
                  </a:r>
                  <a:endParaRPr lang="en-US" sz="788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Sig Label">
                  <a:extLst>
                    <a:ext uri="{FF2B5EF4-FFF2-40B4-BE49-F238E27FC236}">
                      <a16:creationId xmlns:a16="http://schemas.microsoft.com/office/drawing/2014/main" id="{2F0E650D-ED0F-4DDD-B8D3-CB448E30AD0B}"/>
                    </a:ext>
                  </a:extLst>
                </p:cNvPr>
                <p:cNvSpPr txBox="1"/>
                <p:nvPr/>
              </p:nvSpPr>
              <p:spPr>
                <a:xfrm>
                  <a:off x="7371936" y="1739733"/>
                  <a:ext cx="1595520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layer2 (blob)</a:t>
                  </a:r>
                  <a:endParaRPr lang="en-US" sz="788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50" name="Connector: Elbow 49">
                  <a:extLst>
                    <a:ext uri="{FF2B5EF4-FFF2-40B4-BE49-F238E27FC236}">
                      <a16:creationId xmlns:a16="http://schemas.microsoft.com/office/drawing/2014/main" id="{FA8B3603-A498-4DD6-8835-3D4D136CD4E6}"/>
                    </a:ext>
                  </a:extLst>
                </p:cNvPr>
                <p:cNvCxnSpPr>
                  <a:cxnSpLocks/>
                  <a:stCxn id="48" idx="1"/>
                  <a:endCxn id="46" idx="2"/>
                </p:cNvCxnSpPr>
                <p:nvPr/>
              </p:nvCxnSpPr>
              <p:spPr>
                <a:xfrm rot="10800000">
                  <a:off x="7235946" y="1203699"/>
                  <a:ext cx="144179" cy="40736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93FCB995-33FE-4644-9C06-6E2C441D1DA0}"/>
                    </a:ext>
                  </a:extLst>
                </p:cNvPr>
                <p:cNvCxnSpPr>
                  <a:cxnSpLocks/>
                  <a:stCxn id="49" idx="1"/>
                  <a:endCxn id="46" idx="2"/>
                </p:cNvCxnSpPr>
                <p:nvPr/>
              </p:nvCxnSpPr>
              <p:spPr>
                <a:xfrm rot="10800000">
                  <a:off x="7235946" y="1203700"/>
                  <a:ext cx="135989" cy="616868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Sig Label">
                  <a:extLst>
                    <a:ext uri="{FF2B5EF4-FFF2-40B4-BE49-F238E27FC236}">
                      <a16:creationId xmlns:a16="http://schemas.microsoft.com/office/drawing/2014/main" id="{7B3C41EB-28C5-40C0-9C69-F0FB942539EA}"/>
                    </a:ext>
                  </a:extLst>
                </p:cNvPr>
                <p:cNvSpPr txBox="1"/>
                <p:nvPr/>
              </p:nvSpPr>
              <p:spPr>
                <a:xfrm>
                  <a:off x="7371936" y="1329738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config (blob)</a:t>
                  </a:r>
                  <a:endParaRPr lang="en-US" sz="788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E098C121-35A9-44BA-8FA6-8E8CF86A8122}"/>
                    </a:ext>
                  </a:extLst>
                </p:cNvPr>
                <p:cNvCxnSpPr>
                  <a:cxnSpLocks/>
                  <a:stCxn id="52" idx="1"/>
                  <a:endCxn id="46" idx="2"/>
                </p:cNvCxnSpPr>
                <p:nvPr/>
              </p:nvCxnSpPr>
              <p:spPr>
                <a:xfrm rot="10800000">
                  <a:off x="7235946" y="1203700"/>
                  <a:ext cx="135989" cy="20687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ig Label">
                  <a:extLst>
                    <a:ext uri="{FF2B5EF4-FFF2-40B4-BE49-F238E27FC236}">
                      <a16:creationId xmlns:a16="http://schemas.microsoft.com/office/drawing/2014/main" id="{D447F0CB-B24D-47BF-8540-88E5FAD061C0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 err="1">
                      <a:solidFill>
                        <a:srgbClr val="FF0000"/>
                      </a:solidFill>
                      <a:latin typeface="Calibri" panose="020F0502020204030204"/>
                    </a:rPr>
                    <a:t>mediaType</a:t>
                  </a:r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: </a:t>
                  </a:r>
                  <a:r>
                    <a:rPr lang="en-US" sz="788" b="1" dirty="0" err="1">
                      <a:solidFill>
                        <a:srgbClr val="C00000"/>
                      </a:solidFill>
                      <a:latin typeface="Calibri" panose="020F0502020204030204"/>
                    </a:rPr>
                    <a:t>oci.image.manifest</a:t>
                  </a:r>
                  <a:endParaRPr lang="en-US" sz="788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9" name="Wabbit-Networks Sig">
              <a:extLst>
                <a:ext uri="{FF2B5EF4-FFF2-40B4-BE49-F238E27FC236}">
                  <a16:creationId xmlns:a16="http://schemas.microsoft.com/office/drawing/2014/main" id="{12E81A4C-0077-434B-92EA-FAEACB727095}"/>
                </a:ext>
              </a:extLst>
            </p:cNvPr>
            <p:cNvGrpSpPr/>
            <p:nvPr/>
          </p:nvGrpSpPr>
          <p:grpSpPr>
            <a:xfrm>
              <a:off x="8504189" y="3099403"/>
              <a:ext cx="2730092" cy="1046006"/>
              <a:chOff x="9460153" y="3826108"/>
              <a:chExt cx="2730092" cy="1046006"/>
            </a:xfrm>
          </p:grpSpPr>
          <p:sp>
            <p:nvSpPr>
              <p:cNvPr id="34" name="artifact-border">
                <a:extLst>
                  <a:ext uri="{FF2B5EF4-FFF2-40B4-BE49-F238E27FC236}">
                    <a16:creationId xmlns:a16="http://schemas.microsoft.com/office/drawing/2014/main" id="{EF7D4634-D2D1-48B9-8DEE-44CC95476C8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53956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7971F2AA-2D9F-4E3E-9F4E-528ACE89EC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8C3706E1-330E-4CE6-ADBA-A798F4D49572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artifact-name">
                <a:extLst>
                  <a:ext uri="{FF2B5EF4-FFF2-40B4-BE49-F238E27FC236}">
                    <a16:creationId xmlns:a16="http://schemas.microsoft.com/office/drawing/2014/main" id="{6F3C3091-8278-4123-859B-A54A3E0A8DB5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2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B558B5A-B1A7-4C4C-9A5C-2AC4F45BBE3F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signature [blobs]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A2E9149-C724-481E-8232-2E62EC6FEE80}"/>
                  </a:ext>
                </a:extLst>
              </p:cNvPr>
              <p:cNvCxnSpPr>
                <a:cxnSpLocks/>
                <a:stCxn id="38" idx="1"/>
                <a:endCxn id="11" idx="0"/>
              </p:cNvCxnSpPr>
              <p:nvPr/>
            </p:nvCxnSpPr>
            <p:spPr>
              <a:xfrm rot="10800000">
                <a:off x="9698241" y="3962104"/>
                <a:ext cx="302691" cy="55897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ig Label">
                <a:extLst>
                  <a:ext uri="{FF2B5EF4-FFF2-40B4-BE49-F238E27FC236}">
                    <a16:creationId xmlns:a16="http://schemas.microsoft.com/office/drawing/2014/main" id="{EA9F1BEA-DCF4-48D0-BE9E-CB12CA5A942B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reference (subject)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303D25DA-F399-4400-9E9B-39DB783ECA57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82416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org.cncf.notary.v2</a:t>
                </a:r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1766C61-76C3-4B29-AF8A-B62EFCD5B337}"/>
                </a:ext>
              </a:extLst>
            </p:cNvPr>
            <p:cNvCxnSpPr>
              <a:cxnSpLocks/>
              <a:stCxn id="40" idx="1"/>
              <a:endCxn id="7" idx="0"/>
            </p:cNvCxnSpPr>
            <p:nvPr/>
          </p:nvCxnSpPr>
          <p:spPr>
            <a:xfrm rot="10800000">
              <a:off x="8113088" y="2976996"/>
              <a:ext cx="932537" cy="103974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3352BC2-DE5C-44BA-876A-CFE6EFC7CD24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5FF3B42-D509-4A7C-BBF3-E199E830A55C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E1AEEBF-A6ED-4D1C-8DF8-424F2271EE87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4" name="Wabbit-Networks Sig">
              <a:extLst>
                <a:ext uri="{FF2B5EF4-FFF2-40B4-BE49-F238E27FC236}">
                  <a16:creationId xmlns:a16="http://schemas.microsoft.com/office/drawing/2014/main" id="{EEF34F17-F9B3-4B58-BF8C-F5BBAB0B6EF5}"/>
                </a:ext>
              </a:extLst>
            </p:cNvPr>
            <p:cNvGrpSpPr/>
            <p:nvPr/>
          </p:nvGrpSpPr>
          <p:grpSpPr>
            <a:xfrm>
              <a:off x="8517938" y="4262340"/>
              <a:ext cx="2751169" cy="1041773"/>
              <a:chOff x="9477085" y="3830341"/>
              <a:chExt cx="2751169" cy="1041773"/>
            </a:xfrm>
          </p:grpSpPr>
          <p:sp>
            <p:nvSpPr>
              <p:cNvPr id="26" name="artifact-border">
                <a:extLst>
                  <a:ext uri="{FF2B5EF4-FFF2-40B4-BE49-F238E27FC236}">
                    <a16:creationId xmlns:a16="http://schemas.microsoft.com/office/drawing/2014/main" id="{1FB7D92C-A1DC-4EB8-9EED-E5AF3C059676}"/>
                  </a:ext>
                </a:extLst>
              </p:cNvPr>
              <p:cNvSpPr/>
              <p:nvPr/>
            </p:nvSpPr>
            <p:spPr>
              <a:xfrm>
                <a:off x="9536289" y="3894192"/>
                <a:ext cx="2691965" cy="977922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56D50E17-E28E-494B-804D-BDF5A36E22D3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artifact-name">
                <a:extLst>
                  <a:ext uri="{FF2B5EF4-FFF2-40B4-BE49-F238E27FC236}">
                    <a16:creationId xmlns:a16="http://schemas.microsoft.com/office/drawing/2014/main" id="{A8C87A90-AF22-4E51-9ECA-BDF9CBF2CF9E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1218711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788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30" name="Sig Label">
                <a:extLst>
                  <a:ext uri="{FF2B5EF4-FFF2-40B4-BE49-F238E27FC236}">
                    <a16:creationId xmlns:a16="http://schemas.microsoft.com/office/drawing/2014/main" id="{4480B9DA-1D3A-4FE0-9DA5-EBB122684595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 err="1">
                    <a:solidFill>
                      <a:prstClr val="black"/>
                    </a:solidFill>
                    <a:latin typeface="Calibri" panose="020F0502020204030204"/>
                  </a:rPr>
                  <a:t>sbom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[blobs]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99ACB88C-1A66-4305-9487-55AB20D84E0D}"/>
                  </a:ext>
                </a:extLst>
              </p:cNvPr>
              <p:cNvCxnSpPr>
                <a:cxnSpLocks/>
                <a:stCxn id="30" idx="1"/>
                <a:endCxn id="27" idx="2"/>
              </p:cNvCxnSpPr>
              <p:nvPr/>
            </p:nvCxnSpPr>
            <p:spPr>
              <a:xfrm rot="10800000">
                <a:off x="9636870" y="4150129"/>
                <a:ext cx="364061" cy="37095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Sig Label">
                <a:extLst>
                  <a:ext uri="{FF2B5EF4-FFF2-40B4-BE49-F238E27FC236}">
                    <a16:creationId xmlns:a16="http://schemas.microsoft.com/office/drawing/2014/main" id="{1F6F71BE-C6C5-47A8-8148-97CAD3FB9056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reference (subject)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Sig Label">
                <a:extLst>
                  <a:ext uri="{FF2B5EF4-FFF2-40B4-BE49-F238E27FC236}">
                    <a16:creationId xmlns:a16="http://schemas.microsoft.com/office/drawing/2014/main" id="{54AF1304-9148-4834-87E5-7FE1E7AC54C7}"/>
                  </a:ext>
                </a:extLst>
              </p:cNvPr>
              <p:cNvSpPr txBox="1"/>
              <p:nvPr/>
            </p:nvSpPr>
            <p:spPr>
              <a:xfrm>
                <a:off x="9807828" y="4065101"/>
                <a:ext cx="2385599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org.spdx.sbom.v3</a:t>
                </a:r>
              </a:p>
            </p:txBody>
          </p:sp>
          <p:pic>
            <p:nvPicPr>
              <p:cNvPr id="27" name="Container Image">
                <a:extLst>
                  <a:ext uri="{FF2B5EF4-FFF2-40B4-BE49-F238E27FC236}">
                    <a16:creationId xmlns:a16="http://schemas.microsoft.com/office/drawing/2014/main" id="{0F4AD235-5537-4EFE-99C2-7232971AB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34" r="34"/>
              <a:stretch/>
            </p:blipFill>
            <p:spPr>
              <a:xfrm>
                <a:off x="9477085" y="3830341"/>
                <a:ext cx="319571" cy="319787"/>
              </a:xfrm>
              <a:prstGeom prst="rect">
                <a:avLst/>
              </a:prstGeom>
            </p:spPr>
          </p:pic>
        </p:grp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CA08F58-7AEA-4EDB-8C7B-0C7483CACCDE}"/>
                </a:ext>
              </a:extLst>
            </p:cNvPr>
            <p:cNvCxnSpPr>
              <a:cxnSpLocks/>
              <a:stCxn id="32" idx="1"/>
              <a:endCxn id="7" idx="0"/>
            </p:cNvCxnSpPr>
            <p:nvPr/>
          </p:nvCxnSpPr>
          <p:spPr>
            <a:xfrm rot="10800000">
              <a:off x="8113086" y="2976996"/>
              <a:ext cx="929355" cy="2198449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Wabbit-Networks Sig">
              <a:extLst>
                <a:ext uri="{FF2B5EF4-FFF2-40B4-BE49-F238E27FC236}">
                  <a16:creationId xmlns:a16="http://schemas.microsoft.com/office/drawing/2014/main" id="{41206FAE-7F08-499B-B280-CEF71749C2CF}"/>
                </a:ext>
              </a:extLst>
            </p:cNvPr>
            <p:cNvGrpSpPr/>
            <p:nvPr/>
          </p:nvGrpSpPr>
          <p:grpSpPr>
            <a:xfrm>
              <a:off x="8895626" y="5416812"/>
              <a:ext cx="2768101" cy="1046006"/>
              <a:chOff x="9460153" y="3826108"/>
              <a:chExt cx="2768101" cy="1046006"/>
            </a:xfrm>
          </p:grpSpPr>
          <p:sp>
            <p:nvSpPr>
              <p:cNvPr id="18" name="artifact-border">
                <a:extLst>
                  <a:ext uri="{FF2B5EF4-FFF2-40B4-BE49-F238E27FC236}">
                    <a16:creationId xmlns:a16="http://schemas.microsoft.com/office/drawing/2014/main" id="{025406AA-AA7C-4658-8EBD-69887E513CF7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91965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9" name="Container Image">
                <a:extLst>
                  <a:ext uri="{FF2B5EF4-FFF2-40B4-BE49-F238E27FC236}">
                    <a16:creationId xmlns:a16="http://schemas.microsoft.com/office/drawing/2014/main" id="{A39272A0-ED0D-4958-A734-97A867411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2679BD9-D2E4-4E91-A4D6-2089C889684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artifact-name">
                <a:extLst>
                  <a:ext uri="{FF2B5EF4-FFF2-40B4-BE49-F238E27FC236}">
                    <a16:creationId xmlns:a16="http://schemas.microsoft.com/office/drawing/2014/main" id="{1B690E0D-AB99-4C3A-9673-655E5024BD81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3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22" name="Sig Label">
                <a:extLst>
                  <a:ext uri="{FF2B5EF4-FFF2-40B4-BE49-F238E27FC236}">
                    <a16:creationId xmlns:a16="http://schemas.microsoft.com/office/drawing/2014/main" id="{A1F82B01-7142-40AC-8CEF-A1269624ED22}"/>
                  </a:ext>
                </a:extLst>
              </p:cNvPr>
              <p:cNvSpPr txBox="1"/>
              <p:nvPr/>
            </p:nvSpPr>
            <p:spPr>
              <a:xfrm>
                <a:off x="10000930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signature [blobs]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57DBE337-BBC1-4855-BAD2-4A5F2189EEB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rot="10800000">
                <a:off x="9698242" y="3848005"/>
                <a:ext cx="302688" cy="6730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Sig Label">
                <a:extLst>
                  <a:ext uri="{FF2B5EF4-FFF2-40B4-BE49-F238E27FC236}">
                    <a16:creationId xmlns:a16="http://schemas.microsoft.com/office/drawing/2014/main" id="{77A3CFC9-417D-4C80-8DD2-F5B1862E68BE}"/>
                  </a:ext>
                </a:extLst>
              </p:cNvPr>
              <p:cNvSpPr txBox="1"/>
              <p:nvPr/>
            </p:nvSpPr>
            <p:spPr>
              <a:xfrm>
                <a:off x="10001586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reference (subject)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Sig Label">
                <a:extLst>
                  <a:ext uri="{FF2B5EF4-FFF2-40B4-BE49-F238E27FC236}">
                    <a16:creationId xmlns:a16="http://schemas.microsoft.com/office/drawing/2014/main" id="{F6D74F27-2273-42E5-A0CD-E0C333FC221E}"/>
                  </a:ext>
                </a:extLst>
              </p:cNvPr>
              <p:cNvSpPr txBox="1"/>
              <p:nvPr/>
            </p:nvSpPr>
            <p:spPr>
              <a:xfrm>
                <a:off x="9807831" y="4065101"/>
                <a:ext cx="2348102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org.cncf.notary.v2</a:t>
                </a:r>
              </a:p>
            </p:txBody>
          </p: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454B859-7944-4E04-9D87-CEC8BF2653CA}"/>
                </a:ext>
              </a:extLst>
            </p:cNvPr>
            <p:cNvCxnSpPr>
              <a:cxnSpLocks/>
              <a:stCxn id="24" idx="1"/>
              <a:endCxn id="13" idx="0"/>
            </p:cNvCxnSpPr>
            <p:nvPr/>
          </p:nvCxnSpPr>
          <p:spPr>
            <a:xfrm rot="10800000">
              <a:off x="8649356" y="5325595"/>
              <a:ext cx="787705" cy="100855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5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4023807" y="2512144"/>
            <a:ext cx="1171135" cy="326165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710863" y="2135509"/>
            <a:ext cx="3111104" cy="1051385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/>
              <a:buNone/>
            </a:pPr>
            <a:r>
              <a:rPr lang="en-US" sz="1400" dirty="0"/>
              <a:t>The reference graph enables deep, shallow of filtered copying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9" y="2008843"/>
            <a:ext cx="1307306" cy="328611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5354631" y="2134346"/>
            <a:ext cx="3111104" cy="1051385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5290245" y="1883746"/>
            <a:ext cx="350044" cy="392906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5530232" y="2026789"/>
            <a:ext cx="829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5338558" y="1923005"/>
            <a:ext cx="251588" cy="34044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931281" y="2276651"/>
            <a:ext cx="1924323" cy="860699"/>
            <a:chOff x="8600004" y="1385294"/>
            <a:chExt cx="2565765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931281" y="2276651"/>
            <a:ext cx="1924323" cy="860699"/>
            <a:chOff x="8600004" y="1385294"/>
            <a:chExt cx="2565765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BBB7253-6874-46A9-88E1-1951707001E5}"/>
              </a:ext>
            </a:extLst>
          </p:cNvPr>
          <p:cNvSpPr txBox="1">
            <a:spLocks/>
          </p:cNvSpPr>
          <p:nvPr/>
        </p:nvSpPr>
        <p:spPr>
          <a:xfrm>
            <a:off x="6350" y="1371600"/>
            <a:ext cx="0" cy="0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9F0636-0373-4EBB-9407-F698CB82F358}"/>
              </a:ext>
            </a:extLst>
          </p:cNvPr>
          <p:cNvSpPr txBox="1"/>
          <p:nvPr/>
        </p:nvSpPr>
        <p:spPr>
          <a:xfrm>
            <a:off x="814895" y="1167864"/>
            <a:ext cx="7650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The reference graph enables deep, shallow of filtered copying</a:t>
            </a:r>
          </a:p>
        </p:txBody>
      </p:sp>
    </p:spTree>
    <p:extLst>
      <p:ext uri="{BB962C8B-B14F-4D97-AF65-F5344CB8AC3E}">
        <p14:creationId xmlns:p14="http://schemas.microsoft.com/office/powerpoint/2010/main" val="1206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679E-6 L 0.56319 -4.567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5194942" y="632011"/>
            <a:ext cx="3385163" cy="4437530"/>
          </a:xfrm>
          <a:prstGeom prst="rect">
            <a:avLst/>
          </a:prstGeom>
          <a:solidFill>
            <a:schemeClr val="bg1"/>
          </a:solidFill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620FBE-91E5-4CA2-BEDA-85AF0CD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694790" y="1234423"/>
            <a:ext cx="3111104" cy="3745944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3916227" y="3075411"/>
            <a:ext cx="1171135" cy="326165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5" y="1107758"/>
            <a:ext cx="1307306" cy="328611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5338558" y="1233260"/>
            <a:ext cx="3111104" cy="3745944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5536384" y="1125704"/>
            <a:ext cx="829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EB7CEC-6C3C-4580-90FF-764BCDDC1232}"/>
              </a:ext>
            </a:extLst>
          </p:cNvPr>
          <p:cNvGrpSpPr/>
          <p:nvPr/>
        </p:nvGrpSpPr>
        <p:grpSpPr>
          <a:xfrm>
            <a:off x="5274171" y="1074735"/>
            <a:ext cx="350044" cy="392906"/>
            <a:chOff x="5274171" y="982660"/>
            <a:chExt cx="350044" cy="39290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F9D6E1-9D22-46E5-9964-38682BF9141A}"/>
                </a:ext>
              </a:extLst>
            </p:cNvPr>
            <p:cNvSpPr/>
            <p:nvPr/>
          </p:nvSpPr>
          <p:spPr>
            <a:xfrm>
              <a:off x="5274171" y="982660"/>
              <a:ext cx="350044" cy="392906"/>
            </a:xfrm>
            <a:custGeom>
              <a:avLst/>
              <a:gdLst>
                <a:gd name="connsiteX0" fmla="*/ -206 w 466725"/>
                <a:gd name="connsiteY0" fmla="*/ -72 h 523875"/>
                <a:gd name="connsiteX1" fmla="*/ 466519 w 466725"/>
                <a:gd name="connsiteY1" fmla="*/ -72 h 523875"/>
                <a:gd name="connsiteX2" fmla="*/ 466519 w 466725"/>
                <a:gd name="connsiteY2" fmla="*/ 523803 h 523875"/>
                <a:gd name="connsiteX3" fmla="*/ -206 w 466725"/>
                <a:gd name="connsiteY3" fmla="*/ 523803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523875">
                  <a:moveTo>
                    <a:pt x="-206" y="-72"/>
                  </a:moveTo>
                  <a:lnTo>
                    <a:pt x="466519" y="-72"/>
                  </a:lnTo>
                  <a:lnTo>
                    <a:pt x="466519" y="523803"/>
                  </a:lnTo>
                  <a:lnTo>
                    <a:pt x="-206" y="5238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BA04CD4-7DCE-4D33-8097-A82E0355BF36}"/>
                </a:ext>
              </a:extLst>
            </p:cNvPr>
            <p:cNvGrpSpPr/>
            <p:nvPr/>
          </p:nvGrpSpPr>
          <p:grpSpPr>
            <a:xfrm>
              <a:off x="5322484" y="1021920"/>
              <a:ext cx="251588" cy="340442"/>
              <a:chOff x="4316847" y="1020491"/>
              <a:chExt cx="335450" cy="453922"/>
            </a:xfrm>
          </p:grpSpPr>
          <p:pic>
            <p:nvPicPr>
              <p:cNvPr id="27" name="Signature">
                <a:extLst>
                  <a:ext uri="{FF2B5EF4-FFF2-40B4-BE49-F238E27FC236}">
                    <a16:creationId xmlns:a16="http://schemas.microsoft.com/office/drawing/2014/main" id="{8970164E-17D4-4CDA-9E70-7026F2A8E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15488" y="1020491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8" name="Distribution">
                <a:extLst>
                  <a:ext uri="{FF2B5EF4-FFF2-40B4-BE49-F238E27FC236}">
                    <a16:creationId xmlns:a16="http://schemas.microsoft.com/office/drawing/2014/main" id="{1F21F8A7-A5DF-468D-8393-F0A39584D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16847" y="1138963"/>
                <a:ext cx="335450" cy="335450"/>
              </a:xfrm>
              <a:prstGeom prst="rect">
                <a:avLst/>
              </a:prstGeom>
            </p:spPr>
          </p:pic>
          <p:pic>
            <p:nvPicPr>
              <p:cNvPr id="29" name="Key">
                <a:extLst>
                  <a:ext uri="{FF2B5EF4-FFF2-40B4-BE49-F238E27FC236}">
                    <a16:creationId xmlns:a16="http://schemas.microsoft.com/office/drawing/2014/main" id="{1B87FB44-E089-4F0B-9563-6F4585F09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23773" y="1020492"/>
                <a:ext cx="122745" cy="122745"/>
              </a:xfrm>
              <a:prstGeom prst="rect">
                <a:avLst/>
              </a:prstGeom>
            </p:spPr>
          </p:pic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857480" y="1460865"/>
            <a:ext cx="2735456" cy="3467783"/>
            <a:chOff x="1143306" y="1949578"/>
            <a:chExt cx="3647276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65765" cy="1147598"/>
              <a:chOff x="8600004" y="1385294"/>
              <a:chExt cx="2565765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65765" cy="1103099"/>
                <a:chOff x="6919893" y="798303"/>
                <a:chExt cx="2565765" cy="1103099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20116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35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net-monitor:v1</a:t>
                  </a: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layer1 (blob)</a:t>
                  </a:r>
                  <a:endParaRPr lang="en-US" sz="788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6" y="1739733"/>
                  <a:ext cx="1595520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layer2 (blob)</a:t>
                  </a:r>
                  <a:endParaRPr lang="en-US" sz="788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6" y="1203699"/>
                  <a:ext cx="144179" cy="40736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6" y="1203700"/>
                  <a:ext cx="135989" cy="616868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6" y="1329738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config (blob)</a:t>
                  </a:r>
                  <a:endParaRPr lang="en-US" sz="788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6" y="1203700"/>
                  <a:ext cx="135989" cy="20687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788" b="1" dirty="0"/>
                    <a:t>: </a:t>
                  </a:r>
                  <a:r>
                    <a:rPr lang="en-US" sz="788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788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764918" cy="1046006"/>
              <a:chOff x="9460153" y="3826108"/>
              <a:chExt cx="2764918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887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2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4"/>
                <a:ext cx="302691" cy="55897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(subject)</a:t>
                </a:r>
                <a:endParaRPr lang="en-US" sz="788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72131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1" y="3087467"/>
              <a:ext cx="932537" cy="103974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18793" y="4387192"/>
              <a:ext cx="2749488" cy="984575"/>
              <a:chOff x="9478767" y="3844722"/>
              <a:chExt cx="2749488" cy="984575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646066" y="3851374"/>
                <a:ext cx="2582189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34" r="34"/>
              <a:stretch/>
            </p:blipFill>
            <p:spPr>
              <a:xfrm>
                <a:off x="9478767" y="3844722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1218711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/>
                  <a:t>sbom</a:t>
                </a:r>
                <a:r>
                  <a:rPr lang="en-US" sz="788" b="1" dirty="0"/>
                  <a:t> [blobs]</a:t>
                </a:r>
                <a:endParaRPr lang="en-US" sz="788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  <a:endCxn id="183" idx="2"/>
              </p:cNvCxnSpPr>
              <p:nvPr/>
            </p:nvCxnSpPr>
            <p:spPr>
              <a:xfrm rot="10800000">
                <a:off x="9638554" y="4164507"/>
                <a:ext cx="362380" cy="35657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(subject)</a:t>
                </a:r>
                <a:endParaRPr lang="en-US" sz="788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8" y="4065101"/>
                <a:ext cx="2341573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org.spdx.sbom.v3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59" y="3087467"/>
              <a:ext cx="929355" cy="2198449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95783" cy="1046006"/>
              <a:chOff x="9460153" y="3826108"/>
              <a:chExt cx="2695783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19647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3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0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2" y="3848005"/>
                <a:ext cx="302688" cy="6730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6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(subject)</a:t>
                </a:r>
                <a:endParaRPr lang="en-US" sz="788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1" y="4065101"/>
                <a:ext cx="2323846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9" y="5436066"/>
              <a:ext cx="787705" cy="100855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857480" y="1462184"/>
            <a:ext cx="2812820" cy="3467783"/>
            <a:chOff x="1143306" y="1949578"/>
            <a:chExt cx="3750427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65765" cy="1147598"/>
              <a:chOff x="8600004" y="1385294"/>
              <a:chExt cx="2565765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65765" cy="1103099"/>
                <a:chOff x="6919893" y="798303"/>
                <a:chExt cx="2565765" cy="1103099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20116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35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net-monitor:v1</a:t>
                  </a: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layer1 (blob)</a:t>
                  </a:r>
                  <a:endParaRPr lang="en-US" sz="788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6" y="1739733"/>
                  <a:ext cx="1595520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layer2 (blob)</a:t>
                  </a:r>
                  <a:endParaRPr lang="en-US" sz="788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6" y="1203699"/>
                  <a:ext cx="144179" cy="40736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6" y="1203700"/>
                  <a:ext cx="135989" cy="616868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6" y="1329738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config (blob)</a:t>
                  </a:r>
                  <a:endParaRPr lang="en-US" sz="788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6" y="1203700"/>
                  <a:ext cx="135989" cy="20687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788" b="1" dirty="0"/>
                    <a:t>: </a:t>
                  </a:r>
                  <a:r>
                    <a:rPr lang="en-US" sz="788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788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764917" cy="1046006"/>
              <a:chOff x="9460153" y="3826108"/>
              <a:chExt cx="2764917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88781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2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4"/>
                <a:ext cx="302691" cy="55897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(subject)</a:t>
                </a:r>
                <a:endParaRPr lang="en-US" sz="788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63009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1" y="3087467"/>
              <a:ext cx="932537" cy="103974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18793" y="4387192"/>
              <a:ext cx="2832143" cy="1027392"/>
              <a:chOff x="9478767" y="3844722"/>
              <a:chExt cx="2832143" cy="1027392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8" y="3894191"/>
                <a:ext cx="277462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34" r="34"/>
              <a:stretch/>
            </p:blipFill>
            <p:spPr>
              <a:xfrm>
                <a:off x="9478767" y="3844722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1218711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/>
                  <a:t>sbom</a:t>
                </a:r>
                <a:r>
                  <a:rPr lang="en-US" sz="788" b="1" dirty="0"/>
                  <a:t> [blobs]</a:t>
                </a:r>
                <a:endParaRPr lang="en-US" sz="788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  <a:endCxn id="88" idx="2"/>
              </p:cNvCxnSpPr>
              <p:nvPr/>
            </p:nvCxnSpPr>
            <p:spPr>
              <a:xfrm rot="10800000">
                <a:off x="9638554" y="4164507"/>
                <a:ext cx="362380" cy="35657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(subject)</a:t>
                </a:r>
                <a:endParaRPr lang="en-US" sz="788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8" y="4065101"/>
                <a:ext cx="2332081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org.spdx.sbom.v3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59" y="3087467"/>
              <a:ext cx="929355" cy="2198449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798934" cy="1046006"/>
              <a:chOff x="9460153" y="3826108"/>
              <a:chExt cx="2798934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72279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3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0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2" y="3848005"/>
                <a:ext cx="302688" cy="6730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6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(subject)</a:t>
                </a:r>
                <a:endParaRPr lang="en-US" sz="788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348105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9" y="5436066"/>
              <a:ext cx="787705" cy="100855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7027" y="651862"/>
            <a:ext cx="357188" cy="357188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7942988" y="741870"/>
            <a:ext cx="506674" cy="394174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685916">
              <a:defRPr/>
            </a:pPr>
            <a:endParaRPr lang="en-US" sz="1350" kern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140348" y="1110253"/>
            <a:ext cx="4811490" cy="7155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 err="1">
                <a:solidFill>
                  <a:schemeClr val="bg1"/>
                </a:solidFill>
              </a:rPr>
              <a:t>oci</a:t>
            </a:r>
            <a:r>
              <a:rPr lang="en-US" sz="1350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--source docker.io/</a:t>
            </a:r>
            <a:r>
              <a:rPr lang="en-US" sz="1350" dirty="0" err="1">
                <a:solidFill>
                  <a:schemeClr val="bg1"/>
                </a:solidFill>
              </a:rPr>
              <a:t>wabbitnetworks</a:t>
            </a:r>
            <a:r>
              <a:rPr lang="en-US" sz="1350" dirty="0">
                <a:solidFill>
                  <a:schemeClr val="bg1"/>
                </a:solidFill>
              </a:rPr>
              <a:t>/net-monitor:v1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130186" y="1113335"/>
            <a:ext cx="4821651" cy="19620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 err="1">
                <a:solidFill>
                  <a:schemeClr val="bg1"/>
                </a:solidFill>
              </a:rPr>
              <a:t>oci</a:t>
            </a:r>
            <a:r>
              <a:rPr lang="en-US" sz="1350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--source docker.io/</a:t>
            </a:r>
            <a:r>
              <a:rPr lang="en-US" sz="1350" dirty="0" err="1">
                <a:solidFill>
                  <a:schemeClr val="bg1"/>
                </a:solidFill>
              </a:rPr>
              <a:t>wabbitnetworks</a:t>
            </a:r>
            <a:r>
              <a:rPr lang="en-US" sz="1350" dirty="0">
                <a:solidFill>
                  <a:schemeClr val="bg1"/>
                </a:solidFill>
              </a:rPr>
              <a:t>/net-monitor:v1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sz="1350" dirty="0">
                <a:solidFill>
                  <a:srgbClr val="92D050"/>
                </a:solidFill>
              </a:rPr>
              <a:t>  --include-references org.spdx.sbom.v3</a:t>
            </a: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 err="1">
                <a:solidFill>
                  <a:schemeClr val="bg1"/>
                </a:solidFill>
              </a:rPr>
              <a:t>oci</a:t>
            </a:r>
            <a:r>
              <a:rPr lang="en-US" sz="1350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--source docker.io/</a:t>
            </a:r>
            <a:r>
              <a:rPr lang="en-US" sz="1350" dirty="0" err="1">
                <a:solidFill>
                  <a:schemeClr val="bg1"/>
                </a:solidFill>
              </a:rPr>
              <a:t>wabbitnetworks</a:t>
            </a:r>
            <a:r>
              <a:rPr lang="en-US" sz="1350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sz="1350" dirty="0">
                <a:solidFill>
                  <a:srgbClr val="92D050"/>
                </a:solidFill>
              </a:rPr>
              <a:t>  --exclude-references org.scannerco.result.v1</a:t>
            </a:r>
          </a:p>
        </p:txBody>
      </p:sp>
    </p:spTree>
    <p:extLst>
      <p:ext uri="{BB962C8B-B14F-4D97-AF65-F5344CB8AC3E}">
        <p14:creationId xmlns:p14="http://schemas.microsoft.com/office/powerpoint/2010/main" val="27347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51354 0.000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A5BC-6EFE-4148-8F3F-B9D442CF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0AC36C-D776-4D0A-80B0-7391348E8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Fresh</a:t>
            </a:r>
          </a:p>
        </p:txBody>
      </p:sp>
      <p:pic>
        <p:nvPicPr>
          <p:cNvPr id="1026" name="Picture 2" descr="Gari (ginger) - Wikipedia">
            <a:extLst>
              <a:ext uri="{FF2B5EF4-FFF2-40B4-BE49-F238E27FC236}">
                <a16:creationId xmlns:a16="http://schemas.microsoft.com/office/drawing/2014/main" id="{07C72E20-BE30-4C08-B287-7411BDC0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7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20B9-EF10-4B8C-8B3C-6F4AD88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Specs &amp; Reference Implementations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55C41-F42F-4571-ACB0-40EBE60E3D6C}"/>
              </a:ext>
            </a:extLst>
          </p:cNvPr>
          <p:cNvSpPr txBox="1"/>
          <p:nvPr/>
        </p:nvSpPr>
        <p:spPr>
          <a:xfrm>
            <a:off x="451951" y="1898650"/>
            <a:ext cx="8069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829050" algn="l"/>
              </a:tabLst>
            </a:pPr>
            <a:r>
              <a:rPr lang="en-US" sz="1800" dirty="0"/>
              <a:t>OCI Artifacts: 	</a:t>
            </a:r>
            <a:r>
              <a:rPr lang="en-US" sz="1800" dirty="0">
                <a:hlinkClick r:id="rId2"/>
              </a:rPr>
              <a:t>github.com/</a:t>
            </a:r>
            <a:r>
              <a:rPr lang="en-US" sz="1800" dirty="0" err="1">
                <a:hlinkClick r:id="rId2"/>
              </a:rPr>
              <a:t>opencontainers</a:t>
            </a:r>
            <a:r>
              <a:rPr lang="en-US" sz="1800" dirty="0">
                <a:hlinkClick r:id="rId2"/>
              </a:rPr>
              <a:t>/artifacts</a:t>
            </a:r>
            <a:r>
              <a:rPr lang="en-US" sz="18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800" dirty="0"/>
              <a:t>ORAS Artifact Spec: 	</a:t>
            </a:r>
            <a:r>
              <a:rPr lang="en-US" sz="1800" dirty="0">
                <a:hlinkClick r:id="rId3"/>
              </a:rPr>
              <a:t>github.com/</a:t>
            </a:r>
            <a:r>
              <a:rPr lang="en-US" sz="1800" dirty="0" err="1">
                <a:hlinkClick r:id="rId3"/>
              </a:rPr>
              <a:t>oras</a:t>
            </a:r>
            <a:r>
              <a:rPr lang="en-US" sz="1800" dirty="0">
                <a:hlinkClick r:id="rId3"/>
              </a:rPr>
              <a:t>-project/artifacts-spec</a:t>
            </a:r>
            <a:r>
              <a:rPr lang="en-US" sz="18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800" dirty="0"/>
              <a:t>CNCF Distribution w/Artifacts Support: 	</a:t>
            </a:r>
            <a:r>
              <a:rPr lang="en-US" sz="1800" dirty="0">
                <a:hlinkClick r:id="rId4"/>
              </a:rPr>
              <a:t>github.com/</a:t>
            </a:r>
            <a:r>
              <a:rPr lang="en-US" sz="1800" dirty="0" err="1">
                <a:hlinkClick r:id="rId4"/>
              </a:rPr>
              <a:t>oras</a:t>
            </a:r>
            <a:r>
              <a:rPr lang="en-US" sz="1800" dirty="0">
                <a:hlinkClick r:id="rId4"/>
              </a:rPr>
              <a:t>-project/distribution</a:t>
            </a:r>
            <a:r>
              <a:rPr lang="en-US" sz="18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dirty="0"/>
              <a:t>ORAS CLI:	</a:t>
            </a:r>
            <a:r>
              <a:rPr lang="en-US" sz="1800" dirty="0">
                <a:hlinkClick r:id="rId5"/>
              </a:rPr>
              <a:t>github.com/</a:t>
            </a:r>
            <a:r>
              <a:rPr lang="en-US" sz="1800" dirty="0" err="1">
                <a:hlinkClick r:id="rId5"/>
              </a:rPr>
              <a:t>oras</a:t>
            </a:r>
            <a:r>
              <a:rPr lang="en-US" sz="1800" dirty="0">
                <a:hlinkClick r:id="rId5"/>
              </a:rPr>
              <a:t>-project/</a:t>
            </a:r>
            <a:r>
              <a:rPr lang="en-US" sz="1800" dirty="0" err="1">
                <a:hlinkClick r:id="rId5"/>
              </a:rPr>
              <a:t>oras</a:t>
            </a:r>
            <a:endParaRPr lang="en-US" sz="1800" dirty="0"/>
          </a:p>
          <a:p>
            <a:pPr>
              <a:tabLst>
                <a:tab pos="3829050" algn="l"/>
              </a:tabLst>
            </a:pPr>
            <a:r>
              <a:rPr lang="en-US" dirty="0"/>
              <a:t>ORAS</a:t>
            </a:r>
            <a:r>
              <a:rPr lang="en-US" sz="1800" dirty="0"/>
              <a:t> Library:	</a:t>
            </a:r>
            <a:r>
              <a:rPr lang="en-US" sz="1800" dirty="0">
                <a:hlinkClick r:id="rId6"/>
              </a:rPr>
              <a:t>github.com/</a:t>
            </a:r>
            <a:r>
              <a:rPr lang="en-US" sz="1800" dirty="0" err="1">
                <a:hlinkClick r:id="rId6"/>
              </a:rPr>
              <a:t>oras</a:t>
            </a:r>
            <a:r>
              <a:rPr lang="en-US" sz="1800" dirty="0">
                <a:hlinkClick r:id="rId6"/>
              </a:rPr>
              <a:t>-project/</a:t>
            </a:r>
            <a:r>
              <a:rPr lang="en-US" sz="1800" dirty="0" err="1">
                <a:hlinkClick r:id="rId6"/>
              </a:rPr>
              <a:t>oras</a:t>
            </a:r>
            <a:r>
              <a:rPr lang="en-US" sz="1800" dirty="0">
                <a:hlinkClick r:id="rId6"/>
              </a:rPr>
              <a:t>-go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972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29050" algn="l"/>
              </a:tabLst>
            </a:pPr>
            <a:r>
              <a:rPr lang="en-US" sz="1600" dirty="0"/>
              <a:t>OCI Artifacts: 	</a:t>
            </a:r>
            <a:r>
              <a:rPr lang="en-US" sz="1600" dirty="0">
                <a:hlinkClick r:id="rId2"/>
              </a:rPr>
              <a:t>github.com/opencontainers/artifacts</a:t>
            </a:r>
            <a:r>
              <a:rPr lang="en-US" sz="16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600" dirty="0"/>
              <a:t>ORAS Artifact Reference Types: 	</a:t>
            </a:r>
            <a:r>
              <a:rPr lang="en-US" sz="1600" dirty="0">
                <a:hlinkClick r:id="rId3"/>
              </a:rPr>
              <a:t>github.com/oras-project/artifacts-spec</a:t>
            </a:r>
            <a:r>
              <a:rPr lang="en-US" sz="16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600" dirty="0"/>
              <a:t>CNCF Distribution Reference Types: 	</a:t>
            </a:r>
            <a:r>
              <a:rPr lang="en-US" sz="1600" dirty="0">
                <a:hlinkClick r:id="rId4"/>
              </a:rPr>
              <a:t>github.com/oras-project/distribution</a:t>
            </a:r>
            <a:r>
              <a:rPr lang="en-US" sz="16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600" dirty="0"/>
              <a:t>Notary v2: 	</a:t>
            </a:r>
            <a:r>
              <a:rPr lang="en-US" sz="1600" dirty="0">
                <a:hlinkClick r:id="rId5"/>
              </a:rPr>
              <a:t>github.com/</a:t>
            </a:r>
            <a:r>
              <a:rPr lang="en-US" sz="1600" dirty="0" err="1">
                <a:hlinkClick r:id="rId5"/>
              </a:rPr>
              <a:t>notaryproject</a:t>
            </a:r>
            <a:r>
              <a:rPr lang="en-US" sz="1600" dirty="0">
                <a:hlinkClick r:id="rId5"/>
              </a:rPr>
              <a:t>/</a:t>
            </a:r>
            <a:r>
              <a:rPr lang="en-US" sz="1600" dirty="0" err="1">
                <a:hlinkClick r:id="rId5"/>
              </a:rPr>
              <a:t>notaryproject</a:t>
            </a:r>
            <a:r>
              <a:rPr lang="en-US" sz="1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628651" y="211892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185576" y="3759783"/>
            <a:ext cx="2368061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Steve Lasker</a:t>
            </a:r>
          </a:p>
          <a:p>
            <a:r>
              <a:rPr lang="en-US" sz="1050" dirty="0"/>
              <a:t>Program Manager</a:t>
            </a:r>
          </a:p>
          <a:p>
            <a:r>
              <a:rPr lang="en-US" sz="1050" dirty="0"/>
              <a:t>Azure Container Registries</a:t>
            </a:r>
          </a:p>
          <a:p>
            <a:r>
              <a:rPr lang="en-US" sz="825" dirty="0">
                <a:hlinkClick r:id="rId6"/>
              </a:rPr>
              <a:t>Steve.Lasker@Microsoft.com</a:t>
            </a:r>
            <a:endParaRPr lang="en-US" sz="825" dirty="0"/>
          </a:p>
          <a:p>
            <a:r>
              <a:rPr lang="en-US" sz="1050" dirty="0"/>
              <a:t>@</a:t>
            </a:r>
            <a:r>
              <a:rPr lang="en-US" sz="1050" dirty="0" err="1"/>
              <a:t>SteveLasker</a:t>
            </a:r>
            <a:endParaRPr lang="en-US" sz="1050" dirty="0"/>
          </a:p>
          <a:p>
            <a:r>
              <a:rPr lang="en-US" sz="1050" dirty="0" err="1">
                <a:hlinkClick r:id="rId7"/>
              </a:rPr>
              <a:t>SteveLasker.blog</a:t>
            </a:r>
            <a:endParaRPr lang="en-US" sz="1050" dirty="0"/>
          </a:p>
          <a:p>
            <a:r>
              <a:rPr lang="en-US" sz="1050" dirty="0">
                <a:hlinkClick r:id="rId8"/>
              </a:rPr>
              <a:t>github.com/</a:t>
            </a:r>
            <a:r>
              <a:rPr lang="en-US" sz="1050" dirty="0" err="1">
                <a:hlinkClick r:id="rId8"/>
              </a:rPr>
              <a:t>SteveLasker</a:t>
            </a:r>
            <a:endParaRPr lang="en-US" sz="1050" dirty="0"/>
          </a:p>
          <a:p>
            <a:r>
              <a:rPr lang="en-US" sz="1050" dirty="0">
                <a:hlinkClick r:id="rId9"/>
              </a:rPr>
              <a:t>github.com/</a:t>
            </a:r>
            <a:r>
              <a:rPr lang="en-US" sz="1050" dirty="0" err="1">
                <a:hlinkClick r:id="rId9"/>
              </a:rPr>
              <a:t>SteveLasker</a:t>
            </a:r>
            <a:r>
              <a:rPr lang="en-US" sz="1050" dirty="0">
                <a:hlinkClick r:id="rId9"/>
              </a:rPr>
              <a:t>/presentations</a:t>
            </a:r>
            <a:endParaRPr lang="en-US" sz="105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68580" y="4673910"/>
            <a:ext cx="156935" cy="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3" y="4487089"/>
            <a:ext cx="120262" cy="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6" y="4817029"/>
            <a:ext cx="79879" cy="79879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2153" y="4340230"/>
            <a:ext cx="113362" cy="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6387544" y="3684763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40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F314F5-114B-45DE-9ACA-4AF472EAC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Are Specs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E16DEC-0B28-4D46-BD0F-8AB78AA0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ED4516-8CA8-4E33-97F8-0B343941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Specs?</a:t>
            </a:r>
          </a:p>
        </p:txBody>
      </p:sp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DE4E7015-EF1F-48C4-B73B-9AA3C2FB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677"/>
            <a:ext cx="3935604" cy="314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ee the source image">
            <a:extLst>
              <a:ext uri="{FF2B5EF4-FFF2-40B4-BE49-F238E27FC236}">
                <a16:creationId xmlns:a16="http://schemas.microsoft.com/office/drawing/2014/main" id="{C399F7B2-B86D-41C7-A9B9-0EADE3637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041" y="0"/>
            <a:ext cx="7712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ee the source image">
            <a:extLst>
              <a:ext uri="{FF2B5EF4-FFF2-40B4-BE49-F238E27FC236}">
                <a16:creationId xmlns:a16="http://schemas.microsoft.com/office/drawing/2014/main" id="{2E09A08F-447E-455C-9626-78B377CE0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179" y="1996677"/>
            <a:ext cx="4201717" cy="31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572A46-0F27-406F-965B-D2A8259D1EE3}"/>
              </a:ext>
            </a:extLst>
          </p:cNvPr>
          <p:cNvSpPr/>
          <p:nvPr/>
        </p:nvSpPr>
        <p:spPr>
          <a:xfrm>
            <a:off x="5909221" y="1862898"/>
            <a:ext cx="2313235" cy="3285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2" name="Picture 16" descr="See the source image">
            <a:extLst>
              <a:ext uri="{FF2B5EF4-FFF2-40B4-BE49-F238E27FC236}">
                <a16:creationId xmlns:a16="http://schemas.microsoft.com/office/drawing/2014/main" id="{2F33675F-27D3-4B13-88F6-4440769C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39" y="0"/>
            <a:ext cx="4292661" cy="225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5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CB874-B7A3-48F0-B8B0-C50026E7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Common Use Cases</a:t>
            </a:r>
          </a:p>
          <a:p>
            <a:r>
              <a:rPr lang="en-US" dirty="0"/>
              <a:t>Establish Patterns</a:t>
            </a:r>
          </a:p>
          <a:p>
            <a:r>
              <a:rPr lang="en-US" dirty="0"/>
              <a:t>Set Standard Expectations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ED4516-8CA8-4E33-97F8-0B343941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Specs?</a:t>
            </a:r>
          </a:p>
        </p:txBody>
      </p:sp>
      <p:pic>
        <p:nvPicPr>
          <p:cNvPr id="4104" name="Picture 8" descr="See the source image">
            <a:extLst>
              <a:ext uri="{FF2B5EF4-FFF2-40B4-BE49-F238E27FC236}">
                <a16:creationId xmlns:a16="http://schemas.microsoft.com/office/drawing/2014/main" id="{C399F7B2-B86D-41C7-A9B9-0EADE3637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041" y="0"/>
            <a:ext cx="7712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572A46-0F27-406F-965B-D2A8259D1EE3}"/>
              </a:ext>
            </a:extLst>
          </p:cNvPr>
          <p:cNvSpPr/>
          <p:nvPr/>
        </p:nvSpPr>
        <p:spPr>
          <a:xfrm>
            <a:off x="5909221" y="1862898"/>
            <a:ext cx="2313235" cy="3285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9CDCA-CD89-40F3-B137-E8D7C616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Design?</a:t>
            </a:r>
          </a:p>
        </p:txBody>
      </p:sp>
      <p:pic>
        <p:nvPicPr>
          <p:cNvPr id="2050" name="Picture 2" descr="Types of Bridges. The 7 Main Types - EngineeringClicks">
            <a:extLst>
              <a:ext uri="{FF2B5EF4-FFF2-40B4-BE49-F238E27FC236}">
                <a16:creationId xmlns:a16="http://schemas.microsoft.com/office/drawing/2014/main" id="{F48F7C23-5055-4D7D-A1B1-DE51A9AC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134"/>
            <a:ext cx="6062567" cy="16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093030-0F62-46A7-8A33-A73EF9C10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4"/>
          <a:stretch/>
        </p:blipFill>
        <p:spPr bwMode="auto">
          <a:xfrm>
            <a:off x="129268" y="3718164"/>
            <a:ext cx="7620000" cy="118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UCTURE magazine | SR 99 Tunnel in Seattle">
            <a:extLst>
              <a:ext uri="{FF2B5EF4-FFF2-40B4-BE49-F238E27FC236}">
                <a16:creationId xmlns:a16="http://schemas.microsoft.com/office/drawing/2014/main" id="{1C707C6A-81C8-4276-BC4D-8D9128B0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82" y="1383010"/>
            <a:ext cx="3588818" cy="21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0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856BC0-E261-4F66-AD70-184C6A30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82600"/>
            <a:ext cx="3465438" cy="3425353"/>
          </a:xfrm>
        </p:spPr>
        <p:txBody>
          <a:bodyPr>
            <a:normAutofit/>
          </a:bodyPr>
          <a:lstStyle/>
          <a:p>
            <a:pPr algn="l"/>
            <a:endParaRPr lang="en-US" sz="33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C2051E-F08E-40EC-A31E-F9FB3F1A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" y="1622326"/>
            <a:ext cx="3805091" cy="581620"/>
          </a:xfrm>
        </p:spPr>
        <p:txBody>
          <a:bodyPr>
            <a:noAutofit/>
          </a:bodyPr>
          <a:lstStyle/>
          <a:p>
            <a:pPr algn="l"/>
            <a:r>
              <a:rPr lang="en-US" sz="4000" i="1" dirty="0"/>
              <a:t>Requirements </a:t>
            </a:r>
            <a:r>
              <a:rPr lang="en-US" sz="4000" dirty="0"/>
              <a:t>Clarify Designs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BBDB2-0B13-4A4A-92BC-BB0C944D6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" r="8997" b="2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627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Boutique Hotels in Downtown Seattle, WA | Kimpton Hotels">
            <a:extLst>
              <a:ext uri="{FF2B5EF4-FFF2-40B4-BE49-F238E27FC236}">
                <a16:creationId xmlns:a16="http://schemas.microsoft.com/office/drawing/2014/main" id="{0773A9BC-61D4-42B9-A604-F846BEB4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63"/>
            <a:ext cx="9144000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A1C5-C2C0-4507-BFC3-1C9488E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67723A-0F18-438A-BFCA-F2D21E2F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8584473" cy="717888"/>
          </a:xfrm>
        </p:spPr>
        <p:txBody>
          <a:bodyPr/>
          <a:lstStyle/>
          <a:p>
            <a:r>
              <a:rPr lang="en-US" b="1" dirty="0"/>
              <a:t>Requirements:</a:t>
            </a:r>
            <a:r>
              <a:rPr lang="en-US" dirty="0"/>
              <a:t> Traversing Under Downtown Seattle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Labeled Suspension Bridge Diagram, HD Png Download , Transparent Png Image  - PNGitem">
            <a:extLst>
              <a:ext uri="{FF2B5EF4-FFF2-40B4-BE49-F238E27FC236}">
                <a16:creationId xmlns:a16="http://schemas.microsoft.com/office/drawing/2014/main" id="{EA194515-EBF0-4563-BE0F-F5BABFF9D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7"/>
          <a:stretch/>
        </p:blipFill>
        <p:spPr bwMode="auto">
          <a:xfrm>
            <a:off x="-93895" y="2354317"/>
            <a:ext cx="8191500" cy="23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TRUCTURE magazine | SR 99 Tunnel in Seattle">
            <a:extLst>
              <a:ext uri="{FF2B5EF4-FFF2-40B4-BE49-F238E27FC236}">
                <a16:creationId xmlns:a16="http://schemas.microsoft.com/office/drawing/2014/main" id="{58898994-D2E4-4461-B09E-329A9CB0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82" y="2957191"/>
            <a:ext cx="3588818" cy="21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A1C5-C2C0-4507-BFC3-1C9488E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Span</a:t>
            </a:r>
          </a:p>
          <a:p>
            <a:r>
              <a:rPr lang="en-US" dirty="0"/>
              <a:t>Shallow Bottom</a:t>
            </a:r>
          </a:p>
          <a:p>
            <a:r>
              <a:rPr lang="en-US" dirty="0"/>
              <a:t>Large Boat Traffic</a:t>
            </a:r>
          </a:p>
          <a:p>
            <a:r>
              <a:rPr lang="en-US" dirty="0"/>
              <a:t>Galloping Gurdy?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67723A-0F18-438A-BFCA-F2D21E2F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Requirements: </a:t>
            </a:r>
            <a:r>
              <a:rPr lang="en-US" dirty="0"/>
              <a:t>Tacoma Narrows</a:t>
            </a:r>
            <a:endParaRPr lang="en-US" b="1" dirty="0"/>
          </a:p>
        </p:txBody>
      </p:sp>
      <p:pic>
        <p:nvPicPr>
          <p:cNvPr id="1026" name="Picture 2" descr="Tacoma Narrows Bridge-elevation and cross-section at center of span.">
            <a:extLst>
              <a:ext uri="{FF2B5EF4-FFF2-40B4-BE49-F238E27FC236}">
                <a16:creationId xmlns:a16="http://schemas.microsoft.com/office/drawing/2014/main" id="{F3B66B47-DEF9-4916-8977-ED81824A6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42"/>
          <a:stretch/>
        </p:blipFill>
        <p:spPr bwMode="auto">
          <a:xfrm>
            <a:off x="3483134" y="3380077"/>
            <a:ext cx="5351215" cy="1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ruise Lines Are Updating Protocols After Coronavirus | Condé Nast  Traveler">
            <a:extLst>
              <a:ext uri="{FF2B5EF4-FFF2-40B4-BE49-F238E27FC236}">
                <a16:creationId xmlns:a16="http://schemas.microsoft.com/office/drawing/2014/main" id="{2B69EEFB-62CB-498A-94C0-F9299109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7900"/>
            <a:ext cx="2412787" cy="16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eroelastic Flutter &amp;amp; the Collapse of the Tacoma Narrows Bridge">
            <a:extLst>
              <a:ext uri="{FF2B5EF4-FFF2-40B4-BE49-F238E27FC236}">
                <a16:creationId xmlns:a16="http://schemas.microsoft.com/office/drawing/2014/main" id="{F196555A-CABD-4956-9445-1A06ACD3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" t="23156" r="4267" b="22614"/>
          <a:stretch/>
        </p:blipFill>
        <p:spPr bwMode="auto">
          <a:xfrm>
            <a:off x="4473079" y="1217303"/>
            <a:ext cx="4670921" cy="18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lking Across the Narrows Bridge in Tacoma">
            <a:extLst>
              <a:ext uri="{FF2B5EF4-FFF2-40B4-BE49-F238E27FC236}">
                <a16:creationId xmlns:a16="http://schemas.microsoft.com/office/drawing/2014/main" id="{CC4C0B3A-2867-4D31-B695-219F3567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40" y="2048750"/>
            <a:ext cx="5503476" cy="30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8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1597 0.7663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3830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A1C5-C2C0-4507-BFC3-1C9488E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Deep Bottom, with Poor Soil</a:t>
            </a:r>
          </a:p>
          <a:p>
            <a:r>
              <a:rPr lang="en-US" sz="2400" dirty="0"/>
              <a:t>Protect the Seattle and Bellevue Skylines</a:t>
            </a:r>
          </a:p>
          <a:p>
            <a:r>
              <a:rPr lang="en-US" sz="2400" dirty="0"/>
              <a:t>Limited boat traffic over a height-controlled, deep lake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83E6729-825B-470D-9CB2-168866245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/>
          <a:stretch/>
        </p:blipFill>
        <p:spPr bwMode="auto">
          <a:xfrm>
            <a:off x="3579381" y="3093215"/>
            <a:ext cx="5595355" cy="2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67723A-0F18-438A-BFCA-F2D21E2F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Requirements: </a:t>
            </a:r>
            <a:r>
              <a:rPr lang="en-US" dirty="0"/>
              <a:t>Spanning Lake Washington</a:t>
            </a:r>
            <a:endParaRPr lang="en-US" b="1" dirty="0"/>
          </a:p>
        </p:txBody>
      </p:sp>
      <p:pic>
        <p:nvPicPr>
          <p:cNvPr id="1026" name="Picture 2" descr="Tacoma Narrows Bridge-elevation and cross-section at center of span.">
            <a:extLst>
              <a:ext uri="{FF2B5EF4-FFF2-40B4-BE49-F238E27FC236}">
                <a16:creationId xmlns:a16="http://schemas.microsoft.com/office/drawing/2014/main" id="{F3B66B47-DEF9-4916-8977-ED81824A6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20087" r="9752" b="66469"/>
          <a:stretch/>
        </p:blipFill>
        <p:spPr bwMode="auto">
          <a:xfrm>
            <a:off x="4064855" y="2754414"/>
            <a:ext cx="4925543" cy="6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ruise Lines Are Updating Protocols After Coronavirus | Condé Nast  Traveler">
            <a:extLst>
              <a:ext uri="{FF2B5EF4-FFF2-40B4-BE49-F238E27FC236}">
                <a16:creationId xmlns:a16="http://schemas.microsoft.com/office/drawing/2014/main" id="{2B69EEFB-62CB-498A-94C0-F9299109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3190" y="314397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llevue, WA Skyline from Seattle [2362 x 1329] [OC]: CityPorn">
            <a:extLst>
              <a:ext uri="{FF2B5EF4-FFF2-40B4-BE49-F238E27FC236}">
                <a16:creationId xmlns:a16="http://schemas.microsoft.com/office/drawing/2014/main" id="{82434A05-5D4C-4AE0-831D-979C63FD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" y="3050127"/>
            <a:ext cx="3605205" cy="20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C9F681-BFF3-4F59-B7C0-2D1A153A2F04}"/>
              </a:ext>
            </a:extLst>
          </p:cNvPr>
          <p:cNvSpPr/>
          <p:nvPr/>
        </p:nvSpPr>
        <p:spPr>
          <a:xfrm>
            <a:off x="3729848" y="4749062"/>
            <a:ext cx="5260550" cy="379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SR520-photo-NewFloatingBridge - The Lens">
            <a:extLst>
              <a:ext uri="{FF2B5EF4-FFF2-40B4-BE49-F238E27FC236}">
                <a16:creationId xmlns:a16="http://schemas.microsoft.com/office/drawing/2014/main" id="{2CE3E338-E268-4F7D-B8AB-3789CF13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" y="2714690"/>
            <a:ext cx="3605206" cy="23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9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856BC0-E261-4F66-AD70-184C6A30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82600"/>
            <a:ext cx="3465438" cy="3425353"/>
          </a:xfrm>
        </p:spPr>
        <p:txBody>
          <a:bodyPr>
            <a:normAutofit/>
          </a:bodyPr>
          <a:lstStyle/>
          <a:p>
            <a:pPr algn="l"/>
            <a:endParaRPr lang="en-US" sz="33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C2051E-F08E-40EC-A31E-F9FB3F1A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" y="1622326"/>
            <a:ext cx="3805091" cy="581620"/>
          </a:xfrm>
        </p:spPr>
        <p:txBody>
          <a:bodyPr>
            <a:noAutofit/>
          </a:bodyPr>
          <a:lstStyle/>
          <a:p>
            <a:pPr algn="l"/>
            <a:r>
              <a:rPr lang="en-US" sz="4000" i="1" dirty="0"/>
              <a:t>Requirements </a:t>
            </a:r>
            <a:r>
              <a:rPr lang="en-US" sz="4000" dirty="0"/>
              <a:t>Clarify Designs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BBDB2-0B13-4A4A-92BC-BB0C944D6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" r="8997" b="2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339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768DD-FAD1-4CED-9C33-9EEF72BE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51" y="1447799"/>
            <a:ext cx="8569104" cy="3146823"/>
          </a:xfrm>
        </p:spPr>
        <p:txBody>
          <a:bodyPr/>
          <a:lstStyle/>
          <a:p>
            <a:r>
              <a:rPr lang="en-US" sz="2400" dirty="0"/>
              <a:t>Promote Signed Artifacts Within &amp; Across Registries</a:t>
            </a:r>
          </a:p>
          <a:p>
            <a:r>
              <a:rPr lang="en-US" sz="2400" dirty="0"/>
              <a:t>Maintain Original Identifiers (Tags &amp; Digests)</a:t>
            </a:r>
          </a:p>
          <a:p>
            <a:r>
              <a:rPr lang="en-US" sz="2400" dirty="0"/>
              <a:t>Offline Signature Creation</a:t>
            </a:r>
          </a:p>
          <a:p>
            <a:r>
              <a:rPr lang="en-US" sz="2400" dirty="0"/>
              <a:t>Multiple Signatures Per Artifact</a:t>
            </a:r>
          </a:p>
          <a:p>
            <a:r>
              <a:rPr lang="en-US" sz="2400" dirty="0"/>
              <a:t>Native Persistence – </a:t>
            </a:r>
            <a:r>
              <a:rPr lang="en-US" sz="2000" dirty="0"/>
              <a:t>Registries Shouldn’t Understand Signatures</a:t>
            </a:r>
          </a:p>
          <a:p>
            <a:r>
              <a:rPr lang="en-US" sz="2400" dirty="0"/>
              <a:t>Air-gapped Networks </a:t>
            </a:r>
            <a:r>
              <a:rPr lang="en-US" sz="2400" baseline="30000" dirty="0"/>
              <a:t>(not just submarines, </a:t>
            </a:r>
            <a:r>
              <a:rPr lang="en-US" sz="2400" baseline="30000" dirty="0" err="1"/>
              <a:t>vnets</a:t>
            </a:r>
            <a:r>
              <a:rPr lang="en-US" sz="2400" baseline="30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9E1A5-68AF-46EE-95D7-A623AA09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v2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B990C-6B91-4875-90FA-E0C4A0DDBF73}"/>
              </a:ext>
            </a:extLst>
          </p:cNvPr>
          <p:cNvSpPr txBox="1"/>
          <p:nvPr/>
        </p:nvSpPr>
        <p:spPr>
          <a:xfrm>
            <a:off x="4536719" y="4889584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2"/>
              </a:rPr>
              <a:t>github.com/notaryproject/notaryproject/blob/main/requirements.md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7515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1508</Words>
  <Application>Microsoft Office PowerPoint</Application>
  <PresentationFormat>On-screen Show (16:9)</PresentationFormat>
  <Paragraphs>362</Paragraphs>
  <Slides>24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Which Is The Best Design?</vt:lpstr>
      <vt:lpstr>PowerPoint Presentation</vt:lpstr>
      <vt:lpstr>Requirements: Traversing Under Downtown Seattle </vt:lpstr>
      <vt:lpstr>Requirements: Tacoma Narrows</vt:lpstr>
      <vt:lpstr>Requirements: Spanning Lake Washington</vt:lpstr>
      <vt:lpstr>PowerPoint Presentation</vt:lpstr>
      <vt:lpstr>Notary v2 Requirements</vt:lpstr>
      <vt:lpstr>Enabling the Supply Chain</vt:lpstr>
      <vt:lpstr>Artifact: Reference Type Principals</vt:lpstr>
      <vt:lpstr>Registry Requirements</vt:lpstr>
      <vt:lpstr>What should be seen?</vt:lpstr>
      <vt:lpstr>PowerPoint Presentation</vt:lpstr>
      <vt:lpstr>Registry Capabilities &amp; Features</vt:lpstr>
      <vt:lpstr>Artifact: Reference Types</vt:lpstr>
      <vt:lpstr>PowerPoint Presentation</vt:lpstr>
      <vt:lpstr>Artifact Copying</vt:lpstr>
      <vt:lpstr>Artifact Copying</vt:lpstr>
      <vt:lpstr>Artifacts Specs &amp; Reference Implementations</vt:lpstr>
      <vt:lpstr>Artifact Reference Types</vt:lpstr>
      <vt:lpstr>What Are Specs</vt:lpstr>
      <vt:lpstr>What Are Specs?</vt:lpstr>
      <vt:lpstr>What Are Specs?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Steve Lasker</cp:lastModifiedBy>
  <cp:revision>67</cp:revision>
  <dcterms:created xsi:type="dcterms:W3CDTF">2015-04-06T18:30:18Z</dcterms:created>
  <dcterms:modified xsi:type="dcterms:W3CDTF">2021-09-30T05:43:25Z</dcterms:modified>
</cp:coreProperties>
</file>