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147470337" r:id="rId5"/>
    <p:sldId id="2147470472" r:id="rId6"/>
    <p:sldId id="2147470469" r:id="rId7"/>
    <p:sldId id="2147470471" r:id="rId8"/>
    <p:sldId id="2147470443" r:id="rId9"/>
    <p:sldId id="2147470476" r:id="rId10"/>
    <p:sldId id="2147470445" r:id="rId11"/>
    <p:sldId id="2147470451" r:id="rId12"/>
    <p:sldId id="2147470452" r:id="rId13"/>
    <p:sldId id="2147470453" r:id="rId14"/>
    <p:sldId id="2147470455" r:id="rId15"/>
    <p:sldId id="2147470461" r:id="rId16"/>
    <p:sldId id="2147470456" r:id="rId17"/>
    <p:sldId id="2147470447" r:id="rId18"/>
    <p:sldId id="2147470457" r:id="rId19"/>
    <p:sldId id="2147470458" r:id="rId20"/>
    <p:sldId id="2147470437" r:id="rId21"/>
    <p:sldId id="214747045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4515" autoAdjust="0"/>
  </p:normalViewPr>
  <p:slideViewPr>
    <p:cSldViewPr snapToGrid="0">
      <p:cViewPr varScale="1">
        <p:scale>
          <a:sx n="78" d="100"/>
          <a:sy n="78" d="100"/>
        </p:scale>
        <p:origin x="17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14284-D716-44F0-B2A8-53F1456FC45B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624E3-0F1D-4A50-861E-2774E0F5AD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53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CBC04-DE7B-42AF-AE63-AAD092F524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623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21538E-B84F-ED02-6411-E61FCEC166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9137E9-52B2-A639-3B78-4F8DFE58F7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1A9A06-A925-B6C8-7537-8C1B369F52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AF430-D42D-9AEC-F208-26BFB53A2D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CBC04-DE7B-42AF-AE63-AAD092F524B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70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624E3-0F1D-4A50-861E-2774E0F5AD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41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CBC04-DE7B-42AF-AE63-AAD092F524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43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B90E79-30B0-BB15-A577-72DC61EDA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95A8D0-CF18-2F97-7D75-AA48EF5297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7CE705-05A4-0D24-F7B0-87261B2918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DF442-3EF0-D9B4-2ADD-ECE93C5E93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CBC04-DE7B-42AF-AE63-AAD092F524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4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F9D4B1-9C93-78B2-10BC-CA0DC08E5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63C82F-2FCE-2D2A-95F8-1DD730117B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F8A031-A492-9F9F-2E05-82EA758A61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66063B-2D26-7701-6E5D-AFAA4E9AA9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CBC04-DE7B-42AF-AE63-AAD092F524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2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BD9D4-8EC3-A4EC-CA85-9B2E61206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C488C2-3607-3E24-A550-FE999BC0E2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9DA811-211A-D112-B645-A7132023F7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200F8F-FF07-59BF-24AA-0F6B3C03AF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CBC04-DE7B-42AF-AE63-AAD092F524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36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04BD88-C9B4-6A4C-5817-CF0A82709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60795E-B670-F6E6-08E0-884E1E8DC1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E9AB18-CBF9-4605-B7DD-15092DD54C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45CA9-E4A4-4821-2FB7-1AEC799569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CBC04-DE7B-42AF-AE63-AAD092F524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83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CBC04-DE7B-42AF-AE63-AAD092F524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849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CBC04-DE7B-42AF-AE63-AAD092F524B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86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KVST Rebrands as DataTrails">
            <a:extLst>
              <a:ext uri="{FF2B5EF4-FFF2-40B4-BE49-F238E27FC236}">
                <a16:creationId xmlns:a16="http://schemas.microsoft.com/office/drawing/2014/main" id="{D91F6831-0C08-E9CA-4845-50D3A0463A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40548" y="6111088"/>
            <a:ext cx="2334304" cy="58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285A6C-F8E2-9392-6DCF-DE0867E1A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7C03E-4BF0-7F4D-1825-29E4E424A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136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D59E9-F4B6-AE79-668C-DA9E50089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FE9BF-2E2E-2046-FC97-3928A9EDB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F9F27-34EF-032E-6DD2-8729F64E8E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82F31A-7BAE-4882-B01D-0A7BF7248B03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FF183-134E-092B-15BA-53078722D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D4AB2-3D64-1C2C-4611-DAEC3AF5A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263E8C-DA8C-4C48-AEA1-E4193338A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0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RKVST Rebrands as DataTrails">
            <a:extLst>
              <a:ext uri="{FF2B5EF4-FFF2-40B4-BE49-F238E27FC236}">
                <a16:creationId xmlns:a16="http://schemas.microsoft.com/office/drawing/2014/main" id="{C12DDA4F-E05B-026A-8F3A-B10CBC018D9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40548" y="6111088"/>
            <a:ext cx="2334304" cy="58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0CBE9C-516D-D5AD-B78D-A8701D4F2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AA07A-E041-5611-6E18-1DBC9DFAB5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98658-A056-D165-F2C0-448CB0975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994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RKVST Rebrands as DataTrails">
            <a:extLst>
              <a:ext uri="{FF2B5EF4-FFF2-40B4-BE49-F238E27FC236}">
                <a16:creationId xmlns:a16="http://schemas.microsoft.com/office/drawing/2014/main" id="{B6E6763F-A0C1-5CC5-963C-36FD9D0C179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40548" y="6111088"/>
            <a:ext cx="2334304" cy="58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6AE590-1F6A-2578-16C1-510FB09B1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91886-4E77-C924-A106-4B81C2DEF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1CEC7-DEAC-C91A-8DC0-8D1D0962B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54A33A-F2DC-F03D-9F06-689428B2DC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C56CA4-9552-B968-F0FC-91503F630D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832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2D82-CAF9-61B4-8741-8BA2A60E3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2" descr="RKVST Rebrands as DataTrails">
            <a:extLst>
              <a:ext uri="{FF2B5EF4-FFF2-40B4-BE49-F238E27FC236}">
                <a16:creationId xmlns:a16="http://schemas.microsoft.com/office/drawing/2014/main" id="{239DA7CF-3209-38DF-E122-49C3C2226E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40548" y="6111088"/>
            <a:ext cx="2334304" cy="58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73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34753433-8433-7715-48C0-63E1F72F0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1486963" y="5919728"/>
            <a:ext cx="2703607" cy="2560218"/>
          </a:xfrm>
          <a:prstGeom prst="ellipse">
            <a:avLst/>
          </a:prstGeom>
          <a:noFill/>
          <a:ln w="361950">
            <a:solidFill>
              <a:srgbClr val="0BA5EC">
                <a:alpha val="1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CFD74CD-CECB-1576-BE4D-0386E85BB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431711" y="-2889649"/>
            <a:ext cx="3546977" cy="3358859"/>
          </a:xfrm>
          <a:prstGeom prst="ellipse">
            <a:avLst/>
          </a:prstGeom>
          <a:noFill/>
          <a:ln w="361950">
            <a:solidFill>
              <a:srgbClr val="0BA5EC">
                <a:alpha val="1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493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userDrawn="1">
  <p:cSld name="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KVST Rebrands as DataTrails">
            <a:extLst>
              <a:ext uri="{FF2B5EF4-FFF2-40B4-BE49-F238E27FC236}">
                <a16:creationId xmlns:a16="http://schemas.microsoft.com/office/drawing/2014/main" id="{0FE55E9B-35FA-DECD-9795-7F195FBFD91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40548" y="6111088"/>
            <a:ext cx="2334304" cy="58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67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6F2BC7-025D-4EC1-1A22-D0E4D0A76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FB642-2E9A-DEB3-C79D-A59E55A29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6044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60" r:id="rId6"/>
    <p:sldLayoutId id="2147483661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hyperlink" Target="mailto:Steve.Lasker@DataTrails.ai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0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4" Type="http://schemas.openxmlformats.org/officeDocument/2006/relationships/image" Target="../media/image11.sv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15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jpeg"/><Relationship Id="rId11" Type="http://schemas.openxmlformats.org/officeDocument/2006/relationships/image" Target="../media/image21.png"/><Relationship Id="rId5" Type="http://schemas.openxmlformats.org/officeDocument/2006/relationships/image" Target="../media/image13.svg"/><Relationship Id="rId10" Type="http://schemas.openxmlformats.org/officeDocument/2006/relationships/image" Target="../media/image20.svg"/><Relationship Id="rId4" Type="http://schemas.openxmlformats.org/officeDocument/2006/relationships/image" Target="../media/image12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4.svg"/><Relationship Id="rId7" Type="http://schemas.openxmlformats.org/officeDocument/2006/relationships/image" Target="../media/image29.jpeg"/><Relationship Id="rId12" Type="http://schemas.openxmlformats.org/officeDocument/2006/relationships/image" Target="../media/image3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3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jpeg"/><Relationship Id="rId11" Type="http://schemas.openxmlformats.org/officeDocument/2006/relationships/image" Target="../media/image30.png"/><Relationship Id="rId5" Type="http://schemas.openxmlformats.org/officeDocument/2006/relationships/image" Target="../media/image26.png"/><Relationship Id="rId10" Type="http://schemas.openxmlformats.org/officeDocument/2006/relationships/image" Target="../media/image34.svg"/><Relationship Id="rId4" Type="http://schemas.openxmlformats.org/officeDocument/2006/relationships/image" Target="../media/image24.svg"/><Relationship Id="rId9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3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svg"/><Relationship Id="rId11" Type="http://schemas.openxmlformats.org/officeDocument/2006/relationships/image" Target="../media/image30.png"/><Relationship Id="rId5" Type="http://schemas.openxmlformats.org/officeDocument/2006/relationships/image" Target="../media/image33.png"/><Relationship Id="rId10" Type="http://schemas.openxmlformats.org/officeDocument/2006/relationships/image" Target="../media/image29.jpeg"/><Relationship Id="rId4" Type="http://schemas.openxmlformats.org/officeDocument/2006/relationships/image" Target="../media/image32.svg"/><Relationship Id="rId9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Steve.Lasker@DataTrails.ai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etf.org/archive/id/draft-james-privacy-primer-vcon-00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etf.org/archive/id/draft-james-privacy-primer-vcon-00.html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.us/report/call-center-ai-market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jpe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91678A-58B5-FEDC-459D-D7005A07A0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187" y="376649"/>
            <a:ext cx="3755424" cy="938333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520C924F-D9F3-6545-AE66-C1C18814BBFE}"/>
              </a:ext>
            </a:extLst>
          </p:cNvPr>
          <p:cNvSpPr txBox="1">
            <a:spLocks/>
          </p:cNvSpPr>
          <p:nvPr/>
        </p:nvSpPr>
        <p:spPr>
          <a:xfrm>
            <a:off x="335274" y="4533726"/>
            <a:ext cx="10515600" cy="15001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Steve Lasker</a:t>
            </a:r>
          </a:p>
          <a:p>
            <a:pPr marL="0" indent="0">
              <a:buNone/>
            </a:pPr>
            <a:r>
              <a:rPr lang="en-US" sz="2000" dirty="0"/>
              <a:t>Director of Ecosystem</a:t>
            </a:r>
          </a:p>
          <a:p>
            <a:pPr marL="0" indent="0">
              <a:buNone/>
            </a:pPr>
            <a:r>
              <a:rPr lang="en-US" sz="2000" dirty="0"/>
              <a:t>DataTrails</a:t>
            </a:r>
          </a:p>
          <a:p>
            <a:pPr marL="0" indent="0">
              <a:buNone/>
            </a:pPr>
            <a:r>
              <a:rPr lang="en-US" sz="2000" dirty="0">
                <a:hlinkClick r:id="rId4"/>
              </a:rPr>
              <a:t>Steve.Lasker@DataTrails.ai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@SteveLasker</a:t>
            </a: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226D0AC7-35ED-AFBE-5793-E443C8EAB6BD}"/>
              </a:ext>
            </a:extLst>
          </p:cNvPr>
          <p:cNvSpPr txBox="1">
            <a:spLocks/>
          </p:cNvSpPr>
          <p:nvPr/>
        </p:nvSpPr>
        <p:spPr>
          <a:xfrm>
            <a:off x="2314576" y="2438812"/>
            <a:ext cx="6875168" cy="15001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How to Manage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vCon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 PII 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</a:b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	with SCITT &amp; DataTrails</a:t>
            </a:r>
            <a:endParaRPr lang="en-US" sz="3200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C349696-4DC0-54FE-76CE-05E43F4476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89743" y="82494"/>
            <a:ext cx="2181251" cy="11599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9EF0F7-14BA-49BF-2E43-95765FAE7DB3}"/>
              </a:ext>
            </a:extLst>
          </p:cNvPr>
          <p:cNvSpPr txBox="1"/>
          <p:nvPr/>
        </p:nvSpPr>
        <p:spPr>
          <a:xfrm>
            <a:off x="9095614" y="1314982"/>
            <a:ext cx="31542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datatracker.ietf.or</a:t>
            </a:r>
            <a:r>
              <a:rPr lang="en-US" sz="1400" spc="100" dirty="0"/>
              <a:t>g</a:t>
            </a:r>
            <a:r>
              <a:rPr lang="en-US" sz="1050" spc="100" dirty="0"/>
              <a:t>/</a:t>
            </a:r>
            <a:r>
              <a:rPr lang="en-US" sz="1400" spc="100" dirty="0" err="1"/>
              <a:t>wg</a:t>
            </a:r>
            <a:r>
              <a:rPr lang="en-US" sz="1100" spc="100" dirty="0"/>
              <a:t>/</a:t>
            </a:r>
            <a:r>
              <a:rPr lang="en-US" sz="1400" dirty="0"/>
              <a:t>scitt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D9AB0A-EB0D-3026-6571-92A5D1D50F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82843" y="1695334"/>
            <a:ext cx="2393529" cy="477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58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88EFB-F6A0-BF2D-17FF-BB782B998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FB3102E-8D6D-1D8E-3F77-053F8B26D67C}"/>
              </a:ext>
            </a:extLst>
          </p:cNvPr>
          <p:cNvSpPr/>
          <p:nvPr/>
        </p:nvSpPr>
        <p:spPr>
          <a:xfrm>
            <a:off x="5204227" y="189735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Processor</a:t>
            </a:r>
          </a:p>
          <a:p>
            <a:pPr algn="ctr"/>
            <a:r>
              <a:rPr lang="en-US" dirty="0"/>
              <a:t>ACME-Rockets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87590E-0B10-171A-728F-300545FB2CD2}"/>
              </a:ext>
            </a:extLst>
          </p:cNvPr>
          <p:cNvSpPr/>
          <p:nvPr/>
        </p:nvSpPr>
        <p:spPr>
          <a:xfrm>
            <a:off x="5482892" y="585465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Processor</a:t>
            </a:r>
          </a:p>
          <a:p>
            <a:pPr algn="ctr"/>
            <a:r>
              <a:rPr lang="en-US" dirty="0"/>
              <a:t>ACME-Rockets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D4EBC7-C4EF-7607-A829-E6D75A2A1AD1}"/>
              </a:ext>
            </a:extLst>
          </p:cNvPr>
          <p:cNvSpPr/>
          <p:nvPr/>
        </p:nvSpPr>
        <p:spPr>
          <a:xfrm>
            <a:off x="5761557" y="981195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Processor</a:t>
            </a:r>
          </a:p>
          <a:p>
            <a:pPr algn="ctr"/>
            <a:r>
              <a:rPr lang="en-US" dirty="0"/>
              <a:t>ACME-Rockets</a:t>
            </a:r>
          </a:p>
        </p:txBody>
      </p:sp>
      <p:pic>
        <p:nvPicPr>
          <p:cNvPr id="52" name="Receipt">
            <a:extLst>
              <a:ext uri="{FF2B5EF4-FFF2-40B4-BE49-F238E27FC236}">
                <a16:creationId xmlns:a16="http://schemas.microsoft.com/office/drawing/2014/main" id="{E0832A10-E799-A678-17AB-689690718BC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9962" y="558719"/>
            <a:ext cx="432141" cy="456460"/>
          </a:xfrm>
          <a:prstGeom prst="rect">
            <a:avLst/>
          </a:prstGeom>
        </p:spPr>
      </p:pic>
      <p:grpSp>
        <p:nvGrpSpPr>
          <p:cNvPr id="21" name="vCon-bbb-static">
            <a:extLst>
              <a:ext uri="{FF2B5EF4-FFF2-40B4-BE49-F238E27FC236}">
                <a16:creationId xmlns:a16="http://schemas.microsoft.com/office/drawing/2014/main" id="{6A4E355C-B377-11A8-473C-2A1A9B63EA2A}"/>
              </a:ext>
            </a:extLst>
          </p:cNvPr>
          <p:cNvGrpSpPr/>
          <p:nvPr/>
        </p:nvGrpSpPr>
        <p:grpSpPr>
          <a:xfrm>
            <a:off x="3270067" y="2458719"/>
            <a:ext cx="2130711" cy="2380954"/>
            <a:chOff x="3270067" y="2458719"/>
            <a:chExt cx="2130711" cy="238095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5402CB-0333-7679-8682-4E897C83BA97}"/>
                </a:ext>
              </a:extLst>
            </p:cNvPr>
            <p:cNvSpPr txBox="1"/>
            <p:nvPr/>
          </p:nvSpPr>
          <p:spPr>
            <a:xfrm>
              <a:off x="3270067" y="2900681"/>
              <a:ext cx="2130711" cy="193899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updated: 01-01-2024-00-02,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transcription},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i="1" dirty="0">
                  <a:latin typeface="Consolas" panose="020B0609020204030204" pitchFamily="49" charset="0"/>
                </a:rPr>
                <a:t>  </a:t>
              </a:r>
              <a:r>
                <a:rPr lang="en-US" sz="1000" i="1" baseline="30000" dirty="0">
                  <a:latin typeface="Consolas" panose="020B0609020204030204" pitchFamily="49" charset="0"/>
                </a:rPr>
                <a:t>*</a:t>
              </a:r>
              <a:r>
                <a:rPr lang="en-US" sz="1000" i="1" dirty="0">
                  <a:latin typeface="Consolas" panose="020B0609020204030204" pitchFamily="49" charset="0"/>
                </a:rPr>
                <a:t>license: private,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data_controller</a:t>
              </a:r>
              <a:r>
                <a:rPr lang="en-US" sz="1000" dirty="0">
                  <a:latin typeface="Consolas" panose="020B0609020204030204" pitchFamily="49" charset="0"/>
                </a:rPr>
                <a:t>: </a:t>
              </a:r>
              <a:r>
                <a:rPr lang="en-US" sz="1000" dirty="0" err="1">
                  <a:latin typeface="Consolas" panose="020B0609020204030204" pitchFamily="49" charset="0"/>
                </a:rPr>
                <a:t>vcongpt</a:t>
              </a:r>
              <a:endParaRPr lang="en-US" sz="1000" dirty="0">
                <a:latin typeface="Consolas" panose="020B0609020204030204" pitchFamily="49" charset="0"/>
              </a:endParaRP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}</a:t>
              </a:r>
            </a:p>
          </p:txBody>
        </p:sp>
        <p:pic>
          <p:nvPicPr>
            <p:cNvPr id="25" name="vCon">
              <a:extLst>
                <a:ext uri="{FF2B5EF4-FFF2-40B4-BE49-F238E27FC236}">
                  <a16:creationId xmlns:a16="http://schemas.microsoft.com/office/drawing/2014/main" id="{92F294B8-7257-58F1-A1B7-C04E73DE96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ED6AC0F-F9F0-12CF-16D6-5CEC2F3C94F1}"/>
                </a:ext>
              </a:extLst>
            </p:cNvPr>
            <p:cNvSpPr txBox="1"/>
            <p:nvPr/>
          </p:nvSpPr>
          <p:spPr>
            <a:xfrm>
              <a:off x="4493537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Hash:bbbb..2222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grpSp>
        <p:nvGrpSpPr>
          <p:cNvPr id="1033" name="vCon-bbb-static">
            <a:extLst>
              <a:ext uri="{FF2B5EF4-FFF2-40B4-BE49-F238E27FC236}">
                <a16:creationId xmlns:a16="http://schemas.microsoft.com/office/drawing/2014/main" id="{D8B4CC85-4AAD-C6A1-D096-E6FE16014BF3}"/>
              </a:ext>
            </a:extLst>
          </p:cNvPr>
          <p:cNvGrpSpPr/>
          <p:nvPr/>
        </p:nvGrpSpPr>
        <p:grpSpPr>
          <a:xfrm>
            <a:off x="3365317" y="2553969"/>
            <a:ext cx="2130711" cy="2380954"/>
            <a:chOff x="3270067" y="2458719"/>
            <a:chExt cx="2130711" cy="2380954"/>
          </a:xfrm>
        </p:grpSpPr>
        <p:sp>
          <p:nvSpPr>
            <p:cNvPr id="1034" name="TextBox 1033">
              <a:extLst>
                <a:ext uri="{FF2B5EF4-FFF2-40B4-BE49-F238E27FC236}">
                  <a16:creationId xmlns:a16="http://schemas.microsoft.com/office/drawing/2014/main" id="{DD966075-2E90-7DA0-3FFE-96F59690F899}"/>
                </a:ext>
              </a:extLst>
            </p:cNvPr>
            <p:cNvSpPr txBox="1"/>
            <p:nvPr/>
          </p:nvSpPr>
          <p:spPr>
            <a:xfrm>
              <a:off x="3270067" y="2900681"/>
              <a:ext cx="2130711" cy="193899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updated: 01-01-2024-00-02,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transcription},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i="1" dirty="0">
                  <a:latin typeface="Consolas" panose="020B0609020204030204" pitchFamily="49" charset="0"/>
                </a:rPr>
                <a:t>  </a:t>
              </a:r>
              <a:r>
                <a:rPr lang="en-US" sz="1000" i="1" baseline="30000" dirty="0">
                  <a:latin typeface="Consolas" panose="020B0609020204030204" pitchFamily="49" charset="0"/>
                </a:rPr>
                <a:t>*</a:t>
              </a:r>
              <a:r>
                <a:rPr lang="en-US" sz="1000" i="1" dirty="0">
                  <a:latin typeface="Consolas" panose="020B0609020204030204" pitchFamily="49" charset="0"/>
                </a:rPr>
                <a:t>license: private,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data_controller</a:t>
              </a:r>
              <a:r>
                <a:rPr lang="en-US" sz="1000" dirty="0">
                  <a:latin typeface="Consolas" panose="020B0609020204030204" pitchFamily="49" charset="0"/>
                </a:rPr>
                <a:t>: </a:t>
              </a:r>
              <a:r>
                <a:rPr lang="en-US" sz="1000" dirty="0" err="1">
                  <a:latin typeface="Consolas" panose="020B0609020204030204" pitchFamily="49" charset="0"/>
                </a:rPr>
                <a:t>vcongpt</a:t>
              </a:r>
              <a:endParaRPr lang="en-US" sz="1000" dirty="0">
                <a:latin typeface="Consolas" panose="020B0609020204030204" pitchFamily="49" charset="0"/>
              </a:endParaRP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}</a:t>
              </a:r>
            </a:p>
          </p:txBody>
        </p:sp>
        <p:pic>
          <p:nvPicPr>
            <p:cNvPr id="1035" name="vCon">
              <a:extLst>
                <a:ext uri="{FF2B5EF4-FFF2-40B4-BE49-F238E27FC236}">
                  <a16:creationId xmlns:a16="http://schemas.microsoft.com/office/drawing/2014/main" id="{0BC6352D-7C19-3C47-B3E2-30C1A7C26D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6" name="TextBox 1035">
              <a:extLst>
                <a:ext uri="{FF2B5EF4-FFF2-40B4-BE49-F238E27FC236}">
                  <a16:creationId xmlns:a16="http://schemas.microsoft.com/office/drawing/2014/main" id="{C79C2A7F-CE9B-B541-C5A7-6A5DE3C5BF4D}"/>
                </a:ext>
              </a:extLst>
            </p:cNvPr>
            <p:cNvSpPr txBox="1"/>
            <p:nvPr/>
          </p:nvSpPr>
          <p:spPr>
            <a:xfrm>
              <a:off x="4493537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Hash:bbbb..2222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sp>
        <p:nvSpPr>
          <p:cNvPr id="41" name="DealerNetwork">
            <a:extLst>
              <a:ext uri="{FF2B5EF4-FFF2-40B4-BE49-F238E27FC236}">
                <a16:creationId xmlns:a16="http://schemas.microsoft.com/office/drawing/2014/main" id="{EB4C4908-EC16-8CF8-1316-08DF17CD435B}"/>
              </a:ext>
            </a:extLst>
          </p:cNvPr>
          <p:cNvSpPr/>
          <p:nvPr/>
        </p:nvSpPr>
        <p:spPr>
          <a:xfrm>
            <a:off x="9291627" y="133442"/>
            <a:ext cx="2341881" cy="5393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Dealer Network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024" name="Dealer-Caller" descr="Call center with solid fill">
            <a:extLst>
              <a:ext uri="{FF2B5EF4-FFF2-40B4-BE49-F238E27FC236}">
                <a16:creationId xmlns:a16="http://schemas.microsoft.com/office/drawing/2014/main" id="{613BF664-B133-73C6-9ADA-2E4B0443D4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23705" y="278561"/>
            <a:ext cx="914400" cy="914400"/>
          </a:xfrm>
          <a:prstGeom prst="rect">
            <a:avLst/>
          </a:prstGeom>
        </p:spPr>
      </p:pic>
      <p:pic>
        <p:nvPicPr>
          <p:cNvPr id="63" name="Dealer-Caller" descr="Call center with solid fill">
            <a:extLst>
              <a:ext uri="{FF2B5EF4-FFF2-40B4-BE49-F238E27FC236}">
                <a16:creationId xmlns:a16="http://schemas.microsoft.com/office/drawing/2014/main" id="{66E0642D-90A8-5AD6-7DFA-4E4D7E7D05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71305" y="223114"/>
            <a:ext cx="914400" cy="914400"/>
          </a:xfrm>
          <a:prstGeom prst="rect">
            <a:avLst/>
          </a:prstGeom>
        </p:spPr>
      </p:pic>
      <p:pic>
        <p:nvPicPr>
          <p:cNvPr id="62" name="Dealer-Caller" descr="Call center with solid fill">
            <a:extLst>
              <a:ext uri="{FF2B5EF4-FFF2-40B4-BE49-F238E27FC236}">
                <a16:creationId xmlns:a16="http://schemas.microsoft.com/office/drawing/2014/main" id="{99764BC3-FEB8-7058-6AF0-FBCCDDF267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18905" y="133442"/>
            <a:ext cx="914400" cy="914400"/>
          </a:xfrm>
          <a:prstGeom prst="rect">
            <a:avLst/>
          </a:prstGeom>
        </p:spPr>
      </p:pic>
      <p:sp>
        <p:nvSpPr>
          <p:cNvPr id="3" name="Data-Controller">
            <a:extLst>
              <a:ext uri="{FF2B5EF4-FFF2-40B4-BE49-F238E27FC236}">
                <a16:creationId xmlns:a16="http://schemas.microsoft.com/office/drawing/2014/main" id="{61A6A446-1B50-E3EB-46BF-05F79F4C4011}"/>
              </a:ext>
            </a:extLst>
          </p:cNvPr>
          <p:cNvSpPr/>
          <p:nvPr/>
        </p:nvSpPr>
        <p:spPr>
          <a:xfrm>
            <a:off x="3270067" y="1544319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Controller</a:t>
            </a:r>
          </a:p>
          <a:p>
            <a:pPr algn="ctr"/>
            <a:r>
              <a:rPr lang="en-US" dirty="0" err="1"/>
              <a:t>vConGPT</a:t>
            </a:r>
            <a:endParaRPr lang="en-US" dirty="0"/>
          </a:p>
        </p:txBody>
      </p:sp>
      <p:sp>
        <p:nvSpPr>
          <p:cNvPr id="4" name="Telco-Provider">
            <a:extLst>
              <a:ext uri="{FF2B5EF4-FFF2-40B4-BE49-F238E27FC236}">
                <a16:creationId xmlns:a16="http://schemas.microsoft.com/office/drawing/2014/main" id="{FD7B5C1A-8E87-1800-EFE7-D78C790C26E7}"/>
              </a:ext>
            </a:extLst>
          </p:cNvPr>
          <p:cNvSpPr/>
          <p:nvPr/>
        </p:nvSpPr>
        <p:spPr>
          <a:xfrm>
            <a:off x="372290" y="1544319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Source</a:t>
            </a:r>
          </a:p>
          <a:p>
            <a:pPr algn="ctr"/>
            <a:r>
              <a:rPr lang="en-US" dirty="0" err="1"/>
              <a:t>zTelco</a:t>
            </a:r>
            <a:endParaRPr lang="en-US" dirty="0"/>
          </a:p>
        </p:txBody>
      </p:sp>
      <p:pic>
        <p:nvPicPr>
          <p:cNvPr id="7" name="Dealer-Caller" descr="Call center with solid fill">
            <a:extLst>
              <a:ext uri="{FF2B5EF4-FFF2-40B4-BE49-F238E27FC236}">
                <a16:creationId xmlns:a16="http://schemas.microsoft.com/office/drawing/2014/main" id="{03D28E91-80D1-E501-FFED-CD93A65B50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66505" y="54654"/>
            <a:ext cx="914400" cy="914400"/>
          </a:xfrm>
          <a:prstGeom prst="rect">
            <a:avLst/>
          </a:prstGeom>
        </p:spPr>
      </p:pic>
      <p:sp>
        <p:nvSpPr>
          <p:cNvPr id="29" name="Data-Processor-Strolid">
            <a:extLst>
              <a:ext uri="{FF2B5EF4-FFF2-40B4-BE49-F238E27FC236}">
                <a16:creationId xmlns:a16="http://schemas.microsoft.com/office/drawing/2014/main" id="{A4D666A2-9F76-0552-E1A5-724E0C611A15}"/>
              </a:ext>
            </a:extLst>
          </p:cNvPr>
          <p:cNvSpPr/>
          <p:nvPr/>
        </p:nvSpPr>
        <p:spPr>
          <a:xfrm>
            <a:off x="6117770" y="1544319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Processor</a:t>
            </a:r>
          </a:p>
          <a:p>
            <a:pPr algn="ctr"/>
            <a:r>
              <a:rPr lang="en-US" dirty="0" err="1"/>
              <a:t>Strolid</a:t>
            </a:r>
            <a:endParaRPr lang="en-US" dirty="0"/>
          </a:p>
        </p:txBody>
      </p:sp>
      <p:sp>
        <p:nvSpPr>
          <p:cNvPr id="42" name="Dealer1">
            <a:extLst>
              <a:ext uri="{FF2B5EF4-FFF2-40B4-BE49-F238E27FC236}">
                <a16:creationId xmlns:a16="http://schemas.microsoft.com/office/drawing/2014/main" id="{A2BE2E89-028C-6147-CAC2-F144860D7663}"/>
              </a:ext>
            </a:extLst>
          </p:cNvPr>
          <p:cNvSpPr/>
          <p:nvPr/>
        </p:nvSpPr>
        <p:spPr>
          <a:xfrm>
            <a:off x="9715501" y="1762814"/>
            <a:ext cx="1406847" cy="3973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Dealer1</a:t>
            </a:r>
          </a:p>
        </p:txBody>
      </p:sp>
      <p:sp>
        <p:nvSpPr>
          <p:cNvPr id="43" name="Dealer2">
            <a:extLst>
              <a:ext uri="{FF2B5EF4-FFF2-40B4-BE49-F238E27FC236}">
                <a16:creationId xmlns:a16="http://schemas.microsoft.com/office/drawing/2014/main" id="{DE6BB73E-A43D-6F99-6D03-C9E048D9A6AE}"/>
              </a:ext>
            </a:extLst>
          </p:cNvPr>
          <p:cNvSpPr/>
          <p:nvPr/>
        </p:nvSpPr>
        <p:spPr>
          <a:xfrm>
            <a:off x="9715501" y="2254851"/>
            <a:ext cx="1406847" cy="3973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Dealer2</a:t>
            </a:r>
          </a:p>
        </p:txBody>
      </p:sp>
      <p:sp>
        <p:nvSpPr>
          <p:cNvPr id="44" name="Dealer3">
            <a:extLst>
              <a:ext uri="{FF2B5EF4-FFF2-40B4-BE49-F238E27FC236}">
                <a16:creationId xmlns:a16="http://schemas.microsoft.com/office/drawing/2014/main" id="{BF8F7D1F-926C-C48F-3F79-DEFFECC54166}"/>
              </a:ext>
            </a:extLst>
          </p:cNvPr>
          <p:cNvSpPr/>
          <p:nvPr/>
        </p:nvSpPr>
        <p:spPr>
          <a:xfrm>
            <a:off x="9715501" y="2746888"/>
            <a:ext cx="1406847" cy="3973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Dealer3</a:t>
            </a:r>
          </a:p>
        </p:txBody>
      </p:sp>
      <p:sp>
        <p:nvSpPr>
          <p:cNvPr id="45" name="Dealer4">
            <a:extLst>
              <a:ext uri="{FF2B5EF4-FFF2-40B4-BE49-F238E27FC236}">
                <a16:creationId xmlns:a16="http://schemas.microsoft.com/office/drawing/2014/main" id="{614FB833-5BE4-DA43-C2B6-C732D648E391}"/>
              </a:ext>
            </a:extLst>
          </p:cNvPr>
          <p:cNvSpPr/>
          <p:nvPr/>
        </p:nvSpPr>
        <p:spPr>
          <a:xfrm>
            <a:off x="9715501" y="3238925"/>
            <a:ext cx="1406847" cy="3973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Dealer4</a:t>
            </a:r>
          </a:p>
        </p:txBody>
      </p:sp>
      <p:sp>
        <p:nvSpPr>
          <p:cNvPr id="46" name="Dealer5">
            <a:extLst>
              <a:ext uri="{FF2B5EF4-FFF2-40B4-BE49-F238E27FC236}">
                <a16:creationId xmlns:a16="http://schemas.microsoft.com/office/drawing/2014/main" id="{9E9CF651-23DE-E3A5-C450-7D565A3C7293}"/>
              </a:ext>
            </a:extLst>
          </p:cNvPr>
          <p:cNvSpPr/>
          <p:nvPr/>
        </p:nvSpPr>
        <p:spPr>
          <a:xfrm>
            <a:off x="9715501" y="3730962"/>
            <a:ext cx="1406847" cy="3973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Dealer5</a:t>
            </a:r>
          </a:p>
        </p:txBody>
      </p:sp>
      <p:sp>
        <p:nvSpPr>
          <p:cNvPr id="2" name="SCITT-label">
            <a:extLst>
              <a:ext uri="{FF2B5EF4-FFF2-40B4-BE49-F238E27FC236}">
                <a16:creationId xmlns:a16="http://schemas.microsoft.com/office/drawing/2014/main" id="{F0F7716A-6C6D-F7AF-FECF-AC7AE1F5FFB7}"/>
              </a:ext>
            </a:extLst>
          </p:cNvPr>
          <p:cNvSpPr txBox="1"/>
          <p:nvPr/>
        </p:nvSpPr>
        <p:spPr>
          <a:xfrm>
            <a:off x="9139" y="6186421"/>
            <a:ext cx="63318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SCITT</a:t>
            </a:r>
          </a:p>
        </p:txBody>
      </p:sp>
      <p:sp>
        <p:nvSpPr>
          <p:cNvPr id="5" name="SCITT-aaaa">
            <a:extLst>
              <a:ext uri="{FF2B5EF4-FFF2-40B4-BE49-F238E27FC236}">
                <a16:creationId xmlns:a16="http://schemas.microsoft.com/office/drawing/2014/main" id="{B1F3B5BA-6F32-5C3F-53A8-7F446CB1972A}"/>
              </a:ext>
            </a:extLst>
          </p:cNvPr>
          <p:cNvSpPr/>
          <p:nvPr/>
        </p:nvSpPr>
        <p:spPr>
          <a:xfrm>
            <a:off x="491092" y="5410781"/>
            <a:ext cx="2415621" cy="734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subject: 	vcon://abc123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Registered:	01-01-2024-00-01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Payload:	aaaa..1111</a:t>
            </a:r>
          </a:p>
          <a:p>
            <a:pPr>
              <a:tabLst>
                <a:tab pos="1087438" algn="l"/>
              </a:tabLst>
            </a:pPr>
            <a:r>
              <a:rPr lang="en-US" sz="1000" dirty="0" err="1">
                <a:solidFill>
                  <a:schemeClr val="dk1"/>
                </a:solidFill>
                <a:latin typeface="Consolas" panose="020B0609020204030204" pitchFamily="49" charset="0"/>
              </a:rPr>
              <a:t>vcon_operation</a:t>
            </a: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:	create</a:t>
            </a:r>
          </a:p>
        </p:txBody>
      </p:sp>
      <p:sp>
        <p:nvSpPr>
          <p:cNvPr id="8" name="SCITT-bbbb">
            <a:extLst>
              <a:ext uri="{FF2B5EF4-FFF2-40B4-BE49-F238E27FC236}">
                <a16:creationId xmlns:a16="http://schemas.microsoft.com/office/drawing/2014/main" id="{64106CC6-4836-C158-7537-B76C7DA81DDA}"/>
              </a:ext>
            </a:extLst>
          </p:cNvPr>
          <p:cNvSpPr/>
          <p:nvPr/>
        </p:nvSpPr>
        <p:spPr>
          <a:xfrm>
            <a:off x="566709" y="5639451"/>
            <a:ext cx="2415621" cy="734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subject: 	vcon://abc123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Registered:	01-01-2024-00-02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Payload:	bbbb..2222</a:t>
            </a:r>
          </a:p>
          <a:p>
            <a:pPr>
              <a:tabLst>
                <a:tab pos="1087438" algn="l"/>
              </a:tabLst>
            </a:pPr>
            <a:r>
              <a:rPr lang="en-US" sz="1000" dirty="0" err="1">
                <a:solidFill>
                  <a:schemeClr val="dk1"/>
                </a:solidFill>
                <a:latin typeface="Consolas" panose="020B0609020204030204" pitchFamily="49" charset="0"/>
              </a:rPr>
              <a:t>vcon_operation</a:t>
            </a: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:	transcribe</a:t>
            </a:r>
          </a:p>
        </p:txBody>
      </p:sp>
      <p:sp>
        <p:nvSpPr>
          <p:cNvPr id="9" name="SCITT-cccc">
            <a:extLst>
              <a:ext uri="{FF2B5EF4-FFF2-40B4-BE49-F238E27FC236}">
                <a16:creationId xmlns:a16="http://schemas.microsoft.com/office/drawing/2014/main" id="{4CD5DDCA-193F-EA5E-86F2-14E33E054258}"/>
              </a:ext>
            </a:extLst>
          </p:cNvPr>
          <p:cNvSpPr/>
          <p:nvPr/>
        </p:nvSpPr>
        <p:spPr>
          <a:xfrm>
            <a:off x="642326" y="5868121"/>
            <a:ext cx="2415621" cy="734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subject: 	vcon://abc123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Registered:	01-01-2024-00-03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Payload:	cccc..3333</a:t>
            </a:r>
          </a:p>
          <a:p>
            <a:pPr>
              <a:tabLst>
                <a:tab pos="1087438" algn="l"/>
              </a:tabLst>
            </a:pPr>
            <a:r>
              <a:rPr lang="en-US" sz="1000" dirty="0" err="1">
                <a:solidFill>
                  <a:schemeClr val="dk1"/>
                </a:solidFill>
                <a:latin typeface="Consolas" panose="020B0609020204030204" pitchFamily="49" charset="0"/>
              </a:rPr>
              <a:t>vcon_operation</a:t>
            </a: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:	sentiment</a:t>
            </a:r>
          </a:p>
        </p:txBody>
      </p:sp>
      <p:grpSp>
        <p:nvGrpSpPr>
          <p:cNvPr id="51" name="vCon-aaaa-static">
            <a:extLst>
              <a:ext uri="{FF2B5EF4-FFF2-40B4-BE49-F238E27FC236}">
                <a16:creationId xmlns:a16="http://schemas.microsoft.com/office/drawing/2014/main" id="{06A073E5-5206-6972-BAA3-7B12E8F68C37}"/>
              </a:ext>
            </a:extLst>
          </p:cNvPr>
          <p:cNvGrpSpPr/>
          <p:nvPr/>
        </p:nvGrpSpPr>
        <p:grpSpPr>
          <a:xfrm>
            <a:off x="372290" y="2458720"/>
            <a:ext cx="2136144" cy="1767939"/>
            <a:chOff x="372290" y="2458720"/>
            <a:chExt cx="2136144" cy="1767939"/>
          </a:xfrm>
        </p:grpSpPr>
        <p:pic>
          <p:nvPicPr>
            <p:cNvPr id="17" name="vCon">
              <a:extLst>
                <a:ext uri="{FF2B5EF4-FFF2-40B4-BE49-F238E27FC236}">
                  <a16:creationId xmlns:a16="http://schemas.microsoft.com/office/drawing/2014/main" id="{105D8034-B62F-7C29-ADDD-21DFB5FA8F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72290" y="2458720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E8FBAA1-0378-80E7-B1A7-C9ACEB6D7435}"/>
                </a:ext>
              </a:extLst>
            </p:cNvPr>
            <p:cNvSpPr txBox="1"/>
            <p:nvPr/>
          </p:nvSpPr>
          <p:spPr>
            <a:xfrm>
              <a:off x="372290" y="2903220"/>
              <a:ext cx="2130711" cy="132343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47F807-4C5F-24AA-E37F-B6643044CA95}"/>
                </a:ext>
              </a:extLst>
            </p:cNvPr>
            <p:cNvSpPr txBox="1"/>
            <p:nvPr/>
          </p:nvSpPr>
          <p:spPr>
            <a:xfrm>
              <a:off x="1612690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Hash:aaaa..1111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grpSp>
        <p:nvGrpSpPr>
          <p:cNvPr id="38" name="vCon-ddd">
            <a:extLst>
              <a:ext uri="{FF2B5EF4-FFF2-40B4-BE49-F238E27FC236}">
                <a16:creationId xmlns:a16="http://schemas.microsoft.com/office/drawing/2014/main" id="{EC5CDC98-6E7F-F765-B8F5-0010B52511B7}"/>
              </a:ext>
            </a:extLst>
          </p:cNvPr>
          <p:cNvGrpSpPr/>
          <p:nvPr/>
        </p:nvGrpSpPr>
        <p:grpSpPr>
          <a:xfrm>
            <a:off x="3472275" y="2711183"/>
            <a:ext cx="2130711" cy="2534843"/>
            <a:chOff x="3270067" y="2458719"/>
            <a:chExt cx="2130711" cy="2534843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4BB81B3-1994-C698-3546-22A909A15C89}"/>
                </a:ext>
              </a:extLst>
            </p:cNvPr>
            <p:cNvSpPr txBox="1"/>
            <p:nvPr/>
          </p:nvSpPr>
          <p:spPr>
            <a:xfrm>
              <a:off x="3270067" y="2900681"/>
              <a:ext cx="2130711" cy="209288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updated: 01-</a:t>
              </a:r>
              <a:r>
                <a:rPr lang="en-US" sz="1000" b="1" dirty="0">
                  <a:latin typeface="Consolas" panose="020B0609020204030204" pitchFamily="49" charset="0"/>
                </a:rPr>
                <a:t>20</a:t>
              </a:r>
              <a:r>
                <a:rPr lang="en-US" sz="1000" dirty="0">
                  <a:latin typeface="Consolas" panose="020B0609020204030204" pitchFamily="49" charset="0"/>
                </a:rPr>
                <a:t>-2024-00-04,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transcription},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b="1" dirty="0">
                  <a:latin typeface="Consolas" panose="020B0609020204030204" pitchFamily="49" charset="0"/>
                </a:rPr>
                <a:t>	revoke-consent: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b="1" dirty="0">
                  <a:latin typeface="Consolas" panose="020B0609020204030204" pitchFamily="49" charset="0"/>
                </a:rPr>
                <a:t>			111-867-5309}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i="1" dirty="0">
                  <a:latin typeface="Consolas" panose="020B0609020204030204" pitchFamily="49" charset="0"/>
                </a:rPr>
                <a:t>  </a:t>
              </a:r>
              <a:r>
                <a:rPr lang="en-US" sz="1000" i="1" baseline="30000" dirty="0">
                  <a:latin typeface="Consolas" panose="020B0609020204030204" pitchFamily="49" charset="0"/>
                </a:rPr>
                <a:t>*</a:t>
              </a:r>
              <a:r>
                <a:rPr lang="en-US" sz="1000" i="1" dirty="0">
                  <a:latin typeface="Consolas" panose="020B0609020204030204" pitchFamily="49" charset="0"/>
                </a:rPr>
                <a:t>license: private,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data_controller</a:t>
              </a:r>
              <a:r>
                <a:rPr lang="en-US" sz="1000" dirty="0">
                  <a:latin typeface="Consolas" panose="020B0609020204030204" pitchFamily="49" charset="0"/>
                </a:rPr>
                <a:t>: </a:t>
              </a:r>
              <a:r>
                <a:rPr lang="en-US" sz="1000" dirty="0" err="1">
                  <a:latin typeface="Consolas" panose="020B0609020204030204" pitchFamily="49" charset="0"/>
                </a:rPr>
                <a:t>vcongpt</a:t>
              </a:r>
              <a:endParaRPr lang="en-US" sz="1000" dirty="0">
                <a:latin typeface="Consolas" panose="020B0609020204030204" pitchFamily="49" charset="0"/>
              </a:endParaRP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}</a:t>
              </a:r>
            </a:p>
          </p:txBody>
        </p:sp>
        <p:pic>
          <p:nvPicPr>
            <p:cNvPr id="40" name="vCon">
              <a:extLst>
                <a:ext uri="{FF2B5EF4-FFF2-40B4-BE49-F238E27FC236}">
                  <a16:creationId xmlns:a16="http://schemas.microsoft.com/office/drawing/2014/main" id="{583D1D36-829F-E2DE-7058-D8EF6AE0A4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16CACAE-A42E-EE6F-CCDE-376EFAF751E3}"/>
                </a:ext>
              </a:extLst>
            </p:cNvPr>
            <p:cNvSpPr txBox="1"/>
            <p:nvPr/>
          </p:nvSpPr>
          <p:spPr>
            <a:xfrm>
              <a:off x="4493537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Hash:dddd..4444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</p:grpSp>
      <p:cxnSp>
        <p:nvCxnSpPr>
          <p:cNvPr id="53" name="Text-Receipt">
            <a:extLst>
              <a:ext uri="{FF2B5EF4-FFF2-40B4-BE49-F238E27FC236}">
                <a16:creationId xmlns:a16="http://schemas.microsoft.com/office/drawing/2014/main" id="{30C89AD5-DCC5-2747-75B0-0E79D1FEEC28}"/>
              </a:ext>
            </a:extLst>
          </p:cNvPr>
          <p:cNvCxnSpPr>
            <a:cxnSpLocks/>
            <a:endCxn id="52" idx="3"/>
          </p:cNvCxnSpPr>
          <p:nvPr/>
        </p:nvCxnSpPr>
        <p:spPr>
          <a:xfrm rot="16200000" flipV="1">
            <a:off x="2627871" y="-268819"/>
            <a:ext cx="757370" cy="2868905"/>
          </a:xfrm>
          <a:prstGeom prst="curvedConnector2">
            <a:avLst/>
          </a:prstGeom>
          <a:ln w="5715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vCon-bbb-static">
            <a:extLst>
              <a:ext uri="{FF2B5EF4-FFF2-40B4-BE49-F238E27FC236}">
                <a16:creationId xmlns:a16="http://schemas.microsoft.com/office/drawing/2014/main" id="{FBDD8D90-BACD-928C-C2C3-939528E58A17}"/>
              </a:ext>
            </a:extLst>
          </p:cNvPr>
          <p:cNvGrpSpPr/>
          <p:nvPr/>
        </p:nvGrpSpPr>
        <p:grpSpPr>
          <a:xfrm>
            <a:off x="6233390" y="2553969"/>
            <a:ext cx="2130711" cy="2380954"/>
            <a:chOff x="3270067" y="2458719"/>
            <a:chExt cx="2130711" cy="238095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53DAA53-E170-2060-D1B0-C457E235A82B}"/>
                </a:ext>
              </a:extLst>
            </p:cNvPr>
            <p:cNvSpPr txBox="1"/>
            <p:nvPr/>
          </p:nvSpPr>
          <p:spPr>
            <a:xfrm>
              <a:off x="3270067" y="2900681"/>
              <a:ext cx="2130711" cy="193899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updated: 01-01-2024-00-02,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transcription},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i="1" dirty="0">
                  <a:latin typeface="Consolas" panose="020B0609020204030204" pitchFamily="49" charset="0"/>
                </a:rPr>
                <a:t>  </a:t>
              </a:r>
              <a:r>
                <a:rPr lang="en-US" sz="1000" i="1" baseline="30000" dirty="0">
                  <a:latin typeface="Consolas" panose="020B0609020204030204" pitchFamily="49" charset="0"/>
                </a:rPr>
                <a:t>*</a:t>
              </a:r>
              <a:r>
                <a:rPr lang="en-US" sz="1000" i="1" dirty="0">
                  <a:latin typeface="Consolas" panose="020B0609020204030204" pitchFamily="49" charset="0"/>
                </a:rPr>
                <a:t>license: private,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data_controller</a:t>
              </a:r>
              <a:r>
                <a:rPr lang="en-US" sz="1000" dirty="0">
                  <a:latin typeface="Consolas" panose="020B0609020204030204" pitchFamily="49" charset="0"/>
                </a:rPr>
                <a:t>: </a:t>
              </a:r>
              <a:r>
                <a:rPr lang="en-US" sz="1000" dirty="0" err="1">
                  <a:latin typeface="Consolas" panose="020B0609020204030204" pitchFamily="49" charset="0"/>
                </a:rPr>
                <a:t>vcongpt</a:t>
              </a:r>
              <a:endParaRPr lang="en-US" sz="1000" dirty="0">
                <a:latin typeface="Consolas" panose="020B0609020204030204" pitchFamily="49" charset="0"/>
              </a:endParaRP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}</a:t>
              </a:r>
            </a:p>
          </p:txBody>
        </p:sp>
        <p:pic>
          <p:nvPicPr>
            <p:cNvPr id="59" name="vCon">
              <a:extLst>
                <a:ext uri="{FF2B5EF4-FFF2-40B4-BE49-F238E27FC236}">
                  <a16:creationId xmlns:a16="http://schemas.microsoft.com/office/drawing/2014/main" id="{4ECAB692-6106-DE30-CC8E-04AF3F8922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E1A12B6-12AA-4823-A574-716D3622D50C}"/>
                </a:ext>
              </a:extLst>
            </p:cNvPr>
            <p:cNvSpPr txBox="1"/>
            <p:nvPr/>
          </p:nvSpPr>
          <p:spPr>
            <a:xfrm>
              <a:off x="4493537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Hash:bbbb..2222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grpSp>
        <p:nvGrpSpPr>
          <p:cNvPr id="1025" name="vCon-ccc">
            <a:extLst>
              <a:ext uri="{FF2B5EF4-FFF2-40B4-BE49-F238E27FC236}">
                <a16:creationId xmlns:a16="http://schemas.microsoft.com/office/drawing/2014/main" id="{0F7D49BE-2716-6418-2735-20FCB7351F09}"/>
              </a:ext>
            </a:extLst>
          </p:cNvPr>
          <p:cNvGrpSpPr/>
          <p:nvPr/>
        </p:nvGrpSpPr>
        <p:grpSpPr>
          <a:xfrm>
            <a:off x="6308270" y="2649219"/>
            <a:ext cx="2141126" cy="2688731"/>
            <a:chOff x="6117770" y="2458719"/>
            <a:chExt cx="2141126" cy="2688731"/>
          </a:xfrm>
        </p:grpSpPr>
        <p:sp>
          <p:nvSpPr>
            <p:cNvPr id="1027" name="TextBox 1026">
              <a:extLst>
                <a:ext uri="{FF2B5EF4-FFF2-40B4-BE49-F238E27FC236}">
                  <a16:creationId xmlns:a16="http://schemas.microsoft.com/office/drawing/2014/main" id="{3D1E13FF-E4E2-7980-818A-8C0F5C589585}"/>
                </a:ext>
              </a:extLst>
            </p:cNvPr>
            <p:cNvSpPr txBox="1"/>
            <p:nvPr/>
          </p:nvSpPr>
          <p:spPr>
            <a:xfrm>
              <a:off x="6128185" y="2900681"/>
              <a:ext cx="2130711" cy="224676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updated: 01-01-2024-00-03,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transcription,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sentiment,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leads}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i="1" dirty="0">
                  <a:latin typeface="Consolas" panose="020B0609020204030204" pitchFamily="49" charset="0"/>
                </a:rPr>
                <a:t>  </a:t>
              </a:r>
              <a:r>
                <a:rPr lang="en-US" sz="1000" i="1" baseline="30000" dirty="0">
                  <a:latin typeface="Consolas" panose="020B0609020204030204" pitchFamily="49" charset="0"/>
                </a:rPr>
                <a:t>*</a:t>
              </a:r>
              <a:r>
                <a:rPr lang="en-US" sz="1000" i="1" dirty="0">
                  <a:latin typeface="Consolas" panose="020B0609020204030204" pitchFamily="49" charset="0"/>
                </a:rPr>
                <a:t>license: private,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data_controller</a:t>
              </a:r>
              <a:r>
                <a:rPr lang="en-US" sz="1000" dirty="0">
                  <a:latin typeface="Consolas" panose="020B0609020204030204" pitchFamily="49" charset="0"/>
                </a:rPr>
                <a:t>: </a:t>
              </a:r>
              <a:r>
                <a:rPr lang="en-US" sz="1000" dirty="0" err="1">
                  <a:latin typeface="Consolas" panose="020B0609020204030204" pitchFamily="49" charset="0"/>
                </a:rPr>
                <a:t>vcongpt</a:t>
              </a:r>
              <a:endParaRPr lang="en-US" sz="1000" dirty="0">
                <a:latin typeface="Consolas" panose="020B0609020204030204" pitchFamily="49" charset="0"/>
              </a:endParaRP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}</a:t>
              </a:r>
            </a:p>
          </p:txBody>
        </p:sp>
        <p:pic>
          <p:nvPicPr>
            <p:cNvPr id="1028" name="vCon">
              <a:extLst>
                <a:ext uri="{FF2B5EF4-FFF2-40B4-BE49-F238E27FC236}">
                  <a16:creationId xmlns:a16="http://schemas.microsoft.com/office/drawing/2014/main" id="{95D52371-ABB5-201C-BAE5-1FAA737DD5F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6117770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9" name="TextBox 1028">
              <a:extLst>
                <a:ext uri="{FF2B5EF4-FFF2-40B4-BE49-F238E27FC236}">
                  <a16:creationId xmlns:a16="http://schemas.microsoft.com/office/drawing/2014/main" id="{063BE282-B8D4-2437-313D-7DB3D9AD0AD1}"/>
                </a:ext>
              </a:extLst>
            </p:cNvPr>
            <p:cNvSpPr txBox="1"/>
            <p:nvPr/>
          </p:nvSpPr>
          <p:spPr>
            <a:xfrm>
              <a:off x="7339409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Hash:cccc..3333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sp>
        <p:nvSpPr>
          <p:cNvPr id="1030" name="Rectangle 1029">
            <a:extLst>
              <a:ext uri="{FF2B5EF4-FFF2-40B4-BE49-F238E27FC236}">
                <a16:creationId xmlns:a16="http://schemas.microsoft.com/office/drawing/2014/main" id="{BEBC6586-F1A6-46D9-EA56-D0C8F2A073D1}"/>
              </a:ext>
            </a:extLst>
          </p:cNvPr>
          <p:cNvSpPr/>
          <p:nvPr/>
        </p:nvSpPr>
        <p:spPr>
          <a:xfrm>
            <a:off x="732451" y="6095971"/>
            <a:ext cx="2415621" cy="734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subject: 	vcon://abc123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Registered:	01-01-2024-00-04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Payload:	dddd..4444</a:t>
            </a:r>
          </a:p>
          <a:p>
            <a:pPr>
              <a:tabLst>
                <a:tab pos="1087438" algn="l"/>
              </a:tabLst>
            </a:pPr>
            <a:r>
              <a:rPr lang="en-US" sz="1000" dirty="0" err="1">
                <a:solidFill>
                  <a:schemeClr val="dk1"/>
                </a:solidFill>
                <a:latin typeface="Consolas" panose="020B0609020204030204" pitchFamily="49" charset="0"/>
              </a:rPr>
              <a:t>vcon_operation</a:t>
            </a: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:	revoke-consent</a:t>
            </a:r>
          </a:p>
        </p:txBody>
      </p:sp>
      <p:sp>
        <p:nvSpPr>
          <p:cNvPr id="11" name="subject-highlight">
            <a:extLst>
              <a:ext uri="{FF2B5EF4-FFF2-40B4-BE49-F238E27FC236}">
                <a16:creationId xmlns:a16="http://schemas.microsoft.com/office/drawing/2014/main" id="{05648731-585C-DDB5-9D39-094DBF522218}"/>
              </a:ext>
            </a:extLst>
          </p:cNvPr>
          <p:cNvSpPr/>
          <p:nvPr/>
        </p:nvSpPr>
        <p:spPr>
          <a:xfrm>
            <a:off x="539576" y="5410782"/>
            <a:ext cx="2367137" cy="91246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AI" descr="Ai Icon Vector Art, Icons, and Graphics for Free Download">
            <a:extLst>
              <a:ext uri="{FF2B5EF4-FFF2-40B4-BE49-F238E27FC236}">
                <a16:creationId xmlns:a16="http://schemas.microsoft.com/office/drawing/2014/main" id="{1AC170D9-7397-9924-C98E-B8D40C8E3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900" y="3340431"/>
            <a:ext cx="1427480" cy="142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18A5F73-41B0-FD8D-EA64-C0A73C62BF2E}"/>
              </a:ext>
            </a:extLst>
          </p:cNvPr>
          <p:cNvGrpSpPr/>
          <p:nvPr/>
        </p:nvGrpSpPr>
        <p:grpSpPr>
          <a:xfrm>
            <a:off x="440579" y="279143"/>
            <a:ext cx="812050" cy="698373"/>
            <a:chOff x="1234802" y="541523"/>
            <a:chExt cx="812050" cy="698373"/>
          </a:xfrm>
        </p:grpSpPr>
        <p:pic>
          <p:nvPicPr>
            <p:cNvPr id="12" name="Consumer">
              <a:extLst>
                <a:ext uri="{FF2B5EF4-FFF2-40B4-BE49-F238E27FC236}">
                  <a16:creationId xmlns:a16="http://schemas.microsoft.com/office/drawing/2014/main" id="{ED1C869D-D982-099A-9E02-4A481DB772B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922"/>
            <a:stretch/>
          </p:blipFill>
          <p:spPr>
            <a:xfrm>
              <a:off x="1543231" y="541536"/>
              <a:ext cx="503621" cy="698360"/>
            </a:xfrm>
            <a:prstGeom prst="rect">
              <a:avLst/>
            </a:prstGeom>
          </p:spPr>
        </p:pic>
        <p:pic>
          <p:nvPicPr>
            <p:cNvPr id="13" name="Consumer">
              <a:extLst>
                <a:ext uri="{FF2B5EF4-FFF2-40B4-BE49-F238E27FC236}">
                  <a16:creationId xmlns:a16="http://schemas.microsoft.com/office/drawing/2014/main" id="{DEB8B16E-B9BA-FCA0-6791-EF65EE337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353"/>
            <a:stretch/>
          </p:blipFill>
          <p:spPr>
            <a:xfrm flipH="1">
              <a:off x="1234802" y="541523"/>
              <a:ext cx="353386" cy="698360"/>
            </a:xfrm>
            <a:prstGeom prst="rect">
              <a:avLst/>
            </a:prstGeom>
          </p:spPr>
        </p:pic>
      </p:grpSp>
      <p:sp>
        <p:nvSpPr>
          <p:cNvPr id="6" name="subject-highlight">
            <a:extLst>
              <a:ext uri="{FF2B5EF4-FFF2-40B4-BE49-F238E27FC236}">
                <a16:creationId xmlns:a16="http://schemas.microsoft.com/office/drawing/2014/main" id="{12FF82C8-6CAB-7CD4-8AD5-FBA2C50BB58D}"/>
              </a:ext>
            </a:extLst>
          </p:cNvPr>
          <p:cNvSpPr/>
          <p:nvPr/>
        </p:nvSpPr>
        <p:spPr>
          <a:xfrm>
            <a:off x="3472276" y="4416878"/>
            <a:ext cx="1938918" cy="33493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DE705C-06AE-A139-EFEF-0C4248311562}"/>
              </a:ext>
            </a:extLst>
          </p:cNvPr>
          <p:cNvSpPr txBox="1"/>
          <p:nvPr/>
        </p:nvSpPr>
        <p:spPr>
          <a:xfrm>
            <a:off x="953001" y="178263"/>
            <a:ext cx="3409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Gavin – (Data Subject) </a:t>
            </a:r>
          </a:p>
        </p:txBody>
      </p:sp>
    </p:spTree>
    <p:extLst>
      <p:ext uri="{BB962C8B-B14F-4D97-AF65-F5344CB8AC3E}">
        <p14:creationId xmlns:p14="http://schemas.microsoft.com/office/powerpoint/2010/main" val="136341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0.00069 C 0.04154 -0.00347 0.22891 0.01898 0.22513 -0.08935 " pathEditMode="relative" rAng="0" ptsTypes="AA">
                                      <p:cBhvr>
                                        <p:cTn id="28" dur="900" spd="-100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63" y="-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0" grpId="0" animBg="1"/>
      <p:bldP spid="1030" grpId="1" animBg="1"/>
      <p:bldP spid="11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8344D9-DCDA-CEF8-A77D-BAAED1299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FB74C7E-3202-60C0-6E03-DF62B72AE38A}"/>
              </a:ext>
            </a:extLst>
          </p:cNvPr>
          <p:cNvSpPr/>
          <p:nvPr/>
        </p:nvSpPr>
        <p:spPr>
          <a:xfrm>
            <a:off x="5204227" y="189735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Processor</a:t>
            </a:r>
          </a:p>
          <a:p>
            <a:pPr algn="ctr"/>
            <a:r>
              <a:rPr lang="en-US" dirty="0"/>
              <a:t>ACME-Rockets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BEED69-4D09-4F47-CB34-015C820D1781}"/>
              </a:ext>
            </a:extLst>
          </p:cNvPr>
          <p:cNvSpPr/>
          <p:nvPr/>
        </p:nvSpPr>
        <p:spPr>
          <a:xfrm>
            <a:off x="5482892" y="585465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Processor</a:t>
            </a:r>
          </a:p>
          <a:p>
            <a:pPr algn="ctr"/>
            <a:r>
              <a:rPr lang="en-US" dirty="0"/>
              <a:t>ACME-Rockets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788EEC-E4B0-6B9B-6A70-55598E0B3879}"/>
              </a:ext>
            </a:extLst>
          </p:cNvPr>
          <p:cNvSpPr/>
          <p:nvPr/>
        </p:nvSpPr>
        <p:spPr>
          <a:xfrm>
            <a:off x="5761557" y="981195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Processor</a:t>
            </a:r>
          </a:p>
          <a:p>
            <a:pPr algn="ctr"/>
            <a:r>
              <a:rPr lang="en-US" dirty="0"/>
              <a:t>ACME-Rockets</a:t>
            </a:r>
          </a:p>
        </p:txBody>
      </p:sp>
      <p:grpSp>
        <p:nvGrpSpPr>
          <p:cNvPr id="21" name="vCon-bbb-static">
            <a:extLst>
              <a:ext uri="{FF2B5EF4-FFF2-40B4-BE49-F238E27FC236}">
                <a16:creationId xmlns:a16="http://schemas.microsoft.com/office/drawing/2014/main" id="{EFBCB671-4B8B-DD82-CD9E-83DB0DEFE11A}"/>
              </a:ext>
            </a:extLst>
          </p:cNvPr>
          <p:cNvGrpSpPr/>
          <p:nvPr/>
        </p:nvGrpSpPr>
        <p:grpSpPr>
          <a:xfrm>
            <a:off x="3270067" y="2458719"/>
            <a:ext cx="2130711" cy="2380954"/>
            <a:chOff x="3270067" y="2458719"/>
            <a:chExt cx="2130711" cy="238095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AB7EFD4-1C2E-2B7F-D53C-0BE201C28923}"/>
                </a:ext>
              </a:extLst>
            </p:cNvPr>
            <p:cNvSpPr txBox="1"/>
            <p:nvPr/>
          </p:nvSpPr>
          <p:spPr>
            <a:xfrm>
              <a:off x="3270067" y="2900681"/>
              <a:ext cx="2130711" cy="193899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updated: 01-01-2024-00-02,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transcription},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i="1" baseline="30000" dirty="0">
                  <a:latin typeface="Consolas" panose="020B0609020204030204" pitchFamily="49" charset="0"/>
                </a:rPr>
                <a:t>  *</a:t>
              </a:r>
              <a:r>
                <a:rPr lang="en-US" sz="1000" i="1" dirty="0">
                  <a:latin typeface="Consolas" panose="020B0609020204030204" pitchFamily="49" charset="0"/>
                </a:rPr>
                <a:t>license: private,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data_controller</a:t>
              </a:r>
              <a:r>
                <a:rPr lang="en-US" sz="1000" dirty="0">
                  <a:latin typeface="Consolas" panose="020B0609020204030204" pitchFamily="49" charset="0"/>
                </a:rPr>
                <a:t>: </a:t>
              </a:r>
              <a:r>
                <a:rPr lang="en-US" sz="1000" dirty="0" err="1">
                  <a:latin typeface="Consolas" panose="020B0609020204030204" pitchFamily="49" charset="0"/>
                </a:rPr>
                <a:t>vcongpt</a:t>
              </a:r>
              <a:endParaRPr lang="en-US" sz="1000" dirty="0">
                <a:latin typeface="Consolas" panose="020B0609020204030204" pitchFamily="49" charset="0"/>
              </a:endParaRP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}</a:t>
              </a:r>
            </a:p>
          </p:txBody>
        </p:sp>
        <p:pic>
          <p:nvPicPr>
            <p:cNvPr id="25" name="vCon">
              <a:extLst>
                <a:ext uri="{FF2B5EF4-FFF2-40B4-BE49-F238E27FC236}">
                  <a16:creationId xmlns:a16="http://schemas.microsoft.com/office/drawing/2014/main" id="{1B92DC40-B70F-8E8E-D763-4215F129F4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4DF048C-A1AA-0116-AC35-CB0C313A7B62}"/>
                </a:ext>
              </a:extLst>
            </p:cNvPr>
            <p:cNvSpPr txBox="1"/>
            <p:nvPr/>
          </p:nvSpPr>
          <p:spPr>
            <a:xfrm>
              <a:off x="4493537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Hash:bbbb..2222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grpSp>
        <p:nvGrpSpPr>
          <p:cNvPr id="1033" name="vCon-bbb-static">
            <a:extLst>
              <a:ext uri="{FF2B5EF4-FFF2-40B4-BE49-F238E27FC236}">
                <a16:creationId xmlns:a16="http://schemas.microsoft.com/office/drawing/2014/main" id="{617B8675-5832-99C3-13FB-6873878E26BD}"/>
              </a:ext>
            </a:extLst>
          </p:cNvPr>
          <p:cNvGrpSpPr/>
          <p:nvPr/>
        </p:nvGrpSpPr>
        <p:grpSpPr>
          <a:xfrm>
            <a:off x="3365317" y="2553969"/>
            <a:ext cx="2130711" cy="2380954"/>
            <a:chOff x="3270067" y="2458719"/>
            <a:chExt cx="2130711" cy="2380954"/>
          </a:xfrm>
        </p:grpSpPr>
        <p:sp>
          <p:nvSpPr>
            <p:cNvPr id="1034" name="TextBox 1033">
              <a:extLst>
                <a:ext uri="{FF2B5EF4-FFF2-40B4-BE49-F238E27FC236}">
                  <a16:creationId xmlns:a16="http://schemas.microsoft.com/office/drawing/2014/main" id="{45CD0B1A-F534-A8A4-DD29-19F904469E80}"/>
                </a:ext>
              </a:extLst>
            </p:cNvPr>
            <p:cNvSpPr txBox="1"/>
            <p:nvPr/>
          </p:nvSpPr>
          <p:spPr>
            <a:xfrm>
              <a:off x="3270067" y="2900681"/>
              <a:ext cx="2130711" cy="193899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updated: 01-01-2024-00-02,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transcription},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i="1" dirty="0">
                  <a:latin typeface="Consolas" panose="020B0609020204030204" pitchFamily="49" charset="0"/>
                </a:rPr>
                <a:t> </a:t>
              </a:r>
              <a:r>
                <a:rPr lang="en-US" sz="1000" i="1" baseline="30000" dirty="0">
                  <a:latin typeface="Consolas" panose="020B0609020204030204" pitchFamily="49" charset="0"/>
                </a:rPr>
                <a:t>*</a:t>
              </a:r>
              <a:r>
                <a:rPr lang="en-US" sz="1000" i="1" dirty="0">
                  <a:latin typeface="Consolas" panose="020B0609020204030204" pitchFamily="49" charset="0"/>
                </a:rPr>
                <a:t>license: private,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data_controller</a:t>
              </a:r>
              <a:r>
                <a:rPr lang="en-US" sz="1000" dirty="0">
                  <a:latin typeface="Consolas" panose="020B0609020204030204" pitchFamily="49" charset="0"/>
                </a:rPr>
                <a:t>: </a:t>
              </a:r>
              <a:r>
                <a:rPr lang="en-US" sz="1000" dirty="0" err="1">
                  <a:latin typeface="Consolas" panose="020B0609020204030204" pitchFamily="49" charset="0"/>
                </a:rPr>
                <a:t>vcongpt</a:t>
              </a:r>
              <a:endParaRPr lang="en-US" sz="1000" dirty="0">
                <a:latin typeface="Consolas" panose="020B0609020204030204" pitchFamily="49" charset="0"/>
              </a:endParaRP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}</a:t>
              </a:r>
            </a:p>
          </p:txBody>
        </p:sp>
        <p:pic>
          <p:nvPicPr>
            <p:cNvPr id="1035" name="vCon">
              <a:extLst>
                <a:ext uri="{FF2B5EF4-FFF2-40B4-BE49-F238E27FC236}">
                  <a16:creationId xmlns:a16="http://schemas.microsoft.com/office/drawing/2014/main" id="{7812D54A-AFEB-0227-66EF-11D266713A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6" name="TextBox 1035">
              <a:extLst>
                <a:ext uri="{FF2B5EF4-FFF2-40B4-BE49-F238E27FC236}">
                  <a16:creationId xmlns:a16="http://schemas.microsoft.com/office/drawing/2014/main" id="{FAF392DD-B338-35C6-E2F3-E2E92AD401B2}"/>
                </a:ext>
              </a:extLst>
            </p:cNvPr>
            <p:cNvSpPr txBox="1"/>
            <p:nvPr/>
          </p:nvSpPr>
          <p:spPr>
            <a:xfrm>
              <a:off x="4493537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Hash:bbbb..2222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sp>
        <p:nvSpPr>
          <p:cNvPr id="41" name="DealerNetwork">
            <a:extLst>
              <a:ext uri="{FF2B5EF4-FFF2-40B4-BE49-F238E27FC236}">
                <a16:creationId xmlns:a16="http://schemas.microsoft.com/office/drawing/2014/main" id="{F237AFDE-CBF9-B45F-A12E-753BCCBE8785}"/>
              </a:ext>
            </a:extLst>
          </p:cNvPr>
          <p:cNvSpPr/>
          <p:nvPr/>
        </p:nvSpPr>
        <p:spPr>
          <a:xfrm>
            <a:off x="9291627" y="133442"/>
            <a:ext cx="2341881" cy="5393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Dealer Network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024" name="Dealer-Caller" descr="Call center with solid fill">
            <a:extLst>
              <a:ext uri="{FF2B5EF4-FFF2-40B4-BE49-F238E27FC236}">
                <a16:creationId xmlns:a16="http://schemas.microsoft.com/office/drawing/2014/main" id="{7B62181C-05D5-D278-DE2D-CFC6072937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23705" y="278561"/>
            <a:ext cx="914400" cy="914400"/>
          </a:xfrm>
          <a:prstGeom prst="rect">
            <a:avLst/>
          </a:prstGeom>
        </p:spPr>
      </p:pic>
      <p:pic>
        <p:nvPicPr>
          <p:cNvPr id="63" name="Dealer-Caller" descr="Call center with solid fill">
            <a:extLst>
              <a:ext uri="{FF2B5EF4-FFF2-40B4-BE49-F238E27FC236}">
                <a16:creationId xmlns:a16="http://schemas.microsoft.com/office/drawing/2014/main" id="{718812E2-75DD-2E43-28E2-BEAE9C15C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71305" y="223114"/>
            <a:ext cx="914400" cy="914400"/>
          </a:xfrm>
          <a:prstGeom prst="rect">
            <a:avLst/>
          </a:prstGeom>
        </p:spPr>
      </p:pic>
      <p:pic>
        <p:nvPicPr>
          <p:cNvPr id="62" name="Dealer-Caller" descr="Call center with solid fill">
            <a:extLst>
              <a:ext uri="{FF2B5EF4-FFF2-40B4-BE49-F238E27FC236}">
                <a16:creationId xmlns:a16="http://schemas.microsoft.com/office/drawing/2014/main" id="{6091006B-BB5A-7A56-0F65-F827A18B6D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18905" y="133442"/>
            <a:ext cx="914400" cy="914400"/>
          </a:xfrm>
          <a:prstGeom prst="rect">
            <a:avLst/>
          </a:prstGeom>
        </p:spPr>
      </p:pic>
      <p:sp>
        <p:nvSpPr>
          <p:cNvPr id="3" name="Data-Controller">
            <a:extLst>
              <a:ext uri="{FF2B5EF4-FFF2-40B4-BE49-F238E27FC236}">
                <a16:creationId xmlns:a16="http://schemas.microsoft.com/office/drawing/2014/main" id="{038C7435-5785-1CBE-82F2-7CCBD18D6058}"/>
              </a:ext>
            </a:extLst>
          </p:cNvPr>
          <p:cNvSpPr/>
          <p:nvPr/>
        </p:nvSpPr>
        <p:spPr>
          <a:xfrm>
            <a:off x="3270067" y="1544319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Controller</a:t>
            </a:r>
          </a:p>
          <a:p>
            <a:pPr algn="ctr"/>
            <a:r>
              <a:rPr lang="en-US" dirty="0" err="1"/>
              <a:t>vConGPT</a:t>
            </a:r>
            <a:endParaRPr lang="en-US" dirty="0"/>
          </a:p>
        </p:txBody>
      </p:sp>
      <p:sp>
        <p:nvSpPr>
          <p:cNvPr id="4" name="Telco-Provider">
            <a:extLst>
              <a:ext uri="{FF2B5EF4-FFF2-40B4-BE49-F238E27FC236}">
                <a16:creationId xmlns:a16="http://schemas.microsoft.com/office/drawing/2014/main" id="{797200D6-A91C-5BE1-A561-809ACCA187D9}"/>
              </a:ext>
            </a:extLst>
          </p:cNvPr>
          <p:cNvSpPr/>
          <p:nvPr/>
        </p:nvSpPr>
        <p:spPr>
          <a:xfrm>
            <a:off x="372290" y="1544319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Source</a:t>
            </a:r>
          </a:p>
          <a:p>
            <a:pPr algn="ctr"/>
            <a:r>
              <a:rPr lang="en-US" dirty="0" err="1"/>
              <a:t>zTelco</a:t>
            </a:r>
            <a:endParaRPr lang="en-US" dirty="0"/>
          </a:p>
        </p:txBody>
      </p:sp>
      <p:pic>
        <p:nvPicPr>
          <p:cNvPr id="7" name="Dealer-Caller" descr="Call center with solid fill">
            <a:extLst>
              <a:ext uri="{FF2B5EF4-FFF2-40B4-BE49-F238E27FC236}">
                <a16:creationId xmlns:a16="http://schemas.microsoft.com/office/drawing/2014/main" id="{4919EF77-8B61-88C7-6162-9F5A8515FE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66505" y="54654"/>
            <a:ext cx="914400" cy="914400"/>
          </a:xfrm>
          <a:prstGeom prst="rect">
            <a:avLst/>
          </a:prstGeom>
        </p:spPr>
      </p:pic>
      <p:sp>
        <p:nvSpPr>
          <p:cNvPr id="29" name="Data-Processor-Strolid">
            <a:extLst>
              <a:ext uri="{FF2B5EF4-FFF2-40B4-BE49-F238E27FC236}">
                <a16:creationId xmlns:a16="http://schemas.microsoft.com/office/drawing/2014/main" id="{479197E3-92DC-9BF4-547D-D05906D4A9DC}"/>
              </a:ext>
            </a:extLst>
          </p:cNvPr>
          <p:cNvSpPr/>
          <p:nvPr/>
        </p:nvSpPr>
        <p:spPr>
          <a:xfrm>
            <a:off x="6117770" y="1544319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Processor</a:t>
            </a:r>
          </a:p>
          <a:p>
            <a:pPr algn="ctr"/>
            <a:r>
              <a:rPr lang="en-US" dirty="0" err="1"/>
              <a:t>Strolid</a:t>
            </a:r>
            <a:endParaRPr lang="en-US" dirty="0"/>
          </a:p>
        </p:txBody>
      </p:sp>
      <p:sp>
        <p:nvSpPr>
          <p:cNvPr id="42" name="Dealer1">
            <a:extLst>
              <a:ext uri="{FF2B5EF4-FFF2-40B4-BE49-F238E27FC236}">
                <a16:creationId xmlns:a16="http://schemas.microsoft.com/office/drawing/2014/main" id="{78B93F2A-2EDF-8EE0-2090-29F0499F8F3B}"/>
              </a:ext>
            </a:extLst>
          </p:cNvPr>
          <p:cNvSpPr/>
          <p:nvPr/>
        </p:nvSpPr>
        <p:spPr>
          <a:xfrm>
            <a:off x="9715501" y="1762814"/>
            <a:ext cx="1406847" cy="3973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Dealer1</a:t>
            </a:r>
          </a:p>
        </p:txBody>
      </p:sp>
      <p:sp>
        <p:nvSpPr>
          <p:cNvPr id="43" name="Dealer2">
            <a:extLst>
              <a:ext uri="{FF2B5EF4-FFF2-40B4-BE49-F238E27FC236}">
                <a16:creationId xmlns:a16="http://schemas.microsoft.com/office/drawing/2014/main" id="{801240B0-F597-6FA0-796F-B209ADD67487}"/>
              </a:ext>
            </a:extLst>
          </p:cNvPr>
          <p:cNvSpPr/>
          <p:nvPr/>
        </p:nvSpPr>
        <p:spPr>
          <a:xfrm>
            <a:off x="9715501" y="2254851"/>
            <a:ext cx="1406847" cy="3973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Dealer2</a:t>
            </a:r>
          </a:p>
        </p:txBody>
      </p:sp>
      <p:sp>
        <p:nvSpPr>
          <p:cNvPr id="44" name="Dealer3">
            <a:extLst>
              <a:ext uri="{FF2B5EF4-FFF2-40B4-BE49-F238E27FC236}">
                <a16:creationId xmlns:a16="http://schemas.microsoft.com/office/drawing/2014/main" id="{27F25B50-2C72-FDC7-FA0A-7E524768530A}"/>
              </a:ext>
            </a:extLst>
          </p:cNvPr>
          <p:cNvSpPr/>
          <p:nvPr/>
        </p:nvSpPr>
        <p:spPr>
          <a:xfrm>
            <a:off x="9715501" y="2746888"/>
            <a:ext cx="1406847" cy="3973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Dealer3</a:t>
            </a:r>
          </a:p>
        </p:txBody>
      </p:sp>
      <p:sp>
        <p:nvSpPr>
          <p:cNvPr id="45" name="Dealer4">
            <a:extLst>
              <a:ext uri="{FF2B5EF4-FFF2-40B4-BE49-F238E27FC236}">
                <a16:creationId xmlns:a16="http://schemas.microsoft.com/office/drawing/2014/main" id="{012B8AD3-EB8B-11F3-30FF-CD7ED616FA7F}"/>
              </a:ext>
            </a:extLst>
          </p:cNvPr>
          <p:cNvSpPr/>
          <p:nvPr/>
        </p:nvSpPr>
        <p:spPr>
          <a:xfrm>
            <a:off x="9715501" y="3238925"/>
            <a:ext cx="1406847" cy="3973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Dealer4</a:t>
            </a:r>
          </a:p>
        </p:txBody>
      </p:sp>
      <p:sp>
        <p:nvSpPr>
          <p:cNvPr id="46" name="Dealer5">
            <a:extLst>
              <a:ext uri="{FF2B5EF4-FFF2-40B4-BE49-F238E27FC236}">
                <a16:creationId xmlns:a16="http://schemas.microsoft.com/office/drawing/2014/main" id="{36619D4C-4C9A-7294-5FE0-7C5FBD44E757}"/>
              </a:ext>
            </a:extLst>
          </p:cNvPr>
          <p:cNvSpPr/>
          <p:nvPr/>
        </p:nvSpPr>
        <p:spPr>
          <a:xfrm>
            <a:off x="9715501" y="3730962"/>
            <a:ext cx="1406847" cy="3973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Dealer5</a:t>
            </a:r>
          </a:p>
        </p:txBody>
      </p:sp>
      <p:sp>
        <p:nvSpPr>
          <p:cNvPr id="2" name="SCITT-label">
            <a:extLst>
              <a:ext uri="{FF2B5EF4-FFF2-40B4-BE49-F238E27FC236}">
                <a16:creationId xmlns:a16="http://schemas.microsoft.com/office/drawing/2014/main" id="{F92C95BF-9780-EFA7-7197-8DF7C2E17A38}"/>
              </a:ext>
            </a:extLst>
          </p:cNvPr>
          <p:cNvSpPr txBox="1"/>
          <p:nvPr/>
        </p:nvSpPr>
        <p:spPr>
          <a:xfrm>
            <a:off x="9139" y="6186421"/>
            <a:ext cx="63318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SCITT</a:t>
            </a:r>
          </a:p>
        </p:txBody>
      </p:sp>
      <p:sp>
        <p:nvSpPr>
          <p:cNvPr id="5" name="SCITT-aaaa">
            <a:extLst>
              <a:ext uri="{FF2B5EF4-FFF2-40B4-BE49-F238E27FC236}">
                <a16:creationId xmlns:a16="http://schemas.microsoft.com/office/drawing/2014/main" id="{8EFE2CA2-8A21-49D9-6C0B-875696E276B1}"/>
              </a:ext>
            </a:extLst>
          </p:cNvPr>
          <p:cNvSpPr/>
          <p:nvPr/>
        </p:nvSpPr>
        <p:spPr>
          <a:xfrm>
            <a:off x="491092" y="5410781"/>
            <a:ext cx="2415621" cy="734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subject: 	vcon://abc123</a:t>
            </a:r>
          </a:p>
          <a:p>
            <a:pPr>
              <a:tabLst>
                <a:tab pos="1087438" algn="l"/>
              </a:tabLst>
            </a:pPr>
            <a:r>
              <a:rPr lang="en-US" sz="1000" dirty="0" err="1">
                <a:solidFill>
                  <a:schemeClr val="dk1"/>
                </a:solidFill>
                <a:latin typeface="Consolas" panose="020B0609020204030204" pitchFamily="49" charset="0"/>
              </a:rPr>
              <a:t>vcon_operation</a:t>
            </a: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:	create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Payload:	aaaa..1111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Registered:	01-01-2024-00-01</a:t>
            </a:r>
          </a:p>
        </p:txBody>
      </p:sp>
      <p:sp>
        <p:nvSpPr>
          <p:cNvPr id="8" name="SCITT-bbbb">
            <a:extLst>
              <a:ext uri="{FF2B5EF4-FFF2-40B4-BE49-F238E27FC236}">
                <a16:creationId xmlns:a16="http://schemas.microsoft.com/office/drawing/2014/main" id="{838CE176-38D1-B1DC-E825-A3BF25B9502D}"/>
              </a:ext>
            </a:extLst>
          </p:cNvPr>
          <p:cNvSpPr/>
          <p:nvPr/>
        </p:nvSpPr>
        <p:spPr>
          <a:xfrm>
            <a:off x="566709" y="5639451"/>
            <a:ext cx="2415621" cy="734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subject: 	vcon://abc123</a:t>
            </a:r>
          </a:p>
          <a:p>
            <a:pPr>
              <a:tabLst>
                <a:tab pos="1087438" algn="l"/>
              </a:tabLst>
            </a:pPr>
            <a:r>
              <a:rPr lang="en-US" sz="1000" dirty="0" err="1">
                <a:solidFill>
                  <a:schemeClr val="dk1"/>
                </a:solidFill>
                <a:latin typeface="Consolas" panose="020B0609020204030204" pitchFamily="49" charset="0"/>
              </a:rPr>
              <a:t>vcon_operation</a:t>
            </a: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:	transcribe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Payload:	bbbb..2222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Registered:	01-01-2024-00-02</a:t>
            </a:r>
          </a:p>
        </p:txBody>
      </p:sp>
      <p:sp>
        <p:nvSpPr>
          <p:cNvPr id="9" name="SCITT-cccc">
            <a:extLst>
              <a:ext uri="{FF2B5EF4-FFF2-40B4-BE49-F238E27FC236}">
                <a16:creationId xmlns:a16="http://schemas.microsoft.com/office/drawing/2014/main" id="{5E21FAC2-9FB0-A81E-BD63-32B07A2C8816}"/>
              </a:ext>
            </a:extLst>
          </p:cNvPr>
          <p:cNvSpPr/>
          <p:nvPr/>
        </p:nvSpPr>
        <p:spPr>
          <a:xfrm>
            <a:off x="642326" y="5868121"/>
            <a:ext cx="2415621" cy="734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subject: 	vcon://abc123</a:t>
            </a:r>
          </a:p>
          <a:p>
            <a:pPr>
              <a:tabLst>
                <a:tab pos="1087438" algn="l"/>
              </a:tabLst>
            </a:pPr>
            <a:r>
              <a:rPr lang="en-US" sz="1000" dirty="0" err="1">
                <a:solidFill>
                  <a:schemeClr val="dk1"/>
                </a:solidFill>
                <a:latin typeface="Consolas" panose="020B0609020204030204" pitchFamily="49" charset="0"/>
              </a:rPr>
              <a:t>vcon_operation</a:t>
            </a: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:	sentiment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Payload:	cccc..3333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Registered:	01-01-2024-00-03</a:t>
            </a:r>
          </a:p>
        </p:txBody>
      </p:sp>
      <p:grpSp>
        <p:nvGrpSpPr>
          <p:cNvPr id="51" name="vCon-aaaa-static">
            <a:extLst>
              <a:ext uri="{FF2B5EF4-FFF2-40B4-BE49-F238E27FC236}">
                <a16:creationId xmlns:a16="http://schemas.microsoft.com/office/drawing/2014/main" id="{8A79B389-2A13-87FC-BFAB-ADCD2DD782E8}"/>
              </a:ext>
            </a:extLst>
          </p:cNvPr>
          <p:cNvGrpSpPr/>
          <p:nvPr/>
        </p:nvGrpSpPr>
        <p:grpSpPr>
          <a:xfrm>
            <a:off x="372290" y="2458719"/>
            <a:ext cx="2136144" cy="1767939"/>
            <a:chOff x="372290" y="2458720"/>
            <a:chExt cx="2136144" cy="1767939"/>
          </a:xfrm>
        </p:grpSpPr>
        <p:pic>
          <p:nvPicPr>
            <p:cNvPr id="17" name="vCon">
              <a:extLst>
                <a:ext uri="{FF2B5EF4-FFF2-40B4-BE49-F238E27FC236}">
                  <a16:creationId xmlns:a16="http://schemas.microsoft.com/office/drawing/2014/main" id="{AFE26FE5-11A4-6160-F275-052813A36CA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72290" y="2458720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0581707-DFA1-FE75-F2C8-E54F454CE279}"/>
                </a:ext>
              </a:extLst>
            </p:cNvPr>
            <p:cNvSpPr txBox="1"/>
            <p:nvPr/>
          </p:nvSpPr>
          <p:spPr>
            <a:xfrm>
              <a:off x="372290" y="2903220"/>
              <a:ext cx="2130711" cy="132343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8D98459-4803-3423-9DD4-9A66D4F9F7D0}"/>
                </a:ext>
              </a:extLst>
            </p:cNvPr>
            <p:cNvSpPr txBox="1"/>
            <p:nvPr/>
          </p:nvSpPr>
          <p:spPr>
            <a:xfrm>
              <a:off x="1612690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Hash:aaaa..1111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grpSp>
        <p:nvGrpSpPr>
          <p:cNvPr id="38" name="vCon-ddd">
            <a:extLst>
              <a:ext uri="{FF2B5EF4-FFF2-40B4-BE49-F238E27FC236}">
                <a16:creationId xmlns:a16="http://schemas.microsoft.com/office/drawing/2014/main" id="{BC5017AF-F54C-F17B-7C3A-B2831B0AA1EA}"/>
              </a:ext>
            </a:extLst>
          </p:cNvPr>
          <p:cNvGrpSpPr/>
          <p:nvPr/>
        </p:nvGrpSpPr>
        <p:grpSpPr>
          <a:xfrm>
            <a:off x="3472275" y="2711183"/>
            <a:ext cx="2130711" cy="2534843"/>
            <a:chOff x="3270067" y="2458719"/>
            <a:chExt cx="2130711" cy="2534843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FD6605F-AA74-6F1C-B977-3ADA44EEA2FC}"/>
                </a:ext>
              </a:extLst>
            </p:cNvPr>
            <p:cNvSpPr txBox="1"/>
            <p:nvPr/>
          </p:nvSpPr>
          <p:spPr>
            <a:xfrm>
              <a:off x="3270067" y="2900681"/>
              <a:ext cx="2130711" cy="209288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updated: 01-</a:t>
              </a:r>
              <a:r>
                <a:rPr lang="en-US" sz="1000" b="1" dirty="0">
                  <a:latin typeface="Consolas" panose="020B0609020204030204" pitchFamily="49" charset="0"/>
                </a:rPr>
                <a:t>20</a:t>
              </a:r>
              <a:r>
                <a:rPr lang="en-US" sz="1000" dirty="0">
                  <a:latin typeface="Consolas" panose="020B0609020204030204" pitchFamily="49" charset="0"/>
                </a:rPr>
                <a:t>-2024-00-04,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transcription},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b="1" dirty="0">
                  <a:latin typeface="Consolas" panose="020B0609020204030204" pitchFamily="49" charset="0"/>
                </a:rPr>
                <a:t>	revoke-consent: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b="1" dirty="0">
                  <a:latin typeface="Consolas" panose="020B0609020204030204" pitchFamily="49" charset="0"/>
                </a:rPr>
                <a:t>			111-867-5309}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i="1" baseline="30000" dirty="0">
                  <a:latin typeface="Consolas" panose="020B0609020204030204" pitchFamily="49" charset="0"/>
                </a:rPr>
                <a:t>*</a:t>
              </a:r>
              <a:r>
                <a:rPr lang="en-US" sz="1000" i="1" dirty="0">
                  <a:latin typeface="Consolas" panose="020B0609020204030204" pitchFamily="49" charset="0"/>
                </a:rPr>
                <a:t>license: private,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data_controller</a:t>
              </a:r>
              <a:r>
                <a:rPr lang="en-US" sz="1000" dirty="0">
                  <a:latin typeface="Consolas" panose="020B0609020204030204" pitchFamily="49" charset="0"/>
                </a:rPr>
                <a:t>: </a:t>
              </a:r>
              <a:r>
                <a:rPr lang="en-US" sz="1000" dirty="0" err="1">
                  <a:latin typeface="Consolas" panose="020B0609020204030204" pitchFamily="49" charset="0"/>
                </a:rPr>
                <a:t>vcongpt</a:t>
              </a:r>
              <a:endParaRPr lang="en-US" sz="1000" dirty="0">
                <a:latin typeface="Consolas" panose="020B0609020204030204" pitchFamily="49" charset="0"/>
              </a:endParaRP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}</a:t>
              </a:r>
            </a:p>
          </p:txBody>
        </p:sp>
        <p:pic>
          <p:nvPicPr>
            <p:cNvPr id="40" name="vCon">
              <a:extLst>
                <a:ext uri="{FF2B5EF4-FFF2-40B4-BE49-F238E27FC236}">
                  <a16:creationId xmlns:a16="http://schemas.microsoft.com/office/drawing/2014/main" id="{95D595BB-D26A-F0E0-AE86-398F69BC3AA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B0910CB-6F8C-C0FF-56E0-8D421E13AC5F}"/>
                </a:ext>
              </a:extLst>
            </p:cNvPr>
            <p:cNvSpPr txBox="1"/>
            <p:nvPr/>
          </p:nvSpPr>
          <p:spPr>
            <a:xfrm>
              <a:off x="4493537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Hash:dddd..4444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</p:grpSp>
      <p:grpSp>
        <p:nvGrpSpPr>
          <p:cNvPr id="54" name="vCon-bbb-static">
            <a:extLst>
              <a:ext uri="{FF2B5EF4-FFF2-40B4-BE49-F238E27FC236}">
                <a16:creationId xmlns:a16="http://schemas.microsoft.com/office/drawing/2014/main" id="{5167A5D7-1E71-91D3-F86C-7F81E4978358}"/>
              </a:ext>
            </a:extLst>
          </p:cNvPr>
          <p:cNvGrpSpPr/>
          <p:nvPr/>
        </p:nvGrpSpPr>
        <p:grpSpPr>
          <a:xfrm>
            <a:off x="6233390" y="2553969"/>
            <a:ext cx="2130711" cy="2380954"/>
            <a:chOff x="3270067" y="2458719"/>
            <a:chExt cx="2130711" cy="238095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A36AAFB-AB6D-2360-8306-501152FCF505}"/>
                </a:ext>
              </a:extLst>
            </p:cNvPr>
            <p:cNvSpPr txBox="1"/>
            <p:nvPr/>
          </p:nvSpPr>
          <p:spPr>
            <a:xfrm>
              <a:off x="3270067" y="2900681"/>
              <a:ext cx="2130711" cy="193899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updated: 01-01-2024-00-02,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transcription }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i="1" baseline="30000" dirty="0">
                  <a:latin typeface="Consolas" panose="020B0609020204030204" pitchFamily="49" charset="0"/>
                </a:rPr>
                <a:t>*</a:t>
              </a:r>
              <a:r>
                <a:rPr lang="en-US" sz="1000" i="1" dirty="0">
                  <a:latin typeface="Consolas" panose="020B0609020204030204" pitchFamily="49" charset="0"/>
                </a:rPr>
                <a:t>license: private,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consenst_lifetime</a:t>
              </a:r>
              <a:r>
                <a:rPr lang="en-US" sz="1000" dirty="0">
                  <a:latin typeface="Consolas" panose="020B0609020204030204" pitchFamily="49" charset="0"/>
                </a:rPr>
                <a:t>: 15d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}</a:t>
              </a:r>
            </a:p>
          </p:txBody>
        </p:sp>
        <p:pic>
          <p:nvPicPr>
            <p:cNvPr id="59" name="vCon">
              <a:extLst>
                <a:ext uri="{FF2B5EF4-FFF2-40B4-BE49-F238E27FC236}">
                  <a16:creationId xmlns:a16="http://schemas.microsoft.com/office/drawing/2014/main" id="{8256AA54-06DA-0325-F913-2FCCB60DAC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9A1837E-0655-8FC7-EF3A-29682BE792C9}"/>
                </a:ext>
              </a:extLst>
            </p:cNvPr>
            <p:cNvSpPr txBox="1"/>
            <p:nvPr/>
          </p:nvSpPr>
          <p:spPr>
            <a:xfrm>
              <a:off x="4493537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Hash:bbbb..2222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grpSp>
        <p:nvGrpSpPr>
          <p:cNvPr id="1025" name="vCon-ccc">
            <a:extLst>
              <a:ext uri="{FF2B5EF4-FFF2-40B4-BE49-F238E27FC236}">
                <a16:creationId xmlns:a16="http://schemas.microsoft.com/office/drawing/2014/main" id="{862EF32F-F77B-463B-314E-C64BCCF8B92C}"/>
              </a:ext>
            </a:extLst>
          </p:cNvPr>
          <p:cNvGrpSpPr/>
          <p:nvPr/>
        </p:nvGrpSpPr>
        <p:grpSpPr>
          <a:xfrm>
            <a:off x="6308270" y="2649219"/>
            <a:ext cx="2141126" cy="2688731"/>
            <a:chOff x="6117770" y="2458719"/>
            <a:chExt cx="2141126" cy="2688731"/>
          </a:xfrm>
        </p:grpSpPr>
        <p:sp>
          <p:nvSpPr>
            <p:cNvPr id="1027" name="TextBox 1026">
              <a:extLst>
                <a:ext uri="{FF2B5EF4-FFF2-40B4-BE49-F238E27FC236}">
                  <a16:creationId xmlns:a16="http://schemas.microsoft.com/office/drawing/2014/main" id="{523ED47E-9D6A-8E45-4AF3-F2B0E526D2FC}"/>
                </a:ext>
              </a:extLst>
            </p:cNvPr>
            <p:cNvSpPr txBox="1"/>
            <p:nvPr/>
          </p:nvSpPr>
          <p:spPr>
            <a:xfrm>
              <a:off x="6128185" y="2900681"/>
              <a:ext cx="2130711" cy="224676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updated: 01-01-2024-00-03,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transcription,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sentiment,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leads}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i="1" dirty="0">
                  <a:latin typeface="Consolas" panose="020B0609020204030204" pitchFamily="49" charset="0"/>
                </a:rPr>
                <a:t> </a:t>
              </a:r>
              <a:r>
                <a:rPr lang="en-US" sz="1000" i="1" baseline="30000" dirty="0">
                  <a:latin typeface="Consolas" panose="020B0609020204030204" pitchFamily="49" charset="0"/>
                </a:rPr>
                <a:t>*</a:t>
              </a:r>
              <a:r>
                <a:rPr lang="en-US" sz="1000" i="1" dirty="0">
                  <a:latin typeface="Consolas" panose="020B0609020204030204" pitchFamily="49" charset="0"/>
                </a:rPr>
                <a:t>license: private,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data_controller</a:t>
              </a:r>
              <a:r>
                <a:rPr lang="en-US" sz="1000" dirty="0">
                  <a:latin typeface="Consolas" panose="020B0609020204030204" pitchFamily="49" charset="0"/>
                </a:rPr>
                <a:t>: </a:t>
              </a:r>
              <a:r>
                <a:rPr lang="en-US" sz="1000" dirty="0" err="1">
                  <a:latin typeface="Consolas" panose="020B0609020204030204" pitchFamily="49" charset="0"/>
                </a:rPr>
                <a:t>vcongpt</a:t>
              </a:r>
              <a:br>
                <a:rPr lang="en-US" sz="1000" dirty="0">
                  <a:latin typeface="Consolas" panose="020B0609020204030204" pitchFamily="49" charset="0"/>
                </a:rPr>
              </a:br>
              <a:r>
                <a:rPr lang="en-US" sz="1000" dirty="0">
                  <a:latin typeface="Consolas" panose="020B0609020204030204" pitchFamily="49" charset="0"/>
                </a:rPr>
                <a:t>}</a:t>
              </a:r>
            </a:p>
          </p:txBody>
        </p:sp>
        <p:pic>
          <p:nvPicPr>
            <p:cNvPr id="1028" name="vCon">
              <a:extLst>
                <a:ext uri="{FF2B5EF4-FFF2-40B4-BE49-F238E27FC236}">
                  <a16:creationId xmlns:a16="http://schemas.microsoft.com/office/drawing/2014/main" id="{DA2B9607-4CF8-679C-68F4-61C49E77416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6117770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9" name="TextBox 1028">
              <a:extLst>
                <a:ext uri="{FF2B5EF4-FFF2-40B4-BE49-F238E27FC236}">
                  <a16:creationId xmlns:a16="http://schemas.microsoft.com/office/drawing/2014/main" id="{4BDC33B3-4153-8F1B-5278-CD443D706C10}"/>
                </a:ext>
              </a:extLst>
            </p:cNvPr>
            <p:cNvSpPr txBox="1"/>
            <p:nvPr/>
          </p:nvSpPr>
          <p:spPr>
            <a:xfrm>
              <a:off x="7339409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Hash:cccc..3333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sp>
        <p:nvSpPr>
          <p:cNvPr id="1030" name="Rectangle 1029">
            <a:extLst>
              <a:ext uri="{FF2B5EF4-FFF2-40B4-BE49-F238E27FC236}">
                <a16:creationId xmlns:a16="http://schemas.microsoft.com/office/drawing/2014/main" id="{A73E47A7-C5E2-311C-16FD-3648E3AC4B05}"/>
              </a:ext>
            </a:extLst>
          </p:cNvPr>
          <p:cNvSpPr/>
          <p:nvPr/>
        </p:nvSpPr>
        <p:spPr>
          <a:xfrm>
            <a:off x="732451" y="6095971"/>
            <a:ext cx="2415621" cy="734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subject: 	vcon://abc123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Registered:	01-01-2024-00-04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Payload:	dddd..4444</a:t>
            </a:r>
          </a:p>
          <a:p>
            <a:pPr>
              <a:tabLst>
                <a:tab pos="1087438" algn="l"/>
              </a:tabLst>
            </a:pPr>
            <a:r>
              <a:rPr lang="en-US" sz="1000" dirty="0" err="1">
                <a:solidFill>
                  <a:schemeClr val="dk1"/>
                </a:solidFill>
                <a:latin typeface="Consolas" panose="020B0609020204030204" pitchFamily="49" charset="0"/>
              </a:rPr>
              <a:t>vcon_operation</a:t>
            </a: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:	revoke-consent</a:t>
            </a:r>
          </a:p>
        </p:txBody>
      </p:sp>
      <p:pic>
        <p:nvPicPr>
          <p:cNvPr id="1032" name="AI" descr="Ai Icon Vector Art, Icons, and Graphics for Free Download">
            <a:extLst>
              <a:ext uri="{FF2B5EF4-FFF2-40B4-BE49-F238E27FC236}">
                <a16:creationId xmlns:a16="http://schemas.microsoft.com/office/drawing/2014/main" id="{E2879A1C-EEAF-7F99-8736-8313CC4F8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900" y="3340431"/>
            <a:ext cx="1427480" cy="142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phic 9" descr="Hourglass Finished with solid fill">
            <a:extLst>
              <a:ext uri="{FF2B5EF4-FFF2-40B4-BE49-F238E27FC236}">
                <a16:creationId xmlns:a16="http://schemas.microsoft.com/office/drawing/2014/main" id="{F7DF7239-58B7-B6E3-0394-ED1B9ECCDE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48476" y="4745035"/>
            <a:ext cx="714493" cy="714493"/>
          </a:xfrm>
          <a:prstGeom prst="rect">
            <a:avLst/>
          </a:prstGeom>
        </p:spPr>
      </p:pic>
      <p:pic>
        <p:nvPicPr>
          <p:cNvPr id="12" name="Graphic 11" descr="Detective male with solid fill">
            <a:extLst>
              <a:ext uri="{FF2B5EF4-FFF2-40B4-BE49-F238E27FC236}">
                <a16:creationId xmlns:a16="http://schemas.microsoft.com/office/drawing/2014/main" id="{C74FD994-DE6B-582B-D552-DC41ECD748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88406" y="5215391"/>
            <a:ext cx="914400" cy="914400"/>
          </a:xfrm>
          <a:prstGeom prst="rect">
            <a:avLst/>
          </a:prstGeom>
        </p:spPr>
      </p:pic>
      <p:pic>
        <p:nvPicPr>
          <p:cNvPr id="48" name="Graphic 47" descr="Police female with solid fill">
            <a:extLst>
              <a:ext uri="{FF2B5EF4-FFF2-40B4-BE49-F238E27FC236}">
                <a16:creationId xmlns:a16="http://schemas.microsoft.com/office/drawing/2014/main" id="{BF81B20E-2317-2BAC-6BCE-3F4F3E1E963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284468" y="5231278"/>
            <a:ext cx="914400" cy="9144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628404B-E7E4-1282-9762-7142D5DAE703}"/>
              </a:ext>
            </a:extLst>
          </p:cNvPr>
          <p:cNvGrpSpPr/>
          <p:nvPr/>
        </p:nvGrpSpPr>
        <p:grpSpPr>
          <a:xfrm>
            <a:off x="440579" y="279143"/>
            <a:ext cx="812050" cy="698373"/>
            <a:chOff x="1234802" y="541523"/>
            <a:chExt cx="812050" cy="698373"/>
          </a:xfrm>
        </p:grpSpPr>
        <p:pic>
          <p:nvPicPr>
            <p:cNvPr id="16" name="Consumer">
              <a:extLst>
                <a:ext uri="{FF2B5EF4-FFF2-40B4-BE49-F238E27FC236}">
                  <a16:creationId xmlns:a16="http://schemas.microsoft.com/office/drawing/2014/main" id="{2053AA3E-D1EC-1D02-4B4E-1315C057D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922"/>
            <a:stretch/>
          </p:blipFill>
          <p:spPr>
            <a:xfrm>
              <a:off x="1543231" y="541536"/>
              <a:ext cx="503621" cy="698360"/>
            </a:xfrm>
            <a:prstGeom prst="rect">
              <a:avLst/>
            </a:prstGeom>
          </p:spPr>
        </p:pic>
        <p:pic>
          <p:nvPicPr>
            <p:cNvPr id="18" name="Consumer">
              <a:extLst>
                <a:ext uri="{FF2B5EF4-FFF2-40B4-BE49-F238E27FC236}">
                  <a16:creationId xmlns:a16="http://schemas.microsoft.com/office/drawing/2014/main" id="{EE9947A4-2A25-A0B6-0EE9-1F1A3E977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353"/>
            <a:stretch/>
          </p:blipFill>
          <p:spPr>
            <a:xfrm flipH="1">
              <a:off x="1234802" y="541523"/>
              <a:ext cx="353386" cy="698360"/>
            </a:xfrm>
            <a:prstGeom prst="rect">
              <a:avLst/>
            </a:prstGeom>
          </p:spPr>
        </p:pic>
      </p:grpSp>
      <p:sp>
        <p:nvSpPr>
          <p:cNvPr id="6" name="subject-highlight">
            <a:extLst>
              <a:ext uri="{FF2B5EF4-FFF2-40B4-BE49-F238E27FC236}">
                <a16:creationId xmlns:a16="http://schemas.microsoft.com/office/drawing/2014/main" id="{59EC41EB-0ED6-0C47-D268-3CFF96750F62}"/>
              </a:ext>
            </a:extLst>
          </p:cNvPr>
          <p:cNvSpPr/>
          <p:nvPr/>
        </p:nvSpPr>
        <p:spPr>
          <a:xfrm>
            <a:off x="3497572" y="4663842"/>
            <a:ext cx="2714155" cy="91246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bject-highlight">
            <a:extLst>
              <a:ext uri="{FF2B5EF4-FFF2-40B4-BE49-F238E27FC236}">
                <a16:creationId xmlns:a16="http://schemas.microsoft.com/office/drawing/2014/main" id="{F7CA2AED-F06B-1BA9-4FB3-AADF37901273}"/>
              </a:ext>
            </a:extLst>
          </p:cNvPr>
          <p:cNvSpPr/>
          <p:nvPr/>
        </p:nvSpPr>
        <p:spPr>
          <a:xfrm>
            <a:off x="5641673" y="4663842"/>
            <a:ext cx="2714155" cy="91246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ject-highlight">
            <a:extLst>
              <a:ext uri="{FF2B5EF4-FFF2-40B4-BE49-F238E27FC236}">
                <a16:creationId xmlns:a16="http://schemas.microsoft.com/office/drawing/2014/main" id="{383494C3-0319-6F87-31C6-52F8DE5E0F08}"/>
              </a:ext>
            </a:extLst>
          </p:cNvPr>
          <p:cNvSpPr/>
          <p:nvPr/>
        </p:nvSpPr>
        <p:spPr>
          <a:xfrm>
            <a:off x="539576" y="5410782"/>
            <a:ext cx="2367137" cy="91246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BD94D4-E7EE-1680-F6C5-05EC0B54EE3D}"/>
              </a:ext>
            </a:extLst>
          </p:cNvPr>
          <p:cNvSpPr txBox="1"/>
          <p:nvPr/>
        </p:nvSpPr>
        <p:spPr>
          <a:xfrm>
            <a:off x="953001" y="178263"/>
            <a:ext cx="3409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Gavin – (Data Subject) </a:t>
            </a:r>
          </a:p>
        </p:txBody>
      </p:sp>
    </p:spTree>
    <p:extLst>
      <p:ext uri="{BB962C8B-B14F-4D97-AF65-F5344CB8AC3E}">
        <p14:creationId xmlns:p14="http://schemas.microsoft.com/office/powerpoint/2010/main" val="124555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AD11EE98-CA79-F533-D2B3-D6E5443FF239}"/>
              </a:ext>
            </a:extLst>
          </p:cNvPr>
          <p:cNvSpPr/>
          <p:nvPr/>
        </p:nvSpPr>
        <p:spPr>
          <a:xfrm>
            <a:off x="97672" y="2025615"/>
            <a:ext cx="3471510" cy="462840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3D9D75C-DFB8-3408-AEB4-0A93FB8CA93A}"/>
              </a:ext>
            </a:extLst>
          </p:cNvPr>
          <p:cNvCxnSpPr>
            <a:cxnSpLocks/>
            <a:stCxn id="8" idx="3"/>
            <a:endCxn id="67" idx="1"/>
          </p:cNvCxnSpPr>
          <p:nvPr/>
        </p:nvCxnSpPr>
        <p:spPr>
          <a:xfrm flipV="1">
            <a:off x="3207927" y="1939395"/>
            <a:ext cx="2402297" cy="80441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9C3A98E-281B-244C-5CAF-5CA5192DD127}"/>
              </a:ext>
            </a:extLst>
          </p:cNvPr>
          <p:cNvCxnSpPr>
            <a:cxnSpLocks/>
            <a:stCxn id="8" idx="3"/>
            <a:endCxn id="66" idx="1"/>
          </p:cNvCxnSpPr>
          <p:nvPr/>
        </p:nvCxnSpPr>
        <p:spPr>
          <a:xfrm>
            <a:off x="3207927" y="2743810"/>
            <a:ext cx="2402297" cy="484576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421E6B0-4E14-A70E-1DA8-E95FB088FE87}"/>
              </a:ext>
            </a:extLst>
          </p:cNvPr>
          <p:cNvCxnSpPr>
            <a:cxnSpLocks/>
            <a:stCxn id="8" idx="3"/>
            <a:endCxn id="65" idx="1"/>
          </p:cNvCxnSpPr>
          <p:nvPr/>
        </p:nvCxnSpPr>
        <p:spPr>
          <a:xfrm>
            <a:off x="3207927" y="2743810"/>
            <a:ext cx="2402297" cy="1344521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87DEB6C-D006-7992-2C6D-3913AF3E97C1}"/>
              </a:ext>
            </a:extLst>
          </p:cNvPr>
          <p:cNvCxnSpPr>
            <a:cxnSpLocks/>
            <a:stCxn id="8" idx="3"/>
            <a:endCxn id="63" idx="1"/>
          </p:cNvCxnSpPr>
          <p:nvPr/>
        </p:nvCxnSpPr>
        <p:spPr>
          <a:xfrm>
            <a:off x="3207927" y="2743810"/>
            <a:ext cx="2402298" cy="2211818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vCon-aaaa-static">
            <a:extLst>
              <a:ext uri="{FF2B5EF4-FFF2-40B4-BE49-F238E27FC236}">
                <a16:creationId xmlns:a16="http://schemas.microsoft.com/office/drawing/2014/main" id="{B08AB6BF-85B4-3BD4-6EF1-C32A6A75A638}"/>
              </a:ext>
            </a:extLst>
          </p:cNvPr>
          <p:cNvGrpSpPr/>
          <p:nvPr/>
        </p:nvGrpSpPr>
        <p:grpSpPr>
          <a:xfrm flipH="1">
            <a:off x="5699853" y="3665535"/>
            <a:ext cx="2136144" cy="690721"/>
            <a:chOff x="372290" y="2458720"/>
            <a:chExt cx="2136144" cy="690721"/>
          </a:xfrm>
        </p:grpSpPr>
        <p:pic>
          <p:nvPicPr>
            <p:cNvPr id="56" name="vCon">
              <a:extLst>
                <a:ext uri="{FF2B5EF4-FFF2-40B4-BE49-F238E27FC236}">
                  <a16:creationId xmlns:a16="http://schemas.microsoft.com/office/drawing/2014/main" id="{876C432A-2DBC-C584-8772-382906F854D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 flipH="1">
              <a:off x="372290" y="2458720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AC15E97-A42B-42BA-C618-3CD717A631B8}"/>
                </a:ext>
              </a:extLst>
            </p:cNvPr>
            <p:cNvSpPr txBox="1"/>
            <p:nvPr/>
          </p:nvSpPr>
          <p:spPr>
            <a:xfrm>
              <a:off x="372290" y="2903220"/>
              <a:ext cx="184731" cy="24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endParaRPr lang="en-US" sz="1000" dirty="0">
                <a:latin typeface="Consolas" panose="020B0609020204030204" pitchFamily="49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D1B4BA0-7717-020A-3279-6B96472AE6FA}"/>
                </a:ext>
              </a:extLst>
            </p:cNvPr>
            <p:cNvSpPr txBox="1"/>
            <p:nvPr/>
          </p:nvSpPr>
          <p:spPr>
            <a:xfrm>
              <a:off x="1612690" y="280797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Hash:bbbb..2222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5AAF7F2-30E9-8728-3724-C129AA861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Inclusion &amp; </a:t>
            </a:r>
            <a:br>
              <a:rPr lang="en-US" dirty="0"/>
            </a:br>
            <a:r>
              <a:rPr lang="en-US" dirty="0"/>
              <a:t>Consistency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1412C5-3DEC-356B-0543-0207AD1C8C3C}"/>
              </a:ext>
            </a:extLst>
          </p:cNvPr>
          <p:cNvSpPr/>
          <p:nvPr/>
        </p:nvSpPr>
        <p:spPr>
          <a:xfrm>
            <a:off x="7908830" y="3667594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Processor</a:t>
            </a:r>
          </a:p>
          <a:p>
            <a:pPr algn="ctr"/>
            <a:r>
              <a:rPr lang="en-US" dirty="0"/>
              <a:t>ACME-Rockets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FDD31F-EB99-681C-34BE-F1EBBEA14E3A}"/>
              </a:ext>
            </a:extLst>
          </p:cNvPr>
          <p:cNvSpPr/>
          <p:nvPr/>
        </p:nvSpPr>
        <p:spPr>
          <a:xfrm>
            <a:off x="7908830" y="4534891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Processor</a:t>
            </a:r>
          </a:p>
          <a:p>
            <a:pPr algn="ctr"/>
            <a:r>
              <a:rPr lang="en-US" dirty="0"/>
              <a:t>Wabbit-Networks</a:t>
            </a:r>
          </a:p>
        </p:txBody>
      </p:sp>
      <p:sp>
        <p:nvSpPr>
          <p:cNvPr id="6" name="Data-Processor-Strolid">
            <a:extLst>
              <a:ext uri="{FF2B5EF4-FFF2-40B4-BE49-F238E27FC236}">
                <a16:creationId xmlns:a16="http://schemas.microsoft.com/office/drawing/2014/main" id="{C01BB171-7661-D3F9-864A-B4FC2CCBB413}"/>
              </a:ext>
            </a:extLst>
          </p:cNvPr>
          <p:cNvSpPr/>
          <p:nvPr/>
        </p:nvSpPr>
        <p:spPr>
          <a:xfrm>
            <a:off x="7908830" y="2803437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Processor</a:t>
            </a:r>
          </a:p>
          <a:p>
            <a:pPr algn="ctr"/>
            <a:r>
              <a:rPr lang="en-US" dirty="0" err="1"/>
              <a:t>Strolid</a:t>
            </a:r>
            <a:endParaRPr lang="en-US" dirty="0"/>
          </a:p>
        </p:txBody>
      </p:sp>
      <p:sp>
        <p:nvSpPr>
          <p:cNvPr id="7" name="SCITT-label">
            <a:extLst>
              <a:ext uri="{FF2B5EF4-FFF2-40B4-BE49-F238E27FC236}">
                <a16:creationId xmlns:a16="http://schemas.microsoft.com/office/drawing/2014/main" id="{49523E9D-8C62-420F-FF58-4E83F41A41FD}"/>
              </a:ext>
            </a:extLst>
          </p:cNvPr>
          <p:cNvSpPr txBox="1"/>
          <p:nvPr/>
        </p:nvSpPr>
        <p:spPr>
          <a:xfrm>
            <a:off x="179014" y="2039572"/>
            <a:ext cx="63318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SCITT</a:t>
            </a:r>
          </a:p>
        </p:txBody>
      </p:sp>
      <p:sp>
        <p:nvSpPr>
          <p:cNvPr id="8" name="SCITT-aaaa">
            <a:extLst>
              <a:ext uri="{FF2B5EF4-FFF2-40B4-BE49-F238E27FC236}">
                <a16:creationId xmlns:a16="http://schemas.microsoft.com/office/drawing/2014/main" id="{9BF1FD08-3B68-5F92-3D64-64990FFC90AE}"/>
              </a:ext>
            </a:extLst>
          </p:cNvPr>
          <p:cNvSpPr/>
          <p:nvPr/>
        </p:nvSpPr>
        <p:spPr>
          <a:xfrm>
            <a:off x="792306" y="2376361"/>
            <a:ext cx="2415621" cy="734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subject: 	vcon://abc123</a:t>
            </a:r>
          </a:p>
          <a:p>
            <a:pPr>
              <a:tabLst>
                <a:tab pos="1087438" algn="l"/>
              </a:tabLst>
            </a:pPr>
            <a:r>
              <a:rPr lang="en-US" sz="1000" dirty="0" err="1">
                <a:solidFill>
                  <a:schemeClr val="dk1"/>
                </a:solidFill>
                <a:latin typeface="Consolas" panose="020B0609020204030204" pitchFamily="49" charset="0"/>
              </a:rPr>
              <a:t>vcon_operation</a:t>
            </a: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:	create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Payload:	aaaa..1111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Registered:	01-01-2024-00-01</a:t>
            </a:r>
          </a:p>
        </p:txBody>
      </p:sp>
      <p:sp>
        <p:nvSpPr>
          <p:cNvPr id="9" name="SCITT-bbbb">
            <a:extLst>
              <a:ext uri="{FF2B5EF4-FFF2-40B4-BE49-F238E27FC236}">
                <a16:creationId xmlns:a16="http://schemas.microsoft.com/office/drawing/2014/main" id="{64C9E59E-DA81-3D9B-5C97-6ED34E3A67E5}"/>
              </a:ext>
            </a:extLst>
          </p:cNvPr>
          <p:cNvSpPr/>
          <p:nvPr/>
        </p:nvSpPr>
        <p:spPr>
          <a:xfrm>
            <a:off x="872759" y="3243045"/>
            <a:ext cx="2415621" cy="734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subject: 	vcon://abc123</a:t>
            </a:r>
          </a:p>
          <a:p>
            <a:pPr>
              <a:tabLst>
                <a:tab pos="1087438" algn="l"/>
              </a:tabLst>
            </a:pPr>
            <a:r>
              <a:rPr lang="en-US" sz="1000" dirty="0" err="1">
                <a:solidFill>
                  <a:schemeClr val="dk1"/>
                </a:solidFill>
                <a:latin typeface="Consolas" panose="020B0609020204030204" pitchFamily="49" charset="0"/>
              </a:rPr>
              <a:t>vcon_operation</a:t>
            </a: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:	transcribe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Payload:	bbbb..2222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Registered:	01-01-2024-00-02</a:t>
            </a:r>
          </a:p>
        </p:txBody>
      </p:sp>
      <p:sp>
        <p:nvSpPr>
          <p:cNvPr id="10" name="SCITT-cccc">
            <a:extLst>
              <a:ext uri="{FF2B5EF4-FFF2-40B4-BE49-F238E27FC236}">
                <a16:creationId xmlns:a16="http://schemas.microsoft.com/office/drawing/2014/main" id="{99C271BA-97EC-6F52-01A7-5A0550C9DF70}"/>
              </a:ext>
            </a:extLst>
          </p:cNvPr>
          <p:cNvSpPr/>
          <p:nvPr/>
        </p:nvSpPr>
        <p:spPr>
          <a:xfrm>
            <a:off x="953212" y="4109729"/>
            <a:ext cx="2415621" cy="734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subject: 	vcon://abc123</a:t>
            </a:r>
          </a:p>
          <a:p>
            <a:pPr>
              <a:tabLst>
                <a:tab pos="1087438" algn="l"/>
              </a:tabLst>
            </a:pPr>
            <a:r>
              <a:rPr lang="en-US" sz="1000" dirty="0" err="1">
                <a:solidFill>
                  <a:schemeClr val="dk1"/>
                </a:solidFill>
                <a:latin typeface="Consolas" panose="020B0609020204030204" pitchFamily="49" charset="0"/>
              </a:rPr>
              <a:t>vcon_operation</a:t>
            </a: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:	sentiment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Payload:	cccc..3333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Registered:	01-01-2024-00-03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2AC6F2-2130-BBB1-B81A-DBE09065FFAE}"/>
              </a:ext>
            </a:extLst>
          </p:cNvPr>
          <p:cNvSpPr/>
          <p:nvPr/>
        </p:nvSpPr>
        <p:spPr>
          <a:xfrm>
            <a:off x="1033665" y="4976412"/>
            <a:ext cx="2415621" cy="734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subject: 	vcon://abc123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Registered:	01-01-2024-00-04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Payload:	dddd..4444</a:t>
            </a:r>
          </a:p>
          <a:p>
            <a:pPr>
              <a:tabLst>
                <a:tab pos="1087438" algn="l"/>
              </a:tabLst>
            </a:pPr>
            <a:r>
              <a:rPr lang="en-US" sz="1000" dirty="0" err="1">
                <a:solidFill>
                  <a:schemeClr val="dk1"/>
                </a:solidFill>
                <a:latin typeface="Consolas" panose="020B0609020204030204" pitchFamily="49" charset="0"/>
              </a:rPr>
              <a:t>vcon_operation</a:t>
            </a: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:	revoke-consent</a:t>
            </a:r>
          </a:p>
        </p:txBody>
      </p:sp>
      <p:grpSp>
        <p:nvGrpSpPr>
          <p:cNvPr id="13" name="vCon-aaaa-static">
            <a:extLst>
              <a:ext uri="{FF2B5EF4-FFF2-40B4-BE49-F238E27FC236}">
                <a16:creationId xmlns:a16="http://schemas.microsoft.com/office/drawing/2014/main" id="{ECBADBB4-66DC-9B0E-543E-B6FDEDEBB9BF}"/>
              </a:ext>
            </a:extLst>
          </p:cNvPr>
          <p:cNvGrpSpPr/>
          <p:nvPr/>
        </p:nvGrpSpPr>
        <p:grpSpPr>
          <a:xfrm flipH="1">
            <a:off x="5699853" y="428228"/>
            <a:ext cx="2136144" cy="690721"/>
            <a:chOff x="372290" y="2458720"/>
            <a:chExt cx="2136144" cy="690721"/>
          </a:xfrm>
        </p:grpSpPr>
        <p:pic>
          <p:nvPicPr>
            <p:cNvPr id="14" name="vCon">
              <a:extLst>
                <a:ext uri="{FF2B5EF4-FFF2-40B4-BE49-F238E27FC236}">
                  <a16:creationId xmlns:a16="http://schemas.microsoft.com/office/drawing/2014/main" id="{B90EFF05-40E4-3E0A-1524-2913BA8E82C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 flipH="1">
              <a:off x="372290" y="2458720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9518419-17AF-36FE-6468-8EA96DA01F11}"/>
                </a:ext>
              </a:extLst>
            </p:cNvPr>
            <p:cNvSpPr txBox="1"/>
            <p:nvPr/>
          </p:nvSpPr>
          <p:spPr>
            <a:xfrm>
              <a:off x="372290" y="2903220"/>
              <a:ext cx="184731" cy="24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endParaRPr lang="en-US" sz="1000" dirty="0">
                <a:latin typeface="Consolas" panose="020B0609020204030204" pitchFamily="49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8CE10F8-17FE-6F05-8EA6-8CD8CFF15D9F}"/>
                </a:ext>
              </a:extLst>
            </p:cNvPr>
            <p:cNvSpPr txBox="1"/>
            <p:nvPr/>
          </p:nvSpPr>
          <p:spPr>
            <a:xfrm>
              <a:off x="1612690" y="280797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Hash:aaaa..1111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sp>
        <p:nvSpPr>
          <p:cNvPr id="17" name="Data-Controller">
            <a:extLst>
              <a:ext uri="{FF2B5EF4-FFF2-40B4-BE49-F238E27FC236}">
                <a16:creationId xmlns:a16="http://schemas.microsoft.com/office/drawing/2014/main" id="{40D7A1F6-6317-6ECC-8308-3AAEC80F8E98}"/>
              </a:ext>
            </a:extLst>
          </p:cNvPr>
          <p:cNvSpPr/>
          <p:nvPr/>
        </p:nvSpPr>
        <p:spPr>
          <a:xfrm>
            <a:off x="7908829" y="1507397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Controller</a:t>
            </a:r>
          </a:p>
          <a:p>
            <a:pPr algn="ctr"/>
            <a:r>
              <a:rPr lang="en-US" dirty="0" err="1"/>
              <a:t>vConGPT</a:t>
            </a:r>
            <a:endParaRPr lang="en-US" dirty="0"/>
          </a:p>
        </p:txBody>
      </p:sp>
      <p:sp>
        <p:nvSpPr>
          <p:cNvPr id="18" name="Telco-Provider">
            <a:extLst>
              <a:ext uri="{FF2B5EF4-FFF2-40B4-BE49-F238E27FC236}">
                <a16:creationId xmlns:a16="http://schemas.microsoft.com/office/drawing/2014/main" id="{C99DA4AF-25CB-DEC7-A64B-A3CD0CC57BC3}"/>
              </a:ext>
            </a:extLst>
          </p:cNvPr>
          <p:cNvSpPr/>
          <p:nvPr/>
        </p:nvSpPr>
        <p:spPr>
          <a:xfrm>
            <a:off x="7908829" y="424395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Source</a:t>
            </a:r>
          </a:p>
          <a:p>
            <a:pPr algn="ctr"/>
            <a:r>
              <a:rPr lang="en-US" dirty="0" err="1"/>
              <a:t>zTelco</a:t>
            </a:r>
            <a:endParaRPr lang="en-US" dirty="0"/>
          </a:p>
        </p:txBody>
      </p:sp>
      <p:grpSp>
        <p:nvGrpSpPr>
          <p:cNvPr id="19" name="vCon-bbb-static">
            <a:extLst>
              <a:ext uri="{FF2B5EF4-FFF2-40B4-BE49-F238E27FC236}">
                <a16:creationId xmlns:a16="http://schemas.microsoft.com/office/drawing/2014/main" id="{746F8C8B-6A12-54F9-5AB9-51F3FBA43999}"/>
              </a:ext>
            </a:extLst>
          </p:cNvPr>
          <p:cNvGrpSpPr/>
          <p:nvPr/>
        </p:nvGrpSpPr>
        <p:grpSpPr>
          <a:xfrm flipH="1">
            <a:off x="5716783" y="1446580"/>
            <a:ext cx="2119214" cy="688183"/>
            <a:chOff x="3270067" y="2458719"/>
            <a:chExt cx="2119214" cy="68818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26456BF-5960-02FB-CC2A-A3D075B281FF}"/>
                </a:ext>
              </a:extLst>
            </p:cNvPr>
            <p:cNvSpPr txBox="1"/>
            <p:nvPr/>
          </p:nvSpPr>
          <p:spPr>
            <a:xfrm>
              <a:off x="3270067" y="2900681"/>
              <a:ext cx="184731" cy="24622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endParaRPr lang="en-US" sz="1000" dirty="0">
                <a:latin typeface="Consolas" panose="020B0609020204030204" pitchFamily="49" charset="0"/>
              </a:endParaRPr>
            </a:p>
          </p:txBody>
        </p:sp>
        <p:pic>
          <p:nvPicPr>
            <p:cNvPr id="21" name="vCon">
              <a:extLst>
                <a:ext uri="{FF2B5EF4-FFF2-40B4-BE49-F238E27FC236}">
                  <a16:creationId xmlns:a16="http://schemas.microsoft.com/office/drawing/2014/main" id="{9CB10A41-E6F4-1E08-7286-6EF78E7ADC0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 flipH="1"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B09B000-3C6B-2AC5-132A-2522390E3D44}"/>
                </a:ext>
              </a:extLst>
            </p:cNvPr>
            <p:cNvSpPr txBox="1"/>
            <p:nvPr/>
          </p:nvSpPr>
          <p:spPr>
            <a:xfrm>
              <a:off x="4493537" y="280797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Hash:aaaa..1111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grpSp>
        <p:nvGrpSpPr>
          <p:cNvPr id="23" name="vCon-bbb-static">
            <a:extLst>
              <a:ext uri="{FF2B5EF4-FFF2-40B4-BE49-F238E27FC236}">
                <a16:creationId xmlns:a16="http://schemas.microsoft.com/office/drawing/2014/main" id="{790CA7EB-4BA5-D19F-EF61-940637CA3B92}"/>
              </a:ext>
            </a:extLst>
          </p:cNvPr>
          <p:cNvGrpSpPr/>
          <p:nvPr/>
        </p:nvGrpSpPr>
        <p:grpSpPr>
          <a:xfrm flipH="1">
            <a:off x="5716783" y="1620037"/>
            <a:ext cx="2119214" cy="564701"/>
            <a:chOff x="3270067" y="2458719"/>
            <a:chExt cx="2119214" cy="564701"/>
          </a:xfrm>
        </p:grpSpPr>
        <p:pic>
          <p:nvPicPr>
            <p:cNvPr id="25" name="vCon">
              <a:extLst>
                <a:ext uri="{FF2B5EF4-FFF2-40B4-BE49-F238E27FC236}">
                  <a16:creationId xmlns:a16="http://schemas.microsoft.com/office/drawing/2014/main" id="{7F27FF18-5369-CA6E-E3C9-AFFA98DA572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 flipH="1"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9E8F679-EDD2-3469-BA3D-1966D4A38E02}"/>
                </a:ext>
              </a:extLst>
            </p:cNvPr>
            <p:cNvSpPr txBox="1"/>
            <p:nvPr/>
          </p:nvSpPr>
          <p:spPr>
            <a:xfrm>
              <a:off x="4493537" y="280797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Hash:bbbb..2222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grpSp>
        <p:nvGrpSpPr>
          <p:cNvPr id="27" name="vCon-ddd">
            <a:extLst>
              <a:ext uri="{FF2B5EF4-FFF2-40B4-BE49-F238E27FC236}">
                <a16:creationId xmlns:a16="http://schemas.microsoft.com/office/drawing/2014/main" id="{452A5FA4-715C-CD19-A194-31EA8E29ED70}"/>
              </a:ext>
            </a:extLst>
          </p:cNvPr>
          <p:cNvGrpSpPr/>
          <p:nvPr/>
        </p:nvGrpSpPr>
        <p:grpSpPr>
          <a:xfrm flipH="1">
            <a:off x="5716783" y="1804635"/>
            <a:ext cx="2119214" cy="564701"/>
            <a:chOff x="3270067" y="2458719"/>
            <a:chExt cx="2119214" cy="564701"/>
          </a:xfrm>
        </p:grpSpPr>
        <p:pic>
          <p:nvPicPr>
            <p:cNvPr id="29" name="vCon">
              <a:extLst>
                <a:ext uri="{FF2B5EF4-FFF2-40B4-BE49-F238E27FC236}">
                  <a16:creationId xmlns:a16="http://schemas.microsoft.com/office/drawing/2014/main" id="{0A939E5F-4BA1-B5DB-5C7C-0C45A215ADA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 flipH="1"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327DB3-4592-E61C-50B1-4A45F9E1BB06}"/>
                </a:ext>
              </a:extLst>
            </p:cNvPr>
            <p:cNvSpPr txBox="1"/>
            <p:nvPr/>
          </p:nvSpPr>
          <p:spPr>
            <a:xfrm>
              <a:off x="4493537" y="280797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Hash:dddd..4444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</p:grpSp>
      <p:grpSp>
        <p:nvGrpSpPr>
          <p:cNvPr id="31" name="vCon-bbb-static">
            <a:extLst>
              <a:ext uri="{FF2B5EF4-FFF2-40B4-BE49-F238E27FC236}">
                <a16:creationId xmlns:a16="http://schemas.microsoft.com/office/drawing/2014/main" id="{8F651623-5EF1-8049-F03F-4D9784444915}"/>
              </a:ext>
            </a:extLst>
          </p:cNvPr>
          <p:cNvGrpSpPr/>
          <p:nvPr/>
        </p:nvGrpSpPr>
        <p:grpSpPr>
          <a:xfrm flipH="1">
            <a:off x="5716783" y="2677616"/>
            <a:ext cx="2119214" cy="564701"/>
            <a:chOff x="3270067" y="2458719"/>
            <a:chExt cx="2119214" cy="564701"/>
          </a:xfrm>
        </p:grpSpPr>
        <p:pic>
          <p:nvPicPr>
            <p:cNvPr id="33" name="vCon">
              <a:extLst>
                <a:ext uri="{FF2B5EF4-FFF2-40B4-BE49-F238E27FC236}">
                  <a16:creationId xmlns:a16="http://schemas.microsoft.com/office/drawing/2014/main" id="{5B80BF48-9900-C79A-D764-EF236191C4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 flipH="1"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DA096EA-BA60-46B1-B42E-E4FF32ED465F}"/>
                </a:ext>
              </a:extLst>
            </p:cNvPr>
            <p:cNvSpPr txBox="1"/>
            <p:nvPr/>
          </p:nvSpPr>
          <p:spPr>
            <a:xfrm>
              <a:off x="4493537" y="280797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Hash:bbbb..2222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grpSp>
        <p:nvGrpSpPr>
          <p:cNvPr id="35" name="vCon-ccc">
            <a:extLst>
              <a:ext uri="{FF2B5EF4-FFF2-40B4-BE49-F238E27FC236}">
                <a16:creationId xmlns:a16="http://schemas.microsoft.com/office/drawing/2014/main" id="{CDB1DFF2-9083-0CF4-FD1A-DF6F8E000027}"/>
              </a:ext>
            </a:extLst>
          </p:cNvPr>
          <p:cNvGrpSpPr/>
          <p:nvPr/>
        </p:nvGrpSpPr>
        <p:grpSpPr>
          <a:xfrm flipH="1">
            <a:off x="5718614" y="2869905"/>
            <a:ext cx="2117383" cy="564701"/>
            <a:chOff x="6117770" y="2458719"/>
            <a:chExt cx="2117383" cy="564701"/>
          </a:xfrm>
        </p:grpSpPr>
        <p:pic>
          <p:nvPicPr>
            <p:cNvPr id="37" name="vCon">
              <a:extLst>
                <a:ext uri="{FF2B5EF4-FFF2-40B4-BE49-F238E27FC236}">
                  <a16:creationId xmlns:a16="http://schemas.microsoft.com/office/drawing/2014/main" id="{8101E2DB-906D-AA39-D0D1-A0B931BCDA7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 flipH="1">
              <a:off x="6117770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E817D85-6638-4DAC-ED3E-1A6556E629B2}"/>
                </a:ext>
              </a:extLst>
            </p:cNvPr>
            <p:cNvSpPr txBox="1"/>
            <p:nvPr/>
          </p:nvSpPr>
          <p:spPr>
            <a:xfrm>
              <a:off x="7339409" y="280797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Hash:cccc..3333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grpSp>
        <p:nvGrpSpPr>
          <p:cNvPr id="39" name="vCon-bbb-static">
            <a:extLst>
              <a:ext uri="{FF2B5EF4-FFF2-40B4-BE49-F238E27FC236}">
                <a16:creationId xmlns:a16="http://schemas.microsoft.com/office/drawing/2014/main" id="{676A18A1-8885-2A0A-DB56-F40BA518A06D}"/>
              </a:ext>
            </a:extLst>
          </p:cNvPr>
          <p:cNvGrpSpPr/>
          <p:nvPr/>
        </p:nvGrpSpPr>
        <p:grpSpPr>
          <a:xfrm flipH="1">
            <a:off x="5716783" y="4574270"/>
            <a:ext cx="2119214" cy="564701"/>
            <a:chOff x="3270067" y="2458719"/>
            <a:chExt cx="2119214" cy="564701"/>
          </a:xfrm>
        </p:grpSpPr>
        <p:pic>
          <p:nvPicPr>
            <p:cNvPr id="41" name="vCon">
              <a:extLst>
                <a:ext uri="{FF2B5EF4-FFF2-40B4-BE49-F238E27FC236}">
                  <a16:creationId xmlns:a16="http://schemas.microsoft.com/office/drawing/2014/main" id="{92B8C201-9740-D10E-945B-9D8EF391E1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 flipH="1"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3A3C537-89F6-3BE2-473D-54858720033E}"/>
                </a:ext>
              </a:extLst>
            </p:cNvPr>
            <p:cNvSpPr txBox="1"/>
            <p:nvPr/>
          </p:nvSpPr>
          <p:spPr>
            <a:xfrm>
              <a:off x="4493537" y="280797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Hash:bbbb..2222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grpSp>
        <p:nvGrpSpPr>
          <p:cNvPr id="43" name="vCon-ddd">
            <a:extLst>
              <a:ext uri="{FF2B5EF4-FFF2-40B4-BE49-F238E27FC236}">
                <a16:creationId xmlns:a16="http://schemas.microsoft.com/office/drawing/2014/main" id="{DD9C1B2D-348E-3F6B-FFD7-A6B9670E3D99}"/>
              </a:ext>
            </a:extLst>
          </p:cNvPr>
          <p:cNvGrpSpPr/>
          <p:nvPr/>
        </p:nvGrpSpPr>
        <p:grpSpPr>
          <a:xfrm flipH="1">
            <a:off x="5716783" y="4795250"/>
            <a:ext cx="2119214" cy="564701"/>
            <a:chOff x="3270067" y="2458719"/>
            <a:chExt cx="2119214" cy="564701"/>
          </a:xfrm>
        </p:grpSpPr>
        <p:pic>
          <p:nvPicPr>
            <p:cNvPr id="45" name="vCon">
              <a:extLst>
                <a:ext uri="{FF2B5EF4-FFF2-40B4-BE49-F238E27FC236}">
                  <a16:creationId xmlns:a16="http://schemas.microsoft.com/office/drawing/2014/main" id="{75D39ED8-25B0-AED9-65FB-724FA8D9A5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 flipH="1"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8D65CD5-025F-CE21-F865-4A6224BA7E56}"/>
                </a:ext>
              </a:extLst>
            </p:cNvPr>
            <p:cNvSpPr txBox="1"/>
            <p:nvPr/>
          </p:nvSpPr>
          <p:spPr>
            <a:xfrm>
              <a:off x="4493537" y="280797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Hash:dddd..4444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</p:grpSp>
      <p:grpSp>
        <p:nvGrpSpPr>
          <p:cNvPr id="51" name="vCon-ddd">
            <a:extLst>
              <a:ext uri="{FF2B5EF4-FFF2-40B4-BE49-F238E27FC236}">
                <a16:creationId xmlns:a16="http://schemas.microsoft.com/office/drawing/2014/main" id="{B0EE4FD6-C022-99C2-F442-F7DF2E2FCFEA}"/>
              </a:ext>
            </a:extLst>
          </p:cNvPr>
          <p:cNvGrpSpPr/>
          <p:nvPr/>
        </p:nvGrpSpPr>
        <p:grpSpPr>
          <a:xfrm flipH="1">
            <a:off x="5702494" y="3867829"/>
            <a:ext cx="2133503" cy="564701"/>
            <a:chOff x="3270067" y="2458719"/>
            <a:chExt cx="2133503" cy="564701"/>
          </a:xfrm>
        </p:grpSpPr>
        <p:pic>
          <p:nvPicPr>
            <p:cNvPr id="53" name="vCon">
              <a:extLst>
                <a:ext uri="{FF2B5EF4-FFF2-40B4-BE49-F238E27FC236}">
                  <a16:creationId xmlns:a16="http://schemas.microsoft.com/office/drawing/2014/main" id="{78EB9AB6-BF62-6AEA-7516-54AAE6D784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 flipH="1"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5544404-B8B3-A21F-4745-2B55107C5172}"/>
                </a:ext>
              </a:extLst>
            </p:cNvPr>
            <p:cNvSpPr txBox="1"/>
            <p:nvPr/>
          </p:nvSpPr>
          <p:spPr>
            <a:xfrm>
              <a:off x="4507826" y="280797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Hash:cccc..3333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grpSp>
        <p:nvGrpSpPr>
          <p:cNvPr id="60" name="vCon-ddd">
            <a:extLst>
              <a:ext uri="{FF2B5EF4-FFF2-40B4-BE49-F238E27FC236}">
                <a16:creationId xmlns:a16="http://schemas.microsoft.com/office/drawing/2014/main" id="{4DC23644-67F4-F726-F005-06E43042DF8E}"/>
              </a:ext>
            </a:extLst>
          </p:cNvPr>
          <p:cNvGrpSpPr/>
          <p:nvPr/>
        </p:nvGrpSpPr>
        <p:grpSpPr>
          <a:xfrm flipH="1">
            <a:off x="5716783" y="3069045"/>
            <a:ext cx="2133503" cy="564701"/>
            <a:chOff x="3270067" y="2458719"/>
            <a:chExt cx="2133503" cy="564701"/>
          </a:xfrm>
        </p:grpSpPr>
        <p:pic>
          <p:nvPicPr>
            <p:cNvPr id="61" name="vCon">
              <a:extLst>
                <a:ext uri="{FF2B5EF4-FFF2-40B4-BE49-F238E27FC236}">
                  <a16:creationId xmlns:a16="http://schemas.microsoft.com/office/drawing/2014/main" id="{39D0604C-88B6-D6F5-0F61-3876F28CE43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 flipH="1"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0866DFE-D437-F0BB-948A-F6400476A545}"/>
                </a:ext>
              </a:extLst>
            </p:cNvPr>
            <p:cNvSpPr txBox="1"/>
            <p:nvPr/>
          </p:nvSpPr>
          <p:spPr>
            <a:xfrm>
              <a:off x="4507826" y="280797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Hash:dddd..4444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59C8C357-05D8-BD75-8C2A-CDB58D47EA38}"/>
              </a:ext>
            </a:extLst>
          </p:cNvPr>
          <p:cNvSpPr/>
          <p:nvPr/>
        </p:nvSpPr>
        <p:spPr>
          <a:xfrm>
            <a:off x="5610225" y="4534891"/>
            <a:ext cx="2240061" cy="84147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ADEA369-AB6B-B820-48C8-229AD05B1801}"/>
              </a:ext>
            </a:extLst>
          </p:cNvPr>
          <p:cNvSpPr/>
          <p:nvPr/>
        </p:nvSpPr>
        <p:spPr>
          <a:xfrm>
            <a:off x="5610224" y="2807649"/>
            <a:ext cx="2240061" cy="84147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A9E4F04-27FF-42BB-5A15-C54F3A32368F}"/>
              </a:ext>
            </a:extLst>
          </p:cNvPr>
          <p:cNvSpPr/>
          <p:nvPr/>
        </p:nvSpPr>
        <p:spPr>
          <a:xfrm>
            <a:off x="5610224" y="1518658"/>
            <a:ext cx="2240061" cy="84147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CC0F9E2-C8AD-550C-303B-0ADC3004979F}"/>
              </a:ext>
            </a:extLst>
          </p:cNvPr>
          <p:cNvSpPr/>
          <p:nvPr/>
        </p:nvSpPr>
        <p:spPr>
          <a:xfrm>
            <a:off x="5610224" y="442073"/>
            <a:ext cx="2240061" cy="841473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ACFD59C-4347-9478-EFF3-B1A1574A2A40}"/>
              </a:ext>
            </a:extLst>
          </p:cNvPr>
          <p:cNvSpPr/>
          <p:nvPr/>
        </p:nvSpPr>
        <p:spPr>
          <a:xfrm>
            <a:off x="5610224" y="3667594"/>
            <a:ext cx="2240061" cy="8414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04C21A3-BE61-E1FD-BDF4-B0598DA47831}"/>
              </a:ext>
            </a:extLst>
          </p:cNvPr>
          <p:cNvCxnSpPr>
            <a:stCxn id="11" idx="3"/>
            <a:endCxn id="63" idx="1"/>
          </p:cNvCxnSpPr>
          <p:nvPr/>
        </p:nvCxnSpPr>
        <p:spPr>
          <a:xfrm flipV="1">
            <a:off x="3449286" y="4955628"/>
            <a:ext cx="2160939" cy="38823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E44A2EC-34C5-CCE6-BBD6-8A668A47A8BC}"/>
              </a:ext>
            </a:extLst>
          </p:cNvPr>
          <p:cNvCxnSpPr>
            <a:cxnSpLocks/>
            <a:stCxn id="11" idx="3"/>
            <a:endCxn id="66" idx="1"/>
          </p:cNvCxnSpPr>
          <p:nvPr/>
        </p:nvCxnSpPr>
        <p:spPr>
          <a:xfrm flipV="1">
            <a:off x="3449286" y="3228386"/>
            <a:ext cx="2160938" cy="211547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B9599A0-F004-DD6C-FF42-5BC38496E78A}"/>
              </a:ext>
            </a:extLst>
          </p:cNvPr>
          <p:cNvCxnSpPr>
            <a:cxnSpLocks/>
            <a:stCxn id="11" idx="3"/>
            <a:endCxn id="67" idx="1"/>
          </p:cNvCxnSpPr>
          <p:nvPr/>
        </p:nvCxnSpPr>
        <p:spPr>
          <a:xfrm flipV="1">
            <a:off x="3449286" y="1939395"/>
            <a:ext cx="2160938" cy="340446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EE5EAA0-3572-42A3-084E-C2AA5FCA30F5}"/>
              </a:ext>
            </a:extLst>
          </p:cNvPr>
          <p:cNvCxnSpPr>
            <a:cxnSpLocks/>
            <a:stCxn id="11" idx="3"/>
            <a:endCxn id="65" idx="1"/>
          </p:cNvCxnSpPr>
          <p:nvPr/>
        </p:nvCxnSpPr>
        <p:spPr>
          <a:xfrm flipV="1">
            <a:off x="3449286" y="4088331"/>
            <a:ext cx="2160938" cy="12555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0" name="vCon-ddd">
            <a:extLst>
              <a:ext uri="{FF2B5EF4-FFF2-40B4-BE49-F238E27FC236}">
                <a16:creationId xmlns:a16="http://schemas.microsoft.com/office/drawing/2014/main" id="{6B9E5EA1-C67C-1F2A-72D6-3F9C422B8946}"/>
              </a:ext>
            </a:extLst>
          </p:cNvPr>
          <p:cNvGrpSpPr/>
          <p:nvPr/>
        </p:nvGrpSpPr>
        <p:grpSpPr>
          <a:xfrm flipH="1">
            <a:off x="5716783" y="4993265"/>
            <a:ext cx="2119214" cy="564701"/>
            <a:chOff x="3270067" y="2458719"/>
            <a:chExt cx="2119214" cy="564701"/>
          </a:xfrm>
        </p:grpSpPr>
        <p:pic>
          <p:nvPicPr>
            <p:cNvPr id="91" name="vCon">
              <a:extLst>
                <a:ext uri="{FF2B5EF4-FFF2-40B4-BE49-F238E27FC236}">
                  <a16:creationId xmlns:a16="http://schemas.microsoft.com/office/drawing/2014/main" id="{821D3E27-6C36-87A2-D0EF-BA0A86E5BBE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 flipH="1"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F5B1F11-EEBF-3704-D97D-C4F22DC1AB90}"/>
                </a:ext>
              </a:extLst>
            </p:cNvPr>
            <p:cNvSpPr txBox="1"/>
            <p:nvPr/>
          </p:nvSpPr>
          <p:spPr>
            <a:xfrm>
              <a:off x="4493537" y="2807976"/>
              <a:ext cx="895744" cy="21544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Hash:eeee..6666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</p:grp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43CE9E3-826E-2899-A750-F439DFF96245}"/>
              </a:ext>
            </a:extLst>
          </p:cNvPr>
          <p:cNvCxnSpPr>
            <a:cxnSpLocks/>
            <a:stCxn id="92" idx="3"/>
          </p:cNvCxnSpPr>
          <p:nvPr/>
        </p:nvCxnSpPr>
        <p:spPr>
          <a:xfrm flipH="1">
            <a:off x="3488277" y="5450244"/>
            <a:ext cx="2228506" cy="6302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FFA3F33-647E-38A4-48C6-9CB7CE422559}"/>
              </a:ext>
            </a:extLst>
          </p:cNvPr>
          <p:cNvCxnSpPr>
            <a:cxnSpLocks/>
            <a:stCxn id="8" idx="3"/>
            <a:endCxn id="68" idx="1"/>
          </p:cNvCxnSpPr>
          <p:nvPr/>
        </p:nvCxnSpPr>
        <p:spPr>
          <a:xfrm flipV="1">
            <a:off x="3207927" y="862810"/>
            <a:ext cx="2402297" cy="188100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A0BA2FE-3B59-A83E-EFDC-4BF6200ACFD8}"/>
              </a:ext>
            </a:extLst>
          </p:cNvPr>
          <p:cNvGrpSpPr/>
          <p:nvPr/>
        </p:nvGrpSpPr>
        <p:grpSpPr>
          <a:xfrm>
            <a:off x="229379" y="2360131"/>
            <a:ext cx="582822" cy="582822"/>
            <a:chOff x="6679050" y="4022771"/>
            <a:chExt cx="1361764" cy="1361764"/>
          </a:xfrm>
        </p:grpSpPr>
        <p:pic>
          <p:nvPicPr>
            <p:cNvPr id="103" name="Graphic 102">
              <a:extLst>
                <a:ext uri="{FF2B5EF4-FFF2-40B4-BE49-F238E27FC236}">
                  <a16:creationId xmlns:a16="http://schemas.microsoft.com/office/drawing/2014/main" id="{3C96483D-4F8F-7BB8-9F56-A963049954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6679050" y="4022771"/>
              <a:ext cx="1361764" cy="1361764"/>
            </a:xfrm>
            <a:prstGeom prst="rect">
              <a:avLst/>
            </a:prstGeom>
          </p:spPr>
        </p:pic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1B0765B-6AB5-CA10-F488-5724BF6BB420}"/>
                </a:ext>
              </a:extLst>
            </p:cNvPr>
            <p:cNvSpPr txBox="1"/>
            <p:nvPr/>
          </p:nvSpPr>
          <p:spPr>
            <a:xfrm>
              <a:off x="7130039" y="4211663"/>
              <a:ext cx="565559" cy="21573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600">
                  <a:latin typeface="Arial" panose="020B0604020202020204" pitchFamily="34" charset="0"/>
                  <a:cs typeface="Arial" panose="020B0604020202020204" pitchFamily="34" charset="0"/>
                </a:rPr>
                <a:t>Ledger</a:t>
              </a:r>
              <a:endParaRPr lang="en-US"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082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6" grpId="0" animBg="1"/>
      <p:bldP spid="67" grpId="0" animBg="1"/>
      <p:bldP spid="68" grpId="0" animBg="1"/>
      <p:bldP spid="6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87B453-D4DA-3FB9-9139-7EB20A00A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Personally Identifiable Information</a:t>
            </a:r>
            <a:br>
              <a:rPr lang="en-US"/>
            </a:b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F089304-A6B2-F40C-0B6B-316D7BCBC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omplex maths formulae on a blackboard">
            <a:extLst>
              <a:ext uri="{FF2B5EF4-FFF2-40B4-BE49-F238E27FC236}">
                <a16:creationId xmlns:a16="http://schemas.microsoft.com/office/drawing/2014/main" id="{5E67D03E-F035-FD27-3BDA-7D8B299F69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8393" b="14922"/>
          <a:stretch/>
        </p:blipFill>
        <p:spPr>
          <a:xfrm>
            <a:off x="838200" y="1115620"/>
            <a:ext cx="10515600" cy="4351338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8336CC-1723-6416-4CEC-EAC6BBCD0F15}"/>
              </a:ext>
            </a:extLst>
          </p:cNvPr>
          <p:cNvSpPr txBox="1"/>
          <p:nvPr/>
        </p:nvSpPr>
        <p:spPr>
          <a:xfrm>
            <a:off x="838200" y="5407522"/>
            <a:ext cx="109593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How is PII managed with DataTrails &amp; SCITT</a:t>
            </a:r>
            <a:r>
              <a:rPr lang="en-US" sz="4400" dirty="0">
                <a:solidFill>
                  <a:prstClr val="black"/>
                </a:solidFill>
                <a:latin typeface="Aptos Display" panose="02110004020202020204"/>
                <a:ea typeface="+mj-ea"/>
                <a:cs typeface="+mj-cs"/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26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9D926950-F336-460F-0CDE-D4B7E12E2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17" y="365125"/>
            <a:ext cx="6352765" cy="1325563"/>
          </a:xfrm>
        </p:spPr>
        <p:txBody>
          <a:bodyPr/>
          <a:lstStyle/>
          <a:p>
            <a:r>
              <a:rPr lang="en-US" dirty="0"/>
              <a:t>PII &amp; SCITT  </a:t>
            </a:r>
            <a:br>
              <a:rPr lang="en-US" dirty="0"/>
            </a:br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6A579249-E2B6-2C99-8853-0C1040B59971}"/>
              </a:ext>
            </a:extLst>
          </p:cNvPr>
          <p:cNvSpPr txBox="1">
            <a:spLocks/>
          </p:cNvSpPr>
          <p:nvPr/>
        </p:nvSpPr>
        <p:spPr>
          <a:xfrm>
            <a:off x="150607" y="365125"/>
            <a:ext cx="6185013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PII, SCITT &amp;</a:t>
            </a:r>
            <a:br>
              <a:rPr lang="en-US" dirty="0"/>
            </a:br>
            <a:r>
              <a:rPr lang="en-US" dirty="0"/>
              <a:t>DataTrails Implementation</a:t>
            </a:r>
          </a:p>
        </p:txBody>
      </p:sp>
      <p:grpSp>
        <p:nvGrpSpPr>
          <p:cNvPr id="21" name="SCITT">
            <a:extLst>
              <a:ext uri="{FF2B5EF4-FFF2-40B4-BE49-F238E27FC236}">
                <a16:creationId xmlns:a16="http://schemas.microsoft.com/office/drawing/2014/main" id="{495EFF59-A38D-DB00-D76B-2A2BBB3E9BC6}"/>
              </a:ext>
            </a:extLst>
          </p:cNvPr>
          <p:cNvGrpSpPr/>
          <p:nvPr/>
        </p:nvGrpSpPr>
        <p:grpSpPr>
          <a:xfrm>
            <a:off x="7925647" y="508791"/>
            <a:ext cx="1397182" cy="1720208"/>
            <a:chOff x="1499638" y="3408850"/>
            <a:chExt cx="1397182" cy="1720208"/>
          </a:xfrm>
        </p:grpSpPr>
        <p:pic>
          <p:nvPicPr>
            <p:cNvPr id="5" name="SCITT">
              <a:extLst>
                <a:ext uri="{FF2B5EF4-FFF2-40B4-BE49-F238E27FC236}">
                  <a16:creationId xmlns:a16="http://schemas.microsoft.com/office/drawing/2014/main" id="{45DC2A0D-569E-E350-BF72-AD35279A06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9638" y="3408850"/>
              <a:ext cx="1397182" cy="139718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A203172-405D-AB83-1A39-CD2401D774C5}"/>
                </a:ext>
              </a:extLst>
            </p:cNvPr>
            <p:cNvSpPr txBox="1"/>
            <p:nvPr/>
          </p:nvSpPr>
          <p:spPr>
            <a:xfrm>
              <a:off x="1680652" y="4605838"/>
              <a:ext cx="10351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Immutable</a:t>
              </a:r>
              <a:br>
                <a:rPr lang="en-US" sz="1400" dirty="0"/>
              </a:br>
              <a:r>
                <a:rPr lang="en-US" sz="1400" dirty="0"/>
                <a:t>Ledger</a:t>
              </a:r>
            </a:p>
          </p:txBody>
        </p:sp>
      </p:grpSp>
      <p:grpSp>
        <p:nvGrpSpPr>
          <p:cNvPr id="22" name="Index">
            <a:extLst>
              <a:ext uri="{FF2B5EF4-FFF2-40B4-BE49-F238E27FC236}">
                <a16:creationId xmlns:a16="http://schemas.microsoft.com/office/drawing/2014/main" id="{501E66D2-B51E-B154-A8D0-27428E26C6A5}"/>
              </a:ext>
            </a:extLst>
          </p:cNvPr>
          <p:cNvGrpSpPr/>
          <p:nvPr/>
        </p:nvGrpSpPr>
        <p:grpSpPr>
          <a:xfrm>
            <a:off x="7489033" y="3708735"/>
            <a:ext cx="1160622" cy="1674225"/>
            <a:chOff x="5196772" y="2016385"/>
            <a:chExt cx="1160622" cy="1674225"/>
          </a:xfrm>
        </p:grpSpPr>
        <p:pic>
          <p:nvPicPr>
            <p:cNvPr id="1028" name="Picture 4" descr="Index - Free signs icons">
              <a:extLst>
                <a:ext uri="{FF2B5EF4-FFF2-40B4-BE49-F238E27FC236}">
                  <a16:creationId xmlns:a16="http://schemas.microsoft.com/office/drawing/2014/main" id="{668DACCF-8A9E-B5D8-A161-6D8381F869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6772" y="2016385"/>
              <a:ext cx="1160622" cy="1160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2A40E1F-E4C7-1808-2BBD-3F75FDC96608}"/>
                </a:ext>
              </a:extLst>
            </p:cNvPr>
            <p:cNvSpPr txBox="1"/>
            <p:nvPr/>
          </p:nvSpPr>
          <p:spPr>
            <a:xfrm>
              <a:off x="5237063" y="3167390"/>
              <a:ext cx="10800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Index</a:t>
              </a:r>
              <a:br>
                <a:rPr lang="en-US" sz="1400" dirty="0"/>
              </a:br>
              <a:r>
                <a:rPr lang="en-US" sz="1400" dirty="0"/>
                <a:t> for Queries</a:t>
              </a:r>
            </a:p>
          </p:txBody>
        </p:sp>
      </p:grpSp>
      <p:grpSp>
        <p:nvGrpSpPr>
          <p:cNvPr id="3" name="Metamap">
            <a:extLst>
              <a:ext uri="{FF2B5EF4-FFF2-40B4-BE49-F238E27FC236}">
                <a16:creationId xmlns:a16="http://schemas.microsoft.com/office/drawing/2014/main" id="{FE82BF20-7D3C-A78B-BCDB-3E39E6B3338E}"/>
              </a:ext>
            </a:extLst>
          </p:cNvPr>
          <p:cNvGrpSpPr/>
          <p:nvPr/>
        </p:nvGrpSpPr>
        <p:grpSpPr>
          <a:xfrm>
            <a:off x="7895970" y="2506591"/>
            <a:ext cx="1966897" cy="525612"/>
            <a:chOff x="7895970" y="2506591"/>
            <a:chExt cx="1966897" cy="525612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00A3DF4-2E69-CF22-05CC-83E941FAD6E5}"/>
                </a:ext>
              </a:extLst>
            </p:cNvPr>
            <p:cNvCxnSpPr/>
            <p:nvPr/>
          </p:nvCxnSpPr>
          <p:spPr>
            <a:xfrm>
              <a:off x="7925647" y="2773405"/>
              <a:ext cx="1937220" cy="0"/>
            </a:xfrm>
            <a:prstGeom prst="straightConnector1">
              <a:avLst/>
            </a:prstGeom>
            <a:ln w="57150">
              <a:solidFill>
                <a:srgbClr val="0BA5EB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9B6FD0A-A80C-C27B-3AA9-D2FFDE470135}"/>
                </a:ext>
              </a:extLst>
            </p:cNvPr>
            <p:cNvSpPr txBox="1"/>
            <p:nvPr/>
          </p:nvSpPr>
          <p:spPr>
            <a:xfrm>
              <a:off x="7895970" y="2506591"/>
              <a:ext cx="9982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meta-map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8D0D7DE-6AB9-91C8-2B36-69F38A861F53}"/>
                </a:ext>
              </a:extLst>
            </p:cNvPr>
            <p:cNvSpPr txBox="1"/>
            <p:nvPr/>
          </p:nvSpPr>
          <p:spPr>
            <a:xfrm>
              <a:off x="8100713" y="2724426"/>
              <a:ext cx="155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signed-statement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BBEB2E91-DD8B-4B46-C623-34E1BA8A775E}"/>
              </a:ext>
            </a:extLst>
          </p:cNvPr>
          <p:cNvSpPr txBox="1"/>
          <p:nvPr/>
        </p:nvSpPr>
        <p:spPr>
          <a:xfrm>
            <a:off x="6592369" y="1081732"/>
            <a:ext cx="1556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Signed Statement</a:t>
            </a:r>
            <a:br>
              <a:rPr lang="en-US" sz="1400" dirty="0"/>
            </a:br>
            <a:r>
              <a:rPr lang="en-US" sz="1400" dirty="0"/>
              <a:t>Hash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01E8C9A-41BC-D223-EBE7-7F5A86857862}"/>
              </a:ext>
            </a:extLst>
          </p:cNvPr>
          <p:cNvSpPr/>
          <p:nvPr/>
        </p:nvSpPr>
        <p:spPr>
          <a:xfrm>
            <a:off x="6265321" y="320362"/>
            <a:ext cx="5404165" cy="5375318"/>
          </a:xfrm>
          <a:prstGeom prst="roundRect">
            <a:avLst/>
          </a:prstGeom>
          <a:noFill/>
          <a:ln w="57150">
            <a:solidFill>
              <a:srgbClr val="0BA5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6" name="Events">
            <a:extLst>
              <a:ext uri="{FF2B5EF4-FFF2-40B4-BE49-F238E27FC236}">
                <a16:creationId xmlns:a16="http://schemas.microsoft.com/office/drawing/2014/main" id="{2F81CD3C-F431-5FD4-2935-B3621F46600B}"/>
              </a:ext>
            </a:extLst>
          </p:cNvPr>
          <p:cNvSpPr/>
          <p:nvPr/>
        </p:nvSpPr>
        <p:spPr>
          <a:xfrm>
            <a:off x="7914273" y="2177893"/>
            <a:ext cx="961680" cy="374744"/>
          </a:xfrm>
          <a:prstGeom prst="roundRect">
            <a:avLst/>
          </a:prstGeom>
          <a:solidFill>
            <a:schemeClr val="bg1"/>
          </a:solidFill>
          <a:ln>
            <a:solidFill>
              <a:srgbClr val="0BA5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DataTrails</a:t>
            </a:r>
            <a:br>
              <a:rPr lang="en-US" sz="1050" dirty="0">
                <a:solidFill>
                  <a:sysClr val="windowText" lastClr="000000"/>
                </a:solidFill>
              </a:rPr>
            </a:br>
            <a:r>
              <a:rPr lang="en-US" sz="1050" dirty="0">
                <a:solidFill>
                  <a:sysClr val="windowText" lastClr="000000"/>
                </a:solidFill>
              </a:rPr>
              <a:t>Events</a:t>
            </a:r>
          </a:p>
        </p:txBody>
      </p:sp>
      <p:sp>
        <p:nvSpPr>
          <p:cNvPr id="58" name="VDS">
            <a:extLst>
              <a:ext uri="{FF2B5EF4-FFF2-40B4-BE49-F238E27FC236}">
                <a16:creationId xmlns:a16="http://schemas.microsoft.com/office/drawing/2014/main" id="{D92784EB-8359-186C-C9E6-B295CF826292}"/>
              </a:ext>
            </a:extLst>
          </p:cNvPr>
          <p:cNvSpPr/>
          <p:nvPr/>
        </p:nvSpPr>
        <p:spPr>
          <a:xfrm>
            <a:off x="9136857" y="774712"/>
            <a:ext cx="1100047" cy="3747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Verifiable Data Structure</a:t>
            </a:r>
          </a:p>
        </p:txBody>
      </p:sp>
      <p:grpSp>
        <p:nvGrpSpPr>
          <p:cNvPr id="62" name="Envelope">
            <a:extLst>
              <a:ext uri="{FF2B5EF4-FFF2-40B4-BE49-F238E27FC236}">
                <a16:creationId xmlns:a16="http://schemas.microsoft.com/office/drawing/2014/main" id="{A4431781-2D62-B809-5E97-12A071609FB7}"/>
              </a:ext>
            </a:extLst>
          </p:cNvPr>
          <p:cNvGrpSpPr/>
          <p:nvPr/>
        </p:nvGrpSpPr>
        <p:grpSpPr>
          <a:xfrm>
            <a:off x="3371564" y="3897471"/>
            <a:ext cx="1835760" cy="1275427"/>
            <a:chOff x="5128354" y="4390390"/>
            <a:chExt cx="1835760" cy="127542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430A260-1AA8-2ED5-5C16-8226EAB1EDAE}"/>
                </a:ext>
              </a:extLst>
            </p:cNvPr>
            <p:cNvSpPr txBox="1"/>
            <p:nvPr/>
          </p:nvSpPr>
          <p:spPr>
            <a:xfrm>
              <a:off x="5128354" y="5327263"/>
              <a:ext cx="18357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latin typeface="Montserrat" pitchFamily="2" charset="0"/>
                </a:rPr>
                <a:t>COSE Envelope</a:t>
              </a:r>
            </a:p>
          </p:txBody>
        </p:sp>
        <p:pic>
          <p:nvPicPr>
            <p:cNvPr id="1024" name="Picture 2" descr="Blue Mail Letter - Free Clip Art">
              <a:extLst>
                <a:ext uri="{FF2B5EF4-FFF2-40B4-BE49-F238E27FC236}">
                  <a16:creationId xmlns:a16="http://schemas.microsoft.com/office/drawing/2014/main" id="{7C3F03A1-1382-E00E-E3A4-86134BF348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4516" y="4390390"/>
              <a:ext cx="1123432" cy="777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5" name="WaxSeal" descr="Wax Seal A by imrahilXbattousai on DeviantArt">
            <a:extLst>
              <a:ext uri="{FF2B5EF4-FFF2-40B4-BE49-F238E27FC236}">
                <a16:creationId xmlns:a16="http://schemas.microsoft.com/office/drawing/2014/main" id="{C243C46B-9318-22CB-6A6E-C27592F310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106452" y="4182658"/>
            <a:ext cx="319953" cy="314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E98095-94FA-710E-F987-1A371B7BAF4B}"/>
              </a:ext>
            </a:extLst>
          </p:cNvPr>
          <p:cNvCxnSpPr>
            <a:cxnSpLocks/>
          </p:cNvCxnSpPr>
          <p:nvPr/>
        </p:nvCxnSpPr>
        <p:spPr>
          <a:xfrm flipV="1">
            <a:off x="6433073" y="1162320"/>
            <a:ext cx="1829184" cy="186988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API">
            <a:extLst>
              <a:ext uri="{FF2B5EF4-FFF2-40B4-BE49-F238E27FC236}">
                <a16:creationId xmlns:a16="http://schemas.microsoft.com/office/drawing/2014/main" id="{59935AE1-1767-A497-902D-7033C4DECA9F}"/>
              </a:ext>
            </a:extLst>
          </p:cNvPr>
          <p:cNvGrpSpPr/>
          <p:nvPr/>
        </p:nvGrpSpPr>
        <p:grpSpPr>
          <a:xfrm>
            <a:off x="5519771" y="2459019"/>
            <a:ext cx="1355649" cy="1355649"/>
            <a:chOff x="1907977" y="2552094"/>
            <a:chExt cx="1355649" cy="1355649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29BB5E7-FC6A-C0E2-3AD4-A61B91D9F104}"/>
                </a:ext>
              </a:extLst>
            </p:cNvPr>
            <p:cNvSpPr/>
            <p:nvPr/>
          </p:nvSpPr>
          <p:spPr>
            <a:xfrm>
              <a:off x="2611532" y="2705111"/>
              <a:ext cx="524808" cy="1049614"/>
            </a:xfrm>
            <a:custGeom>
              <a:avLst/>
              <a:gdLst>
                <a:gd name="connsiteX0" fmla="*/ 1 w 524808"/>
                <a:gd name="connsiteY0" fmla="*/ 0 h 1049614"/>
                <a:gd name="connsiteX1" fmla="*/ 524808 w 524808"/>
                <a:gd name="connsiteY1" fmla="*/ 524807 h 1049614"/>
                <a:gd name="connsiteX2" fmla="*/ 1 w 524808"/>
                <a:gd name="connsiteY2" fmla="*/ 1049614 h 1049614"/>
                <a:gd name="connsiteX3" fmla="*/ 0 w 524808"/>
                <a:gd name="connsiteY3" fmla="*/ 1049614 h 1049614"/>
                <a:gd name="connsiteX4" fmla="*/ 0 w 524808"/>
                <a:gd name="connsiteY4" fmla="*/ 0 h 1049614"/>
                <a:gd name="connsiteX5" fmla="*/ 1 w 524808"/>
                <a:gd name="connsiteY5" fmla="*/ 0 h 1049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808" h="1049614">
                  <a:moveTo>
                    <a:pt x="1" y="0"/>
                  </a:moveTo>
                  <a:cubicBezTo>
                    <a:pt x="289844" y="0"/>
                    <a:pt x="524808" y="234964"/>
                    <a:pt x="524808" y="524807"/>
                  </a:cubicBezTo>
                  <a:cubicBezTo>
                    <a:pt x="524808" y="814650"/>
                    <a:pt x="289844" y="1049614"/>
                    <a:pt x="1" y="1049614"/>
                  </a:cubicBezTo>
                  <a:lnTo>
                    <a:pt x="0" y="1049614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45" name="Picture 2" descr="14,400+ Api Icon Stock Illustrations, Royalty-Free Vector ...">
              <a:extLst>
                <a:ext uri="{FF2B5EF4-FFF2-40B4-BE49-F238E27FC236}">
                  <a16:creationId xmlns:a16="http://schemas.microsoft.com/office/drawing/2014/main" id="{8371259E-62A9-BDB9-F951-9E681B6124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1907977" y="2552094"/>
              <a:ext cx="1355649" cy="1355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SCITT Registration">
            <a:extLst>
              <a:ext uri="{FF2B5EF4-FFF2-40B4-BE49-F238E27FC236}">
                <a16:creationId xmlns:a16="http://schemas.microsoft.com/office/drawing/2014/main" id="{7BAF3FD6-B9D9-FE6D-5CCA-7C8005FB740E}"/>
              </a:ext>
            </a:extLst>
          </p:cNvPr>
          <p:cNvSpPr/>
          <p:nvPr/>
        </p:nvSpPr>
        <p:spPr>
          <a:xfrm>
            <a:off x="6672230" y="1616698"/>
            <a:ext cx="1253417" cy="13255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SCITT</a:t>
            </a:r>
            <a:br>
              <a:rPr lang="en-US" sz="1400" dirty="0">
                <a:solidFill>
                  <a:sysClr val="windowText" lastClr="000000"/>
                </a:solidFill>
              </a:rPr>
            </a:br>
            <a:r>
              <a:rPr lang="en-US" sz="1400" dirty="0">
                <a:solidFill>
                  <a:sysClr val="windowText" lastClr="000000"/>
                </a:solidFill>
              </a:rPr>
              <a:t>Registration</a:t>
            </a:r>
          </a:p>
        </p:txBody>
      </p:sp>
      <p:grpSp>
        <p:nvGrpSpPr>
          <p:cNvPr id="20" name="Evidentiary Store">
            <a:extLst>
              <a:ext uri="{FF2B5EF4-FFF2-40B4-BE49-F238E27FC236}">
                <a16:creationId xmlns:a16="http://schemas.microsoft.com/office/drawing/2014/main" id="{3BF998D7-1707-84E2-4E79-2BEA86C9EA41}"/>
              </a:ext>
            </a:extLst>
          </p:cNvPr>
          <p:cNvGrpSpPr/>
          <p:nvPr/>
        </p:nvGrpSpPr>
        <p:grpSpPr>
          <a:xfrm>
            <a:off x="9715190" y="2202028"/>
            <a:ext cx="1142754" cy="1579931"/>
            <a:chOff x="3630280" y="3527130"/>
            <a:chExt cx="1142754" cy="1579931"/>
          </a:xfrm>
        </p:grpSpPr>
        <p:pic>
          <p:nvPicPr>
            <p:cNvPr id="1026" name="Picture 2" descr="Key value database - Free electronics icons">
              <a:extLst>
                <a:ext uri="{FF2B5EF4-FFF2-40B4-BE49-F238E27FC236}">
                  <a16:creationId xmlns:a16="http://schemas.microsoft.com/office/drawing/2014/main" id="{C630D87C-5846-E6EF-CA36-1A66D0926A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0280" y="3527130"/>
              <a:ext cx="1142754" cy="1142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DDFB56B-44C1-5A8F-7291-F473EA9FFA0D}"/>
                </a:ext>
              </a:extLst>
            </p:cNvPr>
            <p:cNvSpPr txBox="1"/>
            <p:nvPr/>
          </p:nvSpPr>
          <p:spPr>
            <a:xfrm>
              <a:off x="3788723" y="4691563"/>
              <a:ext cx="82586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Evidentiary</a:t>
              </a:r>
              <a:br>
                <a:rPr lang="en-US" sz="1050" dirty="0">
                  <a:solidFill>
                    <a:sysClr val="windowText" lastClr="000000"/>
                  </a:solidFill>
                </a:rPr>
              </a:br>
              <a:r>
                <a:rPr lang="en-US" sz="1050" dirty="0">
                  <a:solidFill>
                    <a:sysClr val="windowText" lastClr="000000"/>
                  </a:solidFill>
                </a:rPr>
                <a:t>Data Store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5AD06FA5-844B-C928-6FF2-853360BB741E}"/>
              </a:ext>
            </a:extLst>
          </p:cNvPr>
          <p:cNvSpPr/>
          <p:nvPr/>
        </p:nvSpPr>
        <p:spPr>
          <a:xfrm>
            <a:off x="6592369" y="578005"/>
            <a:ext cx="2544488" cy="245419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0108181-F95A-76FE-C497-F51DFF9130F1}"/>
              </a:ext>
            </a:extLst>
          </p:cNvPr>
          <p:cNvGrpSpPr/>
          <p:nvPr/>
        </p:nvGrpSpPr>
        <p:grpSpPr>
          <a:xfrm>
            <a:off x="3727726" y="3897470"/>
            <a:ext cx="1123432" cy="777013"/>
            <a:chOff x="2621410" y="2023656"/>
            <a:chExt cx="1123432" cy="777013"/>
          </a:xfrm>
        </p:grpSpPr>
        <p:pic>
          <p:nvPicPr>
            <p:cNvPr id="19" name="Picture 2" descr="Blue Mail Letter - Free Clip Art">
              <a:extLst>
                <a:ext uri="{FF2B5EF4-FFF2-40B4-BE49-F238E27FC236}">
                  <a16:creationId xmlns:a16="http://schemas.microsoft.com/office/drawing/2014/main" id="{600C3F7F-24D6-A4FE-7AE8-45AB875E5F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1410" y="2023656"/>
              <a:ext cx="1123432" cy="777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WaxSeal" descr="Wax Seal A by imrahilXbattousai on DeviantArt">
              <a:extLst>
                <a:ext uri="{FF2B5EF4-FFF2-40B4-BE49-F238E27FC236}">
                  <a16:creationId xmlns:a16="http://schemas.microsoft.com/office/drawing/2014/main" id="{222960C0-6BF2-54B6-2850-AFCE9CE5B47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000136" y="2308843"/>
              <a:ext cx="319953" cy="314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Attachments">
            <a:extLst>
              <a:ext uri="{FF2B5EF4-FFF2-40B4-BE49-F238E27FC236}">
                <a16:creationId xmlns:a16="http://schemas.microsoft.com/office/drawing/2014/main" id="{FFA7831F-5AD3-9DB6-55A8-F5AD64D3273B}"/>
              </a:ext>
            </a:extLst>
          </p:cNvPr>
          <p:cNvGrpSpPr/>
          <p:nvPr/>
        </p:nvGrpSpPr>
        <p:grpSpPr>
          <a:xfrm>
            <a:off x="9828715" y="3865935"/>
            <a:ext cx="1080319" cy="1306963"/>
            <a:chOff x="9828715" y="3865935"/>
            <a:chExt cx="1080319" cy="1306963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347522E-98D4-AA2D-D21E-53526B86A4EC}"/>
                </a:ext>
              </a:extLst>
            </p:cNvPr>
            <p:cNvGrpSpPr/>
            <p:nvPr/>
          </p:nvGrpSpPr>
          <p:grpSpPr>
            <a:xfrm>
              <a:off x="9844147" y="3865935"/>
              <a:ext cx="1064887" cy="947867"/>
              <a:chOff x="9371574" y="3436202"/>
              <a:chExt cx="1303906" cy="1160620"/>
            </a:xfrm>
          </p:grpSpPr>
          <p:pic>
            <p:nvPicPr>
              <p:cNvPr id="18" name="Graphic 17">
                <a:extLst>
                  <a:ext uri="{FF2B5EF4-FFF2-40B4-BE49-F238E27FC236}">
                    <a16:creationId xmlns:a16="http://schemas.microsoft.com/office/drawing/2014/main" id="{8D416A71-5051-9A84-93B4-EC76043DC4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9371574" y="3436202"/>
                <a:ext cx="1303906" cy="1160620"/>
              </a:xfrm>
              <a:prstGeom prst="rect">
                <a:avLst/>
              </a:prstGeom>
            </p:spPr>
          </p:pic>
          <p:pic>
            <p:nvPicPr>
              <p:cNvPr id="4" name="Graphic 3" descr="Paperclip with solid fill">
                <a:extLst>
                  <a:ext uri="{FF2B5EF4-FFF2-40B4-BE49-F238E27FC236}">
                    <a16:creationId xmlns:a16="http://schemas.microsoft.com/office/drawing/2014/main" id="{EACBFBBC-C7CF-29E2-7BBB-DEA8547E21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0023527" y="3945340"/>
                <a:ext cx="551741" cy="551741"/>
              </a:xfrm>
              <a:prstGeom prst="rect">
                <a:avLst/>
              </a:prstGeom>
            </p:spPr>
          </p:pic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1B91C30-51EA-15B1-AB93-968B37B0E30A}"/>
                </a:ext>
              </a:extLst>
            </p:cNvPr>
            <p:cNvSpPr txBox="1"/>
            <p:nvPr/>
          </p:nvSpPr>
          <p:spPr>
            <a:xfrm>
              <a:off x="9828715" y="4757400"/>
              <a:ext cx="93647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Attachments</a:t>
              </a:r>
              <a:br>
                <a:rPr lang="en-US" sz="1050" dirty="0">
                  <a:solidFill>
                    <a:sysClr val="windowText" lastClr="000000"/>
                  </a:solidFill>
                </a:rPr>
              </a:br>
              <a:r>
                <a:rPr lang="en-US" sz="1050" dirty="0">
                  <a:solidFill>
                    <a:sysClr val="windowText" lastClr="000000"/>
                  </a:solidFill>
                </a:rPr>
                <a:t>Storage</a:t>
              </a:r>
            </a:p>
          </p:txBody>
        </p:sp>
      </p:grpSp>
      <p:grpSp>
        <p:nvGrpSpPr>
          <p:cNvPr id="35" name="Metamap">
            <a:extLst>
              <a:ext uri="{FF2B5EF4-FFF2-40B4-BE49-F238E27FC236}">
                <a16:creationId xmlns:a16="http://schemas.microsoft.com/office/drawing/2014/main" id="{D283DBF1-E3A0-69B6-D9F5-17B63A6B0A69}"/>
              </a:ext>
            </a:extLst>
          </p:cNvPr>
          <p:cNvGrpSpPr/>
          <p:nvPr/>
        </p:nvGrpSpPr>
        <p:grpSpPr>
          <a:xfrm rot="2073480">
            <a:off x="7863480" y="2849968"/>
            <a:ext cx="2021565" cy="1312736"/>
            <a:chOff x="8323626" y="2089076"/>
            <a:chExt cx="2021565" cy="1312736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7DB80ED-A5B3-CB7F-2392-CAB58FB94D4A}"/>
                </a:ext>
              </a:extLst>
            </p:cNvPr>
            <p:cNvCxnSpPr>
              <a:cxnSpLocks/>
            </p:cNvCxnSpPr>
            <p:nvPr/>
          </p:nvCxnSpPr>
          <p:spPr>
            <a:xfrm rot="19526520">
              <a:off x="8323626" y="2089076"/>
              <a:ext cx="2008754" cy="1312736"/>
            </a:xfrm>
            <a:prstGeom prst="straightConnector1">
              <a:avLst/>
            </a:prstGeom>
            <a:ln w="57150">
              <a:solidFill>
                <a:srgbClr val="0BA5EB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774D38C-99B2-9E6C-F1FE-9138C4C729BE}"/>
                </a:ext>
              </a:extLst>
            </p:cNvPr>
            <p:cNvSpPr txBox="1"/>
            <p:nvPr/>
          </p:nvSpPr>
          <p:spPr>
            <a:xfrm>
              <a:off x="8359711" y="2724969"/>
              <a:ext cx="1985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DataTrails Attachments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115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0.00023 C 0.02136 -0.25648 0.08685 -0.33866 0.1819 -0.3469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89" y="-1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19 -0.34699 C 0.28047 -0.19491 0.32604 -0.12894 0.48164 -0.2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87" y="877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1" grpId="0"/>
      <p:bldP spid="56" grpId="0" animBg="1"/>
      <p:bldP spid="58" grpId="0" animBg="1"/>
      <p:bldP spid="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3A15E0-BCC5-CB15-D503-2172510C2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C6A0C-8146-6D4C-66CA-E81EC245C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07" y="365125"/>
            <a:ext cx="11203193" cy="1325563"/>
          </a:xfrm>
        </p:spPr>
        <p:txBody>
          <a:bodyPr/>
          <a:lstStyle/>
          <a:p>
            <a:r>
              <a:rPr lang="en-US" dirty="0"/>
              <a:t>PII, SCITT &amp;</a:t>
            </a:r>
            <a:br>
              <a:rPr lang="en-US" dirty="0"/>
            </a:br>
            <a:r>
              <a:rPr lang="en-US" dirty="0"/>
              <a:t>DataTrails Implementation</a:t>
            </a:r>
          </a:p>
        </p:txBody>
      </p:sp>
      <p:grpSp>
        <p:nvGrpSpPr>
          <p:cNvPr id="21" name="SCITT">
            <a:extLst>
              <a:ext uri="{FF2B5EF4-FFF2-40B4-BE49-F238E27FC236}">
                <a16:creationId xmlns:a16="http://schemas.microsoft.com/office/drawing/2014/main" id="{019F1BFE-15A6-1807-60F3-855DF178000F}"/>
              </a:ext>
            </a:extLst>
          </p:cNvPr>
          <p:cNvGrpSpPr/>
          <p:nvPr/>
        </p:nvGrpSpPr>
        <p:grpSpPr>
          <a:xfrm>
            <a:off x="7925647" y="508791"/>
            <a:ext cx="1397182" cy="1720208"/>
            <a:chOff x="1499638" y="3408850"/>
            <a:chExt cx="1397182" cy="1720208"/>
          </a:xfrm>
        </p:grpSpPr>
        <p:pic>
          <p:nvPicPr>
            <p:cNvPr id="5" name="SCITT">
              <a:extLst>
                <a:ext uri="{FF2B5EF4-FFF2-40B4-BE49-F238E27FC236}">
                  <a16:creationId xmlns:a16="http://schemas.microsoft.com/office/drawing/2014/main" id="{CA3617D5-59FB-916E-CBEC-D59B22F78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99638" y="3408850"/>
              <a:ext cx="1397182" cy="139718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5E27A38-C88B-C9B8-8960-1DC366533AF1}"/>
                </a:ext>
              </a:extLst>
            </p:cNvPr>
            <p:cNvSpPr txBox="1"/>
            <p:nvPr/>
          </p:nvSpPr>
          <p:spPr>
            <a:xfrm>
              <a:off x="1680652" y="4605838"/>
              <a:ext cx="10351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Immutable</a:t>
              </a:r>
              <a:br>
                <a:rPr lang="en-US" sz="1400" dirty="0"/>
              </a:br>
              <a:r>
                <a:rPr lang="en-US" sz="1400" dirty="0"/>
                <a:t>Ledger</a:t>
              </a:r>
            </a:p>
          </p:txBody>
        </p:sp>
      </p:grpSp>
      <p:grpSp>
        <p:nvGrpSpPr>
          <p:cNvPr id="22" name="Index">
            <a:extLst>
              <a:ext uri="{FF2B5EF4-FFF2-40B4-BE49-F238E27FC236}">
                <a16:creationId xmlns:a16="http://schemas.microsoft.com/office/drawing/2014/main" id="{6B276D38-8F8A-99A4-6B9D-42D4BE4D1618}"/>
              </a:ext>
            </a:extLst>
          </p:cNvPr>
          <p:cNvGrpSpPr/>
          <p:nvPr/>
        </p:nvGrpSpPr>
        <p:grpSpPr>
          <a:xfrm>
            <a:off x="7489033" y="3708735"/>
            <a:ext cx="1160622" cy="1674225"/>
            <a:chOff x="5196772" y="2016385"/>
            <a:chExt cx="1160622" cy="1674225"/>
          </a:xfrm>
        </p:grpSpPr>
        <p:pic>
          <p:nvPicPr>
            <p:cNvPr id="1028" name="Picture 4" descr="Index - Free signs icons">
              <a:extLst>
                <a:ext uri="{FF2B5EF4-FFF2-40B4-BE49-F238E27FC236}">
                  <a16:creationId xmlns:a16="http://schemas.microsoft.com/office/drawing/2014/main" id="{92516F4D-77D2-F1D5-79AF-F2E8F53B68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6772" y="2016385"/>
              <a:ext cx="1160622" cy="1160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0FC0C-7B8E-97B5-5EF3-37792A84D303}"/>
                </a:ext>
              </a:extLst>
            </p:cNvPr>
            <p:cNvSpPr txBox="1"/>
            <p:nvPr/>
          </p:nvSpPr>
          <p:spPr>
            <a:xfrm>
              <a:off x="5237063" y="3167390"/>
              <a:ext cx="10800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Index</a:t>
              </a:r>
              <a:br>
                <a:rPr lang="en-US" sz="1400" dirty="0"/>
              </a:br>
              <a:r>
                <a:rPr lang="en-US" sz="1400" dirty="0"/>
                <a:t> for Queries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07DB8CA-22E3-DEB8-E1E1-42D139E8700C}"/>
              </a:ext>
            </a:extLst>
          </p:cNvPr>
          <p:cNvSpPr txBox="1"/>
          <p:nvPr/>
        </p:nvSpPr>
        <p:spPr>
          <a:xfrm>
            <a:off x="6592369" y="1081732"/>
            <a:ext cx="1556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Signed Statement</a:t>
            </a:r>
            <a:br>
              <a:rPr lang="en-US" sz="1400" dirty="0"/>
            </a:br>
            <a:r>
              <a:rPr lang="en-US" sz="1400" dirty="0"/>
              <a:t>Hash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6C9F79D-025C-7DA5-270F-6C2801644E17}"/>
              </a:ext>
            </a:extLst>
          </p:cNvPr>
          <p:cNvSpPr/>
          <p:nvPr/>
        </p:nvSpPr>
        <p:spPr>
          <a:xfrm>
            <a:off x="6265321" y="320362"/>
            <a:ext cx="5404165" cy="5375318"/>
          </a:xfrm>
          <a:prstGeom prst="roundRect">
            <a:avLst/>
          </a:prstGeom>
          <a:noFill/>
          <a:ln w="57150">
            <a:solidFill>
              <a:srgbClr val="0BA5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6" name="Events">
            <a:extLst>
              <a:ext uri="{FF2B5EF4-FFF2-40B4-BE49-F238E27FC236}">
                <a16:creationId xmlns:a16="http://schemas.microsoft.com/office/drawing/2014/main" id="{C10D2D2A-97F0-1A7E-928E-B2BDDEF81B89}"/>
              </a:ext>
            </a:extLst>
          </p:cNvPr>
          <p:cNvSpPr/>
          <p:nvPr/>
        </p:nvSpPr>
        <p:spPr>
          <a:xfrm>
            <a:off x="7914273" y="2177893"/>
            <a:ext cx="961680" cy="3747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DataTrails</a:t>
            </a:r>
            <a:br>
              <a:rPr lang="en-US" sz="1050" dirty="0">
                <a:solidFill>
                  <a:sysClr val="windowText" lastClr="000000"/>
                </a:solidFill>
              </a:rPr>
            </a:br>
            <a:r>
              <a:rPr lang="en-US" sz="1050" dirty="0">
                <a:solidFill>
                  <a:sysClr val="windowText" lastClr="000000"/>
                </a:solidFill>
              </a:rPr>
              <a:t>Events</a:t>
            </a:r>
          </a:p>
        </p:txBody>
      </p:sp>
      <p:sp>
        <p:nvSpPr>
          <p:cNvPr id="58" name="VDS">
            <a:extLst>
              <a:ext uri="{FF2B5EF4-FFF2-40B4-BE49-F238E27FC236}">
                <a16:creationId xmlns:a16="http://schemas.microsoft.com/office/drawing/2014/main" id="{227AD42B-8D1B-A5ED-EECF-E4F3819D3E89}"/>
              </a:ext>
            </a:extLst>
          </p:cNvPr>
          <p:cNvSpPr/>
          <p:nvPr/>
        </p:nvSpPr>
        <p:spPr>
          <a:xfrm>
            <a:off x="9136857" y="774712"/>
            <a:ext cx="1100047" cy="3747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Verifiable Data Structure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928A47-27E4-36C4-61BA-4FAC0578E380}"/>
              </a:ext>
            </a:extLst>
          </p:cNvPr>
          <p:cNvCxnSpPr>
            <a:cxnSpLocks/>
          </p:cNvCxnSpPr>
          <p:nvPr/>
        </p:nvCxnSpPr>
        <p:spPr>
          <a:xfrm flipV="1">
            <a:off x="6433073" y="1162320"/>
            <a:ext cx="1829184" cy="1869883"/>
          </a:xfrm>
          <a:prstGeom prst="straightConnector1">
            <a:avLst/>
          </a:prstGeom>
          <a:ln w="57150">
            <a:solidFill>
              <a:srgbClr val="156082">
                <a:alpha val="50196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API">
            <a:extLst>
              <a:ext uri="{FF2B5EF4-FFF2-40B4-BE49-F238E27FC236}">
                <a16:creationId xmlns:a16="http://schemas.microsoft.com/office/drawing/2014/main" id="{DB2C4893-5E1F-A2A6-3947-EB644084EB4C}"/>
              </a:ext>
            </a:extLst>
          </p:cNvPr>
          <p:cNvGrpSpPr/>
          <p:nvPr/>
        </p:nvGrpSpPr>
        <p:grpSpPr>
          <a:xfrm>
            <a:off x="5519771" y="2459019"/>
            <a:ext cx="1355649" cy="1355649"/>
            <a:chOff x="1907977" y="2552094"/>
            <a:chExt cx="1355649" cy="1355649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01CFE25-F57D-923D-D902-4631EB39F7CC}"/>
                </a:ext>
              </a:extLst>
            </p:cNvPr>
            <p:cNvSpPr/>
            <p:nvPr/>
          </p:nvSpPr>
          <p:spPr>
            <a:xfrm>
              <a:off x="2611532" y="2705111"/>
              <a:ext cx="524808" cy="1049614"/>
            </a:xfrm>
            <a:custGeom>
              <a:avLst/>
              <a:gdLst>
                <a:gd name="connsiteX0" fmla="*/ 1 w 524808"/>
                <a:gd name="connsiteY0" fmla="*/ 0 h 1049614"/>
                <a:gd name="connsiteX1" fmla="*/ 524808 w 524808"/>
                <a:gd name="connsiteY1" fmla="*/ 524807 h 1049614"/>
                <a:gd name="connsiteX2" fmla="*/ 1 w 524808"/>
                <a:gd name="connsiteY2" fmla="*/ 1049614 h 1049614"/>
                <a:gd name="connsiteX3" fmla="*/ 0 w 524808"/>
                <a:gd name="connsiteY3" fmla="*/ 1049614 h 1049614"/>
                <a:gd name="connsiteX4" fmla="*/ 0 w 524808"/>
                <a:gd name="connsiteY4" fmla="*/ 0 h 1049614"/>
                <a:gd name="connsiteX5" fmla="*/ 1 w 524808"/>
                <a:gd name="connsiteY5" fmla="*/ 0 h 1049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808" h="1049614">
                  <a:moveTo>
                    <a:pt x="1" y="0"/>
                  </a:moveTo>
                  <a:cubicBezTo>
                    <a:pt x="289844" y="0"/>
                    <a:pt x="524808" y="234964"/>
                    <a:pt x="524808" y="524807"/>
                  </a:cubicBezTo>
                  <a:cubicBezTo>
                    <a:pt x="524808" y="814650"/>
                    <a:pt x="289844" y="1049614"/>
                    <a:pt x="1" y="1049614"/>
                  </a:cubicBezTo>
                  <a:lnTo>
                    <a:pt x="0" y="1049614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45" name="Picture 2" descr="14,400+ Api Icon Stock Illustrations, Royalty-Free Vector ...">
              <a:extLst>
                <a:ext uri="{FF2B5EF4-FFF2-40B4-BE49-F238E27FC236}">
                  <a16:creationId xmlns:a16="http://schemas.microsoft.com/office/drawing/2014/main" id="{D0C9FDBD-B060-8B62-560E-D5EE260D2D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1907977" y="2552094"/>
              <a:ext cx="1355649" cy="1355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SCITT Registration">
            <a:extLst>
              <a:ext uri="{FF2B5EF4-FFF2-40B4-BE49-F238E27FC236}">
                <a16:creationId xmlns:a16="http://schemas.microsoft.com/office/drawing/2014/main" id="{D94E80C9-1E4E-FFD4-97F8-F9D1CD6C02C9}"/>
              </a:ext>
            </a:extLst>
          </p:cNvPr>
          <p:cNvSpPr/>
          <p:nvPr/>
        </p:nvSpPr>
        <p:spPr>
          <a:xfrm>
            <a:off x="6672230" y="1616698"/>
            <a:ext cx="1253417" cy="13255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SCITT</a:t>
            </a:r>
            <a:br>
              <a:rPr lang="en-US" sz="1400" dirty="0">
                <a:solidFill>
                  <a:sysClr val="windowText" lastClr="000000"/>
                </a:solidFill>
              </a:rPr>
            </a:br>
            <a:r>
              <a:rPr lang="en-US" sz="1400" dirty="0">
                <a:solidFill>
                  <a:sysClr val="windowText" lastClr="000000"/>
                </a:solidFill>
              </a:rPr>
              <a:t>Registration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4C5EE9-2409-89F5-4C9A-D69AD361ECFB}"/>
              </a:ext>
            </a:extLst>
          </p:cNvPr>
          <p:cNvSpPr txBox="1"/>
          <p:nvPr/>
        </p:nvSpPr>
        <p:spPr>
          <a:xfrm>
            <a:off x="8982875" y="3696767"/>
            <a:ext cx="832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Indexing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F36C33-CC00-0833-2971-D51F6A0F7D5E}"/>
              </a:ext>
            </a:extLst>
          </p:cNvPr>
          <p:cNvCxnSpPr>
            <a:cxnSpLocks/>
          </p:cNvCxnSpPr>
          <p:nvPr/>
        </p:nvCxnSpPr>
        <p:spPr>
          <a:xfrm flipH="1">
            <a:off x="8069344" y="1505866"/>
            <a:ext cx="192913" cy="220286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EF02153-7088-FCE4-D18B-81C31C8612F2}"/>
              </a:ext>
            </a:extLst>
          </p:cNvPr>
          <p:cNvCxnSpPr>
            <a:cxnSpLocks/>
          </p:cNvCxnSpPr>
          <p:nvPr/>
        </p:nvCxnSpPr>
        <p:spPr>
          <a:xfrm flipH="1">
            <a:off x="8617772" y="3233582"/>
            <a:ext cx="1371666" cy="70646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88BF0C6-244F-D479-6707-15E0E044113C}"/>
              </a:ext>
            </a:extLst>
          </p:cNvPr>
          <p:cNvCxnSpPr>
            <a:cxnSpLocks/>
          </p:cNvCxnSpPr>
          <p:nvPr/>
        </p:nvCxnSpPr>
        <p:spPr>
          <a:xfrm>
            <a:off x="6672230" y="3378660"/>
            <a:ext cx="1004920" cy="43600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F256636-F3AA-A0D4-85D3-7B15A667F1FF}"/>
              </a:ext>
            </a:extLst>
          </p:cNvPr>
          <p:cNvCxnSpPr>
            <a:cxnSpLocks/>
          </p:cNvCxnSpPr>
          <p:nvPr/>
        </p:nvCxnSpPr>
        <p:spPr>
          <a:xfrm>
            <a:off x="4062484" y="3136843"/>
            <a:ext cx="1597011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Attachments">
            <a:extLst>
              <a:ext uri="{FF2B5EF4-FFF2-40B4-BE49-F238E27FC236}">
                <a16:creationId xmlns:a16="http://schemas.microsoft.com/office/drawing/2014/main" id="{982D63DE-91C2-28FA-961D-64E75A378876}"/>
              </a:ext>
            </a:extLst>
          </p:cNvPr>
          <p:cNvGrpSpPr/>
          <p:nvPr/>
        </p:nvGrpSpPr>
        <p:grpSpPr>
          <a:xfrm>
            <a:off x="9828715" y="3865935"/>
            <a:ext cx="1080319" cy="1306963"/>
            <a:chOff x="9828715" y="3865935"/>
            <a:chExt cx="1080319" cy="130696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641A872-FF07-8329-AB6A-B505C7D91588}"/>
                </a:ext>
              </a:extLst>
            </p:cNvPr>
            <p:cNvGrpSpPr/>
            <p:nvPr/>
          </p:nvGrpSpPr>
          <p:grpSpPr>
            <a:xfrm>
              <a:off x="9844147" y="3865935"/>
              <a:ext cx="1064887" cy="947867"/>
              <a:chOff x="9371574" y="3436202"/>
              <a:chExt cx="1303906" cy="1160620"/>
            </a:xfrm>
          </p:grpSpPr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7E7F4BCD-109E-8F57-DAF4-ECAEFD8CE9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9371574" y="3436202"/>
                <a:ext cx="1303906" cy="1160620"/>
              </a:xfrm>
              <a:prstGeom prst="rect">
                <a:avLst/>
              </a:prstGeom>
            </p:spPr>
          </p:pic>
          <p:pic>
            <p:nvPicPr>
              <p:cNvPr id="18" name="Graphic 17" descr="Paperclip with solid fill">
                <a:extLst>
                  <a:ext uri="{FF2B5EF4-FFF2-40B4-BE49-F238E27FC236}">
                    <a16:creationId xmlns:a16="http://schemas.microsoft.com/office/drawing/2014/main" id="{7C5B83E3-2332-BBAC-6789-B31ECEDFD4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0023527" y="3945340"/>
                <a:ext cx="551741" cy="551741"/>
              </a:xfrm>
              <a:prstGeom prst="rect">
                <a:avLst/>
              </a:prstGeom>
            </p:spPr>
          </p:pic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3021285-4A4F-FC83-89F9-891DF079DE4F}"/>
                </a:ext>
              </a:extLst>
            </p:cNvPr>
            <p:cNvSpPr txBox="1"/>
            <p:nvPr/>
          </p:nvSpPr>
          <p:spPr>
            <a:xfrm>
              <a:off x="9828715" y="4757400"/>
              <a:ext cx="93647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Attachments</a:t>
              </a:r>
              <a:br>
                <a:rPr lang="en-US" sz="1050" dirty="0">
                  <a:solidFill>
                    <a:sysClr val="windowText" lastClr="000000"/>
                  </a:solidFill>
                </a:rPr>
              </a:br>
              <a:r>
                <a:rPr lang="en-US" sz="1050" dirty="0">
                  <a:solidFill>
                    <a:sysClr val="windowText" lastClr="000000"/>
                  </a:solidFill>
                </a:rPr>
                <a:t>Storage</a:t>
              </a:r>
            </a:p>
          </p:txBody>
        </p:sp>
      </p:grpSp>
      <p:grpSp>
        <p:nvGrpSpPr>
          <p:cNvPr id="27" name="Evidentiary Store">
            <a:extLst>
              <a:ext uri="{FF2B5EF4-FFF2-40B4-BE49-F238E27FC236}">
                <a16:creationId xmlns:a16="http://schemas.microsoft.com/office/drawing/2014/main" id="{695A1B44-B939-3F78-26A6-FA6B3B9CFCD1}"/>
              </a:ext>
            </a:extLst>
          </p:cNvPr>
          <p:cNvGrpSpPr/>
          <p:nvPr/>
        </p:nvGrpSpPr>
        <p:grpSpPr>
          <a:xfrm>
            <a:off x="9715190" y="2202028"/>
            <a:ext cx="1142754" cy="1579931"/>
            <a:chOff x="3630280" y="3527130"/>
            <a:chExt cx="1142754" cy="1579931"/>
          </a:xfrm>
        </p:grpSpPr>
        <p:pic>
          <p:nvPicPr>
            <p:cNvPr id="28" name="Picture 2" descr="Key value database - Free electronics icons">
              <a:extLst>
                <a:ext uri="{FF2B5EF4-FFF2-40B4-BE49-F238E27FC236}">
                  <a16:creationId xmlns:a16="http://schemas.microsoft.com/office/drawing/2014/main" id="{67F833AE-6AF6-4389-95E5-791FA1EB63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0280" y="3527130"/>
              <a:ext cx="1142754" cy="1142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B042019-98E8-B803-56C8-BC67B8141716}"/>
                </a:ext>
              </a:extLst>
            </p:cNvPr>
            <p:cNvSpPr txBox="1"/>
            <p:nvPr/>
          </p:nvSpPr>
          <p:spPr>
            <a:xfrm>
              <a:off x="3788723" y="4691563"/>
              <a:ext cx="82586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Evidentiary</a:t>
              </a:r>
              <a:br>
                <a:rPr lang="en-US" sz="1050" dirty="0">
                  <a:solidFill>
                    <a:sysClr val="windowText" lastClr="000000"/>
                  </a:solidFill>
                </a:rPr>
              </a:br>
              <a:r>
                <a:rPr lang="en-US" sz="1050" dirty="0">
                  <a:solidFill>
                    <a:sysClr val="windowText" lastClr="000000"/>
                  </a:solidFill>
                </a:rPr>
                <a:t>Data Store</a:t>
              </a: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C03F971-583C-D5EC-D19E-F4E7531D58E9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8609364" y="4161453"/>
            <a:ext cx="1234783" cy="17841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7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5DB028-4AC9-AF37-6BA9-DC55D9F9A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ttachments">
            <a:extLst>
              <a:ext uri="{FF2B5EF4-FFF2-40B4-BE49-F238E27FC236}">
                <a16:creationId xmlns:a16="http://schemas.microsoft.com/office/drawing/2014/main" id="{8E213966-1D71-3C3A-0186-4987DDFA8DE2}"/>
              </a:ext>
            </a:extLst>
          </p:cNvPr>
          <p:cNvGrpSpPr/>
          <p:nvPr/>
        </p:nvGrpSpPr>
        <p:grpSpPr>
          <a:xfrm>
            <a:off x="9828715" y="3865935"/>
            <a:ext cx="1080319" cy="1306963"/>
            <a:chOff x="9828715" y="3865935"/>
            <a:chExt cx="1080319" cy="130696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AFFA2CE-C0B2-8891-C051-80A55E776DB3}"/>
                </a:ext>
              </a:extLst>
            </p:cNvPr>
            <p:cNvGrpSpPr/>
            <p:nvPr/>
          </p:nvGrpSpPr>
          <p:grpSpPr>
            <a:xfrm>
              <a:off x="9844147" y="3865935"/>
              <a:ext cx="1064887" cy="947867"/>
              <a:chOff x="9371574" y="3436202"/>
              <a:chExt cx="1303906" cy="1160620"/>
            </a:xfrm>
          </p:grpSpPr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AD94368F-6733-A595-EC8E-74DA67F0BA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371574" y="3436202"/>
                <a:ext cx="1303906" cy="1160620"/>
              </a:xfrm>
              <a:prstGeom prst="rect">
                <a:avLst/>
              </a:prstGeom>
            </p:spPr>
          </p:pic>
          <p:pic>
            <p:nvPicPr>
              <p:cNvPr id="19" name="Graphic 18" descr="Paperclip with solid fill">
                <a:extLst>
                  <a:ext uri="{FF2B5EF4-FFF2-40B4-BE49-F238E27FC236}">
                    <a16:creationId xmlns:a16="http://schemas.microsoft.com/office/drawing/2014/main" id="{D7C394CF-04E9-0EC8-F69F-9493B2B95A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023527" y="3945340"/>
                <a:ext cx="551741" cy="551741"/>
              </a:xfrm>
              <a:prstGeom prst="rect">
                <a:avLst/>
              </a:prstGeom>
            </p:spPr>
          </p:pic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2CBC7BC-371A-214D-4227-0B5CAA65A5FA}"/>
                </a:ext>
              </a:extLst>
            </p:cNvPr>
            <p:cNvSpPr txBox="1"/>
            <p:nvPr/>
          </p:nvSpPr>
          <p:spPr>
            <a:xfrm>
              <a:off x="9828715" y="4757400"/>
              <a:ext cx="93647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Attachments</a:t>
              </a:r>
              <a:br>
                <a:rPr lang="en-US" sz="1050" dirty="0">
                  <a:solidFill>
                    <a:sysClr val="windowText" lastClr="000000"/>
                  </a:solidFill>
                </a:rPr>
              </a:br>
              <a:r>
                <a:rPr lang="en-US" sz="1050" dirty="0">
                  <a:solidFill>
                    <a:sysClr val="windowText" lastClr="000000"/>
                  </a:solidFill>
                </a:rPr>
                <a:t>Storage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3061F1D-155E-210E-BAC9-BC80BBC5F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07" y="365125"/>
            <a:ext cx="11203193" cy="1325563"/>
          </a:xfrm>
        </p:spPr>
        <p:txBody>
          <a:bodyPr/>
          <a:lstStyle/>
          <a:p>
            <a:r>
              <a:rPr lang="en-US" dirty="0"/>
              <a:t>PII, SCITT &amp;</a:t>
            </a:r>
            <a:br>
              <a:rPr lang="en-US" dirty="0"/>
            </a:br>
            <a:r>
              <a:rPr lang="en-US" dirty="0"/>
              <a:t>DataTrails Implementation</a:t>
            </a:r>
          </a:p>
        </p:txBody>
      </p:sp>
      <p:grpSp>
        <p:nvGrpSpPr>
          <p:cNvPr id="21" name="SCITT">
            <a:extLst>
              <a:ext uri="{FF2B5EF4-FFF2-40B4-BE49-F238E27FC236}">
                <a16:creationId xmlns:a16="http://schemas.microsoft.com/office/drawing/2014/main" id="{5ABF43D1-7C5A-CBFE-C647-8BFAB40A43FF}"/>
              </a:ext>
            </a:extLst>
          </p:cNvPr>
          <p:cNvGrpSpPr/>
          <p:nvPr/>
        </p:nvGrpSpPr>
        <p:grpSpPr>
          <a:xfrm>
            <a:off x="7925647" y="508791"/>
            <a:ext cx="1397182" cy="1720208"/>
            <a:chOff x="1499638" y="3408850"/>
            <a:chExt cx="1397182" cy="1720208"/>
          </a:xfrm>
        </p:grpSpPr>
        <p:pic>
          <p:nvPicPr>
            <p:cNvPr id="5" name="SCITT">
              <a:extLst>
                <a:ext uri="{FF2B5EF4-FFF2-40B4-BE49-F238E27FC236}">
                  <a16:creationId xmlns:a16="http://schemas.microsoft.com/office/drawing/2014/main" id="{644B4B47-8A75-9A07-92BF-100E7AEEF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499638" y="3408850"/>
              <a:ext cx="1397182" cy="139718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1B01632-1C63-6EC7-059C-C99BBBC4E44E}"/>
                </a:ext>
              </a:extLst>
            </p:cNvPr>
            <p:cNvSpPr txBox="1"/>
            <p:nvPr/>
          </p:nvSpPr>
          <p:spPr>
            <a:xfrm>
              <a:off x="1680652" y="4605838"/>
              <a:ext cx="10351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Immutable</a:t>
              </a:r>
              <a:br>
                <a:rPr lang="en-US" sz="1400" dirty="0"/>
              </a:br>
              <a:r>
                <a:rPr lang="en-US" sz="1400" dirty="0"/>
                <a:t>Ledger</a:t>
              </a:r>
            </a:p>
          </p:txBody>
        </p:sp>
      </p:grpSp>
      <p:grpSp>
        <p:nvGrpSpPr>
          <p:cNvPr id="22" name="Index">
            <a:extLst>
              <a:ext uri="{FF2B5EF4-FFF2-40B4-BE49-F238E27FC236}">
                <a16:creationId xmlns:a16="http://schemas.microsoft.com/office/drawing/2014/main" id="{17F55772-6F51-F4F9-2084-D12E48FF42EC}"/>
              </a:ext>
            </a:extLst>
          </p:cNvPr>
          <p:cNvGrpSpPr/>
          <p:nvPr/>
        </p:nvGrpSpPr>
        <p:grpSpPr>
          <a:xfrm>
            <a:off x="7489033" y="3708735"/>
            <a:ext cx="1160622" cy="1674225"/>
            <a:chOff x="5196772" y="2016385"/>
            <a:chExt cx="1160622" cy="1674225"/>
          </a:xfrm>
        </p:grpSpPr>
        <p:pic>
          <p:nvPicPr>
            <p:cNvPr id="1028" name="Picture 4" descr="Index - Free signs icons">
              <a:extLst>
                <a:ext uri="{FF2B5EF4-FFF2-40B4-BE49-F238E27FC236}">
                  <a16:creationId xmlns:a16="http://schemas.microsoft.com/office/drawing/2014/main" id="{CCBAC831-9CDA-6A77-7342-3EDF15DCBB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6772" y="2016385"/>
              <a:ext cx="1160622" cy="1160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7E2375B-49F5-ABFD-0910-0F9896175E9C}"/>
                </a:ext>
              </a:extLst>
            </p:cNvPr>
            <p:cNvSpPr txBox="1"/>
            <p:nvPr/>
          </p:nvSpPr>
          <p:spPr>
            <a:xfrm>
              <a:off x="5237063" y="3167390"/>
              <a:ext cx="10800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Index</a:t>
              </a:r>
              <a:br>
                <a:rPr lang="en-US" sz="1400" dirty="0"/>
              </a:br>
              <a:r>
                <a:rPr lang="en-US" sz="1400" dirty="0"/>
                <a:t> for Queries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D3FDF6E1-33BF-620F-D5E7-4DF8E2FD822A}"/>
              </a:ext>
            </a:extLst>
          </p:cNvPr>
          <p:cNvSpPr txBox="1"/>
          <p:nvPr/>
        </p:nvSpPr>
        <p:spPr>
          <a:xfrm>
            <a:off x="6592369" y="1081732"/>
            <a:ext cx="1556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Signed Statement</a:t>
            </a:r>
            <a:br>
              <a:rPr lang="en-US" sz="1400" dirty="0"/>
            </a:br>
            <a:r>
              <a:rPr lang="en-US" sz="1400" dirty="0"/>
              <a:t>Hash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9F367B9D-5D99-83C6-52D4-67977A1099CE}"/>
              </a:ext>
            </a:extLst>
          </p:cNvPr>
          <p:cNvSpPr/>
          <p:nvPr/>
        </p:nvSpPr>
        <p:spPr>
          <a:xfrm>
            <a:off x="6265321" y="320362"/>
            <a:ext cx="5404165" cy="5375318"/>
          </a:xfrm>
          <a:prstGeom prst="roundRect">
            <a:avLst/>
          </a:prstGeom>
          <a:noFill/>
          <a:ln w="57150">
            <a:solidFill>
              <a:srgbClr val="0BA5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6" name="Events">
            <a:extLst>
              <a:ext uri="{FF2B5EF4-FFF2-40B4-BE49-F238E27FC236}">
                <a16:creationId xmlns:a16="http://schemas.microsoft.com/office/drawing/2014/main" id="{76D1F223-7CF2-FF76-D266-80B0BC5555BE}"/>
              </a:ext>
            </a:extLst>
          </p:cNvPr>
          <p:cNvSpPr/>
          <p:nvPr/>
        </p:nvSpPr>
        <p:spPr>
          <a:xfrm>
            <a:off x="7914273" y="2177893"/>
            <a:ext cx="961680" cy="3747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DataTrails</a:t>
            </a:r>
            <a:br>
              <a:rPr lang="en-US" sz="1050" dirty="0">
                <a:solidFill>
                  <a:sysClr val="windowText" lastClr="000000"/>
                </a:solidFill>
              </a:rPr>
            </a:br>
            <a:r>
              <a:rPr lang="en-US" sz="1050" dirty="0">
                <a:solidFill>
                  <a:sysClr val="windowText" lastClr="000000"/>
                </a:solidFill>
              </a:rPr>
              <a:t>Events</a:t>
            </a:r>
          </a:p>
        </p:txBody>
      </p:sp>
      <p:sp>
        <p:nvSpPr>
          <p:cNvPr id="58" name="VDS">
            <a:extLst>
              <a:ext uri="{FF2B5EF4-FFF2-40B4-BE49-F238E27FC236}">
                <a16:creationId xmlns:a16="http://schemas.microsoft.com/office/drawing/2014/main" id="{E2B3A181-28F0-DA9C-BA42-33045CCFC659}"/>
              </a:ext>
            </a:extLst>
          </p:cNvPr>
          <p:cNvSpPr/>
          <p:nvPr/>
        </p:nvSpPr>
        <p:spPr>
          <a:xfrm>
            <a:off x="9136857" y="774712"/>
            <a:ext cx="1100047" cy="3747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Verifiable Data Structure</a:t>
            </a:r>
          </a:p>
        </p:txBody>
      </p:sp>
      <p:grpSp>
        <p:nvGrpSpPr>
          <p:cNvPr id="54" name="API">
            <a:extLst>
              <a:ext uri="{FF2B5EF4-FFF2-40B4-BE49-F238E27FC236}">
                <a16:creationId xmlns:a16="http://schemas.microsoft.com/office/drawing/2014/main" id="{2199642C-80C9-D50A-1F74-16CBDBF705AB}"/>
              </a:ext>
            </a:extLst>
          </p:cNvPr>
          <p:cNvGrpSpPr/>
          <p:nvPr/>
        </p:nvGrpSpPr>
        <p:grpSpPr>
          <a:xfrm>
            <a:off x="5519771" y="2459019"/>
            <a:ext cx="1355649" cy="1355649"/>
            <a:chOff x="1907977" y="2552094"/>
            <a:chExt cx="1355649" cy="1355649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07F3CE1-3CA7-1DB2-68B1-69CA89E3819E}"/>
                </a:ext>
              </a:extLst>
            </p:cNvPr>
            <p:cNvSpPr/>
            <p:nvPr/>
          </p:nvSpPr>
          <p:spPr>
            <a:xfrm>
              <a:off x="2611532" y="2705111"/>
              <a:ext cx="524808" cy="1049614"/>
            </a:xfrm>
            <a:custGeom>
              <a:avLst/>
              <a:gdLst>
                <a:gd name="connsiteX0" fmla="*/ 1 w 524808"/>
                <a:gd name="connsiteY0" fmla="*/ 0 h 1049614"/>
                <a:gd name="connsiteX1" fmla="*/ 524808 w 524808"/>
                <a:gd name="connsiteY1" fmla="*/ 524807 h 1049614"/>
                <a:gd name="connsiteX2" fmla="*/ 1 w 524808"/>
                <a:gd name="connsiteY2" fmla="*/ 1049614 h 1049614"/>
                <a:gd name="connsiteX3" fmla="*/ 0 w 524808"/>
                <a:gd name="connsiteY3" fmla="*/ 1049614 h 1049614"/>
                <a:gd name="connsiteX4" fmla="*/ 0 w 524808"/>
                <a:gd name="connsiteY4" fmla="*/ 0 h 1049614"/>
                <a:gd name="connsiteX5" fmla="*/ 1 w 524808"/>
                <a:gd name="connsiteY5" fmla="*/ 0 h 1049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808" h="1049614">
                  <a:moveTo>
                    <a:pt x="1" y="0"/>
                  </a:moveTo>
                  <a:cubicBezTo>
                    <a:pt x="289844" y="0"/>
                    <a:pt x="524808" y="234964"/>
                    <a:pt x="524808" y="524807"/>
                  </a:cubicBezTo>
                  <a:cubicBezTo>
                    <a:pt x="524808" y="814650"/>
                    <a:pt x="289844" y="1049614"/>
                    <a:pt x="1" y="1049614"/>
                  </a:cubicBezTo>
                  <a:lnTo>
                    <a:pt x="0" y="1049614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45" name="Picture 2" descr="14,400+ Api Icon Stock Illustrations, Royalty-Free Vector ...">
              <a:extLst>
                <a:ext uri="{FF2B5EF4-FFF2-40B4-BE49-F238E27FC236}">
                  <a16:creationId xmlns:a16="http://schemas.microsoft.com/office/drawing/2014/main" id="{86533EBA-744C-B178-4083-955F7899FA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1907977" y="2552094"/>
              <a:ext cx="1355649" cy="1355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SCITT Registration">
            <a:extLst>
              <a:ext uri="{FF2B5EF4-FFF2-40B4-BE49-F238E27FC236}">
                <a16:creationId xmlns:a16="http://schemas.microsoft.com/office/drawing/2014/main" id="{5FC242F6-94F1-09FE-2A15-8D6D384B56FA}"/>
              </a:ext>
            </a:extLst>
          </p:cNvPr>
          <p:cNvSpPr/>
          <p:nvPr/>
        </p:nvSpPr>
        <p:spPr>
          <a:xfrm>
            <a:off x="6672230" y="1616698"/>
            <a:ext cx="1253417" cy="13255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SCITT</a:t>
            </a:r>
            <a:br>
              <a:rPr lang="en-US" sz="1400" dirty="0">
                <a:solidFill>
                  <a:sysClr val="windowText" lastClr="000000"/>
                </a:solidFill>
              </a:rPr>
            </a:br>
            <a:r>
              <a:rPr lang="en-US" sz="1400" dirty="0">
                <a:solidFill>
                  <a:sysClr val="windowText" lastClr="000000"/>
                </a:solidFill>
              </a:rPr>
              <a:t>Registration</a:t>
            </a:r>
          </a:p>
        </p:txBody>
      </p:sp>
      <p:grpSp>
        <p:nvGrpSpPr>
          <p:cNvPr id="20" name="Evidentiary Store">
            <a:extLst>
              <a:ext uri="{FF2B5EF4-FFF2-40B4-BE49-F238E27FC236}">
                <a16:creationId xmlns:a16="http://schemas.microsoft.com/office/drawing/2014/main" id="{BA296321-D662-285B-04DC-450ADEB105CE}"/>
              </a:ext>
            </a:extLst>
          </p:cNvPr>
          <p:cNvGrpSpPr/>
          <p:nvPr/>
        </p:nvGrpSpPr>
        <p:grpSpPr>
          <a:xfrm>
            <a:off x="9715190" y="2202028"/>
            <a:ext cx="1142754" cy="1579931"/>
            <a:chOff x="3630280" y="3527130"/>
            <a:chExt cx="1142754" cy="1579931"/>
          </a:xfrm>
        </p:grpSpPr>
        <p:pic>
          <p:nvPicPr>
            <p:cNvPr id="1026" name="Picture 2" descr="Key value database - Free electronics icons">
              <a:extLst>
                <a:ext uri="{FF2B5EF4-FFF2-40B4-BE49-F238E27FC236}">
                  <a16:creationId xmlns:a16="http://schemas.microsoft.com/office/drawing/2014/main" id="{597141E7-14B6-8D8F-A20C-EF18FC3E8B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0280" y="3527130"/>
              <a:ext cx="1142754" cy="1142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60D3106-2048-C429-E73D-BA6B5E3A2CA8}"/>
                </a:ext>
              </a:extLst>
            </p:cNvPr>
            <p:cNvSpPr txBox="1"/>
            <p:nvPr/>
          </p:nvSpPr>
          <p:spPr>
            <a:xfrm>
              <a:off x="3788723" y="4691563"/>
              <a:ext cx="82586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Evidentiary</a:t>
              </a:r>
              <a:br>
                <a:rPr lang="en-US" sz="1050" dirty="0">
                  <a:solidFill>
                    <a:sysClr val="windowText" lastClr="000000"/>
                  </a:solidFill>
                </a:rPr>
              </a:br>
              <a:r>
                <a:rPr lang="en-US" sz="1050" dirty="0">
                  <a:solidFill>
                    <a:sysClr val="windowText" lastClr="000000"/>
                  </a:solidFill>
                </a:rPr>
                <a:t>Data Store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3E235DA-00AA-0FC3-C816-F80BAF3C99E5}"/>
              </a:ext>
            </a:extLst>
          </p:cNvPr>
          <p:cNvSpPr txBox="1"/>
          <p:nvPr/>
        </p:nvSpPr>
        <p:spPr>
          <a:xfrm>
            <a:off x="8982875" y="3696767"/>
            <a:ext cx="832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Indexing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8A2172-0BB6-9E10-F0EC-D584C349E73D}"/>
              </a:ext>
            </a:extLst>
          </p:cNvPr>
          <p:cNvSpPr txBox="1"/>
          <p:nvPr/>
        </p:nvSpPr>
        <p:spPr>
          <a:xfrm>
            <a:off x="257175" y="2053114"/>
            <a:ext cx="485004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SCITT Ledger is immutable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There’s no PII data in the Ledger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Evidentiary entries can be deleted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Signed Statements </a:t>
            </a:r>
            <a:br>
              <a:rPr lang="en-US" dirty="0"/>
            </a:br>
            <a:r>
              <a:rPr lang="en-US" dirty="0"/>
              <a:t>can be deleted (aka “forgotten”)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Evidentiary entries can be redacted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Each change creates a DataTrails Event </a:t>
            </a:r>
            <a:br>
              <a:rPr lang="en-US" dirty="0"/>
            </a:br>
            <a:r>
              <a:rPr lang="en-US" dirty="0"/>
              <a:t>noting deletion or redaction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vCons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PII Data is persisted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Nothing to delete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7386EEF-446F-69A6-6E7A-A7B2A73532C3}"/>
              </a:ext>
            </a:extLst>
          </p:cNvPr>
          <p:cNvSpPr/>
          <p:nvPr/>
        </p:nvSpPr>
        <p:spPr>
          <a:xfrm>
            <a:off x="3455506" y="3991725"/>
            <a:ext cx="6798291" cy="2737693"/>
          </a:xfrm>
          <a:prstGeom prst="rect">
            <a:avLst/>
          </a:prstGeom>
          <a:solidFill>
            <a:schemeClr val="bg1"/>
          </a:solidFill>
          <a:ln w="38100">
            <a:solidFill>
              <a:srgbClr val="0BA5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228600" algn="l"/>
                <a:tab pos="1428750" algn="l"/>
                <a:tab pos="3028950" algn="l"/>
              </a:tabLst>
            </a:pPr>
            <a:r>
              <a:rPr lang="en-US" sz="1400" dirty="0" err="1">
                <a:solidFill>
                  <a:schemeClr val="dk1"/>
                </a:solidFill>
                <a:latin typeface="Consolas" panose="020B0609020204030204" pitchFamily="49" charset="0"/>
              </a:rPr>
              <a:t>cwt.subject</a:t>
            </a:r>
            <a:r>
              <a:rPr lang="en-US" sz="1400" dirty="0">
                <a:solidFill>
                  <a:schemeClr val="dk1"/>
                </a:solidFill>
                <a:latin typeface="Consolas" panose="020B0609020204030204" pitchFamily="49" charset="0"/>
              </a:rPr>
              <a:t>: 		"</a:t>
            </a:r>
            <a:r>
              <a:rPr lang="en-US" sz="1400" dirty="0" err="1">
                <a:solidFill>
                  <a:schemeClr val="dk1"/>
                </a:solidFill>
                <a:latin typeface="Consolas" panose="020B0609020204030204" pitchFamily="49" charset="0"/>
              </a:rPr>
              <a:t>vcon</a:t>
            </a:r>
            <a:r>
              <a:rPr lang="en-US" sz="1400" dirty="0">
                <a:solidFill>
                  <a:schemeClr val="dk1"/>
                </a:solidFill>
                <a:latin typeface="Consolas" panose="020B0609020204030204" pitchFamily="49" charset="0"/>
              </a:rPr>
              <a:t>://abc123"  (</a:t>
            </a:r>
            <a:r>
              <a:rPr lang="en-US" sz="1400" dirty="0" err="1">
                <a:solidFill>
                  <a:schemeClr val="dk1"/>
                </a:solidFill>
                <a:latin typeface="Consolas" panose="020B0609020204030204" pitchFamily="49" charset="0"/>
              </a:rPr>
              <a:t>vCon</a:t>
            </a:r>
            <a:r>
              <a:rPr lang="en-US" sz="1400" dirty="0">
                <a:solidFill>
                  <a:schemeClr val="dk1"/>
                </a:solidFill>
                <a:latin typeface="Consolas" panose="020B0609020204030204" pitchFamily="49" charset="0"/>
              </a:rPr>
              <a:t> ID)</a:t>
            </a:r>
          </a:p>
          <a:p>
            <a:pPr>
              <a:tabLst>
                <a:tab pos="228600" algn="l"/>
                <a:tab pos="1428750" algn="l"/>
                <a:tab pos="3028950" algn="l"/>
              </a:tabLst>
            </a:pPr>
            <a:r>
              <a:rPr lang="en-US" sz="1400" dirty="0">
                <a:solidFill>
                  <a:schemeClr val="dk1"/>
                </a:solidFill>
                <a:latin typeface="Consolas" panose="020B0609020204030204" pitchFamily="49" charset="0"/>
              </a:rPr>
              <a:t>payload:		"dddd..4444"  (Hash of the </a:t>
            </a:r>
            <a:r>
              <a:rPr lang="en-US" sz="1400" dirty="0" err="1">
                <a:solidFill>
                  <a:schemeClr val="dk1"/>
                </a:solidFill>
                <a:latin typeface="Consolas" panose="020B0609020204030204" pitchFamily="49" charset="0"/>
              </a:rPr>
              <a:t>vCon</a:t>
            </a:r>
            <a:r>
              <a:rPr lang="en-US" sz="1400" dirty="0">
                <a:solidFill>
                  <a:schemeClr val="dk1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tabLst>
                <a:tab pos="228600" algn="l"/>
                <a:tab pos="1428750" algn="l"/>
                <a:tab pos="3028950" algn="l"/>
              </a:tabLst>
            </a:pPr>
            <a:r>
              <a:rPr lang="en-US" sz="1400" dirty="0" err="1">
                <a:solidFill>
                  <a:schemeClr val="dk1"/>
                </a:solidFill>
                <a:latin typeface="Consolas" panose="020B0609020204030204" pitchFamily="49" charset="0"/>
              </a:rPr>
              <a:t>payload_hash_alg</a:t>
            </a:r>
            <a:r>
              <a:rPr lang="en-US" sz="1400" dirty="0">
                <a:solidFill>
                  <a:schemeClr val="dk1"/>
                </a:solidFill>
                <a:latin typeface="Consolas" panose="020B0609020204030204" pitchFamily="49" charset="0"/>
              </a:rPr>
              <a:t>:	SHA-256</a:t>
            </a:r>
          </a:p>
          <a:p>
            <a:pPr>
              <a:tabLst>
                <a:tab pos="228600" algn="l"/>
                <a:tab pos="1428750" algn="l"/>
                <a:tab pos="3028950" algn="l"/>
              </a:tabLst>
            </a:pPr>
            <a:r>
              <a:rPr lang="en-US" sz="1400" dirty="0" err="1">
                <a:solidFill>
                  <a:schemeClr val="dk1"/>
                </a:solidFill>
                <a:latin typeface="Consolas" panose="020B0609020204030204" pitchFamily="49" charset="0"/>
              </a:rPr>
              <a:t>payload_location</a:t>
            </a:r>
            <a:r>
              <a:rPr lang="en-US" sz="1400" dirty="0">
                <a:solidFill>
                  <a:schemeClr val="dk1"/>
                </a:solidFill>
                <a:latin typeface="Consolas" panose="020B0609020204030204" pitchFamily="49" charset="0"/>
              </a:rPr>
              <a:t>:	"vcons.org/abc123-dddd..4444"</a:t>
            </a:r>
          </a:p>
          <a:p>
            <a:pPr>
              <a:tabLst>
                <a:tab pos="228600" algn="l"/>
                <a:tab pos="1428750" algn="l"/>
                <a:tab pos="3028950" algn="l"/>
              </a:tabLst>
            </a:pPr>
            <a:r>
              <a:rPr lang="en-US" sz="1400" dirty="0" err="1">
                <a:solidFill>
                  <a:schemeClr val="dk1"/>
                </a:solidFill>
                <a:latin typeface="Consolas" panose="020B0609020204030204" pitchFamily="49" charset="0"/>
              </a:rPr>
              <a:t>payload_preimage_content_type</a:t>
            </a:r>
            <a:r>
              <a:rPr lang="en-US" sz="1400" dirty="0">
                <a:solidFill>
                  <a:schemeClr val="dk1"/>
                </a:solidFill>
                <a:latin typeface="Consolas" panose="020B0609020204030204" pitchFamily="49" charset="0"/>
              </a:rPr>
              <a:t>: "application/</a:t>
            </a:r>
            <a:r>
              <a:rPr lang="en-US" sz="1400" dirty="0" err="1">
                <a:solidFill>
                  <a:schemeClr val="dk1"/>
                </a:solidFill>
                <a:latin typeface="Consolas" panose="020B0609020204030204" pitchFamily="49" charset="0"/>
              </a:rPr>
              <a:t>vcon+json</a:t>
            </a:r>
            <a:r>
              <a:rPr lang="en-US" sz="1400" dirty="0">
                <a:solidFill>
                  <a:schemeClr val="dk1"/>
                </a:solidFill>
                <a:latin typeface="Consolas" panose="020B0609020204030204" pitchFamily="49" charset="0"/>
              </a:rPr>
              <a:t>"</a:t>
            </a:r>
          </a:p>
          <a:p>
            <a:pPr>
              <a:tabLst>
                <a:tab pos="228600" algn="l"/>
                <a:tab pos="1428750" algn="l"/>
                <a:tab pos="3028950" algn="l"/>
              </a:tabLst>
            </a:pPr>
            <a:r>
              <a:rPr lang="en-US" sz="1400" dirty="0">
                <a:solidFill>
                  <a:schemeClr val="dk1"/>
                </a:solidFill>
                <a:latin typeface="Consolas" panose="020B0609020204030204" pitchFamily="49" charset="0"/>
              </a:rPr>
              <a:t>meta-map:</a:t>
            </a:r>
          </a:p>
          <a:p>
            <a:pPr>
              <a:tabLst>
                <a:tab pos="228600" algn="l"/>
                <a:tab pos="1428750" algn="l"/>
                <a:tab pos="3028950" algn="l"/>
              </a:tabLst>
            </a:pPr>
            <a:r>
              <a:rPr lang="en-US" sz="1400" dirty="0">
                <a:solidFill>
                  <a:schemeClr val="dk1"/>
                </a:solidFill>
                <a:latin typeface="Consolas" panose="020B0609020204030204" pitchFamily="49" charset="0"/>
              </a:rPr>
              <a:t>	"</a:t>
            </a:r>
            <a:r>
              <a:rPr lang="en-US" sz="1400" dirty="0" err="1">
                <a:solidFill>
                  <a:schemeClr val="dk1"/>
                </a:solidFill>
                <a:latin typeface="Consolas" panose="020B0609020204030204" pitchFamily="49" charset="0"/>
              </a:rPr>
              <a:t>conserver_link</a:t>
            </a:r>
            <a:r>
              <a:rPr lang="en-US" sz="1400" dirty="0">
                <a:solidFill>
                  <a:schemeClr val="dk1"/>
                </a:solidFill>
                <a:latin typeface="Consolas" panose="020B0609020204030204" pitchFamily="49" charset="0"/>
              </a:rPr>
              <a:t>": 	"scitt"</a:t>
            </a:r>
          </a:p>
          <a:p>
            <a:pPr>
              <a:tabLst>
                <a:tab pos="228600" algn="l"/>
                <a:tab pos="1428750" algn="l"/>
                <a:tab pos="3028950" algn="l"/>
              </a:tabLst>
            </a:pPr>
            <a:r>
              <a:rPr lang="en-US" sz="1400" dirty="0">
                <a:solidFill>
                  <a:schemeClr val="dk1"/>
                </a:solidFill>
                <a:latin typeface="Consolas" panose="020B0609020204030204" pitchFamily="49" charset="0"/>
              </a:rPr>
              <a:t>	"</a:t>
            </a:r>
            <a:r>
              <a:rPr lang="en-US" sz="1400" dirty="0" err="1">
                <a:solidFill>
                  <a:schemeClr val="dk1"/>
                </a:solidFill>
                <a:latin typeface="Consolas" panose="020B0609020204030204" pitchFamily="49" charset="0"/>
              </a:rPr>
              <a:t>conserver_link_name</a:t>
            </a:r>
            <a:r>
              <a:rPr lang="en-US" sz="1400" dirty="0">
                <a:solidFill>
                  <a:schemeClr val="dk1"/>
                </a:solidFill>
                <a:latin typeface="Consolas" panose="020B0609020204030204" pitchFamily="49" charset="0"/>
              </a:rPr>
              <a:t>":  	"</a:t>
            </a:r>
            <a:r>
              <a:rPr lang="en-US" sz="1400" dirty="0" err="1">
                <a:solidFill>
                  <a:schemeClr val="dk1"/>
                </a:solidFill>
                <a:latin typeface="Consolas" panose="020B0609020204030204" pitchFamily="49" charset="0"/>
              </a:rPr>
              <a:t>scitt_created</a:t>
            </a:r>
            <a:r>
              <a:rPr lang="en-US" sz="1400" dirty="0">
                <a:solidFill>
                  <a:schemeClr val="dk1"/>
                </a:solidFill>
                <a:latin typeface="Consolas" panose="020B0609020204030204" pitchFamily="49" charset="0"/>
              </a:rPr>
              <a:t>"</a:t>
            </a:r>
          </a:p>
          <a:p>
            <a:pPr>
              <a:tabLst>
                <a:tab pos="228600" algn="l"/>
                <a:tab pos="1428750" algn="l"/>
                <a:tab pos="3028950" algn="l"/>
              </a:tabLst>
            </a:pPr>
            <a:r>
              <a:rPr lang="en-US" sz="1400" dirty="0">
                <a:solidFill>
                  <a:schemeClr val="dk1"/>
                </a:solidFill>
                <a:latin typeface="Consolas" panose="020B0609020204030204" pitchFamily="49" charset="0"/>
              </a:rPr>
              <a:t>	"</a:t>
            </a:r>
            <a:r>
              <a:rPr lang="en-US" sz="1400" dirty="0" err="1">
                <a:solidFill>
                  <a:schemeClr val="dk1"/>
                </a:solidFill>
                <a:latin typeface="Consolas" panose="020B0609020204030204" pitchFamily="49" charset="0"/>
              </a:rPr>
              <a:t>conserver_link_version</a:t>
            </a:r>
            <a:r>
              <a:rPr lang="en-US" sz="1400" dirty="0">
                <a:solidFill>
                  <a:schemeClr val="dk1"/>
                </a:solidFill>
                <a:latin typeface="Consolas" panose="020B0609020204030204" pitchFamily="49" charset="0"/>
              </a:rPr>
              <a:t>": 	"0.2.0"</a:t>
            </a:r>
          </a:p>
          <a:p>
            <a:pPr>
              <a:tabLst>
                <a:tab pos="228600" algn="l"/>
                <a:tab pos="1428750" algn="l"/>
                <a:tab pos="3028950" algn="l"/>
              </a:tabLst>
            </a:pPr>
            <a:r>
              <a:rPr lang="en-US" sz="1400" dirty="0">
                <a:solidFill>
                  <a:schemeClr val="dk1"/>
                </a:solidFill>
                <a:latin typeface="Consolas" panose="020B0609020204030204" pitchFamily="49" charset="0"/>
              </a:rPr>
              <a:t>	"</a:t>
            </a:r>
            <a:r>
              <a:rPr lang="en-US" sz="1400" dirty="0" err="1">
                <a:solidFill>
                  <a:schemeClr val="dk1"/>
                </a:solidFill>
                <a:latin typeface="Consolas" panose="020B0609020204030204" pitchFamily="49" charset="0"/>
              </a:rPr>
              <a:t>timestamp_declared</a:t>
            </a:r>
            <a:r>
              <a:rPr lang="en-US" sz="1400" dirty="0">
                <a:solidFill>
                  <a:schemeClr val="dk1"/>
                </a:solidFill>
                <a:latin typeface="Consolas" panose="020B0609020204030204" pitchFamily="49" charset="0"/>
              </a:rPr>
              <a:t>": 	"2024-05-07T16:33:29.004994"</a:t>
            </a:r>
          </a:p>
          <a:p>
            <a:pPr>
              <a:tabLst>
                <a:tab pos="228600" algn="l"/>
                <a:tab pos="1428750" algn="l"/>
                <a:tab pos="3028950" algn="l"/>
              </a:tabLst>
            </a:pPr>
            <a:r>
              <a:rPr lang="en-US" sz="1400" dirty="0">
                <a:solidFill>
                  <a:schemeClr val="dk1"/>
                </a:solidFill>
                <a:latin typeface="Consolas" panose="020B0609020204030204" pitchFamily="49" charset="0"/>
              </a:rPr>
              <a:t>	"</a:t>
            </a:r>
            <a:r>
              <a:rPr lang="en-US" sz="1400" dirty="0" err="1">
                <a:solidFill>
                  <a:schemeClr val="dk1"/>
                </a:solidFill>
                <a:latin typeface="Consolas" panose="020B0609020204030204" pitchFamily="49" charset="0"/>
              </a:rPr>
              <a:t>vcon_operation</a:t>
            </a:r>
            <a:r>
              <a:rPr lang="en-US" sz="1400" dirty="0">
                <a:solidFill>
                  <a:schemeClr val="dk1"/>
                </a:solidFill>
                <a:latin typeface="Consolas" panose="020B0609020204030204" pitchFamily="49" charset="0"/>
              </a:rPr>
              <a:t>": 	"</a:t>
            </a:r>
            <a:r>
              <a:rPr lang="en-US" sz="1400" dirty="0" err="1">
                <a:solidFill>
                  <a:schemeClr val="dk1"/>
                </a:solidFill>
                <a:latin typeface="Consolas" panose="020B0609020204030204" pitchFamily="49" charset="0"/>
              </a:rPr>
              <a:t>vcon_create</a:t>
            </a:r>
            <a:r>
              <a:rPr lang="en-US" sz="1400" dirty="0">
                <a:solidFill>
                  <a:schemeClr val="dk1"/>
                </a:solidFill>
                <a:latin typeface="Consolas" panose="020B0609020204030204" pitchFamily="49" charset="0"/>
              </a:rPr>
              <a:t>"</a:t>
            </a:r>
          </a:p>
          <a:p>
            <a:pPr>
              <a:tabLst>
                <a:tab pos="228600" algn="l"/>
                <a:tab pos="1428750" algn="l"/>
                <a:tab pos="3028950" algn="l"/>
              </a:tabLst>
            </a:pPr>
            <a:r>
              <a:rPr lang="en-US" sz="1400" dirty="0">
                <a:solidFill>
                  <a:schemeClr val="dk1"/>
                </a:solidFill>
                <a:latin typeface="Consolas" panose="020B0609020204030204" pitchFamily="49" charset="0"/>
              </a:rPr>
              <a:t>	"</a:t>
            </a:r>
            <a:r>
              <a:rPr lang="en-US" sz="1400" dirty="0" err="1">
                <a:solidFill>
                  <a:schemeClr val="dk1"/>
                </a:solidFill>
                <a:latin typeface="Consolas" panose="020B0609020204030204" pitchFamily="49" charset="0"/>
              </a:rPr>
              <a:t>vcon_draft_version</a:t>
            </a:r>
            <a:r>
              <a:rPr lang="en-US" sz="1400" dirty="0">
                <a:solidFill>
                  <a:schemeClr val="dk1"/>
                </a:solidFill>
                <a:latin typeface="Consolas" panose="020B0609020204030204" pitchFamily="49" charset="0"/>
              </a:rPr>
              <a:t>": 	"01"</a:t>
            </a:r>
          </a:p>
        </p:txBody>
      </p:sp>
      <p:sp>
        <p:nvSpPr>
          <p:cNvPr id="14" name="Deleted">
            <a:extLst>
              <a:ext uri="{FF2B5EF4-FFF2-40B4-BE49-F238E27FC236}">
                <a16:creationId xmlns:a16="http://schemas.microsoft.com/office/drawing/2014/main" id="{788F96A4-3FB6-FEDB-DECC-004A9C9B3362}"/>
              </a:ext>
            </a:extLst>
          </p:cNvPr>
          <p:cNvSpPr/>
          <p:nvPr/>
        </p:nvSpPr>
        <p:spPr>
          <a:xfrm>
            <a:off x="9933110" y="2459017"/>
            <a:ext cx="704410" cy="230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dacted">
            <a:extLst>
              <a:ext uri="{FF2B5EF4-FFF2-40B4-BE49-F238E27FC236}">
                <a16:creationId xmlns:a16="http://schemas.microsoft.com/office/drawing/2014/main" id="{9FBC71A1-CF94-1422-F246-E0567566226B}"/>
              </a:ext>
            </a:extLst>
          </p:cNvPr>
          <p:cNvSpPr/>
          <p:nvPr/>
        </p:nvSpPr>
        <p:spPr>
          <a:xfrm>
            <a:off x="9928350" y="2730813"/>
            <a:ext cx="704410" cy="2309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uiExpand="1" build="allAtOnce"/>
      <p:bldP spid="35" grpId="0" animBg="1"/>
      <p:bldP spid="14" grpId="0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4DC5D-33E1-8066-3212-90F18A75C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SCITT Provides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C6677-F5F2-FE35-BE86-386C7F4CF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472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A standards-based means to associate </a:t>
            </a:r>
            <a:r>
              <a:rPr lang="en-US" b="1" dirty="0"/>
              <a:t>Who </a:t>
            </a:r>
            <a:r>
              <a:rPr lang="en-US" dirty="0"/>
              <a:t>made a </a:t>
            </a:r>
            <a:r>
              <a:rPr lang="en-US" b="1" dirty="0"/>
              <a:t>Statement</a:t>
            </a:r>
            <a:r>
              <a:rPr lang="en-US" dirty="0"/>
              <a:t>, about an </a:t>
            </a:r>
            <a:r>
              <a:rPr lang="en-US" b="1" dirty="0"/>
              <a:t>Artifact</a:t>
            </a:r>
            <a:r>
              <a:rPr lang="en-US" dirty="0"/>
              <a:t>, recorded at a point in </a:t>
            </a:r>
            <a:r>
              <a:rPr lang="en-US" b="1" dirty="0"/>
              <a:t>Time</a:t>
            </a:r>
          </a:p>
          <a:p>
            <a:r>
              <a:rPr lang="en-US" dirty="0"/>
              <a:t>Recording </a:t>
            </a:r>
            <a:r>
              <a:rPr lang="en-US" b="1" dirty="0"/>
              <a:t>Immutable </a:t>
            </a:r>
            <a:r>
              <a:rPr lang="en-US" dirty="0"/>
              <a:t>statements in history</a:t>
            </a:r>
          </a:p>
          <a:p>
            <a:r>
              <a:rPr lang="en-US" dirty="0"/>
              <a:t>A means to find collaborative or conflicting </a:t>
            </a:r>
            <a:r>
              <a:rPr lang="en-US" b="1" dirty="0"/>
              <a:t>Statements</a:t>
            </a:r>
            <a:r>
              <a:rPr lang="en-US" dirty="0"/>
              <a:t>, made by other </a:t>
            </a:r>
            <a:r>
              <a:rPr lang="en-US" b="1" dirty="0"/>
              <a:t>Who’s, </a:t>
            </a:r>
            <a:r>
              <a:rPr lang="en-US" dirty="0"/>
              <a:t>about the same </a:t>
            </a:r>
            <a:r>
              <a:rPr lang="en-US" b="1" dirty="0"/>
              <a:t>Artifact</a:t>
            </a:r>
          </a:p>
          <a:p>
            <a:r>
              <a:rPr lang="en-US" dirty="0"/>
              <a:t>Protecting </a:t>
            </a:r>
            <a:r>
              <a:rPr lang="en-US" b="1" dirty="0"/>
              <a:t>Integrity, Inclusion</a:t>
            </a:r>
            <a:r>
              <a:rPr lang="en-US" dirty="0"/>
              <a:t>, and </a:t>
            </a:r>
            <a:r>
              <a:rPr lang="en-US" b="1" dirty="0"/>
              <a:t>Consistency</a:t>
            </a:r>
            <a:endParaRPr lang="en-US" dirty="0"/>
          </a:p>
          <a:p>
            <a:pPr lvl="1"/>
            <a:r>
              <a:rPr lang="en-US" dirty="0"/>
              <a:t>Proof statements weren’t altered</a:t>
            </a:r>
          </a:p>
          <a:p>
            <a:pPr lvl="1"/>
            <a:r>
              <a:rPr lang="en-US" dirty="0"/>
              <a:t>Proof statements weren’t removed</a:t>
            </a:r>
          </a:p>
          <a:p>
            <a:pPr lvl="1"/>
            <a:r>
              <a:rPr lang="en-US" dirty="0"/>
              <a:t>Proof of ordering of statements</a:t>
            </a:r>
          </a:p>
        </p:txBody>
      </p:sp>
    </p:spTree>
    <p:extLst>
      <p:ext uri="{BB962C8B-B14F-4D97-AF65-F5344CB8AC3E}">
        <p14:creationId xmlns:p14="http://schemas.microsoft.com/office/powerpoint/2010/main" val="202638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C36A9-83C6-FFEC-1815-61AD039F9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AC3D6-297A-F930-D28A-B68D02CF6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DataTrails Provides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0D57E-CA02-2185-F13F-390793017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472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Evidentiary storage</a:t>
            </a:r>
          </a:p>
          <a:p>
            <a:r>
              <a:rPr lang="en-US" dirty="0"/>
              <a:t>Ability to delete (forget) the metadata</a:t>
            </a:r>
          </a:p>
          <a:p>
            <a:r>
              <a:rPr lang="en-US" dirty="0"/>
              <a:t>Ability to redact – limiting who has access to the “metadata”</a:t>
            </a:r>
          </a:p>
          <a:p>
            <a:r>
              <a:rPr lang="en-US" dirty="0"/>
              <a:t>Indexing and Query Services</a:t>
            </a:r>
          </a:p>
          <a:p>
            <a:r>
              <a:rPr lang="en-US" dirty="0"/>
              <a:t>Role Based Access Control</a:t>
            </a:r>
          </a:p>
          <a:p>
            <a:pPr lvl="1"/>
            <a:r>
              <a:rPr lang="en-US" dirty="0"/>
              <a:t>Redaction and other constraints on access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A75FA1B8-67BB-4F6F-4C2B-E4AB872F9D35}"/>
              </a:ext>
            </a:extLst>
          </p:cNvPr>
          <p:cNvSpPr txBox="1">
            <a:spLocks/>
          </p:cNvSpPr>
          <p:nvPr/>
        </p:nvSpPr>
        <p:spPr>
          <a:xfrm>
            <a:off x="201924" y="5514975"/>
            <a:ext cx="6389376" cy="11952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Steve Lasker</a:t>
            </a:r>
            <a:br>
              <a:rPr lang="en-US" sz="2000" dirty="0"/>
            </a:br>
            <a:r>
              <a:rPr lang="en-US" sz="1600" dirty="0"/>
              <a:t>Director of Ecosystem</a:t>
            </a:r>
            <a:br>
              <a:rPr lang="en-US" sz="1600" dirty="0"/>
            </a:br>
            <a:r>
              <a:rPr lang="en-US" sz="1600" dirty="0"/>
              <a:t>DataTrails</a:t>
            </a:r>
            <a:br>
              <a:rPr lang="en-US" sz="1600" dirty="0"/>
            </a:br>
            <a:r>
              <a:rPr lang="en-US" sz="1600" dirty="0">
                <a:hlinkClick r:id="rId2"/>
              </a:rPr>
              <a:t>Steve.Lasker@DataTrails.ai</a:t>
            </a:r>
            <a:br>
              <a:rPr lang="en-US" sz="1600" dirty="0"/>
            </a:br>
            <a:r>
              <a:rPr lang="en-US" sz="1600" dirty="0"/>
              <a:t>@SteveLasker</a:t>
            </a:r>
          </a:p>
        </p:txBody>
      </p:sp>
    </p:spTree>
    <p:extLst>
      <p:ext uri="{BB962C8B-B14F-4D97-AF65-F5344CB8AC3E}">
        <p14:creationId xmlns:p14="http://schemas.microsoft.com/office/powerpoint/2010/main" val="15977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29F5F9-DAF7-095C-66C5-D844889B3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Lifecycle of a </a:t>
            </a:r>
            <a:r>
              <a:rPr lang="en-US" dirty="0" err="1"/>
              <a:t>vCon</a:t>
            </a:r>
            <a:endParaRPr lang="en-US" dirty="0"/>
          </a:p>
        </p:txBody>
      </p:sp>
      <p:pic>
        <p:nvPicPr>
          <p:cNvPr id="11" name="Picture 10" descr="The facade of blue walls with holes">
            <a:extLst>
              <a:ext uri="{FF2B5EF4-FFF2-40B4-BE49-F238E27FC236}">
                <a16:creationId xmlns:a16="http://schemas.microsoft.com/office/drawing/2014/main" id="{9F902CC6-7C9A-B16B-EEDF-4E2F2B68B6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879" b="26948"/>
          <a:stretch/>
        </p:blipFill>
        <p:spPr>
          <a:xfrm>
            <a:off x="838200" y="1690688"/>
            <a:ext cx="10515600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9123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6A072-9B60-932F-029D-170CF57CB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Enabling Adherence to Privacy Governance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66622-8FB3-8F5A-60D1-ABD7BE6F2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69863" marR="0" indent="0">
              <a:buNone/>
            </a:pPr>
            <a:r>
              <a:rPr lang="en-US" sz="2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California Consumer Privacy Act </a:t>
            </a:r>
            <a:r>
              <a:rPr lang="en-US" sz="2200" b="1" baseline="30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(CCPA)</a:t>
            </a:r>
            <a:r>
              <a:rPr lang="en-US" sz="2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&amp; General Data Privacy Regulation </a:t>
            </a:r>
            <a:r>
              <a:rPr lang="en-US" sz="2200" b="1" baseline="30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(GDPR)</a:t>
            </a:r>
          </a:p>
          <a:p>
            <a:pPr marL="398463"/>
            <a:r>
              <a:rPr lang="en-US" sz="2200" u="sng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Businesses Sharing Personal Data with Others Must Enter Into Contracts </a:t>
            </a:r>
            <a:br>
              <a:rPr lang="en-US" sz="2200" u="sng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</a:br>
            <a:r>
              <a:rPr lang="en-US" sz="2200" u="sng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Outlining the Purpose Limitation and Other Rules</a:t>
            </a:r>
            <a:endParaRPr lang="en-US" sz="22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398463"/>
            <a:r>
              <a:rPr lang="en-US" sz="2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In many jurisdictions, </a:t>
            </a:r>
            <a:r>
              <a:rPr lang="en-US" sz="2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businesses </a:t>
            </a:r>
            <a:r>
              <a:rPr lang="en-US" sz="2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sharing personal data with others </a:t>
            </a:r>
            <a:r>
              <a:rPr lang="en-US" sz="2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must enter into agreements outlining the purpose limitation and other data handling </a:t>
            </a:r>
            <a:r>
              <a:rPr lang="en-US" sz="2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rules. </a:t>
            </a:r>
          </a:p>
          <a:p>
            <a:pPr marL="398463"/>
            <a:r>
              <a:rPr lang="en-US" sz="2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This is akin to a "data use license" and is already widely being used. </a:t>
            </a:r>
          </a:p>
          <a:p>
            <a:pPr marL="398463"/>
            <a:r>
              <a:rPr lang="en-US" sz="2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The requirements for the agreement's contents differ slightly between jurisdictions, but it is possible to develop a "best practices" agreement template.</a:t>
            </a:r>
          </a:p>
          <a:p>
            <a:pPr marL="398463"/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BE74B2-3D30-9932-C48C-44DF8512236E}"/>
              </a:ext>
            </a:extLst>
          </p:cNvPr>
          <p:cNvSpPr txBox="1"/>
          <p:nvPr/>
        </p:nvSpPr>
        <p:spPr>
          <a:xfrm>
            <a:off x="891053" y="5948709"/>
            <a:ext cx="38872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Diana James</a:t>
            </a:r>
            <a:br>
              <a:rPr lang="en-US" dirty="0"/>
            </a:br>
            <a:r>
              <a:rPr lang="en-US" dirty="0"/>
              <a:t>CIPP/US </a:t>
            </a:r>
            <a:r>
              <a:rPr lang="en-US" b="0" i="0" dirty="0">
                <a:effectLst/>
                <a:latin typeface="-apple-system"/>
              </a:rPr>
              <a:t>Attorney | Telecom | Privacy 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err="1"/>
              <a:t>CommLaw</a:t>
            </a:r>
            <a:r>
              <a:rPr lang="en-US" dirty="0"/>
              <a:t> Group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685ABE-EEA5-A293-D96F-7BBD78753403}"/>
              </a:ext>
            </a:extLst>
          </p:cNvPr>
          <p:cNvSpPr txBox="1"/>
          <p:nvPr/>
        </p:nvSpPr>
        <p:spPr>
          <a:xfrm>
            <a:off x="891053" y="5629106"/>
            <a:ext cx="7522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IETF: draft-</a:t>
            </a:r>
            <a:r>
              <a:rPr lang="en-US" dirty="0" err="1">
                <a:hlinkClick r:id="rId3"/>
              </a:rPr>
              <a:t>james</a:t>
            </a:r>
            <a:r>
              <a:rPr lang="en-US" dirty="0">
                <a:hlinkClick r:id="rId3"/>
              </a:rPr>
              <a:t>-privacy-primer-</a:t>
            </a:r>
            <a:r>
              <a:rPr lang="en-US" dirty="0" err="1">
                <a:hlinkClick r:id="rId3"/>
              </a:rPr>
              <a:t>vcon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364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67F0A9-D400-2FA3-FB7F-5D251316D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C932D-7795-29FF-52CC-2B937AC98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Enabling Adherence to Privacy Governance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8EB78-8F88-ADEE-1393-D1F549607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8463" marR="0"/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Businesses </a:t>
            </a: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(data controllers) have a legal obligation to communicate a consumer's deletion request 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to others with whom the data was shared (e.g., service providers and data processors)</a:t>
            </a:r>
          </a:p>
          <a:p>
            <a:pPr marL="398463" marR="0"/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GDPR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: </a:t>
            </a: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The data controller must take reasonable steps 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(</a:t>
            </a:r>
            <a:r>
              <a:rPr lang="en-US" sz="1800" b="1" i="1" u="sng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considering the available technology 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and the cost of implementation) </a:t>
            </a: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to inform other entities 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which are processing the personal data </a:t>
            </a: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requested to be erased 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of any links to, or copy or replication of, those personal data.</a:t>
            </a:r>
          </a:p>
          <a:p>
            <a:pPr marL="398463" marR="0"/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CCPA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: </a:t>
            </a: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The businesses must notify their service providers 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or contractors and all third parties with whom the business has shared the personal data </a:t>
            </a: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to delete the data 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a consumer requested to be deleted </a:t>
            </a:r>
            <a:r>
              <a:rPr lang="en-US" sz="1800" b="1" u="sng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unless this proves impossible 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or involves disproportionate effort.</a:t>
            </a:r>
          </a:p>
          <a:p>
            <a:pPr marL="398463" marR="0"/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Data processors 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(service providers and contractors) in general </a:t>
            </a: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are not required 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to comply with a direct erasure request from a consumer </a:t>
            </a: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but must inform the data controller 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(the principal business making decisions about personal data handling).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22819F-9598-FF8F-8E8C-C1255079E2E9}"/>
              </a:ext>
            </a:extLst>
          </p:cNvPr>
          <p:cNvSpPr txBox="1"/>
          <p:nvPr/>
        </p:nvSpPr>
        <p:spPr>
          <a:xfrm>
            <a:off x="891053" y="5948709"/>
            <a:ext cx="38872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Diana James</a:t>
            </a:r>
            <a:br>
              <a:rPr lang="en-US" dirty="0"/>
            </a:br>
            <a:r>
              <a:rPr lang="en-US" dirty="0"/>
              <a:t>CIPP/US </a:t>
            </a:r>
            <a:r>
              <a:rPr lang="en-US" b="0" i="0" dirty="0">
                <a:effectLst/>
                <a:latin typeface="-apple-system"/>
              </a:rPr>
              <a:t>Attorney | Telecom | Privacy 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err="1"/>
              <a:t>CommLaw</a:t>
            </a:r>
            <a:r>
              <a:rPr lang="en-US" dirty="0"/>
              <a:t>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BBB453-CF9E-F00A-897A-923ABBF426A9}"/>
              </a:ext>
            </a:extLst>
          </p:cNvPr>
          <p:cNvSpPr txBox="1"/>
          <p:nvPr/>
        </p:nvSpPr>
        <p:spPr>
          <a:xfrm>
            <a:off x="891053" y="5629106"/>
            <a:ext cx="7522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IETF: draft-</a:t>
            </a:r>
            <a:r>
              <a:rPr lang="en-US" dirty="0" err="1">
                <a:hlinkClick r:id="rId2"/>
              </a:rPr>
              <a:t>james</a:t>
            </a:r>
            <a:r>
              <a:rPr lang="en-US" dirty="0">
                <a:hlinkClick r:id="rId2"/>
              </a:rPr>
              <a:t>-privacy-primer-</a:t>
            </a:r>
            <a:r>
              <a:rPr lang="en-US" dirty="0" err="1">
                <a:hlinkClick r:id="rId2"/>
              </a:rPr>
              <a:t>vcon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74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all Center AI Market">
            <a:extLst>
              <a:ext uri="{FF2B5EF4-FFF2-40B4-BE49-F238E27FC236}">
                <a16:creationId xmlns:a16="http://schemas.microsoft.com/office/drawing/2014/main" id="{EF24FF6E-9A18-40B9-D513-69128EDFD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5" y="180975"/>
            <a:ext cx="9753600" cy="566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B45930-48F8-FF28-20F6-090A3C2C293B}"/>
              </a:ext>
            </a:extLst>
          </p:cNvPr>
          <p:cNvSpPr txBox="1"/>
          <p:nvPr/>
        </p:nvSpPr>
        <p:spPr>
          <a:xfrm>
            <a:off x="3006763" y="5848350"/>
            <a:ext cx="6895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https://market.us/report/call-center-ai-market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866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1D74F5-C099-2C64-1476-5C22B7734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4046" y="0"/>
            <a:ext cx="7300860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Can Companies Comply, At Scale 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C365C9-83DF-B6CC-2EEE-D1AC2AB67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54201" y="4138315"/>
            <a:ext cx="5603874" cy="20586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Avoid leveraging the evolving tech, </a:t>
            </a:r>
            <a:b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the compliance risks are too high?</a:t>
            </a:r>
          </a:p>
          <a:p>
            <a:r>
              <a:rPr lang="en-US" sz="20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</a:t>
            </a:r>
          </a:p>
          <a:p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Complete the evolving tech, </a:t>
            </a:r>
            <a:b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empower your business with new standards.</a:t>
            </a:r>
          </a:p>
        </p:txBody>
      </p:sp>
      <p:pic>
        <p:nvPicPr>
          <p:cNvPr id="8" name="Graphic 7" descr="Gears">
            <a:extLst>
              <a:ext uri="{FF2B5EF4-FFF2-40B4-BE49-F238E27FC236}">
                <a16:creationId xmlns:a16="http://schemas.microsoft.com/office/drawing/2014/main" id="{6E65260D-EE5A-03E6-BE78-6A13C0E00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10" name="Graphic 9" descr="Gears">
            <a:extLst>
              <a:ext uri="{FF2B5EF4-FFF2-40B4-BE49-F238E27FC236}">
                <a16:creationId xmlns:a16="http://schemas.microsoft.com/office/drawing/2014/main" id="{65026604-5B2E-4786-A76E-93846CDE4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  <p:pic>
        <p:nvPicPr>
          <p:cNvPr id="5" name="Picture 2" descr="RKVST Rebrands as DataTrails">
            <a:extLst>
              <a:ext uri="{FF2B5EF4-FFF2-40B4-BE49-F238E27FC236}">
                <a16:creationId xmlns:a16="http://schemas.microsoft.com/office/drawing/2014/main" id="{20553513-B617-0F2D-000F-5499597DC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40548" y="6111088"/>
            <a:ext cx="2334304" cy="58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21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Receipt">
            <a:extLst>
              <a:ext uri="{FF2B5EF4-FFF2-40B4-BE49-F238E27FC236}">
                <a16:creationId xmlns:a16="http://schemas.microsoft.com/office/drawing/2014/main" id="{EDB5822B-7F8E-8937-8609-F4393FD1CE2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30122" y="1090195"/>
            <a:ext cx="432141" cy="456460"/>
          </a:xfrm>
          <a:prstGeom prst="rect">
            <a:avLst/>
          </a:prstGeom>
        </p:spPr>
      </p:pic>
      <p:sp>
        <p:nvSpPr>
          <p:cNvPr id="41" name="DealerNetwork">
            <a:extLst>
              <a:ext uri="{FF2B5EF4-FFF2-40B4-BE49-F238E27FC236}">
                <a16:creationId xmlns:a16="http://schemas.microsoft.com/office/drawing/2014/main" id="{8F2ADEE9-EA94-64E4-F0D4-213EF4CCC122}"/>
              </a:ext>
            </a:extLst>
          </p:cNvPr>
          <p:cNvSpPr/>
          <p:nvPr/>
        </p:nvSpPr>
        <p:spPr>
          <a:xfrm>
            <a:off x="9291627" y="133442"/>
            <a:ext cx="2341881" cy="5393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Dealer Network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024" name="Dealer-Caller" descr="Call center with solid fill">
            <a:extLst>
              <a:ext uri="{FF2B5EF4-FFF2-40B4-BE49-F238E27FC236}">
                <a16:creationId xmlns:a16="http://schemas.microsoft.com/office/drawing/2014/main" id="{95261A3B-68CC-606C-E7F1-A27251E789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23705" y="278561"/>
            <a:ext cx="914400" cy="914400"/>
          </a:xfrm>
          <a:prstGeom prst="rect">
            <a:avLst/>
          </a:prstGeom>
        </p:spPr>
      </p:pic>
      <p:pic>
        <p:nvPicPr>
          <p:cNvPr id="63" name="Dealer-Caller" descr="Call center with solid fill">
            <a:extLst>
              <a:ext uri="{FF2B5EF4-FFF2-40B4-BE49-F238E27FC236}">
                <a16:creationId xmlns:a16="http://schemas.microsoft.com/office/drawing/2014/main" id="{E180514F-F4D6-CE47-A754-058DA15CB4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71305" y="223114"/>
            <a:ext cx="914400" cy="914400"/>
          </a:xfrm>
          <a:prstGeom prst="rect">
            <a:avLst/>
          </a:prstGeom>
        </p:spPr>
      </p:pic>
      <p:pic>
        <p:nvPicPr>
          <p:cNvPr id="62" name="Dealer-Caller" descr="Call center with solid fill">
            <a:extLst>
              <a:ext uri="{FF2B5EF4-FFF2-40B4-BE49-F238E27FC236}">
                <a16:creationId xmlns:a16="http://schemas.microsoft.com/office/drawing/2014/main" id="{0FEBAB3E-9EC9-DEF3-9E6B-CE9AD49FAB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18905" y="133442"/>
            <a:ext cx="914400" cy="914400"/>
          </a:xfrm>
          <a:prstGeom prst="rect">
            <a:avLst/>
          </a:prstGeom>
        </p:spPr>
      </p:pic>
      <p:sp>
        <p:nvSpPr>
          <p:cNvPr id="3" name="Data-Controller">
            <a:extLst>
              <a:ext uri="{FF2B5EF4-FFF2-40B4-BE49-F238E27FC236}">
                <a16:creationId xmlns:a16="http://schemas.microsoft.com/office/drawing/2014/main" id="{5DF61038-0747-9EC7-EB8C-F0C7F09F85AF}"/>
              </a:ext>
            </a:extLst>
          </p:cNvPr>
          <p:cNvSpPr/>
          <p:nvPr/>
        </p:nvSpPr>
        <p:spPr>
          <a:xfrm>
            <a:off x="3270067" y="1544319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Controller</a:t>
            </a:r>
          </a:p>
          <a:p>
            <a:pPr algn="ctr"/>
            <a:r>
              <a:rPr lang="en-US" dirty="0" err="1"/>
              <a:t>vConGPT</a:t>
            </a:r>
            <a:endParaRPr lang="en-US" dirty="0"/>
          </a:p>
        </p:txBody>
      </p:sp>
      <p:sp>
        <p:nvSpPr>
          <p:cNvPr id="4" name="Telco-Provider">
            <a:extLst>
              <a:ext uri="{FF2B5EF4-FFF2-40B4-BE49-F238E27FC236}">
                <a16:creationId xmlns:a16="http://schemas.microsoft.com/office/drawing/2014/main" id="{6778FE17-4125-5C5A-796D-5B754871E5AA}"/>
              </a:ext>
            </a:extLst>
          </p:cNvPr>
          <p:cNvSpPr/>
          <p:nvPr/>
        </p:nvSpPr>
        <p:spPr>
          <a:xfrm>
            <a:off x="372290" y="1544319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Source</a:t>
            </a:r>
          </a:p>
          <a:p>
            <a:pPr algn="ctr"/>
            <a:r>
              <a:rPr lang="en-US" dirty="0" err="1"/>
              <a:t>zTelco</a:t>
            </a:r>
            <a:endParaRPr lang="en-US" dirty="0"/>
          </a:p>
        </p:txBody>
      </p:sp>
      <p:pic>
        <p:nvPicPr>
          <p:cNvPr id="7" name="Dealer-Caller" descr="Call center with solid fill">
            <a:extLst>
              <a:ext uri="{FF2B5EF4-FFF2-40B4-BE49-F238E27FC236}">
                <a16:creationId xmlns:a16="http://schemas.microsoft.com/office/drawing/2014/main" id="{8285D870-5A10-30FA-F8F8-A0BE177C60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66505" y="54654"/>
            <a:ext cx="914400" cy="9144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E10AD3A-3EB8-8368-9EA7-1270FAD146B0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 flipH="1">
            <a:off x="984025" y="2338976"/>
            <a:ext cx="559206" cy="119744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arrier-Call">
            <a:extLst>
              <a:ext uri="{FF2B5EF4-FFF2-40B4-BE49-F238E27FC236}">
                <a16:creationId xmlns:a16="http://schemas.microsoft.com/office/drawing/2014/main" id="{93C4C97A-7831-D9B0-5AAA-05F3A6A98D37}"/>
              </a:ext>
            </a:extLst>
          </p:cNvPr>
          <p:cNvCxnSpPr>
            <a:cxnSpLocks/>
            <a:endCxn id="4" idx="0"/>
          </p:cNvCxnSpPr>
          <p:nvPr/>
        </p:nvCxnSpPr>
        <p:spPr>
          <a:xfrm rot="16200000" flipH="1">
            <a:off x="861984" y="863071"/>
            <a:ext cx="667683" cy="694812"/>
          </a:xfrm>
          <a:prstGeom prst="curvedConnector3">
            <a:avLst/>
          </a:prstGeom>
          <a:ln w="57150"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Dealer-Call">
            <a:extLst>
              <a:ext uri="{FF2B5EF4-FFF2-40B4-BE49-F238E27FC236}">
                <a16:creationId xmlns:a16="http://schemas.microsoft.com/office/drawing/2014/main" id="{2AA8C30E-5FCF-8A3B-81AD-60FD51336CFC}"/>
              </a:ext>
            </a:extLst>
          </p:cNvPr>
          <p:cNvCxnSpPr>
            <a:cxnSpLocks/>
            <a:endCxn id="4" idx="0"/>
          </p:cNvCxnSpPr>
          <p:nvPr/>
        </p:nvCxnSpPr>
        <p:spPr>
          <a:xfrm rot="10800000" flipV="1">
            <a:off x="1543232" y="511853"/>
            <a:ext cx="8172269" cy="1032465"/>
          </a:xfrm>
          <a:prstGeom prst="curvedConnector2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E365ED-CDFC-4B64-22DA-140C35B2145E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2503001" y="3561099"/>
            <a:ext cx="767066" cy="384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CITT-label">
            <a:extLst>
              <a:ext uri="{FF2B5EF4-FFF2-40B4-BE49-F238E27FC236}">
                <a16:creationId xmlns:a16="http://schemas.microsoft.com/office/drawing/2014/main" id="{19D08BCF-5AC1-6446-2520-D0F01719CC9D}"/>
              </a:ext>
            </a:extLst>
          </p:cNvPr>
          <p:cNvSpPr txBox="1"/>
          <p:nvPr/>
        </p:nvSpPr>
        <p:spPr>
          <a:xfrm>
            <a:off x="9139" y="6186421"/>
            <a:ext cx="63318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SCITT</a:t>
            </a:r>
          </a:p>
        </p:txBody>
      </p:sp>
      <p:sp>
        <p:nvSpPr>
          <p:cNvPr id="5" name="SCITT-aaaa">
            <a:extLst>
              <a:ext uri="{FF2B5EF4-FFF2-40B4-BE49-F238E27FC236}">
                <a16:creationId xmlns:a16="http://schemas.microsoft.com/office/drawing/2014/main" id="{42603141-9D44-C0D2-2FEA-661C51D7904A}"/>
              </a:ext>
            </a:extLst>
          </p:cNvPr>
          <p:cNvSpPr/>
          <p:nvPr/>
        </p:nvSpPr>
        <p:spPr>
          <a:xfrm>
            <a:off x="491092" y="5410781"/>
            <a:ext cx="2415621" cy="734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subject: 	vcon://abc123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Registered:	01-01-2024-00-01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Payload:	aaaa..1111</a:t>
            </a:r>
          </a:p>
          <a:p>
            <a:pPr>
              <a:tabLst>
                <a:tab pos="1087438" algn="l"/>
              </a:tabLst>
            </a:pPr>
            <a:r>
              <a:rPr lang="en-US" sz="1000" dirty="0" err="1">
                <a:solidFill>
                  <a:schemeClr val="dk1"/>
                </a:solidFill>
                <a:latin typeface="Consolas" panose="020B0609020204030204" pitchFamily="49" charset="0"/>
              </a:rPr>
              <a:t>vcon_operation</a:t>
            </a: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:	create</a:t>
            </a:r>
          </a:p>
        </p:txBody>
      </p:sp>
      <p:sp>
        <p:nvSpPr>
          <p:cNvPr id="8" name="SCITT-bbbb">
            <a:extLst>
              <a:ext uri="{FF2B5EF4-FFF2-40B4-BE49-F238E27FC236}">
                <a16:creationId xmlns:a16="http://schemas.microsoft.com/office/drawing/2014/main" id="{64A20434-296A-618A-9D06-3C98AFA4EBB5}"/>
              </a:ext>
            </a:extLst>
          </p:cNvPr>
          <p:cNvSpPr/>
          <p:nvPr/>
        </p:nvSpPr>
        <p:spPr>
          <a:xfrm>
            <a:off x="566709" y="5639451"/>
            <a:ext cx="2415621" cy="734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subject: 	vcon://abc123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Registered:	01-01-2024-00-02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Payload:	bbbb..2222</a:t>
            </a:r>
          </a:p>
          <a:p>
            <a:pPr>
              <a:tabLst>
                <a:tab pos="1087438" algn="l"/>
              </a:tabLst>
            </a:pPr>
            <a:r>
              <a:rPr lang="en-US" sz="1000" dirty="0" err="1">
                <a:solidFill>
                  <a:schemeClr val="dk1"/>
                </a:solidFill>
                <a:latin typeface="Consolas" panose="020B0609020204030204" pitchFamily="49" charset="0"/>
              </a:rPr>
              <a:t>vcon_operation</a:t>
            </a: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:	transcribe</a:t>
            </a:r>
          </a:p>
        </p:txBody>
      </p:sp>
      <p:grpSp>
        <p:nvGrpSpPr>
          <p:cNvPr id="51" name="vCon-aaaa-static">
            <a:extLst>
              <a:ext uri="{FF2B5EF4-FFF2-40B4-BE49-F238E27FC236}">
                <a16:creationId xmlns:a16="http://schemas.microsoft.com/office/drawing/2014/main" id="{8664FDBD-6099-5674-B119-0617635C9D6A}"/>
              </a:ext>
            </a:extLst>
          </p:cNvPr>
          <p:cNvGrpSpPr/>
          <p:nvPr/>
        </p:nvGrpSpPr>
        <p:grpSpPr>
          <a:xfrm>
            <a:off x="372290" y="2458720"/>
            <a:ext cx="2136144" cy="1767939"/>
            <a:chOff x="372290" y="2458720"/>
            <a:chExt cx="2136144" cy="1767939"/>
          </a:xfrm>
        </p:grpSpPr>
        <p:pic>
          <p:nvPicPr>
            <p:cNvPr id="17" name="vCon">
              <a:extLst>
                <a:ext uri="{FF2B5EF4-FFF2-40B4-BE49-F238E27FC236}">
                  <a16:creationId xmlns:a16="http://schemas.microsoft.com/office/drawing/2014/main" id="{9839D6C9-7F48-07B7-EE02-C5EDC8840D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72290" y="2458720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4CB4CE6-E993-B323-DF4E-CD7308344A9E}"/>
                </a:ext>
              </a:extLst>
            </p:cNvPr>
            <p:cNvSpPr txBox="1"/>
            <p:nvPr/>
          </p:nvSpPr>
          <p:spPr>
            <a:xfrm>
              <a:off x="372290" y="2903220"/>
              <a:ext cx="2130711" cy="132343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AD0C8BD-B158-3CC2-2071-450A296D985C}"/>
                </a:ext>
              </a:extLst>
            </p:cNvPr>
            <p:cNvSpPr txBox="1"/>
            <p:nvPr/>
          </p:nvSpPr>
          <p:spPr>
            <a:xfrm>
              <a:off x="1612690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Hash:aaaa..1111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pic>
        <p:nvPicPr>
          <p:cNvPr id="55" name="Consumer-phone">
            <a:extLst>
              <a:ext uri="{FF2B5EF4-FFF2-40B4-BE49-F238E27FC236}">
                <a16:creationId xmlns:a16="http://schemas.microsoft.com/office/drawing/2014/main" id="{2C51149F-98BD-4B70-A5BA-EA76AEB968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867" y="276604"/>
            <a:ext cx="914400" cy="69836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58EBC0C7-46DE-E447-6DAD-4210A4F477B9}"/>
              </a:ext>
            </a:extLst>
          </p:cNvPr>
          <p:cNvSpPr txBox="1"/>
          <p:nvPr/>
        </p:nvSpPr>
        <p:spPr>
          <a:xfrm>
            <a:off x="953001" y="178263"/>
            <a:ext cx="3409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Gavin – (Data Subject) </a:t>
            </a:r>
          </a:p>
        </p:txBody>
      </p:sp>
      <p:grpSp>
        <p:nvGrpSpPr>
          <p:cNvPr id="10" name="vCon-aaaa">
            <a:extLst>
              <a:ext uri="{FF2B5EF4-FFF2-40B4-BE49-F238E27FC236}">
                <a16:creationId xmlns:a16="http://schemas.microsoft.com/office/drawing/2014/main" id="{3B1A4513-4AC3-643A-AA1B-A7AE62B04913}"/>
              </a:ext>
            </a:extLst>
          </p:cNvPr>
          <p:cNvGrpSpPr/>
          <p:nvPr/>
        </p:nvGrpSpPr>
        <p:grpSpPr>
          <a:xfrm>
            <a:off x="372875" y="2457297"/>
            <a:ext cx="2136144" cy="1767939"/>
            <a:chOff x="372290" y="2458720"/>
            <a:chExt cx="2136144" cy="1767939"/>
          </a:xfrm>
        </p:grpSpPr>
        <p:pic>
          <p:nvPicPr>
            <p:cNvPr id="16" name="vCon">
              <a:extLst>
                <a:ext uri="{FF2B5EF4-FFF2-40B4-BE49-F238E27FC236}">
                  <a16:creationId xmlns:a16="http://schemas.microsoft.com/office/drawing/2014/main" id="{8FBA64A8-8AF6-A274-4488-68025603E23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72290" y="2458720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5A0214E-61D0-E6E0-559D-ED4832B5D4DE}"/>
                </a:ext>
              </a:extLst>
            </p:cNvPr>
            <p:cNvSpPr txBox="1"/>
            <p:nvPr/>
          </p:nvSpPr>
          <p:spPr>
            <a:xfrm>
              <a:off x="372290" y="2903220"/>
              <a:ext cx="2130711" cy="132343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</a:t>
              </a:r>
              <a:r>
                <a:rPr lang="en-US" sz="1000" dirty="0" err="1">
                  <a:latin typeface="Consolas" panose="020B0609020204030204" pitchFamily="49" charset="0"/>
                </a:rPr>
                <a:t>dailog</a:t>
              </a:r>
              <a:r>
                <a:rPr lang="en-US" sz="1000" dirty="0">
                  <a:latin typeface="Consolas" panose="020B0609020204030204" pitchFamily="49" charset="0"/>
                </a:rPr>
                <a:t>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69E6915-8190-079D-9841-DAA72F0F9BEC}"/>
                </a:ext>
              </a:extLst>
            </p:cNvPr>
            <p:cNvSpPr txBox="1"/>
            <p:nvPr/>
          </p:nvSpPr>
          <p:spPr>
            <a:xfrm>
              <a:off x="1612690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Hash:aaaa..1111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grpSp>
        <p:nvGrpSpPr>
          <p:cNvPr id="21" name="vCon-bbb-static">
            <a:extLst>
              <a:ext uri="{FF2B5EF4-FFF2-40B4-BE49-F238E27FC236}">
                <a16:creationId xmlns:a16="http://schemas.microsoft.com/office/drawing/2014/main" id="{93C6344F-F501-5199-57AB-B9492004B870}"/>
              </a:ext>
            </a:extLst>
          </p:cNvPr>
          <p:cNvGrpSpPr/>
          <p:nvPr/>
        </p:nvGrpSpPr>
        <p:grpSpPr>
          <a:xfrm>
            <a:off x="3365317" y="2553969"/>
            <a:ext cx="2130711" cy="2380954"/>
            <a:chOff x="3270067" y="2458719"/>
            <a:chExt cx="2130711" cy="238095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E85C8AF-9375-5A7A-61C7-AE8C64A41CD7}"/>
                </a:ext>
              </a:extLst>
            </p:cNvPr>
            <p:cNvSpPr txBox="1"/>
            <p:nvPr/>
          </p:nvSpPr>
          <p:spPr>
            <a:xfrm>
              <a:off x="3270067" y="2900681"/>
              <a:ext cx="2130711" cy="193899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updated: 01-01-2024-00-02,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transcription},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i="1" dirty="0">
                  <a:latin typeface="Consolas" panose="020B0609020204030204" pitchFamily="49" charset="0"/>
                </a:rPr>
                <a:t>  </a:t>
              </a:r>
              <a:r>
                <a:rPr lang="en-US" sz="1000" i="1" baseline="30000" dirty="0">
                  <a:latin typeface="Consolas" panose="020B0609020204030204" pitchFamily="49" charset="0"/>
                </a:rPr>
                <a:t>*</a:t>
              </a:r>
              <a:r>
                <a:rPr lang="en-US" sz="1000" i="1" dirty="0">
                  <a:latin typeface="Consolas" panose="020B0609020204030204" pitchFamily="49" charset="0"/>
                </a:rPr>
                <a:t>license: private,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data_controller</a:t>
              </a:r>
              <a:r>
                <a:rPr lang="en-US" sz="1000" dirty="0">
                  <a:latin typeface="Consolas" panose="020B0609020204030204" pitchFamily="49" charset="0"/>
                </a:rPr>
                <a:t>: </a:t>
              </a:r>
              <a:r>
                <a:rPr lang="en-US" sz="1000" dirty="0" err="1">
                  <a:latin typeface="Consolas" panose="020B0609020204030204" pitchFamily="49" charset="0"/>
                </a:rPr>
                <a:t>vcongpt</a:t>
              </a:r>
              <a:endParaRPr lang="en-US" sz="1000" dirty="0">
                <a:latin typeface="Consolas" panose="020B0609020204030204" pitchFamily="49" charset="0"/>
              </a:endParaRP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}</a:t>
              </a:r>
            </a:p>
          </p:txBody>
        </p:sp>
        <p:pic>
          <p:nvPicPr>
            <p:cNvPr id="25" name="vCon">
              <a:extLst>
                <a:ext uri="{FF2B5EF4-FFF2-40B4-BE49-F238E27FC236}">
                  <a16:creationId xmlns:a16="http://schemas.microsoft.com/office/drawing/2014/main" id="{0DEAF9C1-FD55-44C2-07CA-FC7ECE77A0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3E742AB-4301-3755-67A2-8B0D0A15E95D}"/>
                </a:ext>
              </a:extLst>
            </p:cNvPr>
            <p:cNvSpPr txBox="1"/>
            <p:nvPr/>
          </p:nvSpPr>
          <p:spPr>
            <a:xfrm>
              <a:off x="4493537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Hash:bbbb..2222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sp>
        <p:nvSpPr>
          <p:cNvPr id="12" name="hash-highlight">
            <a:extLst>
              <a:ext uri="{FF2B5EF4-FFF2-40B4-BE49-F238E27FC236}">
                <a16:creationId xmlns:a16="http://schemas.microsoft.com/office/drawing/2014/main" id="{08F6D8DA-394C-0F55-1A7F-15A5912CF951}"/>
              </a:ext>
            </a:extLst>
          </p:cNvPr>
          <p:cNvSpPr/>
          <p:nvPr/>
        </p:nvSpPr>
        <p:spPr>
          <a:xfrm>
            <a:off x="3463603" y="3774075"/>
            <a:ext cx="2017342" cy="26419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ash-highlight">
            <a:extLst>
              <a:ext uri="{FF2B5EF4-FFF2-40B4-BE49-F238E27FC236}">
                <a16:creationId xmlns:a16="http://schemas.microsoft.com/office/drawing/2014/main" id="{3B26C96A-0C1F-8265-EA2E-F3780826955B}"/>
              </a:ext>
            </a:extLst>
          </p:cNvPr>
          <p:cNvSpPr/>
          <p:nvPr/>
        </p:nvSpPr>
        <p:spPr>
          <a:xfrm>
            <a:off x="4564779" y="2820276"/>
            <a:ext cx="1016421" cy="26419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ash-highlight">
            <a:extLst>
              <a:ext uri="{FF2B5EF4-FFF2-40B4-BE49-F238E27FC236}">
                <a16:creationId xmlns:a16="http://schemas.microsoft.com/office/drawing/2014/main" id="{2A7AB35B-88B5-C499-B129-8DE0A25829A7}"/>
              </a:ext>
            </a:extLst>
          </p:cNvPr>
          <p:cNvSpPr/>
          <p:nvPr/>
        </p:nvSpPr>
        <p:spPr>
          <a:xfrm>
            <a:off x="3468841" y="3296901"/>
            <a:ext cx="2012104" cy="26419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Text-Receipt">
            <a:extLst>
              <a:ext uri="{FF2B5EF4-FFF2-40B4-BE49-F238E27FC236}">
                <a16:creationId xmlns:a16="http://schemas.microsoft.com/office/drawing/2014/main" id="{032FEED0-7CBA-E15C-F016-28BB42ED9C28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252629" y="627741"/>
            <a:ext cx="2893564" cy="462454"/>
          </a:xfrm>
          <a:prstGeom prst="curvedConnector2">
            <a:avLst/>
          </a:prstGeom>
          <a:ln w="5715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Consumer">
            <a:extLst>
              <a:ext uri="{FF2B5EF4-FFF2-40B4-BE49-F238E27FC236}">
                <a16:creationId xmlns:a16="http://schemas.microsoft.com/office/drawing/2014/main" id="{32971B8B-1ECF-5E4C-79EF-99BE431201EB}"/>
              </a:ext>
            </a:extLst>
          </p:cNvPr>
          <p:cNvGrpSpPr/>
          <p:nvPr/>
        </p:nvGrpSpPr>
        <p:grpSpPr>
          <a:xfrm>
            <a:off x="440579" y="279143"/>
            <a:ext cx="812050" cy="698373"/>
            <a:chOff x="1234802" y="541523"/>
            <a:chExt cx="812050" cy="698373"/>
          </a:xfrm>
        </p:grpSpPr>
        <p:pic>
          <p:nvPicPr>
            <p:cNvPr id="32" name="Consumer">
              <a:extLst>
                <a:ext uri="{FF2B5EF4-FFF2-40B4-BE49-F238E27FC236}">
                  <a16:creationId xmlns:a16="http://schemas.microsoft.com/office/drawing/2014/main" id="{FC5F2FF0-03E8-ABAC-2288-0B34708E2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922"/>
            <a:stretch/>
          </p:blipFill>
          <p:spPr>
            <a:xfrm>
              <a:off x="1543231" y="541536"/>
              <a:ext cx="503621" cy="698360"/>
            </a:xfrm>
            <a:prstGeom prst="rect">
              <a:avLst/>
            </a:prstGeom>
          </p:spPr>
        </p:pic>
        <p:pic>
          <p:nvPicPr>
            <p:cNvPr id="33" name="Consumer">
              <a:extLst>
                <a:ext uri="{FF2B5EF4-FFF2-40B4-BE49-F238E27FC236}">
                  <a16:creationId xmlns:a16="http://schemas.microsoft.com/office/drawing/2014/main" id="{D6ECD0BA-0C25-2925-2A4F-E910F393B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353"/>
            <a:stretch/>
          </p:blipFill>
          <p:spPr>
            <a:xfrm flipH="1">
              <a:off x="1234802" y="541523"/>
              <a:ext cx="353386" cy="698360"/>
            </a:xfrm>
            <a:prstGeom prst="rect">
              <a:avLst/>
            </a:prstGeom>
          </p:spPr>
        </p:pic>
      </p:grpSp>
      <p:sp>
        <p:nvSpPr>
          <p:cNvPr id="6" name="hash-highlight">
            <a:extLst>
              <a:ext uri="{FF2B5EF4-FFF2-40B4-BE49-F238E27FC236}">
                <a16:creationId xmlns:a16="http://schemas.microsoft.com/office/drawing/2014/main" id="{819C7B05-3DDD-EB10-1F23-1146688A6E38}"/>
              </a:ext>
            </a:extLst>
          </p:cNvPr>
          <p:cNvSpPr/>
          <p:nvPr/>
        </p:nvSpPr>
        <p:spPr>
          <a:xfrm>
            <a:off x="3353592" y="4407090"/>
            <a:ext cx="2012104" cy="40932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ash-highlight">
            <a:extLst>
              <a:ext uri="{FF2B5EF4-FFF2-40B4-BE49-F238E27FC236}">
                <a16:creationId xmlns:a16="http://schemas.microsoft.com/office/drawing/2014/main" id="{1EFBE907-E183-0EF5-3172-BC18749A6439}"/>
              </a:ext>
            </a:extLst>
          </p:cNvPr>
          <p:cNvSpPr/>
          <p:nvPr/>
        </p:nvSpPr>
        <p:spPr>
          <a:xfrm>
            <a:off x="440579" y="3224361"/>
            <a:ext cx="1967172" cy="85418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2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3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4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11111E-6 L -0.01914 -0.0868 " pathEditMode="relative" rAng="0" ptsTypes="AA">
                                      <p:cBhvr>
                                        <p:cTn id="84" dur="9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4" y="-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48148E-6 L 0.23633 1.48148E-6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10" y="0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0.00023 C 0.0418 -0.003 0.2194 0.04329 0.22084 -0.12546 " pathEditMode="relative" rAng="0" ptsTypes="AA">
                                      <p:cBhvr>
                                        <p:cTn id="129" dur="9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42" y="-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3" grpId="0" animBg="1"/>
      <p:bldP spid="4" grpId="0" animBg="1"/>
      <p:bldP spid="2" grpId="0"/>
      <p:bldP spid="5" grpId="0" animBg="1"/>
      <p:bldP spid="5" grpId="1" animBg="1"/>
      <p:bldP spid="8" grpId="0" animBg="1"/>
      <p:bldP spid="8" grpId="1" animBg="1"/>
      <p:bldP spid="12" grpId="0" animBg="1"/>
      <p:bldP spid="11" grpId="0" animBg="1"/>
      <p:bldP spid="13" grpId="0" animBg="1"/>
      <p:bldP spid="6" grpId="0" animBg="1"/>
      <p:bldP spid="9" grpId="0" animBg="1"/>
      <p:bldP spid="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25FEB-3DB7-98DE-6A5A-1EB653202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4DE65F-1B2D-FB2A-F271-C8B1BE23E5AE}"/>
              </a:ext>
            </a:extLst>
          </p:cNvPr>
          <p:cNvSpPr/>
          <p:nvPr/>
        </p:nvSpPr>
        <p:spPr>
          <a:xfrm>
            <a:off x="5204227" y="189735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Processor</a:t>
            </a:r>
          </a:p>
          <a:p>
            <a:pPr algn="ctr"/>
            <a:r>
              <a:rPr lang="en-US" dirty="0"/>
              <a:t>ACME-Rockets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A1B01B-2AC4-F324-663F-1C8326EAFAFB}"/>
              </a:ext>
            </a:extLst>
          </p:cNvPr>
          <p:cNvSpPr/>
          <p:nvPr/>
        </p:nvSpPr>
        <p:spPr>
          <a:xfrm>
            <a:off x="5482892" y="585465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Processor</a:t>
            </a:r>
          </a:p>
          <a:p>
            <a:pPr algn="ctr"/>
            <a:r>
              <a:rPr lang="en-US" dirty="0"/>
              <a:t>ACME-Rockets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AE0D33-5525-28D7-552C-5DD5BB3A500E}"/>
              </a:ext>
            </a:extLst>
          </p:cNvPr>
          <p:cNvSpPr/>
          <p:nvPr/>
        </p:nvSpPr>
        <p:spPr>
          <a:xfrm>
            <a:off x="5761557" y="981195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Processor</a:t>
            </a:r>
          </a:p>
          <a:p>
            <a:pPr algn="ctr"/>
            <a:r>
              <a:rPr lang="en-US" dirty="0"/>
              <a:t>ACME-Rockets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D8A77B3-0906-F89A-B9BC-3A2034A2FB1A}"/>
              </a:ext>
            </a:extLst>
          </p:cNvPr>
          <p:cNvGrpSpPr/>
          <p:nvPr/>
        </p:nvGrpSpPr>
        <p:grpSpPr>
          <a:xfrm>
            <a:off x="440579" y="279143"/>
            <a:ext cx="812050" cy="698373"/>
            <a:chOff x="1234802" y="541523"/>
            <a:chExt cx="812050" cy="698373"/>
          </a:xfrm>
        </p:grpSpPr>
        <p:pic>
          <p:nvPicPr>
            <p:cNvPr id="14" name="Consumer">
              <a:extLst>
                <a:ext uri="{FF2B5EF4-FFF2-40B4-BE49-F238E27FC236}">
                  <a16:creationId xmlns:a16="http://schemas.microsoft.com/office/drawing/2014/main" id="{023F01BD-58F2-D6A9-369F-9BF527FB4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922"/>
            <a:stretch/>
          </p:blipFill>
          <p:spPr>
            <a:xfrm>
              <a:off x="1543231" y="541536"/>
              <a:ext cx="503621" cy="698360"/>
            </a:xfrm>
            <a:prstGeom prst="rect">
              <a:avLst/>
            </a:prstGeom>
          </p:spPr>
        </p:pic>
        <p:pic>
          <p:nvPicPr>
            <p:cNvPr id="16" name="Consumer">
              <a:extLst>
                <a:ext uri="{FF2B5EF4-FFF2-40B4-BE49-F238E27FC236}">
                  <a16:creationId xmlns:a16="http://schemas.microsoft.com/office/drawing/2014/main" id="{42F32E2E-9389-A9EF-F584-825CCE21D1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353"/>
            <a:stretch/>
          </p:blipFill>
          <p:spPr>
            <a:xfrm flipH="1">
              <a:off x="1234802" y="541523"/>
              <a:ext cx="353386" cy="698360"/>
            </a:xfrm>
            <a:prstGeom prst="rect">
              <a:avLst/>
            </a:prstGeom>
          </p:spPr>
        </p:pic>
      </p:grpSp>
      <p:grpSp>
        <p:nvGrpSpPr>
          <p:cNvPr id="46" name="vCon-aaaa-static">
            <a:extLst>
              <a:ext uri="{FF2B5EF4-FFF2-40B4-BE49-F238E27FC236}">
                <a16:creationId xmlns:a16="http://schemas.microsoft.com/office/drawing/2014/main" id="{264ED4F4-914A-7383-C36D-5FC2834DCD84}"/>
              </a:ext>
            </a:extLst>
          </p:cNvPr>
          <p:cNvGrpSpPr/>
          <p:nvPr/>
        </p:nvGrpSpPr>
        <p:grpSpPr>
          <a:xfrm>
            <a:off x="3258570" y="2458720"/>
            <a:ext cx="2136144" cy="2075716"/>
            <a:chOff x="372290" y="2458720"/>
            <a:chExt cx="2136144" cy="2075716"/>
          </a:xfrm>
        </p:grpSpPr>
        <p:pic>
          <p:nvPicPr>
            <p:cNvPr id="47" name="vCon">
              <a:extLst>
                <a:ext uri="{FF2B5EF4-FFF2-40B4-BE49-F238E27FC236}">
                  <a16:creationId xmlns:a16="http://schemas.microsoft.com/office/drawing/2014/main" id="{518BD3E5-9299-BEFF-BADE-11AF90E2AA6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72290" y="2458720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029FB46-92B7-4265-6064-53A3FFCC2A51}"/>
                </a:ext>
              </a:extLst>
            </p:cNvPr>
            <p:cNvSpPr txBox="1"/>
            <p:nvPr/>
          </p:nvSpPr>
          <p:spPr>
            <a:xfrm>
              <a:off x="372290" y="2903220"/>
              <a:ext cx="2130711" cy="163121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i="1" dirty="0">
                  <a:latin typeface="Consolas" panose="020B0609020204030204" pitchFamily="49" charset="0"/>
                </a:rPr>
                <a:t>  </a:t>
              </a:r>
              <a:r>
                <a:rPr lang="en-US" sz="1000" i="1" baseline="30000" dirty="0">
                  <a:latin typeface="Consolas" panose="020B0609020204030204" pitchFamily="49" charset="0"/>
                </a:rPr>
                <a:t>*</a:t>
              </a:r>
              <a:r>
                <a:rPr lang="en-US" sz="1000" i="1" dirty="0">
                  <a:latin typeface="Consolas" panose="020B0609020204030204" pitchFamily="49" charset="0"/>
                </a:rPr>
                <a:t>license: private,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data_controller</a:t>
              </a:r>
              <a:r>
                <a:rPr lang="en-US" sz="1000" dirty="0">
                  <a:latin typeface="Consolas" panose="020B0609020204030204" pitchFamily="49" charset="0"/>
                </a:rPr>
                <a:t>: </a:t>
              </a:r>
              <a:r>
                <a:rPr lang="en-US" sz="1000" dirty="0" err="1">
                  <a:latin typeface="Consolas" panose="020B0609020204030204" pitchFamily="49" charset="0"/>
                </a:rPr>
                <a:t>vcongpt</a:t>
              </a:r>
              <a:endParaRPr lang="en-US" sz="1000" dirty="0">
                <a:latin typeface="Consolas" panose="020B0609020204030204" pitchFamily="49" charset="0"/>
              </a:endParaRP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1CD76B5-DA98-8676-6468-EFDA861520E3}"/>
                </a:ext>
              </a:extLst>
            </p:cNvPr>
            <p:cNvSpPr txBox="1"/>
            <p:nvPr/>
          </p:nvSpPr>
          <p:spPr>
            <a:xfrm>
              <a:off x="1612690" y="280797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Hash:aaaa..1111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sp>
        <p:nvSpPr>
          <p:cNvPr id="41" name="DealerNetwork">
            <a:extLst>
              <a:ext uri="{FF2B5EF4-FFF2-40B4-BE49-F238E27FC236}">
                <a16:creationId xmlns:a16="http://schemas.microsoft.com/office/drawing/2014/main" id="{3CF1E84C-0BA6-E0AC-A898-6AFA44805A36}"/>
              </a:ext>
            </a:extLst>
          </p:cNvPr>
          <p:cNvSpPr/>
          <p:nvPr/>
        </p:nvSpPr>
        <p:spPr>
          <a:xfrm>
            <a:off x="9291627" y="133442"/>
            <a:ext cx="2341881" cy="5393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Dealer Network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024" name="Dealer-Caller" descr="Call center with solid fill">
            <a:extLst>
              <a:ext uri="{FF2B5EF4-FFF2-40B4-BE49-F238E27FC236}">
                <a16:creationId xmlns:a16="http://schemas.microsoft.com/office/drawing/2014/main" id="{63394AF3-D921-8E27-11EF-D3E4E4842C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23705" y="278561"/>
            <a:ext cx="914400" cy="914400"/>
          </a:xfrm>
          <a:prstGeom prst="rect">
            <a:avLst/>
          </a:prstGeom>
        </p:spPr>
      </p:pic>
      <p:pic>
        <p:nvPicPr>
          <p:cNvPr id="63" name="Dealer-Caller" descr="Call center with solid fill">
            <a:extLst>
              <a:ext uri="{FF2B5EF4-FFF2-40B4-BE49-F238E27FC236}">
                <a16:creationId xmlns:a16="http://schemas.microsoft.com/office/drawing/2014/main" id="{2FE36DAA-A44E-96D3-7662-8F6AE54914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71305" y="223114"/>
            <a:ext cx="914400" cy="914400"/>
          </a:xfrm>
          <a:prstGeom prst="rect">
            <a:avLst/>
          </a:prstGeom>
        </p:spPr>
      </p:pic>
      <p:pic>
        <p:nvPicPr>
          <p:cNvPr id="62" name="Dealer-Caller" descr="Call center with solid fill">
            <a:extLst>
              <a:ext uri="{FF2B5EF4-FFF2-40B4-BE49-F238E27FC236}">
                <a16:creationId xmlns:a16="http://schemas.microsoft.com/office/drawing/2014/main" id="{FC9595DF-BE63-2B54-43CF-1332BED908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18905" y="133442"/>
            <a:ext cx="914400" cy="914400"/>
          </a:xfrm>
          <a:prstGeom prst="rect">
            <a:avLst/>
          </a:prstGeom>
        </p:spPr>
      </p:pic>
      <p:sp>
        <p:nvSpPr>
          <p:cNvPr id="3" name="Data-Controller">
            <a:extLst>
              <a:ext uri="{FF2B5EF4-FFF2-40B4-BE49-F238E27FC236}">
                <a16:creationId xmlns:a16="http://schemas.microsoft.com/office/drawing/2014/main" id="{53468CB8-7A3F-A59A-BC7A-7B2F01EE903F}"/>
              </a:ext>
            </a:extLst>
          </p:cNvPr>
          <p:cNvSpPr/>
          <p:nvPr/>
        </p:nvSpPr>
        <p:spPr>
          <a:xfrm>
            <a:off x="3270067" y="1544319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Controller</a:t>
            </a:r>
          </a:p>
          <a:p>
            <a:pPr algn="ctr"/>
            <a:r>
              <a:rPr lang="en-US" dirty="0" err="1"/>
              <a:t>vConGPT</a:t>
            </a:r>
            <a:endParaRPr lang="en-US" dirty="0"/>
          </a:p>
        </p:txBody>
      </p:sp>
      <p:sp>
        <p:nvSpPr>
          <p:cNvPr id="4" name="Telco-Provider">
            <a:extLst>
              <a:ext uri="{FF2B5EF4-FFF2-40B4-BE49-F238E27FC236}">
                <a16:creationId xmlns:a16="http://schemas.microsoft.com/office/drawing/2014/main" id="{D7863EAB-3688-2B5C-B480-FA069FCAD250}"/>
              </a:ext>
            </a:extLst>
          </p:cNvPr>
          <p:cNvSpPr/>
          <p:nvPr/>
        </p:nvSpPr>
        <p:spPr>
          <a:xfrm>
            <a:off x="372290" y="1544319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Source</a:t>
            </a:r>
          </a:p>
          <a:p>
            <a:pPr algn="ctr"/>
            <a:r>
              <a:rPr lang="en-US" dirty="0" err="1"/>
              <a:t>zTelco</a:t>
            </a:r>
            <a:endParaRPr lang="en-US" dirty="0"/>
          </a:p>
        </p:txBody>
      </p:sp>
      <p:pic>
        <p:nvPicPr>
          <p:cNvPr id="7" name="Dealer-Caller" descr="Call center with solid fill">
            <a:extLst>
              <a:ext uri="{FF2B5EF4-FFF2-40B4-BE49-F238E27FC236}">
                <a16:creationId xmlns:a16="http://schemas.microsoft.com/office/drawing/2014/main" id="{D4F2C235-839D-400B-C559-28326958AF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66505" y="54654"/>
            <a:ext cx="914400" cy="914400"/>
          </a:xfrm>
          <a:prstGeom prst="rect">
            <a:avLst/>
          </a:prstGeom>
        </p:spPr>
      </p:pic>
      <p:sp>
        <p:nvSpPr>
          <p:cNvPr id="29" name="Data-Processor-Strolid">
            <a:extLst>
              <a:ext uri="{FF2B5EF4-FFF2-40B4-BE49-F238E27FC236}">
                <a16:creationId xmlns:a16="http://schemas.microsoft.com/office/drawing/2014/main" id="{5688FC7B-BAE6-1448-9908-17ED50220D3F}"/>
              </a:ext>
            </a:extLst>
          </p:cNvPr>
          <p:cNvSpPr/>
          <p:nvPr/>
        </p:nvSpPr>
        <p:spPr>
          <a:xfrm>
            <a:off x="6117770" y="1544319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Processor</a:t>
            </a:r>
          </a:p>
          <a:p>
            <a:pPr algn="ctr"/>
            <a:r>
              <a:rPr lang="en-US" dirty="0" err="1"/>
              <a:t>Strolid</a:t>
            </a:r>
            <a:endParaRPr lang="en-US" dirty="0"/>
          </a:p>
        </p:txBody>
      </p:sp>
      <p:sp>
        <p:nvSpPr>
          <p:cNvPr id="2" name="SCITT-label">
            <a:extLst>
              <a:ext uri="{FF2B5EF4-FFF2-40B4-BE49-F238E27FC236}">
                <a16:creationId xmlns:a16="http://schemas.microsoft.com/office/drawing/2014/main" id="{615CCC69-BF04-F169-6FB9-31F0664B360B}"/>
              </a:ext>
            </a:extLst>
          </p:cNvPr>
          <p:cNvSpPr txBox="1"/>
          <p:nvPr/>
        </p:nvSpPr>
        <p:spPr>
          <a:xfrm>
            <a:off x="9139" y="6186421"/>
            <a:ext cx="63318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SCITT</a:t>
            </a:r>
          </a:p>
        </p:txBody>
      </p:sp>
      <p:sp>
        <p:nvSpPr>
          <p:cNvPr id="5" name="SCITT-aaaa">
            <a:extLst>
              <a:ext uri="{FF2B5EF4-FFF2-40B4-BE49-F238E27FC236}">
                <a16:creationId xmlns:a16="http://schemas.microsoft.com/office/drawing/2014/main" id="{03E9F73A-A2FC-B624-DF28-BCE3DC82C64A}"/>
              </a:ext>
            </a:extLst>
          </p:cNvPr>
          <p:cNvSpPr/>
          <p:nvPr/>
        </p:nvSpPr>
        <p:spPr>
          <a:xfrm>
            <a:off x="491092" y="5410781"/>
            <a:ext cx="2415621" cy="734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subject: 	vcon://abc123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Registered:	01-01-2024-00-01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Payload:	aaaa..1111</a:t>
            </a:r>
          </a:p>
          <a:p>
            <a:pPr>
              <a:tabLst>
                <a:tab pos="1087438" algn="l"/>
              </a:tabLst>
            </a:pPr>
            <a:r>
              <a:rPr lang="en-US" sz="1000" dirty="0" err="1">
                <a:solidFill>
                  <a:schemeClr val="dk1"/>
                </a:solidFill>
                <a:latin typeface="Consolas" panose="020B0609020204030204" pitchFamily="49" charset="0"/>
              </a:rPr>
              <a:t>vcon_operation</a:t>
            </a: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:	create</a:t>
            </a:r>
          </a:p>
        </p:txBody>
      </p:sp>
      <p:sp>
        <p:nvSpPr>
          <p:cNvPr id="8" name="SCITT-bbbb">
            <a:extLst>
              <a:ext uri="{FF2B5EF4-FFF2-40B4-BE49-F238E27FC236}">
                <a16:creationId xmlns:a16="http://schemas.microsoft.com/office/drawing/2014/main" id="{015D3C28-9F4E-36D2-FDDD-6CBAF98361A9}"/>
              </a:ext>
            </a:extLst>
          </p:cNvPr>
          <p:cNvSpPr/>
          <p:nvPr/>
        </p:nvSpPr>
        <p:spPr>
          <a:xfrm>
            <a:off x="566709" y="5639451"/>
            <a:ext cx="2415621" cy="734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subject: 	vcon://abc123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Registered:	01-01-2024-00-02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Payload:	bbbb..2222</a:t>
            </a:r>
          </a:p>
          <a:p>
            <a:pPr>
              <a:tabLst>
                <a:tab pos="1087438" algn="l"/>
              </a:tabLst>
            </a:pPr>
            <a:r>
              <a:rPr lang="en-US" sz="1000" dirty="0" err="1">
                <a:solidFill>
                  <a:schemeClr val="dk1"/>
                </a:solidFill>
                <a:latin typeface="Consolas" panose="020B0609020204030204" pitchFamily="49" charset="0"/>
              </a:rPr>
              <a:t>vcon_operation</a:t>
            </a: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:	transcribe</a:t>
            </a:r>
          </a:p>
        </p:txBody>
      </p:sp>
      <p:sp>
        <p:nvSpPr>
          <p:cNvPr id="9" name="SCITT-cccc">
            <a:extLst>
              <a:ext uri="{FF2B5EF4-FFF2-40B4-BE49-F238E27FC236}">
                <a16:creationId xmlns:a16="http://schemas.microsoft.com/office/drawing/2014/main" id="{9539F7EE-1306-CC86-79C7-0C6BBE24B42A}"/>
              </a:ext>
            </a:extLst>
          </p:cNvPr>
          <p:cNvSpPr/>
          <p:nvPr/>
        </p:nvSpPr>
        <p:spPr>
          <a:xfrm>
            <a:off x="642326" y="5868121"/>
            <a:ext cx="2415621" cy="734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subject: 	vcon://abc123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Registered:	01-01-2024-00-03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Payload:	cccc..3333</a:t>
            </a:r>
          </a:p>
          <a:p>
            <a:pPr>
              <a:tabLst>
                <a:tab pos="1087438" algn="l"/>
              </a:tabLst>
            </a:pPr>
            <a:r>
              <a:rPr lang="en-US" sz="1000" dirty="0" err="1">
                <a:solidFill>
                  <a:schemeClr val="dk1"/>
                </a:solidFill>
                <a:latin typeface="Consolas" panose="020B0609020204030204" pitchFamily="49" charset="0"/>
              </a:rPr>
              <a:t>vcon_operation</a:t>
            </a: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:	sentiment</a:t>
            </a:r>
          </a:p>
        </p:txBody>
      </p:sp>
      <p:grpSp>
        <p:nvGrpSpPr>
          <p:cNvPr id="51" name="vCon-aaaa-static">
            <a:extLst>
              <a:ext uri="{FF2B5EF4-FFF2-40B4-BE49-F238E27FC236}">
                <a16:creationId xmlns:a16="http://schemas.microsoft.com/office/drawing/2014/main" id="{7D59D996-CC62-D510-B6F9-0AC203F65659}"/>
              </a:ext>
            </a:extLst>
          </p:cNvPr>
          <p:cNvGrpSpPr/>
          <p:nvPr/>
        </p:nvGrpSpPr>
        <p:grpSpPr>
          <a:xfrm>
            <a:off x="372290" y="2458720"/>
            <a:ext cx="2136144" cy="1767939"/>
            <a:chOff x="372290" y="2458720"/>
            <a:chExt cx="2136144" cy="1767939"/>
          </a:xfrm>
        </p:grpSpPr>
        <p:pic>
          <p:nvPicPr>
            <p:cNvPr id="17" name="vCon">
              <a:extLst>
                <a:ext uri="{FF2B5EF4-FFF2-40B4-BE49-F238E27FC236}">
                  <a16:creationId xmlns:a16="http://schemas.microsoft.com/office/drawing/2014/main" id="{773D96EE-0A17-DBD2-0609-EF9D83B4820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72290" y="2458720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6344333-3506-A889-5423-0D155443DB4B}"/>
                </a:ext>
              </a:extLst>
            </p:cNvPr>
            <p:cNvSpPr txBox="1"/>
            <p:nvPr/>
          </p:nvSpPr>
          <p:spPr>
            <a:xfrm>
              <a:off x="372290" y="2903220"/>
              <a:ext cx="2130711" cy="132343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98029E7-8637-76A1-212C-2AA28531B05F}"/>
                </a:ext>
              </a:extLst>
            </p:cNvPr>
            <p:cNvSpPr txBox="1"/>
            <p:nvPr/>
          </p:nvSpPr>
          <p:spPr>
            <a:xfrm>
              <a:off x="1612690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Hash:aaaa..1111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012198-9485-9DE7-B5AE-AA9ABEDA99E3}"/>
              </a:ext>
            </a:extLst>
          </p:cNvPr>
          <p:cNvCxnSpPr>
            <a:cxnSpLocks/>
          </p:cNvCxnSpPr>
          <p:nvPr/>
        </p:nvCxnSpPr>
        <p:spPr>
          <a:xfrm>
            <a:off x="5411193" y="4101010"/>
            <a:ext cx="751218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vCon-bbb-static">
            <a:extLst>
              <a:ext uri="{FF2B5EF4-FFF2-40B4-BE49-F238E27FC236}">
                <a16:creationId xmlns:a16="http://schemas.microsoft.com/office/drawing/2014/main" id="{98B9FE80-3666-DACD-A206-73732C6ED5A9}"/>
              </a:ext>
            </a:extLst>
          </p:cNvPr>
          <p:cNvGrpSpPr/>
          <p:nvPr/>
        </p:nvGrpSpPr>
        <p:grpSpPr>
          <a:xfrm>
            <a:off x="3365255" y="2553969"/>
            <a:ext cx="2130711" cy="2534843"/>
            <a:chOff x="3270067" y="2458719"/>
            <a:chExt cx="2130711" cy="253484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095541F-B809-DB47-BD09-DA29D9E3628F}"/>
                </a:ext>
              </a:extLst>
            </p:cNvPr>
            <p:cNvSpPr txBox="1"/>
            <p:nvPr/>
          </p:nvSpPr>
          <p:spPr>
            <a:xfrm>
              <a:off x="3270067" y="2900681"/>
              <a:ext cx="2130711" cy="209288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updated: 01-01-2024-00-02,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transcription},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i="1" dirty="0">
                  <a:latin typeface="Consolas" panose="020B0609020204030204" pitchFamily="49" charset="0"/>
                </a:rPr>
                <a:t>  </a:t>
              </a:r>
              <a:r>
                <a:rPr lang="en-US" sz="1000" i="1" baseline="30000" dirty="0">
                  <a:latin typeface="Consolas" panose="020B0609020204030204" pitchFamily="49" charset="0"/>
                </a:rPr>
                <a:t>*</a:t>
              </a:r>
              <a:r>
                <a:rPr lang="en-US" sz="1000" i="1" dirty="0">
                  <a:latin typeface="Consolas" panose="020B0609020204030204" pitchFamily="49" charset="0"/>
                </a:rPr>
                <a:t>license: private,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endParaRPr lang="en-US" sz="1000" dirty="0">
                <a:latin typeface="Consolas" panose="020B0609020204030204" pitchFamily="49" charset="0"/>
              </a:endParaRP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data_controller</a:t>
              </a:r>
              <a:r>
                <a:rPr lang="en-US" sz="1000" dirty="0">
                  <a:latin typeface="Consolas" panose="020B0609020204030204" pitchFamily="49" charset="0"/>
                </a:rPr>
                <a:t>: </a:t>
              </a:r>
              <a:r>
                <a:rPr lang="en-US" sz="1000" dirty="0" err="1">
                  <a:latin typeface="Consolas" panose="020B0609020204030204" pitchFamily="49" charset="0"/>
                </a:rPr>
                <a:t>vcongpt</a:t>
              </a:r>
              <a:endParaRPr lang="en-US" sz="1000" dirty="0">
                <a:latin typeface="Consolas" panose="020B0609020204030204" pitchFamily="49" charset="0"/>
              </a:endParaRP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}</a:t>
              </a:r>
            </a:p>
          </p:txBody>
        </p:sp>
        <p:pic>
          <p:nvPicPr>
            <p:cNvPr id="25" name="vCon">
              <a:extLst>
                <a:ext uri="{FF2B5EF4-FFF2-40B4-BE49-F238E27FC236}">
                  <a16:creationId xmlns:a16="http://schemas.microsoft.com/office/drawing/2014/main" id="{D9C54EDA-E487-82AC-B2F0-FC16032D1D0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40616AB-2AB7-B945-41EE-7396063B881D}"/>
                </a:ext>
              </a:extLst>
            </p:cNvPr>
            <p:cNvSpPr txBox="1"/>
            <p:nvPr/>
          </p:nvSpPr>
          <p:spPr>
            <a:xfrm>
              <a:off x="4493537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Hash:bbbb..2222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grpSp>
        <p:nvGrpSpPr>
          <p:cNvPr id="11" name="vCon-bbb-static">
            <a:extLst>
              <a:ext uri="{FF2B5EF4-FFF2-40B4-BE49-F238E27FC236}">
                <a16:creationId xmlns:a16="http://schemas.microsoft.com/office/drawing/2014/main" id="{6CD4E9E4-03FD-0A54-C762-709BB55CCD26}"/>
              </a:ext>
            </a:extLst>
          </p:cNvPr>
          <p:cNvGrpSpPr/>
          <p:nvPr/>
        </p:nvGrpSpPr>
        <p:grpSpPr>
          <a:xfrm>
            <a:off x="3365255" y="2553969"/>
            <a:ext cx="2130711" cy="2380954"/>
            <a:chOff x="3270067" y="2458719"/>
            <a:chExt cx="2130711" cy="238095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B5B9884-17CB-9BDF-5DA2-74561164E60A}"/>
                </a:ext>
              </a:extLst>
            </p:cNvPr>
            <p:cNvSpPr txBox="1"/>
            <p:nvPr/>
          </p:nvSpPr>
          <p:spPr>
            <a:xfrm>
              <a:off x="3270067" y="2900681"/>
              <a:ext cx="2130711" cy="193899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updated: 01-01-2024-00-02,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transcription},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i="1" dirty="0">
                  <a:latin typeface="Consolas" panose="020B0609020204030204" pitchFamily="49" charset="0"/>
                </a:rPr>
                <a:t>  </a:t>
              </a:r>
              <a:r>
                <a:rPr lang="en-US" sz="1000" i="1" baseline="30000" dirty="0">
                  <a:latin typeface="Consolas" panose="020B0609020204030204" pitchFamily="49" charset="0"/>
                </a:rPr>
                <a:t>*</a:t>
              </a:r>
              <a:r>
                <a:rPr lang="en-US" sz="1000" i="1" dirty="0">
                  <a:latin typeface="Consolas" panose="020B0609020204030204" pitchFamily="49" charset="0"/>
                </a:rPr>
                <a:t>license: private,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data_controller</a:t>
              </a:r>
              <a:r>
                <a:rPr lang="en-US" sz="1000" dirty="0">
                  <a:latin typeface="Consolas" panose="020B0609020204030204" pitchFamily="49" charset="0"/>
                </a:rPr>
                <a:t>: </a:t>
              </a:r>
              <a:r>
                <a:rPr lang="en-US" sz="1000" dirty="0" err="1">
                  <a:latin typeface="Consolas" panose="020B0609020204030204" pitchFamily="49" charset="0"/>
                </a:rPr>
                <a:t>vcongpt</a:t>
              </a:r>
              <a:endParaRPr lang="en-US" sz="1000" dirty="0">
                <a:latin typeface="Consolas" panose="020B0609020204030204" pitchFamily="49" charset="0"/>
              </a:endParaRP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}</a:t>
              </a:r>
            </a:p>
          </p:txBody>
        </p:sp>
        <p:pic>
          <p:nvPicPr>
            <p:cNvPr id="22" name="vCon">
              <a:extLst>
                <a:ext uri="{FF2B5EF4-FFF2-40B4-BE49-F238E27FC236}">
                  <a16:creationId xmlns:a16="http://schemas.microsoft.com/office/drawing/2014/main" id="{B104EE4D-B310-AA5B-D7D4-65CBFF71EF9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5EC023-A338-AA61-2A33-04BFBF3E39A1}"/>
                </a:ext>
              </a:extLst>
            </p:cNvPr>
            <p:cNvSpPr txBox="1"/>
            <p:nvPr/>
          </p:nvSpPr>
          <p:spPr>
            <a:xfrm>
              <a:off x="4493537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Hash:bbbb..2222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grpSp>
        <p:nvGrpSpPr>
          <p:cNvPr id="48" name="vCon-ccc">
            <a:extLst>
              <a:ext uri="{FF2B5EF4-FFF2-40B4-BE49-F238E27FC236}">
                <a16:creationId xmlns:a16="http://schemas.microsoft.com/office/drawing/2014/main" id="{9D1A0E8D-F6D5-70D8-80EE-56FBE1B46724}"/>
              </a:ext>
            </a:extLst>
          </p:cNvPr>
          <p:cNvGrpSpPr/>
          <p:nvPr/>
        </p:nvGrpSpPr>
        <p:grpSpPr>
          <a:xfrm>
            <a:off x="6308270" y="2649219"/>
            <a:ext cx="2141126" cy="2688731"/>
            <a:chOff x="6117770" y="2458719"/>
            <a:chExt cx="2141126" cy="2688731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86FCF31-BD0E-07FB-7AE6-7FF6C5FE9630}"/>
                </a:ext>
              </a:extLst>
            </p:cNvPr>
            <p:cNvSpPr txBox="1"/>
            <p:nvPr/>
          </p:nvSpPr>
          <p:spPr>
            <a:xfrm>
              <a:off x="6128185" y="2900681"/>
              <a:ext cx="2130711" cy="224676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updated: 01-01-2024-00-03,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transcription,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sentiment,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leads},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i="1" dirty="0">
                  <a:latin typeface="Consolas" panose="020B0609020204030204" pitchFamily="49" charset="0"/>
                </a:rPr>
                <a:t>  </a:t>
              </a:r>
              <a:r>
                <a:rPr lang="en-US" sz="1000" i="1" baseline="30000" dirty="0">
                  <a:latin typeface="Consolas" panose="020B0609020204030204" pitchFamily="49" charset="0"/>
                </a:rPr>
                <a:t>*</a:t>
              </a:r>
              <a:r>
                <a:rPr lang="en-US" sz="1000" i="1" dirty="0">
                  <a:latin typeface="Consolas" panose="020B0609020204030204" pitchFamily="49" charset="0"/>
                </a:rPr>
                <a:t>license: private,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data_controller</a:t>
              </a:r>
              <a:r>
                <a:rPr lang="en-US" sz="1000" dirty="0">
                  <a:latin typeface="Consolas" panose="020B0609020204030204" pitchFamily="49" charset="0"/>
                </a:rPr>
                <a:t>: </a:t>
              </a:r>
              <a:r>
                <a:rPr lang="en-US" sz="1000" dirty="0" err="1">
                  <a:latin typeface="Consolas" panose="020B0609020204030204" pitchFamily="49" charset="0"/>
                </a:rPr>
                <a:t>vcongpt</a:t>
              </a:r>
              <a:endParaRPr lang="en-US" sz="1000" dirty="0">
                <a:latin typeface="Consolas" panose="020B0609020204030204" pitchFamily="49" charset="0"/>
              </a:endParaRP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}</a:t>
              </a:r>
            </a:p>
          </p:txBody>
        </p:sp>
        <p:pic>
          <p:nvPicPr>
            <p:cNvPr id="36" name="vCon">
              <a:extLst>
                <a:ext uri="{FF2B5EF4-FFF2-40B4-BE49-F238E27FC236}">
                  <a16:creationId xmlns:a16="http://schemas.microsoft.com/office/drawing/2014/main" id="{23A1EB5A-9CD9-A43D-CBF6-10921D9E4FB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6117770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AE29C0D-8130-5720-985E-A34AED2EA9AD}"/>
                </a:ext>
              </a:extLst>
            </p:cNvPr>
            <p:cNvSpPr txBox="1"/>
            <p:nvPr/>
          </p:nvSpPr>
          <p:spPr>
            <a:xfrm>
              <a:off x="7339409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Hash:cccc..3333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sp>
        <p:nvSpPr>
          <p:cNvPr id="32" name="hash-highlight">
            <a:extLst>
              <a:ext uri="{FF2B5EF4-FFF2-40B4-BE49-F238E27FC236}">
                <a16:creationId xmlns:a16="http://schemas.microsoft.com/office/drawing/2014/main" id="{B3951D51-BAB5-5D9D-CA4D-7B532221FABF}"/>
              </a:ext>
            </a:extLst>
          </p:cNvPr>
          <p:cNvSpPr/>
          <p:nvPr/>
        </p:nvSpPr>
        <p:spPr>
          <a:xfrm>
            <a:off x="6338197" y="4024695"/>
            <a:ext cx="2017342" cy="38793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hash-highlight">
            <a:extLst>
              <a:ext uri="{FF2B5EF4-FFF2-40B4-BE49-F238E27FC236}">
                <a16:creationId xmlns:a16="http://schemas.microsoft.com/office/drawing/2014/main" id="{7B16A28E-8D15-70D3-5761-5FB878052046}"/>
              </a:ext>
            </a:extLst>
          </p:cNvPr>
          <p:cNvSpPr/>
          <p:nvPr/>
        </p:nvSpPr>
        <p:spPr>
          <a:xfrm>
            <a:off x="7478532" y="2915526"/>
            <a:ext cx="1016421" cy="26419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hash-highlight">
            <a:extLst>
              <a:ext uri="{FF2B5EF4-FFF2-40B4-BE49-F238E27FC236}">
                <a16:creationId xmlns:a16="http://schemas.microsoft.com/office/drawing/2014/main" id="{501DB7A5-0050-0AE2-FD8F-167CE4ECD9CF}"/>
              </a:ext>
            </a:extLst>
          </p:cNvPr>
          <p:cNvSpPr/>
          <p:nvPr/>
        </p:nvSpPr>
        <p:spPr>
          <a:xfrm>
            <a:off x="6382594" y="3395998"/>
            <a:ext cx="2012104" cy="26419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CA8001-6676-F381-52D8-783D9A5DF9E5}"/>
              </a:ext>
            </a:extLst>
          </p:cNvPr>
          <p:cNvSpPr txBox="1"/>
          <p:nvPr/>
        </p:nvSpPr>
        <p:spPr>
          <a:xfrm>
            <a:off x="953001" y="178263"/>
            <a:ext cx="3409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Gavin – (Data Subject) </a:t>
            </a:r>
          </a:p>
        </p:txBody>
      </p:sp>
    </p:spTree>
    <p:extLst>
      <p:ext uri="{BB962C8B-B14F-4D97-AF65-F5344CB8AC3E}">
        <p14:creationId xmlns:p14="http://schemas.microsoft.com/office/powerpoint/2010/main" val="24523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4.81481E-6 L 0.23464 -4.8148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32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0.00047 C 0.0418 -0.00324 0.4293 0.03518 0.43086 -0.13334 " pathEditMode="relative" rAng="0" ptsTypes="AA">
                                      <p:cBhvr>
                                        <p:cTn id="38" dur="9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6" y="-6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 animBg="1"/>
      <p:bldP spid="19" grpId="0" animBg="1"/>
      <p:bldP spid="9" grpId="0" animBg="1"/>
      <p:bldP spid="9" grpId="1" animBg="1"/>
      <p:bldP spid="32" grpId="0" animBg="1"/>
      <p:bldP spid="33" grpId="0" animBg="1"/>
      <p:bldP spid="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590CB5-8F23-16A4-B5DC-307680A10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DFCF4BD-DE21-5B09-EE6B-66E031CCE2AD}"/>
              </a:ext>
            </a:extLst>
          </p:cNvPr>
          <p:cNvSpPr/>
          <p:nvPr/>
        </p:nvSpPr>
        <p:spPr>
          <a:xfrm>
            <a:off x="5204227" y="189735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Processor</a:t>
            </a:r>
          </a:p>
          <a:p>
            <a:pPr algn="ctr"/>
            <a:r>
              <a:rPr lang="en-US" dirty="0"/>
              <a:t>ACME-Rockets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49818D-3430-EC7D-EFA6-7E9EF62D8845}"/>
              </a:ext>
            </a:extLst>
          </p:cNvPr>
          <p:cNvSpPr/>
          <p:nvPr/>
        </p:nvSpPr>
        <p:spPr>
          <a:xfrm>
            <a:off x="5482892" y="585465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Processor</a:t>
            </a:r>
          </a:p>
          <a:p>
            <a:pPr algn="ctr"/>
            <a:r>
              <a:rPr lang="en-US" dirty="0"/>
              <a:t>ACME-Rockets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542462-454E-1235-D5AD-F0156DE43E84}"/>
              </a:ext>
            </a:extLst>
          </p:cNvPr>
          <p:cNvSpPr/>
          <p:nvPr/>
        </p:nvSpPr>
        <p:spPr>
          <a:xfrm>
            <a:off x="5761557" y="981195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Processor</a:t>
            </a:r>
          </a:p>
          <a:p>
            <a:pPr algn="ctr"/>
            <a:r>
              <a:rPr lang="en-US" dirty="0"/>
              <a:t>ACME-Rockets</a:t>
            </a:r>
          </a:p>
        </p:txBody>
      </p:sp>
      <p:grpSp>
        <p:nvGrpSpPr>
          <p:cNvPr id="52" name="vCon-bbb-static">
            <a:extLst>
              <a:ext uri="{FF2B5EF4-FFF2-40B4-BE49-F238E27FC236}">
                <a16:creationId xmlns:a16="http://schemas.microsoft.com/office/drawing/2014/main" id="{49875C32-029B-BF46-6ED9-75FB65B3EC2C}"/>
              </a:ext>
            </a:extLst>
          </p:cNvPr>
          <p:cNvGrpSpPr/>
          <p:nvPr/>
        </p:nvGrpSpPr>
        <p:grpSpPr>
          <a:xfrm>
            <a:off x="6233390" y="2553969"/>
            <a:ext cx="2130711" cy="2380954"/>
            <a:chOff x="3270067" y="2458719"/>
            <a:chExt cx="2130711" cy="2380954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9EEAC4C-A7DB-7A08-586E-7E22C89FC69F}"/>
                </a:ext>
              </a:extLst>
            </p:cNvPr>
            <p:cNvSpPr txBox="1"/>
            <p:nvPr/>
          </p:nvSpPr>
          <p:spPr>
            <a:xfrm>
              <a:off x="3270067" y="2900681"/>
              <a:ext cx="2130711" cy="193899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updated: 01-01-2024-00-02,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transcription},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i="1" dirty="0">
                  <a:latin typeface="Consolas" panose="020B0609020204030204" pitchFamily="49" charset="0"/>
                </a:rPr>
                <a:t>  </a:t>
              </a:r>
              <a:r>
                <a:rPr lang="en-US" sz="1000" i="1" baseline="30000" dirty="0">
                  <a:latin typeface="Consolas" panose="020B0609020204030204" pitchFamily="49" charset="0"/>
                </a:rPr>
                <a:t>*</a:t>
              </a:r>
              <a:r>
                <a:rPr lang="en-US" sz="1000" i="1" dirty="0">
                  <a:latin typeface="Consolas" panose="020B0609020204030204" pitchFamily="49" charset="0"/>
                </a:rPr>
                <a:t>license: private,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data_controller</a:t>
              </a:r>
              <a:r>
                <a:rPr lang="en-US" sz="1000" dirty="0">
                  <a:latin typeface="Consolas" panose="020B0609020204030204" pitchFamily="49" charset="0"/>
                </a:rPr>
                <a:t>: </a:t>
              </a:r>
              <a:r>
                <a:rPr lang="en-US" sz="1000" dirty="0" err="1">
                  <a:latin typeface="Consolas" panose="020B0609020204030204" pitchFamily="49" charset="0"/>
                </a:rPr>
                <a:t>vcongpt</a:t>
              </a:r>
              <a:endParaRPr lang="en-US" sz="1000" dirty="0">
                <a:latin typeface="Consolas" panose="020B0609020204030204" pitchFamily="49" charset="0"/>
              </a:endParaRP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}</a:t>
              </a:r>
            </a:p>
          </p:txBody>
        </p:sp>
        <p:pic>
          <p:nvPicPr>
            <p:cNvPr id="54" name="vCon">
              <a:extLst>
                <a:ext uri="{FF2B5EF4-FFF2-40B4-BE49-F238E27FC236}">
                  <a16:creationId xmlns:a16="http://schemas.microsoft.com/office/drawing/2014/main" id="{F0FFBC7B-DE83-CAD4-760A-C8692D9B6A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3827EB1-9E44-4868-FD53-D707A43BA82C}"/>
                </a:ext>
              </a:extLst>
            </p:cNvPr>
            <p:cNvSpPr txBox="1"/>
            <p:nvPr/>
          </p:nvSpPr>
          <p:spPr>
            <a:xfrm>
              <a:off x="4493537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Hash:bbbb..2222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grpSp>
        <p:nvGrpSpPr>
          <p:cNvPr id="32" name="vCon-aaaa-static">
            <a:extLst>
              <a:ext uri="{FF2B5EF4-FFF2-40B4-BE49-F238E27FC236}">
                <a16:creationId xmlns:a16="http://schemas.microsoft.com/office/drawing/2014/main" id="{D9C21E4C-0C50-24F1-DE15-AAE2870CDE59}"/>
              </a:ext>
            </a:extLst>
          </p:cNvPr>
          <p:cNvGrpSpPr/>
          <p:nvPr/>
        </p:nvGrpSpPr>
        <p:grpSpPr>
          <a:xfrm>
            <a:off x="3258570" y="2458720"/>
            <a:ext cx="2136144" cy="2075716"/>
            <a:chOff x="372290" y="2458720"/>
            <a:chExt cx="2136144" cy="2075716"/>
          </a:xfrm>
        </p:grpSpPr>
        <p:pic>
          <p:nvPicPr>
            <p:cNvPr id="33" name="vCon">
              <a:extLst>
                <a:ext uri="{FF2B5EF4-FFF2-40B4-BE49-F238E27FC236}">
                  <a16:creationId xmlns:a16="http://schemas.microsoft.com/office/drawing/2014/main" id="{70EE5219-3CDA-E4A1-09E7-D4DEECFA8ED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72290" y="2458720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9E8264C-9820-D88E-3F57-41F7AE746247}"/>
                </a:ext>
              </a:extLst>
            </p:cNvPr>
            <p:cNvSpPr txBox="1"/>
            <p:nvPr/>
          </p:nvSpPr>
          <p:spPr>
            <a:xfrm>
              <a:off x="372290" y="2903220"/>
              <a:ext cx="2130711" cy="163121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i="1" dirty="0">
                  <a:latin typeface="Consolas" panose="020B0609020204030204" pitchFamily="49" charset="0"/>
                </a:rPr>
                <a:t>  </a:t>
              </a:r>
              <a:r>
                <a:rPr lang="en-US" sz="1000" i="1" baseline="30000" dirty="0">
                  <a:latin typeface="Consolas" panose="020B0609020204030204" pitchFamily="49" charset="0"/>
                </a:rPr>
                <a:t>*</a:t>
              </a:r>
              <a:r>
                <a:rPr lang="en-US" sz="1000" i="1" dirty="0">
                  <a:latin typeface="Consolas" panose="020B0609020204030204" pitchFamily="49" charset="0"/>
                </a:rPr>
                <a:t>license: private,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data_controller</a:t>
              </a:r>
              <a:r>
                <a:rPr lang="en-US" sz="1000" dirty="0">
                  <a:latin typeface="Consolas" panose="020B0609020204030204" pitchFamily="49" charset="0"/>
                </a:rPr>
                <a:t>: </a:t>
              </a:r>
              <a:r>
                <a:rPr lang="en-US" sz="1000" dirty="0" err="1">
                  <a:latin typeface="Consolas" panose="020B0609020204030204" pitchFamily="49" charset="0"/>
                </a:rPr>
                <a:t>vcongpt</a:t>
              </a:r>
              <a:endParaRPr lang="en-US" sz="1000" dirty="0">
                <a:latin typeface="Consolas" panose="020B0609020204030204" pitchFamily="49" charset="0"/>
              </a:endParaRP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EA5A31-AC88-4518-4BB5-8896980F2D42}"/>
                </a:ext>
              </a:extLst>
            </p:cNvPr>
            <p:cNvSpPr txBox="1"/>
            <p:nvPr/>
          </p:nvSpPr>
          <p:spPr>
            <a:xfrm>
              <a:off x="1612690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Hash:aaaa..1111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sp>
        <p:nvSpPr>
          <p:cNvPr id="41" name="DealerNetwork">
            <a:extLst>
              <a:ext uri="{FF2B5EF4-FFF2-40B4-BE49-F238E27FC236}">
                <a16:creationId xmlns:a16="http://schemas.microsoft.com/office/drawing/2014/main" id="{2E6919EC-B59E-4FF8-ADB3-2E0FC2829300}"/>
              </a:ext>
            </a:extLst>
          </p:cNvPr>
          <p:cNvSpPr/>
          <p:nvPr/>
        </p:nvSpPr>
        <p:spPr>
          <a:xfrm>
            <a:off x="9291627" y="133442"/>
            <a:ext cx="2341881" cy="5393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Dealer Network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024" name="Dealer-Caller" descr="Call center with solid fill">
            <a:extLst>
              <a:ext uri="{FF2B5EF4-FFF2-40B4-BE49-F238E27FC236}">
                <a16:creationId xmlns:a16="http://schemas.microsoft.com/office/drawing/2014/main" id="{9FF025E0-CB9D-79A1-3F98-36EDE2797C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23705" y="278561"/>
            <a:ext cx="914400" cy="914400"/>
          </a:xfrm>
          <a:prstGeom prst="rect">
            <a:avLst/>
          </a:prstGeom>
        </p:spPr>
      </p:pic>
      <p:pic>
        <p:nvPicPr>
          <p:cNvPr id="63" name="Dealer-Caller" descr="Call center with solid fill">
            <a:extLst>
              <a:ext uri="{FF2B5EF4-FFF2-40B4-BE49-F238E27FC236}">
                <a16:creationId xmlns:a16="http://schemas.microsoft.com/office/drawing/2014/main" id="{7DF265C6-B1C4-10F1-82A5-74AC15929E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71305" y="223114"/>
            <a:ext cx="914400" cy="914400"/>
          </a:xfrm>
          <a:prstGeom prst="rect">
            <a:avLst/>
          </a:prstGeom>
        </p:spPr>
      </p:pic>
      <p:pic>
        <p:nvPicPr>
          <p:cNvPr id="62" name="Dealer-Caller" descr="Call center with solid fill">
            <a:extLst>
              <a:ext uri="{FF2B5EF4-FFF2-40B4-BE49-F238E27FC236}">
                <a16:creationId xmlns:a16="http://schemas.microsoft.com/office/drawing/2014/main" id="{4D3C336A-11DF-B68F-FC6E-A62E8BA9B0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18905" y="133442"/>
            <a:ext cx="914400" cy="914400"/>
          </a:xfrm>
          <a:prstGeom prst="rect">
            <a:avLst/>
          </a:prstGeom>
        </p:spPr>
      </p:pic>
      <p:sp>
        <p:nvSpPr>
          <p:cNvPr id="3" name="Data-Controller">
            <a:extLst>
              <a:ext uri="{FF2B5EF4-FFF2-40B4-BE49-F238E27FC236}">
                <a16:creationId xmlns:a16="http://schemas.microsoft.com/office/drawing/2014/main" id="{0668360D-47D7-94EE-AD5E-AC5426B1B1E8}"/>
              </a:ext>
            </a:extLst>
          </p:cNvPr>
          <p:cNvSpPr/>
          <p:nvPr/>
        </p:nvSpPr>
        <p:spPr>
          <a:xfrm>
            <a:off x="3270067" y="1544319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Controller</a:t>
            </a:r>
          </a:p>
          <a:p>
            <a:pPr algn="ctr"/>
            <a:r>
              <a:rPr lang="en-US" dirty="0" err="1"/>
              <a:t>vConGPT</a:t>
            </a:r>
            <a:endParaRPr lang="en-US" dirty="0"/>
          </a:p>
        </p:txBody>
      </p:sp>
      <p:sp>
        <p:nvSpPr>
          <p:cNvPr id="4" name="Telco-Provider">
            <a:extLst>
              <a:ext uri="{FF2B5EF4-FFF2-40B4-BE49-F238E27FC236}">
                <a16:creationId xmlns:a16="http://schemas.microsoft.com/office/drawing/2014/main" id="{22086118-AACF-5010-73BE-7CB02A00D5B8}"/>
              </a:ext>
            </a:extLst>
          </p:cNvPr>
          <p:cNvSpPr/>
          <p:nvPr/>
        </p:nvSpPr>
        <p:spPr>
          <a:xfrm>
            <a:off x="372290" y="1544319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Source</a:t>
            </a:r>
          </a:p>
          <a:p>
            <a:pPr algn="ctr"/>
            <a:r>
              <a:rPr lang="en-US" dirty="0" err="1"/>
              <a:t>zTelco</a:t>
            </a:r>
            <a:endParaRPr lang="en-US" dirty="0"/>
          </a:p>
        </p:txBody>
      </p:sp>
      <p:pic>
        <p:nvPicPr>
          <p:cNvPr id="7" name="Dealer-Caller" descr="Call center with solid fill">
            <a:extLst>
              <a:ext uri="{FF2B5EF4-FFF2-40B4-BE49-F238E27FC236}">
                <a16:creationId xmlns:a16="http://schemas.microsoft.com/office/drawing/2014/main" id="{02D8D9B2-1C0E-A62F-3EC8-C1F375786A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66505" y="54654"/>
            <a:ext cx="914400" cy="914400"/>
          </a:xfrm>
          <a:prstGeom prst="rect">
            <a:avLst/>
          </a:prstGeom>
        </p:spPr>
      </p:pic>
      <p:sp>
        <p:nvSpPr>
          <p:cNvPr id="29" name="Data-Processor-Strolid">
            <a:extLst>
              <a:ext uri="{FF2B5EF4-FFF2-40B4-BE49-F238E27FC236}">
                <a16:creationId xmlns:a16="http://schemas.microsoft.com/office/drawing/2014/main" id="{C7D0BBAF-8D6F-715C-B1BD-5F0178184267}"/>
              </a:ext>
            </a:extLst>
          </p:cNvPr>
          <p:cNvSpPr/>
          <p:nvPr/>
        </p:nvSpPr>
        <p:spPr>
          <a:xfrm>
            <a:off x="6117770" y="1544319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Processor</a:t>
            </a:r>
          </a:p>
          <a:p>
            <a:pPr algn="ctr"/>
            <a:r>
              <a:rPr lang="en-US" dirty="0" err="1"/>
              <a:t>Strolid</a:t>
            </a:r>
            <a:endParaRPr lang="en-US" dirty="0"/>
          </a:p>
        </p:txBody>
      </p:sp>
      <p:sp>
        <p:nvSpPr>
          <p:cNvPr id="42" name="Dealer1">
            <a:extLst>
              <a:ext uri="{FF2B5EF4-FFF2-40B4-BE49-F238E27FC236}">
                <a16:creationId xmlns:a16="http://schemas.microsoft.com/office/drawing/2014/main" id="{C9A99C96-F8F6-8EC2-0991-F776DCF556E3}"/>
              </a:ext>
            </a:extLst>
          </p:cNvPr>
          <p:cNvSpPr/>
          <p:nvPr/>
        </p:nvSpPr>
        <p:spPr>
          <a:xfrm>
            <a:off x="9715501" y="1762814"/>
            <a:ext cx="1406847" cy="3973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Dealer1</a:t>
            </a:r>
          </a:p>
        </p:txBody>
      </p:sp>
      <p:sp>
        <p:nvSpPr>
          <p:cNvPr id="43" name="Dealer2">
            <a:extLst>
              <a:ext uri="{FF2B5EF4-FFF2-40B4-BE49-F238E27FC236}">
                <a16:creationId xmlns:a16="http://schemas.microsoft.com/office/drawing/2014/main" id="{5F25D6DD-B299-638A-3669-08221EFEC295}"/>
              </a:ext>
            </a:extLst>
          </p:cNvPr>
          <p:cNvSpPr/>
          <p:nvPr/>
        </p:nvSpPr>
        <p:spPr>
          <a:xfrm>
            <a:off x="9715501" y="2254851"/>
            <a:ext cx="1406847" cy="3973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Dealer2</a:t>
            </a:r>
          </a:p>
        </p:txBody>
      </p:sp>
      <p:sp>
        <p:nvSpPr>
          <p:cNvPr id="44" name="Dealer3">
            <a:extLst>
              <a:ext uri="{FF2B5EF4-FFF2-40B4-BE49-F238E27FC236}">
                <a16:creationId xmlns:a16="http://schemas.microsoft.com/office/drawing/2014/main" id="{70CE207B-1417-7635-B7CB-CEECC2B09516}"/>
              </a:ext>
            </a:extLst>
          </p:cNvPr>
          <p:cNvSpPr/>
          <p:nvPr/>
        </p:nvSpPr>
        <p:spPr>
          <a:xfrm>
            <a:off x="9715501" y="2746888"/>
            <a:ext cx="1406847" cy="3973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Dealer3</a:t>
            </a:r>
          </a:p>
        </p:txBody>
      </p:sp>
      <p:sp>
        <p:nvSpPr>
          <p:cNvPr id="45" name="Dealer4">
            <a:extLst>
              <a:ext uri="{FF2B5EF4-FFF2-40B4-BE49-F238E27FC236}">
                <a16:creationId xmlns:a16="http://schemas.microsoft.com/office/drawing/2014/main" id="{726F23BF-2E2D-818B-181E-09A8D9D10FFF}"/>
              </a:ext>
            </a:extLst>
          </p:cNvPr>
          <p:cNvSpPr/>
          <p:nvPr/>
        </p:nvSpPr>
        <p:spPr>
          <a:xfrm>
            <a:off x="9715501" y="3238925"/>
            <a:ext cx="1406847" cy="3973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Dealer4</a:t>
            </a:r>
          </a:p>
        </p:txBody>
      </p:sp>
      <p:sp>
        <p:nvSpPr>
          <p:cNvPr id="46" name="Dealer5">
            <a:extLst>
              <a:ext uri="{FF2B5EF4-FFF2-40B4-BE49-F238E27FC236}">
                <a16:creationId xmlns:a16="http://schemas.microsoft.com/office/drawing/2014/main" id="{8B63205C-8536-C28E-48D0-85B9853CE188}"/>
              </a:ext>
            </a:extLst>
          </p:cNvPr>
          <p:cNvSpPr/>
          <p:nvPr/>
        </p:nvSpPr>
        <p:spPr>
          <a:xfrm>
            <a:off x="9715501" y="3730962"/>
            <a:ext cx="1406847" cy="3973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Dealer5</a:t>
            </a:r>
          </a:p>
        </p:txBody>
      </p:sp>
      <p:sp>
        <p:nvSpPr>
          <p:cNvPr id="2" name="SCITT-label">
            <a:extLst>
              <a:ext uri="{FF2B5EF4-FFF2-40B4-BE49-F238E27FC236}">
                <a16:creationId xmlns:a16="http://schemas.microsoft.com/office/drawing/2014/main" id="{CE6423A8-F6E4-DE10-F97A-1826E2E73176}"/>
              </a:ext>
            </a:extLst>
          </p:cNvPr>
          <p:cNvSpPr txBox="1"/>
          <p:nvPr/>
        </p:nvSpPr>
        <p:spPr>
          <a:xfrm>
            <a:off x="9139" y="6186421"/>
            <a:ext cx="63318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SCITT</a:t>
            </a:r>
          </a:p>
        </p:txBody>
      </p:sp>
      <p:sp>
        <p:nvSpPr>
          <p:cNvPr id="5" name="SCITT-aaaa">
            <a:extLst>
              <a:ext uri="{FF2B5EF4-FFF2-40B4-BE49-F238E27FC236}">
                <a16:creationId xmlns:a16="http://schemas.microsoft.com/office/drawing/2014/main" id="{977207DE-46F8-2E43-4890-26B3CD203635}"/>
              </a:ext>
            </a:extLst>
          </p:cNvPr>
          <p:cNvSpPr/>
          <p:nvPr/>
        </p:nvSpPr>
        <p:spPr>
          <a:xfrm>
            <a:off x="491092" y="5410781"/>
            <a:ext cx="2415621" cy="734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subject: 	vcon://abc123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Registered:	01-01-2024-00-01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Payload:	aaaa..1111</a:t>
            </a:r>
          </a:p>
          <a:p>
            <a:pPr>
              <a:tabLst>
                <a:tab pos="1087438" algn="l"/>
              </a:tabLst>
            </a:pPr>
            <a:r>
              <a:rPr lang="en-US" sz="1000" dirty="0" err="1">
                <a:solidFill>
                  <a:schemeClr val="dk1"/>
                </a:solidFill>
                <a:latin typeface="Consolas" panose="020B0609020204030204" pitchFamily="49" charset="0"/>
              </a:rPr>
              <a:t>vcon_operation</a:t>
            </a: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:	create</a:t>
            </a:r>
          </a:p>
        </p:txBody>
      </p:sp>
      <p:sp>
        <p:nvSpPr>
          <p:cNvPr id="8" name="SCITT-bbbb">
            <a:extLst>
              <a:ext uri="{FF2B5EF4-FFF2-40B4-BE49-F238E27FC236}">
                <a16:creationId xmlns:a16="http://schemas.microsoft.com/office/drawing/2014/main" id="{19B34B0C-C933-6322-2AF5-B7167A36044D}"/>
              </a:ext>
            </a:extLst>
          </p:cNvPr>
          <p:cNvSpPr/>
          <p:nvPr/>
        </p:nvSpPr>
        <p:spPr>
          <a:xfrm>
            <a:off x="566709" y="5639451"/>
            <a:ext cx="2415621" cy="734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subject: 	vcon://abc123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Registered:	01-01-2024-00-02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Payload:	bbbb..2222</a:t>
            </a:r>
          </a:p>
          <a:p>
            <a:pPr>
              <a:tabLst>
                <a:tab pos="1087438" algn="l"/>
              </a:tabLst>
            </a:pPr>
            <a:r>
              <a:rPr lang="en-US" sz="1000" dirty="0" err="1">
                <a:solidFill>
                  <a:schemeClr val="dk1"/>
                </a:solidFill>
                <a:latin typeface="Consolas" panose="020B0609020204030204" pitchFamily="49" charset="0"/>
              </a:rPr>
              <a:t>vcon_operation</a:t>
            </a: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:	transcribe</a:t>
            </a:r>
          </a:p>
        </p:txBody>
      </p:sp>
      <p:sp>
        <p:nvSpPr>
          <p:cNvPr id="9" name="SCITT-cccc">
            <a:extLst>
              <a:ext uri="{FF2B5EF4-FFF2-40B4-BE49-F238E27FC236}">
                <a16:creationId xmlns:a16="http://schemas.microsoft.com/office/drawing/2014/main" id="{C3341A75-3510-F5BC-5D83-3C1979438758}"/>
              </a:ext>
            </a:extLst>
          </p:cNvPr>
          <p:cNvSpPr/>
          <p:nvPr/>
        </p:nvSpPr>
        <p:spPr>
          <a:xfrm>
            <a:off x="642326" y="5868121"/>
            <a:ext cx="2415621" cy="734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subject: 	vcon://abc123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Registered:	01-01-2024-00-03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Payload:	cccc..3333</a:t>
            </a:r>
          </a:p>
          <a:p>
            <a:pPr>
              <a:tabLst>
                <a:tab pos="1087438" algn="l"/>
              </a:tabLst>
            </a:pPr>
            <a:r>
              <a:rPr lang="en-US" sz="1000" dirty="0" err="1">
                <a:solidFill>
                  <a:schemeClr val="dk1"/>
                </a:solidFill>
                <a:latin typeface="Consolas" panose="020B0609020204030204" pitchFamily="49" charset="0"/>
              </a:rPr>
              <a:t>vcon_operation</a:t>
            </a: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:	sentiment</a:t>
            </a:r>
          </a:p>
        </p:txBody>
      </p:sp>
      <p:grpSp>
        <p:nvGrpSpPr>
          <p:cNvPr id="51" name="vCon-aaaa-static">
            <a:extLst>
              <a:ext uri="{FF2B5EF4-FFF2-40B4-BE49-F238E27FC236}">
                <a16:creationId xmlns:a16="http://schemas.microsoft.com/office/drawing/2014/main" id="{A14D7EF2-3E20-A21A-A9AE-BD6E7795D02C}"/>
              </a:ext>
            </a:extLst>
          </p:cNvPr>
          <p:cNvGrpSpPr/>
          <p:nvPr/>
        </p:nvGrpSpPr>
        <p:grpSpPr>
          <a:xfrm>
            <a:off x="372290" y="2458720"/>
            <a:ext cx="2136144" cy="1767939"/>
            <a:chOff x="372290" y="2458720"/>
            <a:chExt cx="2136144" cy="1767939"/>
          </a:xfrm>
        </p:grpSpPr>
        <p:pic>
          <p:nvPicPr>
            <p:cNvPr id="17" name="vCon">
              <a:extLst>
                <a:ext uri="{FF2B5EF4-FFF2-40B4-BE49-F238E27FC236}">
                  <a16:creationId xmlns:a16="http://schemas.microsoft.com/office/drawing/2014/main" id="{A02CBBA2-310B-CFDF-1889-7BA3BF954E4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72290" y="2458720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64F627C-7026-E69F-2319-050A1B25103C}"/>
                </a:ext>
              </a:extLst>
            </p:cNvPr>
            <p:cNvSpPr txBox="1"/>
            <p:nvPr/>
          </p:nvSpPr>
          <p:spPr>
            <a:xfrm>
              <a:off x="372290" y="2903220"/>
              <a:ext cx="2130711" cy="132343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519649-F41D-693E-4DBA-5BDC611A9C14}"/>
                </a:ext>
              </a:extLst>
            </p:cNvPr>
            <p:cNvSpPr txBox="1"/>
            <p:nvPr/>
          </p:nvSpPr>
          <p:spPr>
            <a:xfrm>
              <a:off x="1612690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Hash:aaaa..1111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grpSp>
        <p:nvGrpSpPr>
          <p:cNvPr id="48" name="vCon-ccc">
            <a:extLst>
              <a:ext uri="{FF2B5EF4-FFF2-40B4-BE49-F238E27FC236}">
                <a16:creationId xmlns:a16="http://schemas.microsoft.com/office/drawing/2014/main" id="{F2063971-A585-7C67-5DFA-69674ACF1F9E}"/>
              </a:ext>
            </a:extLst>
          </p:cNvPr>
          <p:cNvGrpSpPr/>
          <p:nvPr/>
        </p:nvGrpSpPr>
        <p:grpSpPr>
          <a:xfrm>
            <a:off x="6308270" y="2653029"/>
            <a:ext cx="2141126" cy="2688731"/>
            <a:chOff x="6117770" y="2458719"/>
            <a:chExt cx="2141126" cy="2688731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2AD3D86-12D5-4E7C-185D-C1D64B8D6C1D}"/>
                </a:ext>
              </a:extLst>
            </p:cNvPr>
            <p:cNvSpPr txBox="1"/>
            <p:nvPr/>
          </p:nvSpPr>
          <p:spPr>
            <a:xfrm>
              <a:off x="6128185" y="2900681"/>
              <a:ext cx="2130711" cy="224676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updated: 01-01-2024-00-03,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transcription,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sentiment,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leads}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i="1" dirty="0">
                  <a:latin typeface="Consolas" panose="020B0609020204030204" pitchFamily="49" charset="0"/>
                </a:rPr>
                <a:t>  </a:t>
              </a:r>
              <a:r>
                <a:rPr lang="en-US" sz="1000" i="1" baseline="30000" dirty="0">
                  <a:latin typeface="Consolas" panose="020B0609020204030204" pitchFamily="49" charset="0"/>
                </a:rPr>
                <a:t>*</a:t>
              </a:r>
              <a:r>
                <a:rPr lang="en-US" sz="1000" i="1" dirty="0">
                  <a:latin typeface="Consolas" panose="020B0609020204030204" pitchFamily="49" charset="0"/>
                </a:rPr>
                <a:t>license: private,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data_controller</a:t>
              </a:r>
              <a:r>
                <a:rPr lang="en-US" sz="1000" dirty="0">
                  <a:latin typeface="Consolas" panose="020B0609020204030204" pitchFamily="49" charset="0"/>
                </a:rPr>
                <a:t>: </a:t>
              </a:r>
              <a:r>
                <a:rPr lang="en-US" sz="1000" dirty="0" err="1">
                  <a:latin typeface="Consolas" panose="020B0609020204030204" pitchFamily="49" charset="0"/>
                </a:rPr>
                <a:t>vcongpt</a:t>
              </a:r>
              <a:endParaRPr lang="en-US" sz="1000" dirty="0">
                <a:latin typeface="Consolas" panose="020B0609020204030204" pitchFamily="49" charset="0"/>
              </a:endParaRP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}</a:t>
              </a:r>
            </a:p>
          </p:txBody>
        </p:sp>
        <p:pic>
          <p:nvPicPr>
            <p:cNvPr id="36" name="vCon">
              <a:extLst>
                <a:ext uri="{FF2B5EF4-FFF2-40B4-BE49-F238E27FC236}">
                  <a16:creationId xmlns:a16="http://schemas.microsoft.com/office/drawing/2014/main" id="{290A003A-6E3C-6836-02FB-CA705B3F24A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6117770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132DCE-916B-3810-AF0B-CDDAA314339F}"/>
                </a:ext>
              </a:extLst>
            </p:cNvPr>
            <p:cNvSpPr txBox="1"/>
            <p:nvPr/>
          </p:nvSpPr>
          <p:spPr>
            <a:xfrm>
              <a:off x="7339409" y="274447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Hash:cccc..3333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grpSp>
        <p:nvGrpSpPr>
          <p:cNvPr id="21" name="vCon-bbb-static">
            <a:extLst>
              <a:ext uri="{FF2B5EF4-FFF2-40B4-BE49-F238E27FC236}">
                <a16:creationId xmlns:a16="http://schemas.microsoft.com/office/drawing/2014/main" id="{87C88D2D-CF25-0642-2FB4-3EA25F82EA69}"/>
              </a:ext>
            </a:extLst>
          </p:cNvPr>
          <p:cNvGrpSpPr/>
          <p:nvPr/>
        </p:nvGrpSpPr>
        <p:grpSpPr>
          <a:xfrm>
            <a:off x="3365317" y="2553969"/>
            <a:ext cx="2130711" cy="2380954"/>
            <a:chOff x="3270067" y="2458719"/>
            <a:chExt cx="2130711" cy="238095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3A3D680-73C4-0281-C13C-2DB8A0E5B2C0}"/>
                </a:ext>
              </a:extLst>
            </p:cNvPr>
            <p:cNvSpPr txBox="1"/>
            <p:nvPr/>
          </p:nvSpPr>
          <p:spPr>
            <a:xfrm>
              <a:off x="3270067" y="2900681"/>
              <a:ext cx="2130711" cy="193899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updated: 01-01-2024-00-02,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transcription},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i="1" dirty="0">
                  <a:latin typeface="Consolas" panose="020B0609020204030204" pitchFamily="49" charset="0"/>
                </a:rPr>
                <a:t>  </a:t>
              </a:r>
              <a:r>
                <a:rPr lang="en-US" sz="1000" i="1" baseline="30000" dirty="0">
                  <a:latin typeface="Consolas" panose="020B0609020204030204" pitchFamily="49" charset="0"/>
                </a:rPr>
                <a:t>*</a:t>
              </a:r>
              <a:r>
                <a:rPr lang="en-US" sz="1000" i="1" dirty="0">
                  <a:latin typeface="Consolas" panose="020B0609020204030204" pitchFamily="49" charset="0"/>
                </a:rPr>
                <a:t>license: private,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data_controller</a:t>
              </a:r>
              <a:r>
                <a:rPr lang="en-US" sz="1000" dirty="0">
                  <a:latin typeface="Consolas" panose="020B0609020204030204" pitchFamily="49" charset="0"/>
                </a:rPr>
                <a:t>: </a:t>
              </a:r>
              <a:r>
                <a:rPr lang="en-US" sz="1000" dirty="0" err="1">
                  <a:latin typeface="Consolas" panose="020B0609020204030204" pitchFamily="49" charset="0"/>
                </a:rPr>
                <a:t>vcongpt</a:t>
              </a:r>
              <a:endParaRPr lang="en-US" sz="1000" dirty="0">
                <a:latin typeface="Consolas" panose="020B0609020204030204" pitchFamily="49" charset="0"/>
              </a:endParaRP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}</a:t>
              </a:r>
            </a:p>
          </p:txBody>
        </p:sp>
        <p:pic>
          <p:nvPicPr>
            <p:cNvPr id="25" name="vCon">
              <a:extLst>
                <a:ext uri="{FF2B5EF4-FFF2-40B4-BE49-F238E27FC236}">
                  <a16:creationId xmlns:a16="http://schemas.microsoft.com/office/drawing/2014/main" id="{A5780A39-E84D-F9C5-1B92-7BBE28EC831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54E3C7D-6AA0-9138-7B74-2C4A459BED51}"/>
                </a:ext>
              </a:extLst>
            </p:cNvPr>
            <p:cNvSpPr txBox="1"/>
            <p:nvPr/>
          </p:nvSpPr>
          <p:spPr>
            <a:xfrm>
              <a:off x="4493537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Hash:bbbb..2222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cxnSp>
        <p:nvCxnSpPr>
          <p:cNvPr id="22" name="Carrier-Call">
            <a:extLst>
              <a:ext uri="{FF2B5EF4-FFF2-40B4-BE49-F238E27FC236}">
                <a16:creationId xmlns:a16="http://schemas.microsoft.com/office/drawing/2014/main" id="{CE99E996-C1E5-4164-D038-FBB872A99009}"/>
              </a:ext>
            </a:extLst>
          </p:cNvPr>
          <p:cNvCxnSpPr>
            <a:cxnSpLocks/>
          </p:cNvCxnSpPr>
          <p:nvPr/>
        </p:nvCxnSpPr>
        <p:spPr>
          <a:xfrm rot="16200000" flipH="1">
            <a:off x="904658" y="905746"/>
            <a:ext cx="567398" cy="709747"/>
          </a:xfrm>
          <a:prstGeom prst="curvedConnector3">
            <a:avLst/>
          </a:prstGeom>
          <a:ln w="57150"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Dealer-Call">
            <a:extLst>
              <a:ext uri="{FF2B5EF4-FFF2-40B4-BE49-F238E27FC236}">
                <a16:creationId xmlns:a16="http://schemas.microsoft.com/office/drawing/2014/main" id="{27350C0F-A006-AB75-280F-4B479B72C693}"/>
              </a:ext>
            </a:extLst>
          </p:cNvPr>
          <p:cNvCxnSpPr>
            <a:cxnSpLocks/>
          </p:cNvCxnSpPr>
          <p:nvPr/>
        </p:nvCxnSpPr>
        <p:spPr>
          <a:xfrm rot="10800000" flipV="1">
            <a:off x="1543232" y="511853"/>
            <a:ext cx="8172269" cy="1032465"/>
          </a:xfrm>
          <a:prstGeom prst="curvedConnector2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AI" descr="Ai Icon Vector Art, Icons, and Graphics for Free Download">
            <a:extLst>
              <a:ext uri="{FF2B5EF4-FFF2-40B4-BE49-F238E27FC236}">
                <a16:creationId xmlns:a16="http://schemas.microsoft.com/office/drawing/2014/main" id="{40ED0459-727B-579E-97FC-5FFD2A934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900" y="3340431"/>
            <a:ext cx="1427480" cy="142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E974BC0-C9BD-38C0-FC38-1F23820CEC8B}"/>
              </a:ext>
            </a:extLst>
          </p:cNvPr>
          <p:cNvGrpSpPr/>
          <p:nvPr/>
        </p:nvGrpSpPr>
        <p:grpSpPr>
          <a:xfrm>
            <a:off x="440579" y="279143"/>
            <a:ext cx="812050" cy="698373"/>
            <a:chOff x="1234802" y="541523"/>
            <a:chExt cx="812050" cy="698373"/>
          </a:xfrm>
        </p:grpSpPr>
        <p:pic>
          <p:nvPicPr>
            <p:cNvPr id="11" name="Consumer">
              <a:extLst>
                <a:ext uri="{FF2B5EF4-FFF2-40B4-BE49-F238E27FC236}">
                  <a16:creationId xmlns:a16="http://schemas.microsoft.com/office/drawing/2014/main" id="{893DC50A-94F0-53B8-4059-0B2D00C29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922"/>
            <a:stretch/>
          </p:blipFill>
          <p:spPr>
            <a:xfrm>
              <a:off x="1543231" y="541536"/>
              <a:ext cx="503621" cy="698360"/>
            </a:xfrm>
            <a:prstGeom prst="rect">
              <a:avLst/>
            </a:prstGeom>
          </p:spPr>
        </p:pic>
        <p:pic>
          <p:nvPicPr>
            <p:cNvPr id="12" name="Consumer">
              <a:extLst>
                <a:ext uri="{FF2B5EF4-FFF2-40B4-BE49-F238E27FC236}">
                  <a16:creationId xmlns:a16="http://schemas.microsoft.com/office/drawing/2014/main" id="{81700FC0-58EB-71DB-1352-B7B745A45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353"/>
            <a:stretch/>
          </p:blipFill>
          <p:spPr>
            <a:xfrm flipH="1">
              <a:off x="1234802" y="541523"/>
              <a:ext cx="353386" cy="698360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CD35BEC-460D-81A8-FA28-39FC7593EF5B}"/>
              </a:ext>
            </a:extLst>
          </p:cNvPr>
          <p:cNvSpPr txBox="1"/>
          <p:nvPr/>
        </p:nvSpPr>
        <p:spPr>
          <a:xfrm>
            <a:off x="953001" y="178263"/>
            <a:ext cx="3409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Gavin – (Data Subject) </a:t>
            </a:r>
          </a:p>
        </p:txBody>
      </p:sp>
    </p:spTree>
    <p:extLst>
      <p:ext uri="{BB962C8B-B14F-4D97-AF65-F5344CB8AC3E}">
        <p14:creationId xmlns:p14="http://schemas.microsoft.com/office/powerpoint/2010/main" val="259163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025AA52E81B347B444D60E2519DD03" ma:contentTypeVersion="4" ma:contentTypeDescription="Create a new document." ma:contentTypeScope="" ma:versionID="3438b3515b89a703c9e50a55b86e9c1b">
  <xsd:schema xmlns:xsd="http://www.w3.org/2001/XMLSchema" xmlns:xs="http://www.w3.org/2001/XMLSchema" xmlns:p="http://schemas.microsoft.com/office/2006/metadata/properties" xmlns:ns2="83829518-9c2c-436e-8fb9-f41cd5327988" targetNamespace="http://schemas.microsoft.com/office/2006/metadata/properties" ma:root="true" ma:fieldsID="33938b1b78e2fee347822ced5edb2094" ns2:_="">
    <xsd:import namespace="83829518-9c2c-436e-8fb9-f41cd53279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829518-9c2c-436e-8fb9-f41cd53279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360D10F-010F-456D-8F54-8E2534445D51}">
  <ds:schemaRefs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83829518-9c2c-436e-8fb9-f41cd5327988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2AF830A-9347-42E5-B633-4299DF4398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829518-9c2c-436e-8fb9-f41cd53279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09F96F9-D06E-4046-838B-886CB961F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3042</Words>
  <Application>Microsoft Office PowerPoint</Application>
  <PresentationFormat>Widescreen</PresentationFormat>
  <Paragraphs>645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-apple-system</vt:lpstr>
      <vt:lpstr>Aptos</vt:lpstr>
      <vt:lpstr>Aptos Display</vt:lpstr>
      <vt:lpstr>Arial</vt:lpstr>
      <vt:lpstr>Calibri</vt:lpstr>
      <vt:lpstr>Consolas</vt:lpstr>
      <vt:lpstr>Montserrat</vt:lpstr>
      <vt:lpstr>Office Theme</vt:lpstr>
      <vt:lpstr>PowerPoint Presentation</vt:lpstr>
      <vt:lpstr>Lifecycle of a vCon</vt:lpstr>
      <vt:lpstr>Enabling Adherence to Privacy Governance</vt:lpstr>
      <vt:lpstr>Enabling Adherence to Privacy Governance</vt:lpstr>
      <vt:lpstr>PowerPoint Presentation</vt:lpstr>
      <vt:lpstr>How Can Companies Comply, At Scale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Inclusion &amp;  Consistency</vt:lpstr>
      <vt:lpstr>Personally Identifiable Information </vt:lpstr>
      <vt:lpstr>PII &amp; SCITT   </vt:lpstr>
      <vt:lpstr>PII, SCITT &amp; DataTrails Implementation</vt:lpstr>
      <vt:lpstr>PII, SCITT &amp; DataTrails Implementation</vt:lpstr>
      <vt:lpstr>SCITT Provides</vt:lpstr>
      <vt:lpstr>DataTrails Provides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Steve Lasker</dc:creator>
  <cp:lastModifiedBy>Steve Lasker</cp:lastModifiedBy>
  <cp:revision>3</cp:revision>
  <dcterms:created xsi:type="dcterms:W3CDTF">2024-11-15T20:47:24Z</dcterms:created>
  <dcterms:modified xsi:type="dcterms:W3CDTF">2024-12-10T19:13:45Z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0x0101004D025AA52E81B347B444D60E2519DD03</vt:lpwstr>
  </property>
</Properties>
</file>