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8" r:id="rId2"/>
    <p:sldId id="260" r:id="rId3"/>
    <p:sldId id="2076137310" r:id="rId4"/>
    <p:sldId id="4297" r:id="rId5"/>
    <p:sldId id="4298" r:id="rId6"/>
    <p:sldId id="1608" r:id="rId7"/>
    <p:sldId id="1635" r:id="rId8"/>
    <p:sldId id="1633" r:id="rId9"/>
    <p:sldId id="1634" r:id="rId10"/>
    <p:sldId id="1883" r:id="rId11"/>
    <p:sldId id="2076137311" r:id="rId12"/>
    <p:sldId id="4296" r:id="rId13"/>
    <p:sldId id="472" r:id="rId14"/>
    <p:sldId id="4300" r:id="rId15"/>
    <p:sldId id="4304" r:id="rId16"/>
    <p:sldId id="2076137306" r:id="rId17"/>
    <p:sldId id="1833" r:id="rId18"/>
    <p:sldId id="2076137309" r:id="rId19"/>
    <p:sldId id="1840" r:id="rId20"/>
    <p:sldId id="261" r:id="rId21"/>
    <p:sldId id="263"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p:scale>
          <a:sx n="66" d="100"/>
          <a:sy n="66" d="100"/>
        </p:scale>
        <p:origin x="954" y="5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5</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11/18/2019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11/18/2019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11/18/2019 7:45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9</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05465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11/18/2019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11/18/2019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11/18/2019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11/18/2019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 id="2147483663" r:id="rId14"/>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4.png"/><Relationship Id="rId18" Type="http://schemas.openxmlformats.org/officeDocument/2006/relationships/image" Target="../media/image39.png"/><Relationship Id="rId3" Type="http://schemas.openxmlformats.org/officeDocument/2006/relationships/image" Target="../media/image26.svg"/><Relationship Id="rId21" Type="http://schemas.openxmlformats.org/officeDocument/2006/relationships/image" Target="../media/image42.sv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5.png"/><Relationship Id="rId2" Type="http://schemas.openxmlformats.org/officeDocument/2006/relationships/image" Target="../media/image25.png"/><Relationship Id="rId16" Type="http://schemas.openxmlformats.org/officeDocument/2006/relationships/image" Target="../media/image38.sv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3.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32.emf"/><Relationship Id="rId14" Type="http://schemas.openxmlformats.org/officeDocument/2006/relationships/image" Target="../media/image36.png"/><Relationship Id="rId22"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9.png"/><Relationship Id="rId3" Type="http://schemas.openxmlformats.org/officeDocument/2006/relationships/image" Target="../media/image26.svg"/><Relationship Id="rId7" Type="http://schemas.openxmlformats.org/officeDocument/2006/relationships/image" Target="../media/image43.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4.png"/><Relationship Id="rId5" Type="http://schemas.openxmlformats.org/officeDocument/2006/relationships/image" Target="../media/image32.emf"/><Relationship Id="rId10" Type="http://schemas.openxmlformats.org/officeDocument/2006/relationships/image" Target="../media/image30.png"/><Relationship Id="rId4" Type="http://schemas.openxmlformats.org/officeDocument/2006/relationships/image" Target="../media/image31.emf"/><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4.png"/><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6.svg"/><Relationship Id="rId21" Type="http://schemas.openxmlformats.org/officeDocument/2006/relationships/image" Target="../media/image42.sv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5.png"/><Relationship Id="rId25" Type="http://schemas.openxmlformats.org/officeDocument/2006/relationships/image" Target="../media/image43.png"/><Relationship Id="rId2" Type="http://schemas.openxmlformats.org/officeDocument/2006/relationships/image" Target="../media/image25.png"/><Relationship Id="rId16" Type="http://schemas.openxmlformats.org/officeDocument/2006/relationships/image" Target="../media/image38.sv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6.svg"/><Relationship Id="rId5" Type="http://schemas.openxmlformats.org/officeDocument/2006/relationships/image" Target="../media/image28.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3.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32.emf"/><Relationship Id="rId14" Type="http://schemas.openxmlformats.org/officeDocument/2006/relationships/image" Target="../media/image36.png"/><Relationship Id="rId22"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9.png"/><Relationship Id="rId3" Type="http://schemas.openxmlformats.org/officeDocument/2006/relationships/image" Target="../media/image26.svg"/><Relationship Id="rId7" Type="http://schemas.openxmlformats.org/officeDocument/2006/relationships/image" Target="../media/image43.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4.png"/><Relationship Id="rId5" Type="http://schemas.openxmlformats.org/officeDocument/2006/relationships/image" Target="../media/image32.emf"/><Relationship Id="rId15" Type="http://schemas.openxmlformats.org/officeDocument/2006/relationships/image" Target="../media/image46.svg"/><Relationship Id="rId10" Type="http://schemas.openxmlformats.org/officeDocument/2006/relationships/image" Target="../media/image30.png"/><Relationship Id="rId4" Type="http://schemas.openxmlformats.org/officeDocument/2006/relationships/image" Target="../media/image31.emf"/><Relationship Id="rId9" Type="http://schemas.openxmlformats.org/officeDocument/2006/relationships/image" Target="../media/image29.png"/><Relationship Id="rId1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9.png"/><Relationship Id="rId18" Type="http://schemas.openxmlformats.org/officeDocument/2006/relationships/image" Target="../media/image47.png"/><Relationship Id="rId3" Type="http://schemas.openxmlformats.org/officeDocument/2006/relationships/image" Target="../media/image26.sv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3.png"/><Relationship Id="rId2" Type="http://schemas.openxmlformats.org/officeDocument/2006/relationships/image" Target="../media/image25.png"/><Relationship Id="rId16"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45.png"/><Relationship Id="rId10" Type="http://schemas.openxmlformats.org/officeDocument/2006/relationships/image" Target="../media/image33.png"/><Relationship Id="rId19" Type="http://schemas.openxmlformats.org/officeDocument/2006/relationships/image" Target="../media/image49.png"/><Relationship Id="rId4" Type="http://schemas.openxmlformats.org/officeDocument/2006/relationships/image" Target="../media/image27.png"/><Relationship Id="rId9" Type="http://schemas.openxmlformats.org/officeDocument/2006/relationships/image" Target="../media/image32.emf"/><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1.png"/><Relationship Id="rId7" Type="http://schemas.openxmlformats.org/officeDocument/2006/relationships/hyperlink" Target="aka.ms/acr/build" TargetMode="External"/><Relationship Id="rId2" Type="http://schemas.openxmlformats.org/officeDocument/2006/relationships/image" Target="../media/image50.emf"/><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hyperlink" Target="aka.ms/acr/presentations" TargetMode="External"/><Relationship Id="rId3" Type="http://schemas.openxmlformats.org/officeDocument/2006/relationships/hyperlink" Target="https://stevelasker.blog/" TargetMode="External"/><Relationship Id="rId7" Type="http://schemas.openxmlformats.org/officeDocument/2006/relationships/image" Target="../media/image56.png"/><Relationship Id="rId12" Type="http://schemas.openxmlformats.org/officeDocument/2006/relationships/hyperlink" Target="aka.ms/acr/links" TargetMode="External"/><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hyperlink" Target="aka.ms/acr/import" TargetMode="External"/><Relationship Id="rId5" Type="http://schemas.openxmlformats.org/officeDocument/2006/relationships/hyperlink" Target="https://github.com/stevelasker/presentations" TargetMode="External"/><Relationship Id="rId10" Type="http://schemas.openxmlformats.org/officeDocument/2006/relationships/hyperlink" Target="aka.ms/acr/tasks" TargetMode="External"/><Relationship Id="rId4" Type="http://schemas.openxmlformats.org/officeDocument/2006/relationships/hyperlink" Target="https://github.com/stevelasker" TargetMode="External"/><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hyperlink" Target="contoso.azurecr.io/warranty/checkstatus:ab2q" TargetMode="Externa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ongest_word_in_English"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91AAE0C6-854F-4E2E-A692-79576135C8BB}"/>
              </a:ext>
            </a:extLst>
          </p:cNvPr>
          <p:cNvGrpSpPr/>
          <p:nvPr/>
        </p:nvGrpSpPr>
        <p:grpSpPr>
          <a:xfrm>
            <a:off x="2016906" y="381000"/>
            <a:ext cx="8158187" cy="5184151"/>
            <a:chOff x="3810000" y="-1763364"/>
            <a:chExt cx="10896600" cy="6924287"/>
          </a:xfrm>
        </p:grpSpPr>
        <p:pic>
          <p:nvPicPr>
            <p:cNvPr id="35" name="ACR Task">
              <a:extLst>
                <a:ext uri="{FF2B5EF4-FFF2-40B4-BE49-F238E27FC236}">
                  <a16:creationId xmlns:a16="http://schemas.microsoft.com/office/drawing/2014/main" id="{41AC03AD-4CC7-4B48-86BE-FB9B36F2120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10000" y="1755614"/>
              <a:ext cx="3033938" cy="3308535"/>
            </a:xfrm>
            <a:prstGeom prst="rect">
              <a:avLst/>
            </a:prstGeom>
          </p:spPr>
        </p:pic>
        <p:pic>
          <p:nvPicPr>
            <p:cNvPr id="37" name="FunctionalTests">
              <a:extLst>
                <a:ext uri="{FF2B5EF4-FFF2-40B4-BE49-F238E27FC236}">
                  <a16:creationId xmlns:a16="http://schemas.microsoft.com/office/drawing/2014/main" id="{22909099-CAB0-4900-8FE7-E7E188A22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990179" y="1697076"/>
              <a:ext cx="3405308" cy="3405308"/>
            </a:xfrm>
            <a:prstGeom prst="rect">
              <a:avLst/>
            </a:prstGeom>
          </p:spPr>
        </p:pic>
        <p:pic>
          <p:nvPicPr>
            <p:cNvPr id="39" name="DevOpsPipelines">
              <a:extLst>
                <a:ext uri="{FF2B5EF4-FFF2-40B4-BE49-F238E27FC236}">
                  <a16:creationId xmlns:a16="http://schemas.microsoft.com/office/drawing/2014/main" id="{DD77D57F-69FA-48A5-9C70-80976D8FDE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21231" y="-1763364"/>
              <a:ext cx="3346769" cy="3346769"/>
            </a:xfrm>
            <a:prstGeom prst="rect">
              <a:avLst/>
            </a:prstGeom>
          </p:spPr>
        </p:pic>
        <p:pic>
          <p:nvPicPr>
            <p:cNvPr id="1026" name="Picture 2" descr="Image result for cnab duffle logo">
              <a:extLst>
                <a:ext uri="{FF2B5EF4-FFF2-40B4-BE49-F238E27FC236}">
                  <a16:creationId xmlns:a16="http://schemas.microsoft.com/office/drawing/2014/main" id="{E8D3F79D-96A2-449B-B1B0-C82AC663DD3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2500" t="5555" r="22500" b="32222"/>
            <a:stretch/>
          </p:blipFill>
          <p:spPr bwMode="auto">
            <a:xfrm>
              <a:off x="10668000" y="1734232"/>
              <a:ext cx="4038600" cy="3426691"/>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Box 41">
            <a:extLst>
              <a:ext uri="{FF2B5EF4-FFF2-40B4-BE49-F238E27FC236}">
                <a16:creationId xmlns:a16="http://schemas.microsoft.com/office/drawing/2014/main" id="{227C3597-E632-49C1-A2B2-FE96A471BBF4}"/>
              </a:ext>
            </a:extLst>
          </p:cNvPr>
          <p:cNvSpPr txBox="1"/>
          <p:nvPr/>
        </p:nvSpPr>
        <p:spPr>
          <a:xfrm>
            <a:off x="2274183" y="5638800"/>
            <a:ext cx="175692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Build</a:t>
            </a:r>
          </a:p>
        </p:txBody>
      </p:sp>
      <p:sp>
        <p:nvSpPr>
          <p:cNvPr id="44" name="TextBox 43">
            <a:extLst>
              <a:ext uri="{FF2B5EF4-FFF2-40B4-BE49-F238E27FC236}">
                <a16:creationId xmlns:a16="http://schemas.microsoft.com/office/drawing/2014/main" id="{F90717F9-7181-43C9-AF6B-908A32B04CE0}"/>
              </a:ext>
            </a:extLst>
          </p:cNvPr>
          <p:cNvSpPr txBox="1"/>
          <p:nvPr/>
        </p:nvSpPr>
        <p:spPr>
          <a:xfrm>
            <a:off x="4794176" y="5638800"/>
            <a:ext cx="175692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Test</a:t>
            </a:r>
          </a:p>
        </p:txBody>
      </p:sp>
      <p:sp>
        <p:nvSpPr>
          <p:cNvPr id="45" name="TextBox 44">
            <a:extLst>
              <a:ext uri="{FF2B5EF4-FFF2-40B4-BE49-F238E27FC236}">
                <a16:creationId xmlns:a16="http://schemas.microsoft.com/office/drawing/2014/main" id="{87E3D21B-2742-4D95-A9D3-714E0B3CCCFB}"/>
              </a:ext>
            </a:extLst>
          </p:cNvPr>
          <p:cNvSpPr txBox="1"/>
          <p:nvPr/>
        </p:nvSpPr>
        <p:spPr>
          <a:xfrm>
            <a:off x="7572922" y="5638800"/>
            <a:ext cx="218067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Deploy</a:t>
            </a:r>
          </a:p>
        </p:txBody>
      </p:sp>
      <p:sp>
        <p:nvSpPr>
          <p:cNvPr id="10" name="TextBox 9">
            <a:extLst>
              <a:ext uri="{FF2B5EF4-FFF2-40B4-BE49-F238E27FC236}">
                <a16:creationId xmlns:a16="http://schemas.microsoft.com/office/drawing/2014/main" id="{F8C6818E-E2DA-43C0-B703-AF2807930D77}"/>
              </a:ext>
            </a:extLst>
          </p:cNvPr>
          <p:cNvSpPr txBox="1"/>
          <p:nvPr/>
        </p:nvSpPr>
        <p:spPr>
          <a:xfrm>
            <a:off x="3491963" y="6096000"/>
            <a:ext cx="2180677"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Secure</a:t>
            </a:r>
          </a:p>
        </p:txBody>
      </p:sp>
      <p:sp>
        <p:nvSpPr>
          <p:cNvPr id="11" name="TextBox 10">
            <a:extLst>
              <a:ext uri="{FF2B5EF4-FFF2-40B4-BE49-F238E27FC236}">
                <a16:creationId xmlns:a16="http://schemas.microsoft.com/office/drawing/2014/main" id="{7BE178F2-CE64-4DAD-B80C-9B3A8EA77729}"/>
              </a:ext>
            </a:extLst>
          </p:cNvPr>
          <p:cNvSpPr txBox="1"/>
          <p:nvPr/>
        </p:nvSpPr>
        <p:spPr>
          <a:xfrm>
            <a:off x="5973633" y="6109481"/>
            <a:ext cx="2180677"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Patch</a:t>
            </a:r>
          </a:p>
        </p:txBody>
      </p:sp>
    </p:spTree>
    <p:extLst>
      <p:ext uri="{BB962C8B-B14F-4D97-AF65-F5344CB8AC3E}">
        <p14:creationId xmlns:p14="http://schemas.microsoft.com/office/powerpoint/2010/main" val="257526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What if:</a:t>
            </a:r>
          </a:p>
          <a:p>
            <a:pPr lvl="1"/>
            <a:r>
              <a:rPr lang="en-US" dirty="0"/>
              <a:t>You CI/CD pipeline was used for the life of the app</a:t>
            </a:r>
          </a:p>
          <a:p>
            <a:pPr lvl="1"/>
            <a:r>
              <a:rPr lang="en-US" dirty="0"/>
              <a:t>Your development unit and functional tests were used to validate base image updates?</a:t>
            </a:r>
          </a:p>
          <a:p>
            <a:pPr lvl="1"/>
            <a:r>
              <a:rPr lang="en-US" dirty="0"/>
              <a:t>The CI pipeline was triggered by base image updates, not just git commits</a:t>
            </a: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8" name="dockerfile-contoso" hidden="1">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hidden="1">
            <a:extLst>
              <a:ext uri="{FF2B5EF4-FFF2-40B4-BE49-F238E27FC236}">
                <a16:creationId xmlns:a16="http://schemas.microsoft.com/office/drawing/2014/main" id="{D700828F-01D2-4E26-B87E-F52705D01E6D}"/>
              </a:ext>
            </a:extLst>
          </p:cNvPr>
          <p:cNvSpPr/>
          <p:nvPr/>
        </p:nvSpPr>
        <p:spPr>
          <a:xfrm>
            <a:off x="368200" y="1573759"/>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hidden="1">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378" grpId="0"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95625"/>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1" name="Code">
            <a:extLst>
              <a:ext uri="{FF2B5EF4-FFF2-40B4-BE49-F238E27FC236}">
                <a16:creationId xmlns:a16="http://schemas.microsoft.com/office/drawing/2014/main" id="{1EC56608-7F78-4C12-932D-35367736455A}"/>
              </a:ext>
            </a:extLst>
          </p:cNvPr>
          <p:cNvPicPr>
            <a:picLocks noChangeAspect="1"/>
          </p:cNvPicPr>
          <p:nvPr/>
        </p:nvPicPr>
        <p:blipFill>
          <a:blip r:embed="rId22"/>
          <a:stretch>
            <a:fillRect/>
          </a:stretch>
        </p:blipFill>
        <p:spPr>
          <a:xfrm>
            <a:off x="4598521" y="5952159"/>
            <a:ext cx="439103" cy="439103"/>
          </a:xfrm>
          <a:prstGeom prst="rect">
            <a:avLst/>
          </a:prstGeom>
        </p:spPr>
      </p:pic>
      <p:grpSp>
        <p:nvGrpSpPr>
          <p:cNvPr id="75" name="SCC">
            <a:extLst>
              <a:ext uri="{FF2B5EF4-FFF2-40B4-BE49-F238E27FC236}">
                <a16:creationId xmlns:a16="http://schemas.microsoft.com/office/drawing/2014/main" id="{53E62315-A4E7-45C3-B1BC-7FEB503F06C2}"/>
              </a:ext>
            </a:extLst>
          </p:cNvPr>
          <p:cNvGrpSpPr/>
          <p:nvPr/>
        </p:nvGrpSpPr>
        <p:grpSpPr>
          <a:xfrm>
            <a:off x="3998028" y="5656203"/>
            <a:ext cx="1453914" cy="1031016"/>
            <a:chOff x="608671" y="1461030"/>
            <a:chExt cx="1483698" cy="1478514"/>
          </a:xfrm>
        </p:grpSpPr>
        <p:sp>
          <p:nvSpPr>
            <p:cNvPr id="76" name="Rounded Rectangle 11">
              <a:extLst>
                <a:ext uri="{FF2B5EF4-FFF2-40B4-BE49-F238E27FC236}">
                  <a16:creationId xmlns:a16="http://schemas.microsoft.com/office/drawing/2014/main" id="{200FDF12-32DA-4FF5-92E1-070B6BEB4FD4}"/>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a:solidFill>
                  <a:sysClr val="windowText" lastClr="000000"/>
                </a:solidFill>
                <a:latin typeface="Segoe UI"/>
              </a:endParaRPr>
            </a:p>
          </p:txBody>
        </p:sp>
        <p:sp>
          <p:nvSpPr>
            <p:cNvPr id="78" name="TextBox 77">
              <a:extLst>
                <a:ext uri="{FF2B5EF4-FFF2-40B4-BE49-F238E27FC236}">
                  <a16:creationId xmlns:a16="http://schemas.microsoft.com/office/drawing/2014/main" id="{B3382373-F72F-49FA-A1D3-2AAEB3C332AF}"/>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79" name="Repos">
              <a:extLst>
                <a:ext uri="{FF2B5EF4-FFF2-40B4-BE49-F238E27FC236}">
                  <a16:creationId xmlns:a16="http://schemas.microsoft.com/office/drawing/2014/main" id="{293ACF05-D2FA-4D19-90A2-78973CE8C83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757000" y="1558973"/>
              <a:ext cx="274167" cy="358071"/>
            </a:xfrm>
            <a:prstGeom prst="rect">
              <a:avLst/>
            </a:prstGeom>
          </p:spPr>
        </p:pic>
      </p:grpSp>
      <p:sp>
        <p:nvSpPr>
          <p:cNvPr id="68" name="dockerfile-contoso">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pic>
        <p:nvPicPr>
          <p:cNvPr id="72" name="unit-test" descr="A close up of a sign&#10;&#10;Description automatically generated">
            <a:extLst>
              <a:ext uri="{FF2B5EF4-FFF2-40B4-BE49-F238E27FC236}">
                <a16:creationId xmlns:a16="http://schemas.microsoft.com/office/drawing/2014/main" id="{C3EBE456-3E20-4CF6-8E17-C6C1372F8478}"/>
              </a:ext>
            </a:extLst>
          </p:cNvPr>
          <p:cNvPicPr>
            <a:picLocks noChangeAspect="1"/>
          </p:cNvPicPr>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04773"/>
            <a:ext cx="326624" cy="326624"/>
          </a:xfrm>
          <a:prstGeom prst="rect">
            <a:avLst/>
          </a:prstGeom>
        </p:spPr>
      </p:pic>
      <p:pic>
        <p:nvPicPr>
          <p:cNvPr id="73" name="Picture 72" descr="A close up of a logo&#10;&#10;Description automatically generated">
            <a:extLst>
              <a:ext uri="{FF2B5EF4-FFF2-40B4-BE49-F238E27FC236}">
                <a16:creationId xmlns:a16="http://schemas.microsoft.com/office/drawing/2014/main" id="{0DEAE1E1-AA53-4102-B454-CD2009D4F04A}"/>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5624815" y="3325875"/>
            <a:ext cx="171947" cy="174661"/>
          </a:xfrm>
          <a:prstGeom prst="rect">
            <a:avLst/>
          </a:prstGeom>
        </p:spPr>
      </p:pic>
      <p:cxnSp>
        <p:nvCxnSpPr>
          <p:cNvPr id="74" name="ACR--&gt;Tasks">
            <a:extLst>
              <a:ext uri="{FF2B5EF4-FFF2-40B4-BE49-F238E27FC236}">
                <a16:creationId xmlns:a16="http://schemas.microsoft.com/office/drawing/2014/main" id="{F49B20EF-B088-438F-8B8E-6E4FBA1988EB}"/>
              </a:ext>
            </a:extLst>
          </p:cNvPr>
          <p:cNvCxnSpPr>
            <a:cxnSpLocks/>
          </p:cNvCxnSpPr>
          <p:nvPr/>
        </p:nvCxnSpPr>
        <p:spPr>
          <a:xfrm flipH="1" flipV="1">
            <a:off x="3569434" y="2810080"/>
            <a:ext cx="2294975" cy="684813"/>
          </a:xfrm>
          <a:prstGeom prst="straightConnector1">
            <a:avLst/>
          </a:prstGeom>
          <a:noFill/>
          <a:ln w="19050" cap="flat" cmpd="sng" algn="ctr">
            <a:solidFill>
              <a:srgbClr val="00B050"/>
            </a:solidFill>
            <a:prstDash val="solid"/>
            <a:miter lim="800000"/>
            <a:tailEnd type="triangle"/>
          </a:ln>
          <a:effectLst/>
        </p:spPr>
      </p:cxnSp>
    </p:spTree>
    <p:extLst>
      <p:ext uri="{BB962C8B-B14F-4D97-AF65-F5344CB8AC3E}">
        <p14:creationId xmlns:p14="http://schemas.microsoft.com/office/powerpoint/2010/main" val="15610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nodeType="clickEffect">
                                  <p:stCondLst>
                                    <p:cond delay="0"/>
                                  </p:stCondLst>
                                  <p:childTnLst>
                                    <p:set>
                                      <p:cBhvr>
                                        <p:cTn id="518" dur="1" fill="hold">
                                          <p:stCondLst>
                                            <p:cond delay="0"/>
                                          </p:stCondLst>
                                        </p:cTn>
                                        <p:tgtEl>
                                          <p:spTgt spid="374"/>
                                        </p:tgtEl>
                                        <p:attrNameLst>
                                          <p:attrName>style.visibility</p:attrName>
                                        </p:attrNameLst>
                                      </p:cBhvr>
                                      <p:to>
                                        <p:strVal val="visible"/>
                                      </p:to>
                                    </p:set>
                                    <p:animEffect transition="in" filter="fade">
                                      <p:cBhvr>
                                        <p:cTn id="519" dur="500"/>
                                        <p:tgtEl>
                                          <p:spTgt spid="374"/>
                                        </p:tgtEl>
                                      </p:cBhvr>
                                    </p:animEffect>
                                  </p:childTnLst>
                                </p:cTn>
                              </p:par>
                              <p:par>
                                <p:cTn id="520" presetID="10" presetClass="entr" presetSubtype="0" fill="hold" grpId="0" nodeType="withEffect">
                                  <p:stCondLst>
                                    <p:cond delay="0"/>
                                  </p:stCondLst>
                                  <p:childTnLst>
                                    <p:set>
                                      <p:cBhvr>
                                        <p:cTn id="521" dur="1" fill="hold">
                                          <p:stCondLst>
                                            <p:cond delay="0"/>
                                          </p:stCondLst>
                                        </p:cTn>
                                        <p:tgtEl>
                                          <p:spTgt spid="380"/>
                                        </p:tgtEl>
                                        <p:attrNameLst>
                                          <p:attrName>style.visibility</p:attrName>
                                        </p:attrNameLst>
                                      </p:cBhvr>
                                      <p:to>
                                        <p:strVal val="visible"/>
                                      </p:to>
                                    </p:set>
                                    <p:animEffect transition="in" filter="fade">
                                      <p:cBhvr>
                                        <p:cTn id="522" dur="500"/>
                                        <p:tgtEl>
                                          <p:spTgt spid="380"/>
                                        </p:tgtEl>
                                      </p:cBhvr>
                                    </p:animEffect>
                                  </p:childTnLst>
                                </p:cTn>
                              </p:par>
                            </p:childTnLst>
                          </p:cTn>
                        </p:par>
                      </p:childTnLst>
                    </p:cTn>
                  </p:par>
                  <p:par>
                    <p:cTn id="523" fill="hold">
                      <p:stCondLst>
                        <p:cond delay="indefinite"/>
                      </p:stCondLst>
                      <p:childTnLst>
                        <p:par>
                          <p:cTn id="524" fill="hold">
                            <p:stCondLst>
                              <p:cond delay="0"/>
                            </p:stCondLst>
                            <p:childTnLst>
                              <p:par>
                                <p:cTn id="525" presetID="9" presetClass="entr" presetSubtype="0" fill="hold" nodeType="clickEffect">
                                  <p:stCondLst>
                                    <p:cond delay="0"/>
                                  </p:stCondLst>
                                  <p:childTnLst>
                                    <p:set>
                                      <p:cBhvr>
                                        <p:cTn id="526" dur="1" fill="hold">
                                          <p:stCondLst>
                                            <p:cond delay="0"/>
                                          </p:stCondLst>
                                        </p:cTn>
                                        <p:tgtEl>
                                          <p:spTgt spid="73"/>
                                        </p:tgtEl>
                                        <p:attrNameLst>
                                          <p:attrName>style.visibility</p:attrName>
                                        </p:attrNameLst>
                                      </p:cBhvr>
                                      <p:to>
                                        <p:strVal val="visible"/>
                                      </p:to>
                                    </p:set>
                                    <p:animEffect transition="in" filter="dissolve">
                                      <p:cBhvr>
                                        <p:cTn id="527" dur="100"/>
                                        <p:tgtEl>
                                          <p:spTgt spid="73"/>
                                        </p:tgtEl>
                                      </p:cBhvr>
                                    </p:animEffect>
                                  </p:childTnLst>
                                </p:cTn>
                              </p:par>
                              <p:par>
                                <p:cTn id="528" presetID="8" presetClass="emph" presetSubtype="0" fill="hold" nodeType="withEffect">
                                  <p:stCondLst>
                                    <p:cond delay="0"/>
                                  </p:stCondLst>
                                  <p:childTnLst>
                                    <p:animRot by="21600000">
                                      <p:cBhvr>
                                        <p:cTn id="529" dur="1400" fill="hold"/>
                                        <p:tgtEl>
                                          <p:spTgt spid="73"/>
                                        </p:tgtEl>
                                        <p:attrNameLst>
                                          <p:attrName>r</p:attrName>
                                        </p:attrNameLst>
                                      </p:cBhvr>
                                    </p:animRot>
                                  </p:childTnLst>
                                </p:cTn>
                              </p:par>
                            </p:childTnLst>
                          </p:cTn>
                        </p:par>
                        <p:par>
                          <p:cTn id="530" fill="hold">
                            <p:stCondLst>
                              <p:cond delay="1400"/>
                            </p:stCondLst>
                            <p:childTnLst>
                              <p:par>
                                <p:cTn id="531" presetID="22" presetClass="entr" presetSubtype="2" fill="hold" nodeType="afterEffect">
                                  <p:stCondLst>
                                    <p:cond delay="0"/>
                                  </p:stCondLst>
                                  <p:childTnLst>
                                    <p:set>
                                      <p:cBhvr>
                                        <p:cTn id="532" dur="1" fill="hold">
                                          <p:stCondLst>
                                            <p:cond delay="0"/>
                                          </p:stCondLst>
                                        </p:cTn>
                                        <p:tgtEl>
                                          <p:spTgt spid="74"/>
                                        </p:tgtEl>
                                        <p:attrNameLst>
                                          <p:attrName>style.visibility</p:attrName>
                                        </p:attrNameLst>
                                      </p:cBhvr>
                                      <p:to>
                                        <p:strVal val="visible"/>
                                      </p:to>
                                    </p:set>
                                    <p:animEffect transition="in" filter="wipe(right)">
                                      <p:cBhvr>
                                        <p:cTn id="533" dur="500"/>
                                        <p:tgtEl>
                                          <p:spTgt spid="74"/>
                                        </p:tgtEl>
                                      </p:cBhvr>
                                    </p:animEffect>
                                  </p:childTnLst>
                                </p:cTn>
                              </p:par>
                            </p:childTnLst>
                          </p:cTn>
                        </p:par>
                      </p:childTnLst>
                    </p:cTn>
                  </p:par>
                  <p:par>
                    <p:cTn id="534" fill="hold">
                      <p:stCondLst>
                        <p:cond delay="indefinite"/>
                      </p:stCondLst>
                      <p:childTnLst>
                        <p:par>
                          <p:cTn id="535" fill="hold">
                            <p:stCondLst>
                              <p:cond delay="0"/>
                            </p:stCondLst>
                            <p:childTnLst>
                              <p:par>
                                <p:cTn id="536" presetID="10" presetClass="entr" presetSubtype="0" fill="hold" grpId="0" nodeType="clickEffect">
                                  <p:stCondLst>
                                    <p:cond delay="0"/>
                                  </p:stCondLst>
                                  <p:childTnLst>
                                    <p:set>
                                      <p:cBhvr>
                                        <p:cTn id="537" dur="1" fill="hold">
                                          <p:stCondLst>
                                            <p:cond delay="0"/>
                                          </p:stCondLst>
                                        </p:cTn>
                                        <p:tgtEl>
                                          <p:spTgt spid="336"/>
                                        </p:tgtEl>
                                        <p:attrNameLst>
                                          <p:attrName>style.visibility</p:attrName>
                                        </p:attrNameLst>
                                      </p:cBhvr>
                                      <p:to>
                                        <p:strVal val="visible"/>
                                      </p:to>
                                    </p:set>
                                    <p:animEffect transition="in" filter="fade">
                                      <p:cBhvr>
                                        <p:cTn id="538" dur="500"/>
                                        <p:tgtEl>
                                          <p:spTgt spid="336"/>
                                        </p:tgtEl>
                                      </p:cBhvr>
                                    </p:animEffect>
                                  </p:childTnLst>
                                </p:cTn>
                              </p:par>
                            </p:childTnLst>
                          </p:cTn>
                        </p:par>
                        <p:par>
                          <p:cTn id="539" fill="hold">
                            <p:stCondLst>
                              <p:cond delay="500"/>
                            </p:stCondLst>
                            <p:childTnLst>
                              <p:par>
                                <p:cTn id="540" presetID="22" presetClass="entr" presetSubtype="8" fill="hold" grpId="0" nodeType="afterEffect">
                                  <p:stCondLst>
                                    <p:cond delay="0"/>
                                  </p:stCondLst>
                                  <p:childTnLst>
                                    <p:set>
                                      <p:cBhvr>
                                        <p:cTn id="541" dur="1" fill="hold">
                                          <p:stCondLst>
                                            <p:cond delay="0"/>
                                          </p:stCondLst>
                                        </p:cTn>
                                        <p:tgtEl>
                                          <p:spTgt spid="347"/>
                                        </p:tgtEl>
                                        <p:attrNameLst>
                                          <p:attrName>style.visibility</p:attrName>
                                        </p:attrNameLst>
                                      </p:cBhvr>
                                      <p:to>
                                        <p:strVal val="visible"/>
                                      </p:to>
                                    </p:set>
                                    <p:animEffect transition="in" filter="wipe(left)">
                                      <p:cBhvr>
                                        <p:cTn id="542" dur="500"/>
                                        <p:tgtEl>
                                          <p:spTgt spid="347"/>
                                        </p:tgtEl>
                                      </p:cBhvr>
                                    </p:animEffect>
                                  </p:childTnLst>
                                </p:cTn>
                              </p:par>
                              <p:par>
                                <p:cTn id="543" presetID="22" presetClass="entr" presetSubtype="8" fill="hold" grpId="0" nodeType="withEffect">
                                  <p:stCondLst>
                                    <p:cond delay="0"/>
                                  </p:stCondLst>
                                  <p:childTnLst>
                                    <p:set>
                                      <p:cBhvr>
                                        <p:cTn id="544" dur="1" fill="hold">
                                          <p:stCondLst>
                                            <p:cond delay="0"/>
                                          </p:stCondLst>
                                        </p:cTn>
                                        <p:tgtEl>
                                          <p:spTgt spid="349"/>
                                        </p:tgtEl>
                                        <p:attrNameLst>
                                          <p:attrName>style.visibility</p:attrName>
                                        </p:attrNameLst>
                                      </p:cBhvr>
                                      <p:to>
                                        <p:strVal val="visible"/>
                                      </p:to>
                                    </p:set>
                                    <p:animEffect transition="in" filter="wipe(left)">
                                      <p:cBhvr>
                                        <p:cTn id="545" dur="500"/>
                                        <p:tgtEl>
                                          <p:spTgt spid="349"/>
                                        </p:tgtEl>
                                      </p:cBhvr>
                                    </p:animEffect>
                                  </p:childTnLst>
                                </p:cTn>
                              </p:par>
                              <p:par>
                                <p:cTn id="546" presetID="22" presetClass="entr" presetSubtype="8" fill="hold" grpId="0" nodeType="withEffect">
                                  <p:stCondLst>
                                    <p:cond delay="0"/>
                                  </p:stCondLst>
                                  <p:childTnLst>
                                    <p:set>
                                      <p:cBhvr>
                                        <p:cTn id="547" dur="1" fill="hold">
                                          <p:stCondLst>
                                            <p:cond delay="0"/>
                                          </p:stCondLst>
                                        </p:cTn>
                                        <p:tgtEl>
                                          <p:spTgt spid="350"/>
                                        </p:tgtEl>
                                        <p:attrNameLst>
                                          <p:attrName>style.visibility</p:attrName>
                                        </p:attrNameLst>
                                      </p:cBhvr>
                                      <p:to>
                                        <p:strVal val="visible"/>
                                      </p:to>
                                    </p:set>
                                    <p:animEffect transition="in" filter="wipe(left)">
                                      <p:cBhvr>
                                        <p:cTn id="548" dur="500"/>
                                        <p:tgtEl>
                                          <p:spTgt spid="350"/>
                                        </p:tgtEl>
                                      </p:cBhvr>
                                    </p:animEffect>
                                  </p:childTnLst>
                                </p:cTn>
                              </p:par>
                              <p:par>
                                <p:cTn id="549" presetID="22" presetClass="entr" presetSubtype="8" fill="hold" grpId="0" nodeType="withEffect">
                                  <p:stCondLst>
                                    <p:cond delay="0"/>
                                  </p:stCondLst>
                                  <p:childTnLst>
                                    <p:set>
                                      <p:cBhvr>
                                        <p:cTn id="550" dur="1" fill="hold">
                                          <p:stCondLst>
                                            <p:cond delay="0"/>
                                          </p:stCondLst>
                                        </p:cTn>
                                        <p:tgtEl>
                                          <p:spTgt spid="351"/>
                                        </p:tgtEl>
                                        <p:attrNameLst>
                                          <p:attrName>style.visibility</p:attrName>
                                        </p:attrNameLst>
                                      </p:cBhvr>
                                      <p:to>
                                        <p:strVal val="visible"/>
                                      </p:to>
                                    </p:set>
                                    <p:animEffect transition="in" filter="wipe(left)">
                                      <p:cBhvr>
                                        <p:cTn id="551" dur="500"/>
                                        <p:tgtEl>
                                          <p:spTgt spid="351"/>
                                        </p:tgtEl>
                                      </p:cBhvr>
                                    </p:animEffect>
                                  </p:childTnLst>
                                </p:cTn>
                              </p:par>
                            </p:childTnLst>
                          </p:cTn>
                        </p:par>
                      </p:childTnLst>
                    </p:cTn>
                  </p:par>
                  <p:par>
                    <p:cTn id="552" fill="hold">
                      <p:stCondLst>
                        <p:cond delay="indefinite"/>
                      </p:stCondLst>
                      <p:childTnLst>
                        <p:par>
                          <p:cTn id="553" fill="hold">
                            <p:stCondLst>
                              <p:cond delay="0"/>
                            </p:stCondLst>
                            <p:childTnLst>
                              <p:par>
                                <p:cTn id="554"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55" dur="2000" fill="hold"/>
                                        <p:tgtEl>
                                          <p:spTgt spid="368"/>
                                        </p:tgtEl>
                                        <p:attrNameLst>
                                          <p:attrName>ppt_x</p:attrName>
                                          <p:attrName>ppt_y</p:attrName>
                                        </p:attrNameLst>
                                      </p:cBhvr>
                                      <p:rCtr x="21745" y="5255"/>
                                    </p:animMotion>
                                  </p:childTnLst>
                                </p:cTn>
                              </p:par>
                              <p:par>
                                <p:cTn id="556" presetID="10" presetClass="exit" presetSubtype="0" fill="hold" nodeType="withEffect">
                                  <p:stCondLst>
                                    <p:cond delay="0"/>
                                  </p:stCondLst>
                                  <p:childTnLst>
                                    <p:animEffect transition="out" filter="fade">
                                      <p:cBhvr>
                                        <p:cTn id="557" dur="500"/>
                                        <p:tgtEl>
                                          <p:spTgt spid="74"/>
                                        </p:tgtEl>
                                      </p:cBhvr>
                                    </p:animEffect>
                                    <p:set>
                                      <p:cBhvr>
                                        <p:cTn id="558" dur="1" fill="hold">
                                          <p:stCondLst>
                                            <p:cond delay="499"/>
                                          </p:stCondLst>
                                        </p:cTn>
                                        <p:tgtEl>
                                          <p:spTgt spid="74"/>
                                        </p:tgtEl>
                                        <p:attrNameLst>
                                          <p:attrName>style.visibility</p:attrName>
                                        </p:attrNameLst>
                                      </p:cBhvr>
                                      <p:to>
                                        <p:strVal val="hidden"/>
                                      </p:to>
                                    </p:set>
                                  </p:childTnLst>
                                </p:cTn>
                              </p:par>
                            </p:childTnLst>
                          </p:cTn>
                        </p:par>
                      </p:childTnLst>
                    </p:cTn>
                  </p:par>
                  <p:par>
                    <p:cTn id="559" fill="hold">
                      <p:stCondLst>
                        <p:cond delay="indefinite"/>
                      </p:stCondLst>
                      <p:childTnLst>
                        <p:par>
                          <p:cTn id="560" fill="hold">
                            <p:stCondLst>
                              <p:cond delay="0"/>
                            </p:stCondLst>
                            <p:childTnLst>
                              <p:par>
                                <p:cTn id="561" presetID="10" presetClass="entr" presetSubtype="0" fill="hold" nodeType="clickEffect">
                                  <p:stCondLst>
                                    <p:cond delay="0"/>
                                  </p:stCondLst>
                                  <p:childTnLst>
                                    <p:set>
                                      <p:cBhvr>
                                        <p:cTn id="562" dur="1" fill="hold">
                                          <p:stCondLst>
                                            <p:cond delay="0"/>
                                          </p:stCondLst>
                                        </p:cTn>
                                        <p:tgtEl>
                                          <p:spTgt spid="370"/>
                                        </p:tgtEl>
                                        <p:attrNameLst>
                                          <p:attrName>style.visibility</p:attrName>
                                        </p:attrNameLst>
                                      </p:cBhvr>
                                      <p:to>
                                        <p:strVal val="visible"/>
                                      </p:to>
                                    </p:set>
                                    <p:animEffect transition="in" filter="fade">
                                      <p:cBhvr>
                                        <p:cTn id="563" dur="500"/>
                                        <p:tgtEl>
                                          <p:spTgt spid="370"/>
                                        </p:tgtEl>
                                      </p:cBhvr>
                                    </p:animEffect>
                                  </p:childTnLst>
                                </p:cTn>
                              </p:par>
                            </p:childTnLst>
                          </p:cTn>
                        </p:par>
                        <p:par>
                          <p:cTn id="564" fill="hold">
                            <p:stCondLst>
                              <p:cond delay="500"/>
                            </p:stCondLst>
                            <p:childTnLst>
                              <p:par>
                                <p:cTn id="565" presetID="10" presetClass="entr" presetSubtype="0" fill="hold" nodeType="afterEffect">
                                  <p:stCondLst>
                                    <p:cond delay="0"/>
                                  </p:stCondLst>
                                  <p:childTnLst>
                                    <p:set>
                                      <p:cBhvr>
                                        <p:cTn id="566" dur="1" fill="hold">
                                          <p:stCondLst>
                                            <p:cond delay="0"/>
                                          </p:stCondLst>
                                        </p:cTn>
                                        <p:tgtEl>
                                          <p:spTgt spid="72"/>
                                        </p:tgtEl>
                                        <p:attrNameLst>
                                          <p:attrName>style.visibility</p:attrName>
                                        </p:attrNameLst>
                                      </p:cBhvr>
                                      <p:to>
                                        <p:strVal val="visible"/>
                                      </p:to>
                                    </p:set>
                                    <p:animEffect transition="in" filter="fade">
                                      <p:cBhvr>
                                        <p:cTn id="567" dur="500"/>
                                        <p:tgtEl>
                                          <p:spTgt spid="72"/>
                                        </p:tgtEl>
                                      </p:cBhvr>
                                    </p:animEffect>
                                  </p:childTnLst>
                                </p:cTn>
                              </p:par>
                            </p:childTnLst>
                          </p:cTn>
                        </p:par>
                        <p:par>
                          <p:cTn id="568" fill="hold">
                            <p:stCondLst>
                              <p:cond delay="1000"/>
                            </p:stCondLst>
                            <p:childTnLst>
                              <p:par>
                                <p:cTn id="569" presetID="8" presetClass="emph" presetSubtype="0" fill="hold" nodeType="afterEffect">
                                  <p:stCondLst>
                                    <p:cond delay="0"/>
                                  </p:stCondLst>
                                  <p:childTnLst>
                                    <p:animRot by="21600000">
                                      <p:cBhvr>
                                        <p:cTn id="570" dur="2000" fill="hold"/>
                                        <p:tgtEl>
                                          <p:spTgt spid="72"/>
                                        </p:tgtEl>
                                        <p:attrNameLst>
                                          <p:attrName>r</p:attrName>
                                        </p:attrNameLst>
                                      </p:cBhvr>
                                    </p:animRot>
                                  </p:childTnLst>
                                </p:cTn>
                              </p:par>
                            </p:childTnLst>
                          </p:cTn>
                        </p:par>
                      </p:childTnLst>
                    </p:cTn>
                  </p:par>
                  <p:par>
                    <p:cTn id="571" fill="hold">
                      <p:stCondLst>
                        <p:cond delay="indefinite"/>
                      </p:stCondLst>
                      <p:childTnLst>
                        <p:par>
                          <p:cTn id="572" fill="hold">
                            <p:stCondLst>
                              <p:cond delay="0"/>
                            </p:stCondLst>
                            <p:childTnLst>
                              <p:par>
                                <p:cTn id="573" presetID="10" presetClass="entr" presetSubtype="0" fill="hold" nodeType="clickEffect">
                                  <p:stCondLst>
                                    <p:cond delay="0"/>
                                  </p:stCondLst>
                                  <p:childTnLst>
                                    <p:set>
                                      <p:cBhvr>
                                        <p:cTn id="574" dur="1" fill="hold">
                                          <p:stCondLst>
                                            <p:cond delay="0"/>
                                          </p:stCondLst>
                                        </p:cTn>
                                        <p:tgtEl>
                                          <p:spTgt spid="377"/>
                                        </p:tgtEl>
                                        <p:attrNameLst>
                                          <p:attrName>style.visibility</p:attrName>
                                        </p:attrNameLst>
                                      </p:cBhvr>
                                      <p:to>
                                        <p:strVal val="visible"/>
                                      </p:to>
                                    </p:set>
                                    <p:animEffect transition="in" filter="fade">
                                      <p:cBhvr>
                                        <p:cTn id="575" dur="500"/>
                                        <p:tgtEl>
                                          <p:spTgt spid="377"/>
                                        </p:tgtEl>
                                      </p:cBhvr>
                                    </p:animEffect>
                                  </p:childTnLst>
                                </p:cTn>
                              </p:par>
                              <p:par>
                                <p:cTn id="576"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77" dur="2000" fill="hold"/>
                                        <p:tgtEl>
                                          <p:spTgt spid="377"/>
                                        </p:tgtEl>
                                        <p:attrNameLst>
                                          <p:attrName>ppt_x</p:attrName>
                                          <p:attrName>ppt_y</p:attrName>
                                        </p:attrNameLst>
                                      </p:cBhvr>
                                      <p:rCtr x="-208" y="7824"/>
                                    </p:animMotion>
                                  </p:childTnLst>
                                </p:cTn>
                              </p:par>
                            </p:childTnLst>
                          </p:cTn>
                        </p:par>
                      </p:childTnLst>
                    </p:cTn>
                  </p:par>
                  <p:par>
                    <p:cTn id="578" fill="hold">
                      <p:stCondLst>
                        <p:cond delay="indefinite"/>
                      </p:stCondLst>
                      <p:childTnLst>
                        <p:par>
                          <p:cTn id="579" fill="hold">
                            <p:stCondLst>
                              <p:cond delay="0"/>
                            </p:stCondLst>
                            <p:childTnLst>
                              <p:par>
                                <p:cTn id="580" presetID="37" presetClass="path" presetSubtype="0" accel="50000" decel="50000" fill="hold" nodeType="clickEffect">
                                  <p:stCondLst>
                                    <p:cond delay="0"/>
                                  </p:stCondLst>
                                  <p:childTnLst>
                                    <p:animMotion origin="layout" path="M 4.79167E-6 3.33333E-6 C -0.08855 3.33333E-6 -0.0793 -0.08542 -0.15482 -0.08635 " pathEditMode="relative" rAng="0" ptsTypes="AA">
                                      <p:cBhvr>
                                        <p:cTn id="581" dur="2000" fill="hold"/>
                                        <p:tgtEl>
                                          <p:spTgt spid="348"/>
                                        </p:tgtEl>
                                        <p:attrNameLst>
                                          <p:attrName>ppt_x</p:attrName>
                                          <p:attrName>ppt_y</p:attrName>
                                        </p:attrNameLst>
                                      </p:cBhvr>
                                      <p:rCtr x="-7747" y="-4329"/>
                                    </p:animMotion>
                                  </p:childTnLst>
                                </p:cTn>
                              </p:par>
                              <p:par>
                                <p:cTn id="582" presetID="42" presetClass="path" presetSubtype="0" accel="50000" decel="50000" fill="hold" nodeType="withEffect">
                                  <p:stCondLst>
                                    <p:cond delay="0"/>
                                  </p:stCondLst>
                                  <p:childTnLst>
                                    <p:animMotion origin="layout" path="M -2.29167E-6 1.48148E-6 L 0.08685 -0.33403 " pathEditMode="relative" rAng="0" ptsTypes="AA">
                                      <p:cBhvr>
                                        <p:cTn id="583" dur="2000" fill="hold"/>
                                        <p:tgtEl>
                                          <p:spTgt spid="81"/>
                                        </p:tgtEl>
                                        <p:attrNameLst>
                                          <p:attrName>ppt_x</p:attrName>
                                          <p:attrName>ppt_y</p:attrName>
                                        </p:attrNameLst>
                                      </p:cBhvr>
                                      <p:rCtr x="4284" y="-15556"/>
                                    </p:animMotion>
                                  </p:childTnLst>
                                </p:cTn>
                              </p:par>
                              <p:par>
                                <p:cTn id="584" presetID="53" presetClass="exit" presetSubtype="32" fill="hold" nodeType="withEffect">
                                  <p:stCondLst>
                                    <p:cond delay="1500"/>
                                  </p:stCondLst>
                                  <p:childTnLst>
                                    <p:anim calcmode="lin" valueType="num">
                                      <p:cBhvr>
                                        <p:cTn id="585" dur="500"/>
                                        <p:tgtEl>
                                          <p:spTgt spid="81"/>
                                        </p:tgtEl>
                                        <p:attrNameLst>
                                          <p:attrName>ppt_w</p:attrName>
                                        </p:attrNameLst>
                                      </p:cBhvr>
                                      <p:tavLst>
                                        <p:tav tm="0">
                                          <p:val>
                                            <p:strVal val="ppt_w"/>
                                          </p:val>
                                        </p:tav>
                                        <p:tav tm="100000">
                                          <p:val>
                                            <p:fltVal val="0"/>
                                          </p:val>
                                        </p:tav>
                                      </p:tavLst>
                                    </p:anim>
                                    <p:anim calcmode="lin" valueType="num">
                                      <p:cBhvr>
                                        <p:cTn id="586" dur="500"/>
                                        <p:tgtEl>
                                          <p:spTgt spid="81"/>
                                        </p:tgtEl>
                                        <p:attrNameLst>
                                          <p:attrName>ppt_h</p:attrName>
                                        </p:attrNameLst>
                                      </p:cBhvr>
                                      <p:tavLst>
                                        <p:tav tm="0">
                                          <p:val>
                                            <p:strVal val="ppt_h"/>
                                          </p:val>
                                        </p:tav>
                                        <p:tav tm="100000">
                                          <p:val>
                                            <p:fltVal val="0"/>
                                          </p:val>
                                        </p:tav>
                                      </p:tavLst>
                                    </p:anim>
                                    <p:animEffect transition="out" filter="fade">
                                      <p:cBhvr>
                                        <p:cTn id="587" dur="500"/>
                                        <p:tgtEl>
                                          <p:spTgt spid="81"/>
                                        </p:tgtEl>
                                      </p:cBhvr>
                                    </p:animEffect>
                                    <p:set>
                                      <p:cBhvr>
                                        <p:cTn id="588" dur="1" fill="hold">
                                          <p:stCondLst>
                                            <p:cond delay="499"/>
                                          </p:stCondLst>
                                        </p:cTn>
                                        <p:tgtEl>
                                          <p:spTgt spid="81"/>
                                        </p:tgtEl>
                                        <p:attrNameLst>
                                          <p:attrName>style.visibility</p:attrName>
                                        </p:attrNameLst>
                                      </p:cBhvr>
                                      <p:to>
                                        <p:strVal val="hidden"/>
                                      </p:to>
                                    </p:set>
                                  </p:childTnLst>
                                </p:cTn>
                              </p:par>
                            </p:childTnLst>
                          </p:cTn>
                        </p:par>
                        <p:par>
                          <p:cTn id="589" fill="hold">
                            <p:stCondLst>
                              <p:cond delay="2000"/>
                            </p:stCondLst>
                            <p:childTnLst>
                              <p:par>
                                <p:cTn id="590" presetID="10" presetClass="entr" presetSubtype="0" fill="hold" nodeType="afterEffect">
                                  <p:stCondLst>
                                    <p:cond delay="0"/>
                                  </p:stCondLst>
                                  <p:childTnLst>
                                    <p:set>
                                      <p:cBhvr>
                                        <p:cTn id="591" dur="1" fill="hold">
                                          <p:stCondLst>
                                            <p:cond delay="0"/>
                                          </p:stCondLst>
                                        </p:cTn>
                                        <p:tgtEl>
                                          <p:spTgt spid="369"/>
                                        </p:tgtEl>
                                        <p:attrNameLst>
                                          <p:attrName>style.visibility</p:attrName>
                                        </p:attrNameLst>
                                      </p:cBhvr>
                                      <p:to>
                                        <p:strVal val="visible"/>
                                      </p:to>
                                    </p:set>
                                    <p:animEffect transition="in" filter="fade">
                                      <p:cBhvr>
                                        <p:cTn id="592" dur="500"/>
                                        <p:tgtEl>
                                          <p:spTgt spid="369"/>
                                        </p:tgtEl>
                                      </p:cBhvr>
                                    </p:animEffect>
                                  </p:childTnLst>
                                </p:cTn>
                              </p:par>
                              <p:par>
                                <p:cTn id="593"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94" dur="2000" fill="hold"/>
                                        <p:tgtEl>
                                          <p:spTgt spid="369"/>
                                        </p:tgtEl>
                                        <p:attrNameLst>
                                          <p:attrName>ppt_x</p:attrName>
                                          <p:attrName>ppt_y</p:attrName>
                                        </p:attrNameLst>
                                      </p:cBhvr>
                                      <p:rCtr x="10729" y="1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Demo: Base Artifact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150" name="Lightning Bolt 149">
            <a:extLst>
              <a:ext uri="{FF2B5EF4-FFF2-40B4-BE49-F238E27FC236}">
                <a16:creationId xmlns:a16="http://schemas.microsoft.com/office/drawing/2014/main" id="{6E83D3D0-FB5C-40BF-B861-7B922BB7833B}"/>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grpSp>
        <p:nvGrpSpPr>
          <p:cNvPr id="86" name="SCC">
            <a:extLst>
              <a:ext uri="{FF2B5EF4-FFF2-40B4-BE49-F238E27FC236}">
                <a16:creationId xmlns:a16="http://schemas.microsoft.com/office/drawing/2014/main" id="{E29153AF-31D5-4B6E-B2BC-0324B2BEF1DB}"/>
              </a:ext>
            </a:extLst>
          </p:cNvPr>
          <p:cNvGrpSpPr/>
          <p:nvPr/>
        </p:nvGrpSpPr>
        <p:grpSpPr>
          <a:xfrm>
            <a:off x="3998028" y="5656203"/>
            <a:ext cx="1453914" cy="1031016"/>
            <a:chOff x="608671" y="1461030"/>
            <a:chExt cx="1483698" cy="1478514"/>
          </a:xfrm>
        </p:grpSpPr>
        <p:sp>
          <p:nvSpPr>
            <p:cNvPr id="87" name="Rounded Rectangle 11">
              <a:extLst>
                <a:ext uri="{FF2B5EF4-FFF2-40B4-BE49-F238E27FC236}">
                  <a16:creationId xmlns:a16="http://schemas.microsoft.com/office/drawing/2014/main" id="{55300A00-4E6E-4C9F-8AAE-AC2ED7D0A861}"/>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dirty="0">
                <a:solidFill>
                  <a:sysClr val="windowText" lastClr="000000"/>
                </a:solidFill>
                <a:latin typeface="Segoe UI"/>
              </a:endParaRPr>
            </a:p>
          </p:txBody>
        </p:sp>
        <p:sp>
          <p:nvSpPr>
            <p:cNvPr id="88" name="TextBox 87">
              <a:extLst>
                <a:ext uri="{FF2B5EF4-FFF2-40B4-BE49-F238E27FC236}">
                  <a16:creationId xmlns:a16="http://schemas.microsoft.com/office/drawing/2014/main" id="{75FDED64-BF02-4BBA-9283-10049A9D97B0}"/>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89" name="Repos">
              <a:extLst>
                <a:ext uri="{FF2B5EF4-FFF2-40B4-BE49-F238E27FC236}">
                  <a16:creationId xmlns:a16="http://schemas.microsoft.com/office/drawing/2014/main" id="{15A3CC74-7839-4E86-902C-5404C82290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757000" y="1558973"/>
              <a:ext cx="274167" cy="358071"/>
            </a:xfrm>
            <a:prstGeom prst="rect">
              <a:avLst/>
            </a:prstGeom>
          </p:spPr>
        </p:pic>
      </p:grpSp>
    </p:spTree>
    <p:extLst>
      <p:ext uri="{BB962C8B-B14F-4D97-AF65-F5344CB8AC3E}">
        <p14:creationId xmlns:p14="http://schemas.microsoft.com/office/powerpoint/2010/main" val="301339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7037E-7 L -0.12877 -0.00139 " pathEditMode="relative" rAng="0" ptsTypes="AA">
                                      <p:cBhvr>
                                        <p:cTn id="6" dur="2000" fill="hold"/>
                                        <p:tgtEl>
                                          <p:spTgt spid="9"/>
                                        </p:tgtEl>
                                        <p:attrNameLst>
                                          <p:attrName>ppt_x</p:attrName>
                                          <p:attrName>ppt_y</p:attrName>
                                        </p:attrNameLst>
                                      </p:cBhvr>
                                      <p:rCtr x="-6445" y="-69"/>
                                    </p:animMotion>
                                  </p:childTnLst>
                                </p:cTn>
                              </p:par>
                              <p:par>
                                <p:cTn id="7" presetID="9" presetClass="emph" presetSubtype="0" nodeType="withEffect">
                                  <p:stCondLst>
                                    <p:cond delay="0"/>
                                  </p:stCondLst>
                                  <p:childTnLst>
                                    <p:set>
                                      <p:cBhvr>
                                        <p:cTn id="8" dur="indefinite"/>
                                        <p:tgtEl>
                                          <p:spTgt spid="9"/>
                                        </p:tgtEl>
                                        <p:attrNameLst>
                                          <p:attrName>style.opacity</p:attrName>
                                        </p:attrNameLst>
                                      </p:cBhvr>
                                      <p:to>
                                        <p:strVal val="0.25"/>
                                      </p:to>
                                    </p:set>
                                    <p:animEffect filter="image" prLst="opacity: 0.25">
                                      <p:cBhvr rctx="IE">
                                        <p:cTn id="9" dur="indefinite"/>
                                        <p:tgtEl>
                                          <p:spTgt spid="9"/>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31DEE23E-27E7-4517-9EF1-169E8E6E8F1B}"/>
              </a:ext>
            </a:extLst>
          </p:cNvPr>
          <p:cNvSpPr txBox="1">
            <a:spLocks/>
          </p:cNvSpPr>
          <p:nvPr/>
        </p:nvSpPr>
        <p:spPr>
          <a:xfrm>
            <a:off x="831850" y="1709738"/>
            <a:ext cx="10515600" cy="285273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500" b="1"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Demo</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ACR Tasks</a:t>
            </a:r>
            <a:br>
              <a:rPr kumimoji="0" lang="en-US" sz="6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br>
              <a:rPr kumimoji="0" lang="en-US" sz="2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 primitive of container </a:t>
            </a:r>
            <a:b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lifecycle management</a:t>
            </a:r>
          </a:p>
        </p:txBody>
      </p:sp>
      <p:sp>
        <p:nvSpPr>
          <p:cNvPr id="17" name="Text Placeholder 1">
            <a:extLst>
              <a:ext uri="{FF2B5EF4-FFF2-40B4-BE49-F238E27FC236}">
                <a16:creationId xmlns:a16="http://schemas.microsoft.com/office/drawing/2014/main" id="{909FE783-D2E9-4AC7-860E-36EED08BA90D}"/>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tint val="75000"/>
                  </a:sysClr>
                </a:solidFill>
                <a:effectLst/>
                <a:uLnTx/>
                <a:uFillTx/>
                <a:latin typeface="Calibri" panose="020F0502020204030204"/>
                <a:ea typeface="+mn-ea"/>
                <a:cs typeface="+mn-cs"/>
              </a:rPr>
              <a:t>Build, Patch, Manage Container Artifacts</a:t>
            </a:r>
            <a:endParaRPr kumimoji="0" lang="en-US" sz="2400" b="0" i="0" u="none" strike="noStrike" kern="1200" cap="none" spc="0" normalizeH="0" baseline="0" noProof="0" dirty="0">
              <a:ln>
                <a:noFill/>
              </a:ln>
              <a:solidFill>
                <a:sysClr val="windowText" lastClr="000000">
                  <a:tint val="75000"/>
                </a:sysClr>
              </a:solidFill>
              <a:effectLst/>
              <a:uLnTx/>
              <a:uFillTx/>
              <a:latin typeface="Calibri" panose="020F0502020204030204"/>
              <a:ea typeface="+mn-ea"/>
              <a:cs typeface="+mn-cs"/>
            </a:endParaRPr>
          </a:p>
        </p:txBody>
      </p:sp>
      <p:pic>
        <p:nvPicPr>
          <p:cNvPr id="18" name="Graphic 17">
            <a:extLst>
              <a:ext uri="{FF2B5EF4-FFF2-40B4-BE49-F238E27FC236}">
                <a16:creationId xmlns:a16="http://schemas.microsoft.com/office/drawing/2014/main" id="{930C2D59-ADCE-4FA7-B042-2CDD2B49BB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86136" y="1834513"/>
            <a:ext cx="2881472" cy="2962640"/>
          </a:xfrm>
          <a:prstGeom prst="rect">
            <a:avLst/>
          </a:prstGeom>
        </p:spPr>
      </p:pic>
      <p:pic>
        <p:nvPicPr>
          <p:cNvPr id="19" name="Graphic 18">
            <a:extLst>
              <a:ext uri="{FF2B5EF4-FFF2-40B4-BE49-F238E27FC236}">
                <a16:creationId xmlns:a16="http://schemas.microsoft.com/office/drawing/2014/main" id="{3550EEB2-889E-422F-9526-293058E1D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3496" y="1646175"/>
            <a:ext cx="2962640" cy="2962640"/>
          </a:xfrm>
          <a:prstGeom prst="rect">
            <a:avLst/>
          </a:prstGeom>
        </p:spPr>
      </p:pic>
      <p:sp>
        <p:nvSpPr>
          <p:cNvPr id="20" name="Rectangle 19">
            <a:extLst>
              <a:ext uri="{FF2B5EF4-FFF2-40B4-BE49-F238E27FC236}">
                <a16:creationId xmlns:a16="http://schemas.microsoft.com/office/drawing/2014/main" id="{96A741CF-740D-4EF4-A1F9-29937E1A74EB}"/>
              </a:ext>
            </a:extLst>
          </p:cNvPr>
          <p:cNvSpPr/>
          <p:nvPr/>
        </p:nvSpPr>
        <p:spPr>
          <a:xfrm>
            <a:off x="4394097" y="6116638"/>
            <a:ext cx="3358099" cy="646331"/>
          </a:xfrm>
          <a:prstGeom prst="rect">
            <a:avLst/>
          </a:prstGeom>
        </p:spPr>
        <p:txBody>
          <a:bodyPr wrap="none">
            <a:spAutoFit/>
          </a:bodyPr>
          <a:lstStyle/>
          <a:p>
            <a:pPr algn="ctr" defTabSz="914201" fontAlgn="auto">
              <a:spcBef>
                <a:spcPts val="0"/>
              </a:spcBef>
              <a:spcAft>
                <a:spcPts val="0"/>
              </a:spcAft>
              <a:defRPr/>
            </a:pPr>
            <a:r>
              <a:rPr lang="en-US" sz="3600" dirty="0">
                <a:solidFill>
                  <a:sysClr val="windowText" lastClr="000000"/>
                </a:solidFill>
                <a:latin typeface="Calibri" panose="020F0502020204030204"/>
                <a:ea typeface="+mn-ea"/>
                <a:cs typeface="+mn-cs"/>
              </a:rPr>
              <a:t>aka.ms/acr/tasks</a:t>
            </a:r>
          </a:p>
        </p:txBody>
      </p:sp>
    </p:spTree>
    <p:extLst>
      <p:ext uri="{BB962C8B-B14F-4D97-AF65-F5344CB8AC3E}">
        <p14:creationId xmlns:p14="http://schemas.microsoft.com/office/powerpoint/2010/main" val="4169198585"/>
      </p:ext>
    </p:extLst>
  </p:cSld>
  <p:clrMapOvr>
    <a:masterClrMapping/>
  </p:clrMapOvr>
  <mc:AlternateContent xmlns:mc="http://schemas.openxmlformats.org/markup-compatibility/2006" xmlns:p14="http://schemas.microsoft.com/office/powerpoint/2010/main">
    <mc:Choice Requires="p14">
      <p:transition spd="med" p14:dur="700" advTm="2302">
        <p:fade/>
      </p:transition>
    </mc:Choice>
    <mc:Fallback xmlns="">
      <p:transition spd="med" advTm="2302">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66" name="Rectangle 65">
            <a:extLst>
              <a:ext uri="{FF2B5EF4-FFF2-40B4-BE49-F238E27FC236}">
                <a16:creationId xmlns:a16="http://schemas.microsoft.com/office/drawing/2014/main" id="{76662E78-3FF9-4B44-B65C-64A31BA1171D}"/>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700" kern="0" dirty="0">
                <a:solidFill>
                  <a:srgbClr val="FFFFFF"/>
                </a:solidFill>
                <a:latin typeface="Calibri"/>
                <a:ea typeface="+mn-ea"/>
                <a:cs typeface="+mn-cs"/>
              </a:rPr>
              <a:t>helloworld</a:t>
            </a:r>
            <a:endParaRPr lang="en-US" sz="900" kern="0" dirty="0">
              <a:solidFill>
                <a:srgbClr val="FFFFFF"/>
              </a:solidFill>
              <a:latin typeface="Calibri"/>
              <a:ea typeface="+mn-ea"/>
              <a:cs typeface="+mn-cs"/>
            </a:endParaRP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77" name="Rectangle 76">
            <a:extLst>
              <a:ext uri="{FF2B5EF4-FFF2-40B4-BE49-F238E27FC236}">
                <a16:creationId xmlns:a16="http://schemas.microsoft.com/office/drawing/2014/main" id="{F2F21309-E822-4208-BF4B-CD39CC936F8C}"/>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47328" y="274639"/>
            <a:ext cx="12385376" cy="1143000"/>
          </a:xfrm>
        </p:spPr>
        <p:txBody>
          <a:bodyPr/>
          <a:lstStyle/>
          <a:p>
            <a:r>
              <a:rPr lang="en-US" sz="5400" dirty="0"/>
              <a:t>Automating Base Artifact Validation</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pic>
        <p:nvPicPr>
          <p:cNvPr id="81" name="Code">
            <a:extLst>
              <a:ext uri="{FF2B5EF4-FFF2-40B4-BE49-F238E27FC236}">
                <a16:creationId xmlns:a16="http://schemas.microsoft.com/office/drawing/2014/main" id="{1EC56608-7F78-4C12-932D-35367736455A}"/>
              </a:ext>
            </a:extLst>
          </p:cNvPr>
          <p:cNvPicPr>
            <a:picLocks noChangeAspect="1"/>
          </p:cNvPicPr>
          <p:nvPr/>
        </p:nvPicPr>
        <p:blipFill>
          <a:blip r:embed="rId14"/>
          <a:stretch>
            <a:fillRect/>
          </a:stretch>
        </p:blipFill>
        <p:spPr>
          <a:xfrm>
            <a:off x="4598521" y="5952159"/>
            <a:ext cx="439103" cy="439103"/>
          </a:xfrm>
          <a:prstGeom prst="rect">
            <a:avLst/>
          </a:prstGeom>
        </p:spPr>
      </p:pic>
      <p:grpSp>
        <p:nvGrpSpPr>
          <p:cNvPr id="75" name="SCC">
            <a:extLst>
              <a:ext uri="{FF2B5EF4-FFF2-40B4-BE49-F238E27FC236}">
                <a16:creationId xmlns:a16="http://schemas.microsoft.com/office/drawing/2014/main" id="{53E62315-A4E7-45C3-B1BC-7FEB503F06C2}"/>
              </a:ext>
            </a:extLst>
          </p:cNvPr>
          <p:cNvGrpSpPr/>
          <p:nvPr/>
        </p:nvGrpSpPr>
        <p:grpSpPr>
          <a:xfrm>
            <a:off x="3998028" y="5656203"/>
            <a:ext cx="1453914" cy="1031016"/>
            <a:chOff x="608671" y="1461030"/>
            <a:chExt cx="1483698" cy="1478514"/>
          </a:xfrm>
        </p:grpSpPr>
        <p:sp>
          <p:nvSpPr>
            <p:cNvPr id="76" name="Rounded Rectangle 11">
              <a:extLst>
                <a:ext uri="{FF2B5EF4-FFF2-40B4-BE49-F238E27FC236}">
                  <a16:creationId xmlns:a16="http://schemas.microsoft.com/office/drawing/2014/main" id="{200FDF12-32DA-4FF5-92E1-070B6BEB4FD4}"/>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a:solidFill>
                  <a:sysClr val="windowText" lastClr="000000"/>
                </a:solidFill>
                <a:latin typeface="Segoe UI"/>
              </a:endParaRPr>
            </a:p>
          </p:txBody>
        </p:sp>
        <p:sp>
          <p:nvSpPr>
            <p:cNvPr id="78" name="TextBox 77">
              <a:extLst>
                <a:ext uri="{FF2B5EF4-FFF2-40B4-BE49-F238E27FC236}">
                  <a16:creationId xmlns:a16="http://schemas.microsoft.com/office/drawing/2014/main" id="{B3382373-F72F-49FA-A1D3-2AAEB3C332AF}"/>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79" name="Repos">
              <a:extLst>
                <a:ext uri="{FF2B5EF4-FFF2-40B4-BE49-F238E27FC236}">
                  <a16:creationId xmlns:a16="http://schemas.microsoft.com/office/drawing/2014/main" id="{293ACF05-D2FA-4D19-90A2-78973CE8C83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1757000" y="1558973"/>
              <a:ext cx="274167" cy="358071"/>
            </a:xfrm>
            <a:prstGeom prst="rect">
              <a:avLst/>
            </a:prstGeom>
          </p:spPr>
        </p:pic>
      </p:gr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pic>
        <p:nvPicPr>
          <p:cNvPr id="72" name="unit-test" descr="A close up of a sign&#10;&#10;Description automatically generated">
            <a:extLst>
              <a:ext uri="{FF2B5EF4-FFF2-40B4-BE49-F238E27FC236}">
                <a16:creationId xmlns:a16="http://schemas.microsoft.com/office/drawing/2014/main" id="{C3EBE456-3E20-4CF6-8E17-C6C1372F8478}"/>
              </a:ext>
            </a:extLst>
          </p:cNvPr>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04773"/>
            <a:ext cx="326624" cy="326624"/>
          </a:xfrm>
          <a:prstGeom prst="rect">
            <a:avLst/>
          </a:prstGeom>
        </p:spPr>
      </p:pic>
      <p:pic>
        <p:nvPicPr>
          <p:cNvPr id="73" name="Picture 72" descr="A close up of a logo&#10;&#10;Description automatically generated">
            <a:extLst>
              <a:ext uri="{FF2B5EF4-FFF2-40B4-BE49-F238E27FC236}">
                <a16:creationId xmlns:a16="http://schemas.microsoft.com/office/drawing/2014/main" id="{0DEAE1E1-AA53-4102-B454-CD2009D4F04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24815" y="3325875"/>
            <a:ext cx="171947" cy="174661"/>
          </a:xfrm>
          <a:prstGeom prst="rect">
            <a:avLst/>
          </a:prstGeom>
        </p:spPr>
      </p:pic>
      <p:cxnSp>
        <p:nvCxnSpPr>
          <p:cNvPr id="74" name="ACR--&gt;Tasks">
            <a:extLst>
              <a:ext uri="{FF2B5EF4-FFF2-40B4-BE49-F238E27FC236}">
                <a16:creationId xmlns:a16="http://schemas.microsoft.com/office/drawing/2014/main" id="{F49B20EF-B088-438F-8B8E-6E4FBA1988EB}"/>
              </a:ext>
            </a:extLst>
          </p:cNvPr>
          <p:cNvCxnSpPr>
            <a:cxnSpLocks/>
          </p:cNvCxnSpPr>
          <p:nvPr/>
        </p:nvCxnSpPr>
        <p:spPr>
          <a:xfrm flipH="1" flipV="1">
            <a:off x="3569434" y="2810080"/>
            <a:ext cx="2294975" cy="684813"/>
          </a:xfrm>
          <a:prstGeom prst="straightConnector1">
            <a:avLst/>
          </a:prstGeom>
          <a:noFill/>
          <a:ln w="19050" cap="flat" cmpd="sng" algn="ctr">
            <a:solidFill>
              <a:srgbClr val="00B050"/>
            </a:solidFill>
            <a:prstDash val="solid"/>
            <a:miter lim="800000"/>
            <a:tailEnd type="triangle"/>
          </a:ln>
          <a:effectLst/>
        </p:spPr>
      </p:cxnSp>
      <p:pic>
        <p:nvPicPr>
          <p:cNvPr id="60" name="Node">
            <a:extLst>
              <a:ext uri="{FF2B5EF4-FFF2-40B4-BE49-F238E27FC236}">
                <a16:creationId xmlns:a16="http://schemas.microsoft.com/office/drawing/2014/main" id="{80A4F8DA-000A-4E68-960E-91AD8BA3F49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p:blipFill>
        <p:spPr bwMode="auto">
          <a:xfrm>
            <a:off x="219230" y="2643547"/>
            <a:ext cx="678332" cy="41564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ACR--&gt;Tasks">
            <a:extLst>
              <a:ext uri="{FF2B5EF4-FFF2-40B4-BE49-F238E27FC236}">
                <a16:creationId xmlns:a16="http://schemas.microsoft.com/office/drawing/2014/main" id="{32306745-B2E3-41C4-B2C1-1F1D5B0F462D}"/>
              </a:ext>
            </a:extLst>
          </p:cNvPr>
          <p:cNvCxnSpPr>
            <a:cxnSpLocks/>
            <a:endCxn id="374" idx="3"/>
          </p:cNvCxnSpPr>
          <p:nvPr/>
        </p:nvCxnSpPr>
        <p:spPr>
          <a:xfrm flipH="1" flipV="1">
            <a:off x="6113377" y="3743862"/>
            <a:ext cx="1413556" cy="643738"/>
          </a:xfrm>
          <a:prstGeom prst="straightConnector1">
            <a:avLst/>
          </a:prstGeom>
          <a:noFill/>
          <a:ln w="19050" cap="flat" cmpd="sng" algn="ctr">
            <a:solidFill>
              <a:srgbClr val="00B050"/>
            </a:solidFill>
            <a:prstDash val="solid"/>
            <a:miter lim="800000"/>
            <a:tailEnd type="triangle"/>
          </a:ln>
          <a:effectLst/>
        </p:spPr>
      </p:cxnSp>
    </p:spTree>
    <p:extLst>
      <p:ext uri="{BB962C8B-B14F-4D97-AF65-F5344CB8AC3E}">
        <p14:creationId xmlns:p14="http://schemas.microsoft.com/office/powerpoint/2010/main" val="25328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accel="50000" decel="50000" fill="hold" nodeType="withEffect">
                                  <p:stCondLst>
                                    <p:cond delay="0"/>
                                  </p:stCondLst>
                                  <p:childTnLst>
                                    <p:animMotion origin="layout" path="M -3.125E-6 -7.40741E-7 L 0.20443 0.02176 " pathEditMode="relative" rAng="0" ptsTypes="AA">
                                      <p:cBhvr>
                                        <p:cTn id="9" dur="1500" fill="hold"/>
                                        <p:tgtEl>
                                          <p:spTgt spid="60"/>
                                        </p:tgtEl>
                                        <p:attrNameLst>
                                          <p:attrName>ppt_x</p:attrName>
                                          <p:attrName>ppt_y</p:attrName>
                                        </p:attrNameLst>
                                      </p:cBhvr>
                                      <p:rCtr x="10221" y="1088"/>
                                    </p:animMotion>
                                  </p:childTnLst>
                                </p:cTn>
                              </p:par>
                              <p:par>
                                <p:cTn id="10" presetID="10" presetClass="exit" presetSubtype="0" fill="hold" nodeType="withEffect">
                                  <p:stCondLst>
                                    <p:cond delay="1000"/>
                                  </p:stCondLst>
                                  <p:childTnLst>
                                    <p:animEffect transition="out" filter="fade">
                                      <p:cBhvr>
                                        <p:cTn id="11" dur="500"/>
                                        <p:tgtEl>
                                          <p:spTgt spid="60"/>
                                        </p:tgtEl>
                                      </p:cBhvr>
                                    </p:animEffect>
                                    <p:set>
                                      <p:cBhvr>
                                        <p:cTn id="12" dur="1" fill="hold">
                                          <p:stCondLst>
                                            <p:cond delay="499"/>
                                          </p:stCondLst>
                                        </p:cTn>
                                        <p:tgtEl>
                                          <p:spTgt spid="60"/>
                                        </p:tgtEl>
                                        <p:attrNameLst>
                                          <p:attrName>style.visibility</p:attrName>
                                        </p:attrNameLst>
                                      </p:cBhvr>
                                      <p:to>
                                        <p:strVal val="hidden"/>
                                      </p:to>
                                    </p:set>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right)">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20" dur="2000" fill="hold"/>
                                        <p:tgtEl>
                                          <p:spTgt spid="368"/>
                                        </p:tgtEl>
                                        <p:attrNameLst>
                                          <p:attrName>ppt_x</p:attrName>
                                          <p:attrName>ppt_y</p:attrName>
                                        </p:attrNameLst>
                                      </p:cBhvr>
                                      <p:rCtr x="21745" y="5255"/>
                                    </p:animMotion>
                                  </p:childTnLst>
                                </p:cTn>
                              </p:par>
                              <p:par>
                                <p:cTn id="21" presetID="10" presetClass="exit" presetSubtype="0" fill="hold" nodeType="withEffect">
                                  <p:stCondLst>
                                    <p:cond delay="0"/>
                                  </p:stCondLst>
                                  <p:childTnLst>
                                    <p:animEffect transition="out" filter="fade">
                                      <p:cBhvr>
                                        <p:cTn id="22" dur="500"/>
                                        <p:tgtEl>
                                          <p:spTgt spid="74"/>
                                        </p:tgtEl>
                                      </p:cBhvr>
                                    </p:animEffect>
                                    <p:set>
                                      <p:cBhvr>
                                        <p:cTn id="23" dur="1" fill="hold">
                                          <p:stCondLst>
                                            <p:cond delay="499"/>
                                          </p:stCondLst>
                                        </p:cTn>
                                        <p:tgtEl>
                                          <p:spTgt spid="7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animEffect transition="in" filter="fade">
                                      <p:cBhvr>
                                        <p:cTn id="28" dur="500"/>
                                        <p:tgtEl>
                                          <p:spTgt spid="37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par>
                          <p:cTn id="33" fill="hold">
                            <p:stCondLst>
                              <p:cond delay="1000"/>
                            </p:stCondLst>
                            <p:childTnLst>
                              <p:par>
                                <p:cTn id="34" presetID="8" presetClass="emph" presetSubtype="0" fill="hold" nodeType="afterEffect">
                                  <p:stCondLst>
                                    <p:cond delay="0"/>
                                  </p:stCondLst>
                                  <p:childTnLst>
                                    <p:animRot by="21600000">
                                      <p:cBhvr>
                                        <p:cTn id="35" dur="2000" fill="hold"/>
                                        <p:tgtEl>
                                          <p:spTgt spid="72"/>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7"/>
                                        </p:tgtEl>
                                        <p:attrNameLst>
                                          <p:attrName>style.visibility</p:attrName>
                                        </p:attrNameLst>
                                      </p:cBhvr>
                                      <p:to>
                                        <p:strVal val="visible"/>
                                      </p:to>
                                    </p:set>
                                    <p:animEffect transition="in" filter="fade">
                                      <p:cBhvr>
                                        <p:cTn id="40" dur="500"/>
                                        <p:tgtEl>
                                          <p:spTgt spid="377"/>
                                        </p:tgtEl>
                                      </p:cBhvr>
                                    </p:animEffect>
                                  </p:childTnLst>
                                </p:cTn>
                              </p:par>
                              <p:par>
                                <p:cTn id="4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42" dur="2000" fill="hold"/>
                                        <p:tgtEl>
                                          <p:spTgt spid="377"/>
                                        </p:tgtEl>
                                        <p:attrNameLst>
                                          <p:attrName>ppt_x</p:attrName>
                                          <p:attrName>ppt_y</p:attrName>
                                        </p:attrNameLst>
                                      </p:cBhvr>
                                      <p:rCtr x="-208" y="7824"/>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right)">
                                      <p:cBhvr>
                                        <p:cTn id="47" dur="500"/>
                                        <p:tgtEl>
                                          <p:spTgt spid="80"/>
                                        </p:tgtEl>
                                      </p:cBhvr>
                                    </p:animEffect>
                                  </p:childTnLst>
                                </p:cTn>
                              </p:par>
                            </p:childTnLst>
                          </p:cTn>
                        </p:par>
                        <p:par>
                          <p:cTn id="48" fill="hold">
                            <p:stCondLst>
                              <p:cond delay="50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2000" fill="hold"/>
                                        <p:tgtEl>
                                          <p:spTgt spid="348"/>
                                        </p:tgtEl>
                                        <p:attrNameLst>
                                          <p:attrName>ppt_x</p:attrName>
                                          <p:attrName>ppt_y</p:attrName>
                                        </p:attrNameLst>
                                      </p:cBhvr>
                                      <p:rCtr x="-7747" y="-4329"/>
                                    </p:animMotion>
                                  </p:childTnLst>
                                </p:cTn>
                              </p:par>
                              <p:par>
                                <p:cTn id="51" presetID="42" presetClass="path" presetSubtype="0" accel="50000" decel="50000" fill="hold" nodeType="withEffect">
                                  <p:stCondLst>
                                    <p:cond delay="0"/>
                                  </p:stCondLst>
                                  <p:childTnLst>
                                    <p:animMotion origin="layout" path="M -2.29167E-6 1.48148E-6 L 0.08685 -0.33403 " pathEditMode="relative" rAng="0" ptsTypes="AA">
                                      <p:cBhvr>
                                        <p:cTn id="52" dur="2000" fill="hold"/>
                                        <p:tgtEl>
                                          <p:spTgt spid="81"/>
                                        </p:tgtEl>
                                        <p:attrNameLst>
                                          <p:attrName>ppt_x</p:attrName>
                                          <p:attrName>ppt_y</p:attrName>
                                        </p:attrNameLst>
                                      </p:cBhvr>
                                      <p:rCtr x="4284" y="-15556"/>
                                    </p:animMotion>
                                  </p:childTnLst>
                                </p:cTn>
                              </p:par>
                              <p:par>
                                <p:cTn id="53" presetID="53" presetClass="exit" presetSubtype="32" fill="hold" nodeType="withEffect">
                                  <p:stCondLst>
                                    <p:cond delay="1500"/>
                                  </p:stCondLst>
                                  <p:childTnLst>
                                    <p:anim calcmode="lin" valueType="num">
                                      <p:cBhvr>
                                        <p:cTn id="54" dur="500"/>
                                        <p:tgtEl>
                                          <p:spTgt spid="81"/>
                                        </p:tgtEl>
                                        <p:attrNameLst>
                                          <p:attrName>ppt_w</p:attrName>
                                        </p:attrNameLst>
                                      </p:cBhvr>
                                      <p:tavLst>
                                        <p:tav tm="0">
                                          <p:val>
                                            <p:strVal val="ppt_w"/>
                                          </p:val>
                                        </p:tav>
                                        <p:tav tm="100000">
                                          <p:val>
                                            <p:fltVal val="0"/>
                                          </p:val>
                                        </p:tav>
                                      </p:tavLst>
                                    </p:anim>
                                    <p:anim calcmode="lin" valueType="num">
                                      <p:cBhvr>
                                        <p:cTn id="55" dur="500"/>
                                        <p:tgtEl>
                                          <p:spTgt spid="81"/>
                                        </p:tgtEl>
                                        <p:attrNameLst>
                                          <p:attrName>ppt_h</p:attrName>
                                        </p:attrNameLst>
                                      </p:cBhvr>
                                      <p:tavLst>
                                        <p:tav tm="0">
                                          <p:val>
                                            <p:strVal val="ppt_h"/>
                                          </p:val>
                                        </p:tav>
                                        <p:tav tm="100000">
                                          <p:val>
                                            <p:fltVal val="0"/>
                                          </p:val>
                                        </p:tav>
                                      </p:tavLst>
                                    </p:anim>
                                    <p:animEffect transition="out" filter="fade">
                                      <p:cBhvr>
                                        <p:cTn id="56" dur="500"/>
                                        <p:tgtEl>
                                          <p:spTgt spid="81"/>
                                        </p:tgtEl>
                                      </p:cBhvr>
                                    </p:animEffect>
                                    <p:set>
                                      <p:cBhvr>
                                        <p:cTn id="57" dur="1" fill="hold">
                                          <p:stCondLst>
                                            <p:cond delay="499"/>
                                          </p:stCondLst>
                                        </p:cTn>
                                        <p:tgtEl>
                                          <p:spTgt spid="81"/>
                                        </p:tgtEl>
                                        <p:attrNameLst>
                                          <p:attrName>style.visibility</p:attrName>
                                        </p:attrNameLst>
                                      </p:cBhvr>
                                      <p:to>
                                        <p:strVal val="hidden"/>
                                      </p:to>
                                    </p:set>
                                  </p:childTnLst>
                                </p:cTn>
                              </p:par>
                              <p:par>
                                <p:cTn id="58" presetID="10" presetClass="exit" presetSubtype="0" fill="hold" nodeType="withEffect">
                                  <p:stCondLst>
                                    <p:cond delay="1500"/>
                                  </p:stCondLst>
                                  <p:childTnLst>
                                    <p:animEffect transition="out" filter="fade">
                                      <p:cBhvr>
                                        <p:cTn id="59" dur="500"/>
                                        <p:tgtEl>
                                          <p:spTgt spid="80"/>
                                        </p:tgtEl>
                                      </p:cBhvr>
                                    </p:animEffect>
                                    <p:set>
                                      <p:cBhvr>
                                        <p:cTn id="60" dur="1" fill="hold">
                                          <p:stCondLst>
                                            <p:cond delay="499"/>
                                          </p:stCondLst>
                                        </p:cTn>
                                        <p:tgtEl>
                                          <p:spTgt spid="80"/>
                                        </p:tgtEl>
                                        <p:attrNameLst>
                                          <p:attrName>style.visibility</p:attrName>
                                        </p:attrNameLst>
                                      </p:cBhvr>
                                      <p:to>
                                        <p:strVal val="hidden"/>
                                      </p:to>
                                    </p:set>
                                  </p:childTnLst>
                                </p:cTn>
                              </p:par>
                            </p:childTnLst>
                          </p:cTn>
                        </p:par>
                        <p:par>
                          <p:cTn id="61" fill="hold">
                            <p:stCondLst>
                              <p:cond delay="2500"/>
                            </p:stCondLst>
                            <p:childTnLst>
                              <p:par>
                                <p:cTn id="62" presetID="10" presetClass="entr" presetSubtype="0" fill="hold" nodeType="afterEffect">
                                  <p:stCondLst>
                                    <p:cond delay="0"/>
                                  </p:stCondLst>
                                  <p:childTnLst>
                                    <p:set>
                                      <p:cBhvr>
                                        <p:cTn id="63" dur="1" fill="hold">
                                          <p:stCondLst>
                                            <p:cond delay="0"/>
                                          </p:stCondLst>
                                        </p:cTn>
                                        <p:tgtEl>
                                          <p:spTgt spid="369"/>
                                        </p:tgtEl>
                                        <p:attrNameLst>
                                          <p:attrName>style.visibility</p:attrName>
                                        </p:attrNameLst>
                                      </p:cBhvr>
                                      <p:to>
                                        <p:strVal val="visible"/>
                                      </p:to>
                                    </p:set>
                                    <p:animEffect transition="in" filter="fade">
                                      <p:cBhvr>
                                        <p:cTn id="64" dur="500"/>
                                        <p:tgtEl>
                                          <p:spTgt spid="369"/>
                                        </p:tgtEl>
                                      </p:cBhvr>
                                    </p:animEffect>
                                  </p:childTnLst>
                                </p:cTn>
                              </p:par>
                              <p:par>
                                <p:cTn id="6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66" dur="2000" fill="hold"/>
                                        <p:tgtEl>
                                          <p:spTgt spid="369"/>
                                        </p:tgtEl>
                                        <p:attrNameLst>
                                          <p:attrName>ppt_x</p:attrName>
                                          <p:attrName>ppt_y</p:attrName>
                                        </p:attrNameLst>
                                      </p:cBhvr>
                                      <p:rCtr x="10729" y="12106"/>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8.33333E-7 -4.81481E-6 L 0.14479 -0.32731 " pathEditMode="relative" rAng="0" ptsTypes="AA">
                                      <p:cBhvr>
                                        <p:cTn id="70" dur="2000" fill="hold"/>
                                        <p:tgtEl>
                                          <p:spTgt spid="66"/>
                                        </p:tgtEl>
                                        <p:attrNameLst>
                                          <p:attrName>ppt_x</p:attrName>
                                          <p:attrName>ppt_y</p:attrName>
                                        </p:attrNameLst>
                                      </p:cBhvr>
                                      <p:rCtr x="7240" y="-16366"/>
                                    </p:animMotion>
                                  </p:childTnLst>
                                </p:cTn>
                              </p:par>
                              <p:par>
                                <p:cTn id="71" presetID="53" presetClass="exit" presetSubtype="32" fill="hold" grpId="1" nodeType="withEffect">
                                  <p:stCondLst>
                                    <p:cond delay="1000"/>
                                  </p:stCondLst>
                                  <p:childTnLst>
                                    <p:anim calcmode="lin" valueType="num">
                                      <p:cBhvr>
                                        <p:cTn id="72" dur="1000"/>
                                        <p:tgtEl>
                                          <p:spTgt spid="66"/>
                                        </p:tgtEl>
                                        <p:attrNameLst>
                                          <p:attrName>ppt_w</p:attrName>
                                        </p:attrNameLst>
                                      </p:cBhvr>
                                      <p:tavLst>
                                        <p:tav tm="0">
                                          <p:val>
                                            <p:strVal val="ppt_w"/>
                                          </p:val>
                                        </p:tav>
                                        <p:tav tm="100000">
                                          <p:val>
                                            <p:fltVal val="0"/>
                                          </p:val>
                                        </p:tav>
                                      </p:tavLst>
                                    </p:anim>
                                    <p:anim calcmode="lin" valueType="num">
                                      <p:cBhvr>
                                        <p:cTn id="73" dur="1000"/>
                                        <p:tgtEl>
                                          <p:spTgt spid="66"/>
                                        </p:tgtEl>
                                        <p:attrNameLst>
                                          <p:attrName>ppt_h</p:attrName>
                                        </p:attrNameLst>
                                      </p:cBhvr>
                                      <p:tavLst>
                                        <p:tav tm="0">
                                          <p:val>
                                            <p:strVal val="ppt_h"/>
                                          </p:val>
                                        </p:tav>
                                        <p:tav tm="100000">
                                          <p:val>
                                            <p:fltVal val="0"/>
                                          </p:val>
                                        </p:tav>
                                      </p:tavLst>
                                    </p:anim>
                                    <p:animEffect transition="out" filter="fade">
                                      <p:cBhvr>
                                        <p:cTn id="74" dur="1000"/>
                                        <p:tgtEl>
                                          <p:spTgt spid="66"/>
                                        </p:tgtEl>
                                      </p:cBhvr>
                                    </p:animEffect>
                                    <p:set>
                                      <p:cBhvr>
                                        <p:cTn id="75" dur="1" fill="hold">
                                          <p:stCondLst>
                                            <p:cond delay="9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ACR Tasks">
            <a:extLst>
              <a:ext uri="{FF2B5EF4-FFF2-40B4-BE49-F238E27FC236}">
                <a16:creationId xmlns:a16="http://schemas.microsoft.com/office/drawing/2014/main" id="{6F80AB13-542B-4838-8C1E-9C3FA775E8C1}"/>
              </a:ext>
            </a:extLst>
          </p:cNvPr>
          <p:cNvGrpSpPr/>
          <p:nvPr/>
        </p:nvGrpSpPr>
        <p:grpSpPr>
          <a:xfrm>
            <a:off x="5397620" y="2312981"/>
            <a:ext cx="1789192" cy="1804104"/>
            <a:chOff x="8993932" y="1600201"/>
            <a:chExt cx="1183790" cy="1193656"/>
          </a:xfrm>
        </p:grpSpPr>
        <p:grpSp>
          <p:nvGrpSpPr>
            <p:cNvPr id="68" name="ACR Tasks">
              <a:extLst>
                <a:ext uri="{FF2B5EF4-FFF2-40B4-BE49-F238E27FC236}">
                  <a16:creationId xmlns:a16="http://schemas.microsoft.com/office/drawing/2014/main" id="{BC0B4A9E-2ABD-4F1C-B3A3-2478C0823E90}"/>
                </a:ext>
              </a:extLst>
            </p:cNvPr>
            <p:cNvGrpSpPr/>
            <p:nvPr/>
          </p:nvGrpSpPr>
          <p:grpSpPr>
            <a:xfrm>
              <a:off x="8993932" y="1873012"/>
              <a:ext cx="592394" cy="676900"/>
              <a:chOff x="8993932" y="1873012"/>
              <a:chExt cx="592394" cy="676900"/>
            </a:xfrm>
            <a:solidFill>
              <a:schemeClr val="accent1"/>
            </a:solidFill>
          </p:grpSpPr>
          <p:sp>
            <p:nvSpPr>
              <p:cNvPr id="90" name="Freeform: Shape 89">
                <a:extLst>
                  <a:ext uri="{FF2B5EF4-FFF2-40B4-BE49-F238E27FC236}">
                    <a16:creationId xmlns:a16="http://schemas.microsoft.com/office/drawing/2014/main" id="{DEBF6BA1-B933-44AC-BBB7-83FDAAC3C28E}"/>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47D135D-969C-46CF-BA4F-44FB722C877E}"/>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92" name="ACR Tasks">
                <a:extLst>
                  <a:ext uri="{FF2B5EF4-FFF2-40B4-BE49-F238E27FC236}">
                    <a16:creationId xmlns:a16="http://schemas.microsoft.com/office/drawing/2014/main" id="{A7D4DD58-067C-4A5A-B2D8-3DDBBC483792}"/>
                  </a:ext>
                </a:extLst>
              </p:cNvPr>
              <p:cNvGrpSpPr/>
              <p:nvPr/>
            </p:nvGrpSpPr>
            <p:grpSpPr>
              <a:xfrm>
                <a:off x="8993932" y="1980904"/>
                <a:ext cx="203360" cy="203360"/>
                <a:chOff x="8993932" y="1980904"/>
                <a:chExt cx="203360" cy="203360"/>
              </a:xfrm>
              <a:solidFill>
                <a:schemeClr val="accent1"/>
              </a:solidFill>
            </p:grpSpPr>
            <p:sp>
              <p:nvSpPr>
                <p:cNvPr id="94" name="Freeform: Shape 93">
                  <a:extLst>
                    <a:ext uri="{FF2B5EF4-FFF2-40B4-BE49-F238E27FC236}">
                      <a16:creationId xmlns:a16="http://schemas.microsoft.com/office/drawing/2014/main" id="{111E950A-2D28-4F67-80F7-8274BBE68099}"/>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9FD9DFE-BFF1-4802-AEA6-6E33346B3A38}"/>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93" name="Freeform: Shape 92">
                <a:extLst>
                  <a:ext uri="{FF2B5EF4-FFF2-40B4-BE49-F238E27FC236}">
                    <a16:creationId xmlns:a16="http://schemas.microsoft.com/office/drawing/2014/main" id="{A8506DEC-277A-449F-93EE-2718B0C58999}"/>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69" name="ACR Tasks">
              <a:extLst>
                <a:ext uri="{FF2B5EF4-FFF2-40B4-BE49-F238E27FC236}">
                  <a16:creationId xmlns:a16="http://schemas.microsoft.com/office/drawing/2014/main" id="{8464257C-3548-4BE2-A94D-B403689D4F3E}"/>
                </a:ext>
              </a:extLst>
            </p:cNvPr>
            <p:cNvGrpSpPr/>
            <p:nvPr/>
          </p:nvGrpSpPr>
          <p:grpSpPr>
            <a:xfrm>
              <a:off x="9585328" y="1873012"/>
              <a:ext cx="592394" cy="676900"/>
              <a:chOff x="9585328" y="1873012"/>
              <a:chExt cx="592394" cy="676900"/>
            </a:xfrm>
            <a:solidFill>
              <a:schemeClr val="accent1"/>
            </a:solidFill>
          </p:grpSpPr>
          <p:sp>
            <p:nvSpPr>
              <p:cNvPr id="84" name="Freeform: Shape 83">
                <a:extLst>
                  <a:ext uri="{FF2B5EF4-FFF2-40B4-BE49-F238E27FC236}">
                    <a16:creationId xmlns:a16="http://schemas.microsoft.com/office/drawing/2014/main" id="{E33047AE-8B62-49C2-A201-39DA4CA61F57}"/>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A4B9CDD-166B-4693-BAD4-C6836C5DC690}"/>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86" name="ACR Tasks">
                <a:extLst>
                  <a:ext uri="{FF2B5EF4-FFF2-40B4-BE49-F238E27FC236}">
                    <a16:creationId xmlns:a16="http://schemas.microsoft.com/office/drawing/2014/main" id="{0C6021BB-B0F7-4293-B9F9-B9E14FB3DA4F}"/>
                  </a:ext>
                </a:extLst>
              </p:cNvPr>
              <p:cNvGrpSpPr/>
              <p:nvPr/>
            </p:nvGrpSpPr>
            <p:grpSpPr>
              <a:xfrm>
                <a:off x="9974363" y="1980904"/>
                <a:ext cx="203360" cy="203360"/>
                <a:chOff x="9974363" y="1980904"/>
                <a:chExt cx="203360" cy="203360"/>
              </a:xfrm>
              <a:solidFill>
                <a:schemeClr val="accent1"/>
              </a:solidFill>
            </p:grpSpPr>
            <p:sp>
              <p:nvSpPr>
                <p:cNvPr id="88" name="Freeform: Shape 87">
                  <a:extLst>
                    <a:ext uri="{FF2B5EF4-FFF2-40B4-BE49-F238E27FC236}">
                      <a16:creationId xmlns:a16="http://schemas.microsoft.com/office/drawing/2014/main" id="{D8F000BB-3D88-49BB-8AC4-66C4EC3377B2}"/>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8F69F32-8353-4912-9E87-2571944D7DB6}"/>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87" name="Freeform: Shape 86">
                <a:extLst>
                  <a:ext uri="{FF2B5EF4-FFF2-40B4-BE49-F238E27FC236}">
                    <a16:creationId xmlns:a16="http://schemas.microsoft.com/office/drawing/2014/main" id="{1AA4E201-BE55-4397-86D2-35B10F6FEB31}"/>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562FC42D-324A-444E-A572-D5C25DD788B1}"/>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D6B6051-A8A8-4B44-8771-A77FFBA48C5F}"/>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77EF377-1541-4768-8190-D8553747F56E}"/>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45DCA81-A9F7-470E-8E21-A817DA8D778C}"/>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7169A7-3225-4A7E-8278-2BF6A63208D3}"/>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5BC79F6-0F95-46B7-966F-6B2B9CEF3EC1}"/>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099DF1C-4D15-4666-B237-DCDF38ED48CF}"/>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FB1CF0C-2FC1-41A8-B0D8-C3D8EC200E06}"/>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2233256-064B-47C6-80DA-502BCAF4FFCE}"/>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6839E78-4AFF-4190-A46E-14BDA42F32E5}"/>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9C3D04-AD36-4A23-82AF-CDB90F526265}"/>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71EB48B-48B4-4B82-A2DB-3C4ED67DA604}"/>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54598AA-DA18-41CB-B4F9-0E0EDF5FA9B0}"/>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46DE2BE-EB2A-485E-9DDA-654A707F9545}"/>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801D60A-8A68-4433-9782-4A84DA2EE6AB}"/>
              </a:ext>
            </a:extLst>
          </p:cNvPr>
          <p:cNvSpPr>
            <a:spLocks noGrp="1"/>
          </p:cNvSpPr>
          <p:nvPr>
            <p:ph type="title"/>
          </p:nvPr>
        </p:nvSpPr>
        <p:spPr>
          <a:xfrm>
            <a:off x="588263" y="457200"/>
            <a:ext cx="11018520" cy="553998"/>
          </a:xfrm>
        </p:spPr>
        <p:txBody>
          <a:bodyPr/>
          <a:lstStyle/>
          <a:p>
            <a:r>
              <a:rPr lang="en-US" dirty="0"/>
              <a:t>Container OS &amp; Framework Patching</a:t>
            </a:r>
          </a:p>
        </p:txBody>
      </p:sp>
      <p:pic>
        <p:nvPicPr>
          <p:cNvPr id="7" name="Picture 6">
            <a:extLst>
              <a:ext uri="{FF2B5EF4-FFF2-40B4-BE49-F238E27FC236}">
                <a16:creationId xmlns:a16="http://schemas.microsoft.com/office/drawing/2014/main" id="{943A1406-5808-4559-AD6B-C296733351A7}"/>
              </a:ext>
            </a:extLst>
          </p:cNvPr>
          <p:cNvPicPr>
            <a:picLocks noChangeAspect="1"/>
          </p:cNvPicPr>
          <p:nvPr/>
        </p:nvPicPr>
        <p:blipFill>
          <a:blip r:embed="rId2"/>
          <a:stretch>
            <a:fillRect/>
          </a:stretch>
        </p:blipFill>
        <p:spPr>
          <a:xfrm>
            <a:off x="1950107" y="3753556"/>
            <a:ext cx="845895" cy="840513"/>
          </a:xfrm>
          <a:prstGeom prst="rect">
            <a:avLst/>
          </a:prstGeom>
        </p:spPr>
      </p:pic>
      <p:grpSp>
        <p:nvGrpSpPr>
          <p:cNvPr id="31" name="Group 30">
            <a:extLst>
              <a:ext uri="{FF2B5EF4-FFF2-40B4-BE49-F238E27FC236}">
                <a16:creationId xmlns:a16="http://schemas.microsoft.com/office/drawing/2014/main" id="{7424A6A9-38ED-4BB4-9E01-F45EE413896A}"/>
              </a:ext>
            </a:extLst>
          </p:cNvPr>
          <p:cNvGrpSpPr/>
          <p:nvPr/>
        </p:nvGrpSpPr>
        <p:grpSpPr>
          <a:xfrm>
            <a:off x="1117773" y="2382459"/>
            <a:ext cx="2492245" cy="854388"/>
            <a:chOff x="910094" y="2049251"/>
            <a:chExt cx="2875822" cy="985885"/>
          </a:xfrm>
        </p:grpSpPr>
        <p:pic>
          <p:nvPicPr>
            <p:cNvPr id="5" name="Graphic 4">
              <a:extLst>
                <a:ext uri="{FF2B5EF4-FFF2-40B4-BE49-F238E27FC236}">
                  <a16:creationId xmlns:a16="http://schemas.microsoft.com/office/drawing/2014/main" id="{74DC6FCE-D771-4C64-B711-44973FF87B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5370" y="2049251"/>
              <a:ext cx="900546" cy="900546"/>
            </a:xfrm>
            <a:prstGeom prst="rect">
              <a:avLst/>
            </a:prstGeom>
          </p:spPr>
        </p:pic>
        <p:grpSp>
          <p:nvGrpSpPr>
            <p:cNvPr id="25" name="Group 24">
              <a:extLst>
                <a:ext uri="{FF2B5EF4-FFF2-40B4-BE49-F238E27FC236}">
                  <a16:creationId xmlns:a16="http://schemas.microsoft.com/office/drawing/2014/main" id="{A9E44DFD-BFD9-4A83-AB9D-F7E1AA784B4B}"/>
                </a:ext>
              </a:extLst>
            </p:cNvPr>
            <p:cNvGrpSpPr/>
            <p:nvPr/>
          </p:nvGrpSpPr>
          <p:grpSpPr>
            <a:xfrm>
              <a:off x="910094" y="2132026"/>
              <a:ext cx="1144645" cy="883246"/>
              <a:chOff x="1577773" y="2029935"/>
              <a:chExt cx="1144645" cy="883246"/>
            </a:xfrm>
          </p:grpSpPr>
          <p:pic>
            <p:nvPicPr>
              <p:cNvPr id="8" name="Picture 7" descr="Image result for docker hub logo">
                <a:extLst>
                  <a:ext uri="{FF2B5EF4-FFF2-40B4-BE49-F238E27FC236}">
                    <a16:creationId xmlns:a16="http://schemas.microsoft.com/office/drawing/2014/main" id="{5FA6AA12-CEDA-4894-B28D-95779B22A4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773" y="2029935"/>
                <a:ext cx="1144645" cy="6508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92C9E09E-62CD-4796-AB38-9FF5A207B3D4}"/>
                  </a:ext>
                </a:extLst>
              </p:cNvPr>
              <p:cNvSpPr/>
              <p:nvPr/>
            </p:nvSpPr>
            <p:spPr>
              <a:xfrm>
                <a:off x="1694724" y="2636182"/>
                <a:ext cx="913904"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Docker Hub</a:t>
                </a:r>
              </a:p>
            </p:txBody>
          </p:sp>
        </p:grpSp>
        <p:pic>
          <p:nvPicPr>
            <p:cNvPr id="24" name="Picture 23">
              <a:extLst>
                <a:ext uri="{FF2B5EF4-FFF2-40B4-BE49-F238E27FC236}">
                  <a16:creationId xmlns:a16="http://schemas.microsoft.com/office/drawing/2014/main" id="{280672FB-402F-4723-AFBF-D609952DBFA4}"/>
                </a:ext>
              </a:extLst>
            </p:cNvPr>
            <p:cNvPicPr>
              <a:picLocks noChangeAspect="1"/>
            </p:cNvPicPr>
            <p:nvPr/>
          </p:nvPicPr>
          <p:blipFill>
            <a:blip r:embed="rId6"/>
            <a:stretch>
              <a:fillRect/>
            </a:stretch>
          </p:blipFill>
          <p:spPr>
            <a:xfrm>
              <a:off x="2183697" y="2132026"/>
              <a:ext cx="702671" cy="686215"/>
            </a:xfrm>
            <a:prstGeom prst="rect">
              <a:avLst/>
            </a:prstGeom>
          </p:spPr>
        </p:pic>
        <p:sp>
          <p:nvSpPr>
            <p:cNvPr id="26" name="Rectangle 25">
              <a:extLst>
                <a:ext uri="{FF2B5EF4-FFF2-40B4-BE49-F238E27FC236}">
                  <a16:creationId xmlns:a16="http://schemas.microsoft.com/office/drawing/2014/main" id="{2A373808-1E84-4B71-A3C3-B73B1890A3F7}"/>
                </a:ext>
              </a:extLst>
            </p:cNvPr>
            <p:cNvSpPr/>
            <p:nvPr/>
          </p:nvSpPr>
          <p:spPr>
            <a:xfrm>
              <a:off x="2263947" y="2738273"/>
              <a:ext cx="481222"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MCR</a:t>
              </a:r>
            </a:p>
          </p:txBody>
        </p:sp>
        <p:sp>
          <p:nvSpPr>
            <p:cNvPr id="27" name="Rectangle 26">
              <a:extLst>
                <a:ext uri="{FF2B5EF4-FFF2-40B4-BE49-F238E27FC236}">
                  <a16:creationId xmlns:a16="http://schemas.microsoft.com/office/drawing/2014/main" id="{B1DC13E2-5246-4EA0-8BD5-BF8E0AEF51A0}"/>
                </a:ext>
              </a:extLst>
            </p:cNvPr>
            <p:cNvSpPr/>
            <p:nvPr/>
          </p:nvSpPr>
          <p:spPr>
            <a:xfrm>
              <a:off x="3118916" y="2738273"/>
              <a:ext cx="438390"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ACR</a:t>
              </a:r>
            </a:p>
          </p:txBody>
        </p:sp>
        <p:sp>
          <p:nvSpPr>
            <p:cNvPr id="28" name="Lightning Bolt 27">
              <a:extLst>
                <a:ext uri="{FF2B5EF4-FFF2-40B4-BE49-F238E27FC236}">
                  <a16:creationId xmlns:a16="http://schemas.microsoft.com/office/drawing/2014/main" id="{0E18C73F-7BA1-43CB-8626-F8B0BC58EE71}"/>
                </a:ext>
              </a:extLst>
            </p:cNvPr>
            <p:cNvSpPr/>
            <p:nvPr/>
          </p:nvSpPr>
          <p:spPr>
            <a:xfrm>
              <a:off x="2896544" y="2718407"/>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grpSp>
      <p:sp>
        <p:nvSpPr>
          <p:cNvPr id="30" name="Lightning Bolt 29">
            <a:extLst>
              <a:ext uri="{FF2B5EF4-FFF2-40B4-BE49-F238E27FC236}">
                <a16:creationId xmlns:a16="http://schemas.microsoft.com/office/drawing/2014/main" id="{DEEE2A81-6626-4865-B444-7326BE67EC57}"/>
              </a:ext>
            </a:extLst>
          </p:cNvPr>
          <p:cNvSpPr/>
          <p:nvPr/>
        </p:nvSpPr>
        <p:spPr>
          <a:xfrm>
            <a:off x="2691873" y="3827560"/>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2" name="Rectangle 31">
            <a:extLst>
              <a:ext uri="{FF2B5EF4-FFF2-40B4-BE49-F238E27FC236}">
                <a16:creationId xmlns:a16="http://schemas.microsoft.com/office/drawing/2014/main" id="{F9432CA9-FB17-4370-AE7E-6778CE88C267}"/>
              </a:ext>
            </a:extLst>
          </p:cNvPr>
          <p:cNvSpPr/>
          <p:nvPr/>
        </p:nvSpPr>
        <p:spPr bwMode="auto">
          <a:xfrm>
            <a:off x="910094" y="1988839"/>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Registries</a:t>
            </a:r>
          </a:p>
        </p:txBody>
      </p:sp>
      <p:sp>
        <p:nvSpPr>
          <p:cNvPr id="33" name="Rectangle 32">
            <a:extLst>
              <a:ext uri="{FF2B5EF4-FFF2-40B4-BE49-F238E27FC236}">
                <a16:creationId xmlns:a16="http://schemas.microsoft.com/office/drawing/2014/main" id="{13E4B48A-1E2C-46A5-91B6-8BA9ED83FCA5}"/>
              </a:ext>
            </a:extLst>
          </p:cNvPr>
          <p:cNvSpPr/>
          <p:nvPr/>
        </p:nvSpPr>
        <p:spPr bwMode="auto">
          <a:xfrm>
            <a:off x="912192" y="3524861"/>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SCC Providers</a:t>
            </a:r>
          </a:p>
        </p:txBody>
      </p:sp>
      <p:cxnSp>
        <p:nvCxnSpPr>
          <p:cNvPr id="43" name="Straight Arrow Connector 42">
            <a:extLst>
              <a:ext uri="{FF2B5EF4-FFF2-40B4-BE49-F238E27FC236}">
                <a16:creationId xmlns:a16="http://schemas.microsoft.com/office/drawing/2014/main" id="{1EA26DAF-4150-4148-98CC-76357ED76293}"/>
              </a:ext>
            </a:extLst>
          </p:cNvPr>
          <p:cNvCxnSpPr>
            <a:cxnSpLocks/>
            <a:stCxn id="33" idx="3"/>
          </p:cNvCxnSpPr>
          <p:nvPr/>
        </p:nvCxnSpPr>
        <p:spPr>
          <a:xfrm flipV="1">
            <a:off x="3918778" y="3152415"/>
            <a:ext cx="1484231" cy="102671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42B7CA-5546-42A3-A9ED-34734F252183}"/>
              </a:ext>
            </a:extLst>
          </p:cNvPr>
          <p:cNvCxnSpPr>
            <a:cxnSpLocks/>
            <a:stCxn id="32" idx="3"/>
          </p:cNvCxnSpPr>
          <p:nvPr/>
        </p:nvCxnSpPr>
        <p:spPr>
          <a:xfrm>
            <a:off x="3916680" y="2643104"/>
            <a:ext cx="1438404" cy="32549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9BBC71-A0D3-483F-83EB-D7A4D560A90B}"/>
              </a:ext>
            </a:extLst>
          </p:cNvPr>
          <p:cNvCxnSpPr>
            <a:cxnSpLocks/>
          </p:cNvCxnSpPr>
          <p:nvPr/>
        </p:nvCxnSpPr>
        <p:spPr>
          <a:xfrm>
            <a:off x="7211213" y="3228788"/>
            <a:ext cx="1038784" cy="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62925D7-548D-42D2-A13A-0216FED48ED0}"/>
              </a:ext>
            </a:extLst>
          </p:cNvPr>
          <p:cNvSpPr/>
          <p:nvPr/>
        </p:nvSpPr>
        <p:spPr>
          <a:xfrm>
            <a:off x="5700806" y="4176302"/>
            <a:ext cx="1103828"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Tasks</a:t>
            </a:r>
          </a:p>
        </p:txBody>
      </p:sp>
      <p:sp>
        <p:nvSpPr>
          <p:cNvPr id="58" name="Rectangle 57">
            <a:extLst>
              <a:ext uri="{FF2B5EF4-FFF2-40B4-BE49-F238E27FC236}">
                <a16:creationId xmlns:a16="http://schemas.microsoft.com/office/drawing/2014/main" id="{2D47B626-A839-4D00-A113-76337E584A5C}"/>
              </a:ext>
            </a:extLst>
          </p:cNvPr>
          <p:cNvSpPr/>
          <p:nvPr/>
        </p:nvSpPr>
        <p:spPr>
          <a:xfrm>
            <a:off x="8407125" y="4117085"/>
            <a:ext cx="1905522" cy="646331"/>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Azure </a:t>
            </a:r>
            <a:br>
              <a:rPr lang="en-US" sz="1800" dirty="0">
                <a:solidFill>
                  <a:sysClr val="windowText" lastClr="000000"/>
                </a:solidFill>
                <a:latin typeface="Calibri" panose="020F0502020204030204"/>
              </a:rPr>
            </a:br>
            <a:r>
              <a:rPr lang="en-US" sz="1800" dirty="0">
                <a:solidFill>
                  <a:sysClr val="windowText" lastClr="000000"/>
                </a:solidFill>
                <a:latin typeface="Calibri" panose="020F0502020204030204"/>
              </a:rPr>
              <a:t>Container Registry</a:t>
            </a:r>
          </a:p>
        </p:txBody>
      </p:sp>
      <p:sp>
        <p:nvSpPr>
          <p:cNvPr id="59" name="Rectangle 58">
            <a:extLst>
              <a:ext uri="{FF2B5EF4-FFF2-40B4-BE49-F238E27FC236}">
                <a16:creationId xmlns:a16="http://schemas.microsoft.com/office/drawing/2014/main" id="{25701724-B8F8-4B3E-9EB6-3C77463DE944}"/>
              </a:ext>
            </a:extLst>
          </p:cNvPr>
          <p:cNvSpPr/>
          <p:nvPr/>
        </p:nvSpPr>
        <p:spPr>
          <a:xfrm>
            <a:off x="0" y="1684752"/>
            <a:ext cx="915187"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Triggers</a:t>
            </a:r>
          </a:p>
        </p:txBody>
      </p:sp>
      <p:sp>
        <p:nvSpPr>
          <p:cNvPr id="60" name="Rectangle 59">
            <a:extLst>
              <a:ext uri="{FF2B5EF4-FFF2-40B4-BE49-F238E27FC236}">
                <a16:creationId xmlns:a16="http://schemas.microsoft.com/office/drawing/2014/main" id="{68E4781A-E449-4357-B4ED-8120490BB963}"/>
              </a:ext>
            </a:extLst>
          </p:cNvPr>
          <p:cNvSpPr/>
          <p:nvPr/>
        </p:nvSpPr>
        <p:spPr>
          <a:xfrm>
            <a:off x="5700806" y="5965974"/>
            <a:ext cx="2655407" cy="523220"/>
          </a:xfrm>
          <a:prstGeom prst="rect">
            <a:avLst/>
          </a:prstGeom>
        </p:spPr>
        <p:txBody>
          <a:bodyPr wrap="none">
            <a:spAutoFit/>
          </a:bodyPr>
          <a:lstStyle/>
          <a:p>
            <a:pPr algn="ctr" defTabSz="914377"/>
            <a:r>
              <a:rPr lang="en-US" sz="2800" dirty="0">
                <a:solidFill>
                  <a:sysClr val="windowText" lastClr="000000"/>
                </a:solidFill>
                <a:latin typeface="Calibri" panose="020F0502020204030204"/>
                <a:hlinkClick r:id="rId7" action="ppaction://hlinkfile"/>
              </a:rPr>
              <a:t>aka.ms/acr/tasks</a:t>
            </a:r>
            <a:endParaRPr lang="en-US" sz="2800" dirty="0">
              <a:solidFill>
                <a:sysClr val="windowText" lastClr="000000"/>
              </a:solidFill>
              <a:latin typeface="Calibri" panose="020F0502020204030204"/>
            </a:endParaRPr>
          </a:p>
        </p:txBody>
      </p:sp>
      <p:grpSp>
        <p:nvGrpSpPr>
          <p:cNvPr id="38" name="Group 37">
            <a:extLst>
              <a:ext uri="{FF2B5EF4-FFF2-40B4-BE49-F238E27FC236}">
                <a16:creationId xmlns:a16="http://schemas.microsoft.com/office/drawing/2014/main" id="{BC32735D-5473-40B9-AAD5-E527979A4248}"/>
              </a:ext>
            </a:extLst>
          </p:cNvPr>
          <p:cNvGrpSpPr/>
          <p:nvPr/>
        </p:nvGrpSpPr>
        <p:grpSpPr>
          <a:xfrm>
            <a:off x="8327066" y="2235322"/>
            <a:ext cx="1905522" cy="1957796"/>
            <a:chOff x="4933802" y="2331706"/>
            <a:chExt cx="2647884" cy="2720525"/>
          </a:xfrm>
        </p:grpSpPr>
        <p:sp>
          <p:nvSpPr>
            <p:cNvPr id="40" name="Freeform: Shape 39">
              <a:extLst>
                <a:ext uri="{FF2B5EF4-FFF2-40B4-BE49-F238E27FC236}">
                  <a16:creationId xmlns:a16="http://schemas.microsoft.com/office/drawing/2014/main" id="{3CAFADB3-5DC6-4518-8ADB-8D3AD6C0DF21}"/>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34DDE927-7F4D-4D61-80F3-4BE7A55C7037}"/>
                </a:ext>
              </a:extLst>
            </p:cNvPr>
            <p:cNvGrpSpPr/>
            <p:nvPr/>
          </p:nvGrpSpPr>
          <p:grpSpPr>
            <a:xfrm>
              <a:off x="5500516" y="2863487"/>
              <a:ext cx="2081170" cy="2188744"/>
              <a:chOff x="3380872" y="2137210"/>
              <a:chExt cx="971523" cy="1021741"/>
            </a:xfrm>
          </p:grpSpPr>
          <p:sp>
            <p:nvSpPr>
              <p:cNvPr id="44" name="Freeform: Shape 43">
                <a:extLst>
                  <a:ext uri="{FF2B5EF4-FFF2-40B4-BE49-F238E27FC236}">
                    <a16:creationId xmlns:a16="http://schemas.microsoft.com/office/drawing/2014/main" id="{ECD162CE-0A4F-4454-8D37-0A75869F1430}"/>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957DBAF-9CB4-4A48-947E-3C02428AD5B5}"/>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51ADA28-BC23-43B2-8688-D2C6E8438341}"/>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DE33F93-42C3-44F4-B851-8E46384DD059}"/>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75C7D8D-DBE1-41A0-A2CD-C0DE554F8F8C}"/>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E3FAC-1F62-4A6F-A0A4-8303E5DA6376}"/>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267B5AF-0EF3-46BB-BF97-D3091E75DD5A}"/>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64829A1-04E2-49DB-9DF3-29FE93E02821}"/>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EADC41E-2033-4F63-BD4E-6D3747071D17}"/>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F2D3106-613A-40F0-AE95-FAFE9751756B}"/>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720C290-1D4B-452A-88E0-F4D9686FB606}"/>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D417D58-D81B-4FC9-B559-A862FD4A892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A89257-77F8-4616-81B2-47E40BBF4F7D}"/>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273D628-A103-4CC3-8ADB-3B0545BE8E88}"/>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4206EB8-783D-4B29-BFC5-FDC7DE57641A}"/>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0F3D5-000D-4A93-8ADC-216A772CF489}"/>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35FE669-3C25-43CC-97AB-23F12FAE8DC1}"/>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96" name="Rectangle 95">
            <a:extLst>
              <a:ext uri="{FF2B5EF4-FFF2-40B4-BE49-F238E27FC236}">
                <a16:creationId xmlns:a16="http://schemas.microsoft.com/office/drawing/2014/main" id="{5A94D28E-5228-408A-A8CF-7AF81A7DBE6F}"/>
              </a:ext>
            </a:extLst>
          </p:cNvPr>
          <p:cNvSpPr/>
          <p:nvPr/>
        </p:nvSpPr>
        <p:spPr bwMode="auto">
          <a:xfrm>
            <a:off x="912192" y="5113310"/>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Timers</a:t>
            </a:r>
          </a:p>
        </p:txBody>
      </p:sp>
      <p:pic>
        <p:nvPicPr>
          <p:cNvPr id="12" name="Picture 11" descr="A close up of a logo&#10;&#10;Description automatically generated">
            <a:extLst>
              <a:ext uri="{FF2B5EF4-FFF2-40B4-BE49-F238E27FC236}">
                <a16:creationId xmlns:a16="http://schemas.microsoft.com/office/drawing/2014/main" id="{C8FCEC05-84E9-4302-BB46-7F875C48AD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0180" y="5498032"/>
            <a:ext cx="798248" cy="810849"/>
          </a:xfrm>
          <a:prstGeom prst="rect">
            <a:avLst/>
          </a:prstGeom>
        </p:spPr>
      </p:pic>
      <p:cxnSp>
        <p:nvCxnSpPr>
          <p:cNvPr id="97" name="Straight Arrow Connector 96">
            <a:extLst>
              <a:ext uri="{FF2B5EF4-FFF2-40B4-BE49-F238E27FC236}">
                <a16:creationId xmlns:a16="http://schemas.microsoft.com/office/drawing/2014/main" id="{638F002C-188F-48C7-80FA-C9CB8290FA78}"/>
              </a:ext>
            </a:extLst>
          </p:cNvPr>
          <p:cNvCxnSpPr>
            <a:cxnSpLocks/>
            <a:stCxn id="96" idx="3"/>
          </p:cNvCxnSpPr>
          <p:nvPr/>
        </p:nvCxnSpPr>
        <p:spPr>
          <a:xfrm flipV="1">
            <a:off x="3918778" y="3349316"/>
            <a:ext cx="1471176" cy="2418259"/>
          </a:xfrm>
          <a:prstGeom prst="straightConnector1">
            <a:avLst/>
          </a:prstGeom>
          <a:ln w="57150">
            <a:solidFill>
              <a:srgbClr val="00B0F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34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Use OSS solutions</a:t>
            </a:r>
          </a:p>
          <a:p>
            <a:r>
              <a:rPr lang="en-US" dirty="0"/>
              <a:t>Validate each, and </a:t>
            </a:r>
            <a:r>
              <a:rPr lang="en-US" b="1" i="1" dirty="0">
                <a:effectLst>
                  <a:glow rad="101600">
                    <a:schemeClr val="accent3">
                      <a:satMod val="175000"/>
                      <a:alpha val="40000"/>
                    </a:schemeClr>
                  </a:glow>
                </a:effectLst>
              </a:rPr>
              <a:t>every</a:t>
            </a:r>
            <a:r>
              <a:rPr lang="en-US" b="1" dirty="0"/>
              <a:t> </a:t>
            </a:r>
            <a:r>
              <a:rPr lang="en-US" dirty="0"/>
              <a:t>download</a:t>
            </a:r>
          </a:p>
          <a:p>
            <a:r>
              <a:rPr lang="en-US" dirty="0"/>
              <a:t>Automate </a:t>
            </a:r>
            <a:r>
              <a:rPr lang="en-US" b="1" i="1" dirty="0">
                <a:effectLst>
                  <a:glow rad="101600">
                    <a:schemeClr val="accent3">
                      <a:satMod val="175000"/>
                      <a:alpha val="40000"/>
                    </a:schemeClr>
                  </a:glow>
                </a:effectLst>
              </a:rPr>
              <a:t>everything</a:t>
            </a:r>
          </a:p>
          <a:p>
            <a:r>
              <a:rPr lang="en-US" dirty="0"/>
              <a:t>Balance value with security</a:t>
            </a:r>
          </a:p>
          <a:p>
            <a:r>
              <a:rPr lang="en-US" dirty="0"/>
              <a:t>Investments during development, will accrue to the life of the app</a:t>
            </a:r>
          </a:p>
          <a:p>
            <a:endParaRPr lang="en-US" dirty="0"/>
          </a:p>
        </p:txBody>
      </p:sp>
    </p:spTree>
    <p:extLst>
      <p:ext uri="{BB962C8B-B14F-4D97-AF65-F5344CB8AC3E}">
        <p14:creationId xmlns:p14="http://schemas.microsoft.com/office/powerpoint/2010/main" val="159407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r>
              <a:rPr lang="en-US" dirty="0"/>
              <a:t>Thank You</a:t>
            </a:r>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ACR Tasks">
            <a:extLst>
              <a:ext uri="{FF2B5EF4-FFF2-40B4-BE49-F238E27FC236}">
                <a16:creationId xmlns:a16="http://schemas.microsoft.com/office/drawing/2014/main" id="{16283CF7-782B-439C-8748-E0C4CF9C2B5E}"/>
              </a:ext>
            </a:extLst>
          </p:cNvPr>
          <p:cNvGrpSpPr/>
          <p:nvPr/>
        </p:nvGrpSpPr>
        <p:grpSpPr>
          <a:xfrm>
            <a:off x="8976320" y="6918962"/>
            <a:ext cx="1183790" cy="1193656"/>
            <a:chOff x="8993932" y="1600201"/>
            <a:chExt cx="1183790" cy="1193656"/>
          </a:xfrm>
        </p:grpSpPr>
        <p:grpSp>
          <p:nvGrpSpPr>
            <p:cNvPr id="5" name="ACR Tasks">
              <a:extLst>
                <a:ext uri="{FF2B5EF4-FFF2-40B4-BE49-F238E27FC236}">
                  <a16:creationId xmlns:a16="http://schemas.microsoft.com/office/drawing/2014/main" id="{16283CF7-782B-439C-8748-E0C4CF9C2B5E}"/>
                </a:ext>
              </a:extLst>
            </p:cNvPr>
            <p:cNvGrpSpPr/>
            <p:nvPr/>
          </p:nvGrpSpPr>
          <p:grpSpPr>
            <a:xfrm>
              <a:off x="8993932" y="1873012"/>
              <a:ext cx="592394" cy="676900"/>
              <a:chOff x="8993932" y="1873012"/>
              <a:chExt cx="592394" cy="676900"/>
            </a:xfrm>
            <a:solidFill>
              <a:schemeClr val="accent1"/>
            </a:solidFill>
          </p:grpSpPr>
          <p:sp>
            <p:nvSpPr>
              <p:cNvPr id="6" name="Freeform: Shape 5">
                <a:extLst>
                  <a:ext uri="{FF2B5EF4-FFF2-40B4-BE49-F238E27FC236}">
                    <a16:creationId xmlns:a16="http://schemas.microsoft.com/office/drawing/2014/main" id="{6D35B3AB-E00C-4826-9CB6-E631C069159F}"/>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2299A6C-6371-4DB9-A025-B1D180D8EF7B}"/>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8" name="ACR Tasks">
                <a:extLst>
                  <a:ext uri="{FF2B5EF4-FFF2-40B4-BE49-F238E27FC236}">
                    <a16:creationId xmlns:a16="http://schemas.microsoft.com/office/drawing/2014/main" id="{16283CF7-782B-439C-8748-E0C4CF9C2B5E}"/>
                  </a:ext>
                </a:extLst>
              </p:cNvPr>
              <p:cNvGrpSpPr/>
              <p:nvPr/>
            </p:nvGrpSpPr>
            <p:grpSpPr>
              <a:xfrm>
                <a:off x="8993932" y="1980904"/>
                <a:ext cx="203360" cy="203360"/>
                <a:chOff x="8993932" y="1980904"/>
                <a:chExt cx="203360" cy="203360"/>
              </a:xfrm>
              <a:solidFill>
                <a:schemeClr val="accent1"/>
              </a:solidFill>
            </p:grpSpPr>
            <p:sp>
              <p:nvSpPr>
                <p:cNvPr id="35" name="Freeform: Shape 34">
                  <a:extLst>
                    <a:ext uri="{FF2B5EF4-FFF2-40B4-BE49-F238E27FC236}">
                      <a16:creationId xmlns:a16="http://schemas.microsoft.com/office/drawing/2014/main" id="{6498939D-CCCE-42BB-9E5B-FB97256DA7AB}"/>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6E51186-16C9-4B1A-9B11-7620B616E4D1}"/>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C48D870E-6EBF-4B5E-A7A3-979479A3C793}"/>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38" name="ACR Tasks">
              <a:extLst>
                <a:ext uri="{FF2B5EF4-FFF2-40B4-BE49-F238E27FC236}">
                  <a16:creationId xmlns:a16="http://schemas.microsoft.com/office/drawing/2014/main" id="{16283CF7-782B-439C-8748-E0C4CF9C2B5E}"/>
                </a:ext>
              </a:extLst>
            </p:cNvPr>
            <p:cNvGrpSpPr/>
            <p:nvPr/>
          </p:nvGrpSpPr>
          <p:grpSpPr>
            <a:xfrm>
              <a:off x="9585328" y="1873012"/>
              <a:ext cx="592394" cy="676900"/>
              <a:chOff x="9585328" y="1873012"/>
              <a:chExt cx="592394" cy="676900"/>
            </a:xfrm>
            <a:solidFill>
              <a:schemeClr val="accent1"/>
            </a:solidFill>
          </p:grpSpPr>
          <p:sp>
            <p:nvSpPr>
              <p:cNvPr id="39" name="Freeform: Shape 38">
                <a:extLst>
                  <a:ext uri="{FF2B5EF4-FFF2-40B4-BE49-F238E27FC236}">
                    <a16:creationId xmlns:a16="http://schemas.microsoft.com/office/drawing/2014/main" id="{4029650B-AEAF-4DFD-A6CC-F5D9B47C4CEE}"/>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C06F4C3-1B12-4E47-89B3-08432B9C719A}"/>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41" name="ACR Tasks">
                <a:extLst>
                  <a:ext uri="{FF2B5EF4-FFF2-40B4-BE49-F238E27FC236}">
                    <a16:creationId xmlns:a16="http://schemas.microsoft.com/office/drawing/2014/main" id="{16283CF7-782B-439C-8748-E0C4CF9C2B5E}"/>
                  </a:ext>
                </a:extLst>
              </p:cNvPr>
              <p:cNvGrpSpPr/>
              <p:nvPr/>
            </p:nvGrpSpPr>
            <p:grpSpPr>
              <a:xfrm>
                <a:off x="9974363" y="1980904"/>
                <a:ext cx="203360" cy="203360"/>
                <a:chOff x="9974363" y="1980904"/>
                <a:chExt cx="203360" cy="203360"/>
              </a:xfrm>
              <a:solidFill>
                <a:schemeClr val="accent1"/>
              </a:solidFill>
            </p:grpSpPr>
            <p:sp>
              <p:nvSpPr>
                <p:cNvPr id="42" name="Freeform: Shape 41">
                  <a:extLst>
                    <a:ext uri="{FF2B5EF4-FFF2-40B4-BE49-F238E27FC236}">
                      <a16:creationId xmlns:a16="http://schemas.microsoft.com/office/drawing/2014/main" id="{3DBEFE0D-2AAC-4019-A8A8-26930D648EE4}"/>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D97A0B-348B-4CD2-94EF-25727D244F34}"/>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9549D99D-20B1-4BA3-8E44-7364544DF03F}"/>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E08BB509-DA8E-4204-8D7B-16813AD0D9EF}"/>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13578E-9F47-49F1-8C37-B7A95CFE65CE}"/>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929D19-EE1B-43E3-A3D1-84B771A59C9C}"/>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5E18061-5E95-43BA-A3FB-BDEFCD6B4602}"/>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88A7A94-EE1D-4111-8E4F-F4E49493A2E7}"/>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DEA044D-3FD9-4BB7-860C-69994F4A521D}"/>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B80C06F-4CFA-4733-BA2E-E7C4B83FF6C7}"/>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CA0EC6-0671-4D1D-A932-DCA3F2EB64BC}"/>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0E22832-A46B-4E8E-AB13-C6CD434FF4A1}"/>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9E4C747-1945-490A-A9FC-3CF3BA5BDB5F}"/>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3C9FFF-C168-44D8-B0A9-5E683382BF52}"/>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9002B37-D171-4DCD-A1C9-35B973D28E81}"/>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9006F4-3699-4ADD-8B13-1B2F9C5911EB}"/>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2C895DD-625C-458C-9BFB-42DEEADBEA0C}"/>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03277FC9-2445-4E3F-B564-E3E094384F3F}"/>
              </a:ext>
            </a:extLst>
          </p:cNvPr>
          <p:cNvGrpSpPr/>
          <p:nvPr/>
        </p:nvGrpSpPr>
        <p:grpSpPr>
          <a:xfrm>
            <a:off x="10776520" y="274638"/>
            <a:ext cx="1022865" cy="1050925"/>
            <a:chOff x="4933802" y="2331706"/>
            <a:chExt cx="2647884" cy="2720525"/>
          </a:xfrm>
        </p:grpSpPr>
        <p:sp>
          <p:nvSpPr>
            <p:cNvPr id="16" name="Freeform: Shape 15">
              <a:extLst>
                <a:ext uri="{FF2B5EF4-FFF2-40B4-BE49-F238E27FC236}">
                  <a16:creationId xmlns:a16="http://schemas.microsoft.com/office/drawing/2014/main" id="{BEDA90FD-1E80-4941-95CF-56E894CCD72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156ADD60-B536-444A-BFDC-C13B7CA6C965}"/>
                </a:ext>
              </a:extLst>
            </p:cNvPr>
            <p:cNvGrpSpPr/>
            <p:nvPr/>
          </p:nvGrpSpPr>
          <p:grpSpPr>
            <a:xfrm>
              <a:off x="5500516" y="2863487"/>
              <a:ext cx="2081170" cy="2188744"/>
              <a:chOff x="3380872" y="2137210"/>
              <a:chExt cx="971523" cy="1021741"/>
            </a:xfrm>
          </p:grpSpPr>
          <p:sp>
            <p:nvSpPr>
              <p:cNvPr id="18" name="Freeform: Shape 17">
                <a:extLst>
                  <a:ext uri="{FF2B5EF4-FFF2-40B4-BE49-F238E27FC236}">
                    <a16:creationId xmlns:a16="http://schemas.microsoft.com/office/drawing/2014/main" id="{827983DB-1481-4046-A513-49F695D89715}"/>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E822FA-47FF-4CA1-8100-A4B405AF2CE3}"/>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1C4B0B-6416-4DC6-AB90-CCFAD38889F8}"/>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230D17-7A2F-486A-BFFE-1E3F951B4F6F}"/>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253F30B-2C66-4ED1-819E-3CAE2B7DAA80}"/>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94CEB3-D50F-45B5-9702-AB81E1452CB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A04E5D-CFDA-43E5-92BC-7A74564A6A58}"/>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0C36AF-FC5B-4E45-96B5-C34431EDBD1E}"/>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4686B9A-47AB-457F-93F4-1A2BEE50F941}"/>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99EB46-C27E-4C36-AF8C-5C32E28EB0EA}"/>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6D1C24-BAE7-4FCF-8143-7E4CE4EF8428}"/>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C80858-50EA-47E1-B8F2-48EFEDCED3B2}"/>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276B09-5069-4780-A5BD-552A2B92B98A}"/>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09E093F-A42A-4606-9862-28E94F3F356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29D181-6E19-4557-AC11-3C5FB04BB3F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EAE42B-57FF-461F-817B-CBE1A774AA7C}"/>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87433AD-C922-41E7-BA1E-0587F3CEB970}"/>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60" name="Content Placeholder 2">
            <a:extLst>
              <a:ext uri="{FF2B5EF4-FFF2-40B4-BE49-F238E27FC236}">
                <a16:creationId xmlns:a16="http://schemas.microsoft.com/office/drawing/2014/main" id="{B48F66FC-6378-4A08-8EAA-B3EAD9C0FFA9}"/>
              </a:ext>
            </a:extLst>
          </p:cNvPr>
          <p:cNvSpPr txBox="1">
            <a:spLocks/>
          </p:cNvSpPr>
          <p:nvPr/>
        </p:nvSpPr>
        <p:spPr>
          <a:xfrm>
            <a:off x="2783632" y="1628800"/>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46475" algn="l"/>
              </a:tabLst>
            </a:pPr>
            <a:r>
              <a:rPr lang="en-US" dirty="0"/>
              <a:t>ACR Tasks	</a:t>
            </a:r>
            <a:r>
              <a:rPr lang="en-US" dirty="0">
                <a:effectLst/>
                <a:hlinkClick r:id="rId10" action="ppaction://hlinkfile">
                  <a:extLst>
                    <a:ext uri="{A12FA001-AC4F-418D-AE19-62706E023703}">
                      <ahyp:hlinkClr xmlns:ahyp="http://schemas.microsoft.com/office/drawing/2018/hyperlinkcolor" val="tx"/>
                    </a:ext>
                  </a:extLst>
                </a:hlinkClick>
              </a:rPr>
              <a:t>aka.ms/acr/tasks</a:t>
            </a:r>
            <a:endParaRPr lang="en-US" dirty="0">
              <a:effectLst/>
            </a:endParaRPr>
          </a:p>
          <a:p>
            <a:pPr>
              <a:tabLst>
                <a:tab pos="3546475" algn="l"/>
              </a:tabLst>
            </a:pPr>
            <a:r>
              <a:rPr lang="en-US" dirty="0"/>
              <a:t>ACR Import	</a:t>
            </a:r>
            <a:r>
              <a:rPr lang="en-US" dirty="0">
                <a:effectLst/>
                <a:hlinkClick r:id="rId11">
                  <a:extLst>
                    <a:ext uri="{A12FA001-AC4F-418D-AE19-62706E023703}">
                      <ahyp:hlinkClr xmlns:ahyp="http://schemas.microsoft.com/office/drawing/2018/hyperlinkcolor" val="tx"/>
                    </a:ext>
                  </a:extLst>
                </a:hlinkClick>
              </a:rPr>
              <a:t>aka.ms/acr/import</a:t>
            </a:r>
            <a:endParaRPr lang="en-US" dirty="0">
              <a:effectLst/>
            </a:endParaRPr>
          </a:p>
          <a:p>
            <a:pPr>
              <a:tabLst>
                <a:tab pos="3546475" algn="l"/>
              </a:tabLst>
            </a:pPr>
            <a:r>
              <a:rPr lang="en-US" dirty="0"/>
              <a:t>ACR Links	</a:t>
            </a:r>
            <a:r>
              <a:rPr lang="en-US" dirty="0">
                <a:effectLst/>
                <a:hlinkClick r:id="rId12">
                  <a:extLst>
                    <a:ext uri="{A12FA001-AC4F-418D-AE19-62706E023703}">
                      <ahyp:hlinkClr xmlns:ahyp="http://schemas.microsoft.com/office/drawing/2018/hyperlinkcolor" val="tx"/>
                    </a:ext>
                  </a:extLst>
                </a:hlinkClick>
              </a:rPr>
              <a:t>aka.ms/acr/links</a:t>
            </a:r>
            <a:endParaRPr lang="en-US" dirty="0">
              <a:effectLst/>
            </a:endParaRPr>
          </a:p>
          <a:p>
            <a:pPr>
              <a:tabLst>
                <a:tab pos="3546475" algn="l"/>
              </a:tabLst>
            </a:pPr>
            <a:r>
              <a:rPr lang="en-US" dirty="0"/>
              <a:t>Presentations 	</a:t>
            </a:r>
            <a:r>
              <a:rPr lang="en-US" dirty="0">
                <a:hlinkClick r:id="rId13">
                  <a:extLst>
                    <a:ext uri="{A12FA001-AC4F-418D-AE19-62706E023703}">
                      <ahyp:hlinkClr xmlns:ahyp="http://schemas.microsoft.com/office/drawing/2018/hyperlinkcolor" val="tx"/>
                    </a:ext>
                  </a:extLst>
                </a:hlinkClick>
              </a:rPr>
              <a:t>aka.ms/acr/</a:t>
            </a:r>
            <a:r>
              <a:rPr lang="en-US" dirty="0">
                <a:effectLst/>
                <a:hlinkClick r:id="rId13">
                  <a:extLst>
                    <a:ext uri="{A12FA001-AC4F-418D-AE19-62706E023703}">
                      <ahyp:hlinkClr xmlns:ahyp="http://schemas.microsoft.com/office/drawing/2018/hyperlinkcolor" val="tx"/>
                    </a:ext>
                  </a:extLst>
                </a:hlinkClick>
              </a:rPr>
              <a:t>presentations</a:t>
            </a:r>
            <a:endParaRPr lang="en-US" dirty="0">
              <a:effectLst/>
            </a:endParaRPr>
          </a:p>
          <a:p>
            <a:pPr>
              <a:tabLst>
                <a:tab pos="3546475" algn="l"/>
              </a:tabLst>
            </a:pPr>
            <a:r>
              <a:rPr lang="en-US" dirty="0"/>
              <a:t>Choosing a Registry	</a:t>
            </a:r>
            <a:r>
              <a:rPr lang="en-US" dirty="0" err="1">
                <a:effectLst/>
                <a:hlinkClick r:id="rId3">
                  <a:extLst>
                    <a:ext uri="{A12FA001-AC4F-418D-AE19-62706E023703}">
                      <ahyp:hlinkClr xmlns:ahyp="http://schemas.microsoft.com/office/drawing/2018/hyperlinkcolor" val="tx"/>
                    </a:ext>
                  </a:extLst>
                </a:hlinkClick>
              </a:rPr>
              <a:t>stevelasker.blog</a:t>
            </a:r>
            <a:r>
              <a:rPr lang="en-US" dirty="0">
                <a:effectLst/>
              </a:rPr>
              <a:t> </a:t>
            </a:r>
          </a:p>
          <a:p>
            <a:pPr>
              <a:tabLst>
                <a:tab pos="3546475" algn="l"/>
              </a:tabLst>
            </a:pPr>
            <a:r>
              <a:rPr lang="en-US" dirty="0">
                <a:solidFill>
                  <a:srgbClr val="000000"/>
                </a:solidFill>
              </a:rPr>
              <a:t>OCI Artifacts	</a:t>
            </a:r>
            <a:r>
              <a:rPr lang="en-US" dirty="0">
                <a:hlinkClick r:id="rId10" action="ppaction://hlinkfile">
                  <a:extLst>
                    <a:ext uri="{A12FA001-AC4F-418D-AE19-62706E023703}">
                      <ahyp:hlinkClr xmlns:ahyp="http://schemas.microsoft.com/office/drawing/2018/hyperlinkcolor" val="tx"/>
                    </a:ext>
                  </a:extLst>
                </a:hlinkClick>
              </a:rPr>
              <a:t>github.com/</a:t>
            </a:r>
            <a:r>
              <a:rPr lang="en-US" dirty="0" err="1"/>
              <a:t>OpenContainers</a:t>
            </a:r>
            <a:r>
              <a:rPr lang="en-US" dirty="0"/>
              <a:t>/Artifacts</a:t>
            </a:r>
          </a:p>
          <a:p>
            <a:pPr>
              <a:tabLst>
                <a:tab pos="3546475" algn="l"/>
              </a:tabLst>
            </a:pPr>
            <a:endParaRPr lang="en-US" dirty="0">
              <a:effectLst/>
            </a:endParaRPr>
          </a:p>
          <a:p>
            <a:pPr>
              <a:tabLst>
                <a:tab pos="3546475" algn="l"/>
              </a:tabLst>
            </a:pPr>
            <a:endParaRPr lang="en-US" dirty="0"/>
          </a:p>
          <a:p>
            <a:pPr marL="0" indent="0">
              <a:buFont typeface="Arial" panose="020B0604020202020204" pitchFamily="34" charset="0"/>
              <a:buNone/>
              <a:tabLst>
                <a:tab pos="3546475" algn="l"/>
              </a:tabLst>
            </a:pPr>
            <a:endParaRPr lang="en-US" dirty="0">
              <a:effectLst>
                <a:glow rad="139700">
                  <a:schemeClr val="accent3">
                    <a:satMod val="175000"/>
                    <a:alpha val="40000"/>
                  </a:schemeClr>
                </a:glow>
              </a:effectLst>
            </a:endParaRPr>
          </a:p>
        </p:txBody>
      </p:sp>
    </p:spTree>
    <p:extLst>
      <p:ext uri="{BB962C8B-B14F-4D97-AF65-F5344CB8AC3E}">
        <p14:creationId xmlns:p14="http://schemas.microsoft.com/office/powerpoint/2010/main" val="313977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375E-6 -3.33333E-6 L 0.14531 -0.82662 " pathEditMode="relative" rAng="0" ptsTypes="AA">
                                      <p:cBhvr>
                                        <p:cTn id="6" dur="2000" fill="hold"/>
                                        <p:tgtEl>
                                          <p:spTgt spid="4"/>
                                        </p:tgtEl>
                                        <p:attrNameLst>
                                          <p:attrName>ppt_x</p:attrName>
                                          <p:attrName>ppt_y</p:attrName>
                                        </p:attrNameLst>
                                      </p:cBhvr>
                                      <p:rCtr x="7266" y="-4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p:txBody>
          <a:bodyPr/>
          <a:lstStyle/>
          <a:p>
            <a:r>
              <a:rPr lang="en-US" dirty="0"/>
              <a:t>Containers: </a:t>
            </a:r>
            <a:br>
              <a:rPr lang="en-US" dirty="0"/>
            </a:br>
            <a:r>
              <a:rPr lang="en-US" sz="4000" dirty="0"/>
              <a:t>The App Packaging Format</a:t>
            </a:r>
          </a:p>
        </p:txBody>
      </p:sp>
      <p:grpSp>
        <p:nvGrpSpPr>
          <p:cNvPr id="14" name="Group 13">
            <a:extLst>
              <a:ext uri="{FF2B5EF4-FFF2-40B4-BE49-F238E27FC236}">
                <a16:creationId xmlns:a16="http://schemas.microsoft.com/office/drawing/2014/main" id="{60047EE2-F104-4C22-8206-51EECDAE9600}"/>
              </a:ext>
            </a:extLst>
          </p:cNvPr>
          <p:cNvGrpSpPr/>
          <p:nvPr/>
        </p:nvGrpSpPr>
        <p:grpSpPr>
          <a:xfrm>
            <a:off x="10872439" y="1"/>
            <a:ext cx="1169207" cy="1229642"/>
            <a:chOff x="3380872" y="2137210"/>
            <a:chExt cx="971523" cy="1021741"/>
          </a:xfrm>
        </p:grpSpPr>
        <p:sp>
          <p:nvSpPr>
            <p:cNvPr id="27" name="Freeform: Shape 26">
              <a:extLst>
                <a:ext uri="{FF2B5EF4-FFF2-40B4-BE49-F238E27FC236}">
                  <a16:creationId xmlns:a16="http://schemas.microsoft.com/office/drawing/2014/main" id="{C903F888-4B95-4F8F-8196-6F9F72BFA1FE}"/>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9D7271B4-A859-422E-B8D0-AB8D0D3134E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661E3476-CA40-44B1-BCF4-C5A44A491725}"/>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CCDDB792-B93F-4B50-9213-D46FB33DA03D}"/>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736FF41F-577A-4CD4-ABC1-C93914882CD8}"/>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18E85D9B-779F-4304-B456-55950499EDAF}"/>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49C7BD1F-C7C7-479E-81A4-01A14542A45A}"/>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5CBAB51A-101A-4683-9B20-7489C514285C}"/>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F5C8DA2A-03F1-4C90-87AB-59BC46CCF083}"/>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C052F307-DBB9-46B1-AEDF-72AD85FA5804}"/>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EF5B6DC6-7087-43E1-80F1-2F2F1AA999A6}"/>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FD1AC352-319F-4597-8C77-E1F53B7F313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F87DF54B-57FD-44C0-B254-AE4F6DEEF880}"/>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132A5C6D-6941-4218-8B67-A136474C39D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68B89FF8-72E1-4818-B9FC-6CBAE966DFA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3744AFBB-423A-4E91-AC66-FDE31616844B}"/>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D0D95993-7956-4F7E-8E3A-E48D35F8682C}"/>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A396CF78-833D-4B26-9583-49733A25423A}"/>
              </a:ext>
            </a:extLst>
          </p:cNvPr>
          <p:cNvGrpSpPr/>
          <p:nvPr/>
        </p:nvGrpSpPr>
        <p:grpSpPr>
          <a:xfrm>
            <a:off x="664660" y="3002857"/>
            <a:ext cx="8194490" cy="3416848"/>
            <a:chOff x="-2998296" y="4774637"/>
            <a:chExt cx="2042042" cy="1364963"/>
          </a:xfrm>
        </p:grpSpPr>
        <p:sp>
          <p:nvSpPr>
            <p:cNvPr id="22" name="Freeform: Shape 21">
              <a:extLst>
                <a:ext uri="{FF2B5EF4-FFF2-40B4-BE49-F238E27FC236}">
                  <a16:creationId xmlns:a16="http://schemas.microsoft.com/office/drawing/2014/main" id="{258FCAC4-010B-4C37-B137-1EE4A0544F94}"/>
                </a:ext>
              </a:extLst>
            </p:cNvPr>
            <p:cNvSpPr/>
            <p:nvPr/>
          </p:nvSpPr>
          <p:spPr>
            <a:xfrm>
              <a:off x="-2998296" y="4774637"/>
              <a:ext cx="2042042" cy="1364963"/>
            </a:xfrm>
            <a:custGeom>
              <a:avLst/>
              <a:gdLst>
                <a:gd name="connsiteX0" fmla="*/ 0 w 4713716"/>
                <a:gd name="connsiteY0" fmla="*/ 0 h 3150792"/>
                <a:gd name="connsiteX1" fmla="*/ 4713716 w 4713716"/>
                <a:gd name="connsiteY1" fmla="*/ 0 h 3150792"/>
                <a:gd name="connsiteX2" fmla="*/ 4713716 w 4713716"/>
                <a:gd name="connsiteY2" fmla="*/ 3150792 h 3150792"/>
                <a:gd name="connsiteX3" fmla="*/ 0 w 4713716"/>
                <a:gd name="connsiteY3" fmla="*/ 3150792 h 3150792"/>
              </a:gdLst>
              <a:ahLst/>
              <a:cxnLst>
                <a:cxn ang="0">
                  <a:pos x="connsiteX0" y="connsiteY0"/>
                </a:cxn>
                <a:cxn ang="0">
                  <a:pos x="connsiteX1" y="connsiteY1"/>
                </a:cxn>
                <a:cxn ang="0">
                  <a:pos x="connsiteX2" y="connsiteY2"/>
                </a:cxn>
                <a:cxn ang="0">
                  <a:pos x="connsiteX3" y="connsiteY3"/>
                </a:cxn>
              </a:cxnLst>
              <a:rect l="l" t="t" r="r" b="b"/>
              <a:pathLst>
                <a:path w="4713716" h="3150792">
                  <a:moveTo>
                    <a:pt x="0" y="0"/>
                  </a:moveTo>
                  <a:lnTo>
                    <a:pt x="4713716" y="0"/>
                  </a:lnTo>
                  <a:lnTo>
                    <a:pt x="4713716" y="3150792"/>
                  </a:lnTo>
                  <a:lnTo>
                    <a:pt x="0" y="3150792"/>
                  </a:lnTo>
                  <a:close/>
                </a:path>
              </a:pathLst>
            </a:custGeom>
            <a:solidFill>
              <a:srgbClr val="A0A1A2"/>
            </a:solidFill>
            <a:ln w="13125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086FDE7-8FED-4D25-9E82-91E817458F43}"/>
                </a:ext>
              </a:extLst>
            </p:cNvPr>
            <p:cNvSpPr/>
            <p:nvPr/>
          </p:nvSpPr>
          <p:spPr>
            <a:xfrm>
              <a:off x="-2889952" y="4983533"/>
              <a:ext cx="113747" cy="985446"/>
            </a:xfrm>
            <a:custGeom>
              <a:avLst/>
              <a:gdLst>
                <a:gd name="connsiteX0" fmla="*/ 0 w 262566"/>
                <a:gd name="connsiteY0" fmla="*/ 0 h 2274740"/>
                <a:gd name="connsiteX1" fmla="*/ 262566 w 262566"/>
                <a:gd name="connsiteY1" fmla="*/ 0 h 2274740"/>
                <a:gd name="connsiteX2" fmla="*/ 262566 w 262566"/>
                <a:gd name="connsiteY2" fmla="*/ 2274741 h 2274740"/>
                <a:gd name="connsiteX3" fmla="*/ 0 w 262566"/>
                <a:gd name="connsiteY3" fmla="*/ 2274741 h 2274740"/>
              </a:gdLst>
              <a:ahLst/>
              <a:cxnLst>
                <a:cxn ang="0">
                  <a:pos x="connsiteX0" y="connsiteY0"/>
                </a:cxn>
                <a:cxn ang="0">
                  <a:pos x="connsiteX1" y="connsiteY1"/>
                </a:cxn>
                <a:cxn ang="0">
                  <a:pos x="connsiteX2" y="connsiteY2"/>
                </a:cxn>
                <a:cxn ang="0">
                  <a:pos x="connsiteX3" y="connsiteY3"/>
                </a:cxn>
              </a:cxnLst>
              <a:rect l="l" t="t" r="r" b="b"/>
              <a:pathLst>
                <a:path w="262566" h="2274740">
                  <a:moveTo>
                    <a:pt x="0" y="0"/>
                  </a:moveTo>
                  <a:lnTo>
                    <a:pt x="262566" y="0"/>
                  </a:lnTo>
                  <a:lnTo>
                    <a:pt x="262566" y="2274741"/>
                  </a:lnTo>
                  <a:lnTo>
                    <a:pt x="0" y="2274741"/>
                  </a:lnTo>
                  <a:close/>
                </a:path>
              </a:pathLst>
            </a:custGeom>
            <a:solidFill>
              <a:srgbClr val="7A7A7A">
                <a:alpha val="50000"/>
              </a:srgbClr>
            </a:solidFill>
            <a:ln w="1312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C73364C-FCEC-4AA9-8D33-F21C34F1DE85}"/>
                </a:ext>
              </a:extLst>
            </p:cNvPr>
            <p:cNvSpPr/>
            <p:nvPr/>
          </p:nvSpPr>
          <p:spPr>
            <a:xfrm>
              <a:off x="-2207470" y="4957542"/>
              <a:ext cx="113747" cy="954564"/>
            </a:xfrm>
            <a:custGeom>
              <a:avLst/>
              <a:gdLst>
                <a:gd name="connsiteX0" fmla="*/ 0 w 262566"/>
                <a:gd name="connsiteY0" fmla="*/ 0 h 2203453"/>
                <a:gd name="connsiteX1" fmla="*/ 262566 w 262566"/>
                <a:gd name="connsiteY1" fmla="*/ 0 h 2203453"/>
                <a:gd name="connsiteX2" fmla="*/ 262566 w 262566"/>
                <a:gd name="connsiteY2" fmla="*/ 2203454 h 2203453"/>
                <a:gd name="connsiteX3" fmla="*/ 0 w 262566"/>
                <a:gd name="connsiteY3" fmla="*/ 2203454 h 2203453"/>
              </a:gdLst>
              <a:ahLst/>
              <a:cxnLst>
                <a:cxn ang="0">
                  <a:pos x="connsiteX0" y="connsiteY0"/>
                </a:cxn>
                <a:cxn ang="0">
                  <a:pos x="connsiteX1" y="connsiteY1"/>
                </a:cxn>
                <a:cxn ang="0">
                  <a:pos x="connsiteX2" y="connsiteY2"/>
                </a:cxn>
                <a:cxn ang="0">
                  <a:pos x="connsiteX3" y="connsiteY3"/>
                </a:cxn>
              </a:cxnLst>
              <a:rect l="l" t="t" r="r" b="b"/>
              <a:pathLst>
                <a:path w="262566" h="2203453">
                  <a:moveTo>
                    <a:pt x="0" y="0"/>
                  </a:moveTo>
                  <a:lnTo>
                    <a:pt x="262566" y="0"/>
                  </a:lnTo>
                  <a:lnTo>
                    <a:pt x="262566" y="2203454"/>
                  </a:lnTo>
                  <a:lnTo>
                    <a:pt x="0" y="2203454"/>
                  </a:lnTo>
                  <a:close/>
                </a:path>
              </a:pathLst>
            </a:custGeom>
            <a:solidFill>
              <a:srgbClr val="7A7A7A">
                <a:alpha val="50000"/>
              </a:srgbClr>
            </a:solidFill>
            <a:ln w="1312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3FEA36A-6DBD-49B6-ABCE-D5AF35388005}"/>
                </a:ext>
              </a:extLst>
            </p:cNvPr>
            <p:cNvSpPr/>
            <p:nvPr/>
          </p:nvSpPr>
          <p:spPr>
            <a:xfrm>
              <a:off x="-2548711" y="4945257"/>
              <a:ext cx="113747" cy="985446"/>
            </a:xfrm>
            <a:custGeom>
              <a:avLst/>
              <a:gdLst>
                <a:gd name="connsiteX0" fmla="*/ 0 w 262566"/>
                <a:gd name="connsiteY0" fmla="*/ 0 h 2274740"/>
                <a:gd name="connsiteX1" fmla="*/ 262566 w 262566"/>
                <a:gd name="connsiteY1" fmla="*/ 0 h 2274740"/>
                <a:gd name="connsiteX2" fmla="*/ 262566 w 262566"/>
                <a:gd name="connsiteY2" fmla="*/ 2274741 h 2274740"/>
                <a:gd name="connsiteX3" fmla="*/ 0 w 262566"/>
                <a:gd name="connsiteY3" fmla="*/ 2274741 h 2274740"/>
              </a:gdLst>
              <a:ahLst/>
              <a:cxnLst>
                <a:cxn ang="0">
                  <a:pos x="connsiteX0" y="connsiteY0"/>
                </a:cxn>
                <a:cxn ang="0">
                  <a:pos x="connsiteX1" y="connsiteY1"/>
                </a:cxn>
                <a:cxn ang="0">
                  <a:pos x="connsiteX2" y="connsiteY2"/>
                </a:cxn>
                <a:cxn ang="0">
                  <a:pos x="connsiteX3" y="connsiteY3"/>
                </a:cxn>
              </a:cxnLst>
              <a:rect l="l" t="t" r="r" b="b"/>
              <a:pathLst>
                <a:path w="262566" h="2274740">
                  <a:moveTo>
                    <a:pt x="0" y="0"/>
                  </a:moveTo>
                  <a:lnTo>
                    <a:pt x="262566" y="0"/>
                  </a:lnTo>
                  <a:lnTo>
                    <a:pt x="262566" y="2274741"/>
                  </a:lnTo>
                  <a:lnTo>
                    <a:pt x="0" y="2274741"/>
                  </a:lnTo>
                  <a:close/>
                </a:path>
              </a:pathLst>
            </a:custGeom>
            <a:solidFill>
              <a:srgbClr val="7A7A7A">
                <a:alpha val="50000"/>
              </a:srgbClr>
            </a:solidFill>
            <a:ln w="13125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A06D952-9C37-4AAA-A846-208F220DBD2B}"/>
                </a:ext>
              </a:extLst>
            </p:cNvPr>
            <p:cNvSpPr/>
            <p:nvPr/>
          </p:nvSpPr>
          <p:spPr>
            <a:xfrm>
              <a:off x="-1866229" y="4945257"/>
              <a:ext cx="113747" cy="1004783"/>
            </a:xfrm>
            <a:custGeom>
              <a:avLst/>
              <a:gdLst>
                <a:gd name="connsiteX0" fmla="*/ 0 w 262566"/>
                <a:gd name="connsiteY0" fmla="*/ 0 h 2319376"/>
                <a:gd name="connsiteX1" fmla="*/ 262566 w 262566"/>
                <a:gd name="connsiteY1" fmla="*/ 0 h 2319376"/>
                <a:gd name="connsiteX2" fmla="*/ 262566 w 262566"/>
                <a:gd name="connsiteY2" fmla="*/ 2319377 h 2319376"/>
                <a:gd name="connsiteX3" fmla="*/ 0 w 262566"/>
                <a:gd name="connsiteY3" fmla="*/ 2319377 h 2319376"/>
              </a:gdLst>
              <a:ahLst/>
              <a:cxnLst>
                <a:cxn ang="0">
                  <a:pos x="connsiteX0" y="connsiteY0"/>
                </a:cxn>
                <a:cxn ang="0">
                  <a:pos x="connsiteX1" y="connsiteY1"/>
                </a:cxn>
                <a:cxn ang="0">
                  <a:pos x="connsiteX2" y="connsiteY2"/>
                </a:cxn>
                <a:cxn ang="0">
                  <a:pos x="connsiteX3" y="connsiteY3"/>
                </a:cxn>
              </a:cxnLst>
              <a:rect l="l" t="t" r="r" b="b"/>
              <a:pathLst>
                <a:path w="262566" h="2319376">
                  <a:moveTo>
                    <a:pt x="0" y="0"/>
                  </a:moveTo>
                  <a:lnTo>
                    <a:pt x="262566" y="0"/>
                  </a:lnTo>
                  <a:lnTo>
                    <a:pt x="262566" y="2319377"/>
                  </a:lnTo>
                  <a:lnTo>
                    <a:pt x="0" y="2319377"/>
                  </a:lnTo>
                  <a:close/>
                </a:path>
              </a:pathLst>
            </a:custGeom>
            <a:solidFill>
              <a:srgbClr val="7A7A7A">
                <a:alpha val="50000"/>
              </a:srgbClr>
            </a:solidFill>
            <a:ln w="13125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EF44687-EF21-4A95-9AE1-94945D7C575B}"/>
                </a:ext>
              </a:extLst>
            </p:cNvPr>
            <p:cNvSpPr/>
            <p:nvPr/>
          </p:nvSpPr>
          <p:spPr>
            <a:xfrm>
              <a:off x="-1524988" y="4945257"/>
              <a:ext cx="113747" cy="1023722"/>
            </a:xfrm>
            <a:custGeom>
              <a:avLst/>
              <a:gdLst>
                <a:gd name="connsiteX0" fmla="*/ 0 w 262566"/>
                <a:gd name="connsiteY0" fmla="*/ 0 h 2363094"/>
                <a:gd name="connsiteX1" fmla="*/ 262566 w 262566"/>
                <a:gd name="connsiteY1" fmla="*/ 0 h 2363094"/>
                <a:gd name="connsiteX2" fmla="*/ 262566 w 262566"/>
                <a:gd name="connsiteY2" fmla="*/ 2363094 h 2363094"/>
                <a:gd name="connsiteX3" fmla="*/ 0 w 262566"/>
                <a:gd name="connsiteY3" fmla="*/ 2363094 h 2363094"/>
              </a:gdLst>
              <a:ahLst/>
              <a:cxnLst>
                <a:cxn ang="0">
                  <a:pos x="connsiteX0" y="connsiteY0"/>
                </a:cxn>
                <a:cxn ang="0">
                  <a:pos x="connsiteX1" y="connsiteY1"/>
                </a:cxn>
                <a:cxn ang="0">
                  <a:pos x="connsiteX2" y="connsiteY2"/>
                </a:cxn>
                <a:cxn ang="0">
                  <a:pos x="connsiteX3" y="connsiteY3"/>
                </a:cxn>
              </a:cxnLst>
              <a:rect l="l" t="t" r="r" b="b"/>
              <a:pathLst>
                <a:path w="262566" h="2363094">
                  <a:moveTo>
                    <a:pt x="0" y="0"/>
                  </a:moveTo>
                  <a:lnTo>
                    <a:pt x="262566" y="0"/>
                  </a:lnTo>
                  <a:lnTo>
                    <a:pt x="262566" y="2363094"/>
                  </a:lnTo>
                  <a:lnTo>
                    <a:pt x="0" y="2363094"/>
                  </a:lnTo>
                  <a:close/>
                </a:path>
              </a:pathLst>
            </a:custGeom>
            <a:solidFill>
              <a:srgbClr val="7A7A7A">
                <a:alpha val="50000"/>
              </a:srgbClr>
            </a:solidFill>
            <a:ln w="1312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B5F457-E843-4744-B7FB-5B3D8CB74589}"/>
                </a:ext>
              </a:extLst>
            </p:cNvPr>
            <p:cNvSpPr/>
            <p:nvPr/>
          </p:nvSpPr>
          <p:spPr>
            <a:xfrm>
              <a:off x="-1183748" y="4945257"/>
              <a:ext cx="113747" cy="1023722"/>
            </a:xfrm>
            <a:custGeom>
              <a:avLst/>
              <a:gdLst>
                <a:gd name="connsiteX0" fmla="*/ 0 w 262566"/>
                <a:gd name="connsiteY0" fmla="*/ 0 h 2363094"/>
                <a:gd name="connsiteX1" fmla="*/ 262566 w 262566"/>
                <a:gd name="connsiteY1" fmla="*/ 0 h 2363094"/>
                <a:gd name="connsiteX2" fmla="*/ 262566 w 262566"/>
                <a:gd name="connsiteY2" fmla="*/ 2363094 h 2363094"/>
                <a:gd name="connsiteX3" fmla="*/ 0 w 262566"/>
                <a:gd name="connsiteY3" fmla="*/ 2363094 h 2363094"/>
              </a:gdLst>
              <a:ahLst/>
              <a:cxnLst>
                <a:cxn ang="0">
                  <a:pos x="connsiteX0" y="connsiteY0"/>
                </a:cxn>
                <a:cxn ang="0">
                  <a:pos x="connsiteX1" y="connsiteY1"/>
                </a:cxn>
                <a:cxn ang="0">
                  <a:pos x="connsiteX2" y="connsiteY2"/>
                </a:cxn>
                <a:cxn ang="0">
                  <a:pos x="connsiteX3" y="connsiteY3"/>
                </a:cxn>
              </a:cxnLst>
              <a:rect l="l" t="t" r="r" b="b"/>
              <a:pathLst>
                <a:path w="262566" h="2363094">
                  <a:moveTo>
                    <a:pt x="0" y="0"/>
                  </a:moveTo>
                  <a:lnTo>
                    <a:pt x="262566" y="0"/>
                  </a:lnTo>
                  <a:lnTo>
                    <a:pt x="262566" y="2363094"/>
                  </a:lnTo>
                  <a:lnTo>
                    <a:pt x="0" y="2363094"/>
                  </a:lnTo>
                  <a:close/>
                </a:path>
              </a:pathLst>
            </a:custGeom>
            <a:solidFill>
              <a:srgbClr val="7A7A7A">
                <a:alpha val="50000"/>
              </a:srgbClr>
            </a:solidFill>
            <a:ln w="1312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46BB1B7-1830-441C-A5A5-6DE666303A8F}"/>
                </a:ext>
              </a:extLst>
            </p:cNvPr>
            <p:cNvSpPr/>
            <p:nvPr/>
          </p:nvSpPr>
          <p:spPr>
            <a:xfrm>
              <a:off x="-2886710" y="4888384"/>
              <a:ext cx="1816709" cy="113747"/>
            </a:xfrm>
            <a:custGeom>
              <a:avLst/>
              <a:gdLst>
                <a:gd name="connsiteX0" fmla="*/ 0 w 4193572"/>
                <a:gd name="connsiteY0" fmla="*/ 0 h 262566"/>
                <a:gd name="connsiteX1" fmla="*/ 4193573 w 4193572"/>
                <a:gd name="connsiteY1" fmla="*/ 0 h 262566"/>
                <a:gd name="connsiteX2" fmla="*/ 4193573 w 4193572"/>
                <a:gd name="connsiteY2" fmla="*/ 262566 h 262566"/>
                <a:gd name="connsiteX3" fmla="*/ 0 w 4193572"/>
                <a:gd name="connsiteY3" fmla="*/ 262566 h 262566"/>
              </a:gdLst>
              <a:ahLst/>
              <a:cxnLst>
                <a:cxn ang="0">
                  <a:pos x="connsiteX0" y="connsiteY0"/>
                </a:cxn>
                <a:cxn ang="0">
                  <a:pos x="connsiteX1" y="connsiteY1"/>
                </a:cxn>
                <a:cxn ang="0">
                  <a:pos x="connsiteX2" y="connsiteY2"/>
                </a:cxn>
                <a:cxn ang="0">
                  <a:pos x="connsiteX3" y="connsiteY3"/>
                </a:cxn>
              </a:cxnLst>
              <a:rect l="l" t="t" r="r" b="b"/>
              <a:pathLst>
                <a:path w="4193572" h="262566">
                  <a:moveTo>
                    <a:pt x="0" y="0"/>
                  </a:moveTo>
                  <a:lnTo>
                    <a:pt x="4193573" y="0"/>
                  </a:lnTo>
                  <a:lnTo>
                    <a:pt x="4193573" y="262566"/>
                  </a:lnTo>
                  <a:lnTo>
                    <a:pt x="0" y="262566"/>
                  </a:lnTo>
                  <a:close/>
                </a:path>
              </a:pathLst>
            </a:custGeom>
            <a:solidFill>
              <a:srgbClr val="7A7A7A"/>
            </a:solidFill>
            <a:ln w="13125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3BB8700-9CE4-4CA8-841E-3CA3159DA196}"/>
                </a:ext>
              </a:extLst>
            </p:cNvPr>
            <p:cNvSpPr/>
            <p:nvPr/>
          </p:nvSpPr>
          <p:spPr>
            <a:xfrm>
              <a:off x="-2886710" y="5912106"/>
              <a:ext cx="1816709" cy="113747"/>
            </a:xfrm>
            <a:custGeom>
              <a:avLst/>
              <a:gdLst>
                <a:gd name="connsiteX0" fmla="*/ 0 w 4193572"/>
                <a:gd name="connsiteY0" fmla="*/ 0 h 262566"/>
                <a:gd name="connsiteX1" fmla="*/ 4193573 w 4193572"/>
                <a:gd name="connsiteY1" fmla="*/ 0 h 262566"/>
                <a:gd name="connsiteX2" fmla="*/ 4193573 w 4193572"/>
                <a:gd name="connsiteY2" fmla="*/ 262566 h 262566"/>
                <a:gd name="connsiteX3" fmla="*/ 0 w 4193572"/>
                <a:gd name="connsiteY3" fmla="*/ 262566 h 262566"/>
              </a:gdLst>
              <a:ahLst/>
              <a:cxnLst>
                <a:cxn ang="0">
                  <a:pos x="connsiteX0" y="connsiteY0"/>
                </a:cxn>
                <a:cxn ang="0">
                  <a:pos x="connsiteX1" y="connsiteY1"/>
                </a:cxn>
                <a:cxn ang="0">
                  <a:pos x="connsiteX2" y="connsiteY2"/>
                </a:cxn>
                <a:cxn ang="0">
                  <a:pos x="connsiteX3" y="connsiteY3"/>
                </a:cxn>
              </a:cxnLst>
              <a:rect l="l" t="t" r="r" b="b"/>
              <a:pathLst>
                <a:path w="4193572" h="262566">
                  <a:moveTo>
                    <a:pt x="0" y="0"/>
                  </a:moveTo>
                  <a:lnTo>
                    <a:pt x="4193573" y="0"/>
                  </a:lnTo>
                  <a:lnTo>
                    <a:pt x="4193573" y="262566"/>
                  </a:lnTo>
                  <a:lnTo>
                    <a:pt x="0" y="262566"/>
                  </a:lnTo>
                  <a:close/>
                </a:path>
              </a:pathLst>
            </a:custGeom>
            <a:solidFill>
              <a:srgbClr val="7A7A7A"/>
            </a:solidFill>
            <a:ln w="131255" cap="flat">
              <a:noFill/>
              <a:prstDash val="solid"/>
              <a:miter/>
            </a:ln>
          </p:spPr>
          <p:txBody>
            <a:bodyPr rtlCol="0" anchor="ctr"/>
            <a:lstStyle/>
            <a:p>
              <a:endParaRPr lang="en-US"/>
            </a:p>
          </p:txBody>
        </p:sp>
      </p:grpSp>
      <p:sp>
        <p:nvSpPr>
          <p:cNvPr id="48" name="Code">
            <a:extLst>
              <a:ext uri="{FF2B5EF4-FFF2-40B4-BE49-F238E27FC236}">
                <a16:creationId xmlns:a16="http://schemas.microsoft.com/office/drawing/2014/main" id="{8737B512-A3E2-40C2-A204-4B2B61682F4A}"/>
              </a:ext>
            </a:extLst>
          </p:cNvPr>
          <p:cNvSpPr txBox="1"/>
          <p:nvPr/>
        </p:nvSpPr>
        <p:spPr>
          <a:xfrm>
            <a:off x="738963" y="3287457"/>
            <a:ext cx="2050561" cy="769441"/>
          </a:xfrm>
          <a:prstGeom prst="rect">
            <a:avLst/>
          </a:prstGeom>
          <a:noFill/>
        </p:spPr>
        <p:txBody>
          <a:bodyPr wrap="none" rtlCol="0">
            <a:spAutoFit/>
          </a:bodyPr>
          <a:lstStyle/>
          <a:p>
            <a:r>
              <a:rPr lang="en-US" sz="4400" b="1" dirty="0">
                <a:latin typeface="Consolas" panose="020B0609020204030204" pitchFamily="49" charset="0"/>
              </a:rPr>
              <a:t>&lt;Code&gt;</a:t>
            </a:r>
          </a:p>
        </p:txBody>
      </p:sp>
      <p:sp>
        <p:nvSpPr>
          <p:cNvPr id="49" name="TextBox 48">
            <a:extLst>
              <a:ext uri="{FF2B5EF4-FFF2-40B4-BE49-F238E27FC236}">
                <a16:creationId xmlns:a16="http://schemas.microsoft.com/office/drawing/2014/main" id="{D12FB17D-5A8C-4521-BF4E-A4D9596C6855}"/>
              </a:ext>
            </a:extLst>
          </p:cNvPr>
          <p:cNvSpPr txBox="1"/>
          <p:nvPr/>
        </p:nvSpPr>
        <p:spPr>
          <a:xfrm>
            <a:off x="2804114" y="4047799"/>
            <a:ext cx="2444900" cy="1077218"/>
          </a:xfrm>
          <a:prstGeom prst="rect">
            <a:avLst/>
          </a:prstGeom>
          <a:noFill/>
        </p:spPr>
        <p:txBody>
          <a:bodyPr wrap="none" rtlCol="0">
            <a:spAutoFit/>
          </a:bodyPr>
          <a:lstStyle/>
          <a:p>
            <a:r>
              <a:rPr lang="en-US" sz="3200" b="1" dirty="0">
                <a:latin typeface="Consolas" panose="020B0609020204030204" pitchFamily="49" charset="0"/>
              </a:rPr>
              <a:t>Languages </a:t>
            </a:r>
            <a:br>
              <a:rPr lang="en-US" sz="3200" b="1" dirty="0">
                <a:latin typeface="Consolas" panose="020B0609020204030204" pitchFamily="49" charset="0"/>
              </a:rPr>
            </a:br>
            <a:r>
              <a:rPr lang="en-US" sz="3200" b="1" dirty="0">
                <a:latin typeface="Consolas" panose="020B0609020204030204" pitchFamily="49" charset="0"/>
              </a:rPr>
              <a:t>&amp; runtimes</a:t>
            </a:r>
          </a:p>
        </p:txBody>
      </p:sp>
      <p:pic>
        <p:nvPicPr>
          <p:cNvPr id="50" name="Picture 4" descr="Image result for linux icon png">
            <a:extLst>
              <a:ext uri="{FF2B5EF4-FFF2-40B4-BE49-F238E27FC236}">
                <a16:creationId xmlns:a16="http://schemas.microsoft.com/office/drawing/2014/main" id="{616978C9-64BA-444E-915D-6C246902A8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524" y="5494349"/>
            <a:ext cx="925358" cy="925356"/>
          </a:xfrm>
          <a:prstGeom prst="rect">
            <a:avLst/>
          </a:prstGeom>
          <a:noFill/>
          <a:extLst>
            <a:ext uri="{909E8E84-426E-40DD-AFC4-6F175D3DCCD1}">
              <a14:hiddenFill xmlns:a14="http://schemas.microsoft.com/office/drawing/2010/main">
                <a:solidFill>
                  <a:srgbClr val="FFFFFF"/>
                </a:solidFill>
              </a14:hiddenFill>
            </a:ext>
          </a:extLst>
        </p:spPr>
      </p:pic>
      <p:pic>
        <p:nvPicPr>
          <p:cNvPr id="51" name="Windows" descr="Related image">
            <a:extLst>
              <a:ext uri="{FF2B5EF4-FFF2-40B4-BE49-F238E27FC236}">
                <a16:creationId xmlns:a16="http://schemas.microsoft.com/office/drawing/2014/main" id="{61AC8742-2AE0-401E-BD8F-E81CC7888F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579" t="19617" r="25733" b="15444"/>
          <a:stretch/>
        </p:blipFill>
        <p:spPr bwMode="auto">
          <a:xfrm>
            <a:off x="4425092" y="5591375"/>
            <a:ext cx="687152" cy="678183"/>
          </a:xfrm>
          <a:prstGeom prst="rect">
            <a:avLst/>
          </a:prstGeom>
          <a:noFill/>
          <a:extLst>
            <a:ext uri="{909E8E84-426E-40DD-AFC4-6F175D3DCCD1}">
              <a14:hiddenFill xmlns:a14="http://schemas.microsoft.com/office/drawing/2010/main">
                <a:solidFill>
                  <a:srgbClr val="FFFFFF"/>
                </a:solidFill>
              </a14:hiddenFill>
            </a:ext>
          </a:extLst>
        </p:spPr>
      </p:pic>
      <p:pic>
        <p:nvPicPr>
          <p:cNvPr id="52" name="Java" descr="Image result for java icon">
            <a:extLst>
              <a:ext uri="{FF2B5EF4-FFF2-40B4-BE49-F238E27FC236}">
                <a16:creationId xmlns:a16="http://schemas.microsoft.com/office/drawing/2014/main" id="{7A6184D4-EBD1-45A7-865B-0956AE4133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9707" y="4071246"/>
            <a:ext cx="800020" cy="800020"/>
          </a:xfrm>
          <a:prstGeom prst="rect">
            <a:avLst/>
          </a:prstGeom>
          <a:noFill/>
          <a:extLst>
            <a:ext uri="{909E8E84-426E-40DD-AFC4-6F175D3DCCD1}">
              <a14:hiddenFill xmlns:a14="http://schemas.microsoft.com/office/drawing/2010/main">
                <a:solidFill>
                  <a:srgbClr val="FFFFFF"/>
                </a:solidFill>
              </a14:hiddenFill>
            </a:ext>
          </a:extLst>
        </p:spPr>
      </p:pic>
      <p:pic>
        <p:nvPicPr>
          <p:cNvPr id="53" name="DotNet" descr="Image result for .net core logo">
            <a:extLst>
              <a:ext uri="{FF2B5EF4-FFF2-40B4-BE49-F238E27FC236}">
                <a16:creationId xmlns:a16="http://schemas.microsoft.com/office/drawing/2014/main" id="{78C3EB36-4506-4B4A-A73B-3856F26FA9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2948" y="4128356"/>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4" name="Node" descr="Image result for node logo">
            <a:extLst>
              <a:ext uri="{FF2B5EF4-FFF2-40B4-BE49-F238E27FC236}">
                <a16:creationId xmlns:a16="http://schemas.microsoft.com/office/drawing/2014/main" id="{5AC9194B-C049-4C43-B5DC-CCD9F0390CD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1856" y="4168272"/>
            <a:ext cx="1119505" cy="685800"/>
          </a:xfrm>
          <a:prstGeom prst="rect">
            <a:avLst/>
          </a:prstGeom>
          <a:noFill/>
          <a:extLst>
            <a:ext uri="{909E8E84-426E-40DD-AFC4-6F175D3DCCD1}">
              <a14:hiddenFill xmlns:a14="http://schemas.microsoft.com/office/drawing/2010/main">
                <a:solidFill>
                  <a:srgbClr val="FFFFFF"/>
                </a:solidFill>
              </a14:hiddenFill>
            </a:ext>
          </a:extLst>
        </p:spPr>
      </p:pic>
      <p:pic>
        <p:nvPicPr>
          <p:cNvPr id="55" name="Rust" descr="Related image">
            <a:extLst>
              <a:ext uri="{FF2B5EF4-FFF2-40B4-BE49-F238E27FC236}">
                <a16:creationId xmlns:a16="http://schemas.microsoft.com/office/drawing/2014/main" id="{486D2C96-C9DB-4C76-9BF4-BDF44E5672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30288" y="4173188"/>
            <a:ext cx="666939" cy="666476"/>
          </a:xfrm>
          <a:prstGeom prst="rect">
            <a:avLst/>
          </a:prstGeom>
          <a:noFill/>
          <a:extLst>
            <a:ext uri="{909E8E84-426E-40DD-AFC4-6F175D3DCCD1}">
              <a14:hiddenFill xmlns:a14="http://schemas.microsoft.com/office/drawing/2010/main">
                <a:solidFill>
                  <a:srgbClr val="FFFFFF"/>
                </a:solidFill>
              </a14:hiddenFill>
            </a:ext>
          </a:extLst>
        </p:spPr>
      </p:pic>
      <p:pic>
        <p:nvPicPr>
          <p:cNvPr id="56" name="GoLang" descr="Related image">
            <a:extLst>
              <a:ext uri="{FF2B5EF4-FFF2-40B4-BE49-F238E27FC236}">
                <a16:creationId xmlns:a16="http://schemas.microsoft.com/office/drawing/2014/main" id="{60BC99A5-EE21-44BC-98A5-DDEB62486D3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61355" y="4092865"/>
            <a:ext cx="800021" cy="800021"/>
          </a:xfrm>
          <a:prstGeom prst="rect">
            <a:avLst/>
          </a:prstGeom>
          <a:noFill/>
          <a:extLst>
            <a:ext uri="{909E8E84-426E-40DD-AFC4-6F175D3DCCD1}">
              <a14:hiddenFill xmlns:a14="http://schemas.microsoft.com/office/drawing/2010/main">
                <a:solidFill>
                  <a:srgbClr val="FFFFFF"/>
                </a:solidFill>
              </a14:hiddenFill>
            </a:ext>
          </a:extLst>
        </p:spPr>
      </p:pic>
      <p:pic>
        <p:nvPicPr>
          <p:cNvPr id="57" name="Python" descr="Image result for python logo">
            <a:extLst>
              <a:ext uri="{FF2B5EF4-FFF2-40B4-BE49-F238E27FC236}">
                <a16:creationId xmlns:a16="http://schemas.microsoft.com/office/drawing/2014/main" id="{ABB19C4D-39A5-4B40-A2C3-F08178FE75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64042" y="4092866"/>
            <a:ext cx="800021" cy="800021"/>
          </a:xfrm>
          <a:prstGeom prst="rect">
            <a:avLst/>
          </a:prstGeom>
          <a:noFill/>
          <a:extLst>
            <a:ext uri="{909E8E84-426E-40DD-AFC4-6F175D3DCCD1}">
              <a14:hiddenFill xmlns:a14="http://schemas.microsoft.com/office/drawing/2010/main">
                <a:solidFill>
                  <a:srgbClr val="FFFFFF"/>
                </a:solidFill>
              </a14:hiddenFill>
            </a:ext>
          </a:extLst>
        </p:spPr>
      </p:pic>
      <p:pic>
        <p:nvPicPr>
          <p:cNvPr id="58" name="Ruby" descr="Image result for ruby logo">
            <a:extLst>
              <a:ext uri="{FF2B5EF4-FFF2-40B4-BE49-F238E27FC236}">
                <a16:creationId xmlns:a16="http://schemas.microsoft.com/office/drawing/2014/main" id="{EE188733-1C59-42B9-BF73-49F28AF2437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8869" r="18204"/>
          <a:stretch/>
        </p:blipFill>
        <p:spPr bwMode="auto">
          <a:xfrm>
            <a:off x="6464062" y="4131416"/>
            <a:ext cx="635314" cy="702114"/>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C4A0EBE8-4A78-4915-9A5E-645C8EBB0E39}"/>
              </a:ext>
            </a:extLst>
          </p:cNvPr>
          <p:cNvSpPr txBox="1"/>
          <p:nvPr/>
        </p:nvSpPr>
        <p:spPr>
          <a:xfrm>
            <a:off x="6497606" y="3272067"/>
            <a:ext cx="2361544" cy="769441"/>
          </a:xfrm>
          <a:prstGeom prst="rect">
            <a:avLst/>
          </a:prstGeom>
          <a:noFill/>
        </p:spPr>
        <p:txBody>
          <a:bodyPr wrap="none" rtlCol="0">
            <a:spAutoFit/>
          </a:bodyPr>
          <a:lstStyle/>
          <a:p>
            <a:r>
              <a:rPr lang="en-US" sz="4400" b="1" dirty="0">
                <a:latin typeface="Consolas" panose="020B0609020204030204" pitchFamily="49" charset="0"/>
              </a:rPr>
              <a:t>Version</a:t>
            </a:r>
          </a:p>
        </p:txBody>
      </p:sp>
      <p:sp>
        <p:nvSpPr>
          <p:cNvPr id="60" name="TextBox 59">
            <a:extLst>
              <a:ext uri="{FF2B5EF4-FFF2-40B4-BE49-F238E27FC236}">
                <a16:creationId xmlns:a16="http://schemas.microsoft.com/office/drawing/2014/main" id="{A9443728-41CF-49D3-A27F-5FAF32FB54B0}"/>
              </a:ext>
            </a:extLst>
          </p:cNvPr>
          <p:cNvSpPr txBox="1"/>
          <p:nvPr/>
        </p:nvSpPr>
        <p:spPr>
          <a:xfrm>
            <a:off x="3745483" y="3847744"/>
            <a:ext cx="325730" cy="400110"/>
          </a:xfrm>
          <a:prstGeom prst="rect">
            <a:avLst/>
          </a:prstGeom>
          <a:noFill/>
        </p:spPr>
        <p:txBody>
          <a:bodyPr wrap="none" rtlCol="0">
            <a:spAutoFit/>
          </a:bodyPr>
          <a:lstStyle/>
          <a:p>
            <a:r>
              <a:rPr lang="en-US" sz="2000" b="1" dirty="0">
                <a:solidFill>
                  <a:srgbClr val="0070C0"/>
                </a:solidFill>
                <a:latin typeface="Consolas" panose="020B0609020204030204" pitchFamily="49" charset="0"/>
              </a:rPr>
              <a:t>1</a:t>
            </a:r>
          </a:p>
        </p:txBody>
      </p:sp>
      <p:sp>
        <p:nvSpPr>
          <p:cNvPr id="61" name="TextBox 60">
            <a:extLst>
              <a:ext uri="{FF2B5EF4-FFF2-40B4-BE49-F238E27FC236}">
                <a16:creationId xmlns:a16="http://schemas.microsoft.com/office/drawing/2014/main" id="{E0512B78-5621-4AB3-BF94-029E55C5083A}"/>
              </a:ext>
            </a:extLst>
          </p:cNvPr>
          <p:cNvSpPr txBox="1"/>
          <p:nvPr/>
        </p:nvSpPr>
        <p:spPr>
          <a:xfrm>
            <a:off x="3969274" y="3663962"/>
            <a:ext cx="607859" cy="400110"/>
          </a:xfrm>
          <a:prstGeom prst="rect">
            <a:avLst/>
          </a:prstGeom>
          <a:noFill/>
        </p:spPr>
        <p:txBody>
          <a:bodyPr wrap="none" rtlCol="0">
            <a:spAutoFit/>
          </a:bodyPr>
          <a:lstStyle/>
          <a:p>
            <a:r>
              <a:rPr lang="en-US" sz="2000" b="1" dirty="0">
                <a:solidFill>
                  <a:srgbClr val="0070C0"/>
                </a:solidFill>
                <a:latin typeface="Consolas" panose="020B0609020204030204" pitchFamily="49" charset="0"/>
              </a:rPr>
              <a:t>2.1</a:t>
            </a:r>
          </a:p>
        </p:txBody>
      </p:sp>
      <p:sp>
        <p:nvSpPr>
          <p:cNvPr id="62" name="TextBox 61">
            <a:extLst>
              <a:ext uri="{FF2B5EF4-FFF2-40B4-BE49-F238E27FC236}">
                <a16:creationId xmlns:a16="http://schemas.microsoft.com/office/drawing/2014/main" id="{6EA9BBAA-1A89-4112-A7FB-223E31007FFD}"/>
              </a:ext>
            </a:extLst>
          </p:cNvPr>
          <p:cNvSpPr txBox="1"/>
          <p:nvPr/>
        </p:nvSpPr>
        <p:spPr>
          <a:xfrm>
            <a:off x="4237629" y="3272067"/>
            <a:ext cx="1595309" cy="400110"/>
          </a:xfrm>
          <a:prstGeom prst="rect">
            <a:avLst/>
          </a:prstGeom>
          <a:noFill/>
        </p:spPr>
        <p:txBody>
          <a:bodyPr wrap="none" rtlCol="0">
            <a:spAutoFit/>
          </a:bodyPr>
          <a:lstStyle/>
          <a:p>
            <a:r>
              <a:rPr lang="en-US" sz="2000" b="1" dirty="0">
                <a:solidFill>
                  <a:srgbClr val="0070C0"/>
                </a:solidFill>
                <a:latin typeface="Consolas" panose="020B0609020204030204" pitchFamily="49" charset="0"/>
              </a:rPr>
              <a:t>3.0preview</a:t>
            </a:r>
          </a:p>
        </p:txBody>
      </p:sp>
      <p:sp>
        <p:nvSpPr>
          <p:cNvPr id="63" name="TextBox 62">
            <a:extLst>
              <a:ext uri="{FF2B5EF4-FFF2-40B4-BE49-F238E27FC236}">
                <a16:creationId xmlns:a16="http://schemas.microsoft.com/office/drawing/2014/main" id="{09382A50-B483-40C5-815E-6E88D31B3C5D}"/>
              </a:ext>
            </a:extLst>
          </p:cNvPr>
          <p:cNvSpPr txBox="1"/>
          <p:nvPr/>
        </p:nvSpPr>
        <p:spPr>
          <a:xfrm>
            <a:off x="5322884" y="3685339"/>
            <a:ext cx="325730" cy="400110"/>
          </a:xfrm>
          <a:prstGeom prst="rect">
            <a:avLst/>
          </a:prstGeom>
          <a:noFill/>
        </p:spPr>
        <p:txBody>
          <a:bodyPr wrap="none" rtlCol="0">
            <a:spAutoFit/>
          </a:bodyPr>
          <a:lstStyle/>
          <a:p>
            <a:r>
              <a:rPr lang="en-US" sz="2000" b="1" dirty="0">
                <a:solidFill>
                  <a:srgbClr val="0070C0"/>
                </a:solidFill>
                <a:latin typeface="Consolas" panose="020B0609020204030204" pitchFamily="49" charset="0"/>
              </a:rPr>
              <a:t>9</a:t>
            </a:r>
          </a:p>
        </p:txBody>
      </p:sp>
      <p:sp>
        <p:nvSpPr>
          <p:cNvPr id="64" name="TextBox 63">
            <a:extLst>
              <a:ext uri="{FF2B5EF4-FFF2-40B4-BE49-F238E27FC236}">
                <a16:creationId xmlns:a16="http://schemas.microsoft.com/office/drawing/2014/main" id="{8A13B32B-FD23-4487-8DED-AB74A377B7BC}"/>
              </a:ext>
            </a:extLst>
          </p:cNvPr>
          <p:cNvSpPr txBox="1"/>
          <p:nvPr/>
        </p:nvSpPr>
        <p:spPr>
          <a:xfrm>
            <a:off x="5569339" y="3435911"/>
            <a:ext cx="832279" cy="400110"/>
          </a:xfrm>
          <a:prstGeom prst="rect">
            <a:avLst/>
          </a:prstGeom>
          <a:noFill/>
        </p:spPr>
        <p:txBody>
          <a:bodyPr wrap="none" rtlCol="0">
            <a:spAutoFit/>
          </a:bodyPr>
          <a:lstStyle/>
          <a:p>
            <a:r>
              <a:rPr lang="en-US" sz="2000" b="1" dirty="0">
                <a:solidFill>
                  <a:srgbClr val="0070C0"/>
                </a:solidFill>
                <a:latin typeface="Consolas" panose="020B0609020204030204" pitchFamily="49" charset="0"/>
              </a:rPr>
              <a:t>9</a:t>
            </a:r>
            <a:r>
              <a:rPr lang="en-US" b="1" dirty="0">
                <a:solidFill>
                  <a:srgbClr val="0070C0"/>
                </a:solidFill>
                <a:latin typeface="Consolas" panose="020B0609020204030204" pitchFamily="49" charset="0"/>
              </a:rPr>
              <a:t>.341</a:t>
            </a:r>
            <a:endParaRPr lang="en-US" sz="2000" b="1" dirty="0">
              <a:solidFill>
                <a:srgbClr val="0070C0"/>
              </a:solidFill>
              <a:latin typeface="Consolas" panose="020B0609020204030204" pitchFamily="49" charset="0"/>
            </a:endParaRPr>
          </a:p>
        </p:txBody>
      </p:sp>
      <p:grpSp>
        <p:nvGrpSpPr>
          <p:cNvPr id="65" name="Storage">
            <a:extLst>
              <a:ext uri="{FF2B5EF4-FFF2-40B4-BE49-F238E27FC236}">
                <a16:creationId xmlns:a16="http://schemas.microsoft.com/office/drawing/2014/main" id="{E9DD7B96-65CF-4EFD-A025-854F0469F60E}"/>
              </a:ext>
            </a:extLst>
          </p:cNvPr>
          <p:cNvGrpSpPr/>
          <p:nvPr/>
        </p:nvGrpSpPr>
        <p:grpSpPr>
          <a:xfrm>
            <a:off x="10205970" y="3035383"/>
            <a:ext cx="1016912" cy="1132889"/>
            <a:chOff x="9579960" y="5226853"/>
            <a:chExt cx="1016912" cy="1132889"/>
          </a:xfrm>
        </p:grpSpPr>
        <p:sp>
          <p:nvSpPr>
            <p:cNvPr id="66" name="Title 1">
              <a:extLst>
                <a:ext uri="{FF2B5EF4-FFF2-40B4-BE49-F238E27FC236}">
                  <a16:creationId xmlns:a16="http://schemas.microsoft.com/office/drawing/2014/main" id="{E9DF404D-3ADF-4A7A-B0DD-0DC001CA8738}"/>
                </a:ext>
              </a:extLst>
            </p:cNvPr>
            <p:cNvSpPr txBox="1">
              <a:spLocks/>
            </p:cNvSpPr>
            <p:nvPr/>
          </p:nvSpPr>
          <p:spPr>
            <a:xfrm>
              <a:off x="9579960" y="6144298"/>
              <a:ext cx="962821" cy="21544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400" spc="0" dirty="0">
                  <a:solidFill>
                    <a:srgbClr val="000000"/>
                  </a:solidFill>
                  <a:latin typeface="Segoe UI Semibold" panose="020B0702040204020203" pitchFamily="34" charset="0"/>
                  <a:cs typeface="Segoe UI Semibold" panose="020B0702040204020203" pitchFamily="34" charset="0"/>
                </a:rPr>
                <a:t>Storage</a:t>
              </a:r>
            </a:p>
          </p:txBody>
        </p:sp>
        <p:sp>
          <p:nvSpPr>
            <p:cNvPr id="67" name="Freeform: Shape 66">
              <a:extLst>
                <a:ext uri="{FF2B5EF4-FFF2-40B4-BE49-F238E27FC236}">
                  <a16:creationId xmlns:a16="http://schemas.microsoft.com/office/drawing/2014/main" id="{9C6703DD-4A1C-4886-A5D2-470ADBDAAD4E}"/>
                </a:ext>
              </a:extLst>
            </p:cNvPr>
            <p:cNvSpPr/>
            <p:nvPr/>
          </p:nvSpPr>
          <p:spPr>
            <a:xfrm>
              <a:off x="9705022" y="5226853"/>
              <a:ext cx="891850" cy="769441"/>
            </a:xfrm>
            <a:custGeom>
              <a:avLst/>
              <a:gdLst>
                <a:gd name="connsiteX0" fmla="*/ 414814 w 485775"/>
                <a:gd name="connsiteY0" fmla="*/ 168116 h 419100"/>
                <a:gd name="connsiteX1" fmla="*/ 383381 w 485775"/>
                <a:gd name="connsiteY1" fmla="*/ 168116 h 419100"/>
                <a:gd name="connsiteX2" fmla="*/ 383381 w 485775"/>
                <a:gd name="connsiteY2" fmla="*/ 21431 h 419100"/>
                <a:gd name="connsiteX3" fmla="*/ 369094 w 485775"/>
                <a:gd name="connsiteY3" fmla="*/ 7144 h 419100"/>
                <a:gd name="connsiteX4" fmla="*/ 21431 w 485775"/>
                <a:gd name="connsiteY4" fmla="*/ 7144 h 419100"/>
                <a:gd name="connsiteX5" fmla="*/ 7144 w 485775"/>
                <a:gd name="connsiteY5" fmla="*/ 21431 h 419100"/>
                <a:gd name="connsiteX6" fmla="*/ 7144 w 485775"/>
                <a:gd name="connsiteY6" fmla="*/ 313849 h 419100"/>
                <a:gd name="connsiteX7" fmla="*/ 21431 w 485775"/>
                <a:gd name="connsiteY7" fmla="*/ 328136 h 419100"/>
                <a:gd name="connsiteX8" fmla="*/ 218599 w 485775"/>
                <a:gd name="connsiteY8" fmla="*/ 328136 h 419100"/>
                <a:gd name="connsiteX9" fmla="*/ 270034 w 485775"/>
                <a:gd name="connsiteY9" fmla="*/ 417671 h 419100"/>
                <a:gd name="connsiteX10" fmla="*/ 413861 w 485775"/>
                <a:gd name="connsiteY10" fmla="*/ 417671 h 419100"/>
                <a:gd name="connsiteX11" fmla="*/ 485299 w 485775"/>
                <a:gd name="connsiteY11" fmla="*/ 292894 h 419100"/>
                <a:gd name="connsiteX12" fmla="*/ 414814 w 485775"/>
                <a:gd name="connsiteY12" fmla="*/ 168116 h 419100"/>
                <a:gd name="connsiteX13" fmla="*/ 286226 w 485775"/>
                <a:gd name="connsiteY13" fmla="*/ 90964 h 419100"/>
                <a:gd name="connsiteX14" fmla="*/ 355759 w 485775"/>
                <a:gd name="connsiteY14" fmla="*/ 90964 h 419100"/>
                <a:gd name="connsiteX15" fmla="*/ 355759 w 485775"/>
                <a:gd name="connsiteY15" fmla="*/ 132874 h 419100"/>
                <a:gd name="connsiteX16" fmla="*/ 286226 w 485775"/>
                <a:gd name="connsiteY16" fmla="*/ 132874 h 419100"/>
                <a:gd name="connsiteX17" fmla="*/ 286226 w 485775"/>
                <a:gd name="connsiteY17" fmla="*/ 90964 h 419100"/>
                <a:gd name="connsiteX18" fmla="*/ 355759 w 485775"/>
                <a:gd name="connsiteY18" fmla="*/ 147161 h 419100"/>
                <a:gd name="connsiteX19" fmla="*/ 355759 w 485775"/>
                <a:gd name="connsiteY19" fmla="*/ 168116 h 419100"/>
                <a:gd name="connsiteX20" fmla="*/ 286226 w 485775"/>
                <a:gd name="connsiteY20" fmla="*/ 168116 h 419100"/>
                <a:gd name="connsiteX21" fmla="*/ 286226 w 485775"/>
                <a:gd name="connsiteY21" fmla="*/ 147161 h 419100"/>
                <a:gd name="connsiteX22" fmla="*/ 355759 w 485775"/>
                <a:gd name="connsiteY22" fmla="*/ 147161 h 419100"/>
                <a:gd name="connsiteX23" fmla="*/ 202406 w 485775"/>
                <a:gd name="connsiteY23" fmla="*/ 90964 h 419100"/>
                <a:gd name="connsiteX24" fmla="*/ 271939 w 485775"/>
                <a:gd name="connsiteY24" fmla="*/ 90964 h 419100"/>
                <a:gd name="connsiteX25" fmla="*/ 271939 w 485775"/>
                <a:gd name="connsiteY25" fmla="*/ 132874 h 419100"/>
                <a:gd name="connsiteX26" fmla="*/ 202406 w 485775"/>
                <a:gd name="connsiteY26" fmla="*/ 132874 h 419100"/>
                <a:gd name="connsiteX27" fmla="*/ 202406 w 485775"/>
                <a:gd name="connsiteY27" fmla="*/ 90964 h 419100"/>
                <a:gd name="connsiteX28" fmla="*/ 202406 w 485775"/>
                <a:gd name="connsiteY28" fmla="*/ 147161 h 419100"/>
                <a:gd name="connsiteX29" fmla="*/ 271939 w 485775"/>
                <a:gd name="connsiteY29" fmla="*/ 147161 h 419100"/>
                <a:gd name="connsiteX30" fmla="*/ 271939 w 485775"/>
                <a:gd name="connsiteY30" fmla="*/ 168116 h 419100"/>
                <a:gd name="connsiteX31" fmla="*/ 270034 w 485775"/>
                <a:gd name="connsiteY31" fmla="*/ 168116 h 419100"/>
                <a:gd name="connsiteX32" fmla="*/ 257651 w 485775"/>
                <a:gd name="connsiteY32" fmla="*/ 189071 h 419100"/>
                <a:gd name="connsiteX33" fmla="*/ 201454 w 485775"/>
                <a:gd name="connsiteY33" fmla="*/ 189071 h 419100"/>
                <a:gd name="connsiteX34" fmla="*/ 201454 w 485775"/>
                <a:gd name="connsiteY34" fmla="*/ 147161 h 419100"/>
                <a:gd name="connsiteX35" fmla="*/ 202406 w 485775"/>
                <a:gd name="connsiteY35" fmla="*/ 202406 h 419100"/>
                <a:gd name="connsiteX36" fmla="*/ 250031 w 485775"/>
                <a:gd name="connsiteY36" fmla="*/ 202406 h 419100"/>
                <a:gd name="connsiteX37" fmla="*/ 226219 w 485775"/>
                <a:gd name="connsiteY37" fmla="*/ 244316 h 419100"/>
                <a:gd name="connsiteX38" fmla="*/ 202406 w 485775"/>
                <a:gd name="connsiteY38" fmla="*/ 244316 h 419100"/>
                <a:gd name="connsiteX39" fmla="*/ 202406 w 485775"/>
                <a:gd name="connsiteY39" fmla="*/ 202406 h 419100"/>
                <a:gd name="connsiteX40" fmla="*/ 218599 w 485775"/>
                <a:gd name="connsiteY40" fmla="*/ 257651 h 419100"/>
                <a:gd name="connsiteX41" fmla="*/ 202406 w 485775"/>
                <a:gd name="connsiteY41" fmla="*/ 285274 h 419100"/>
                <a:gd name="connsiteX42" fmla="*/ 202406 w 485775"/>
                <a:gd name="connsiteY42" fmla="*/ 257651 h 419100"/>
                <a:gd name="connsiteX43" fmla="*/ 218599 w 485775"/>
                <a:gd name="connsiteY43" fmla="*/ 257651 h 419100"/>
                <a:gd name="connsiteX44" fmla="*/ 105251 w 485775"/>
                <a:gd name="connsiteY44" fmla="*/ 299561 h 419100"/>
                <a:gd name="connsiteX45" fmla="*/ 35719 w 485775"/>
                <a:gd name="connsiteY45" fmla="*/ 299561 h 419100"/>
                <a:gd name="connsiteX46" fmla="*/ 35719 w 485775"/>
                <a:gd name="connsiteY46" fmla="*/ 257651 h 419100"/>
                <a:gd name="connsiteX47" fmla="*/ 105251 w 485775"/>
                <a:gd name="connsiteY47" fmla="*/ 257651 h 419100"/>
                <a:gd name="connsiteX48" fmla="*/ 105251 w 485775"/>
                <a:gd name="connsiteY48" fmla="*/ 299561 h 419100"/>
                <a:gd name="connsiteX49" fmla="*/ 105251 w 485775"/>
                <a:gd name="connsiteY49" fmla="*/ 244316 h 419100"/>
                <a:gd name="connsiteX50" fmla="*/ 35719 w 485775"/>
                <a:gd name="connsiteY50" fmla="*/ 244316 h 419100"/>
                <a:gd name="connsiteX51" fmla="*/ 35719 w 485775"/>
                <a:gd name="connsiteY51" fmla="*/ 202406 h 419100"/>
                <a:gd name="connsiteX52" fmla="*/ 105251 w 485775"/>
                <a:gd name="connsiteY52" fmla="*/ 202406 h 419100"/>
                <a:gd name="connsiteX53" fmla="*/ 105251 w 485775"/>
                <a:gd name="connsiteY53" fmla="*/ 244316 h 419100"/>
                <a:gd name="connsiteX54" fmla="*/ 105251 w 485775"/>
                <a:gd name="connsiteY54" fmla="*/ 188119 h 419100"/>
                <a:gd name="connsiteX55" fmla="*/ 35719 w 485775"/>
                <a:gd name="connsiteY55" fmla="*/ 188119 h 419100"/>
                <a:gd name="connsiteX56" fmla="*/ 35719 w 485775"/>
                <a:gd name="connsiteY56" fmla="*/ 146209 h 419100"/>
                <a:gd name="connsiteX57" fmla="*/ 105251 w 485775"/>
                <a:gd name="connsiteY57" fmla="*/ 146209 h 419100"/>
                <a:gd name="connsiteX58" fmla="*/ 105251 w 485775"/>
                <a:gd name="connsiteY58" fmla="*/ 188119 h 419100"/>
                <a:gd name="connsiteX59" fmla="*/ 105251 w 485775"/>
                <a:gd name="connsiteY59" fmla="*/ 132874 h 419100"/>
                <a:gd name="connsiteX60" fmla="*/ 35719 w 485775"/>
                <a:gd name="connsiteY60" fmla="*/ 132874 h 419100"/>
                <a:gd name="connsiteX61" fmla="*/ 35719 w 485775"/>
                <a:gd name="connsiteY61" fmla="*/ 90964 h 419100"/>
                <a:gd name="connsiteX62" fmla="*/ 105251 w 485775"/>
                <a:gd name="connsiteY62" fmla="*/ 90964 h 419100"/>
                <a:gd name="connsiteX63" fmla="*/ 105251 w 485775"/>
                <a:gd name="connsiteY63" fmla="*/ 132874 h 419100"/>
                <a:gd name="connsiteX64" fmla="*/ 189071 w 485775"/>
                <a:gd name="connsiteY64" fmla="*/ 299561 h 419100"/>
                <a:gd name="connsiteX65" fmla="*/ 119539 w 485775"/>
                <a:gd name="connsiteY65" fmla="*/ 299561 h 419100"/>
                <a:gd name="connsiteX66" fmla="*/ 119539 w 485775"/>
                <a:gd name="connsiteY66" fmla="*/ 257651 h 419100"/>
                <a:gd name="connsiteX67" fmla="*/ 189071 w 485775"/>
                <a:gd name="connsiteY67" fmla="*/ 257651 h 419100"/>
                <a:gd name="connsiteX68" fmla="*/ 189071 w 485775"/>
                <a:gd name="connsiteY68" fmla="*/ 299561 h 419100"/>
                <a:gd name="connsiteX69" fmla="*/ 189071 w 485775"/>
                <a:gd name="connsiteY69" fmla="*/ 244316 h 419100"/>
                <a:gd name="connsiteX70" fmla="*/ 119539 w 485775"/>
                <a:gd name="connsiteY70" fmla="*/ 244316 h 419100"/>
                <a:gd name="connsiteX71" fmla="*/ 119539 w 485775"/>
                <a:gd name="connsiteY71" fmla="*/ 202406 h 419100"/>
                <a:gd name="connsiteX72" fmla="*/ 189071 w 485775"/>
                <a:gd name="connsiteY72" fmla="*/ 202406 h 419100"/>
                <a:gd name="connsiteX73" fmla="*/ 189071 w 485775"/>
                <a:gd name="connsiteY73" fmla="*/ 244316 h 419100"/>
                <a:gd name="connsiteX74" fmla="*/ 189071 w 485775"/>
                <a:gd name="connsiteY74" fmla="*/ 188119 h 419100"/>
                <a:gd name="connsiteX75" fmla="*/ 119539 w 485775"/>
                <a:gd name="connsiteY75" fmla="*/ 188119 h 419100"/>
                <a:gd name="connsiteX76" fmla="*/ 119539 w 485775"/>
                <a:gd name="connsiteY76" fmla="*/ 146209 h 419100"/>
                <a:gd name="connsiteX77" fmla="*/ 189071 w 485775"/>
                <a:gd name="connsiteY77" fmla="*/ 146209 h 419100"/>
                <a:gd name="connsiteX78" fmla="*/ 189071 w 485775"/>
                <a:gd name="connsiteY78" fmla="*/ 188119 h 419100"/>
                <a:gd name="connsiteX79" fmla="*/ 189071 w 485775"/>
                <a:gd name="connsiteY79" fmla="*/ 132874 h 419100"/>
                <a:gd name="connsiteX80" fmla="*/ 119539 w 485775"/>
                <a:gd name="connsiteY80" fmla="*/ 132874 h 419100"/>
                <a:gd name="connsiteX81" fmla="*/ 119539 w 485775"/>
                <a:gd name="connsiteY81" fmla="*/ 90964 h 419100"/>
                <a:gd name="connsiteX82" fmla="*/ 189071 w 485775"/>
                <a:gd name="connsiteY82" fmla="*/ 90964 h 419100"/>
                <a:gd name="connsiteX83" fmla="*/ 189071 w 485775"/>
                <a:gd name="connsiteY83" fmla="*/ 132874 h 419100"/>
                <a:gd name="connsiteX84" fmla="*/ 202406 w 485775"/>
                <a:gd name="connsiteY84" fmla="*/ 299561 h 419100"/>
                <a:gd name="connsiteX85" fmla="*/ 202406 w 485775"/>
                <a:gd name="connsiteY85" fmla="*/ 298609 h 419100"/>
                <a:gd name="connsiteX86" fmla="*/ 202406 w 485775"/>
                <a:gd name="connsiteY86" fmla="*/ 299561 h 419100"/>
                <a:gd name="connsiteX87" fmla="*/ 202406 w 485775"/>
                <a:gd name="connsiteY87" fmla="*/ 29956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19100">
                  <a:moveTo>
                    <a:pt x="414814" y="168116"/>
                  </a:moveTo>
                  <a:lnTo>
                    <a:pt x="383381" y="168116"/>
                  </a:lnTo>
                  <a:lnTo>
                    <a:pt x="383381" y="21431"/>
                  </a:lnTo>
                  <a:cubicBezTo>
                    <a:pt x="383381" y="13811"/>
                    <a:pt x="376714" y="7144"/>
                    <a:pt x="369094" y="7144"/>
                  </a:cubicBezTo>
                  <a:lnTo>
                    <a:pt x="21431" y="7144"/>
                  </a:lnTo>
                  <a:cubicBezTo>
                    <a:pt x="13811" y="7144"/>
                    <a:pt x="7144" y="13811"/>
                    <a:pt x="7144" y="21431"/>
                  </a:cubicBezTo>
                  <a:lnTo>
                    <a:pt x="7144" y="313849"/>
                  </a:lnTo>
                  <a:cubicBezTo>
                    <a:pt x="7144" y="321469"/>
                    <a:pt x="13811" y="328136"/>
                    <a:pt x="21431" y="328136"/>
                  </a:cubicBezTo>
                  <a:lnTo>
                    <a:pt x="218599" y="328136"/>
                  </a:lnTo>
                  <a:lnTo>
                    <a:pt x="270034" y="417671"/>
                  </a:lnTo>
                  <a:lnTo>
                    <a:pt x="413861" y="417671"/>
                  </a:lnTo>
                  <a:lnTo>
                    <a:pt x="485299" y="292894"/>
                  </a:lnTo>
                  <a:lnTo>
                    <a:pt x="414814" y="168116"/>
                  </a:lnTo>
                  <a:close/>
                  <a:moveTo>
                    <a:pt x="286226" y="90964"/>
                  </a:moveTo>
                  <a:lnTo>
                    <a:pt x="355759" y="90964"/>
                  </a:lnTo>
                  <a:lnTo>
                    <a:pt x="355759" y="132874"/>
                  </a:lnTo>
                  <a:lnTo>
                    <a:pt x="286226" y="132874"/>
                  </a:lnTo>
                  <a:lnTo>
                    <a:pt x="286226" y="90964"/>
                  </a:lnTo>
                  <a:close/>
                  <a:moveTo>
                    <a:pt x="355759" y="147161"/>
                  </a:moveTo>
                  <a:lnTo>
                    <a:pt x="355759" y="168116"/>
                  </a:lnTo>
                  <a:lnTo>
                    <a:pt x="286226" y="168116"/>
                  </a:lnTo>
                  <a:lnTo>
                    <a:pt x="286226" y="147161"/>
                  </a:lnTo>
                  <a:lnTo>
                    <a:pt x="355759" y="147161"/>
                  </a:lnTo>
                  <a:close/>
                  <a:moveTo>
                    <a:pt x="202406" y="90964"/>
                  </a:moveTo>
                  <a:lnTo>
                    <a:pt x="271939" y="90964"/>
                  </a:lnTo>
                  <a:lnTo>
                    <a:pt x="271939" y="132874"/>
                  </a:lnTo>
                  <a:lnTo>
                    <a:pt x="202406" y="132874"/>
                  </a:lnTo>
                  <a:lnTo>
                    <a:pt x="202406" y="90964"/>
                  </a:lnTo>
                  <a:close/>
                  <a:moveTo>
                    <a:pt x="202406" y="147161"/>
                  </a:moveTo>
                  <a:lnTo>
                    <a:pt x="271939" y="147161"/>
                  </a:lnTo>
                  <a:lnTo>
                    <a:pt x="271939" y="168116"/>
                  </a:lnTo>
                  <a:lnTo>
                    <a:pt x="270034" y="168116"/>
                  </a:lnTo>
                  <a:lnTo>
                    <a:pt x="257651" y="189071"/>
                  </a:lnTo>
                  <a:lnTo>
                    <a:pt x="201454" y="189071"/>
                  </a:lnTo>
                  <a:lnTo>
                    <a:pt x="201454" y="147161"/>
                  </a:lnTo>
                  <a:close/>
                  <a:moveTo>
                    <a:pt x="202406" y="202406"/>
                  </a:moveTo>
                  <a:lnTo>
                    <a:pt x="250031" y="202406"/>
                  </a:lnTo>
                  <a:lnTo>
                    <a:pt x="226219" y="244316"/>
                  </a:lnTo>
                  <a:lnTo>
                    <a:pt x="202406" y="244316"/>
                  </a:lnTo>
                  <a:lnTo>
                    <a:pt x="202406" y="202406"/>
                  </a:lnTo>
                  <a:close/>
                  <a:moveTo>
                    <a:pt x="218599" y="257651"/>
                  </a:moveTo>
                  <a:lnTo>
                    <a:pt x="202406" y="285274"/>
                  </a:lnTo>
                  <a:lnTo>
                    <a:pt x="202406" y="257651"/>
                  </a:lnTo>
                  <a:lnTo>
                    <a:pt x="218599" y="257651"/>
                  </a:lnTo>
                  <a:close/>
                  <a:moveTo>
                    <a:pt x="105251" y="299561"/>
                  </a:moveTo>
                  <a:lnTo>
                    <a:pt x="35719" y="299561"/>
                  </a:lnTo>
                  <a:lnTo>
                    <a:pt x="35719" y="257651"/>
                  </a:lnTo>
                  <a:lnTo>
                    <a:pt x="105251" y="257651"/>
                  </a:lnTo>
                  <a:lnTo>
                    <a:pt x="105251" y="299561"/>
                  </a:lnTo>
                  <a:close/>
                  <a:moveTo>
                    <a:pt x="105251" y="244316"/>
                  </a:moveTo>
                  <a:lnTo>
                    <a:pt x="35719" y="244316"/>
                  </a:lnTo>
                  <a:lnTo>
                    <a:pt x="35719" y="202406"/>
                  </a:lnTo>
                  <a:lnTo>
                    <a:pt x="105251" y="202406"/>
                  </a:lnTo>
                  <a:lnTo>
                    <a:pt x="105251" y="244316"/>
                  </a:lnTo>
                  <a:close/>
                  <a:moveTo>
                    <a:pt x="105251" y="188119"/>
                  </a:moveTo>
                  <a:lnTo>
                    <a:pt x="35719" y="188119"/>
                  </a:lnTo>
                  <a:lnTo>
                    <a:pt x="35719" y="146209"/>
                  </a:lnTo>
                  <a:lnTo>
                    <a:pt x="105251" y="146209"/>
                  </a:lnTo>
                  <a:lnTo>
                    <a:pt x="105251" y="188119"/>
                  </a:lnTo>
                  <a:close/>
                  <a:moveTo>
                    <a:pt x="105251" y="132874"/>
                  </a:moveTo>
                  <a:lnTo>
                    <a:pt x="35719" y="132874"/>
                  </a:lnTo>
                  <a:lnTo>
                    <a:pt x="35719" y="90964"/>
                  </a:lnTo>
                  <a:lnTo>
                    <a:pt x="105251" y="90964"/>
                  </a:lnTo>
                  <a:lnTo>
                    <a:pt x="105251" y="132874"/>
                  </a:lnTo>
                  <a:close/>
                  <a:moveTo>
                    <a:pt x="189071" y="299561"/>
                  </a:moveTo>
                  <a:lnTo>
                    <a:pt x="119539" y="299561"/>
                  </a:lnTo>
                  <a:lnTo>
                    <a:pt x="119539" y="257651"/>
                  </a:lnTo>
                  <a:lnTo>
                    <a:pt x="189071" y="257651"/>
                  </a:lnTo>
                  <a:lnTo>
                    <a:pt x="189071" y="299561"/>
                  </a:lnTo>
                  <a:close/>
                  <a:moveTo>
                    <a:pt x="189071" y="244316"/>
                  </a:moveTo>
                  <a:lnTo>
                    <a:pt x="119539" y="244316"/>
                  </a:lnTo>
                  <a:lnTo>
                    <a:pt x="119539" y="202406"/>
                  </a:lnTo>
                  <a:lnTo>
                    <a:pt x="189071" y="202406"/>
                  </a:lnTo>
                  <a:lnTo>
                    <a:pt x="189071" y="244316"/>
                  </a:lnTo>
                  <a:close/>
                  <a:moveTo>
                    <a:pt x="189071" y="188119"/>
                  </a:moveTo>
                  <a:lnTo>
                    <a:pt x="119539" y="188119"/>
                  </a:lnTo>
                  <a:lnTo>
                    <a:pt x="119539" y="146209"/>
                  </a:lnTo>
                  <a:lnTo>
                    <a:pt x="189071" y="146209"/>
                  </a:lnTo>
                  <a:lnTo>
                    <a:pt x="189071" y="188119"/>
                  </a:lnTo>
                  <a:close/>
                  <a:moveTo>
                    <a:pt x="189071" y="132874"/>
                  </a:moveTo>
                  <a:lnTo>
                    <a:pt x="119539" y="132874"/>
                  </a:lnTo>
                  <a:lnTo>
                    <a:pt x="119539" y="90964"/>
                  </a:lnTo>
                  <a:lnTo>
                    <a:pt x="189071" y="90964"/>
                  </a:lnTo>
                  <a:lnTo>
                    <a:pt x="189071" y="132874"/>
                  </a:lnTo>
                  <a:close/>
                  <a:moveTo>
                    <a:pt x="202406" y="299561"/>
                  </a:moveTo>
                  <a:lnTo>
                    <a:pt x="202406" y="298609"/>
                  </a:lnTo>
                  <a:lnTo>
                    <a:pt x="202406" y="299561"/>
                  </a:lnTo>
                  <a:lnTo>
                    <a:pt x="202406" y="299561"/>
                  </a:lnTo>
                  <a:close/>
                </a:path>
              </a:pathLst>
            </a:custGeom>
            <a:solidFill>
              <a:srgbClr val="0F78D4"/>
            </a:solidFill>
            <a:ln w="9525" cap="flat">
              <a:noFill/>
              <a:prstDash val="solid"/>
              <a:miter/>
            </a:ln>
          </p:spPr>
          <p:txBody>
            <a:bodyPr rtlCol="0" anchor="ctr"/>
            <a:lstStyle/>
            <a:p>
              <a:endParaRPr lang="en-US" sz="1200"/>
            </a:p>
          </p:txBody>
        </p:sp>
      </p:grpSp>
      <p:grpSp>
        <p:nvGrpSpPr>
          <p:cNvPr id="68" name="Config">
            <a:extLst>
              <a:ext uri="{FF2B5EF4-FFF2-40B4-BE49-F238E27FC236}">
                <a16:creationId xmlns:a16="http://schemas.microsoft.com/office/drawing/2014/main" id="{F8D147A9-DBBF-4090-98DA-AB3F12CFC707}"/>
              </a:ext>
            </a:extLst>
          </p:cNvPr>
          <p:cNvGrpSpPr/>
          <p:nvPr/>
        </p:nvGrpSpPr>
        <p:grpSpPr>
          <a:xfrm>
            <a:off x="10237466" y="5484241"/>
            <a:ext cx="962821" cy="1171547"/>
            <a:chOff x="8517511" y="5186284"/>
            <a:chExt cx="962821" cy="1171547"/>
          </a:xfrm>
        </p:grpSpPr>
        <p:pic>
          <p:nvPicPr>
            <p:cNvPr id="69" name="Graphic 68">
              <a:extLst>
                <a:ext uri="{FF2B5EF4-FFF2-40B4-BE49-F238E27FC236}">
                  <a16:creationId xmlns:a16="http://schemas.microsoft.com/office/drawing/2014/main" id="{36F3F450-A9BF-4F03-9D61-801ECFCB971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36244" y="5186284"/>
              <a:ext cx="925357" cy="925357"/>
            </a:xfrm>
            <a:prstGeom prst="rect">
              <a:avLst/>
            </a:prstGeom>
          </p:spPr>
        </p:pic>
        <p:sp>
          <p:nvSpPr>
            <p:cNvPr id="70" name="Title 1">
              <a:extLst>
                <a:ext uri="{FF2B5EF4-FFF2-40B4-BE49-F238E27FC236}">
                  <a16:creationId xmlns:a16="http://schemas.microsoft.com/office/drawing/2014/main" id="{41588E36-1923-4BC1-A93C-3E435A0B8DEF}"/>
                </a:ext>
              </a:extLst>
            </p:cNvPr>
            <p:cNvSpPr txBox="1">
              <a:spLocks/>
            </p:cNvSpPr>
            <p:nvPr/>
          </p:nvSpPr>
          <p:spPr>
            <a:xfrm>
              <a:off x="8517511" y="6142387"/>
              <a:ext cx="962821" cy="21544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400" spc="0" dirty="0">
                  <a:solidFill>
                    <a:srgbClr val="000000"/>
                  </a:solidFill>
                  <a:latin typeface="Segoe UI Semibold" panose="020B0702040204020203" pitchFamily="34" charset="0"/>
                  <a:cs typeface="Segoe UI Semibold" panose="020B0702040204020203" pitchFamily="34" charset="0"/>
                </a:rPr>
                <a:t>Config</a:t>
              </a:r>
            </a:p>
          </p:txBody>
        </p:sp>
      </p:grpSp>
      <p:grpSp>
        <p:nvGrpSpPr>
          <p:cNvPr id="71" name="Secrets">
            <a:extLst>
              <a:ext uri="{FF2B5EF4-FFF2-40B4-BE49-F238E27FC236}">
                <a16:creationId xmlns:a16="http://schemas.microsoft.com/office/drawing/2014/main" id="{7CD866CB-E00A-4401-958F-4FC6B9011E0A}"/>
              </a:ext>
            </a:extLst>
          </p:cNvPr>
          <p:cNvGrpSpPr/>
          <p:nvPr/>
        </p:nvGrpSpPr>
        <p:grpSpPr>
          <a:xfrm>
            <a:off x="10251925" y="4289538"/>
            <a:ext cx="962821" cy="1129067"/>
            <a:chOff x="7544001" y="5226853"/>
            <a:chExt cx="962821" cy="1129067"/>
          </a:xfrm>
        </p:grpSpPr>
        <p:pic>
          <p:nvPicPr>
            <p:cNvPr id="72" name="Picture 71" descr="A close up of a sign&#10;&#10;Description automatically generated">
              <a:extLst>
                <a:ext uri="{FF2B5EF4-FFF2-40B4-BE49-F238E27FC236}">
                  <a16:creationId xmlns:a16="http://schemas.microsoft.com/office/drawing/2014/main" id="{5BC632F2-434C-4122-9E49-565AB0ABCA5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9362" y="5226853"/>
              <a:ext cx="772101" cy="772101"/>
            </a:xfrm>
            <a:prstGeom prst="rect">
              <a:avLst/>
            </a:prstGeom>
          </p:spPr>
        </p:pic>
        <p:sp>
          <p:nvSpPr>
            <p:cNvPr id="73" name="Title 1">
              <a:extLst>
                <a:ext uri="{FF2B5EF4-FFF2-40B4-BE49-F238E27FC236}">
                  <a16:creationId xmlns:a16="http://schemas.microsoft.com/office/drawing/2014/main" id="{40D7A1B1-ADA4-4610-9B16-3238A405523C}"/>
                </a:ext>
              </a:extLst>
            </p:cNvPr>
            <p:cNvSpPr txBox="1">
              <a:spLocks/>
            </p:cNvSpPr>
            <p:nvPr/>
          </p:nvSpPr>
          <p:spPr>
            <a:xfrm>
              <a:off x="7544001" y="6140476"/>
              <a:ext cx="962821" cy="21544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400" spc="0" dirty="0">
                  <a:solidFill>
                    <a:srgbClr val="000000"/>
                  </a:solidFill>
                  <a:latin typeface="Segoe UI Semibold" panose="020B0702040204020203" pitchFamily="34" charset="0"/>
                  <a:cs typeface="Segoe UI Semibold" panose="020B0702040204020203" pitchFamily="34" charset="0"/>
                </a:rPr>
                <a:t>Secrets</a:t>
              </a:r>
            </a:p>
          </p:txBody>
        </p:sp>
      </p:grpSp>
      <p:pic>
        <p:nvPicPr>
          <p:cNvPr id="74" name="Picture 20" descr="Related image">
            <a:extLst>
              <a:ext uri="{FF2B5EF4-FFF2-40B4-BE49-F238E27FC236}">
                <a16:creationId xmlns:a16="http://schemas.microsoft.com/office/drawing/2014/main" id="{9422E751-7E8A-43EB-A3AD-1723B037918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83531" y="683083"/>
            <a:ext cx="1715971" cy="1715971"/>
          </a:xfrm>
          <a:prstGeom prst="rect">
            <a:avLst/>
          </a:prstGeom>
          <a:noFill/>
          <a:extLst>
            <a:ext uri="{909E8E84-426E-40DD-AFC4-6F175D3DCCD1}">
              <a14:hiddenFill xmlns:a14="http://schemas.microsoft.com/office/drawing/2010/main">
                <a:solidFill>
                  <a:srgbClr val="FFFFFF"/>
                </a:solidFill>
              </a14:hiddenFill>
            </a:ext>
          </a:extLst>
        </p:spPr>
      </p:pic>
      <p:sp>
        <p:nvSpPr>
          <p:cNvPr id="75" name="Processing_E9F5" title="Icon of two interlocked gears">
            <a:extLst>
              <a:ext uri="{FF2B5EF4-FFF2-40B4-BE49-F238E27FC236}">
                <a16:creationId xmlns:a16="http://schemas.microsoft.com/office/drawing/2014/main" id="{0BB8884C-374D-4ECF-AC7B-911C26464075}"/>
              </a:ext>
            </a:extLst>
          </p:cNvPr>
          <p:cNvSpPr>
            <a:spLocks noChangeAspect="1" noEditPoints="1"/>
          </p:cNvSpPr>
          <p:nvPr/>
        </p:nvSpPr>
        <p:spPr bwMode="auto">
          <a:xfrm>
            <a:off x="8616600" y="1259549"/>
            <a:ext cx="939961" cy="818644"/>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6" name="Invocation">
            <a:extLst>
              <a:ext uri="{FF2B5EF4-FFF2-40B4-BE49-F238E27FC236}">
                <a16:creationId xmlns:a16="http://schemas.microsoft.com/office/drawing/2014/main" id="{56B596AB-639F-4937-A5AC-A97954BC5FED}"/>
              </a:ext>
            </a:extLst>
          </p:cNvPr>
          <p:cNvGrpSpPr/>
          <p:nvPr/>
        </p:nvGrpSpPr>
        <p:grpSpPr>
          <a:xfrm>
            <a:off x="7235250" y="1413936"/>
            <a:ext cx="1465696" cy="1564547"/>
            <a:chOff x="7952092" y="331764"/>
            <a:chExt cx="1465696" cy="1564547"/>
          </a:xfrm>
        </p:grpSpPr>
        <p:cxnSp>
          <p:nvCxnSpPr>
            <p:cNvPr id="77" name="Straight Arrow Connector 76">
              <a:extLst>
                <a:ext uri="{FF2B5EF4-FFF2-40B4-BE49-F238E27FC236}">
                  <a16:creationId xmlns:a16="http://schemas.microsoft.com/office/drawing/2014/main" id="{D558E8D7-3094-4016-87D5-0A0C34985CCA}"/>
                </a:ext>
              </a:extLst>
            </p:cNvPr>
            <p:cNvCxnSpPr>
              <a:cxnSpLocks/>
              <a:stCxn id="75" idx="15"/>
            </p:cNvCxnSpPr>
            <p:nvPr/>
          </p:nvCxnSpPr>
          <p:spPr>
            <a:xfrm flipH="1">
              <a:off x="7952092" y="460146"/>
              <a:ext cx="1465696" cy="143616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8" name="TextBox 77">
              <a:extLst>
                <a:ext uri="{FF2B5EF4-FFF2-40B4-BE49-F238E27FC236}">
                  <a16:creationId xmlns:a16="http://schemas.microsoft.com/office/drawing/2014/main" id="{61209A15-721C-4279-9E79-14B018FBBEBB}"/>
                </a:ext>
              </a:extLst>
            </p:cNvPr>
            <p:cNvSpPr txBox="1"/>
            <p:nvPr/>
          </p:nvSpPr>
          <p:spPr>
            <a:xfrm>
              <a:off x="7981318" y="331764"/>
              <a:ext cx="1236236" cy="369332"/>
            </a:xfrm>
            <a:prstGeom prst="rect">
              <a:avLst/>
            </a:prstGeom>
            <a:noFill/>
          </p:spPr>
          <p:txBody>
            <a:bodyPr wrap="none" rtlCol="0">
              <a:spAutoFit/>
            </a:bodyPr>
            <a:lstStyle/>
            <a:p>
              <a:r>
                <a:rPr lang="en-US" dirty="0"/>
                <a:t>Invocation</a:t>
              </a:r>
            </a:p>
          </p:txBody>
        </p:sp>
      </p:grpSp>
      <p:grpSp>
        <p:nvGrpSpPr>
          <p:cNvPr id="79" name="Response">
            <a:extLst>
              <a:ext uri="{FF2B5EF4-FFF2-40B4-BE49-F238E27FC236}">
                <a16:creationId xmlns:a16="http://schemas.microsoft.com/office/drawing/2014/main" id="{CABCD51F-EBD2-4C83-BF14-7C45A3ED042F}"/>
              </a:ext>
            </a:extLst>
          </p:cNvPr>
          <p:cNvGrpSpPr/>
          <p:nvPr/>
        </p:nvGrpSpPr>
        <p:grpSpPr>
          <a:xfrm>
            <a:off x="8069198" y="1848583"/>
            <a:ext cx="1750340" cy="1081986"/>
            <a:chOff x="8786040" y="766411"/>
            <a:chExt cx="1750340" cy="1081986"/>
          </a:xfrm>
        </p:grpSpPr>
        <p:cxnSp>
          <p:nvCxnSpPr>
            <p:cNvPr id="80" name="Straight Arrow Connector 79">
              <a:extLst>
                <a:ext uri="{FF2B5EF4-FFF2-40B4-BE49-F238E27FC236}">
                  <a16:creationId xmlns:a16="http://schemas.microsoft.com/office/drawing/2014/main" id="{1A4D1362-1453-4B7B-B29D-0307FAC203AA}"/>
                </a:ext>
              </a:extLst>
            </p:cNvPr>
            <p:cNvCxnSpPr>
              <a:cxnSpLocks/>
            </p:cNvCxnSpPr>
            <p:nvPr/>
          </p:nvCxnSpPr>
          <p:spPr>
            <a:xfrm flipV="1">
              <a:off x="8786040" y="766411"/>
              <a:ext cx="1150422" cy="108198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81" name="TextBox 80">
              <a:extLst>
                <a:ext uri="{FF2B5EF4-FFF2-40B4-BE49-F238E27FC236}">
                  <a16:creationId xmlns:a16="http://schemas.microsoft.com/office/drawing/2014/main" id="{47ED9F1A-694A-4C33-AE46-B90612F42B30}"/>
                </a:ext>
              </a:extLst>
            </p:cNvPr>
            <p:cNvSpPr txBox="1"/>
            <p:nvPr/>
          </p:nvSpPr>
          <p:spPr>
            <a:xfrm>
              <a:off x="9312968" y="1445546"/>
              <a:ext cx="1223412" cy="369332"/>
            </a:xfrm>
            <a:prstGeom prst="rect">
              <a:avLst/>
            </a:prstGeom>
            <a:noFill/>
          </p:spPr>
          <p:txBody>
            <a:bodyPr wrap="none" rtlCol="0">
              <a:spAutoFit/>
            </a:bodyPr>
            <a:lstStyle/>
            <a:p>
              <a:r>
                <a:rPr lang="en-US" dirty="0"/>
                <a:t>Response</a:t>
              </a:r>
            </a:p>
          </p:txBody>
        </p:sp>
      </p:grpSp>
      <p:sp>
        <p:nvSpPr>
          <p:cNvPr id="82" name="Rectangle 81">
            <a:extLst>
              <a:ext uri="{FF2B5EF4-FFF2-40B4-BE49-F238E27FC236}">
                <a16:creationId xmlns:a16="http://schemas.microsoft.com/office/drawing/2014/main" id="{0FB592F7-5095-44BF-9EFD-AA45CAF079AC}"/>
              </a:ext>
            </a:extLst>
          </p:cNvPr>
          <p:cNvSpPr/>
          <p:nvPr/>
        </p:nvSpPr>
        <p:spPr>
          <a:xfrm>
            <a:off x="724373" y="3058668"/>
            <a:ext cx="8083785" cy="3361037"/>
          </a:xfrm>
          <a:prstGeom prst="rect">
            <a:avLst/>
          </a:prstGeom>
          <a:noFill/>
          <a:ln w="76200">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ode">
            <a:extLst>
              <a:ext uri="{FF2B5EF4-FFF2-40B4-BE49-F238E27FC236}">
                <a16:creationId xmlns:a16="http://schemas.microsoft.com/office/drawing/2014/main" id="{A0E0516D-FEBC-49EE-823D-4F0120DC27B7}"/>
              </a:ext>
            </a:extLst>
          </p:cNvPr>
          <p:cNvSpPr txBox="1"/>
          <p:nvPr/>
        </p:nvSpPr>
        <p:spPr>
          <a:xfrm>
            <a:off x="654758" y="2682372"/>
            <a:ext cx="5121915" cy="338554"/>
          </a:xfrm>
          <a:prstGeom prst="rect">
            <a:avLst/>
          </a:prstGeom>
          <a:noFill/>
        </p:spPr>
        <p:txBody>
          <a:bodyPr wrap="none" rtlCol="0">
            <a:spAutoFit/>
          </a:bodyPr>
          <a:lstStyle/>
          <a:p>
            <a:r>
              <a:rPr lang="en-US" sz="1600" b="1" dirty="0">
                <a:latin typeface="Consolas" panose="020B0609020204030204" pitchFamily="49" charset="0"/>
                <a:hlinkClick r:id="rId15"/>
              </a:rPr>
              <a:t>contoso.azurecr.io/warranty/checkstatus:ab2q</a:t>
            </a:r>
            <a:endParaRPr lang="en-US" sz="1600" b="1" dirty="0">
              <a:latin typeface="Consolas" panose="020B0609020204030204" pitchFamily="49" charset="0"/>
            </a:endParaRPr>
          </a:p>
        </p:txBody>
      </p:sp>
      <p:cxnSp>
        <p:nvCxnSpPr>
          <p:cNvPr id="84" name="Straight Arrow Connector 83">
            <a:extLst>
              <a:ext uri="{FF2B5EF4-FFF2-40B4-BE49-F238E27FC236}">
                <a16:creationId xmlns:a16="http://schemas.microsoft.com/office/drawing/2014/main" id="{7B094061-E249-4AA4-BF90-EC3DC972285E}"/>
              </a:ext>
            </a:extLst>
          </p:cNvPr>
          <p:cNvCxnSpPr>
            <a:cxnSpLocks/>
          </p:cNvCxnSpPr>
          <p:nvPr/>
        </p:nvCxnSpPr>
        <p:spPr>
          <a:xfrm>
            <a:off x="8884358" y="3502534"/>
            <a:ext cx="139711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1DBEB701-5E2C-4E90-ACE8-50C561D25BB9}"/>
              </a:ext>
            </a:extLst>
          </p:cNvPr>
          <p:cNvCxnSpPr>
            <a:cxnSpLocks/>
          </p:cNvCxnSpPr>
          <p:nvPr/>
        </p:nvCxnSpPr>
        <p:spPr>
          <a:xfrm>
            <a:off x="8884358" y="4800690"/>
            <a:ext cx="139711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5F3EF43C-1B2D-4977-BA0D-2A9657666881}"/>
              </a:ext>
            </a:extLst>
          </p:cNvPr>
          <p:cNvCxnSpPr>
            <a:cxnSpLocks/>
          </p:cNvCxnSpPr>
          <p:nvPr/>
        </p:nvCxnSpPr>
        <p:spPr>
          <a:xfrm>
            <a:off x="8884358" y="6098845"/>
            <a:ext cx="139711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920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par>
                                <p:cTn id="13" presetID="42" presetClass="path" presetSubtype="0" accel="50000" decel="50000" fill="hold" grpId="0" nodeType="withEffect">
                                  <p:stCondLst>
                                    <p:cond delay="0"/>
                                  </p:stCondLst>
                                  <p:childTnLst>
                                    <p:animMotion origin="layout" path="M -2.5E-6 3.7037E-7 L -0.16823 0.00069 " pathEditMode="relative" rAng="0" ptsTypes="AA">
                                      <p:cBhvr>
                                        <p:cTn id="14" dur="2000" fill="hold"/>
                                        <p:tgtEl>
                                          <p:spTgt spid="49"/>
                                        </p:tgtEl>
                                        <p:attrNameLst>
                                          <p:attrName>ppt_x</p:attrName>
                                          <p:attrName>ppt_y</p:attrName>
                                        </p:attrNameLst>
                                      </p:cBhvr>
                                      <p:rCtr x="-8411" y="23"/>
                                    </p:animMotion>
                                  </p:childTnLst>
                                </p:cTn>
                              </p:par>
                            </p:childTnLst>
                          </p:cTn>
                        </p:par>
                        <p:par>
                          <p:cTn id="15" fill="hold">
                            <p:stCondLst>
                              <p:cond delay="2000"/>
                            </p:stCondLst>
                            <p:childTnLst>
                              <p:par>
                                <p:cTn id="16" presetID="23" presetClass="entr" presetSubtype="16"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250" fill="hold"/>
                                        <p:tgtEl>
                                          <p:spTgt spid="53"/>
                                        </p:tgtEl>
                                        <p:attrNameLst>
                                          <p:attrName>ppt_w</p:attrName>
                                        </p:attrNameLst>
                                      </p:cBhvr>
                                      <p:tavLst>
                                        <p:tav tm="0">
                                          <p:val>
                                            <p:fltVal val="0"/>
                                          </p:val>
                                        </p:tav>
                                        <p:tav tm="100000">
                                          <p:val>
                                            <p:strVal val="#ppt_w"/>
                                          </p:val>
                                        </p:tav>
                                      </p:tavLst>
                                    </p:anim>
                                    <p:anim calcmode="lin" valueType="num">
                                      <p:cBhvr>
                                        <p:cTn id="19" dur="250" fill="hold"/>
                                        <p:tgtEl>
                                          <p:spTgt spid="53"/>
                                        </p:tgtEl>
                                        <p:attrNameLst>
                                          <p:attrName>ppt_h</p:attrName>
                                        </p:attrNameLst>
                                      </p:cBhvr>
                                      <p:tavLst>
                                        <p:tav tm="0">
                                          <p:val>
                                            <p:fltVal val="0"/>
                                          </p:val>
                                        </p:tav>
                                        <p:tav tm="100000">
                                          <p:val>
                                            <p:strVal val="#ppt_h"/>
                                          </p:val>
                                        </p:tav>
                                      </p:tavLst>
                                    </p:anim>
                                  </p:childTnLst>
                                </p:cTn>
                              </p:par>
                            </p:childTnLst>
                          </p:cTn>
                        </p:par>
                        <p:par>
                          <p:cTn id="20" fill="hold">
                            <p:stCondLst>
                              <p:cond delay="2250"/>
                            </p:stCondLst>
                            <p:childTnLst>
                              <p:par>
                                <p:cTn id="21" presetID="23" presetClass="entr" presetSubtype="16" fill="hold" nodeType="afterEffect">
                                  <p:stCondLst>
                                    <p:cond delay="100"/>
                                  </p:stCondLst>
                                  <p:childTnLst>
                                    <p:set>
                                      <p:cBhvr>
                                        <p:cTn id="22" dur="1" fill="hold">
                                          <p:stCondLst>
                                            <p:cond delay="0"/>
                                          </p:stCondLst>
                                        </p:cTn>
                                        <p:tgtEl>
                                          <p:spTgt spid="54"/>
                                        </p:tgtEl>
                                        <p:attrNameLst>
                                          <p:attrName>style.visibility</p:attrName>
                                        </p:attrNameLst>
                                      </p:cBhvr>
                                      <p:to>
                                        <p:strVal val="visible"/>
                                      </p:to>
                                    </p:set>
                                    <p:anim calcmode="lin" valueType="num">
                                      <p:cBhvr>
                                        <p:cTn id="23" dur="250" fill="hold"/>
                                        <p:tgtEl>
                                          <p:spTgt spid="54"/>
                                        </p:tgtEl>
                                        <p:attrNameLst>
                                          <p:attrName>ppt_w</p:attrName>
                                        </p:attrNameLst>
                                      </p:cBhvr>
                                      <p:tavLst>
                                        <p:tav tm="0">
                                          <p:val>
                                            <p:fltVal val="0"/>
                                          </p:val>
                                        </p:tav>
                                        <p:tav tm="100000">
                                          <p:val>
                                            <p:strVal val="#ppt_w"/>
                                          </p:val>
                                        </p:tav>
                                      </p:tavLst>
                                    </p:anim>
                                    <p:anim calcmode="lin" valueType="num">
                                      <p:cBhvr>
                                        <p:cTn id="24" dur="250" fill="hold"/>
                                        <p:tgtEl>
                                          <p:spTgt spid="54"/>
                                        </p:tgtEl>
                                        <p:attrNameLst>
                                          <p:attrName>ppt_h</p:attrName>
                                        </p:attrNameLst>
                                      </p:cBhvr>
                                      <p:tavLst>
                                        <p:tav tm="0">
                                          <p:val>
                                            <p:fltVal val="0"/>
                                          </p:val>
                                        </p:tav>
                                        <p:tav tm="100000">
                                          <p:val>
                                            <p:strVal val="#ppt_h"/>
                                          </p:val>
                                        </p:tav>
                                      </p:tavLst>
                                    </p:anim>
                                  </p:childTnLst>
                                </p:cTn>
                              </p:par>
                            </p:childTnLst>
                          </p:cTn>
                        </p:par>
                        <p:par>
                          <p:cTn id="25" fill="hold">
                            <p:stCondLst>
                              <p:cond delay="2600"/>
                            </p:stCondLst>
                            <p:childTnLst>
                              <p:par>
                                <p:cTn id="26" presetID="23" presetClass="entr" presetSubtype="16" fill="hold" nodeType="after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p:cTn id="28" dur="250" fill="hold"/>
                                        <p:tgtEl>
                                          <p:spTgt spid="52"/>
                                        </p:tgtEl>
                                        <p:attrNameLst>
                                          <p:attrName>ppt_w</p:attrName>
                                        </p:attrNameLst>
                                      </p:cBhvr>
                                      <p:tavLst>
                                        <p:tav tm="0">
                                          <p:val>
                                            <p:fltVal val="0"/>
                                          </p:val>
                                        </p:tav>
                                        <p:tav tm="100000">
                                          <p:val>
                                            <p:strVal val="#ppt_w"/>
                                          </p:val>
                                        </p:tav>
                                      </p:tavLst>
                                    </p:anim>
                                    <p:anim calcmode="lin" valueType="num">
                                      <p:cBhvr>
                                        <p:cTn id="29" dur="250" fill="hold"/>
                                        <p:tgtEl>
                                          <p:spTgt spid="52"/>
                                        </p:tgtEl>
                                        <p:attrNameLst>
                                          <p:attrName>ppt_h</p:attrName>
                                        </p:attrNameLst>
                                      </p:cBhvr>
                                      <p:tavLst>
                                        <p:tav tm="0">
                                          <p:val>
                                            <p:fltVal val="0"/>
                                          </p:val>
                                        </p:tav>
                                        <p:tav tm="100000">
                                          <p:val>
                                            <p:strVal val="#ppt_h"/>
                                          </p:val>
                                        </p:tav>
                                      </p:tavLst>
                                    </p:anim>
                                  </p:childTnLst>
                                </p:cTn>
                              </p:par>
                            </p:childTnLst>
                          </p:cTn>
                        </p:par>
                        <p:par>
                          <p:cTn id="30" fill="hold">
                            <p:stCondLst>
                              <p:cond delay="2950"/>
                            </p:stCondLst>
                            <p:childTnLst>
                              <p:par>
                                <p:cTn id="31" presetID="23" presetClass="entr" presetSubtype="16" fill="hold" nodeType="afterEffect">
                                  <p:stCondLst>
                                    <p:cond delay="100"/>
                                  </p:stCondLst>
                                  <p:childTnLst>
                                    <p:set>
                                      <p:cBhvr>
                                        <p:cTn id="32" dur="1" fill="hold">
                                          <p:stCondLst>
                                            <p:cond delay="0"/>
                                          </p:stCondLst>
                                        </p:cTn>
                                        <p:tgtEl>
                                          <p:spTgt spid="57"/>
                                        </p:tgtEl>
                                        <p:attrNameLst>
                                          <p:attrName>style.visibility</p:attrName>
                                        </p:attrNameLst>
                                      </p:cBhvr>
                                      <p:to>
                                        <p:strVal val="visible"/>
                                      </p:to>
                                    </p:set>
                                    <p:anim calcmode="lin" valueType="num">
                                      <p:cBhvr>
                                        <p:cTn id="33" dur="250" fill="hold"/>
                                        <p:tgtEl>
                                          <p:spTgt spid="57"/>
                                        </p:tgtEl>
                                        <p:attrNameLst>
                                          <p:attrName>ppt_w</p:attrName>
                                        </p:attrNameLst>
                                      </p:cBhvr>
                                      <p:tavLst>
                                        <p:tav tm="0">
                                          <p:val>
                                            <p:fltVal val="0"/>
                                          </p:val>
                                        </p:tav>
                                        <p:tav tm="100000">
                                          <p:val>
                                            <p:strVal val="#ppt_w"/>
                                          </p:val>
                                        </p:tav>
                                      </p:tavLst>
                                    </p:anim>
                                    <p:anim calcmode="lin" valueType="num">
                                      <p:cBhvr>
                                        <p:cTn id="34" dur="250" fill="hold"/>
                                        <p:tgtEl>
                                          <p:spTgt spid="57"/>
                                        </p:tgtEl>
                                        <p:attrNameLst>
                                          <p:attrName>ppt_h</p:attrName>
                                        </p:attrNameLst>
                                      </p:cBhvr>
                                      <p:tavLst>
                                        <p:tav tm="0">
                                          <p:val>
                                            <p:fltVal val="0"/>
                                          </p:val>
                                        </p:tav>
                                        <p:tav tm="100000">
                                          <p:val>
                                            <p:strVal val="#ppt_h"/>
                                          </p:val>
                                        </p:tav>
                                      </p:tavLst>
                                    </p:anim>
                                  </p:childTnLst>
                                </p:cTn>
                              </p:par>
                            </p:childTnLst>
                          </p:cTn>
                        </p:par>
                        <p:par>
                          <p:cTn id="35" fill="hold">
                            <p:stCondLst>
                              <p:cond delay="3300"/>
                            </p:stCondLst>
                            <p:childTnLst>
                              <p:par>
                                <p:cTn id="36" presetID="23" presetClass="entr" presetSubtype="16" fill="hold" nodeType="afterEffect">
                                  <p:stCondLst>
                                    <p:cond delay="100"/>
                                  </p:stCondLst>
                                  <p:childTnLst>
                                    <p:set>
                                      <p:cBhvr>
                                        <p:cTn id="37" dur="1" fill="hold">
                                          <p:stCondLst>
                                            <p:cond delay="0"/>
                                          </p:stCondLst>
                                        </p:cTn>
                                        <p:tgtEl>
                                          <p:spTgt spid="58"/>
                                        </p:tgtEl>
                                        <p:attrNameLst>
                                          <p:attrName>style.visibility</p:attrName>
                                        </p:attrNameLst>
                                      </p:cBhvr>
                                      <p:to>
                                        <p:strVal val="visible"/>
                                      </p:to>
                                    </p:set>
                                    <p:anim calcmode="lin" valueType="num">
                                      <p:cBhvr>
                                        <p:cTn id="38" dur="250" fill="hold"/>
                                        <p:tgtEl>
                                          <p:spTgt spid="58"/>
                                        </p:tgtEl>
                                        <p:attrNameLst>
                                          <p:attrName>ppt_w</p:attrName>
                                        </p:attrNameLst>
                                      </p:cBhvr>
                                      <p:tavLst>
                                        <p:tav tm="0">
                                          <p:val>
                                            <p:fltVal val="0"/>
                                          </p:val>
                                        </p:tav>
                                        <p:tav tm="100000">
                                          <p:val>
                                            <p:strVal val="#ppt_w"/>
                                          </p:val>
                                        </p:tav>
                                      </p:tavLst>
                                    </p:anim>
                                    <p:anim calcmode="lin" valueType="num">
                                      <p:cBhvr>
                                        <p:cTn id="39" dur="250" fill="hold"/>
                                        <p:tgtEl>
                                          <p:spTgt spid="58"/>
                                        </p:tgtEl>
                                        <p:attrNameLst>
                                          <p:attrName>ppt_h</p:attrName>
                                        </p:attrNameLst>
                                      </p:cBhvr>
                                      <p:tavLst>
                                        <p:tav tm="0">
                                          <p:val>
                                            <p:fltVal val="0"/>
                                          </p:val>
                                        </p:tav>
                                        <p:tav tm="100000">
                                          <p:val>
                                            <p:strVal val="#ppt_h"/>
                                          </p:val>
                                        </p:tav>
                                      </p:tavLst>
                                    </p:anim>
                                  </p:childTnLst>
                                </p:cTn>
                              </p:par>
                            </p:childTnLst>
                          </p:cTn>
                        </p:par>
                        <p:par>
                          <p:cTn id="40" fill="hold">
                            <p:stCondLst>
                              <p:cond delay="3650"/>
                            </p:stCondLst>
                            <p:childTnLst>
                              <p:par>
                                <p:cTn id="41" presetID="23" presetClass="entr" presetSubtype="16" fill="hold" nodeType="afterEffect">
                                  <p:stCondLst>
                                    <p:cond delay="250"/>
                                  </p:stCondLst>
                                  <p:childTnLst>
                                    <p:set>
                                      <p:cBhvr>
                                        <p:cTn id="42" dur="1" fill="hold">
                                          <p:stCondLst>
                                            <p:cond delay="0"/>
                                          </p:stCondLst>
                                        </p:cTn>
                                        <p:tgtEl>
                                          <p:spTgt spid="56"/>
                                        </p:tgtEl>
                                        <p:attrNameLst>
                                          <p:attrName>style.visibility</p:attrName>
                                        </p:attrNameLst>
                                      </p:cBhvr>
                                      <p:to>
                                        <p:strVal val="visible"/>
                                      </p:to>
                                    </p:set>
                                    <p:anim calcmode="lin" valueType="num">
                                      <p:cBhvr>
                                        <p:cTn id="43" dur="250" fill="hold"/>
                                        <p:tgtEl>
                                          <p:spTgt spid="56"/>
                                        </p:tgtEl>
                                        <p:attrNameLst>
                                          <p:attrName>ppt_w</p:attrName>
                                        </p:attrNameLst>
                                      </p:cBhvr>
                                      <p:tavLst>
                                        <p:tav tm="0">
                                          <p:val>
                                            <p:fltVal val="0"/>
                                          </p:val>
                                        </p:tav>
                                        <p:tav tm="100000">
                                          <p:val>
                                            <p:strVal val="#ppt_w"/>
                                          </p:val>
                                        </p:tav>
                                      </p:tavLst>
                                    </p:anim>
                                    <p:anim calcmode="lin" valueType="num">
                                      <p:cBhvr>
                                        <p:cTn id="44" dur="250" fill="hold"/>
                                        <p:tgtEl>
                                          <p:spTgt spid="56"/>
                                        </p:tgtEl>
                                        <p:attrNameLst>
                                          <p:attrName>ppt_h</p:attrName>
                                        </p:attrNameLst>
                                      </p:cBhvr>
                                      <p:tavLst>
                                        <p:tav tm="0">
                                          <p:val>
                                            <p:fltVal val="0"/>
                                          </p:val>
                                        </p:tav>
                                        <p:tav tm="100000">
                                          <p:val>
                                            <p:strVal val="#ppt_h"/>
                                          </p:val>
                                        </p:tav>
                                      </p:tavLst>
                                    </p:anim>
                                  </p:childTnLst>
                                </p:cTn>
                              </p:par>
                            </p:childTnLst>
                          </p:cTn>
                        </p:par>
                        <p:par>
                          <p:cTn id="45" fill="hold">
                            <p:stCondLst>
                              <p:cond delay="4150"/>
                            </p:stCondLst>
                            <p:childTnLst>
                              <p:par>
                                <p:cTn id="46" presetID="23" presetClass="entr" presetSubtype="16" fill="hold" nodeType="afterEffect">
                                  <p:stCondLst>
                                    <p:cond delay="100"/>
                                  </p:stCondLst>
                                  <p:childTnLst>
                                    <p:set>
                                      <p:cBhvr>
                                        <p:cTn id="47" dur="1" fill="hold">
                                          <p:stCondLst>
                                            <p:cond delay="0"/>
                                          </p:stCondLst>
                                        </p:cTn>
                                        <p:tgtEl>
                                          <p:spTgt spid="55"/>
                                        </p:tgtEl>
                                        <p:attrNameLst>
                                          <p:attrName>style.visibility</p:attrName>
                                        </p:attrNameLst>
                                      </p:cBhvr>
                                      <p:to>
                                        <p:strVal val="visible"/>
                                      </p:to>
                                    </p:set>
                                    <p:anim calcmode="lin" valueType="num">
                                      <p:cBhvr>
                                        <p:cTn id="48" dur="250" fill="hold"/>
                                        <p:tgtEl>
                                          <p:spTgt spid="55"/>
                                        </p:tgtEl>
                                        <p:attrNameLst>
                                          <p:attrName>ppt_w</p:attrName>
                                        </p:attrNameLst>
                                      </p:cBhvr>
                                      <p:tavLst>
                                        <p:tav tm="0">
                                          <p:val>
                                            <p:fltVal val="0"/>
                                          </p:val>
                                        </p:tav>
                                        <p:tav tm="100000">
                                          <p:val>
                                            <p:strVal val="#ppt_w"/>
                                          </p:val>
                                        </p:tav>
                                      </p:tavLst>
                                    </p:anim>
                                    <p:anim calcmode="lin" valueType="num">
                                      <p:cBhvr>
                                        <p:cTn id="49" dur="250" fill="hold"/>
                                        <p:tgtEl>
                                          <p:spTgt spid="55"/>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additive="base">
                                        <p:cTn id="54" dur="500" fill="hold"/>
                                        <p:tgtEl>
                                          <p:spTgt spid="50"/>
                                        </p:tgtEl>
                                        <p:attrNameLst>
                                          <p:attrName>ppt_x</p:attrName>
                                        </p:attrNameLst>
                                      </p:cBhvr>
                                      <p:tavLst>
                                        <p:tav tm="0">
                                          <p:val>
                                            <p:strVal val="#ppt_x"/>
                                          </p:val>
                                        </p:tav>
                                        <p:tav tm="100000">
                                          <p:val>
                                            <p:strVal val="#ppt_x"/>
                                          </p:val>
                                        </p:tav>
                                      </p:tavLst>
                                    </p:anim>
                                    <p:anim calcmode="lin" valueType="num">
                                      <p:cBhvr additive="base">
                                        <p:cTn id="55" dur="500" fill="hold"/>
                                        <p:tgtEl>
                                          <p:spTgt spid="50"/>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ppt_x"/>
                                          </p:val>
                                        </p:tav>
                                        <p:tav tm="100000">
                                          <p:val>
                                            <p:strVal val="#ppt_x"/>
                                          </p:val>
                                        </p:tav>
                                      </p:tavLst>
                                    </p:anim>
                                    <p:anim calcmode="lin" valueType="num">
                                      <p:cBhvr additive="base">
                                        <p:cTn id="6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dissolve">
                                      <p:cBhvr>
                                        <p:cTn id="65" dur="500"/>
                                        <p:tgtEl>
                                          <p:spTgt spid="59"/>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500"/>
                                        <p:tgtEl>
                                          <p:spTgt spid="61"/>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childTnLst>
                          </p:cTn>
                        </p:par>
                        <p:par>
                          <p:cTn id="82" fill="hold">
                            <p:stCondLst>
                              <p:cond delay="2500"/>
                            </p:stCondLst>
                            <p:childTnLst>
                              <p:par>
                                <p:cTn id="83" presetID="10" presetClass="entr" presetSubtype="0" fill="hold" grpId="0" nodeType="after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dissolve">
                                      <p:cBhvr>
                                        <p:cTn id="90" dur="1000"/>
                                        <p:tgtEl>
                                          <p:spTgt spid="21"/>
                                        </p:tgtEl>
                                      </p:cBhvr>
                                    </p:animEffect>
                                  </p:childTnLst>
                                </p:cTn>
                              </p:par>
                              <p:par>
                                <p:cTn id="91" presetID="9" presetClass="exit" presetSubtype="0" fill="hold" grpId="1" nodeType="withEffect">
                                  <p:stCondLst>
                                    <p:cond delay="250"/>
                                  </p:stCondLst>
                                  <p:childTnLst>
                                    <p:animEffect transition="out" filter="dissolve">
                                      <p:cBhvr>
                                        <p:cTn id="92" dur="500"/>
                                        <p:tgtEl>
                                          <p:spTgt spid="48"/>
                                        </p:tgtEl>
                                      </p:cBhvr>
                                    </p:animEffect>
                                    <p:set>
                                      <p:cBhvr>
                                        <p:cTn id="93" dur="1" fill="hold">
                                          <p:stCondLst>
                                            <p:cond delay="499"/>
                                          </p:stCondLst>
                                        </p:cTn>
                                        <p:tgtEl>
                                          <p:spTgt spid="48"/>
                                        </p:tgtEl>
                                        <p:attrNameLst>
                                          <p:attrName>style.visibility</p:attrName>
                                        </p:attrNameLst>
                                      </p:cBhvr>
                                      <p:to>
                                        <p:strVal val="hidden"/>
                                      </p:to>
                                    </p:set>
                                  </p:childTnLst>
                                </p:cTn>
                              </p:par>
                              <p:par>
                                <p:cTn id="94" presetID="9" presetClass="exit" presetSubtype="0" fill="hold" grpId="2" nodeType="withEffect">
                                  <p:stCondLst>
                                    <p:cond delay="250"/>
                                  </p:stCondLst>
                                  <p:childTnLst>
                                    <p:animEffect transition="out" filter="dissolve">
                                      <p:cBhvr>
                                        <p:cTn id="95" dur="500"/>
                                        <p:tgtEl>
                                          <p:spTgt spid="49"/>
                                        </p:tgtEl>
                                      </p:cBhvr>
                                    </p:animEffect>
                                    <p:set>
                                      <p:cBhvr>
                                        <p:cTn id="96" dur="1" fill="hold">
                                          <p:stCondLst>
                                            <p:cond delay="499"/>
                                          </p:stCondLst>
                                        </p:cTn>
                                        <p:tgtEl>
                                          <p:spTgt spid="49"/>
                                        </p:tgtEl>
                                        <p:attrNameLst>
                                          <p:attrName>style.visibility</p:attrName>
                                        </p:attrNameLst>
                                      </p:cBhvr>
                                      <p:to>
                                        <p:strVal val="hidden"/>
                                      </p:to>
                                    </p:set>
                                  </p:childTnLst>
                                </p:cTn>
                              </p:par>
                              <p:par>
                                <p:cTn id="97" presetID="9" presetClass="exit" presetSubtype="0" fill="hold" nodeType="withEffect">
                                  <p:stCondLst>
                                    <p:cond delay="250"/>
                                  </p:stCondLst>
                                  <p:childTnLst>
                                    <p:animEffect transition="out" filter="dissolve">
                                      <p:cBhvr>
                                        <p:cTn id="98" dur="500"/>
                                        <p:tgtEl>
                                          <p:spTgt spid="53"/>
                                        </p:tgtEl>
                                      </p:cBhvr>
                                    </p:animEffect>
                                    <p:set>
                                      <p:cBhvr>
                                        <p:cTn id="99" dur="1" fill="hold">
                                          <p:stCondLst>
                                            <p:cond delay="499"/>
                                          </p:stCondLst>
                                        </p:cTn>
                                        <p:tgtEl>
                                          <p:spTgt spid="53"/>
                                        </p:tgtEl>
                                        <p:attrNameLst>
                                          <p:attrName>style.visibility</p:attrName>
                                        </p:attrNameLst>
                                      </p:cBhvr>
                                      <p:to>
                                        <p:strVal val="hidden"/>
                                      </p:to>
                                    </p:set>
                                  </p:childTnLst>
                                </p:cTn>
                              </p:par>
                              <p:par>
                                <p:cTn id="100" presetID="9" presetClass="exit" presetSubtype="0" fill="hold" nodeType="withEffect">
                                  <p:stCondLst>
                                    <p:cond delay="250"/>
                                  </p:stCondLst>
                                  <p:childTnLst>
                                    <p:animEffect transition="out" filter="dissolve">
                                      <p:cBhvr>
                                        <p:cTn id="101" dur="500"/>
                                        <p:tgtEl>
                                          <p:spTgt spid="54"/>
                                        </p:tgtEl>
                                      </p:cBhvr>
                                    </p:animEffect>
                                    <p:set>
                                      <p:cBhvr>
                                        <p:cTn id="102" dur="1" fill="hold">
                                          <p:stCondLst>
                                            <p:cond delay="499"/>
                                          </p:stCondLst>
                                        </p:cTn>
                                        <p:tgtEl>
                                          <p:spTgt spid="54"/>
                                        </p:tgtEl>
                                        <p:attrNameLst>
                                          <p:attrName>style.visibility</p:attrName>
                                        </p:attrNameLst>
                                      </p:cBhvr>
                                      <p:to>
                                        <p:strVal val="hidden"/>
                                      </p:to>
                                    </p:set>
                                  </p:childTnLst>
                                </p:cTn>
                              </p:par>
                              <p:par>
                                <p:cTn id="103" presetID="9" presetClass="exit" presetSubtype="0" fill="hold" nodeType="withEffect">
                                  <p:stCondLst>
                                    <p:cond delay="250"/>
                                  </p:stCondLst>
                                  <p:childTnLst>
                                    <p:animEffect transition="out" filter="dissolve">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par>
                                <p:cTn id="106" presetID="9" presetClass="exit" presetSubtype="0" fill="hold" nodeType="withEffect">
                                  <p:stCondLst>
                                    <p:cond delay="250"/>
                                  </p:stCondLst>
                                  <p:childTnLst>
                                    <p:animEffect transition="out" filter="dissolve">
                                      <p:cBhvr>
                                        <p:cTn id="107" dur="500"/>
                                        <p:tgtEl>
                                          <p:spTgt spid="57"/>
                                        </p:tgtEl>
                                      </p:cBhvr>
                                    </p:animEffect>
                                    <p:set>
                                      <p:cBhvr>
                                        <p:cTn id="108" dur="1" fill="hold">
                                          <p:stCondLst>
                                            <p:cond delay="499"/>
                                          </p:stCondLst>
                                        </p:cTn>
                                        <p:tgtEl>
                                          <p:spTgt spid="57"/>
                                        </p:tgtEl>
                                        <p:attrNameLst>
                                          <p:attrName>style.visibility</p:attrName>
                                        </p:attrNameLst>
                                      </p:cBhvr>
                                      <p:to>
                                        <p:strVal val="hidden"/>
                                      </p:to>
                                    </p:set>
                                  </p:childTnLst>
                                </p:cTn>
                              </p:par>
                              <p:par>
                                <p:cTn id="109" presetID="9" presetClass="exit" presetSubtype="0" fill="hold" nodeType="withEffect">
                                  <p:stCondLst>
                                    <p:cond delay="250"/>
                                  </p:stCondLst>
                                  <p:childTnLst>
                                    <p:animEffect transition="out" filter="dissolve">
                                      <p:cBhvr>
                                        <p:cTn id="110" dur="500"/>
                                        <p:tgtEl>
                                          <p:spTgt spid="58"/>
                                        </p:tgtEl>
                                      </p:cBhvr>
                                    </p:animEffect>
                                    <p:set>
                                      <p:cBhvr>
                                        <p:cTn id="111" dur="1" fill="hold">
                                          <p:stCondLst>
                                            <p:cond delay="499"/>
                                          </p:stCondLst>
                                        </p:cTn>
                                        <p:tgtEl>
                                          <p:spTgt spid="58"/>
                                        </p:tgtEl>
                                        <p:attrNameLst>
                                          <p:attrName>style.visibility</p:attrName>
                                        </p:attrNameLst>
                                      </p:cBhvr>
                                      <p:to>
                                        <p:strVal val="hidden"/>
                                      </p:to>
                                    </p:set>
                                  </p:childTnLst>
                                </p:cTn>
                              </p:par>
                              <p:par>
                                <p:cTn id="112" presetID="9" presetClass="exit" presetSubtype="0" fill="hold" nodeType="withEffect">
                                  <p:stCondLst>
                                    <p:cond delay="250"/>
                                  </p:stCondLst>
                                  <p:childTnLst>
                                    <p:animEffect transition="out" filter="dissolve">
                                      <p:cBhvr>
                                        <p:cTn id="113" dur="500"/>
                                        <p:tgtEl>
                                          <p:spTgt spid="56"/>
                                        </p:tgtEl>
                                      </p:cBhvr>
                                    </p:animEffect>
                                    <p:set>
                                      <p:cBhvr>
                                        <p:cTn id="114" dur="1" fill="hold">
                                          <p:stCondLst>
                                            <p:cond delay="499"/>
                                          </p:stCondLst>
                                        </p:cTn>
                                        <p:tgtEl>
                                          <p:spTgt spid="56"/>
                                        </p:tgtEl>
                                        <p:attrNameLst>
                                          <p:attrName>style.visibility</p:attrName>
                                        </p:attrNameLst>
                                      </p:cBhvr>
                                      <p:to>
                                        <p:strVal val="hidden"/>
                                      </p:to>
                                    </p:set>
                                  </p:childTnLst>
                                </p:cTn>
                              </p:par>
                              <p:par>
                                <p:cTn id="115" presetID="9" presetClass="exit" presetSubtype="0" fill="hold" nodeType="withEffect">
                                  <p:stCondLst>
                                    <p:cond delay="250"/>
                                  </p:stCondLst>
                                  <p:childTnLst>
                                    <p:animEffect transition="out" filter="dissolve">
                                      <p:cBhvr>
                                        <p:cTn id="116" dur="500"/>
                                        <p:tgtEl>
                                          <p:spTgt spid="55"/>
                                        </p:tgtEl>
                                      </p:cBhvr>
                                    </p:animEffect>
                                    <p:set>
                                      <p:cBhvr>
                                        <p:cTn id="117" dur="1" fill="hold">
                                          <p:stCondLst>
                                            <p:cond delay="499"/>
                                          </p:stCondLst>
                                        </p:cTn>
                                        <p:tgtEl>
                                          <p:spTgt spid="55"/>
                                        </p:tgtEl>
                                        <p:attrNameLst>
                                          <p:attrName>style.visibility</p:attrName>
                                        </p:attrNameLst>
                                      </p:cBhvr>
                                      <p:to>
                                        <p:strVal val="hidden"/>
                                      </p:to>
                                    </p:set>
                                  </p:childTnLst>
                                </p:cTn>
                              </p:par>
                              <p:par>
                                <p:cTn id="118" presetID="9" presetClass="exit" presetSubtype="0" fill="hold" nodeType="withEffect">
                                  <p:stCondLst>
                                    <p:cond delay="250"/>
                                  </p:stCondLst>
                                  <p:childTnLst>
                                    <p:animEffect transition="out" filter="dissolve">
                                      <p:cBhvr>
                                        <p:cTn id="119" dur="500"/>
                                        <p:tgtEl>
                                          <p:spTgt spid="50"/>
                                        </p:tgtEl>
                                      </p:cBhvr>
                                    </p:animEffect>
                                    <p:set>
                                      <p:cBhvr>
                                        <p:cTn id="120" dur="1" fill="hold">
                                          <p:stCondLst>
                                            <p:cond delay="499"/>
                                          </p:stCondLst>
                                        </p:cTn>
                                        <p:tgtEl>
                                          <p:spTgt spid="50"/>
                                        </p:tgtEl>
                                        <p:attrNameLst>
                                          <p:attrName>style.visibility</p:attrName>
                                        </p:attrNameLst>
                                      </p:cBhvr>
                                      <p:to>
                                        <p:strVal val="hidden"/>
                                      </p:to>
                                    </p:set>
                                  </p:childTnLst>
                                </p:cTn>
                              </p:par>
                              <p:par>
                                <p:cTn id="121" presetID="9" presetClass="exit" presetSubtype="0" fill="hold" nodeType="withEffect">
                                  <p:stCondLst>
                                    <p:cond delay="250"/>
                                  </p:stCondLst>
                                  <p:childTnLst>
                                    <p:animEffect transition="out" filter="dissolve">
                                      <p:cBhvr>
                                        <p:cTn id="122" dur="500"/>
                                        <p:tgtEl>
                                          <p:spTgt spid="51"/>
                                        </p:tgtEl>
                                      </p:cBhvr>
                                    </p:animEffect>
                                    <p:set>
                                      <p:cBhvr>
                                        <p:cTn id="123" dur="1" fill="hold">
                                          <p:stCondLst>
                                            <p:cond delay="499"/>
                                          </p:stCondLst>
                                        </p:cTn>
                                        <p:tgtEl>
                                          <p:spTgt spid="51"/>
                                        </p:tgtEl>
                                        <p:attrNameLst>
                                          <p:attrName>style.visibility</p:attrName>
                                        </p:attrNameLst>
                                      </p:cBhvr>
                                      <p:to>
                                        <p:strVal val="hidden"/>
                                      </p:to>
                                    </p:set>
                                  </p:childTnLst>
                                </p:cTn>
                              </p:par>
                              <p:par>
                                <p:cTn id="124" presetID="9" presetClass="exit" presetSubtype="0" fill="hold" grpId="1" nodeType="withEffect">
                                  <p:stCondLst>
                                    <p:cond delay="250"/>
                                  </p:stCondLst>
                                  <p:childTnLst>
                                    <p:animEffect transition="out" filter="dissolve">
                                      <p:cBhvr>
                                        <p:cTn id="125" dur="500"/>
                                        <p:tgtEl>
                                          <p:spTgt spid="59"/>
                                        </p:tgtEl>
                                      </p:cBhvr>
                                    </p:animEffect>
                                    <p:set>
                                      <p:cBhvr>
                                        <p:cTn id="126" dur="1" fill="hold">
                                          <p:stCondLst>
                                            <p:cond delay="499"/>
                                          </p:stCondLst>
                                        </p:cTn>
                                        <p:tgtEl>
                                          <p:spTgt spid="59"/>
                                        </p:tgtEl>
                                        <p:attrNameLst>
                                          <p:attrName>style.visibility</p:attrName>
                                        </p:attrNameLst>
                                      </p:cBhvr>
                                      <p:to>
                                        <p:strVal val="hidden"/>
                                      </p:to>
                                    </p:set>
                                  </p:childTnLst>
                                </p:cTn>
                              </p:par>
                              <p:par>
                                <p:cTn id="127" presetID="9" presetClass="exit" presetSubtype="0" fill="hold" grpId="1" nodeType="withEffect">
                                  <p:stCondLst>
                                    <p:cond delay="250"/>
                                  </p:stCondLst>
                                  <p:childTnLst>
                                    <p:animEffect transition="out" filter="dissolve">
                                      <p:cBhvr>
                                        <p:cTn id="128" dur="500"/>
                                        <p:tgtEl>
                                          <p:spTgt spid="60"/>
                                        </p:tgtEl>
                                      </p:cBhvr>
                                    </p:animEffect>
                                    <p:set>
                                      <p:cBhvr>
                                        <p:cTn id="129" dur="1" fill="hold">
                                          <p:stCondLst>
                                            <p:cond delay="499"/>
                                          </p:stCondLst>
                                        </p:cTn>
                                        <p:tgtEl>
                                          <p:spTgt spid="60"/>
                                        </p:tgtEl>
                                        <p:attrNameLst>
                                          <p:attrName>style.visibility</p:attrName>
                                        </p:attrNameLst>
                                      </p:cBhvr>
                                      <p:to>
                                        <p:strVal val="hidden"/>
                                      </p:to>
                                    </p:set>
                                  </p:childTnLst>
                                </p:cTn>
                              </p:par>
                              <p:par>
                                <p:cTn id="130" presetID="9" presetClass="exit" presetSubtype="0" fill="hold" grpId="1" nodeType="withEffect">
                                  <p:stCondLst>
                                    <p:cond delay="250"/>
                                  </p:stCondLst>
                                  <p:childTnLst>
                                    <p:animEffect transition="out" filter="dissolve">
                                      <p:cBhvr>
                                        <p:cTn id="131" dur="500"/>
                                        <p:tgtEl>
                                          <p:spTgt spid="61"/>
                                        </p:tgtEl>
                                      </p:cBhvr>
                                    </p:animEffect>
                                    <p:set>
                                      <p:cBhvr>
                                        <p:cTn id="132" dur="1" fill="hold">
                                          <p:stCondLst>
                                            <p:cond delay="499"/>
                                          </p:stCondLst>
                                        </p:cTn>
                                        <p:tgtEl>
                                          <p:spTgt spid="61"/>
                                        </p:tgtEl>
                                        <p:attrNameLst>
                                          <p:attrName>style.visibility</p:attrName>
                                        </p:attrNameLst>
                                      </p:cBhvr>
                                      <p:to>
                                        <p:strVal val="hidden"/>
                                      </p:to>
                                    </p:set>
                                  </p:childTnLst>
                                </p:cTn>
                              </p:par>
                              <p:par>
                                <p:cTn id="133" presetID="9" presetClass="exit" presetSubtype="0" fill="hold" grpId="1" nodeType="withEffect">
                                  <p:stCondLst>
                                    <p:cond delay="250"/>
                                  </p:stCondLst>
                                  <p:childTnLst>
                                    <p:animEffect transition="out" filter="dissolve">
                                      <p:cBhvr>
                                        <p:cTn id="134" dur="500"/>
                                        <p:tgtEl>
                                          <p:spTgt spid="62"/>
                                        </p:tgtEl>
                                      </p:cBhvr>
                                    </p:animEffect>
                                    <p:set>
                                      <p:cBhvr>
                                        <p:cTn id="135" dur="1" fill="hold">
                                          <p:stCondLst>
                                            <p:cond delay="499"/>
                                          </p:stCondLst>
                                        </p:cTn>
                                        <p:tgtEl>
                                          <p:spTgt spid="62"/>
                                        </p:tgtEl>
                                        <p:attrNameLst>
                                          <p:attrName>style.visibility</p:attrName>
                                        </p:attrNameLst>
                                      </p:cBhvr>
                                      <p:to>
                                        <p:strVal val="hidden"/>
                                      </p:to>
                                    </p:set>
                                  </p:childTnLst>
                                </p:cTn>
                              </p:par>
                              <p:par>
                                <p:cTn id="136" presetID="9" presetClass="exit" presetSubtype="0" fill="hold" grpId="1" nodeType="withEffect">
                                  <p:stCondLst>
                                    <p:cond delay="250"/>
                                  </p:stCondLst>
                                  <p:childTnLst>
                                    <p:animEffect transition="out" filter="dissolve">
                                      <p:cBhvr>
                                        <p:cTn id="137" dur="500"/>
                                        <p:tgtEl>
                                          <p:spTgt spid="63"/>
                                        </p:tgtEl>
                                      </p:cBhvr>
                                    </p:animEffect>
                                    <p:set>
                                      <p:cBhvr>
                                        <p:cTn id="138" dur="1" fill="hold">
                                          <p:stCondLst>
                                            <p:cond delay="499"/>
                                          </p:stCondLst>
                                        </p:cTn>
                                        <p:tgtEl>
                                          <p:spTgt spid="63"/>
                                        </p:tgtEl>
                                        <p:attrNameLst>
                                          <p:attrName>style.visibility</p:attrName>
                                        </p:attrNameLst>
                                      </p:cBhvr>
                                      <p:to>
                                        <p:strVal val="hidden"/>
                                      </p:to>
                                    </p:set>
                                  </p:childTnLst>
                                </p:cTn>
                              </p:par>
                              <p:par>
                                <p:cTn id="139" presetID="9" presetClass="exit" presetSubtype="0" fill="hold" grpId="1" nodeType="withEffect">
                                  <p:stCondLst>
                                    <p:cond delay="250"/>
                                  </p:stCondLst>
                                  <p:childTnLst>
                                    <p:animEffect transition="out" filter="dissolve">
                                      <p:cBhvr>
                                        <p:cTn id="140" dur="500"/>
                                        <p:tgtEl>
                                          <p:spTgt spid="64"/>
                                        </p:tgtEl>
                                      </p:cBhvr>
                                    </p:animEffect>
                                    <p:set>
                                      <p:cBhvr>
                                        <p:cTn id="141" dur="1" fill="hold">
                                          <p:stCondLst>
                                            <p:cond delay="499"/>
                                          </p:stCondLst>
                                        </p:cTn>
                                        <p:tgtEl>
                                          <p:spTgt spid="64"/>
                                        </p:tgtEl>
                                        <p:attrNameLst>
                                          <p:attrName>style.visibility</p:attrName>
                                        </p:attrNameLst>
                                      </p:cBhvr>
                                      <p:to>
                                        <p:strVal val="hidden"/>
                                      </p:to>
                                    </p:set>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left)">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75"/>
                                        </p:tgtEl>
                                        <p:attrNameLst>
                                          <p:attrName>style.visibility</p:attrName>
                                        </p:attrNameLst>
                                      </p:cBhvr>
                                      <p:to>
                                        <p:strVal val="visible"/>
                                      </p:to>
                                    </p:set>
                                    <p:animEffect transition="in" filter="fade">
                                      <p:cBhvr>
                                        <p:cTn id="150" dur="500"/>
                                        <p:tgtEl>
                                          <p:spTgt spid="75"/>
                                        </p:tgtEl>
                                      </p:cBhvr>
                                    </p:animEffect>
                                  </p:childTnLst>
                                </p:cTn>
                              </p:par>
                            </p:childTnLst>
                          </p:cTn>
                        </p:par>
                        <p:par>
                          <p:cTn id="151" fill="hold">
                            <p:stCondLst>
                              <p:cond delay="500"/>
                            </p:stCondLst>
                            <p:childTnLst>
                              <p:par>
                                <p:cTn id="152" presetID="22" presetClass="entr" presetSubtype="2" fill="hold" nodeType="afterEffect">
                                  <p:stCondLst>
                                    <p:cond delay="0"/>
                                  </p:stCondLst>
                                  <p:childTnLst>
                                    <p:set>
                                      <p:cBhvr>
                                        <p:cTn id="153" dur="1" fill="hold">
                                          <p:stCondLst>
                                            <p:cond delay="0"/>
                                          </p:stCondLst>
                                        </p:cTn>
                                        <p:tgtEl>
                                          <p:spTgt spid="76"/>
                                        </p:tgtEl>
                                        <p:attrNameLst>
                                          <p:attrName>style.visibility</p:attrName>
                                        </p:attrNameLst>
                                      </p:cBhvr>
                                      <p:to>
                                        <p:strVal val="visible"/>
                                      </p:to>
                                    </p:set>
                                    <p:animEffect transition="in" filter="wipe(right)">
                                      <p:cBhvr>
                                        <p:cTn id="154" dur="500"/>
                                        <p:tgtEl>
                                          <p:spTgt spid="76"/>
                                        </p:tgtEl>
                                      </p:cBhvr>
                                    </p:animEffect>
                                  </p:childTnLst>
                                </p:cTn>
                              </p:par>
                            </p:childTnLst>
                          </p:cTn>
                        </p:par>
                        <p:par>
                          <p:cTn id="155" fill="hold">
                            <p:stCondLst>
                              <p:cond delay="1000"/>
                            </p:stCondLst>
                            <p:childTnLst>
                              <p:par>
                                <p:cTn id="156" presetID="22" presetClass="entr" presetSubtype="8" fill="hold" nodeType="after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wipe(left)">
                                      <p:cBhvr>
                                        <p:cTn id="158" dur="500"/>
                                        <p:tgtEl>
                                          <p:spTgt spid="79"/>
                                        </p:tgtEl>
                                      </p:cBhvr>
                                    </p:animEffect>
                                  </p:childTnLst>
                                </p:cTn>
                              </p:par>
                            </p:childTnLst>
                          </p:cTn>
                        </p:par>
                        <p:par>
                          <p:cTn id="159" fill="hold">
                            <p:stCondLst>
                              <p:cond delay="1500"/>
                            </p:stCondLst>
                            <p:childTnLst>
                              <p:par>
                                <p:cTn id="160" presetID="22" presetClass="entr" presetSubtype="8" fill="hold" nodeType="after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wipe(left)">
                                      <p:cBhvr>
                                        <p:cTn id="162" dur="500"/>
                                        <p:tgtEl>
                                          <p:spTgt spid="86"/>
                                        </p:tgtEl>
                                      </p:cBhvr>
                                    </p:animEffect>
                                  </p:childTnLst>
                                </p:cTn>
                              </p:par>
                            </p:childTnLst>
                          </p:cTn>
                        </p:par>
                        <p:par>
                          <p:cTn id="163" fill="hold">
                            <p:stCondLst>
                              <p:cond delay="2000"/>
                            </p:stCondLst>
                            <p:childTnLst>
                              <p:par>
                                <p:cTn id="164" presetID="9" presetClass="entr" presetSubtype="0" fill="hold" nodeType="afterEffect">
                                  <p:stCondLst>
                                    <p:cond delay="0"/>
                                  </p:stCondLst>
                                  <p:childTnLst>
                                    <p:set>
                                      <p:cBhvr>
                                        <p:cTn id="165" dur="1" fill="hold">
                                          <p:stCondLst>
                                            <p:cond delay="0"/>
                                          </p:stCondLst>
                                        </p:cTn>
                                        <p:tgtEl>
                                          <p:spTgt spid="68"/>
                                        </p:tgtEl>
                                        <p:attrNameLst>
                                          <p:attrName>style.visibility</p:attrName>
                                        </p:attrNameLst>
                                      </p:cBhvr>
                                      <p:to>
                                        <p:strVal val="visible"/>
                                      </p:to>
                                    </p:set>
                                    <p:animEffect transition="in" filter="dissolve">
                                      <p:cBhvr>
                                        <p:cTn id="166" dur="500"/>
                                        <p:tgtEl>
                                          <p:spTgt spid="68"/>
                                        </p:tgtEl>
                                      </p:cBhvr>
                                    </p:animEffect>
                                  </p:childTnLst>
                                </p:cTn>
                              </p:par>
                            </p:childTnLst>
                          </p:cTn>
                        </p:par>
                        <p:par>
                          <p:cTn id="167" fill="hold">
                            <p:stCondLst>
                              <p:cond delay="2500"/>
                            </p:stCondLst>
                            <p:childTnLst>
                              <p:par>
                                <p:cTn id="168" presetID="22" presetClass="entr" presetSubtype="8" fill="hold" nodeType="afterEffect">
                                  <p:stCondLst>
                                    <p:cond delay="0"/>
                                  </p:stCondLst>
                                  <p:childTnLst>
                                    <p:set>
                                      <p:cBhvr>
                                        <p:cTn id="169" dur="1" fill="hold">
                                          <p:stCondLst>
                                            <p:cond delay="0"/>
                                          </p:stCondLst>
                                        </p:cTn>
                                        <p:tgtEl>
                                          <p:spTgt spid="85"/>
                                        </p:tgtEl>
                                        <p:attrNameLst>
                                          <p:attrName>style.visibility</p:attrName>
                                        </p:attrNameLst>
                                      </p:cBhvr>
                                      <p:to>
                                        <p:strVal val="visible"/>
                                      </p:to>
                                    </p:set>
                                    <p:animEffect transition="in" filter="wipe(left)">
                                      <p:cBhvr>
                                        <p:cTn id="170" dur="500"/>
                                        <p:tgtEl>
                                          <p:spTgt spid="85"/>
                                        </p:tgtEl>
                                      </p:cBhvr>
                                    </p:animEffect>
                                  </p:childTnLst>
                                </p:cTn>
                              </p:par>
                            </p:childTnLst>
                          </p:cTn>
                        </p:par>
                        <p:par>
                          <p:cTn id="171" fill="hold">
                            <p:stCondLst>
                              <p:cond delay="3000"/>
                            </p:stCondLst>
                            <p:childTnLst>
                              <p:par>
                                <p:cTn id="172" presetID="9" presetClass="entr" presetSubtype="0" fill="hold" nodeType="afterEffect">
                                  <p:stCondLst>
                                    <p:cond delay="0"/>
                                  </p:stCondLst>
                                  <p:childTnLst>
                                    <p:set>
                                      <p:cBhvr>
                                        <p:cTn id="173" dur="1" fill="hold">
                                          <p:stCondLst>
                                            <p:cond delay="0"/>
                                          </p:stCondLst>
                                        </p:cTn>
                                        <p:tgtEl>
                                          <p:spTgt spid="71"/>
                                        </p:tgtEl>
                                        <p:attrNameLst>
                                          <p:attrName>style.visibility</p:attrName>
                                        </p:attrNameLst>
                                      </p:cBhvr>
                                      <p:to>
                                        <p:strVal val="visible"/>
                                      </p:to>
                                    </p:set>
                                    <p:animEffect transition="in" filter="dissolve">
                                      <p:cBhvr>
                                        <p:cTn id="174" dur="500"/>
                                        <p:tgtEl>
                                          <p:spTgt spid="71"/>
                                        </p:tgtEl>
                                      </p:cBhvr>
                                    </p:animEffect>
                                  </p:childTnLst>
                                </p:cTn>
                              </p:par>
                            </p:childTnLst>
                          </p:cTn>
                        </p:par>
                        <p:par>
                          <p:cTn id="175" fill="hold">
                            <p:stCondLst>
                              <p:cond delay="3500"/>
                            </p:stCondLst>
                            <p:childTnLst>
                              <p:par>
                                <p:cTn id="176" presetID="22" presetClass="entr" presetSubtype="8" fill="hold" nodeType="after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wipe(left)">
                                      <p:cBhvr>
                                        <p:cTn id="178" dur="500"/>
                                        <p:tgtEl>
                                          <p:spTgt spid="84"/>
                                        </p:tgtEl>
                                      </p:cBhvr>
                                    </p:animEffect>
                                  </p:childTnLst>
                                </p:cTn>
                              </p:par>
                            </p:childTnLst>
                          </p:cTn>
                        </p:par>
                        <p:par>
                          <p:cTn id="179" fill="hold">
                            <p:stCondLst>
                              <p:cond delay="4000"/>
                            </p:stCondLst>
                            <p:childTnLst>
                              <p:par>
                                <p:cTn id="180" presetID="9" presetClass="entr" presetSubtype="0" fill="hold" nodeType="after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dissolve">
                                      <p:cBhvr>
                                        <p:cTn id="182" dur="500"/>
                                        <p:tgtEl>
                                          <p:spTgt spid="65"/>
                                        </p:tgtEl>
                                      </p:cBhvr>
                                    </p:animEffect>
                                  </p:childTnLst>
                                </p:cTn>
                              </p:par>
                            </p:childTnLst>
                          </p:cTn>
                        </p:par>
                      </p:childTnLst>
                    </p:cTn>
                  </p:par>
                  <p:par>
                    <p:cTn id="183" fill="hold">
                      <p:stCondLst>
                        <p:cond delay="indefinite"/>
                      </p:stCondLst>
                      <p:childTnLst>
                        <p:par>
                          <p:cTn id="184" fill="hold">
                            <p:stCondLst>
                              <p:cond delay="0"/>
                            </p:stCondLst>
                            <p:childTnLst>
                              <p:par>
                                <p:cTn id="185" presetID="14" presetClass="entr" presetSubtype="5"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randombar(vertical)">
                                      <p:cBhvr>
                                        <p:cTn id="18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9" grpId="0"/>
      <p:bldP spid="49" grpId="1"/>
      <p:bldP spid="49" grpId="2"/>
      <p:bldP spid="59" grpId="0"/>
      <p:bldP spid="59" grpId="1"/>
      <p:bldP spid="60" grpId="0"/>
      <p:bldP spid="60" grpId="1"/>
      <p:bldP spid="61" grpId="0"/>
      <p:bldP spid="61" grpId="1"/>
      <p:bldP spid="62" grpId="0"/>
      <p:bldP spid="62" grpId="1"/>
      <p:bldP spid="63" grpId="0"/>
      <p:bldP spid="63" grpId="1"/>
      <p:bldP spid="64" grpId="0"/>
      <p:bldP spid="64" grpId="1"/>
      <p:bldP spid="75" grpId="0" animBg="1"/>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2824392"/>
            <a:ext cx="10873208" cy="1605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a:xfrm>
            <a:off x="609600" y="274639"/>
            <a:ext cx="10972800" cy="1143000"/>
          </a:xfrm>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Serviced</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47328"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840141" y="5610361"/>
            <a:ext cx="10432583" cy="1015663"/>
          </a:xfrm>
          <a:prstGeom prst="rect">
            <a:avLst/>
          </a:prstGeom>
        </p:spPr>
        <p:txBody>
          <a:bodyPr wrap="square">
            <a:spAutoFit/>
          </a:bodyPr>
          <a:lstStyle/>
          <a:p>
            <a:r>
              <a:rPr lang="en-US" sz="2000" dirty="0">
                <a:latin typeface="Consolas" panose="020B0609020204030204" pitchFamily="49" charset="0"/>
              </a:rPr>
              <a:t>sha256:f875142531ccd91fbe8901c549fb453fee578f9a750b84d54e91f42fb95355b5</a:t>
            </a:r>
          </a:p>
          <a:p>
            <a:r>
              <a:rPr lang="en-US" sz="2000" dirty="0">
                <a:latin typeface="Consolas" panose="020B0609020204030204" pitchFamily="49" charset="0"/>
              </a:rPr>
              <a:t>       Supercalifragilisticexpialidocious</a:t>
            </a:r>
          </a:p>
          <a:p>
            <a:r>
              <a:rPr lang="en-US" sz="2000" dirty="0">
                <a:latin typeface="Consolas" panose="020B0609020204030204" pitchFamily="49" charset="0"/>
              </a:rPr>
              <a:t>       Pneumonoultramicroscopicsilicovolcanoconiosis</a:t>
            </a:r>
            <a:endParaRPr lang="en-US" sz="2000" dirty="0"/>
          </a:p>
        </p:txBody>
      </p:sp>
      <p:sp>
        <p:nvSpPr>
          <p:cNvPr id="27" name="Rectangle 26">
            <a:extLst>
              <a:ext uri="{FF2B5EF4-FFF2-40B4-BE49-F238E27FC236}">
                <a16:creationId xmlns:a16="http://schemas.microsoft.com/office/drawing/2014/main" id="{C648088D-521E-486A-9CDC-FD182B836A15}"/>
              </a:ext>
            </a:extLst>
          </p:cNvPr>
          <p:cNvSpPr/>
          <p:nvPr/>
        </p:nvSpPr>
        <p:spPr>
          <a:xfrm>
            <a:off x="8153891" y="6597352"/>
            <a:ext cx="3414717" cy="253916"/>
          </a:xfrm>
          <a:prstGeom prst="rect">
            <a:avLst/>
          </a:prstGeom>
        </p:spPr>
        <p:txBody>
          <a:bodyPr wrap="none">
            <a:spAutoFit/>
          </a:bodyPr>
          <a:lstStyle/>
          <a:p>
            <a:r>
              <a:rPr lang="en-US" sz="1050" dirty="0">
                <a:hlinkClick r:id="rId3"/>
              </a:rPr>
              <a:t>https://en.wikipedia.org/wiki/Longest_word_in_English</a:t>
            </a:r>
            <a:endParaRPr lang="en-US" sz="1050" dirty="0"/>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par>
                                <p:cTn id="315" presetID="31" presetClass="exit" presetSubtype="0" fill="hold" grpId="1" nodeType="withEffect">
                                  <p:stCondLst>
                                    <p:cond delay="0"/>
                                  </p:stCondLst>
                                  <p:childTnLst>
                                    <p:anim calcmode="lin" valueType="num">
                                      <p:cBhvr>
                                        <p:cTn id="316" dur="1000"/>
                                        <p:tgtEl>
                                          <p:spTgt spid="26"/>
                                        </p:tgtEl>
                                        <p:attrNameLst>
                                          <p:attrName>ppt_w</p:attrName>
                                        </p:attrNameLst>
                                      </p:cBhvr>
                                      <p:tavLst>
                                        <p:tav tm="0">
                                          <p:val>
                                            <p:strVal val="ppt_w"/>
                                          </p:val>
                                        </p:tav>
                                        <p:tav tm="100000">
                                          <p:val>
                                            <p:fltVal val="0"/>
                                          </p:val>
                                        </p:tav>
                                      </p:tavLst>
                                    </p:anim>
                                    <p:anim calcmode="lin" valueType="num">
                                      <p:cBhvr>
                                        <p:cTn id="317" dur="1000"/>
                                        <p:tgtEl>
                                          <p:spTgt spid="26"/>
                                        </p:tgtEl>
                                        <p:attrNameLst>
                                          <p:attrName>ppt_h</p:attrName>
                                        </p:attrNameLst>
                                      </p:cBhvr>
                                      <p:tavLst>
                                        <p:tav tm="0">
                                          <p:val>
                                            <p:strVal val="ppt_h"/>
                                          </p:val>
                                        </p:tav>
                                        <p:tav tm="100000">
                                          <p:val>
                                            <p:fltVal val="0"/>
                                          </p:val>
                                        </p:tav>
                                      </p:tavLst>
                                    </p:anim>
                                    <p:anim calcmode="lin" valueType="num">
                                      <p:cBhvr>
                                        <p:cTn id="318" dur="1000"/>
                                        <p:tgtEl>
                                          <p:spTgt spid="26"/>
                                        </p:tgtEl>
                                        <p:attrNameLst>
                                          <p:attrName>style.rotation</p:attrName>
                                        </p:attrNameLst>
                                      </p:cBhvr>
                                      <p:tavLst>
                                        <p:tav tm="0">
                                          <p:val>
                                            <p:fltVal val="0"/>
                                          </p:val>
                                        </p:tav>
                                        <p:tav tm="100000">
                                          <p:val>
                                            <p:fltVal val="90"/>
                                          </p:val>
                                        </p:tav>
                                      </p:tavLst>
                                    </p:anim>
                                    <p:animEffect transition="out" filter="fade">
                                      <p:cBhvr>
                                        <p:cTn id="319" dur="1000"/>
                                        <p:tgtEl>
                                          <p:spTgt spid="26"/>
                                        </p:tgtEl>
                                      </p:cBhvr>
                                    </p:animEffect>
                                    <p:set>
                                      <p:cBhvr>
                                        <p:cTn id="320" dur="1" fill="hold">
                                          <p:stCondLst>
                                            <p:cond delay="999"/>
                                          </p:stCondLst>
                                        </p:cTn>
                                        <p:tgtEl>
                                          <p:spTgt spid="26"/>
                                        </p:tgtEl>
                                        <p:attrNameLst>
                                          <p:attrName>style.visibility</p:attrName>
                                        </p:attrNameLst>
                                      </p:cBhvr>
                                      <p:to>
                                        <p:strVal val="hidden"/>
                                      </p:to>
                                    </p:set>
                                  </p:childTnLst>
                                </p:cTn>
                              </p:par>
                              <p:par>
                                <p:cTn id="321" presetID="31" presetClass="exit" presetSubtype="0" fill="hold" grpId="1" nodeType="withEffect">
                                  <p:stCondLst>
                                    <p:cond delay="0"/>
                                  </p:stCondLst>
                                  <p:iterate type="lt">
                                    <p:tmPct val="0"/>
                                  </p:iterate>
                                  <p:childTnLst>
                                    <p:anim calcmode="lin" valueType="num">
                                      <p:cBhvr>
                                        <p:cTn id="322" dur="1000"/>
                                        <p:tgtEl>
                                          <p:spTgt spid="88"/>
                                        </p:tgtEl>
                                        <p:attrNameLst>
                                          <p:attrName>ppt_w</p:attrName>
                                        </p:attrNameLst>
                                      </p:cBhvr>
                                      <p:tavLst>
                                        <p:tav tm="0">
                                          <p:val>
                                            <p:strVal val="ppt_w"/>
                                          </p:val>
                                        </p:tav>
                                        <p:tav tm="100000">
                                          <p:val>
                                            <p:fltVal val="0"/>
                                          </p:val>
                                        </p:tav>
                                      </p:tavLst>
                                    </p:anim>
                                    <p:anim calcmode="lin" valueType="num">
                                      <p:cBhvr>
                                        <p:cTn id="323" dur="1000"/>
                                        <p:tgtEl>
                                          <p:spTgt spid="88"/>
                                        </p:tgtEl>
                                        <p:attrNameLst>
                                          <p:attrName>ppt_h</p:attrName>
                                        </p:attrNameLst>
                                      </p:cBhvr>
                                      <p:tavLst>
                                        <p:tav tm="0">
                                          <p:val>
                                            <p:strVal val="ppt_h"/>
                                          </p:val>
                                        </p:tav>
                                        <p:tav tm="100000">
                                          <p:val>
                                            <p:fltVal val="0"/>
                                          </p:val>
                                        </p:tav>
                                      </p:tavLst>
                                    </p:anim>
                                    <p:anim calcmode="lin" valueType="num">
                                      <p:cBhvr>
                                        <p:cTn id="324" dur="1000"/>
                                        <p:tgtEl>
                                          <p:spTgt spid="88"/>
                                        </p:tgtEl>
                                        <p:attrNameLst>
                                          <p:attrName>style.rotation</p:attrName>
                                        </p:attrNameLst>
                                      </p:cBhvr>
                                      <p:tavLst>
                                        <p:tav tm="0">
                                          <p:val>
                                            <p:fltVal val="0"/>
                                          </p:val>
                                        </p:tav>
                                        <p:tav tm="100000">
                                          <p:val>
                                            <p:fltVal val="90"/>
                                          </p:val>
                                        </p:tav>
                                      </p:tavLst>
                                    </p:anim>
                                    <p:animEffect transition="out" filter="fade">
                                      <p:cBhvr>
                                        <p:cTn id="325" dur="1000"/>
                                        <p:tgtEl>
                                          <p:spTgt spid="88"/>
                                        </p:tgtEl>
                                      </p:cBhvr>
                                    </p:animEffect>
                                    <p:set>
                                      <p:cBhvr>
                                        <p:cTn id="326" dur="1" fill="hold">
                                          <p:stCondLst>
                                            <p:cond delay="999"/>
                                          </p:stCondLst>
                                        </p:cTn>
                                        <p:tgtEl>
                                          <p:spTgt spid="8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3"/>
                                        </p:tgtEl>
                                      </p:cBhvr>
                                    </p:animEffect>
                                    <p:set>
                                      <p:cBhvr>
                                        <p:cTn id="329" dur="1" fill="hold">
                                          <p:stCondLst>
                                            <p:cond delay="499"/>
                                          </p:stCondLst>
                                        </p:cTn>
                                        <p:tgtEl>
                                          <p:spTgt spid="3"/>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par>
                                <p:cTn id="333" presetID="10" presetClass="exit" presetSubtype="0" fill="hold" grpId="3" nodeType="withEffect">
                                  <p:stCondLst>
                                    <p:cond delay="0"/>
                                  </p:stCondLst>
                                  <p:childTnLst>
                                    <p:animEffect transition="out" filter="fade">
                                      <p:cBhvr>
                                        <p:cTn id="334" dur="500"/>
                                        <p:tgtEl>
                                          <p:spTgt spid="7"/>
                                        </p:tgtEl>
                                      </p:cBhvr>
                                    </p:animEffect>
                                    <p:set>
                                      <p:cBhvr>
                                        <p:cTn id="335" dur="1" fill="hold">
                                          <p:stCondLst>
                                            <p:cond delay="499"/>
                                          </p:stCondLst>
                                        </p:cTn>
                                        <p:tgtEl>
                                          <p:spTgt spid="7"/>
                                        </p:tgtEl>
                                        <p:attrNameLst>
                                          <p:attrName>style.visibility</p:attrName>
                                        </p:attrNameLst>
                                      </p:cBhvr>
                                      <p:to>
                                        <p:strVal val="hidden"/>
                                      </p:to>
                                    </p:set>
                                  </p:childTnLst>
                                </p:cTn>
                              </p:par>
                              <p:par>
                                <p:cTn id="336" presetID="10" presetClass="exit" presetSubtype="0" fill="hold" grpId="6" nodeType="withEffect">
                                  <p:stCondLst>
                                    <p:cond delay="0"/>
                                  </p:stCondLst>
                                  <p:childTnLst>
                                    <p:animEffect transition="out" filter="fade">
                                      <p:cBhvr>
                                        <p:cTn id="337" dur="500"/>
                                        <p:tgtEl>
                                          <p:spTgt spid="22"/>
                                        </p:tgtEl>
                                      </p:cBhvr>
                                    </p:animEffect>
                                    <p:set>
                                      <p:cBhvr>
                                        <p:cTn id="338" dur="1" fill="hold">
                                          <p:stCondLst>
                                            <p:cond delay="499"/>
                                          </p:stCondLst>
                                        </p:cTn>
                                        <p:tgtEl>
                                          <p:spTgt spid="22"/>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8"/>
                                        </p:tgtEl>
                                      </p:cBhvr>
                                    </p:animEffect>
                                    <p:set>
                                      <p:cBhvr>
                                        <p:cTn id="341" dur="1" fill="hold">
                                          <p:stCondLst>
                                            <p:cond delay="499"/>
                                          </p:stCondLst>
                                        </p:cTn>
                                        <p:tgtEl>
                                          <p:spTgt spid="8"/>
                                        </p:tgtEl>
                                        <p:attrNameLst>
                                          <p:attrName>style.visibility</p:attrName>
                                        </p:attrNameLst>
                                      </p:cBhvr>
                                      <p:to>
                                        <p:strVal val="hidden"/>
                                      </p:to>
                                    </p:set>
                                  </p:childTnLst>
                                </p:cTn>
                              </p:par>
                              <p:par>
                                <p:cTn id="342" presetID="10" presetClass="exit" presetSubtype="0" fill="hold" grpId="1" nodeType="withEffect">
                                  <p:stCondLst>
                                    <p:cond delay="0"/>
                                  </p:stCondLst>
                                  <p:childTnLst>
                                    <p:animEffect transition="out" filter="fade">
                                      <p:cBhvr>
                                        <p:cTn id="343" dur="500"/>
                                        <p:tgtEl>
                                          <p:spTgt spid="10"/>
                                        </p:tgtEl>
                                      </p:cBhvr>
                                    </p:animEffect>
                                    <p:set>
                                      <p:cBhvr>
                                        <p:cTn id="344" dur="1" fill="hold">
                                          <p:stCondLst>
                                            <p:cond delay="499"/>
                                          </p:stCondLst>
                                        </p:cTn>
                                        <p:tgtEl>
                                          <p:spTgt spid="10"/>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15"/>
                                        </p:tgtEl>
                                      </p:cBhvr>
                                    </p:animEffect>
                                    <p:set>
                                      <p:cBhvr>
                                        <p:cTn id="347" dur="1" fill="hold">
                                          <p:stCondLst>
                                            <p:cond delay="499"/>
                                          </p:stCondLst>
                                        </p:cTn>
                                        <p:tgtEl>
                                          <p:spTgt spid="1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11"/>
                                        </p:tgtEl>
                                      </p:cBhvr>
                                    </p:animEffect>
                                    <p:set>
                                      <p:cBhvr>
                                        <p:cTn id="350" dur="1" fill="hold">
                                          <p:stCondLst>
                                            <p:cond delay="499"/>
                                          </p:stCondLst>
                                        </p:cTn>
                                        <p:tgtEl>
                                          <p:spTgt spid="11"/>
                                        </p:tgtEl>
                                        <p:attrNameLst>
                                          <p:attrName>style.visibility</p:attrName>
                                        </p:attrNameLst>
                                      </p:cBhvr>
                                      <p:to>
                                        <p:strVal val="hidden"/>
                                      </p:to>
                                    </p:set>
                                  </p:childTnLst>
                                </p:cTn>
                              </p:par>
                              <p:par>
                                <p:cTn id="351" presetID="10" presetClass="exit" presetSubtype="0" fill="hold" grpId="1" nodeType="withEffect">
                                  <p:stCondLst>
                                    <p:cond delay="0"/>
                                  </p:stCondLst>
                                  <p:childTnLst>
                                    <p:animEffect transition="out" filter="fade">
                                      <p:cBhvr>
                                        <p:cTn id="352" dur="500"/>
                                        <p:tgtEl>
                                          <p:spTgt spid="5"/>
                                        </p:tgtEl>
                                      </p:cBhvr>
                                    </p:animEffect>
                                    <p:set>
                                      <p:cBhvr>
                                        <p:cTn id="353" dur="1" fill="hold">
                                          <p:stCondLst>
                                            <p:cond delay="499"/>
                                          </p:stCondLst>
                                        </p:cTn>
                                        <p:tgtEl>
                                          <p:spTgt spid="5"/>
                                        </p:tgtEl>
                                        <p:attrNameLst>
                                          <p:attrName>style.visibility</p:attrName>
                                        </p:attrNameLst>
                                      </p:cBhvr>
                                      <p:to>
                                        <p:strVal val="hidden"/>
                                      </p:to>
                                    </p:set>
                                  </p:childTnLst>
                                </p:cTn>
                              </p:par>
                              <p:par>
                                <p:cTn id="354" presetID="10" presetClass="exit" presetSubtype="0" fill="hold" grpId="1" nodeType="withEffect">
                                  <p:stCondLst>
                                    <p:cond delay="0"/>
                                  </p:stCondLst>
                                  <p:childTnLst>
                                    <p:animEffect transition="out" filter="fade">
                                      <p:cBhvr>
                                        <p:cTn id="355" dur="500"/>
                                        <p:tgtEl>
                                          <p:spTgt spid="12"/>
                                        </p:tgtEl>
                                      </p:cBhvr>
                                    </p:animEffect>
                                    <p:set>
                                      <p:cBhvr>
                                        <p:cTn id="356" dur="1" fill="hold">
                                          <p:stCondLst>
                                            <p:cond delay="499"/>
                                          </p:stCondLst>
                                        </p:cTn>
                                        <p:tgtEl>
                                          <p:spTgt spid="12"/>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19"/>
                                        </p:tgtEl>
                                      </p:cBhvr>
                                    </p:animEffect>
                                    <p:set>
                                      <p:cBhvr>
                                        <p:cTn id="359" dur="1" fill="hold">
                                          <p:stCondLst>
                                            <p:cond delay="499"/>
                                          </p:stCondLst>
                                        </p:cTn>
                                        <p:tgtEl>
                                          <p:spTgt spid="19"/>
                                        </p:tgtEl>
                                        <p:attrNameLst>
                                          <p:attrName>style.visibility</p:attrName>
                                        </p:attrNameLst>
                                      </p:cBhvr>
                                      <p:to>
                                        <p:strVal val="hidden"/>
                                      </p:to>
                                    </p:set>
                                  </p:childTnLst>
                                </p:cTn>
                              </p:par>
                              <p:par>
                                <p:cTn id="360" presetID="10" presetClass="exit" presetSubtype="0" fill="hold" grpId="1" nodeType="withEffect">
                                  <p:stCondLst>
                                    <p:cond delay="0"/>
                                  </p:stCondLst>
                                  <p:childTnLst>
                                    <p:animEffect transition="out" filter="fade">
                                      <p:cBhvr>
                                        <p:cTn id="361" dur="500"/>
                                        <p:tgtEl>
                                          <p:spTgt spid="18"/>
                                        </p:tgtEl>
                                      </p:cBhvr>
                                    </p:animEffect>
                                    <p:set>
                                      <p:cBhvr>
                                        <p:cTn id="362" dur="1" fill="hold">
                                          <p:stCondLst>
                                            <p:cond delay="499"/>
                                          </p:stCondLst>
                                        </p:cTn>
                                        <p:tgtEl>
                                          <p:spTgt spid="18"/>
                                        </p:tgtEl>
                                        <p:attrNameLst>
                                          <p:attrName>style.visibility</p:attrName>
                                        </p:attrNameLst>
                                      </p:cBhvr>
                                      <p:to>
                                        <p:strVal val="hidden"/>
                                      </p:to>
                                    </p:set>
                                  </p:childTnLst>
                                </p:cTn>
                              </p:par>
                              <p:par>
                                <p:cTn id="363" presetID="10" presetClass="exit" presetSubtype="0" fill="hold" grpId="1" nodeType="withEffect">
                                  <p:stCondLst>
                                    <p:cond delay="0"/>
                                  </p:stCondLst>
                                  <p:childTnLst>
                                    <p:animEffect transition="out" filter="fade">
                                      <p:cBhvr>
                                        <p:cTn id="364" dur="500"/>
                                        <p:tgtEl>
                                          <p:spTgt spid="14"/>
                                        </p:tgtEl>
                                      </p:cBhvr>
                                    </p:animEffect>
                                    <p:set>
                                      <p:cBhvr>
                                        <p:cTn id="365" dur="1" fill="hold">
                                          <p:stCondLst>
                                            <p:cond delay="499"/>
                                          </p:stCondLst>
                                        </p:cTn>
                                        <p:tgtEl>
                                          <p:spTgt spid="1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7"/>
                                        </p:tgtEl>
                                      </p:cBhvr>
                                    </p:animEffect>
                                    <p:set>
                                      <p:cBhvr>
                                        <p:cTn id="368" dur="1" fill="hold">
                                          <p:stCondLst>
                                            <p:cond delay="499"/>
                                          </p:stCondLst>
                                        </p:cTn>
                                        <p:tgtEl>
                                          <p:spTgt spid="1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3"/>
                                        </p:tgtEl>
                                      </p:cBhvr>
                                    </p:animEffect>
                                    <p:set>
                                      <p:cBhvr>
                                        <p:cTn id="371" dur="1" fill="hold">
                                          <p:stCondLst>
                                            <p:cond delay="499"/>
                                          </p:stCondLst>
                                        </p:cTn>
                                        <p:tgtEl>
                                          <p:spTgt spid="13"/>
                                        </p:tgtEl>
                                        <p:attrNameLst>
                                          <p:attrName>style.visibility</p:attrName>
                                        </p:attrNameLst>
                                      </p:cBhvr>
                                      <p:to>
                                        <p:strVal val="hidden"/>
                                      </p:to>
                                    </p:set>
                                  </p:childTnLst>
                                </p:cTn>
                              </p:par>
                              <p:par>
                                <p:cTn id="372" presetID="10" presetClass="exit" presetSubtype="0" fill="hold" grpId="1" nodeType="withEffect">
                                  <p:stCondLst>
                                    <p:cond delay="0"/>
                                  </p:stCondLst>
                                  <p:childTnLst>
                                    <p:animEffect transition="out" filter="fade">
                                      <p:cBhvr>
                                        <p:cTn id="373" dur="500"/>
                                        <p:tgtEl>
                                          <p:spTgt spid="20"/>
                                        </p:tgtEl>
                                      </p:cBhvr>
                                    </p:animEffect>
                                    <p:set>
                                      <p:cBhvr>
                                        <p:cTn id="374" dur="1" fill="hold">
                                          <p:stCondLst>
                                            <p:cond delay="499"/>
                                          </p:stCondLst>
                                        </p:cTn>
                                        <p:tgtEl>
                                          <p:spTgt spid="20"/>
                                        </p:tgtEl>
                                        <p:attrNameLst>
                                          <p:attrName>style.visibility</p:attrName>
                                        </p:attrNameLst>
                                      </p:cBhvr>
                                      <p:to>
                                        <p:strVal val="hidden"/>
                                      </p:to>
                                    </p:set>
                                  </p:childTnLst>
                                </p:cTn>
                              </p:par>
                              <p:par>
                                <p:cTn id="375" presetID="10" presetClass="exit" presetSubtype="0" fill="hold" grpId="1" nodeType="withEffect">
                                  <p:stCondLst>
                                    <p:cond delay="0"/>
                                  </p:stCondLst>
                                  <p:childTnLst>
                                    <p:animEffect transition="out" filter="fade">
                                      <p:cBhvr>
                                        <p:cTn id="376" dur="500"/>
                                        <p:tgtEl>
                                          <p:spTgt spid="16"/>
                                        </p:tgtEl>
                                      </p:cBhvr>
                                    </p:animEffect>
                                    <p:set>
                                      <p:cBhvr>
                                        <p:cTn id="377" dur="1" fill="hold">
                                          <p:stCondLst>
                                            <p:cond delay="499"/>
                                          </p:stCondLst>
                                        </p:cTn>
                                        <p:tgtEl>
                                          <p:spTgt spid="16"/>
                                        </p:tgtEl>
                                        <p:attrNameLst>
                                          <p:attrName>style.visibility</p:attrName>
                                        </p:attrNameLst>
                                      </p:cBhvr>
                                      <p:to>
                                        <p:strVal val="hidden"/>
                                      </p:to>
                                    </p:set>
                                  </p:childTnLst>
                                </p:cTn>
                              </p:par>
                              <p:par>
                                <p:cTn id="378" presetID="10" presetClass="exit" presetSubtype="0" fill="hold" grpId="1" nodeType="withEffect">
                                  <p:stCondLst>
                                    <p:cond delay="0"/>
                                  </p:stCondLst>
                                  <p:childTnLst>
                                    <p:animEffect transition="out" filter="fade">
                                      <p:cBhvr>
                                        <p:cTn id="379" dur="500"/>
                                        <p:tgtEl>
                                          <p:spTgt spid="21"/>
                                        </p:tgtEl>
                                      </p:cBhvr>
                                    </p:animEffect>
                                    <p:set>
                                      <p:cBhvr>
                                        <p:cTn id="380" dur="1" fill="hold">
                                          <p:stCondLst>
                                            <p:cond delay="499"/>
                                          </p:stCondLst>
                                        </p:cTn>
                                        <p:tgtEl>
                                          <p:spTgt spid="21"/>
                                        </p:tgtEl>
                                        <p:attrNameLst>
                                          <p:attrName>style.visibility</p:attrName>
                                        </p:attrNameLst>
                                      </p:cBhvr>
                                      <p:to>
                                        <p:strVal val="hidden"/>
                                      </p:to>
                                    </p:set>
                                  </p:childTnLst>
                                </p:cTn>
                              </p:par>
                            </p:childTnLst>
                          </p:cTn>
                        </p:par>
                        <p:par>
                          <p:cTn id="381" fill="hold">
                            <p:stCondLst>
                              <p:cond delay="1000"/>
                            </p:stCondLst>
                            <p:childTnLst>
                              <p:par>
                                <p:cTn id="382" presetID="10" presetClass="entr" presetSubtype="0" fill="hold" grpId="0" nodeType="afterEffect">
                                  <p:stCondLst>
                                    <p:cond delay="0"/>
                                  </p:stCondLst>
                                  <p:childTnLst>
                                    <p:set>
                                      <p:cBhvr>
                                        <p:cTn id="383" dur="1" fill="hold">
                                          <p:stCondLst>
                                            <p:cond delay="0"/>
                                          </p:stCondLst>
                                        </p:cTn>
                                        <p:tgtEl>
                                          <p:spTgt spid="94"/>
                                        </p:tgtEl>
                                        <p:attrNameLst>
                                          <p:attrName>style.visibility</p:attrName>
                                        </p:attrNameLst>
                                      </p:cBhvr>
                                      <p:to>
                                        <p:strVal val="visible"/>
                                      </p:to>
                                    </p:set>
                                    <p:animEffect transition="in" filter="fade">
                                      <p:cBhvr>
                                        <p:cTn id="38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5" grpId="1" animBg="1"/>
      <p:bldP spid="7" grpId="0" animBg="1"/>
      <p:bldP spid="7" grpId="1" animBg="1"/>
      <p:bldP spid="7" grpId="2" animBg="1"/>
      <p:bldP spid="7" grpId="3"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1" grpId="0" animBg="1"/>
      <p:bldP spid="21" grpId="1" animBg="1"/>
      <p:bldP spid="22" grpId="0" animBg="1"/>
      <p:bldP spid="22" grpId="1" animBg="1"/>
      <p:bldP spid="22" grpId="2" animBg="1"/>
      <p:bldP spid="22" grpId="3" animBg="1"/>
      <p:bldP spid="22" grpId="4" animBg="1"/>
      <p:bldP spid="22" grpId="5" animBg="1"/>
      <p:bldP spid="22" grpId="6"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3" grpId="1"/>
      <p:bldP spid="73" grpId="0"/>
      <p:bldP spid="74" grpId="0"/>
      <p:bldP spid="26" grpId="0"/>
      <p:bldP spid="26" grpId="1"/>
      <p:bldP spid="88" grpId="0"/>
      <p:bldP spid="88"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4026</TotalTime>
  <Words>2458</Words>
  <Application>Microsoft Office PowerPoint</Application>
  <PresentationFormat>Widescreen</PresentationFormat>
  <Paragraphs>570</Paragraphs>
  <Slides>21</Slides>
  <Notes>6</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 Bold</vt:lpstr>
      <vt:lpstr>Calibri</vt:lpstr>
      <vt:lpstr>Calibri Light</vt:lpstr>
      <vt:lpstr>Consolas</vt:lpstr>
      <vt:lpstr>Lucida Console</vt:lpstr>
      <vt:lpstr>Segoe UI</vt:lpstr>
      <vt:lpstr>Segoe UI Light</vt:lpstr>
      <vt:lpstr>Segoe UI Semibold</vt:lpstr>
      <vt:lpstr>Segoe UI Semilight</vt:lpstr>
      <vt:lpstr>Times New Roman</vt:lpstr>
      <vt:lpstr>Visual Studio Live! New York 2015</vt:lpstr>
      <vt:lpstr>PowerPoint Presentation</vt:lpstr>
      <vt:lpstr>Containers: The App Packaging Format</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PowerPoint Presentation</vt:lpstr>
      <vt:lpstr>Opportunity</vt:lpstr>
      <vt:lpstr>Are Your Base Artifacts Secure?</vt:lpstr>
      <vt:lpstr>Automating Base Image Updates</vt:lpstr>
      <vt:lpstr>Are Your Base Artifacts Secure?</vt:lpstr>
      <vt:lpstr>Demo: Base Artifact Updates</vt:lpstr>
      <vt:lpstr>PowerPoint Presentation</vt:lpstr>
      <vt:lpstr>Automating Base Artifact Validation</vt:lpstr>
      <vt:lpstr>Container OS &amp; Framework Patching</vt:lpstr>
      <vt:lpstr>Trust But Verify</vt:lpstr>
      <vt:lpstr>Thank You</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179</cp:revision>
  <dcterms:created xsi:type="dcterms:W3CDTF">2012-12-07T00:48:42Z</dcterms:created>
  <dcterms:modified xsi:type="dcterms:W3CDTF">2019-11-19T03:47:09Z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