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75" r:id="rId4"/>
    <p:sldMasterId id="2147484495" r:id="rId5"/>
  </p:sldMasterIdLst>
  <p:notesMasterIdLst>
    <p:notesMasterId r:id="rId31"/>
  </p:notesMasterIdLst>
  <p:handoutMasterIdLst>
    <p:handoutMasterId r:id="rId32"/>
  </p:handoutMasterIdLst>
  <p:sldIdLst>
    <p:sldId id="1502" r:id="rId6"/>
    <p:sldId id="1568" r:id="rId7"/>
    <p:sldId id="1556" r:id="rId8"/>
    <p:sldId id="1557" r:id="rId9"/>
    <p:sldId id="1555" r:id="rId10"/>
    <p:sldId id="1569" r:id="rId11"/>
    <p:sldId id="1570" r:id="rId12"/>
    <p:sldId id="1571" r:id="rId13"/>
    <p:sldId id="1573" r:id="rId14"/>
    <p:sldId id="1572" r:id="rId15"/>
    <p:sldId id="1574" r:id="rId16"/>
    <p:sldId id="1548" r:id="rId17"/>
    <p:sldId id="1551" r:id="rId18"/>
    <p:sldId id="1558" r:id="rId19"/>
    <p:sldId id="1552" r:id="rId20"/>
    <p:sldId id="1560" r:id="rId21"/>
    <p:sldId id="1559" r:id="rId22"/>
    <p:sldId id="1565" r:id="rId23"/>
    <p:sldId id="1561" r:id="rId24"/>
    <p:sldId id="1563" r:id="rId25"/>
    <p:sldId id="1564" r:id="rId26"/>
    <p:sldId id="1567" r:id="rId27"/>
    <p:sldId id="1566" r:id="rId28"/>
    <p:sldId id="1550" r:id="rId29"/>
    <p:sldId id="1553" r:id="rId30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icrosoft Ready Light Template" id="{E1C8FB21-FF75-44A0-8090-B2FB240B014B}">
          <p14:sldIdLst>
            <p14:sldId id="1502"/>
            <p14:sldId id="1568"/>
            <p14:sldId id="1556"/>
            <p14:sldId id="1557"/>
            <p14:sldId id="1555"/>
            <p14:sldId id="1569"/>
            <p14:sldId id="1570"/>
            <p14:sldId id="1571"/>
            <p14:sldId id="1573"/>
            <p14:sldId id="1572"/>
            <p14:sldId id="1574"/>
            <p14:sldId id="1548"/>
            <p14:sldId id="1551"/>
            <p14:sldId id="1558"/>
            <p14:sldId id="1552"/>
            <p14:sldId id="1560"/>
            <p14:sldId id="1559"/>
            <p14:sldId id="1565"/>
            <p14:sldId id="1561"/>
            <p14:sldId id="1563"/>
            <p14:sldId id="1564"/>
            <p14:sldId id="1567"/>
            <p14:sldId id="1566"/>
            <p14:sldId id="1550"/>
            <p14:sldId id="155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50"/>
    <a:srgbClr val="0909FE"/>
    <a:srgbClr val="0000FF"/>
    <a:srgbClr val="000000"/>
    <a:srgbClr val="3A3FFC"/>
    <a:srgbClr val="00B294"/>
    <a:srgbClr val="F2F2F2"/>
    <a:srgbClr val="BA1818"/>
    <a:srgbClr val="818282"/>
    <a:srgbClr val="70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98" autoAdjust="0"/>
    <p:restoredTop sz="96178" autoAdjust="0"/>
  </p:normalViewPr>
  <p:slideViewPr>
    <p:cSldViewPr>
      <p:cViewPr>
        <p:scale>
          <a:sx n="65" d="100"/>
          <a:sy n="65" d="100"/>
        </p:scale>
        <p:origin x="720" y="3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howGuides="1">
      <p:cViewPr>
        <p:scale>
          <a:sx n="200" d="100"/>
          <a:sy n="200" d="100"/>
        </p:scale>
        <p:origin x="1308" y="-300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commentAuthors" Target="commentAuthor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10/19/2017 7:05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10/19/2017 7:05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313C66B-7AF5-40BA-8933-D16874FF94CC}" type="datetime8">
              <a:rPr lang="en-US" smtClean="0"/>
              <a:t>10/19/2017 7:05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241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10/19/2017 7:52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884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10/19/2017 7:52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33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10/19/2017 7:05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65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10/19/2017 7:05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2454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10/19/2017 7:05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201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10/19/2017 7:05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583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10/19/2017 7:05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355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10/19/2017 7:05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4469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10/19/2017 7:05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4906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10/19/2017 7:05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06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10/19/2017 7:52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398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10/19/2017 7:05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7221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10/19/2017 7:05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5767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10/19/2017 7:05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8997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10/19/2017 7:05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839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10/19/2017 7:05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7410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10/19/2017 7:05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87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10/19/2017 7:05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746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10/19/2017 7:10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12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10/19/2017 7:05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179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10/19/2017 7:52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139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10/19/2017 7:52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169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10/19/2017 7:52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810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10/19/2017 7:52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719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13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3832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10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038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10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  <p:sp>
        <p:nvSpPr>
          <p:cNvPr id="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8506905" y="294304"/>
            <a:ext cx="3657600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74703" y="6122305"/>
            <a:ext cx="3657600" cy="572464"/>
          </a:xfrm>
        </p:spPr>
        <p:txBody>
          <a:bodyPr lIns="182880" tIns="146304" rIns="182880" bIns="146304" anchor="b"/>
          <a:lstStyle>
            <a:lvl1pPr marL="0" indent="0" algn="l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Yammer hashtag</a:t>
            </a:r>
          </a:p>
        </p:txBody>
      </p:sp>
    </p:spTree>
    <p:extLst>
      <p:ext uri="{BB962C8B-B14F-4D97-AF65-F5344CB8AC3E}">
        <p14:creationId xmlns:p14="http://schemas.microsoft.com/office/powerpoint/2010/main" val="4098647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9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1455 2.13345E-6 L 1.62369E-6 2.13345E-6 " pathEditMode="relative" rAng="0" ptsTypes="AA">
                                      <p:cBhvr>
                                        <p:cTn id="9" dur="9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9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1455 -2.09714E-6 L -4.54174E-6 -2.09714E-6 " pathEditMode="relative" rAng="0" ptsTypes="AA">
                                      <p:cBhvr>
                                        <p:cTn id="16" dur="9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1"/>
      <p:bldP spid="7" grpId="2"/>
      <p:bldP spid="8" grpId="0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/>
      <p:bldP spid="8" grpId="2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57024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2157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dirty="0"/>
              <a:t>Click to edit Master text styles</a:t>
            </a:r>
          </a:p>
          <a:p>
            <a:pPr marL="712788" marR="0" lvl="1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Second level</a:t>
            </a:r>
          </a:p>
          <a:p>
            <a:pPr marL="908050" marR="0" lvl="2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Third level</a:t>
            </a:r>
          </a:p>
          <a:p>
            <a:pPr marL="1109662" marR="0" lvl="3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Fourth level</a:t>
            </a:r>
          </a:p>
          <a:p>
            <a:pPr marL="1311275" marR="0" lvl="4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453060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427038" marR="0" lvl="1" indent="-17145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639763" marR="0" lvl="2" indent="-1889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828675" marR="0" lvl="3" indent="-1762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1023938" marR="0" lvl="4" indent="-16986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965013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102778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4498215" y="6697627"/>
            <a:ext cx="3440044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0" spc="150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70131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96245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7440629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42001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8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36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93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5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91993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80903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1863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0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8" r:id="rId1"/>
    <p:sldLayoutId id="2147484480" r:id="rId2"/>
    <p:sldLayoutId id="2147484481" r:id="rId3"/>
    <p:sldLayoutId id="2147484482" r:id="rId4"/>
    <p:sldLayoutId id="2147484483" r:id="rId5"/>
    <p:sldLayoutId id="2147484484" r:id="rId6"/>
    <p:sldLayoutId id="2147484485" r:id="rId7"/>
    <p:sldLayoutId id="2147484486" r:id="rId8"/>
    <p:sldLayoutId id="2147484487" r:id="rId9"/>
    <p:sldLayoutId id="2147484488" r:id="rId10"/>
    <p:sldLayoutId id="2147484490" r:id="rId11"/>
    <p:sldLayoutId id="2147484491" r:id="rId12"/>
    <p:sldLayoutId id="2147484493" r:id="rId1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44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98" r:id="rId1"/>
    <p:sldLayoutId id="2147484500" r:id="rId2"/>
    <p:sldLayoutId id="2147484501" r:id="rId3"/>
    <p:sldLayoutId id="2147484502" r:id="rId4"/>
    <p:sldLayoutId id="2147484503" r:id="rId5"/>
    <p:sldLayoutId id="2147484504" r:id="rId6"/>
    <p:sldLayoutId id="2147484505" r:id="rId7"/>
    <p:sldLayoutId id="2147484507" r:id="rId8"/>
    <p:sldLayoutId id="2147484510" r:id="rId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ac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ka.ms/acr/geo-replicatio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9" Type="http://schemas.openxmlformats.org/officeDocument/2006/relationships/image" Target="../media/image51.svg"/><Relationship Id="rId21" Type="http://schemas.openxmlformats.org/officeDocument/2006/relationships/image" Target="../media/image33.svg"/><Relationship Id="rId34" Type="http://schemas.openxmlformats.org/officeDocument/2006/relationships/image" Target="../media/image46.png"/><Relationship Id="rId42" Type="http://schemas.openxmlformats.org/officeDocument/2006/relationships/image" Target="../media/image10.png"/><Relationship Id="rId47" Type="http://schemas.openxmlformats.org/officeDocument/2006/relationships/image" Target="../media/image57.svg"/><Relationship Id="rId50" Type="http://schemas.openxmlformats.org/officeDocument/2006/relationships/image" Target="../media/image60.png"/><Relationship Id="rId55" Type="http://schemas.openxmlformats.org/officeDocument/2006/relationships/image" Target="../media/image65.svg"/><Relationship Id="rId63" Type="http://schemas.openxmlformats.org/officeDocument/2006/relationships/image" Target="../media/image9.svg"/><Relationship Id="rId68" Type="http://schemas.openxmlformats.org/officeDocument/2006/relationships/image" Target="../media/image76.png"/><Relationship Id="rId76" Type="http://schemas.openxmlformats.org/officeDocument/2006/relationships/image" Target="../media/image84.png"/><Relationship Id="rId7" Type="http://schemas.openxmlformats.org/officeDocument/2006/relationships/image" Target="../media/image21.svg"/><Relationship Id="rId71" Type="http://schemas.openxmlformats.org/officeDocument/2006/relationships/image" Target="../media/image79.sv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8.png"/><Relationship Id="rId29" Type="http://schemas.openxmlformats.org/officeDocument/2006/relationships/image" Target="../media/image41.svg"/><Relationship Id="rId11" Type="http://schemas.openxmlformats.org/officeDocument/2006/relationships/image" Target="../media/image7.svg"/><Relationship Id="rId24" Type="http://schemas.openxmlformats.org/officeDocument/2006/relationships/image" Target="../media/image36.png"/><Relationship Id="rId32" Type="http://schemas.openxmlformats.org/officeDocument/2006/relationships/image" Target="../media/image44.png"/><Relationship Id="rId37" Type="http://schemas.openxmlformats.org/officeDocument/2006/relationships/image" Target="../media/image49.svg"/><Relationship Id="rId40" Type="http://schemas.openxmlformats.org/officeDocument/2006/relationships/image" Target="../media/image52.png"/><Relationship Id="rId45" Type="http://schemas.openxmlformats.org/officeDocument/2006/relationships/image" Target="../media/image55.svg"/><Relationship Id="rId53" Type="http://schemas.openxmlformats.org/officeDocument/2006/relationships/image" Target="../media/image63.svg"/><Relationship Id="rId58" Type="http://schemas.openxmlformats.org/officeDocument/2006/relationships/image" Target="../media/image68.png"/><Relationship Id="rId66" Type="http://schemas.openxmlformats.org/officeDocument/2006/relationships/image" Target="../media/image74.png"/><Relationship Id="rId74" Type="http://schemas.openxmlformats.org/officeDocument/2006/relationships/image" Target="../media/image82.png"/><Relationship Id="rId79" Type="http://schemas.openxmlformats.org/officeDocument/2006/relationships/image" Target="../media/image87.svg"/><Relationship Id="rId5" Type="http://schemas.openxmlformats.org/officeDocument/2006/relationships/image" Target="../media/image19.svg"/><Relationship Id="rId61" Type="http://schemas.openxmlformats.org/officeDocument/2006/relationships/image" Target="../media/image71.svg"/><Relationship Id="rId82" Type="http://schemas.openxmlformats.org/officeDocument/2006/relationships/image" Target="../media/image90.png"/><Relationship Id="rId10" Type="http://schemas.openxmlformats.org/officeDocument/2006/relationships/image" Target="../media/image6.png"/><Relationship Id="rId19" Type="http://schemas.openxmlformats.org/officeDocument/2006/relationships/image" Target="../media/image31.svg"/><Relationship Id="rId31" Type="http://schemas.openxmlformats.org/officeDocument/2006/relationships/image" Target="../media/image43.svg"/><Relationship Id="rId44" Type="http://schemas.openxmlformats.org/officeDocument/2006/relationships/image" Target="../media/image54.png"/><Relationship Id="rId52" Type="http://schemas.openxmlformats.org/officeDocument/2006/relationships/image" Target="../media/image62.png"/><Relationship Id="rId60" Type="http://schemas.openxmlformats.org/officeDocument/2006/relationships/image" Target="../media/image70.png"/><Relationship Id="rId65" Type="http://schemas.openxmlformats.org/officeDocument/2006/relationships/image" Target="../media/image73.svg"/><Relationship Id="rId73" Type="http://schemas.openxmlformats.org/officeDocument/2006/relationships/image" Target="../media/image81.svg"/><Relationship Id="rId78" Type="http://schemas.openxmlformats.org/officeDocument/2006/relationships/image" Target="../media/image86.png"/><Relationship Id="rId81" Type="http://schemas.openxmlformats.org/officeDocument/2006/relationships/image" Target="../media/image89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Relationship Id="rId30" Type="http://schemas.openxmlformats.org/officeDocument/2006/relationships/image" Target="../media/image42.png"/><Relationship Id="rId35" Type="http://schemas.openxmlformats.org/officeDocument/2006/relationships/image" Target="../media/image47.svg"/><Relationship Id="rId43" Type="http://schemas.openxmlformats.org/officeDocument/2006/relationships/image" Target="../media/image11.svg"/><Relationship Id="rId48" Type="http://schemas.openxmlformats.org/officeDocument/2006/relationships/image" Target="../media/image58.png"/><Relationship Id="rId56" Type="http://schemas.openxmlformats.org/officeDocument/2006/relationships/image" Target="../media/image66.png"/><Relationship Id="rId64" Type="http://schemas.openxmlformats.org/officeDocument/2006/relationships/image" Target="../media/image72.png"/><Relationship Id="rId69" Type="http://schemas.openxmlformats.org/officeDocument/2006/relationships/image" Target="../media/image77.svg"/><Relationship Id="rId77" Type="http://schemas.openxmlformats.org/officeDocument/2006/relationships/image" Target="../media/image85.svg"/><Relationship Id="rId8" Type="http://schemas.openxmlformats.org/officeDocument/2006/relationships/image" Target="../media/image22.png"/><Relationship Id="rId51" Type="http://schemas.openxmlformats.org/officeDocument/2006/relationships/image" Target="../media/image61.svg"/><Relationship Id="rId72" Type="http://schemas.openxmlformats.org/officeDocument/2006/relationships/image" Target="../media/image80.png"/><Relationship Id="rId80" Type="http://schemas.openxmlformats.org/officeDocument/2006/relationships/image" Target="../media/image88.png"/><Relationship Id="rId3" Type="http://schemas.openxmlformats.org/officeDocument/2006/relationships/image" Target="../media/image5.pn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33" Type="http://schemas.openxmlformats.org/officeDocument/2006/relationships/image" Target="../media/image45.svg"/><Relationship Id="rId38" Type="http://schemas.openxmlformats.org/officeDocument/2006/relationships/image" Target="../media/image50.png"/><Relationship Id="rId46" Type="http://schemas.openxmlformats.org/officeDocument/2006/relationships/image" Target="../media/image56.png"/><Relationship Id="rId59" Type="http://schemas.openxmlformats.org/officeDocument/2006/relationships/image" Target="../media/image69.svg"/><Relationship Id="rId67" Type="http://schemas.openxmlformats.org/officeDocument/2006/relationships/image" Target="../media/image75.svg"/><Relationship Id="rId20" Type="http://schemas.openxmlformats.org/officeDocument/2006/relationships/image" Target="../media/image32.png"/><Relationship Id="rId41" Type="http://schemas.openxmlformats.org/officeDocument/2006/relationships/image" Target="../media/image53.svg"/><Relationship Id="rId54" Type="http://schemas.openxmlformats.org/officeDocument/2006/relationships/image" Target="../media/image64.png"/><Relationship Id="rId62" Type="http://schemas.openxmlformats.org/officeDocument/2006/relationships/image" Target="../media/image8.png"/><Relationship Id="rId70" Type="http://schemas.openxmlformats.org/officeDocument/2006/relationships/image" Target="../media/image78.png"/><Relationship Id="rId75" Type="http://schemas.openxmlformats.org/officeDocument/2006/relationships/image" Target="../media/image83.svg"/><Relationship Id="rId83" Type="http://schemas.openxmlformats.org/officeDocument/2006/relationships/image" Target="../media/image91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28" Type="http://schemas.openxmlformats.org/officeDocument/2006/relationships/image" Target="../media/image40.png"/><Relationship Id="rId36" Type="http://schemas.openxmlformats.org/officeDocument/2006/relationships/image" Target="../media/image48.png"/><Relationship Id="rId49" Type="http://schemas.openxmlformats.org/officeDocument/2006/relationships/image" Target="../media/image59.svg"/><Relationship Id="rId57" Type="http://schemas.openxmlformats.org/officeDocument/2006/relationships/image" Target="../media/image67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9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9.svg"/><Relationship Id="rId4" Type="http://schemas.openxmlformats.org/officeDocument/2006/relationships/image" Target="../media/image4.sv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9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6.svg"/><Relationship Id="rId5" Type="http://schemas.openxmlformats.org/officeDocument/2006/relationships/image" Target="../media/image95.png"/><Relationship Id="rId10" Type="http://schemas.openxmlformats.org/officeDocument/2006/relationships/image" Target="../media/image9.svg"/><Relationship Id="rId4" Type="http://schemas.openxmlformats.org/officeDocument/2006/relationships/image" Target="../media/image94.svg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9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9.svg"/><Relationship Id="rId4" Type="http://schemas.openxmlformats.org/officeDocument/2006/relationships/image" Target="../media/image4.sv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97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6.svg"/><Relationship Id="rId5" Type="http://schemas.openxmlformats.org/officeDocument/2006/relationships/image" Target="../media/image95.png"/><Relationship Id="rId10" Type="http://schemas.openxmlformats.org/officeDocument/2006/relationships/image" Target="../media/image9.svg"/><Relationship Id="rId4" Type="http://schemas.openxmlformats.org/officeDocument/2006/relationships/image" Target="../media/image98.svg"/><Relationship Id="rId9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97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6.svg"/><Relationship Id="rId5" Type="http://schemas.openxmlformats.org/officeDocument/2006/relationships/image" Target="../media/image95.png"/><Relationship Id="rId10" Type="http://schemas.openxmlformats.org/officeDocument/2006/relationships/image" Target="../media/image9.svg"/><Relationship Id="rId4" Type="http://schemas.openxmlformats.org/officeDocument/2006/relationships/image" Target="../media/image98.svg"/><Relationship Id="rId9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sv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12" Type="http://schemas.openxmlformats.org/officeDocument/2006/relationships/image" Target="../media/image23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0.svg"/><Relationship Id="rId11" Type="http://schemas.openxmlformats.org/officeDocument/2006/relationships/image" Target="../media/image22.png"/><Relationship Id="rId5" Type="http://schemas.openxmlformats.org/officeDocument/2006/relationships/image" Target="../media/image99.png"/><Relationship Id="rId10" Type="http://schemas.openxmlformats.org/officeDocument/2006/relationships/image" Target="../media/image96.svg"/><Relationship Id="rId4" Type="http://schemas.openxmlformats.org/officeDocument/2006/relationships/image" Target="../media/image98.svg"/><Relationship Id="rId9" Type="http://schemas.openxmlformats.org/officeDocument/2006/relationships/image" Target="../media/image9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svg"/><Relationship Id="rId3" Type="http://schemas.openxmlformats.org/officeDocument/2006/relationships/image" Target="../media/image97.png"/><Relationship Id="rId7" Type="http://schemas.openxmlformats.org/officeDocument/2006/relationships/image" Target="../media/image95.png"/><Relationship Id="rId12" Type="http://schemas.openxmlformats.org/officeDocument/2006/relationships/image" Target="../media/image100.sv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.svg"/><Relationship Id="rId11" Type="http://schemas.openxmlformats.org/officeDocument/2006/relationships/image" Target="../media/image99.png"/><Relationship Id="rId5" Type="http://schemas.openxmlformats.org/officeDocument/2006/relationships/image" Target="../media/image22.png"/><Relationship Id="rId10" Type="http://schemas.openxmlformats.org/officeDocument/2006/relationships/image" Target="../media/image102.svg"/><Relationship Id="rId4" Type="http://schemas.openxmlformats.org/officeDocument/2006/relationships/image" Target="../media/image98.svg"/><Relationship Id="rId9" Type="http://schemas.openxmlformats.org/officeDocument/2006/relationships/image" Target="../media/image10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svg"/><Relationship Id="rId13" Type="http://schemas.openxmlformats.org/officeDocument/2006/relationships/image" Target="../media/image102.sv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12" Type="http://schemas.openxmlformats.org/officeDocument/2006/relationships/image" Target="../media/image96.sv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4.svg"/><Relationship Id="rId11" Type="http://schemas.openxmlformats.org/officeDocument/2006/relationships/image" Target="../media/image95.png"/><Relationship Id="rId5" Type="http://schemas.openxmlformats.org/officeDocument/2006/relationships/image" Target="../media/image103.png"/><Relationship Id="rId15" Type="http://schemas.openxmlformats.org/officeDocument/2006/relationships/image" Target="../media/image100.svg"/><Relationship Id="rId10" Type="http://schemas.openxmlformats.org/officeDocument/2006/relationships/image" Target="../media/image23.svg"/><Relationship Id="rId4" Type="http://schemas.openxmlformats.org/officeDocument/2006/relationships/image" Target="../media/image98.svg"/><Relationship Id="rId9" Type="http://schemas.openxmlformats.org/officeDocument/2006/relationships/image" Target="../media/image22.png"/><Relationship Id="rId14" Type="http://schemas.openxmlformats.org/officeDocument/2006/relationships/image" Target="../media/image9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97.png"/><Relationship Id="rId7" Type="http://schemas.openxmlformats.org/officeDocument/2006/relationships/image" Target="../media/image22.png"/><Relationship Id="rId12" Type="http://schemas.openxmlformats.org/officeDocument/2006/relationships/image" Target="../media/image102.sv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6.svg"/><Relationship Id="rId11" Type="http://schemas.openxmlformats.org/officeDocument/2006/relationships/image" Target="../media/image101.png"/><Relationship Id="rId5" Type="http://schemas.openxmlformats.org/officeDocument/2006/relationships/image" Target="../media/image95.png"/><Relationship Id="rId10" Type="http://schemas.openxmlformats.org/officeDocument/2006/relationships/image" Target="../media/image100.svg"/><Relationship Id="rId4" Type="http://schemas.openxmlformats.org/officeDocument/2006/relationships/image" Target="../media/image98.svg"/><Relationship Id="rId9" Type="http://schemas.openxmlformats.org/officeDocument/2006/relationships/image" Target="../media/image9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97.png"/><Relationship Id="rId7" Type="http://schemas.openxmlformats.org/officeDocument/2006/relationships/image" Target="../media/image22.png"/><Relationship Id="rId12" Type="http://schemas.openxmlformats.org/officeDocument/2006/relationships/image" Target="../media/image102.sv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6.svg"/><Relationship Id="rId11" Type="http://schemas.openxmlformats.org/officeDocument/2006/relationships/image" Target="../media/image101.png"/><Relationship Id="rId5" Type="http://schemas.openxmlformats.org/officeDocument/2006/relationships/image" Target="../media/image95.png"/><Relationship Id="rId10" Type="http://schemas.openxmlformats.org/officeDocument/2006/relationships/image" Target="../media/image100.svg"/><Relationship Id="rId4" Type="http://schemas.openxmlformats.org/officeDocument/2006/relationships/image" Target="../media/image98.svg"/><Relationship Id="rId9" Type="http://schemas.openxmlformats.org/officeDocument/2006/relationships/image" Target="../media/image9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svg"/><Relationship Id="rId3" Type="http://schemas.openxmlformats.org/officeDocument/2006/relationships/image" Target="../media/image97.png"/><Relationship Id="rId7" Type="http://schemas.openxmlformats.org/officeDocument/2006/relationships/image" Target="../media/image9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2.svg"/><Relationship Id="rId5" Type="http://schemas.openxmlformats.org/officeDocument/2006/relationships/image" Target="../media/image101.png"/><Relationship Id="rId4" Type="http://schemas.openxmlformats.org/officeDocument/2006/relationships/image" Target="../media/image98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12.png"/><Relationship Id="rId10" Type="http://schemas.openxmlformats.org/officeDocument/2006/relationships/image" Target="../media/image9.svg"/><Relationship Id="rId4" Type="http://schemas.openxmlformats.org/officeDocument/2006/relationships/image" Target="../media/image4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sv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sv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11" Type="http://schemas.openxmlformats.org/officeDocument/2006/relationships/image" Target="../media/image9.sv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svg"/><Relationship Id="rId9" Type="http://schemas.openxmlformats.org/officeDocument/2006/relationships/image" Target="../media/image11.sv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5.png"/><Relationship Id="rId7" Type="http://schemas.openxmlformats.org/officeDocument/2006/relationships/hyperlink" Target="https://aka.ms/ACR/Roadma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aka.ms/ACR/geo-replication" TargetMode="External"/><Relationship Id="rId5" Type="http://schemas.openxmlformats.org/officeDocument/2006/relationships/hyperlink" Target="https://aka.ms/ACR/Docs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aka.ms/ACR" TargetMode="External"/><Relationship Id="rId9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ACR Geo-Replicated Registries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Steve Lasker</a:t>
            </a:r>
          </a:p>
          <a:p>
            <a:r>
              <a:rPr lang="en-US" dirty="0"/>
              <a:t>Program Manager</a:t>
            </a:r>
          </a:p>
          <a:p>
            <a:r>
              <a:rPr lang="en-US" dirty="0"/>
              <a:t>Azure Developer Experiences </a:t>
            </a:r>
            <a:endParaRPr lang="en-US" sz="2000" dirty="0"/>
          </a:p>
          <a:p>
            <a:r>
              <a:rPr lang="en-US" sz="2000" dirty="0"/>
              <a:t>@</a:t>
            </a:r>
            <a:r>
              <a:rPr lang="en-US" sz="2000" dirty="0" err="1"/>
              <a:t>SteveLasker</a:t>
            </a:r>
            <a:endParaRPr lang="en-US" sz="2000" dirty="0"/>
          </a:p>
          <a:p>
            <a:r>
              <a:rPr lang="en-US" sz="2000" dirty="0"/>
              <a:t>blogs.msdn.microsoft.com/</a:t>
            </a:r>
            <a:r>
              <a:rPr lang="en-US" sz="2000" dirty="0" err="1"/>
              <a:t>SteveLasker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hlinkClick r:id="rId3"/>
              </a:rPr>
              <a:t>aka.ms/acr</a:t>
            </a:r>
            <a:endParaRPr lang="en-US" sz="2000" dirty="0"/>
          </a:p>
          <a:p>
            <a:r>
              <a:rPr lang="en-US" sz="2000" dirty="0">
                <a:hlinkClick r:id="rId4"/>
              </a:rPr>
              <a:t>aka.ms/acr/geo-replication 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72F4B-D9F6-42E4-8B56-64422D6B1A2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506905" y="294304"/>
            <a:ext cx="3657600" cy="57246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4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A658CD-6855-4AE6-BAB0-700A21751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663"/>
            <a:ext cx="12353466" cy="63928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E48B55-C591-4EE9-8616-207C071B6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0F12024-19F8-4B1F-B45D-17DF54BED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335869"/>
              </p:ext>
            </p:extLst>
          </p:nvPr>
        </p:nvGraphicFramePr>
        <p:xfrm>
          <a:off x="427037" y="1212851"/>
          <a:ext cx="12022540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5041">
                  <a:extLst>
                    <a:ext uri="{9D8B030D-6E8A-4147-A177-3AD203B41FA5}">
                      <a16:colId xmlns:a16="http://schemas.microsoft.com/office/drawing/2014/main" val="1266291051"/>
                    </a:ext>
                  </a:extLst>
                </a:gridCol>
                <a:gridCol w="1068007">
                  <a:extLst>
                    <a:ext uri="{9D8B030D-6E8A-4147-A177-3AD203B41FA5}">
                      <a16:colId xmlns:a16="http://schemas.microsoft.com/office/drawing/2014/main" val="4230793714"/>
                    </a:ext>
                  </a:extLst>
                </a:gridCol>
                <a:gridCol w="943179">
                  <a:extLst>
                    <a:ext uri="{9D8B030D-6E8A-4147-A177-3AD203B41FA5}">
                      <a16:colId xmlns:a16="http://schemas.microsoft.com/office/drawing/2014/main" val="487822086"/>
                    </a:ext>
                  </a:extLst>
                </a:gridCol>
                <a:gridCol w="898399">
                  <a:extLst>
                    <a:ext uri="{9D8B030D-6E8A-4147-A177-3AD203B41FA5}">
                      <a16:colId xmlns:a16="http://schemas.microsoft.com/office/drawing/2014/main" val="2783992897"/>
                    </a:ext>
                  </a:extLst>
                </a:gridCol>
                <a:gridCol w="1105647">
                  <a:extLst>
                    <a:ext uri="{9D8B030D-6E8A-4147-A177-3AD203B41FA5}">
                      <a16:colId xmlns:a16="http://schemas.microsoft.com/office/drawing/2014/main" val="1425409058"/>
                    </a:ext>
                  </a:extLst>
                </a:gridCol>
                <a:gridCol w="1400486">
                  <a:extLst>
                    <a:ext uri="{9D8B030D-6E8A-4147-A177-3AD203B41FA5}">
                      <a16:colId xmlns:a16="http://schemas.microsoft.com/office/drawing/2014/main" val="378414093"/>
                    </a:ext>
                  </a:extLst>
                </a:gridCol>
                <a:gridCol w="1105647">
                  <a:extLst>
                    <a:ext uri="{9D8B030D-6E8A-4147-A177-3AD203B41FA5}">
                      <a16:colId xmlns:a16="http://schemas.microsoft.com/office/drawing/2014/main" val="293360542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2489217551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1298135653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r>
                        <a:rPr lang="en-US" dirty="0"/>
                        <a:t>Individual Registries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001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Push/Pull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 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 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 Europe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Central 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Southeast Asia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Australia 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Japan 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Docker Hub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596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Within West US Data 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5157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Microsoft Office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366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Home Office </a:t>
                      </a:r>
                      <a:r>
                        <a:rPr lang="en-US" sz="1800" baseline="30000" dirty="0"/>
                        <a:t>(Cable modem)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5956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Northern Europe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67422"/>
                  </a:ext>
                </a:extLst>
              </a:tr>
              <a:tr h="0">
                <a:tc gridSpan="8">
                  <a:txBody>
                    <a:bodyPr/>
                    <a:lstStyle/>
                    <a:p>
                      <a:pPr marL="0" algn="l" defTabSz="932742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With Geo-replication </a:t>
                      </a:r>
                    </a:p>
                  </a:txBody>
                  <a:tcPr>
                    <a:solidFill>
                      <a:srgbClr val="002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2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26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Push/Pull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 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 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 Europe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Central 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Southeast Asia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Australia 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Japan 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132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Within West US Data 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89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Microsoft Office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713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Home Office </a:t>
                      </a:r>
                      <a:r>
                        <a:rPr lang="en-US" sz="1400" baseline="30000" dirty="0"/>
                        <a:t>(Cable modem)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602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Northern Europe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46516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11013C1-2D97-4AD0-BFD3-538F8E9FF218}"/>
              </a:ext>
            </a:extLst>
          </p:cNvPr>
          <p:cNvSpPr txBox="1"/>
          <p:nvPr/>
        </p:nvSpPr>
        <p:spPr>
          <a:xfrm>
            <a:off x="8601235" y="117861"/>
            <a:ext cx="36576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Push</a:t>
            </a: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/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Pull in Milliseconds</a:t>
            </a:r>
          </a:p>
        </p:txBody>
      </p:sp>
    </p:spTree>
    <p:extLst>
      <p:ext uri="{BB962C8B-B14F-4D97-AF65-F5344CB8AC3E}">
        <p14:creationId xmlns:p14="http://schemas.microsoft.com/office/powerpoint/2010/main" val="334221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61F8-46EE-4456-AA9D-87363478F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4F4A6-EA67-4F52-BE7E-9170D08F2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4339650"/>
          </a:xfrm>
        </p:spPr>
        <p:txBody>
          <a:bodyPr/>
          <a:lstStyle/>
          <a:p>
            <a:r>
              <a:rPr lang="en-US" dirty="0"/>
              <a:t>Standard Registries created in all regions</a:t>
            </a:r>
          </a:p>
          <a:p>
            <a:r>
              <a:rPr lang="en-US" dirty="0"/>
              <a:t>ASP.NET Core on Linux image pushed to all regions</a:t>
            </a:r>
          </a:p>
          <a:p>
            <a:r>
              <a:rPr lang="en-US" dirty="0"/>
              <a:t>ASP.NET Core on Nano image pushed to all regions</a:t>
            </a:r>
          </a:p>
          <a:p>
            <a:r>
              <a:rPr lang="en-US" dirty="0"/>
              <a:t>Local Cache cleared</a:t>
            </a:r>
          </a:p>
          <a:p>
            <a:r>
              <a:rPr lang="en-US" dirty="0"/>
              <a:t>Docker Pull from each measured</a:t>
            </a:r>
          </a:p>
          <a:p>
            <a:r>
              <a:rPr lang="en-US" dirty="0"/>
              <a:t>Docker RMI after each measurement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84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D9802-4093-4FCC-9FDF-7CEF6DEDD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863C5F-E34B-4332-8DE6-3BD15595E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637" y="3878262"/>
            <a:ext cx="565903" cy="56590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BBC3172-5BF4-4632-87B7-0B121CE85E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72189" y="870326"/>
            <a:ext cx="7543800" cy="58293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ABA96F43-10BF-452A-82AE-C341FA6103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05118" y="2393412"/>
            <a:ext cx="1609725" cy="124777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13B3AE2-0251-4E20-A245-EDAD399983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76345" y="2811462"/>
            <a:ext cx="476250" cy="47625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BC02979B-F61E-4527-9970-BDFB0B4A5F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29671" y="1633390"/>
            <a:ext cx="438150" cy="33337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8926B57C-2F45-4D82-A8D9-C091CDF5B8D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72571" y="4444165"/>
            <a:ext cx="476250" cy="47625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814A4B1C-455E-4AA8-9483-EB3344CF218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184524" y="3784976"/>
            <a:ext cx="476250" cy="47625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ADE06C2-D8C7-4234-B453-D0DF7F136C4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715502" y="4743450"/>
            <a:ext cx="533400" cy="8763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798F3E31-FCD3-4114-80F7-E226B405F3B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454757" y="5143500"/>
            <a:ext cx="476250" cy="47625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40001FD0-BC50-408E-9BB4-063AC4A800E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308551" y="4282240"/>
            <a:ext cx="1447800" cy="112395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71FF2543-DC07-40DF-B729-AB5290C43BF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142037" y="3421062"/>
            <a:ext cx="152400" cy="1524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F399D853-AE53-44FB-8AFA-55863796AF4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451739" y="3946901"/>
            <a:ext cx="152400" cy="1524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C46B4D0C-52E1-42F0-98C6-DFE06F4426C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223139" y="4031037"/>
            <a:ext cx="152400" cy="1524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3B56113B-CF58-440A-B804-8AC430B7F6B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589837" y="4768015"/>
            <a:ext cx="152400" cy="1524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B46021E5-BDB8-48AD-AAEF-0A2CB999D8FF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7223139" y="2240755"/>
            <a:ext cx="609600" cy="60960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5439B17F-8D18-4FAD-B981-6864F5B7AD38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627437" y="1952246"/>
            <a:ext cx="476250" cy="47625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40C484BE-19E5-4148-AD84-E99875E3036A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5103378" y="1562100"/>
            <a:ext cx="1447800" cy="112395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9FB9C6CC-8C9D-453B-ACEE-913E33FA2E54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4714470" y="1941134"/>
            <a:ext cx="476250" cy="47625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723CE521-72C8-441E-8D30-3308F5D4B9F0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472057" y="2689978"/>
            <a:ext cx="1447800" cy="1123950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5743F9B0-8C82-406E-80D5-1855B5D40BF4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5857908" y="2573712"/>
            <a:ext cx="1447800" cy="112395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340E5CF7-AF95-4836-B58C-D4AFCD96EAC6}"/>
              </a:ext>
            </a:extLst>
          </p:cNvPr>
          <p:cNvPicPr>
            <a:picLocks noChangeAspect="1"/>
          </p:cNvPicPr>
          <p:nvPr/>
        </p:nvPicPr>
        <p:blipFill rotWithShape="1"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rcRect l="40570" t="32196" r="39199" b="34396"/>
          <a:stretch/>
        </p:blipFill>
        <p:spPr>
          <a:xfrm>
            <a:off x="5800724" y="4068680"/>
            <a:ext cx="292895" cy="375485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07CBAD5E-648F-45A6-9B4F-1A2E7E420FA7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4952595" y="3021012"/>
            <a:ext cx="476250" cy="476250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2877D72A-40B3-4E13-9FF5-4B6AE1DD8269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7123112" y="2907087"/>
            <a:ext cx="1447800" cy="1123950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5840A304-4623-4F9B-8CE7-4B1652EEE1D1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2332006" y="5361175"/>
            <a:ext cx="495300" cy="495300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C3594BB6-9F41-48AA-A2C7-20A96B822597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781796" y="5155008"/>
            <a:ext cx="1447800" cy="1123950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5736B00B-6DED-49E8-8807-15BEE9AB2B70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292870" y="4358440"/>
            <a:ext cx="1447800" cy="112395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C0F18F20-DA83-42D8-8CD1-F47DFCF6CDB5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92852" y="1449762"/>
            <a:ext cx="1447800" cy="112395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9FB46FD2-78AF-4032-9FBE-041A29F3D73F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-892993" y="3846054"/>
            <a:ext cx="1447800" cy="1123950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5E20AF50-EE26-4D73-8E4A-6748B2BCA3CB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8709413" y="1587687"/>
            <a:ext cx="1447800" cy="1123950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66DA8656-34E2-4460-8478-E403F1BC9CF3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7812873" y="4087769"/>
            <a:ext cx="1743075" cy="2257425"/>
          </a:xfrm>
          <a:prstGeom prst="rect">
            <a:avLst/>
          </a:prstGeom>
        </p:spPr>
      </p:pic>
      <p:pic>
        <p:nvPicPr>
          <p:cNvPr id="66" name="Graphic 65">
            <a:extLst>
              <a:ext uri="{FF2B5EF4-FFF2-40B4-BE49-F238E27FC236}">
                <a16:creationId xmlns:a16="http://schemas.microsoft.com/office/drawing/2014/main" id="{F2704E62-135F-468E-A316-93ECF0ADDADE}"/>
              </a:ext>
            </a:extLst>
          </p:cNvPr>
          <p:cNvPicPr>
            <a:picLocks noChangeAspect="1"/>
          </p:cNvPicPr>
          <p:nvPr/>
        </p:nvPicPr>
        <p:blipFill rotWithShape="1">
          <a:blip r:embed="rId62">
            <a:extLst>
              <a:ext uri="{96DAC541-7B7A-43D3-8B79-37D633B846F1}">
                <asvg:svgBlip xmlns:asvg="http://schemas.microsoft.com/office/drawing/2016/SVG/main" r:embed="rId63"/>
              </a:ext>
            </a:extLst>
          </a:blip>
          <a:srcRect l="41288" t="39542" r="41720" b="39347"/>
          <a:stretch/>
        </p:blipFill>
        <p:spPr>
          <a:xfrm>
            <a:off x="2377547" y="1640941"/>
            <a:ext cx="372261" cy="357936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C3717E1E-C3E8-4B58-B4DE-ACDE7DAAB1F3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5723274" y="2768936"/>
            <a:ext cx="476250" cy="476250"/>
          </a:xfrm>
          <a:prstGeom prst="rect">
            <a:avLst/>
          </a:prstGeom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D51F9C4B-42CC-49AD-9B41-89A483D8F1B8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8774465" y="1983580"/>
            <a:ext cx="1447800" cy="1123950"/>
          </a:xfrm>
          <a:prstGeom prst="rect">
            <a:avLst/>
          </a:prstGeom>
        </p:spPr>
      </p:pic>
      <p:pic>
        <p:nvPicPr>
          <p:cNvPr id="78" name="Graphic 77">
            <a:extLst>
              <a:ext uri="{FF2B5EF4-FFF2-40B4-BE49-F238E27FC236}">
                <a16:creationId xmlns:a16="http://schemas.microsoft.com/office/drawing/2014/main" id="{D6927C12-AAC6-4DC5-B72D-567A9502C900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6410722" y="1997262"/>
            <a:ext cx="476250" cy="476250"/>
          </a:xfrm>
          <a:prstGeom prst="rect">
            <a:avLst/>
          </a:prstGeom>
        </p:spPr>
      </p:pic>
      <p:pic>
        <p:nvPicPr>
          <p:cNvPr id="80" name="Graphic 79">
            <a:extLst>
              <a:ext uri="{FF2B5EF4-FFF2-40B4-BE49-F238E27FC236}">
                <a16:creationId xmlns:a16="http://schemas.microsoft.com/office/drawing/2014/main" id="{36A3EECC-53C3-462F-89BE-8490EEC12B59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1373709" y="2261486"/>
            <a:ext cx="1447800" cy="1123950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760EBA1C-3628-4A79-BAE2-E570551DE405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1926386" y="3471028"/>
            <a:ext cx="361950" cy="342900"/>
          </a:xfrm>
          <a:prstGeom prst="rect">
            <a:avLst/>
          </a:prstGeom>
        </p:spPr>
      </p:pic>
      <p:pic>
        <p:nvPicPr>
          <p:cNvPr id="84" name="Graphic 83">
            <a:extLst>
              <a:ext uri="{FF2B5EF4-FFF2-40B4-BE49-F238E27FC236}">
                <a16:creationId xmlns:a16="http://schemas.microsoft.com/office/drawing/2014/main" id="{AE55D707-D54A-4336-8226-130FF8458A8F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2223985" y="3279909"/>
            <a:ext cx="865323" cy="807860"/>
          </a:xfrm>
          <a:prstGeom prst="rect">
            <a:avLst/>
          </a:prstGeom>
        </p:spPr>
      </p:pic>
      <p:pic>
        <p:nvPicPr>
          <p:cNvPr id="86" name="Graphic 85">
            <a:extLst>
              <a:ext uri="{FF2B5EF4-FFF2-40B4-BE49-F238E27FC236}">
                <a16:creationId xmlns:a16="http://schemas.microsoft.com/office/drawing/2014/main" id="{0B69146D-B459-4982-AE4F-B81FDD6B2206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8888377" y="4480260"/>
            <a:ext cx="2190750" cy="1695450"/>
          </a:xfrm>
          <a:prstGeom prst="rect">
            <a:avLst/>
          </a:prstGeom>
        </p:spPr>
      </p:pic>
      <p:pic>
        <p:nvPicPr>
          <p:cNvPr id="88" name="Graphic 87">
            <a:extLst>
              <a:ext uri="{FF2B5EF4-FFF2-40B4-BE49-F238E27FC236}">
                <a16:creationId xmlns:a16="http://schemas.microsoft.com/office/drawing/2014/main" id="{F15ED18A-5A42-4EB2-9EAE-B55CF82B94A4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7772823" y="1659125"/>
            <a:ext cx="1743075" cy="2257425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734A5329-CF67-4628-9DFC-A3E3612AA450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1400382" y="2246827"/>
            <a:ext cx="476250" cy="476250"/>
          </a:xfrm>
          <a:prstGeom prst="rect">
            <a:avLst/>
          </a:prstGeom>
        </p:spPr>
      </p:pic>
      <p:pic>
        <p:nvPicPr>
          <p:cNvPr id="92" name="Graphic 91">
            <a:extLst>
              <a:ext uri="{FF2B5EF4-FFF2-40B4-BE49-F238E27FC236}">
                <a16:creationId xmlns:a16="http://schemas.microsoft.com/office/drawing/2014/main" id="{7F18C232-6333-4A69-B78E-DBB48C542C71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6513463" y="3504175"/>
            <a:ext cx="485775" cy="485775"/>
          </a:xfrm>
          <a:prstGeom prst="rect">
            <a:avLst/>
          </a:prstGeom>
        </p:spPr>
      </p:pic>
      <p:pic>
        <p:nvPicPr>
          <p:cNvPr id="110" name="Graphic 109">
            <a:extLst>
              <a:ext uri="{FF2B5EF4-FFF2-40B4-BE49-F238E27FC236}">
                <a16:creationId xmlns:a16="http://schemas.microsoft.com/office/drawing/2014/main" id="{3ABB549C-00C4-45EB-9303-738A5A66E1E7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7392749" y="306616"/>
            <a:ext cx="2057400" cy="2057400"/>
          </a:xfrm>
          <a:prstGeom prst="rect">
            <a:avLst/>
          </a:prstGeom>
        </p:spPr>
      </p:pic>
      <p:pic>
        <p:nvPicPr>
          <p:cNvPr id="112" name="Graphic 111">
            <a:extLst>
              <a:ext uri="{FF2B5EF4-FFF2-40B4-BE49-F238E27FC236}">
                <a16:creationId xmlns:a16="http://schemas.microsoft.com/office/drawing/2014/main" id="{4A812621-D781-42BE-8A21-BBA679F68E66}"/>
              </a:ext>
            </a:extLst>
          </p:cNvPr>
          <p:cNvPicPr>
            <a:picLocks noChangeAspect="1"/>
          </p:cNvPicPr>
          <p:nvPr/>
        </p:nvPicPr>
        <p:blipFill>
          <a:blip r:embed="rId82">
            <a:extLs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8072455" y="3421062"/>
            <a:ext cx="2057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5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90248217-D0A8-4499-866B-867B51513A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687" t="32707" r="69864" b="50000"/>
          <a:stretch/>
        </p:blipFill>
        <p:spPr>
          <a:xfrm>
            <a:off x="-1" y="0"/>
            <a:ext cx="12436475" cy="6994525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CAAAA2C1-E7F3-4B44-8D24-2141DC6EC9DE}"/>
              </a:ext>
            </a:extLst>
          </p:cNvPr>
          <p:cNvGrpSpPr/>
          <p:nvPr/>
        </p:nvGrpSpPr>
        <p:grpSpPr>
          <a:xfrm>
            <a:off x="7460685" y="1693809"/>
            <a:ext cx="1236664" cy="145424"/>
            <a:chOff x="2619373" y="2325456"/>
            <a:chExt cx="1236664" cy="145424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EA03C8A-11E3-4CF7-B2E5-0025771F126B}"/>
                </a:ext>
              </a:extLst>
            </p:cNvPr>
            <p:cNvSpPr/>
            <p:nvPr/>
          </p:nvSpPr>
          <p:spPr bwMode="auto">
            <a:xfrm>
              <a:off x="2619373" y="2344192"/>
              <a:ext cx="107952" cy="107952"/>
            </a:xfrm>
            <a:prstGeom prst="ellipse">
              <a:avLst/>
            </a:prstGeom>
            <a:solidFill>
              <a:srgbClr val="93D74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14D000A-E4CB-44B9-B82F-2A5C6205AF34}"/>
                </a:ext>
              </a:extLst>
            </p:cNvPr>
            <p:cNvSpPr txBox="1"/>
            <p:nvPr/>
          </p:nvSpPr>
          <p:spPr>
            <a:xfrm>
              <a:off x="2890835" y="2325456"/>
              <a:ext cx="965202" cy="1454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50" dirty="0">
                  <a:solidFill>
                    <a:srgbClr val="8182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Canada Central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A539066-EF54-430C-B7F8-BA9F8F51DB19}"/>
                </a:ext>
              </a:extLst>
            </p:cNvPr>
            <p:cNvCxnSpPr>
              <a:cxnSpLocks/>
            </p:cNvCxnSpPr>
            <p:nvPr/>
          </p:nvCxnSpPr>
          <p:spPr>
            <a:xfrm>
              <a:off x="2727325" y="2398168"/>
              <a:ext cx="146049" cy="0"/>
            </a:xfrm>
            <a:prstGeom prst="line">
              <a:avLst/>
            </a:prstGeom>
            <a:ln>
              <a:solidFill>
                <a:srgbClr val="818282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7" name="Graphic 66">
            <a:extLst>
              <a:ext uri="{FF2B5EF4-FFF2-40B4-BE49-F238E27FC236}">
                <a16:creationId xmlns:a16="http://schemas.microsoft.com/office/drawing/2014/main" id="{BB8D8EB0-2AC5-4345-80B9-D404564D0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81301" y="982662"/>
            <a:ext cx="779384" cy="5930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2F2CDE-801F-4B00-8885-9687417096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5136" y="11422062"/>
            <a:ext cx="9858510" cy="3532983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A56EB192-DBD1-4EF1-9018-7101E6CF1277}"/>
              </a:ext>
            </a:extLst>
          </p:cNvPr>
          <p:cNvGrpSpPr/>
          <p:nvPr/>
        </p:nvGrpSpPr>
        <p:grpSpPr>
          <a:xfrm>
            <a:off x="9168118" y="4020607"/>
            <a:ext cx="782639" cy="145424"/>
            <a:chOff x="2916236" y="2735644"/>
            <a:chExt cx="782639" cy="145424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3B70E4-56B6-4E38-972C-07E12077C9D8}"/>
                </a:ext>
              </a:extLst>
            </p:cNvPr>
            <p:cNvSpPr/>
            <p:nvPr/>
          </p:nvSpPr>
          <p:spPr bwMode="auto">
            <a:xfrm>
              <a:off x="2916236" y="2754380"/>
              <a:ext cx="107952" cy="107952"/>
            </a:xfrm>
            <a:prstGeom prst="ellipse">
              <a:avLst/>
            </a:prstGeom>
            <a:solidFill>
              <a:srgbClr val="93D74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BF68CCD-E168-4630-8524-FC9807F6163B}"/>
                </a:ext>
              </a:extLst>
            </p:cNvPr>
            <p:cNvSpPr txBox="1"/>
            <p:nvPr/>
          </p:nvSpPr>
          <p:spPr>
            <a:xfrm>
              <a:off x="3187699" y="2735644"/>
              <a:ext cx="511176" cy="1454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50" dirty="0">
                  <a:solidFill>
                    <a:srgbClr val="8182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East US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809A75A-416D-4763-BBED-86BD0D877C57}"/>
                </a:ext>
              </a:extLst>
            </p:cNvPr>
            <p:cNvCxnSpPr>
              <a:cxnSpLocks/>
            </p:cNvCxnSpPr>
            <p:nvPr/>
          </p:nvCxnSpPr>
          <p:spPr>
            <a:xfrm>
              <a:off x="3024188" y="2808356"/>
              <a:ext cx="146049" cy="0"/>
            </a:xfrm>
            <a:prstGeom prst="line">
              <a:avLst/>
            </a:prstGeom>
            <a:ln>
              <a:solidFill>
                <a:srgbClr val="818282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AF30640-5091-46A2-A841-E7FFCC97F7F0}"/>
              </a:ext>
            </a:extLst>
          </p:cNvPr>
          <p:cNvGrpSpPr/>
          <p:nvPr/>
        </p:nvGrpSpPr>
        <p:grpSpPr>
          <a:xfrm>
            <a:off x="810927" y="3465545"/>
            <a:ext cx="715171" cy="145424"/>
            <a:chOff x="962818" y="2633350"/>
            <a:chExt cx="715171" cy="145424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CF8CD95-6B09-4DF2-AF43-5099795A51F5}"/>
                </a:ext>
              </a:extLst>
            </p:cNvPr>
            <p:cNvSpPr/>
            <p:nvPr/>
          </p:nvSpPr>
          <p:spPr bwMode="auto">
            <a:xfrm>
              <a:off x="1570037" y="2652086"/>
              <a:ext cx="107952" cy="107952"/>
            </a:xfrm>
            <a:prstGeom prst="ellipse">
              <a:avLst/>
            </a:prstGeom>
            <a:solidFill>
              <a:srgbClr val="93D74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249EC39-8890-4901-AC06-1DEF701CF4E1}"/>
                </a:ext>
              </a:extLst>
            </p:cNvPr>
            <p:cNvSpPr txBox="1"/>
            <p:nvPr/>
          </p:nvSpPr>
          <p:spPr>
            <a:xfrm>
              <a:off x="962818" y="2633350"/>
              <a:ext cx="511176" cy="1454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50" dirty="0">
                  <a:solidFill>
                    <a:srgbClr val="8182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West US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1863BFC-E7FF-4EB7-80B2-06AA5720AB30}"/>
                </a:ext>
              </a:extLst>
            </p:cNvPr>
            <p:cNvCxnSpPr>
              <a:cxnSpLocks/>
              <a:endCxn id="58" idx="2"/>
            </p:cNvCxnSpPr>
            <p:nvPr/>
          </p:nvCxnSpPr>
          <p:spPr>
            <a:xfrm>
              <a:off x="1417637" y="2706062"/>
              <a:ext cx="152400" cy="0"/>
            </a:xfrm>
            <a:prstGeom prst="line">
              <a:avLst/>
            </a:prstGeom>
            <a:ln>
              <a:solidFill>
                <a:srgbClr val="818282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Picture 64">
            <a:extLst>
              <a:ext uri="{FF2B5EF4-FFF2-40B4-BE49-F238E27FC236}">
                <a16:creationId xmlns:a16="http://schemas.microsoft.com/office/drawing/2014/main" id="{C44CEC7C-54C2-433D-AD15-0ACEF3BE00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8323" y="3478892"/>
            <a:ext cx="761124" cy="761124"/>
          </a:xfrm>
          <a:prstGeom prst="rect">
            <a:avLst/>
          </a:prstGeom>
        </p:spPr>
      </p:pic>
      <p:pic>
        <p:nvPicPr>
          <p:cNvPr id="66" name="Graphic 65">
            <a:extLst>
              <a:ext uri="{FF2B5EF4-FFF2-40B4-BE49-F238E27FC236}">
                <a16:creationId xmlns:a16="http://schemas.microsoft.com/office/drawing/2014/main" id="{8A6F7CEF-BFAE-4234-8054-61AD859B90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03842" y="2668445"/>
            <a:ext cx="779384" cy="593010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1D407E03-71B7-4D10-A439-D650FB5D2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77621" y="3236537"/>
            <a:ext cx="779384" cy="59301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06103E04-D6AB-47B1-A889-7D9DFA94C60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41288" t="39542" r="41720" b="39347"/>
          <a:stretch/>
        </p:blipFill>
        <p:spPr>
          <a:xfrm>
            <a:off x="808483" y="4093319"/>
            <a:ext cx="407352" cy="391677"/>
          </a:xfrm>
          <a:prstGeom prst="rect">
            <a:avLst/>
          </a:prstGeom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1AAC599-C90E-413D-A9B6-1B4DD1EF73B3}"/>
              </a:ext>
            </a:extLst>
          </p:cNvPr>
          <p:cNvCxnSpPr>
            <a:cxnSpLocks/>
            <a:stCxn id="69" idx="3"/>
          </p:cNvCxnSpPr>
          <p:nvPr/>
        </p:nvCxnSpPr>
        <p:spPr>
          <a:xfrm flipV="1">
            <a:off x="1215835" y="3919818"/>
            <a:ext cx="400061" cy="369340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D20B42F-B3C7-4E9F-9121-C4BC58AAD2CB}"/>
              </a:ext>
            </a:extLst>
          </p:cNvPr>
          <p:cNvCxnSpPr>
            <a:cxnSpLocks/>
          </p:cNvCxnSpPr>
          <p:nvPr/>
        </p:nvCxnSpPr>
        <p:spPr>
          <a:xfrm flipH="1" flipV="1">
            <a:off x="1440371" y="3225098"/>
            <a:ext cx="434467" cy="385873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F825065-596E-4F0D-B759-4EA7E4EF763F}"/>
              </a:ext>
            </a:extLst>
          </p:cNvPr>
          <p:cNvCxnSpPr>
            <a:cxnSpLocks/>
            <a:endCxn id="66" idx="3"/>
          </p:cNvCxnSpPr>
          <p:nvPr/>
        </p:nvCxnSpPr>
        <p:spPr>
          <a:xfrm flipV="1">
            <a:off x="1897063" y="2964950"/>
            <a:ext cx="86163" cy="646019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C4F5033-B012-4BD5-98FF-0E072AFE8F1C}"/>
              </a:ext>
            </a:extLst>
          </p:cNvPr>
          <p:cNvCxnSpPr>
            <a:cxnSpLocks/>
          </p:cNvCxnSpPr>
          <p:nvPr/>
        </p:nvCxnSpPr>
        <p:spPr>
          <a:xfrm flipH="1" flipV="1">
            <a:off x="1418146" y="2811462"/>
            <a:ext cx="452432" cy="799507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78834D0-441B-400E-A5C0-DB2FBC09105B}"/>
              </a:ext>
            </a:extLst>
          </p:cNvPr>
          <p:cNvCxnSpPr>
            <a:cxnSpLocks/>
            <a:stCxn id="65" idx="3"/>
          </p:cNvCxnSpPr>
          <p:nvPr/>
        </p:nvCxnSpPr>
        <p:spPr>
          <a:xfrm flipV="1">
            <a:off x="2309447" y="1363662"/>
            <a:ext cx="4608143" cy="2495792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5770FED-1D4A-402A-911A-B30BE26D0F6A}"/>
              </a:ext>
            </a:extLst>
          </p:cNvPr>
          <p:cNvCxnSpPr>
            <a:cxnSpLocks/>
          </p:cNvCxnSpPr>
          <p:nvPr/>
        </p:nvCxnSpPr>
        <p:spPr>
          <a:xfrm flipV="1">
            <a:off x="2309447" y="1058862"/>
            <a:ext cx="4548000" cy="2800592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BBF3566-1FB3-4328-A546-B3879F5E7007}"/>
              </a:ext>
            </a:extLst>
          </p:cNvPr>
          <p:cNvCxnSpPr>
            <a:cxnSpLocks/>
            <a:stCxn id="65" idx="3"/>
            <a:endCxn id="67" idx="3"/>
          </p:cNvCxnSpPr>
          <p:nvPr/>
        </p:nvCxnSpPr>
        <p:spPr>
          <a:xfrm flipV="1">
            <a:off x="2309447" y="1279167"/>
            <a:ext cx="5151238" cy="2580287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0E5A647-DC38-4878-A803-2CEFEEC3B7FE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2326908" y="1279167"/>
            <a:ext cx="4354393" cy="2580288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DD499C-C6BF-4D9F-9875-D83A95629D2F}"/>
              </a:ext>
            </a:extLst>
          </p:cNvPr>
          <p:cNvCxnSpPr>
            <a:cxnSpLocks/>
          </p:cNvCxnSpPr>
          <p:nvPr/>
        </p:nvCxnSpPr>
        <p:spPr>
          <a:xfrm flipV="1">
            <a:off x="2231642" y="3287959"/>
            <a:ext cx="6271252" cy="751385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419C9E0-1602-413D-9BD6-56D864B5F67E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2231642" y="3533042"/>
            <a:ext cx="6145979" cy="513942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F41A4CD-3377-49F8-9E9D-D0F1A7CB2E11}"/>
              </a:ext>
            </a:extLst>
          </p:cNvPr>
          <p:cNvCxnSpPr>
            <a:cxnSpLocks/>
            <a:endCxn id="68" idx="2"/>
          </p:cNvCxnSpPr>
          <p:nvPr/>
        </p:nvCxnSpPr>
        <p:spPr>
          <a:xfrm flipV="1">
            <a:off x="2231642" y="3829547"/>
            <a:ext cx="6535671" cy="217438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5A9637A-11FF-49D3-B7C5-E16DA4CC4FB3}"/>
              </a:ext>
            </a:extLst>
          </p:cNvPr>
          <p:cNvCxnSpPr>
            <a:cxnSpLocks/>
          </p:cNvCxnSpPr>
          <p:nvPr/>
        </p:nvCxnSpPr>
        <p:spPr>
          <a:xfrm flipV="1">
            <a:off x="2231642" y="3635659"/>
            <a:ext cx="6653595" cy="399122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413FB32-488D-44D0-BE74-682D33D1A199}"/>
              </a:ext>
            </a:extLst>
          </p:cNvPr>
          <p:cNvCxnSpPr>
            <a:cxnSpLocks/>
          </p:cNvCxnSpPr>
          <p:nvPr/>
        </p:nvCxnSpPr>
        <p:spPr>
          <a:xfrm flipH="1" flipV="1">
            <a:off x="1722437" y="2811462"/>
            <a:ext cx="148141" cy="780771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43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9EE936F5-4658-4D52-8886-E890B931BA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8022" b="36775"/>
          <a:stretch/>
        </p:blipFill>
        <p:spPr>
          <a:xfrm>
            <a:off x="6435" y="-617538"/>
            <a:ext cx="12436475" cy="761206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FC1AF8C-16D0-49F7-98E7-78F385D7949C}"/>
              </a:ext>
            </a:extLst>
          </p:cNvPr>
          <p:cNvGrpSpPr/>
          <p:nvPr/>
        </p:nvGrpSpPr>
        <p:grpSpPr>
          <a:xfrm>
            <a:off x="9723437" y="3268662"/>
            <a:ext cx="1288093" cy="208508"/>
            <a:chOff x="2916236" y="2735644"/>
            <a:chExt cx="782639" cy="12668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42662C8-0B0D-4AFC-9E04-8B895BC9A091}"/>
                </a:ext>
              </a:extLst>
            </p:cNvPr>
            <p:cNvSpPr/>
            <p:nvPr/>
          </p:nvSpPr>
          <p:spPr bwMode="auto">
            <a:xfrm>
              <a:off x="2916236" y="2754380"/>
              <a:ext cx="107952" cy="107952"/>
            </a:xfrm>
            <a:prstGeom prst="ellipse">
              <a:avLst/>
            </a:prstGeom>
            <a:solidFill>
              <a:srgbClr val="93D74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517ECA4-D8AD-4367-BA18-497739E7AC74}"/>
                </a:ext>
              </a:extLst>
            </p:cNvPr>
            <p:cNvSpPr txBox="1"/>
            <p:nvPr/>
          </p:nvSpPr>
          <p:spPr>
            <a:xfrm>
              <a:off x="3187699" y="2735644"/>
              <a:ext cx="511176" cy="883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50" dirty="0">
                  <a:solidFill>
                    <a:srgbClr val="8182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West Europe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967BBB4-AC33-46A2-95D8-867911AB5CCE}"/>
                </a:ext>
              </a:extLst>
            </p:cNvPr>
            <p:cNvCxnSpPr>
              <a:cxnSpLocks/>
            </p:cNvCxnSpPr>
            <p:nvPr/>
          </p:nvCxnSpPr>
          <p:spPr>
            <a:xfrm>
              <a:off x="3024188" y="2808356"/>
              <a:ext cx="146049" cy="0"/>
            </a:xfrm>
            <a:prstGeom prst="line">
              <a:avLst/>
            </a:prstGeom>
            <a:ln>
              <a:solidFill>
                <a:srgbClr val="818282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714629-E710-4ABA-A957-949DB20D078D}"/>
              </a:ext>
            </a:extLst>
          </p:cNvPr>
          <p:cNvGrpSpPr/>
          <p:nvPr/>
        </p:nvGrpSpPr>
        <p:grpSpPr>
          <a:xfrm>
            <a:off x="1759694" y="4232149"/>
            <a:ext cx="1177052" cy="239344"/>
            <a:chOff x="962818" y="2633350"/>
            <a:chExt cx="715171" cy="14542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7D2C94B-C64D-4C04-BC22-86197D5584BD}"/>
                </a:ext>
              </a:extLst>
            </p:cNvPr>
            <p:cNvSpPr/>
            <p:nvPr/>
          </p:nvSpPr>
          <p:spPr bwMode="auto">
            <a:xfrm>
              <a:off x="1570037" y="2652086"/>
              <a:ext cx="107952" cy="107952"/>
            </a:xfrm>
            <a:prstGeom prst="ellipse">
              <a:avLst/>
            </a:prstGeom>
            <a:solidFill>
              <a:srgbClr val="93D74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8AEBC8D-E412-472C-A957-73EB07E81BBC}"/>
                </a:ext>
              </a:extLst>
            </p:cNvPr>
            <p:cNvSpPr txBox="1"/>
            <p:nvPr/>
          </p:nvSpPr>
          <p:spPr>
            <a:xfrm>
              <a:off x="962818" y="2633350"/>
              <a:ext cx="511176" cy="1454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50" dirty="0">
                  <a:solidFill>
                    <a:srgbClr val="8182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West US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A3459E5-5C9B-41B4-A4B8-B1C8076A494F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>
              <a:off x="1417637" y="2706062"/>
              <a:ext cx="152400" cy="0"/>
            </a:xfrm>
            <a:prstGeom prst="line">
              <a:avLst/>
            </a:prstGeom>
            <a:ln>
              <a:solidFill>
                <a:srgbClr val="818282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D5E6ABFC-AC7A-4DC9-82D2-D8DFDCC4AA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63888" y="4228178"/>
            <a:ext cx="700406" cy="700406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B64C69D4-670A-408B-AFF3-73AA2CDEC6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43082" y="3446557"/>
            <a:ext cx="637326" cy="637326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025CA896-D74C-4FBC-A558-45B196D643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29695" y="3135883"/>
            <a:ext cx="700406" cy="70040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FE9243C-BCB6-470A-B042-49E0D6F3BA80}"/>
              </a:ext>
            </a:extLst>
          </p:cNvPr>
          <p:cNvSpPr txBox="1"/>
          <p:nvPr/>
        </p:nvSpPr>
        <p:spPr>
          <a:xfrm>
            <a:off x="2370009" y="1026798"/>
            <a:ext cx="8496428" cy="7940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b="1" dirty="0">
                <a:solidFill>
                  <a:srgbClr val="3A3FF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Geo-replicating Azure Container Registry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19EFD2F-67AD-4D87-9230-5B44B50EEF44}"/>
              </a:ext>
            </a:extLst>
          </p:cNvPr>
          <p:cNvCxnSpPr>
            <a:cxnSpLocks/>
            <a:stCxn id="4" idx="3"/>
            <a:endCxn id="26" idx="1"/>
          </p:cNvCxnSpPr>
          <p:nvPr/>
        </p:nvCxnSpPr>
        <p:spPr>
          <a:xfrm flipV="1">
            <a:off x="3664294" y="3486086"/>
            <a:ext cx="5365401" cy="1092295"/>
          </a:xfrm>
          <a:prstGeom prst="straightConnector1">
            <a:avLst/>
          </a:prstGeom>
          <a:ln w="19050">
            <a:prstDash val="sysDot"/>
            <a:headEnd type="non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31" name="Graphic 30">
            <a:extLst>
              <a:ext uri="{FF2B5EF4-FFF2-40B4-BE49-F238E27FC236}">
                <a16:creationId xmlns:a16="http://schemas.microsoft.com/office/drawing/2014/main" id="{5907CD8E-356B-4AF2-845C-6A170A64E0E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41288" t="39542" r="41720" b="39347"/>
          <a:stretch/>
        </p:blipFill>
        <p:spPr>
          <a:xfrm>
            <a:off x="1718655" y="4515409"/>
            <a:ext cx="884608" cy="850568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EE05D7B-F934-419C-9008-12669A416528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2603263" y="4541241"/>
            <a:ext cx="410555" cy="399452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1780A37-C163-4CD9-A71B-C95B14C7E3F7}"/>
              </a:ext>
            </a:extLst>
          </p:cNvPr>
          <p:cNvCxnSpPr>
            <a:cxnSpLocks/>
          </p:cNvCxnSpPr>
          <p:nvPr/>
        </p:nvCxnSpPr>
        <p:spPr>
          <a:xfrm>
            <a:off x="3002828" y="4054569"/>
            <a:ext cx="110727" cy="245793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5" name="Graphic 34">
            <a:extLst>
              <a:ext uri="{FF2B5EF4-FFF2-40B4-BE49-F238E27FC236}">
                <a16:creationId xmlns:a16="http://schemas.microsoft.com/office/drawing/2014/main" id="{944A85BB-3B0F-417D-93F7-3661271437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33064" y="2354262"/>
            <a:ext cx="637326" cy="637326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AE8AF36-BEC6-403F-A9F0-3AB0AB31F70B}"/>
              </a:ext>
            </a:extLst>
          </p:cNvPr>
          <p:cNvCxnSpPr>
            <a:cxnSpLocks/>
          </p:cNvCxnSpPr>
          <p:nvPr/>
        </p:nvCxnSpPr>
        <p:spPr>
          <a:xfrm>
            <a:off x="9192810" y="2962274"/>
            <a:ext cx="110727" cy="245793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62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90248217-D0A8-4499-866B-867B51513A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687" t="32707" r="69864" b="50000"/>
          <a:stretch/>
        </p:blipFill>
        <p:spPr>
          <a:xfrm>
            <a:off x="-1" y="0"/>
            <a:ext cx="12436475" cy="6994525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CAAAA2C1-E7F3-4B44-8D24-2141DC6EC9DE}"/>
              </a:ext>
            </a:extLst>
          </p:cNvPr>
          <p:cNvGrpSpPr/>
          <p:nvPr/>
        </p:nvGrpSpPr>
        <p:grpSpPr>
          <a:xfrm>
            <a:off x="7460685" y="1693809"/>
            <a:ext cx="1236664" cy="145424"/>
            <a:chOff x="2619373" y="2325456"/>
            <a:chExt cx="1236664" cy="145424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EA03C8A-11E3-4CF7-B2E5-0025771F126B}"/>
                </a:ext>
              </a:extLst>
            </p:cNvPr>
            <p:cNvSpPr/>
            <p:nvPr/>
          </p:nvSpPr>
          <p:spPr bwMode="auto">
            <a:xfrm>
              <a:off x="2619373" y="2344192"/>
              <a:ext cx="107952" cy="107952"/>
            </a:xfrm>
            <a:prstGeom prst="ellipse">
              <a:avLst/>
            </a:prstGeom>
            <a:solidFill>
              <a:srgbClr val="93D74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14D000A-E4CB-44B9-B82F-2A5C6205AF34}"/>
                </a:ext>
              </a:extLst>
            </p:cNvPr>
            <p:cNvSpPr txBox="1"/>
            <p:nvPr/>
          </p:nvSpPr>
          <p:spPr>
            <a:xfrm>
              <a:off x="2890835" y="2325456"/>
              <a:ext cx="965202" cy="1454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50" dirty="0">
                  <a:solidFill>
                    <a:srgbClr val="8182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Canada Central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A539066-EF54-430C-B7F8-BA9F8F51DB19}"/>
                </a:ext>
              </a:extLst>
            </p:cNvPr>
            <p:cNvCxnSpPr>
              <a:cxnSpLocks/>
            </p:cNvCxnSpPr>
            <p:nvPr/>
          </p:nvCxnSpPr>
          <p:spPr>
            <a:xfrm>
              <a:off x="2727325" y="2398168"/>
              <a:ext cx="146049" cy="0"/>
            </a:xfrm>
            <a:prstGeom prst="line">
              <a:avLst/>
            </a:prstGeom>
            <a:ln>
              <a:solidFill>
                <a:srgbClr val="818282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7" name="Graphic 66">
            <a:extLst>
              <a:ext uri="{FF2B5EF4-FFF2-40B4-BE49-F238E27FC236}">
                <a16:creationId xmlns:a16="http://schemas.microsoft.com/office/drawing/2014/main" id="{BB8D8EB0-2AC5-4345-80B9-D404564D0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81301" y="982662"/>
            <a:ext cx="779384" cy="5930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2F2CDE-801F-4B00-8885-9687417096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5136" y="11422062"/>
            <a:ext cx="9858510" cy="3532983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A56EB192-DBD1-4EF1-9018-7101E6CF1277}"/>
              </a:ext>
            </a:extLst>
          </p:cNvPr>
          <p:cNvGrpSpPr/>
          <p:nvPr/>
        </p:nvGrpSpPr>
        <p:grpSpPr>
          <a:xfrm>
            <a:off x="9168118" y="4020607"/>
            <a:ext cx="782639" cy="145424"/>
            <a:chOff x="2916236" y="2735644"/>
            <a:chExt cx="782639" cy="145424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3B70E4-56B6-4E38-972C-07E12077C9D8}"/>
                </a:ext>
              </a:extLst>
            </p:cNvPr>
            <p:cNvSpPr/>
            <p:nvPr/>
          </p:nvSpPr>
          <p:spPr bwMode="auto">
            <a:xfrm>
              <a:off x="2916236" y="2754380"/>
              <a:ext cx="107952" cy="107952"/>
            </a:xfrm>
            <a:prstGeom prst="ellipse">
              <a:avLst/>
            </a:prstGeom>
            <a:solidFill>
              <a:srgbClr val="93D74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BF68CCD-E168-4630-8524-FC9807F6163B}"/>
                </a:ext>
              </a:extLst>
            </p:cNvPr>
            <p:cNvSpPr txBox="1"/>
            <p:nvPr/>
          </p:nvSpPr>
          <p:spPr>
            <a:xfrm>
              <a:off x="3187699" y="2735644"/>
              <a:ext cx="511176" cy="1454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50" dirty="0">
                  <a:solidFill>
                    <a:srgbClr val="8182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East US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809A75A-416D-4763-BBED-86BD0D877C57}"/>
                </a:ext>
              </a:extLst>
            </p:cNvPr>
            <p:cNvCxnSpPr>
              <a:cxnSpLocks/>
            </p:cNvCxnSpPr>
            <p:nvPr/>
          </p:nvCxnSpPr>
          <p:spPr>
            <a:xfrm>
              <a:off x="3024188" y="2808356"/>
              <a:ext cx="146049" cy="0"/>
            </a:xfrm>
            <a:prstGeom prst="line">
              <a:avLst/>
            </a:prstGeom>
            <a:ln>
              <a:solidFill>
                <a:srgbClr val="818282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8" name="Graphic 67">
            <a:extLst>
              <a:ext uri="{FF2B5EF4-FFF2-40B4-BE49-F238E27FC236}">
                <a16:creationId xmlns:a16="http://schemas.microsoft.com/office/drawing/2014/main" id="{1D407E03-71B7-4D10-A439-D650FB5D2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77621" y="3236537"/>
            <a:ext cx="779384" cy="593010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2218881C-D5C4-4347-8BFB-E09AB1DADE71}"/>
              </a:ext>
            </a:extLst>
          </p:cNvPr>
          <p:cNvGrpSpPr/>
          <p:nvPr/>
        </p:nvGrpSpPr>
        <p:grpSpPr>
          <a:xfrm>
            <a:off x="810927" y="3465545"/>
            <a:ext cx="715171" cy="145424"/>
            <a:chOff x="962818" y="2633350"/>
            <a:chExt cx="715171" cy="145424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5A8A616-FC09-4930-82C7-B422E3040FBB}"/>
                </a:ext>
              </a:extLst>
            </p:cNvPr>
            <p:cNvSpPr/>
            <p:nvPr/>
          </p:nvSpPr>
          <p:spPr bwMode="auto">
            <a:xfrm>
              <a:off x="1570037" y="2652086"/>
              <a:ext cx="107952" cy="107952"/>
            </a:xfrm>
            <a:prstGeom prst="ellipse">
              <a:avLst/>
            </a:prstGeom>
            <a:solidFill>
              <a:srgbClr val="93D74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694097E-1327-4F4B-939E-747F3DCA0B2F}"/>
                </a:ext>
              </a:extLst>
            </p:cNvPr>
            <p:cNvSpPr txBox="1"/>
            <p:nvPr/>
          </p:nvSpPr>
          <p:spPr>
            <a:xfrm>
              <a:off x="962818" y="2633350"/>
              <a:ext cx="511176" cy="1454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50" dirty="0">
                  <a:solidFill>
                    <a:srgbClr val="8182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West US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AD1D1A4-C795-49C8-B698-FE07F45C3C97}"/>
                </a:ext>
              </a:extLst>
            </p:cNvPr>
            <p:cNvCxnSpPr>
              <a:cxnSpLocks/>
              <a:endCxn id="38" idx="2"/>
            </p:cNvCxnSpPr>
            <p:nvPr/>
          </p:nvCxnSpPr>
          <p:spPr>
            <a:xfrm>
              <a:off x="1417637" y="2706062"/>
              <a:ext cx="152400" cy="0"/>
            </a:xfrm>
            <a:prstGeom prst="line">
              <a:avLst/>
            </a:prstGeom>
            <a:ln>
              <a:solidFill>
                <a:srgbClr val="818282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908C42FB-B86A-4F6A-8D78-6D1933815D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8323" y="3478892"/>
            <a:ext cx="761124" cy="761124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168C4A47-7654-44BC-94D0-14BA6EBEB0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03842" y="2668445"/>
            <a:ext cx="779384" cy="593010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9ED4766A-0A33-40D5-A8B4-0ABF4C23269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41288" t="39542" r="41720" b="39347"/>
          <a:stretch/>
        </p:blipFill>
        <p:spPr>
          <a:xfrm>
            <a:off x="808483" y="4093319"/>
            <a:ext cx="407352" cy="391677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FED7C09-9E4A-4289-95E6-137EB3F1B9E9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1215835" y="3919818"/>
            <a:ext cx="400061" cy="369340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65E724C-71EC-4F7A-BC75-B5C8D11B6AF3}"/>
              </a:ext>
            </a:extLst>
          </p:cNvPr>
          <p:cNvCxnSpPr>
            <a:cxnSpLocks/>
          </p:cNvCxnSpPr>
          <p:nvPr/>
        </p:nvCxnSpPr>
        <p:spPr>
          <a:xfrm flipH="1" flipV="1">
            <a:off x="1440371" y="3225098"/>
            <a:ext cx="434467" cy="385873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630ABE-886B-4920-9996-F0D3A4284ED8}"/>
              </a:ext>
            </a:extLst>
          </p:cNvPr>
          <p:cNvCxnSpPr>
            <a:cxnSpLocks/>
            <a:endCxn id="42" idx="3"/>
          </p:cNvCxnSpPr>
          <p:nvPr/>
        </p:nvCxnSpPr>
        <p:spPr>
          <a:xfrm flipV="1">
            <a:off x="1897063" y="2964950"/>
            <a:ext cx="86163" cy="646019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C326868-0DC9-424C-A3C5-5429F2300AC7}"/>
              </a:ext>
            </a:extLst>
          </p:cNvPr>
          <p:cNvCxnSpPr>
            <a:cxnSpLocks/>
          </p:cNvCxnSpPr>
          <p:nvPr/>
        </p:nvCxnSpPr>
        <p:spPr>
          <a:xfrm flipH="1" flipV="1">
            <a:off x="1418146" y="2811462"/>
            <a:ext cx="452432" cy="799507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6AE130A-B0E1-48E2-95D5-514E5C627DB5}"/>
              </a:ext>
            </a:extLst>
          </p:cNvPr>
          <p:cNvCxnSpPr>
            <a:cxnSpLocks/>
          </p:cNvCxnSpPr>
          <p:nvPr/>
        </p:nvCxnSpPr>
        <p:spPr>
          <a:xfrm flipH="1" flipV="1">
            <a:off x="1722437" y="2811462"/>
            <a:ext cx="148141" cy="780771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B4B28E3C-4FF2-45D6-A902-8B034446A2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17511" y="1795096"/>
            <a:ext cx="761124" cy="761124"/>
          </a:xfrm>
          <a:prstGeom prst="rect">
            <a:avLst/>
          </a:prstGeom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CF50F1F-C7E6-49F7-A4C7-1E6583EA9D7C}"/>
              </a:ext>
            </a:extLst>
          </p:cNvPr>
          <p:cNvCxnSpPr>
            <a:cxnSpLocks/>
          </p:cNvCxnSpPr>
          <p:nvPr/>
        </p:nvCxnSpPr>
        <p:spPr>
          <a:xfrm flipH="1" flipV="1">
            <a:off x="6909559" y="1541302"/>
            <a:ext cx="434467" cy="385873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5F9450A-EA0E-43DC-AECD-7624BC81F800}"/>
              </a:ext>
            </a:extLst>
          </p:cNvPr>
          <p:cNvCxnSpPr>
            <a:cxnSpLocks/>
          </p:cNvCxnSpPr>
          <p:nvPr/>
        </p:nvCxnSpPr>
        <p:spPr>
          <a:xfrm flipV="1">
            <a:off x="7366251" y="1281154"/>
            <a:ext cx="86163" cy="646019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EBDEE03-1DE9-44C5-B5B7-C21C748E48C4}"/>
              </a:ext>
            </a:extLst>
          </p:cNvPr>
          <p:cNvCxnSpPr>
            <a:cxnSpLocks/>
          </p:cNvCxnSpPr>
          <p:nvPr/>
        </p:nvCxnSpPr>
        <p:spPr>
          <a:xfrm flipH="1" flipV="1">
            <a:off x="6887334" y="1127666"/>
            <a:ext cx="452432" cy="799507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CCF5422-CCEA-49B8-8AF6-757195FF3E6F}"/>
              </a:ext>
            </a:extLst>
          </p:cNvPr>
          <p:cNvCxnSpPr>
            <a:cxnSpLocks/>
          </p:cNvCxnSpPr>
          <p:nvPr/>
        </p:nvCxnSpPr>
        <p:spPr>
          <a:xfrm flipH="1" flipV="1">
            <a:off x="7191625" y="1127666"/>
            <a:ext cx="148141" cy="780771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5" name="Picture 84">
            <a:extLst>
              <a:ext uri="{FF2B5EF4-FFF2-40B4-BE49-F238E27FC236}">
                <a16:creationId xmlns:a16="http://schemas.microsoft.com/office/drawing/2014/main" id="{7B723140-DB19-4CFD-B30C-3253ED7753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22000" y="4048999"/>
            <a:ext cx="761124" cy="761124"/>
          </a:xfrm>
          <a:prstGeom prst="rect">
            <a:avLst/>
          </a:prstGeom>
        </p:spPr>
      </p:pic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19C68D5-B836-4B42-93F4-9DFD8463B92F}"/>
              </a:ext>
            </a:extLst>
          </p:cNvPr>
          <p:cNvCxnSpPr>
            <a:cxnSpLocks/>
          </p:cNvCxnSpPr>
          <p:nvPr/>
        </p:nvCxnSpPr>
        <p:spPr>
          <a:xfrm flipH="1" flipV="1">
            <a:off x="8614048" y="3795205"/>
            <a:ext cx="434467" cy="385873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E94CCCC-A98C-405A-8A1D-0F7BFA59498C}"/>
              </a:ext>
            </a:extLst>
          </p:cNvPr>
          <p:cNvCxnSpPr>
            <a:cxnSpLocks/>
          </p:cNvCxnSpPr>
          <p:nvPr/>
        </p:nvCxnSpPr>
        <p:spPr>
          <a:xfrm flipV="1">
            <a:off x="9070740" y="3535057"/>
            <a:ext cx="86163" cy="646019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3654870-8CDE-4AC5-BF85-046DBB6ACFF9}"/>
              </a:ext>
            </a:extLst>
          </p:cNvPr>
          <p:cNvCxnSpPr>
            <a:cxnSpLocks/>
          </p:cNvCxnSpPr>
          <p:nvPr/>
        </p:nvCxnSpPr>
        <p:spPr>
          <a:xfrm flipH="1" flipV="1">
            <a:off x="8591823" y="3381569"/>
            <a:ext cx="452432" cy="799507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146F9F0-19A4-4E9D-A516-9E269CD85F0F}"/>
              </a:ext>
            </a:extLst>
          </p:cNvPr>
          <p:cNvCxnSpPr>
            <a:cxnSpLocks/>
          </p:cNvCxnSpPr>
          <p:nvPr/>
        </p:nvCxnSpPr>
        <p:spPr>
          <a:xfrm flipH="1" flipV="1">
            <a:off x="8896114" y="3381569"/>
            <a:ext cx="148141" cy="780771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855C892-47AE-4863-A277-1CD2AE265D66}"/>
              </a:ext>
            </a:extLst>
          </p:cNvPr>
          <p:cNvCxnSpPr>
            <a:cxnSpLocks/>
          </p:cNvCxnSpPr>
          <p:nvPr/>
        </p:nvCxnSpPr>
        <p:spPr>
          <a:xfrm flipV="1">
            <a:off x="2179637" y="2354262"/>
            <a:ext cx="5011988" cy="1440943"/>
          </a:xfrm>
          <a:prstGeom prst="straightConnector1">
            <a:avLst/>
          </a:prstGeom>
          <a:ln w="19050">
            <a:prstDash val="sysDot"/>
            <a:headEnd type="non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B105C15-79E4-4925-B904-2DCBF37343D2}"/>
              </a:ext>
            </a:extLst>
          </p:cNvPr>
          <p:cNvCxnSpPr>
            <a:cxnSpLocks/>
            <a:endCxn id="85" idx="1"/>
          </p:cNvCxnSpPr>
          <p:nvPr/>
        </p:nvCxnSpPr>
        <p:spPr>
          <a:xfrm>
            <a:off x="7568637" y="2430462"/>
            <a:ext cx="1153363" cy="1999099"/>
          </a:xfrm>
          <a:prstGeom prst="straightConnector1">
            <a:avLst/>
          </a:prstGeom>
          <a:ln w="19050">
            <a:prstDash val="sysDot"/>
            <a:headEnd type="non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00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9EE936F5-4658-4D52-8886-E890B931BA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8022" b="36775"/>
          <a:stretch/>
        </p:blipFill>
        <p:spPr>
          <a:xfrm>
            <a:off x="884237" y="-720862"/>
            <a:ext cx="12436475" cy="761206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FC1AF8C-16D0-49F7-98E7-78F385D7949C}"/>
              </a:ext>
            </a:extLst>
          </p:cNvPr>
          <p:cNvGrpSpPr/>
          <p:nvPr/>
        </p:nvGrpSpPr>
        <p:grpSpPr>
          <a:xfrm>
            <a:off x="9723437" y="3268662"/>
            <a:ext cx="1524000" cy="208508"/>
            <a:chOff x="2916236" y="2735644"/>
            <a:chExt cx="925975" cy="12668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42662C8-0B0D-4AFC-9E04-8B895BC9A091}"/>
                </a:ext>
              </a:extLst>
            </p:cNvPr>
            <p:cNvSpPr/>
            <p:nvPr/>
          </p:nvSpPr>
          <p:spPr bwMode="auto">
            <a:xfrm>
              <a:off x="2916236" y="2754380"/>
              <a:ext cx="107952" cy="107952"/>
            </a:xfrm>
            <a:prstGeom prst="ellipse">
              <a:avLst/>
            </a:prstGeom>
            <a:solidFill>
              <a:srgbClr val="93D74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517ECA4-D8AD-4367-BA18-497739E7AC74}"/>
                </a:ext>
              </a:extLst>
            </p:cNvPr>
            <p:cNvSpPr txBox="1"/>
            <p:nvPr/>
          </p:nvSpPr>
          <p:spPr>
            <a:xfrm>
              <a:off x="3187699" y="2735644"/>
              <a:ext cx="654512" cy="1178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solidFill>
                    <a:srgbClr val="8182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West Europe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967BBB4-AC33-46A2-95D8-867911AB5CCE}"/>
                </a:ext>
              </a:extLst>
            </p:cNvPr>
            <p:cNvCxnSpPr>
              <a:cxnSpLocks/>
            </p:cNvCxnSpPr>
            <p:nvPr/>
          </p:nvCxnSpPr>
          <p:spPr>
            <a:xfrm>
              <a:off x="3024188" y="2808356"/>
              <a:ext cx="146049" cy="0"/>
            </a:xfrm>
            <a:prstGeom prst="line">
              <a:avLst/>
            </a:prstGeom>
            <a:ln>
              <a:solidFill>
                <a:srgbClr val="818282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714629-E710-4ABA-A957-949DB20D078D}"/>
              </a:ext>
            </a:extLst>
          </p:cNvPr>
          <p:cNvGrpSpPr/>
          <p:nvPr/>
        </p:nvGrpSpPr>
        <p:grpSpPr>
          <a:xfrm>
            <a:off x="2865439" y="3716626"/>
            <a:ext cx="1603903" cy="208508"/>
            <a:chOff x="703466" y="2633350"/>
            <a:chExt cx="974523" cy="12668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7D2C94B-C64D-4C04-BC22-86197D5584BD}"/>
                </a:ext>
              </a:extLst>
            </p:cNvPr>
            <p:cNvSpPr/>
            <p:nvPr/>
          </p:nvSpPr>
          <p:spPr bwMode="auto">
            <a:xfrm>
              <a:off x="1570037" y="2652086"/>
              <a:ext cx="107952" cy="107952"/>
            </a:xfrm>
            <a:prstGeom prst="ellipse">
              <a:avLst/>
            </a:prstGeom>
            <a:solidFill>
              <a:srgbClr val="93D74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8AEBC8D-E412-472C-A957-73EB07E81BBC}"/>
                </a:ext>
              </a:extLst>
            </p:cNvPr>
            <p:cNvSpPr txBox="1"/>
            <p:nvPr/>
          </p:nvSpPr>
          <p:spPr>
            <a:xfrm>
              <a:off x="703466" y="2633350"/>
              <a:ext cx="770529" cy="1178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 err="1">
                  <a:solidFill>
                    <a:srgbClr val="8182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WestCentral</a:t>
              </a:r>
              <a:r>
                <a:rPr lang="en-US" sz="1400" dirty="0">
                  <a:solidFill>
                    <a:srgbClr val="8182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US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A3459E5-5C9B-41B4-A4B8-B1C8076A494F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>
              <a:off x="1417637" y="2706062"/>
              <a:ext cx="152400" cy="0"/>
            </a:xfrm>
            <a:prstGeom prst="line">
              <a:avLst/>
            </a:prstGeom>
            <a:ln>
              <a:solidFill>
                <a:srgbClr val="818282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D5E6ABFC-AC7A-4DC9-82D2-D8DFDCC4AA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65686" y="3702745"/>
            <a:ext cx="700406" cy="700406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B64C69D4-670A-408B-AFF3-73AA2CDEC6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27638" y="2973386"/>
            <a:ext cx="637326" cy="63732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FE9243C-BCB6-470A-B042-49E0D6F3BA80}"/>
              </a:ext>
            </a:extLst>
          </p:cNvPr>
          <p:cNvSpPr txBox="1"/>
          <p:nvPr/>
        </p:nvSpPr>
        <p:spPr>
          <a:xfrm>
            <a:off x="2370009" y="265917"/>
            <a:ext cx="8496428" cy="794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b="1" dirty="0">
                <a:solidFill>
                  <a:srgbClr val="3A3FF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Geo-replicating Azure Container Registry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907CD8E-356B-4AF2-845C-6A170A64E0E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41288" t="39542" r="41720" b="39347"/>
          <a:stretch/>
        </p:blipFill>
        <p:spPr>
          <a:xfrm>
            <a:off x="3047835" y="4031019"/>
            <a:ext cx="884608" cy="850568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EE05D7B-F934-419C-9008-12669A416528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3932443" y="4056851"/>
            <a:ext cx="410555" cy="399452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5" name="Graphic 34">
            <a:extLst>
              <a:ext uri="{FF2B5EF4-FFF2-40B4-BE49-F238E27FC236}">
                <a16:creationId xmlns:a16="http://schemas.microsoft.com/office/drawing/2014/main" id="{944A85BB-3B0F-417D-93F7-3661271437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50144" y="2631336"/>
            <a:ext cx="637326" cy="637326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AE8AF36-BEC6-403F-A9F0-3AB0AB31F70B}"/>
              </a:ext>
            </a:extLst>
          </p:cNvPr>
          <p:cNvCxnSpPr>
            <a:cxnSpLocks/>
            <a:stCxn id="35" idx="1"/>
            <a:endCxn id="4" idx="3"/>
          </p:cNvCxnSpPr>
          <p:nvPr/>
        </p:nvCxnSpPr>
        <p:spPr>
          <a:xfrm flipH="1">
            <a:off x="5066092" y="2949999"/>
            <a:ext cx="4084052" cy="1102949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F7BA383-56D8-4F76-9C52-D54740F7ACC0}"/>
              </a:ext>
            </a:extLst>
          </p:cNvPr>
          <p:cNvCxnSpPr>
            <a:cxnSpLocks/>
          </p:cNvCxnSpPr>
          <p:nvPr/>
        </p:nvCxnSpPr>
        <p:spPr>
          <a:xfrm>
            <a:off x="4499434" y="3575239"/>
            <a:ext cx="110727" cy="245793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41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9EE936F5-4658-4D52-8886-E890B931BA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8022" b="36775"/>
          <a:stretch/>
        </p:blipFill>
        <p:spPr>
          <a:xfrm>
            <a:off x="884237" y="-720862"/>
            <a:ext cx="12436475" cy="761206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FC1AF8C-16D0-49F7-98E7-78F385D7949C}"/>
              </a:ext>
            </a:extLst>
          </p:cNvPr>
          <p:cNvGrpSpPr/>
          <p:nvPr/>
        </p:nvGrpSpPr>
        <p:grpSpPr>
          <a:xfrm>
            <a:off x="9723437" y="3268662"/>
            <a:ext cx="1524000" cy="208508"/>
            <a:chOff x="2916236" y="2735644"/>
            <a:chExt cx="925975" cy="12668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42662C8-0B0D-4AFC-9E04-8B895BC9A091}"/>
                </a:ext>
              </a:extLst>
            </p:cNvPr>
            <p:cNvSpPr/>
            <p:nvPr/>
          </p:nvSpPr>
          <p:spPr bwMode="auto">
            <a:xfrm>
              <a:off x="2916236" y="2754380"/>
              <a:ext cx="107952" cy="107952"/>
            </a:xfrm>
            <a:prstGeom prst="ellipse">
              <a:avLst/>
            </a:prstGeom>
            <a:solidFill>
              <a:srgbClr val="93D74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517ECA4-D8AD-4367-BA18-497739E7AC74}"/>
                </a:ext>
              </a:extLst>
            </p:cNvPr>
            <p:cNvSpPr txBox="1"/>
            <p:nvPr/>
          </p:nvSpPr>
          <p:spPr>
            <a:xfrm>
              <a:off x="3187699" y="2735644"/>
              <a:ext cx="654512" cy="1178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solidFill>
                    <a:srgbClr val="8182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West Europe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967BBB4-AC33-46A2-95D8-867911AB5CCE}"/>
                </a:ext>
              </a:extLst>
            </p:cNvPr>
            <p:cNvCxnSpPr>
              <a:cxnSpLocks/>
            </p:cNvCxnSpPr>
            <p:nvPr/>
          </p:nvCxnSpPr>
          <p:spPr>
            <a:xfrm>
              <a:off x="3024188" y="2808356"/>
              <a:ext cx="146049" cy="0"/>
            </a:xfrm>
            <a:prstGeom prst="line">
              <a:avLst/>
            </a:prstGeom>
            <a:ln>
              <a:solidFill>
                <a:srgbClr val="818282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714629-E710-4ABA-A957-949DB20D078D}"/>
              </a:ext>
            </a:extLst>
          </p:cNvPr>
          <p:cNvGrpSpPr/>
          <p:nvPr/>
        </p:nvGrpSpPr>
        <p:grpSpPr>
          <a:xfrm>
            <a:off x="2865439" y="3716626"/>
            <a:ext cx="1603903" cy="208508"/>
            <a:chOff x="703466" y="2633350"/>
            <a:chExt cx="974523" cy="12668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7D2C94B-C64D-4C04-BC22-86197D5584BD}"/>
                </a:ext>
              </a:extLst>
            </p:cNvPr>
            <p:cNvSpPr/>
            <p:nvPr/>
          </p:nvSpPr>
          <p:spPr bwMode="auto">
            <a:xfrm>
              <a:off x="1570037" y="2652086"/>
              <a:ext cx="107952" cy="107952"/>
            </a:xfrm>
            <a:prstGeom prst="ellipse">
              <a:avLst/>
            </a:prstGeom>
            <a:solidFill>
              <a:srgbClr val="93D74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8AEBC8D-E412-472C-A957-73EB07E81BBC}"/>
                </a:ext>
              </a:extLst>
            </p:cNvPr>
            <p:cNvSpPr txBox="1"/>
            <p:nvPr/>
          </p:nvSpPr>
          <p:spPr>
            <a:xfrm>
              <a:off x="703466" y="2633350"/>
              <a:ext cx="770529" cy="1178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 err="1">
                  <a:solidFill>
                    <a:srgbClr val="8182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WestCentral</a:t>
              </a:r>
              <a:r>
                <a:rPr lang="en-US" sz="1400" dirty="0">
                  <a:solidFill>
                    <a:srgbClr val="8182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US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A3459E5-5C9B-41B4-A4B8-B1C8076A494F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>
              <a:off x="1417637" y="2706062"/>
              <a:ext cx="152400" cy="0"/>
            </a:xfrm>
            <a:prstGeom prst="line">
              <a:avLst/>
            </a:prstGeom>
            <a:ln>
              <a:solidFill>
                <a:srgbClr val="818282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D5E6ABFC-AC7A-4DC9-82D2-D8DFDCC4AA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65686" y="3702745"/>
            <a:ext cx="700406" cy="700406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B64C69D4-670A-408B-AFF3-73AA2CDEC6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27638" y="2973386"/>
            <a:ext cx="637326" cy="637326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025CA896-D74C-4FBC-A558-45B196D643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35258" y="3367343"/>
            <a:ext cx="700406" cy="70040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FE9243C-BCB6-470A-B042-49E0D6F3BA80}"/>
              </a:ext>
            </a:extLst>
          </p:cNvPr>
          <p:cNvSpPr txBox="1"/>
          <p:nvPr/>
        </p:nvSpPr>
        <p:spPr>
          <a:xfrm>
            <a:off x="2370009" y="265917"/>
            <a:ext cx="8496428" cy="794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b="1" dirty="0">
                <a:solidFill>
                  <a:srgbClr val="3A3FF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Geo-replicating Azure Container Registry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19EFD2F-67AD-4D87-9230-5B44B50EEF44}"/>
              </a:ext>
            </a:extLst>
          </p:cNvPr>
          <p:cNvCxnSpPr>
            <a:cxnSpLocks/>
            <a:stCxn id="4" idx="3"/>
            <a:endCxn id="26" idx="1"/>
          </p:cNvCxnSpPr>
          <p:nvPr/>
        </p:nvCxnSpPr>
        <p:spPr>
          <a:xfrm flipV="1">
            <a:off x="5066092" y="3717546"/>
            <a:ext cx="4269166" cy="335402"/>
          </a:xfrm>
          <a:prstGeom prst="straightConnector1">
            <a:avLst/>
          </a:prstGeom>
          <a:ln w="19050">
            <a:prstDash val="sysDot"/>
            <a:headEnd type="non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31" name="Graphic 30">
            <a:extLst>
              <a:ext uri="{FF2B5EF4-FFF2-40B4-BE49-F238E27FC236}">
                <a16:creationId xmlns:a16="http://schemas.microsoft.com/office/drawing/2014/main" id="{5907CD8E-356B-4AF2-845C-6A170A64E0E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41288" t="39542" r="41720" b="39347"/>
          <a:stretch/>
        </p:blipFill>
        <p:spPr>
          <a:xfrm>
            <a:off x="3047835" y="4031019"/>
            <a:ext cx="884608" cy="850568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EE05D7B-F934-419C-9008-12669A416528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3932443" y="4056851"/>
            <a:ext cx="410555" cy="399452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F7BA383-56D8-4F76-9C52-D54740F7ACC0}"/>
              </a:ext>
            </a:extLst>
          </p:cNvPr>
          <p:cNvCxnSpPr>
            <a:cxnSpLocks/>
          </p:cNvCxnSpPr>
          <p:nvPr/>
        </p:nvCxnSpPr>
        <p:spPr>
          <a:xfrm>
            <a:off x="4499434" y="3575239"/>
            <a:ext cx="110727" cy="245793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0" name="Graphic 29">
            <a:extLst>
              <a:ext uri="{FF2B5EF4-FFF2-40B4-BE49-F238E27FC236}">
                <a16:creationId xmlns:a16="http://schemas.microsoft.com/office/drawing/2014/main" id="{97063DE0-0918-48ED-8D5B-19B0715BC5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50144" y="2631336"/>
            <a:ext cx="637326" cy="637326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CAF417D-FC91-4796-BBC8-0B04A93EFCAF}"/>
              </a:ext>
            </a:extLst>
          </p:cNvPr>
          <p:cNvCxnSpPr>
            <a:cxnSpLocks/>
          </p:cNvCxnSpPr>
          <p:nvPr/>
        </p:nvCxnSpPr>
        <p:spPr>
          <a:xfrm>
            <a:off x="9422791" y="3265437"/>
            <a:ext cx="110727" cy="245793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42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9EE936F5-4658-4D52-8886-E890B931BA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163" t="25920" r="64148" b="49062"/>
          <a:stretch/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FE9243C-BCB6-470A-B042-49E0D6F3BA80}"/>
              </a:ext>
            </a:extLst>
          </p:cNvPr>
          <p:cNvSpPr txBox="1"/>
          <p:nvPr/>
        </p:nvSpPr>
        <p:spPr>
          <a:xfrm>
            <a:off x="2370009" y="265917"/>
            <a:ext cx="8496428" cy="794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b="1" dirty="0">
                <a:solidFill>
                  <a:srgbClr val="3A3FF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Geo-replicating Azure Container Registry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97063DE0-0918-48ED-8D5B-19B0715BC5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14255" y="4446533"/>
            <a:ext cx="637326" cy="637326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CAF417D-FC91-4796-BBC8-0B04A93EFCAF}"/>
              </a:ext>
            </a:extLst>
          </p:cNvPr>
          <p:cNvCxnSpPr>
            <a:cxnSpLocks/>
          </p:cNvCxnSpPr>
          <p:nvPr/>
        </p:nvCxnSpPr>
        <p:spPr>
          <a:xfrm>
            <a:off x="3896282" y="4545738"/>
            <a:ext cx="110727" cy="245793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7" name="Graphic 26">
            <a:extLst>
              <a:ext uri="{FF2B5EF4-FFF2-40B4-BE49-F238E27FC236}">
                <a16:creationId xmlns:a16="http://schemas.microsoft.com/office/drawing/2014/main" id="{199B831A-CCFC-4D62-BCB0-7438C4141C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42754" y="4668635"/>
            <a:ext cx="1000145" cy="1000145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0D2967A8-ACCA-4DC4-9070-3C3D43C076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93315" y="3493242"/>
            <a:ext cx="637326" cy="637326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3ED3805-AF2D-4E50-91D7-B3CD6009A83C}"/>
              </a:ext>
            </a:extLst>
          </p:cNvPr>
          <p:cNvCxnSpPr>
            <a:cxnSpLocks/>
          </p:cNvCxnSpPr>
          <p:nvPr/>
        </p:nvCxnSpPr>
        <p:spPr>
          <a:xfrm>
            <a:off x="6775342" y="3592447"/>
            <a:ext cx="110727" cy="245793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6" name="Graphic 25">
            <a:extLst>
              <a:ext uri="{FF2B5EF4-FFF2-40B4-BE49-F238E27FC236}">
                <a16:creationId xmlns:a16="http://schemas.microsoft.com/office/drawing/2014/main" id="{59568221-8470-485D-9466-2D608630D7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21814" y="3715344"/>
            <a:ext cx="1000145" cy="1000145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1265D21B-0748-423D-96D6-B14A96ED37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40877" y="3069848"/>
            <a:ext cx="1000145" cy="1000145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E056A5B3-7227-44DB-863F-40AA3F37B1C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440259" y="2785907"/>
            <a:ext cx="637326" cy="637326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606DDC8-FAD6-4C81-B339-80D2BB3EC580}"/>
              </a:ext>
            </a:extLst>
          </p:cNvPr>
          <p:cNvCxnSpPr>
            <a:cxnSpLocks/>
          </p:cNvCxnSpPr>
          <p:nvPr/>
        </p:nvCxnSpPr>
        <p:spPr>
          <a:xfrm>
            <a:off x="2102884" y="2979164"/>
            <a:ext cx="110727" cy="245793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ECD129F-B69E-431E-98A0-7FC301D5F47E}"/>
              </a:ext>
            </a:extLst>
          </p:cNvPr>
          <p:cNvGrpSpPr/>
          <p:nvPr/>
        </p:nvGrpSpPr>
        <p:grpSpPr>
          <a:xfrm>
            <a:off x="7275415" y="4215417"/>
            <a:ext cx="2142731" cy="208508"/>
            <a:chOff x="2916236" y="2735644"/>
            <a:chExt cx="1301913" cy="12668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CA87120-ED8D-4DFA-83F1-EE29A42001D3}"/>
                </a:ext>
              </a:extLst>
            </p:cNvPr>
            <p:cNvSpPr/>
            <p:nvPr/>
          </p:nvSpPr>
          <p:spPr bwMode="auto">
            <a:xfrm>
              <a:off x="2916236" y="2754380"/>
              <a:ext cx="107952" cy="107952"/>
            </a:xfrm>
            <a:prstGeom prst="ellipse">
              <a:avLst/>
            </a:prstGeom>
            <a:solidFill>
              <a:srgbClr val="93D74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E0E55C2-AA82-4A6A-B64B-5F83830DF297}"/>
                </a:ext>
              </a:extLst>
            </p:cNvPr>
            <p:cNvSpPr txBox="1"/>
            <p:nvPr/>
          </p:nvSpPr>
          <p:spPr>
            <a:xfrm>
              <a:off x="3187699" y="2735644"/>
              <a:ext cx="1030450" cy="1178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solidFill>
                    <a:srgbClr val="8182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East US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17F0776-CF45-4CA1-B937-0BDC036CEB82}"/>
                </a:ext>
              </a:extLst>
            </p:cNvPr>
            <p:cNvCxnSpPr>
              <a:cxnSpLocks/>
            </p:cNvCxnSpPr>
            <p:nvPr/>
          </p:nvCxnSpPr>
          <p:spPr>
            <a:xfrm>
              <a:off x="3024188" y="2808356"/>
              <a:ext cx="146049" cy="0"/>
            </a:xfrm>
            <a:prstGeom prst="line">
              <a:avLst/>
            </a:prstGeom>
            <a:ln>
              <a:solidFill>
                <a:srgbClr val="818282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FC1AF8C-16D0-49F7-98E7-78F385D7949C}"/>
              </a:ext>
            </a:extLst>
          </p:cNvPr>
          <p:cNvGrpSpPr/>
          <p:nvPr/>
        </p:nvGrpSpPr>
        <p:grpSpPr>
          <a:xfrm>
            <a:off x="4396355" y="5168708"/>
            <a:ext cx="2142731" cy="208508"/>
            <a:chOff x="2916236" y="2735644"/>
            <a:chExt cx="1301913" cy="12668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42662C8-0B0D-4AFC-9E04-8B895BC9A091}"/>
                </a:ext>
              </a:extLst>
            </p:cNvPr>
            <p:cNvSpPr/>
            <p:nvPr/>
          </p:nvSpPr>
          <p:spPr bwMode="auto">
            <a:xfrm>
              <a:off x="2916236" y="2754380"/>
              <a:ext cx="107952" cy="107952"/>
            </a:xfrm>
            <a:prstGeom prst="ellipse">
              <a:avLst/>
            </a:prstGeom>
            <a:solidFill>
              <a:srgbClr val="93D74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517ECA4-D8AD-4367-BA18-497739E7AC74}"/>
                </a:ext>
              </a:extLst>
            </p:cNvPr>
            <p:cNvSpPr txBox="1"/>
            <p:nvPr/>
          </p:nvSpPr>
          <p:spPr>
            <a:xfrm>
              <a:off x="3187699" y="2735644"/>
              <a:ext cx="1030450" cy="1178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 err="1">
                  <a:solidFill>
                    <a:srgbClr val="8182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SouthCentral</a:t>
              </a:r>
              <a:r>
                <a:rPr lang="en-US" sz="1400" dirty="0">
                  <a:solidFill>
                    <a:srgbClr val="8182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US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967BBB4-AC33-46A2-95D8-867911AB5CCE}"/>
                </a:ext>
              </a:extLst>
            </p:cNvPr>
            <p:cNvCxnSpPr>
              <a:cxnSpLocks/>
            </p:cNvCxnSpPr>
            <p:nvPr/>
          </p:nvCxnSpPr>
          <p:spPr>
            <a:xfrm>
              <a:off x="3024188" y="2808356"/>
              <a:ext cx="146049" cy="0"/>
            </a:xfrm>
            <a:prstGeom prst="line">
              <a:avLst/>
            </a:prstGeom>
            <a:ln>
              <a:solidFill>
                <a:srgbClr val="818282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95528B2-7651-4AC8-9F5F-F2183D12CC10}"/>
              </a:ext>
            </a:extLst>
          </p:cNvPr>
          <p:cNvGrpSpPr/>
          <p:nvPr/>
        </p:nvGrpSpPr>
        <p:grpSpPr>
          <a:xfrm>
            <a:off x="1150347" y="3510894"/>
            <a:ext cx="1268162" cy="193900"/>
            <a:chOff x="1004050" y="2647156"/>
            <a:chExt cx="770529" cy="117812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A1ABA83-55B3-4924-AD09-CC9FE4F8E70A}"/>
                </a:ext>
              </a:extLst>
            </p:cNvPr>
            <p:cNvSpPr/>
            <p:nvPr/>
          </p:nvSpPr>
          <p:spPr bwMode="auto">
            <a:xfrm>
              <a:off x="1570037" y="2652086"/>
              <a:ext cx="107952" cy="107952"/>
            </a:xfrm>
            <a:prstGeom prst="ellipse">
              <a:avLst/>
            </a:prstGeom>
            <a:solidFill>
              <a:srgbClr val="93D74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4D3AF85-ABD9-430B-ADA3-90D12421F124}"/>
                </a:ext>
              </a:extLst>
            </p:cNvPr>
            <p:cNvSpPr txBox="1"/>
            <p:nvPr/>
          </p:nvSpPr>
          <p:spPr>
            <a:xfrm>
              <a:off x="1004050" y="2647156"/>
              <a:ext cx="770529" cy="1178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solidFill>
                    <a:srgbClr val="8182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West US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D8C4933-EE71-48BF-9881-D566B77BB1BD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>
              <a:off x="1417637" y="2706062"/>
              <a:ext cx="152400" cy="0"/>
            </a:xfrm>
            <a:prstGeom prst="line">
              <a:avLst/>
            </a:prstGeom>
            <a:ln>
              <a:solidFill>
                <a:srgbClr val="818282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96B1272-8FFF-45F3-A349-F6991691698C}"/>
              </a:ext>
            </a:extLst>
          </p:cNvPr>
          <p:cNvSpPr txBox="1"/>
          <p:nvPr/>
        </p:nvSpPr>
        <p:spPr>
          <a:xfrm>
            <a:off x="4894928" y="1394964"/>
            <a:ext cx="3034100" cy="9048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b="1" dirty="0">
                <a:solidFill>
                  <a:srgbClr val="3A3FF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Hello From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970AA96A-B33A-4D92-8C9C-C31211AD04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11477" y="2904333"/>
            <a:ext cx="1000145" cy="1000145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B51594A3-A532-4C21-AA3B-A617D94288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10859" y="2620392"/>
            <a:ext cx="637326" cy="637326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2CAD033-AAE3-4E60-B4DB-982CC9BC150E}"/>
              </a:ext>
            </a:extLst>
          </p:cNvPr>
          <p:cNvCxnSpPr>
            <a:cxnSpLocks/>
          </p:cNvCxnSpPr>
          <p:nvPr/>
        </p:nvCxnSpPr>
        <p:spPr>
          <a:xfrm>
            <a:off x="3570673" y="2792973"/>
            <a:ext cx="110727" cy="245793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94B6648-4417-4917-AE8E-F75B3B654779}"/>
              </a:ext>
            </a:extLst>
          </p:cNvPr>
          <p:cNvGrpSpPr/>
          <p:nvPr/>
        </p:nvGrpSpPr>
        <p:grpSpPr>
          <a:xfrm>
            <a:off x="3905883" y="3284734"/>
            <a:ext cx="2142731" cy="208508"/>
            <a:chOff x="2916236" y="2735644"/>
            <a:chExt cx="1301913" cy="126688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0C56B5D-0FBA-497A-80CE-38A3C5AB4D1B}"/>
                </a:ext>
              </a:extLst>
            </p:cNvPr>
            <p:cNvSpPr/>
            <p:nvPr/>
          </p:nvSpPr>
          <p:spPr bwMode="auto">
            <a:xfrm>
              <a:off x="2916236" y="2754380"/>
              <a:ext cx="107952" cy="107952"/>
            </a:xfrm>
            <a:prstGeom prst="ellipse">
              <a:avLst/>
            </a:prstGeom>
            <a:solidFill>
              <a:srgbClr val="93D74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63A30D9-B504-439C-BE94-3C468DCB8791}"/>
                </a:ext>
              </a:extLst>
            </p:cNvPr>
            <p:cNvSpPr txBox="1"/>
            <p:nvPr/>
          </p:nvSpPr>
          <p:spPr>
            <a:xfrm>
              <a:off x="3187699" y="2735644"/>
              <a:ext cx="1030450" cy="1178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 err="1">
                  <a:solidFill>
                    <a:srgbClr val="8182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WestCentral</a:t>
              </a:r>
              <a:r>
                <a:rPr lang="en-US" sz="1400" dirty="0">
                  <a:solidFill>
                    <a:srgbClr val="8182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US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864880B-10E2-4A77-84FD-68CB433BDD41}"/>
                </a:ext>
              </a:extLst>
            </p:cNvPr>
            <p:cNvCxnSpPr>
              <a:cxnSpLocks/>
            </p:cNvCxnSpPr>
            <p:nvPr/>
          </p:nvCxnSpPr>
          <p:spPr>
            <a:xfrm>
              <a:off x="3024188" y="2808356"/>
              <a:ext cx="146049" cy="0"/>
            </a:xfrm>
            <a:prstGeom prst="line">
              <a:avLst/>
            </a:prstGeom>
            <a:ln>
              <a:solidFill>
                <a:srgbClr val="818282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740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9EE936F5-4658-4D52-8886-E890B931BA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163" t="25920" r="64148" b="49062"/>
          <a:stretch/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0F9E6D8-90CA-449C-B9CB-CBB44B724FED}"/>
              </a:ext>
            </a:extLst>
          </p:cNvPr>
          <p:cNvGrpSpPr/>
          <p:nvPr/>
        </p:nvGrpSpPr>
        <p:grpSpPr>
          <a:xfrm>
            <a:off x="1150347" y="3510894"/>
            <a:ext cx="1268162" cy="193900"/>
            <a:chOff x="1004050" y="2647156"/>
            <a:chExt cx="770529" cy="11781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4B98C05-0B70-449F-9CFF-C663C82C7DD8}"/>
                </a:ext>
              </a:extLst>
            </p:cNvPr>
            <p:cNvSpPr/>
            <p:nvPr/>
          </p:nvSpPr>
          <p:spPr bwMode="auto">
            <a:xfrm>
              <a:off x="1570037" y="2652086"/>
              <a:ext cx="107952" cy="107952"/>
            </a:xfrm>
            <a:prstGeom prst="ellipse">
              <a:avLst/>
            </a:prstGeom>
            <a:solidFill>
              <a:srgbClr val="93D74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C2CF202-EFBA-4BB6-B8D8-1C089ADAB073}"/>
                </a:ext>
              </a:extLst>
            </p:cNvPr>
            <p:cNvSpPr txBox="1"/>
            <p:nvPr/>
          </p:nvSpPr>
          <p:spPr>
            <a:xfrm>
              <a:off x="1004050" y="2647156"/>
              <a:ext cx="770529" cy="1178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solidFill>
                    <a:srgbClr val="8182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West US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10D8DC8-DA05-497C-A58D-1F38005971C4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>
              <a:off x="1417637" y="2706062"/>
              <a:ext cx="152400" cy="0"/>
            </a:xfrm>
            <a:prstGeom prst="line">
              <a:avLst/>
            </a:prstGeom>
            <a:ln>
              <a:solidFill>
                <a:srgbClr val="818282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FE9243C-BCB6-470A-B042-49E0D6F3BA80}"/>
              </a:ext>
            </a:extLst>
          </p:cNvPr>
          <p:cNvSpPr txBox="1"/>
          <p:nvPr/>
        </p:nvSpPr>
        <p:spPr>
          <a:xfrm>
            <a:off x="2370009" y="265917"/>
            <a:ext cx="8496428" cy="794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b="1" dirty="0">
                <a:solidFill>
                  <a:srgbClr val="3A3FF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Geo-replicating Azure Container Registry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97063DE0-0918-48ED-8D5B-19B0715BC5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14255" y="4446533"/>
            <a:ext cx="637326" cy="637326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CAF417D-FC91-4796-BBC8-0B04A93EFCAF}"/>
              </a:ext>
            </a:extLst>
          </p:cNvPr>
          <p:cNvCxnSpPr>
            <a:cxnSpLocks/>
          </p:cNvCxnSpPr>
          <p:nvPr/>
        </p:nvCxnSpPr>
        <p:spPr>
          <a:xfrm>
            <a:off x="3896282" y="4545738"/>
            <a:ext cx="110727" cy="245793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7" name="Graphic 26">
            <a:extLst>
              <a:ext uri="{FF2B5EF4-FFF2-40B4-BE49-F238E27FC236}">
                <a16:creationId xmlns:a16="http://schemas.microsoft.com/office/drawing/2014/main" id="{199B831A-CCFC-4D62-BCB0-7438C4141C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42754" y="4668635"/>
            <a:ext cx="1000145" cy="1000145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03D4CA4A-340C-436F-A491-E9A934D781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40877" y="3069848"/>
            <a:ext cx="1000145" cy="1000145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D94FEAC0-F28B-4A0A-A521-73D58129646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440259" y="2785907"/>
            <a:ext cx="637326" cy="637326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4BF6BC5-014D-4C60-BE75-ADE9C051D6A2}"/>
              </a:ext>
            </a:extLst>
          </p:cNvPr>
          <p:cNvCxnSpPr>
            <a:cxnSpLocks/>
          </p:cNvCxnSpPr>
          <p:nvPr/>
        </p:nvCxnSpPr>
        <p:spPr>
          <a:xfrm>
            <a:off x="2102884" y="2979164"/>
            <a:ext cx="110727" cy="245793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9" name="Graphic 28">
            <a:extLst>
              <a:ext uri="{FF2B5EF4-FFF2-40B4-BE49-F238E27FC236}">
                <a16:creationId xmlns:a16="http://schemas.microsoft.com/office/drawing/2014/main" id="{E08EE7AA-69BD-4635-BAAF-D149E111C2C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93315" y="3493242"/>
            <a:ext cx="637326" cy="637326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F31BF3-AE88-441D-A776-D43AF37AA37D}"/>
              </a:ext>
            </a:extLst>
          </p:cNvPr>
          <p:cNvCxnSpPr>
            <a:cxnSpLocks/>
          </p:cNvCxnSpPr>
          <p:nvPr/>
        </p:nvCxnSpPr>
        <p:spPr>
          <a:xfrm>
            <a:off x="6775342" y="3592447"/>
            <a:ext cx="110727" cy="245793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8A7711D6-432E-4B77-870E-FDA2B0F760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21814" y="3715344"/>
            <a:ext cx="1000145" cy="1000145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655E19A3-745F-4796-9495-1762F64C4B65}"/>
              </a:ext>
            </a:extLst>
          </p:cNvPr>
          <p:cNvGrpSpPr/>
          <p:nvPr/>
        </p:nvGrpSpPr>
        <p:grpSpPr>
          <a:xfrm>
            <a:off x="7275415" y="4215417"/>
            <a:ext cx="2142731" cy="208508"/>
            <a:chOff x="2916236" y="2735644"/>
            <a:chExt cx="1301913" cy="126688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538FE4D-C072-493D-BBE3-7E8A2324B1D9}"/>
                </a:ext>
              </a:extLst>
            </p:cNvPr>
            <p:cNvSpPr/>
            <p:nvPr/>
          </p:nvSpPr>
          <p:spPr bwMode="auto">
            <a:xfrm>
              <a:off x="2916236" y="2754380"/>
              <a:ext cx="107952" cy="107952"/>
            </a:xfrm>
            <a:prstGeom prst="ellipse">
              <a:avLst/>
            </a:prstGeom>
            <a:solidFill>
              <a:srgbClr val="93D74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B3D7C84-E4BD-4F1C-B616-D1FDF86E3DB8}"/>
                </a:ext>
              </a:extLst>
            </p:cNvPr>
            <p:cNvSpPr txBox="1"/>
            <p:nvPr/>
          </p:nvSpPr>
          <p:spPr>
            <a:xfrm>
              <a:off x="3187699" y="2735644"/>
              <a:ext cx="1030450" cy="1178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solidFill>
                    <a:srgbClr val="8182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East US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B314421-CB46-4F7B-AD14-572DA62EF44B}"/>
                </a:ext>
              </a:extLst>
            </p:cNvPr>
            <p:cNvCxnSpPr>
              <a:cxnSpLocks/>
            </p:cNvCxnSpPr>
            <p:nvPr/>
          </p:nvCxnSpPr>
          <p:spPr>
            <a:xfrm>
              <a:off x="3024188" y="2808356"/>
              <a:ext cx="146049" cy="0"/>
            </a:xfrm>
            <a:prstGeom prst="line">
              <a:avLst/>
            </a:prstGeom>
            <a:ln>
              <a:solidFill>
                <a:srgbClr val="818282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FC1AF8C-16D0-49F7-98E7-78F385D7949C}"/>
              </a:ext>
            </a:extLst>
          </p:cNvPr>
          <p:cNvGrpSpPr/>
          <p:nvPr/>
        </p:nvGrpSpPr>
        <p:grpSpPr>
          <a:xfrm>
            <a:off x="4396355" y="5168708"/>
            <a:ext cx="2142731" cy="208508"/>
            <a:chOff x="2916236" y="2735644"/>
            <a:chExt cx="1301913" cy="12668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42662C8-0B0D-4AFC-9E04-8B895BC9A091}"/>
                </a:ext>
              </a:extLst>
            </p:cNvPr>
            <p:cNvSpPr/>
            <p:nvPr/>
          </p:nvSpPr>
          <p:spPr bwMode="auto">
            <a:xfrm>
              <a:off x="2916236" y="2754380"/>
              <a:ext cx="107952" cy="107952"/>
            </a:xfrm>
            <a:prstGeom prst="ellipse">
              <a:avLst/>
            </a:prstGeom>
            <a:solidFill>
              <a:srgbClr val="93D74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517ECA4-D8AD-4367-BA18-497739E7AC74}"/>
                </a:ext>
              </a:extLst>
            </p:cNvPr>
            <p:cNvSpPr txBox="1"/>
            <p:nvPr/>
          </p:nvSpPr>
          <p:spPr>
            <a:xfrm>
              <a:off x="3187699" y="2735644"/>
              <a:ext cx="1030450" cy="1178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 err="1">
                  <a:solidFill>
                    <a:srgbClr val="8182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SouthCentral</a:t>
              </a:r>
              <a:r>
                <a:rPr lang="en-US" sz="1400" dirty="0">
                  <a:solidFill>
                    <a:srgbClr val="8182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US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967BBB4-AC33-46A2-95D8-867911AB5CCE}"/>
                </a:ext>
              </a:extLst>
            </p:cNvPr>
            <p:cNvCxnSpPr>
              <a:cxnSpLocks/>
            </p:cNvCxnSpPr>
            <p:nvPr/>
          </p:nvCxnSpPr>
          <p:spPr>
            <a:xfrm>
              <a:off x="3024188" y="2808356"/>
              <a:ext cx="146049" cy="0"/>
            </a:xfrm>
            <a:prstGeom prst="line">
              <a:avLst/>
            </a:prstGeom>
            <a:ln>
              <a:solidFill>
                <a:srgbClr val="818282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0F7B553-5C9B-402A-8D24-C9FD83A6D544}"/>
              </a:ext>
            </a:extLst>
          </p:cNvPr>
          <p:cNvSpPr txBox="1"/>
          <p:nvPr/>
        </p:nvSpPr>
        <p:spPr>
          <a:xfrm>
            <a:off x="4894928" y="1394964"/>
            <a:ext cx="3034100" cy="9048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b="1" dirty="0">
                <a:solidFill>
                  <a:srgbClr val="3A3FF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Hello From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B2FFD61B-C240-4658-ACBA-8395505C30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11477" y="2904333"/>
            <a:ext cx="1000145" cy="1000145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93FBE383-CB55-4F16-8A79-7973ED500D3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910859" y="2620392"/>
            <a:ext cx="637326" cy="637326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61C6327-7B0A-4118-A010-0AA09D8C0991}"/>
              </a:ext>
            </a:extLst>
          </p:cNvPr>
          <p:cNvCxnSpPr>
            <a:cxnSpLocks/>
          </p:cNvCxnSpPr>
          <p:nvPr/>
        </p:nvCxnSpPr>
        <p:spPr>
          <a:xfrm>
            <a:off x="3570673" y="2792973"/>
            <a:ext cx="110727" cy="245793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3981B96-EA1A-453A-9618-381217E18B17}"/>
              </a:ext>
            </a:extLst>
          </p:cNvPr>
          <p:cNvGrpSpPr/>
          <p:nvPr/>
        </p:nvGrpSpPr>
        <p:grpSpPr>
          <a:xfrm>
            <a:off x="3905883" y="3284734"/>
            <a:ext cx="2142731" cy="208508"/>
            <a:chOff x="2916236" y="2735644"/>
            <a:chExt cx="1301913" cy="126688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31EA1FB-2ABB-449B-92C1-2FA8D40D3CB3}"/>
                </a:ext>
              </a:extLst>
            </p:cNvPr>
            <p:cNvSpPr/>
            <p:nvPr/>
          </p:nvSpPr>
          <p:spPr bwMode="auto">
            <a:xfrm>
              <a:off x="2916236" y="2754380"/>
              <a:ext cx="107952" cy="107952"/>
            </a:xfrm>
            <a:prstGeom prst="ellipse">
              <a:avLst/>
            </a:prstGeom>
            <a:solidFill>
              <a:srgbClr val="93D74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FC77D3B-17E0-4278-8BEA-E7B3C2FD9CA8}"/>
                </a:ext>
              </a:extLst>
            </p:cNvPr>
            <p:cNvSpPr txBox="1"/>
            <p:nvPr/>
          </p:nvSpPr>
          <p:spPr>
            <a:xfrm>
              <a:off x="3187699" y="2735644"/>
              <a:ext cx="1030450" cy="1178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 err="1">
                  <a:solidFill>
                    <a:srgbClr val="8182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WestCentral</a:t>
              </a:r>
              <a:r>
                <a:rPr lang="en-US" sz="1400" dirty="0">
                  <a:solidFill>
                    <a:srgbClr val="8182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US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321BC24-343E-4178-A0B8-8A5FA6143C93}"/>
                </a:ext>
              </a:extLst>
            </p:cNvPr>
            <p:cNvCxnSpPr>
              <a:cxnSpLocks/>
            </p:cNvCxnSpPr>
            <p:nvPr/>
          </p:nvCxnSpPr>
          <p:spPr>
            <a:xfrm>
              <a:off x="3024188" y="2808356"/>
              <a:ext cx="146049" cy="0"/>
            </a:xfrm>
            <a:prstGeom prst="line">
              <a:avLst/>
            </a:prstGeom>
            <a:ln>
              <a:solidFill>
                <a:srgbClr val="818282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075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BD20D-B360-4628-8B9D-3A9F8AA1A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B3E6F-E4C2-4F45-A455-F356193245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3010055"/>
          </a:xfrm>
        </p:spPr>
        <p:txBody>
          <a:bodyPr/>
          <a:lstStyle/>
          <a:p>
            <a:r>
              <a:rPr lang="en-US" dirty="0"/>
              <a:t>Registries should be deployed close to hosts</a:t>
            </a:r>
          </a:p>
          <a:p>
            <a:r>
              <a:rPr lang="en-US" dirty="0"/>
              <a:t>Are you supporting multiple regions?</a:t>
            </a:r>
          </a:p>
          <a:p>
            <a:r>
              <a:rPr lang="en-US" dirty="0"/>
              <a:t>Do you manage multiple registries? </a:t>
            </a:r>
          </a:p>
          <a:p>
            <a:r>
              <a:rPr lang="en-US" dirty="0"/>
              <a:t>With ACR Geo-replication, multiple regions are managed as one</a:t>
            </a:r>
          </a:p>
        </p:txBody>
      </p:sp>
    </p:spTree>
    <p:extLst>
      <p:ext uri="{BB962C8B-B14F-4D97-AF65-F5344CB8AC3E}">
        <p14:creationId xmlns:p14="http://schemas.microsoft.com/office/powerpoint/2010/main" val="334871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9EE936F5-4658-4D52-8886-E890B931BA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163" t="25920" r="64148" b="49062"/>
          <a:stretch/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FE9243C-BCB6-470A-B042-49E0D6F3BA80}"/>
              </a:ext>
            </a:extLst>
          </p:cNvPr>
          <p:cNvSpPr txBox="1"/>
          <p:nvPr/>
        </p:nvSpPr>
        <p:spPr>
          <a:xfrm>
            <a:off x="2370009" y="265917"/>
            <a:ext cx="8496428" cy="794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b="1" dirty="0">
                <a:solidFill>
                  <a:srgbClr val="3A3FF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Geo-replicating Azure Container Registry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97063DE0-0918-48ED-8D5B-19B0715BC5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14255" y="4446533"/>
            <a:ext cx="637326" cy="637326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CAF417D-FC91-4796-BBC8-0B04A93EFCAF}"/>
              </a:ext>
            </a:extLst>
          </p:cNvPr>
          <p:cNvCxnSpPr>
            <a:cxnSpLocks/>
          </p:cNvCxnSpPr>
          <p:nvPr/>
        </p:nvCxnSpPr>
        <p:spPr>
          <a:xfrm>
            <a:off x="3896282" y="4545738"/>
            <a:ext cx="110727" cy="245793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7" name="Graphic 26">
            <a:extLst>
              <a:ext uri="{FF2B5EF4-FFF2-40B4-BE49-F238E27FC236}">
                <a16:creationId xmlns:a16="http://schemas.microsoft.com/office/drawing/2014/main" id="{199B831A-CCFC-4D62-BCB0-7438C4141C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42754" y="4668635"/>
            <a:ext cx="1000145" cy="1000145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0D2967A8-ACCA-4DC4-9070-3C3D43C0763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93315" y="3493242"/>
            <a:ext cx="637326" cy="637326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3ED3805-AF2D-4E50-91D7-B3CD6009A83C}"/>
              </a:ext>
            </a:extLst>
          </p:cNvPr>
          <p:cNvCxnSpPr>
            <a:cxnSpLocks/>
          </p:cNvCxnSpPr>
          <p:nvPr/>
        </p:nvCxnSpPr>
        <p:spPr>
          <a:xfrm>
            <a:off x="6775342" y="3592447"/>
            <a:ext cx="110727" cy="245793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6" name="Graphic 25">
            <a:extLst>
              <a:ext uri="{FF2B5EF4-FFF2-40B4-BE49-F238E27FC236}">
                <a16:creationId xmlns:a16="http://schemas.microsoft.com/office/drawing/2014/main" id="{59568221-8470-485D-9466-2D608630D79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21814" y="3715344"/>
            <a:ext cx="1000145" cy="100014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B5710C2-CFA4-4B11-993B-7929DFBFAD9C}"/>
              </a:ext>
            </a:extLst>
          </p:cNvPr>
          <p:cNvSpPr txBox="1"/>
          <p:nvPr/>
        </p:nvSpPr>
        <p:spPr>
          <a:xfrm>
            <a:off x="4894928" y="1394964"/>
            <a:ext cx="3034100" cy="9048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b="1" dirty="0">
                <a:solidFill>
                  <a:srgbClr val="3A3FF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Hello From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77A4D9F-412E-4A33-B6F4-E7445A3DF482}"/>
              </a:ext>
            </a:extLst>
          </p:cNvPr>
          <p:cNvGrpSpPr/>
          <p:nvPr/>
        </p:nvGrpSpPr>
        <p:grpSpPr>
          <a:xfrm>
            <a:off x="1150347" y="3510894"/>
            <a:ext cx="1268162" cy="193900"/>
            <a:chOff x="1004050" y="2647156"/>
            <a:chExt cx="770529" cy="11781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C0F03FA-A769-42F1-B1C5-19ECDE2183B8}"/>
                </a:ext>
              </a:extLst>
            </p:cNvPr>
            <p:cNvSpPr/>
            <p:nvPr/>
          </p:nvSpPr>
          <p:spPr bwMode="auto">
            <a:xfrm>
              <a:off x="1570037" y="2652086"/>
              <a:ext cx="107952" cy="107952"/>
            </a:xfrm>
            <a:prstGeom prst="ellipse">
              <a:avLst/>
            </a:prstGeom>
            <a:solidFill>
              <a:srgbClr val="93D74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85BE401-C060-4EAE-B8B7-D5E98A9042C0}"/>
                </a:ext>
              </a:extLst>
            </p:cNvPr>
            <p:cNvSpPr txBox="1"/>
            <p:nvPr/>
          </p:nvSpPr>
          <p:spPr>
            <a:xfrm>
              <a:off x="1004050" y="2647156"/>
              <a:ext cx="770529" cy="1178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solidFill>
                    <a:srgbClr val="8182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West US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63C863-4849-4002-BF19-EDF66B641E81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>
              <a:off x="1417637" y="2706062"/>
              <a:ext cx="152400" cy="0"/>
            </a:xfrm>
            <a:prstGeom prst="line">
              <a:avLst/>
            </a:prstGeom>
            <a:ln>
              <a:solidFill>
                <a:srgbClr val="818282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6" name="Graphic 35">
            <a:extLst>
              <a:ext uri="{FF2B5EF4-FFF2-40B4-BE49-F238E27FC236}">
                <a16:creationId xmlns:a16="http://schemas.microsoft.com/office/drawing/2014/main" id="{5A2E8DE5-02F6-4300-9693-A819438F6B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40877" y="3069848"/>
            <a:ext cx="1000145" cy="1000145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001A6A80-562F-4463-84FB-8FDCE542BB9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440259" y="2785907"/>
            <a:ext cx="637326" cy="637326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B582776-E0CB-4FE8-8602-53D89B869109}"/>
              </a:ext>
            </a:extLst>
          </p:cNvPr>
          <p:cNvCxnSpPr>
            <a:cxnSpLocks/>
          </p:cNvCxnSpPr>
          <p:nvPr/>
        </p:nvCxnSpPr>
        <p:spPr>
          <a:xfrm>
            <a:off x="2102884" y="2979164"/>
            <a:ext cx="110727" cy="245793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9" name="Graphic 38">
            <a:extLst>
              <a:ext uri="{FF2B5EF4-FFF2-40B4-BE49-F238E27FC236}">
                <a16:creationId xmlns:a16="http://schemas.microsoft.com/office/drawing/2014/main" id="{999B5AEF-5840-4718-9288-C61BB80E6F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11477" y="2904333"/>
            <a:ext cx="1000145" cy="1000145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C6EA60DE-7B50-44C7-A0A0-492AB5B3E37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910859" y="2620392"/>
            <a:ext cx="637326" cy="637326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5DC47E4-CE48-4E7F-A14D-349375A5F390}"/>
              </a:ext>
            </a:extLst>
          </p:cNvPr>
          <p:cNvCxnSpPr>
            <a:cxnSpLocks/>
          </p:cNvCxnSpPr>
          <p:nvPr/>
        </p:nvCxnSpPr>
        <p:spPr>
          <a:xfrm>
            <a:off x="3570673" y="2792973"/>
            <a:ext cx="110727" cy="245793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148F6CE-C7F6-4591-9A58-BCA257AFC0C6}"/>
              </a:ext>
            </a:extLst>
          </p:cNvPr>
          <p:cNvGrpSpPr/>
          <p:nvPr/>
        </p:nvGrpSpPr>
        <p:grpSpPr>
          <a:xfrm>
            <a:off x="3905883" y="3284734"/>
            <a:ext cx="2142731" cy="208508"/>
            <a:chOff x="2916236" y="2735644"/>
            <a:chExt cx="1301913" cy="126688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30D4155-A473-4DA5-9ED6-EE8B3950BB4F}"/>
                </a:ext>
              </a:extLst>
            </p:cNvPr>
            <p:cNvSpPr/>
            <p:nvPr/>
          </p:nvSpPr>
          <p:spPr bwMode="auto">
            <a:xfrm>
              <a:off x="2916236" y="2754380"/>
              <a:ext cx="107952" cy="107952"/>
            </a:xfrm>
            <a:prstGeom prst="ellipse">
              <a:avLst/>
            </a:prstGeom>
            <a:solidFill>
              <a:srgbClr val="93D74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D6522B4-DE66-4E2D-B208-AECAE5908210}"/>
                </a:ext>
              </a:extLst>
            </p:cNvPr>
            <p:cNvSpPr txBox="1"/>
            <p:nvPr/>
          </p:nvSpPr>
          <p:spPr>
            <a:xfrm>
              <a:off x="3187699" y="2735644"/>
              <a:ext cx="1030450" cy="1178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 err="1">
                  <a:solidFill>
                    <a:srgbClr val="8182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WestCentral</a:t>
              </a:r>
              <a:r>
                <a:rPr lang="en-US" sz="1400" dirty="0">
                  <a:solidFill>
                    <a:srgbClr val="8182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US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0643410-12DD-4515-BA18-F8147332F5D6}"/>
                </a:ext>
              </a:extLst>
            </p:cNvPr>
            <p:cNvCxnSpPr>
              <a:cxnSpLocks/>
            </p:cNvCxnSpPr>
            <p:nvPr/>
          </p:nvCxnSpPr>
          <p:spPr>
            <a:xfrm>
              <a:off x="3024188" y="2808356"/>
              <a:ext cx="146049" cy="0"/>
            </a:xfrm>
            <a:prstGeom prst="line">
              <a:avLst/>
            </a:prstGeom>
            <a:ln>
              <a:solidFill>
                <a:srgbClr val="818282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FC1AF8C-16D0-49F7-98E7-78F385D7949C}"/>
              </a:ext>
            </a:extLst>
          </p:cNvPr>
          <p:cNvGrpSpPr/>
          <p:nvPr/>
        </p:nvGrpSpPr>
        <p:grpSpPr>
          <a:xfrm>
            <a:off x="4396355" y="5168708"/>
            <a:ext cx="2142731" cy="208508"/>
            <a:chOff x="2916236" y="2735644"/>
            <a:chExt cx="1301913" cy="12668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42662C8-0B0D-4AFC-9E04-8B895BC9A091}"/>
                </a:ext>
              </a:extLst>
            </p:cNvPr>
            <p:cNvSpPr/>
            <p:nvPr/>
          </p:nvSpPr>
          <p:spPr bwMode="auto">
            <a:xfrm>
              <a:off x="2916236" y="2754380"/>
              <a:ext cx="107952" cy="107952"/>
            </a:xfrm>
            <a:prstGeom prst="ellipse">
              <a:avLst/>
            </a:prstGeom>
            <a:solidFill>
              <a:srgbClr val="93D74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517ECA4-D8AD-4367-BA18-497739E7AC74}"/>
                </a:ext>
              </a:extLst>
            </p:cNvPr>
            <p:cNvSpPr txBox="1"/>
            <p:nvPr/>
          </p:nvSpPr>
          <p:spPr>
            <a:xfrm>
              <a:off x="3187699" y="2735644"/>
              <a:ext cx="1030450" cy="1178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 err="1">
                  <a:solidFill>
                    <a:srgbClr val="8182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SouthCentral</a:t>
              </a:r>
              <a:r>
                <a:rPr lang="en-US" sz="1400" dirty="0">
                  <a:solidFill>
                    <a:srgbClr val="8182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US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967BBB4-AC33-46A2-95D8-867911AB5CCE}"/>
                </a:ext>
              </a:extLst>
            </p:cNvPr>
            <p:cNvCxnSpPr>
              <a:cxnSpLocks/>
            </p:cNvCxnSpPr>
            <p:nvPr/>
          </p:nvCxnSpPr>
          <p:spPr>
            <a:xfrm>
              <a:off x="3024188" y="2808356"/>
              <a:ext cx="146049" cy="0"/>
            </a:xfrm>
            <a:prstGeom prst="line">
              <a:avLst/>
            </a:prstGeom>
            <a:ln>
              <a:solidFill>
                <a:srgbClr val="818282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ECD129F-B69E-431E-98A0-7FC301D5F47E}"/>
              </a:ext>
            </a:extLst>
          </p:cNvPr>
          <p:cNvGrpSpPr/>
          <p:nvPr/>
        </p:nvGrpSpPr>
        <p:grpSpPr>
          <a:xfrm>
            <a:off x="7275415" y="4215417"/>
            <a:ext cx="2142731" cy="208508"/>
            <a:chOff x="2916236" y="2735644"/>
            <a:chExt cx="1301913" cy="12668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CA87120-ED8D-4DFA-83F1-EE29A42001D3}"/>
                </a:ext>
              </a:extLst>
            </p:cNvPr>
            <p:cNvSpPr/>
            <p:nvPr/>
          </p:nvSpPr>
          <p:spPr bwMode="auto">
            <a:xfrm>
              <a:off x="2916236" y="2754380"/>
              <a:ext cx="107952" cy="107952"/>
            </a:xfrm>
            <a:prstGeom prst="ellipse">
              <a:avLst/>
            </a:prstGeom>
            <a:solidFill>
              <a:srgbClr val="93D74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E0E55C2-AA82-4A6A-B64B-5F83830DF297}"/>
                </a:ext>
              </a:extLst>
            </p:cNvPr>
            <p:cNvSpPr txBox="1"/>
            <p:nvPr/>
          </p:nvSpPr>
          <p:spPr>
            <a:xfrm>
              <a:off x="3187699" y="2735644"/>
              <a:ext cx="1030450" cy="1178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solidFill>
                    <a:srgbClr val="8182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East US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17F0776-CF45-4CA1-B937-0BDC036CEB82}"/>
                </a:ext>
              </a:extLst>
            </p:cNvPr>
            <p:cNvCxnSpPr>
              <a:cxnSpLocks/>
            </p:cNvCxnSpPr>
            <p:nvPr/>
          </p:nvCxnSpPr>
          <p:spPr>
            <a:xfrm>
              <a:off x="3024188" y="2808356"/>
              <a:ext cx="146049" cy="0"/>
            </a:xfrm>
            <a:prstGeom prst="line">
              <a:avLst/>
            </a:prstGeom>
            <a:ln>
              <a:solidFill>
                <a:srgbClr val="818282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66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9EE936F5-4658-4D52-8886-E890B931BA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163" t="25920" r="64148" b="49062"/>
          <a:stretch/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77EDB5CF-7103-4994-B840-9CDCC3C9A0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11477" y="2904333"/>
            <a:ext cx="1000145" cy="1000145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51099CC4-245B-4B6E-B756-8DCF316B0A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10859" y="2620392"/>
            <a:ext cx="637326" cy="63732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FE9243C-BCB6-470A-B042-49E0D6F3BA80}"/>
              </a:ext>
            </a:extLst>
          </p:cNvPr>
          <p:cNvSpPr txBox="1"/>
          <p:nvPr/>
        </p:nvSpPr>
        <p:spPr>
          <a:xfrm>
            <a:off x="2370009" y="265917"/>
            <a:ext cx="8496428" cy="794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b="1" dirty="0">
                <a:solidFill>
                  <a:srgbClr val="3A3FF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Geo-replicating Azure Container Registry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F7BA383-56D8-4F76-9C52-D54740F7ACC0}"/>
              </a:ext>
            </a:extLst>
          </p:cNvPr>
          <p:cNvCxnSpPr>
            <a:cxnSpLocks/>
          </p:cNvCxnSpPr>
          <p:nvPr/>
        </p:nvCxnSpPr>
        <p:spPr>
          <a:xfrm>
            <a:off x="3570673" y="2792973"/>
            <a:ext cx="110727" cy="245793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0" name="Graphic 29">
            <a:extLst>
              <a:ext uri="{FF2B5EF4-FFF2-40B4-BE49-F238E27FC236}">
                <a16:creationId xmlns:a16="http://schemas.microsoft.com/office/drawing/2014/main" id="{97063DE0-0918-48ED-8D5B-19B0715BC5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14255" y="4446533"/>
            <a:ext cx="637326" cy="637326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CAF417D-FC91-4796-BBC8-0B04A93EFCAF}"/>
              </a:ext>
            </a:extLst>
          </p:cNvPr>
          <p:cNvCxnSpPr>
            <a:cxnSpLocks/>
          </p:cNvCxnSpPr>
          <p:nvPr/>
        </p:nvCxnSpPr>
        <p:spPr>
          <a:xfrm>
            <a:off x="3896282" y="4545738"/>
            <a:ext cx="110727" cy="245793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7" name="Graphic 26">
            <a:extLst>
              <a:ext uri="{FF2B5EF4-FFF2-40B4-BE49-F238E27FC236}">
                <a16:creationId xmlns:a16="http://schemas.microsoft.com/office/drawing/2014/main" id="{199B831A-CCFC-4D62-BCB0-7438C4141C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742754" y="4668635"/>
            <a:ext cx="1000145" cy="1000145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0D2967A8-ACCA-4DC4-9070-3C3D43C0763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93315" y="3493242"/>
            <a:ext cx="637326" cy="637326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3ED3805-AF2D-4E50-91D7-B3CD6009A83C}"/>
              </a:ext>
            </a:extLst>
          </p:cNvPr>
          <p:cNvCxnSpPr>
            <a:cxnSpLocks/>
          </p:cNvCxnSpPr>
          <p:nvPr/>
        </p:nvCxnSpPr>
        <p:spPr>
          <a:xfrm>
            <a:off x="6775342" y="3566639"/>
            <a:ext cx="110727" cy="297409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6" name="Graphic 25">
            <a:extLst>
              <a:ext uri="{FF2B5EF4-FFF2-40B4-BE49-F238E27FC236}">
                <a16:creationId xmlns:a16="http://schemas.microsoft.com/office/drawing/2014/main" id="{59568221-8470-485D-9466-2D608630D79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21814" y="3715344"/>
            <a:ext cx="1000145" cy="1000145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494BECB5-3F02-434A-AAE1-EC09A4C9BD9C}"/>
              </a:ext>
            </a:extLst>
          </p:cNvPr>
          <p:cNvGrpSpPr/>
          <p:nvPr/>
        </p:nvGrpSpPr>
        <p:grpSpPr>
          <a:xfrm>
            <a:off x="1150347" y="3510894"/>
            <a:ext cx="1268162" cy="193900"/>
            <a:chOff x="1004050" y="2647156"/>
            <a:chExt cx="770529" cy="11781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A55A636-2D11-49D3-9A36-732CE393F33F}"/>
                </a:ext>
              </a:extLst>
            </p:cNvPr>
            <p:cNvSpPr/>
            <p:nvPr/>
          </p:nvSpPr>
          <p:spPr bwMode="auto">
            <a:xfrm>
              <a:off x="1570037" y="2652086"/>
              <a:ext cx="107952" cy="107952"/>
            </a:xfrm>
            <a:prstGeom prst="ellipse">
              <a:avLst/>
            </a:prstGeom>
            <a:solidFill>
              <a:srgbClr val="93D74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C75EE9-7108-4DD7-8CAC-5BE89F8D2A79}"/>
                </a:ext>
              </a:extLst>
            </p:cNvPr>
            <p:cNvSpPr txBox="1"/>
            <p:nvPr/>
          </p:nvSpPr>
          <p:spPr>
            <a:xfrm>
              <a:off x="1004050" y="2647156"/>
              <a:ext cx="770529" cy="1178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solidFill>
                    <a:srgbClr val="8182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West US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4B3719C-0ED4-4753-960B-61119707B728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>
              <a:off x="1417637" y="2706062"/>
              <a:ext cx="152400" cy="0"/>
            </a:xfrm>
            <a:prstGeom prst="line">
              <a:avLst/>
            </a:prstGeom>
            <a:ln>
              <a:solidFill>
                <a:srgbClr val="818282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Graphic 34">
            <a:extLst>
              <a:ext uri="{FF2B5EF4-FFF2-40B4-BE49-F238E27FC236}">
                <a16:creationId xmlns:a16="http://schemas.microsoft.com/office/drawing/2014/main" id="{4D465FD4-9635-47FE-B066-0D7EBF100F9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40877" y="3069848"/>
            <a:ext cx="1000145" cy="1000145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839D4765-CFC2-400D-91D0-53799BB35F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40259" y="2785907"/>
            <a:ext cx="637326" cy="63732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F941611-B13F-4618-A2A5-C686E32A9523}"/>
              </a:ext>
            </a:extLst>
          </p:cNvPr>
          <p:cNvSpPr txBox="1"/>
          <p:nvPr/>
        </p:nvSpPr>
        <p:spPr>
          <a:xfrm>
            <a:off x="4894928" y="1394964"/>
            <a:ext cx="3034100" cy="9048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b="1" dirty="0">
                <a:solidFill>
                  <a:srgbClr val="3A3FF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Hello From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966FD34-5A2A-4FCB-89EA-3C6F40851BB4}"/>
              </a:ext>
            </a:extLst>
          </p:cNvPr>
          <p:cNvGrpSpPr/>
          <p:nvPr/>
        </p:nvGrpSpPr>
        <p:grpSpPr>
          <a:xfrm>
            <a:off x="3905883" y="3284734"/>
            <a:ext cx="2142731" cy="208508"/>
            <a:chOff x="2916236" y="2735644"/>
            <a:chExt cx="1301913" cy="126688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0C57F0B-F778-42AA-AD1E-922E586B238D}"/>
                </a:ext>
              </a:extLst>
            </p:cNvPr>
            <p:cNvSpPr/>
            <p:nvPr/>
          </p:nvSpPr>
          <p:spPr bwMode="auto">
            <a:xfrm>
              <a:off x="2916236" y="2754380"/>
              <a:ext cx="107952" cy="107952"/>
            </a:xfrm>
            <a:prstGeom prst="ellipse">
              <a:avLst/>
            </a:prstGeom>
            <a:solidFill>
              <a:srgbClr val="93D74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0059D07-7F92-4158-B4FA-14AC5C41C886}"/>
                </a:ext>
              </a:extLst>
            </p:cNvPr>
            <p:cNvSpPr txBox="1"/>
            <p:nvPr/>
          </p:nvSpPr>
          <p:spPr>
            <a:xfrm>
              <a:off x="3187699" y="2735644"/>
              <a:ext cx="1030450" cy="1178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 err="1">
                  <a:solidFill>
                    <a:srgbClr val="8182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WestCentral</a:t>
              </a:r>
              <a:r>
                <a:rPr lang="en-US" sz="1400" dirty="0">
                  <a:solidFill>
                    <a:srgbClr val="8182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US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0AB2F7C-1C8A-40BB-8CDD-8ED0C4A786DB}"/>
                </a:ext>
              </a:extLst>
            </p:cNvPr>
            <p:cNvCxnSpPr>
              <a:cxnSpLocks/>
            </p:cNvCxnSpPr>
            <p:nvPr/>
          </p:nvCxnSpPr>
          <p:spPr>
            <a:xfrm>
              <a:off x="3024188" y="2808356"/>
              <a:ext cx="146049" cy="0"/>
            </a:xfrm>
            <a:prstGeom prst="line">
              <a:avLst/>
            </a:prstGeom>
            <a:ln>
              <a:solidFill>
                <a:srgbClr val="818282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FC1AF8C-16D0-49F7-98E7-78F385D7949C}"/>
              </a:ext>
            </a:extLst>
          </p:cNvPr>
          <p:cNvGrpSpPr/>
          <p:nvPr/>
        </p:nvGrpSpPr>
        <p:grpSpPr>
          <a:xfrm>
            <a:off x="4396355" y="5168708"/>
            <a:ext cx="2142731" cy="208508"/>
            <a:chOff x="2916236" y="2735644"/>
            <a:chExt cx="1301913" cy="12668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42662C8-0B0D-4AFC-9E04-8B895BC9A091}"/>
                </a:ext>
              </a:extLst>
            </p:cNvPr>
            <p:cNvSpPr/>
            <p:nvPr/>
          </p:nvSpPr>
          <p:spPr bwMode="auto">
            <a:xfrm>
              <a:off x="2916236" y="2754380"/>
              <a:ext cx="107952" cy="107952"/>
            </a:xfrm>
            <a:prstGeom prst="ellipse">
              <a:avLst/>
            </a:prstGeom>
            <a:solidFill>
              <a:srgbClr val="93D74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517ECA4-D8AD-4367-BA18-497739E7AC74}"/>
                </a:ext>
              </a:extLst>
            </p:cNvPr>
            <p:cNvSpPr txBox="1"/>
            <p:nvPr/>
          </p:nvSpPr>
          <p:spPr>
            <a:xfrm>
              <a:off x="3187699" y="2735644"/>
              <a:ext cx="1030450" cy="1178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 err="1">
                  <a:solidFill>
                    <a:srgbClr val="8182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SouthCentral</a:t>
              </a:r>
              <a:r>
                <a:rPr lang="en-US" sz="1400" dirty="0">
                  <a:solidFill>
                    <a:srgbClr val="8182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US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967BBB4-AC33-46A2-95D8-867911AB5CCE}"/>
                </a:ext>
              </a:extLst>
            </p:cNvPr>
            <p:cNvCxnSpPr>
              <a:cxnSpLocks/>
            </p:cNvCxnSpPr>
            <p:nvPr/>
          </p:nvCxnSpPr>
          <p:spPr>
            <a:xfrm>
              <a:off x="3024188" y="2808356"/>
              <a:ext cx="146049" cy="0"/>
            </a:xfrm>
            <a:prstGeom prst="line">
              <a:avLst/>
            </a:prstGeom>
            <a:ln>
              <a:solidFill>
                <a:srgbClr val="818282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ECD129F-B69E-431E-98A0-7FC301D5F47E}"/>
              </a:ext>
            </a:extLst>
          </p:cNvPr>
          <p:cNvGrpSpPr/>
          <p:nvPr/>
        </p:nvGrpSpPr>
        <p:grpSpPr>
          <a:xfrm>
            <a:off x="7275415" y="4215417"/>
            <a:ext cx="2142731" cy="208508"/>
            <a:chOff x="2916236" y="2735644"/>
            <a:chExt cx="1301913" cy="12668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CA87120-ED8D-4DFA-83F1-EE29A42001D3}"/>
                </a:ext>
              </a:extLst>
            </p:cNvPr>
            <p:cNvSpPr/>
            <p:nvPr/>
          </p:nvSpPr>
          <p:spPr bwMode="auto">
            <a:xfrm>
              <a:off x="2916236" y="2754380"/>
              <a:ext cx="107952" cy="107952"/>
            </a:xfrm>
            <a:prstGeom prst="ellipse">
              <a:avLst/>
            </a:prstGeom>
            <a:solidFill>
              <a:srgbClr val="93D74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E0E55C2-AA82-4A6A-B64B-5F83830DF297}"/>
                </a:ext>
              </a:extLst>
            </p:cNvPr>
            <p:cNvSpPr txBox="1"/>
            <p:nvPr/>
          </p:nvSpPr>
          <p:spPr>
            <a:xfrm>
              <a:off x="3187699" y="2735644"/>
              <a:ext cx="1030450" cy="1178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solidFill>
                    <a:srgbClr val="8182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East US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17F0776-CF45-4CA1-B937-0BDC036CEB82}"/>
                </a:ext>
              </a:extLst>
            </p:cNvPr>
            <p:cNvCxnSpPr>
              <a:cxnSpLocks/>
            </p:cNvCxnSpPr>
            <p:nvPr/>
          </p:nvCxnSpPr>
          <p:spPr>
            <a:xfrm>
              <a:off x="3024188" y="2808356"/>
              <a:ext cx="146049" cy="0"/>
            </a:xfrm>
            <a:prstGeom prst="line">
              <a:avLst/>
            </a:prstGeom>
            <a:ln>
              <a:solidFill>
                <a:srgbClr val="818282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A1CD09B-BFC1-42DB-A884-A246A1E1AAB6}"/>
              </a:ext>
            </a:extLst>
          </p:cNvPr>
          <p:cNvCxnSpPr>
            <a:cxnSpLocks/>
          </p:cNvCxnSpPr>
          <p:nvPr/>
        </p:nvCxnSpPr>
        <p:spPr>
          <a:xfrm>
            <a:off x="2102884" y="2979164"/>
            <a:ext cx="110727" cy="245793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07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raphic 44">
            <a:extLst>
              <a:ext uri="{FF2B5EF4-FFF2-40B4-BE49-F238E27FC236}">
                <a16:creationId xmlns:a16="http://schemas.microsoft.com/office/drawing/2014/main" id="{66DD4A71-8F7E-414D-A88E-7A70F205B1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8022" b="36775"/>
          <a:stretch/>
        </p:blipFill>
        <p:spPr>
          <a:xfrm>
            <a:off x="-715963" y="-609601"/>
            <a:ext cx="12436475" cy="7612063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77EDB5CF-7103-4994-B840-9CDCC3C9A0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05160" y="3090425"/>
            <a:ext cx="1000145" cy="1000145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51099CC4-245B-4B6E-B756-8DCF316B0A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04542" y="2806484"/>
            <a:ext cx="637326" cy="63732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FE9243C-BCB6-470A-B042-49E0D6F3BA80}"/>
              </a:ext>
            </a:extLst>
          </p:cNvPr>
          <p:cNvSpPr txBox="1"/>
          <p:nvPr/>
        </p:nvSpPr>
        <p:spPr>
          <a:xfrm>
            <a:off x="2370009" y="265917"/>
            <a:ext cx="8496428" cy="794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b="1" dirty="0">
                <a:solidFill>
                  <a:srgbClr val="3A3FF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Geo-replicating Azure Container Registry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F7BA383-56D8-4F76-9C52-D54740F7ACC0}"/>
              </a:ext>
            </a:extLst>
          </p:cNvPr>
          <p:cNvCxnSpPr>
            <a:cxnSpLocks/>
          </p:cNvCxnSpPr>
          <p:nvPr/>
        </p:nvCxnSpPr>
        <p:spPr>
          <a:xfrm>
            <a:off x="8664356" y="2979065"/>
            <a:ext cx="110727" cy="245793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0" name="Graphic 29">
            <a:extLst>
              <a:ext uri="{FF2B5EF4-FFF2-40B4-BE49-F238E27FC236}">
                <a16:creationId xmlns:a16="http://schemas.microsoft.com/office/drawing/2014/main" id="{97063DE0-0918-48ED-8D5B-19B0715BC5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45863" y="3771907"/>
            <a:ext cx="637326" cy="637326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CAF417D-FC91-4796-BBC8-0B04A93EFCAF}"/>
              </a:ext>
            </a:extLst>
          </p:cNvPr>
          <p:cNvCxnSpPr>
            <a:cxnSpLocks/>
          </p:cNvCxnSpPr>
          <p:nvPr/>
        </p:nvCxnSpPr>
        <p:spPr>
          <a:xfrm>
            <a:off x="3427890" y="3871112"/>
            <a:ext cx="110727" cy="245793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7" name="Graphic 26">
            <a:extLst>
              <a:ext uri="{FF2B5EF4-FFF2-40B4-BE49-F238E27FC236}">
                <a16:creationId xmlns:a16="http://schemas.microsoft.com/office/drawing/2014/main" id="{199B831A-CCFC-4D62-BCB0-7438C4141C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274362" y="3994009"/>
            <a:ext cx="1000145" cy="1000145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0D2967A8-ACCA-4DC4-9070-3C3D43C0763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93115" y="3604503"/>
            <a:ext cx="637326" cy="637326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3ED3805-AF2D-4E50-91D7-B3CD6009A83C}"/>
              </a:ext>
            </a:extLst>
          </p:cNvPr>
          <p:cNvCxnSpPr>
            <a:cxnSpLocks/>
          </p:cNvCxnSpPr>
          <p:nvPr/>
        </p:nvCxnSpPr>
        <p:spPr>
          <a:xfrm>
            <a:off x="5175142" y="3677900"/>
            <a:ext cx="110727" cy="297409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94BECB5-3F02-434A-AAE1-EC09A4C9BD9C}"/>
              </a:ext>
            </a:extLst>
          </p:cNvPr>
          <p:cNvGrpSpPr/>
          <p:nvPr/>
        </p:nvGrpSpPr>
        <p:grpSpPr>
          <a:xfrm>
            <a:off x="1208040" y="3937234"/>
            <a:ext cx="1268162" cy="193900"/>
            <a:chOff x="1004050" y="2647156"/>
            <a:chExt cx="770529" cy="11781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A55A636-2D11-49D3-9A36-732CE393F33F}"/>
                </a:ext>
              </a:extLst>
            </p:cNvPr>
            <p:cNvSpPr/>
            <p:nvPr/>
          </p:nvSpPr>
          <p:spPr bwMode="auto">
            <a:xfrm>
              <a:off x="1570037" y="2652086"/>
              <a:ext cx="107952" cy="107952"/>
            </a:xfrm>
            <a:prstGeom prst="ellipse">
              <a:avLst/>
            </a:prstGeom>
            <a:solidFill>
              <a:srgbClr val="93D74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C75EE9-7108-4DD7-8CAC-5BE89F8D2A79}"/>
                </a:ext>
              </a:extLst>
            </p:cNvPr>
            <p:cNvSpPr txBox="1"/>
            <p:nvPr/>
          </p:nvSpPr>
          <p:spPr>
            <a:xfrm>
              <a:off x="1004050" y="2647156"/>
              <a:ext cx="770529" cy="1178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solidFill>
                    <a:srgbClr val="8182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West US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4B3719C-0ED4-4753-960B-61119707B728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>
              <a:off x="1417637" y="2706062"/>
              <a:ext cx="152400" cy="0"/>
            </a:xfrm>
            <a:prstGeom prst="line">
              <a:avLst/>
            </a:prstGeom>
            <a:ln>
              <a:solidFill>
                <a:srgbClr val="818282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Graphic 34">
            <a:extLst>
              <a:ext uri="{FF2B5EF4-FFF2-40B4-BE49-F238E27FC236}">
                <a16:creationId xmlns:a16="http://schemas.microsoft.com/office/drawing/2014/main" id="{4D465FD4-9635-47FE-B066-0D7EBF100F9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98570" y="3496188"/>
            <a:ext cx="1000145" cy="1000145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839D4765-CFC2-400D-91D0-53799BB35F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97952" y="3212247"/>
            <a:ext cx="637326" cy="63732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F941611-B13F-4618-A2A5-C686E32A9523}"/>
              </a:ext>
            </a:extLst>
          </p:cNvPr>
          <p:cNvSpPr txBox="1"/>
          <p:nvPr/>
        </p:nvSpPr>
        <p:spPr>
          <a:xfrm>
            <a:off x="4894928" y="1394964"/>
            <a:ext cx="3034100" cy="9048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b="1" dirty="0">
                <a:solidFill>
                  <a:srgbClr val="3A3FF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Hello From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966FD34-5A2A-4FCB-89EA-3C6F40851BB4}"/>
              </a:ext>
            </a:extLst>
          </p:cNvPr>
          <p:cNvGrpSpPr/>
          <p:nvPr/>
        </p:nvGrpSpPr>
        <p:grpSpPr>
          <a:xfrm>
            <a:off x="8999566" y="3467320"/>
            <a:ext cx="2208100" cy="212005"/>
            <a:chOff x="2916236" y="2733519"/>
            <a:chExt cx="1341631" cy="128813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0C57F0B-F778-42AA-AD1E-922E586B238D}"/>
                </a:ext>
              </a:extLst>
            </p:cNvPr>
            <p:cNvSpPr/>
            <p:nvPr/>
          </p:nvSpPr>
          <p:spPr bwMode="auto">
            <a:xfrm>
              <a:off x="2916236" y="2754380"/>
              <a:ext cx="107952" cy="107952"/>
            </a:xfrm>
            <a:prstGeom prst="ellipse">
              <a:avLst/>
            </a:prstGeom>
            <a:solidFill>
              <a:srgbClr val="93D74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0059D07-7F92-4158-B4FA-14AC5C41C886}"/>
                </a:ext>
              </a:extLst>
            </p:cNvPr>
            <p:cNvSpPr txBox="1"/>
            <p:nvPr/>
          </p:nvSpPr>
          <p:spPr>
            <a:xfrm>
              <a:off x="3227417" y="2733519"/>
              <a:ext cx="1030450" cy="1178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solidFill>
                    <a:srgbClr val="8182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West Europe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0AB2F7C-1C8A-40BB-8CDD-8ED0C4A786DB}"/>
                </a:ext>
              </a:extLst>
            </p:cNvPr>
            <p:cNvCxnSpPr>
              <a:cxnSpLocks/>
            </p:cNvCxnSpPr>
            <p:nvPr/>
          </p:nvCxnSpPr>
          <p:spPr>
            <a:xfrm>
              <a:off x="3024188" y="2808356"/>
              <a:ext cx="146049" cy="0"/>
            </a:xfrm>
            <a:prstGeom prst="line">
              <a:avLst/>
            </a:prstGeom>
            <a:ln>
              <a:solidFill>
                <a:srgbClr val="818282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FC1AF8C-16D0-49F7-98E7-78F385D7949C}"/>
              </a:ext>
            </a:extLst>
          </p:cNvPr>
          <p:cNvGrpSpPr/>
          <p:nvPr/>
        </p:nvGrpSpPr>
        <p:grpSpPr>
          <a:xfrm>
            <a:off x="3927963" y="4494082"/>
            <a:ext cx="2142731" cy="208508"/>
            <a:chOff x="2916236" y="2735644"/>
            <a:chExt cx="1301913" cy="12668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42662C8-0B0D-4AFC-9E04-8B895BC9A091}"/>
                </a:ext>
              </a:extLst>
            </p:cNvPr>
            <p:cNvSpPr/>
            <p:nvPr/>
          </p:nvSpPr>
          <p:spPr bwMode="auto">
            <a:xfrm>
              <a:off x="2916236" y="2754380"/>
              <a:ext cx="107952" cy="107952"/>
            </a:xfrm>
            <a:prstGeom prst="ellipse">
              <a:avLst/>
            </a:prstGeom>
            <a:solidFill>
              <a:srgbClr val="93D74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517ECA4-D8AD-4367-BA18-497739E7AC74}"/>
                </a:ext>
              </a:extLst>
            </p:cNvPr>
            <p:cNvSpPr txBox="1"/>
            <p:nvPr/>
          </p:nvSpPr>
          <p:spPr>
            <a:xfrm>
              <a:off x="3187699" y="2735644"/>
              <a:ext cx="1030450" cy="1178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 err="1">
                  <a:solidFill>
                    <a:srgbClr val="8182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SouthCentral</a:t>
              </a:r>
              <a:r>
                <a:rPr lang="en-US" sz="1400" dirty="0">
                  <a:solidFill>
                    <a:srgbClr val="8182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US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967BBB4-AC33-46A2-95D8-867911AB5CCE}"/>
                </a:ext>
              </a:extLst>
            </p:cNvPr>
            <p:cNvCxnSpPr>
              <a:cxnSpLocks/>
            </p:cNvCxnSpPr>
            <p:nvPr/>
          </p:nvCxnSpPr>
          <p:spPr>
            <a:xfrm>
              <a:off x="3024188" y="2808356"/>
              <a:ext cx="146049" cy="0"/>
            </a:xfrm>
            <a:prstGeom prst="line">
              <a:avLst/>
            </a:prstGeom>
            <a:ln>
              <a:solidFill>
                <a:srgbClr val="818282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ECD129F-B69E-431E-98A0-7FC301D5F47E}"/>
              </a:ext>
            </a:extLst>
          </p:cNvPr>
          <p:cNvGrpSpPr/>
          <p:nvPr/>
        </p:nvGrpSpPr>
        <p:grpSpPr>
          <a:xfrm>
            <a:off x="4615177" y="4012651"/>
            <a:ext cx="2142731" cy="208508"/>
            <a:chOff x="2916236" y="2735644"/>
            <a:chExt cx="1301913" cy="12668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CA87120-ED8D-4DFA-83F1-EE29A42001D3}"/>
                </a:ext>
              </a:extLst>
            </p:cNvPr>
            <p:cNvSpPr/>
            <p:nvPr/>
          </p:nvSpPr>
          <p:spPr bwMode="auto">
            <a:xfrm>
              <a:off x="2916236" y="2754380"/>
              <a:ext cx="107952" cy="107952"/>
            </a:xfrm>
            <a:prstGeom prst="ellipse">
              <a:avLst/>
            </a:prstGeom>
            <a:solidFill>
              <a:srgbClr val="93D74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E0E55C2-AA82-4A6A-B64B-5F83830DF297}"/>
                </a:ext>
              </a:extLst>
            </p:cNvPr>
            <p:cNvSpPr txBox="1"/>
            <p:nvPr/>
          </p:nvSpPr>
          <p:spPr>
            <a:xfrm>
              <a:off x="3187699" y="2735644"/>
              <a:ext cx="1030450" cy="1178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solidFill>
                    <a:srgbClr val="8182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East US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17F0776-CF45-4CA1-B937-0BDC036CEB82}"/>
                </a:ext>
              </a:extLst>
            </p:cNvPr>
            <p:cNvCxnSpPr>
              <a:cxnSpLocks/>
            </p:cNvCxnSpPr>
            <p:nvPr/>
          </p:nvCxnSpPr>
          <p:spPr>
            <a:xfrm>
              <a:off x="3024188" y="2808356"/>
              <a:ext cx="146049" cy="0"/>
            </a:xfrm>
            <a:prstGeom prst="line">
              <a:avLst/>
            </a:prstGeom>
            <a:ln>
              <a:solidFill>
                <a:srgbClr val="818282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A1CD09B-BFC1-42DB-A884-A246A1E1AAB6}"/>
              </a:ext>
            </a:extLst>
          </p:cNvPr>
          <p:cNvCxnSpPr>
            <a:cxnSpLocks/>
          </p:cNvCxnSpPr>
          <p:nvPr/>
        </p:nvCxnSpPr>
        <p:spPr>
          <a:xfrm>
            <a:off x="2160577" y="3405504"/>
            <a:ext cx="110727" cy="245793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79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9EE936F5-4658-4D52-8886-E890B931BA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163" t="25920" r="64148" b="49062"/>
          <a:stretch/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F941611-B13F-4618-A2A5-C686E32A9523}"/>
              </a:ext>
            </a:extLst>
          </p:cNvPr>
          <p:cNvSpPr txBox="1"/>
          <p:nvPr/>
        </p:nvSpPr>
        <p:spPr>
          <a:xfrm>
            <a:off x="3813415" y="1394964"/>
            <a:ext cx="4809650" cy="20774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4400" b="1" dirty="0">
                <a:solidFill>
                  <a:srgbClr val="3A3FF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Hello From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b="1" i="1" dirty="0">
                <a:solidFill>
                  <a:srgbClr val="3A3FF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Some unknown location…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solidFill>
                  <a:srgbClr val="00B0F0"/>
                </a:solidFill>
              </a:rPr>
              <a:t>Is your REGISTRY_URL set in the dockerfile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solidFill>
                  <a:srgbClr val="00B0F0"/>
                </a:solidFill>
              </a:rPr>
              <a:t>Does the registry exist?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77EDB5CF-7103-4994-B840-9CDCC3C9A0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11477" y="2904333"/>
            <a:ext cx="1000145" cy="1000145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51099CC4-245B-4B6E-B756-8DCF316B0A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10859" y="2620392"/>
            <a:ext cx="637326" cy="63732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FE9243C-BCB6-470A-B042-49E0D6F3BA80}"/>
              </a:ext>
            </a:extLst>
          </p:cNvPr>
          <p:cNvSpPr txBox="1"/>
          <p:nvPr/>
        </p:nvSpPr>
        <p:spPr>
          <a:xfrm>
            <a:off x="2370009" y="265917"/>
            <a:ext cx="8496428" cy="794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b="1" dirty="0">
                <a:solidFill>
                  <a:srgbClr val="3A3FF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Geo-replicating Azure Container Registry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F7BA383-56D8-4F76-9C52-D54740F7ACC0}"/>
              </a:ext>
            </a:extLst>
          </p:cNvPr>
          <p:cNvCxnSpPr>
            <a:cxnSpLocks/>
          </p:cNvCxnSpPr>
          <p:nvPr/>
        </p:nvCxnSpPr>
        <p:spPr>
          <a:xfrm>
            <a:off x="3570673" y="2792973"/>
            <a:ext cx="110727" cy="245793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0" name="Graphic 29">
            <a:extLst>
              <a:ext uri="{FF2B5EF4-FFF2-40B4-BE49-F238E27FC236}">
                <a16:creationId xmlns:a16="http://schemas.microsoft.com/office/drawing/2014/main" id="{97063DE0-0918-48ED-8D5B-19B0715BC5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14255" y="4446533"/>
            <a:ext cx="637326" cy="637326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CAF417D-FC91-4796-BBC8-0B04A93EFCAF}"/>
              </a:ext>
            </a:extLst>
          </p:cNvPr>
          <p:cNvCxnSpPr>
            <a:cxnSpLocks/>
          </p:cNvCxnSpPr>
          <p:nvPr/>
        </p:nvCxnSpPr>
        <p:spPr>
          <a:xfrm>
            <a:off x="3896282" y="4545738"/>
            <a:ext cx="110727" cy="245793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7" name="Graphic 26">
            <a:extLst>
              <a:ext uri="{FF2B5EF4-FFF2-40B4-BE49-F238E27FC236}">
                <a16:creationId xmlns:a16="http://schemas.microsoft.com/office/drawing/2014/main" id="{199B831A-CCFC-4D62-BCB0-7438C4141C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42754" y="4668635"/>
            <a:ext cx="1000145" cy="1000145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0D2967A8-ACCA-4DC4-9070-3C3D43C076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93315" y="3493242"/>
            <a:ext cx="637326" cy="637326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3ED3805-AF2D-4E50-91D7-B3CD6009A83C}"/>
              </a:ext>
            </a:extLst>
          </p:cNvPr>
          <p:cNvCxnSpPr>
            <a:cxnSpLocks/>
          </p:cNvCxnSpPr>
          <p:nvPr/>
        </p:nvCxnSpPr>
        <p:spPr>
          <a:xfrm>
            <a:off x="6775342" y="3566639"/>
            <a:ext cx="110727" cy="297409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6" name="Graphic 25">
            <a:extLst>
              <a:ext uri="{FF2B5EF4-FFF2-40B4-BE49-F238E27FC236}">
                <a16:creationId xmlns:a16="http://schemas.microsoft.com/office/drawing/2014/main" id="{59568221-8470-485D-9466-2D608630D7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21814" y="3715344"/>
            <a:ext cx="1000145" cy="1000145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494BECB5-3F02-434A-AAE1-EC09A4C9BD9C}"/>
              </a:ext>
            </a:extLst>
          </p:cNvPr>
          <p:cNvGrpSpPr/>
          <p:nvPr/>
        </p:nvGrpSpPr>
        <p:grpSpPr>
          <a:xfrm>
            <a:off x="1150347" y="3510894"/>
            <a:ext cx="1268162" cy="193900"/>
            <a:chOff x="1004050" y="2647156"/>
            <a:chExt cx="770529" cy="11781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A55A636-2D11-49D3-9A36-732CE393F33F}"/>
                </a:ext>
              </a:extLst>
            </p:cNvPr>
            <p:cNvSpPr/>
            <p:nvPr/>
          </p:nvSpPr>
          <p:spPr bwMode="auto">
            <a:xfrm>
              <a:off x="1570037" y="2652086"/>
              <a:ext cx="107952" cy="107952"/>
            </a:xfrm>
            <a:prstGeom prst="ellipse">
              <a:avLst/>
            </a:prstGeom>
            <a:solidFill>
              <a:srgbClr val="93D74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C75EE9-7108-4DD7-8CAC-5BE89F8D2A79}"/>
                </a:ext>
              </a:extLst>
            </p:cNvPr>
            <p:cNvSpPr txBox="1"/>
            <p:nvPr/>
          </p:nvSpPr>
          <p:spPr>
            <a:xfrm>
              <a:off x="1004050" y="2647156"/>
              <a:ext cx="770529" cy="1178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solidFill>
                    <a:srgbClr val="8182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West US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4B3719C-0ED4-4753-960B-61119707B728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>
              <a:off x="1417637" y="2706062"/>
              <a:ext cx="152400" cy="0"/>
            </a:xfrm>
            <a:prstGeom prst="line">
              <a:avLst/>
            </a:prstGeom>
            <a:ln>
              <a:solidFill>
                <a:srgbClr val="818282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Graphic 34">
            <a:extLst>
              <a:ext uri="{FF2B5EF4-FFF2-40B4-BE49-F238E27FC236}">
                <a16:creationId xmlns:a16="http://schemas.microsoft.com/office/drawing/2014/main" id="{4D465FD4-9635-47FE-B066-0D7EBF100F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40877" y="3069848"/>
            <a:ext cx="1000145" cy="1000145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839D4765-CFC2-400D-91D0-53799BB35F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40259" y="2785907"/>
            <a:ext cx="637326" cy="637326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1966FD34-5A2A-4FCB-89EA-3C6F40851BB4}"/>
              </a:ext>
            </a:extLst>
          </p:cNvPr>
          <p:cNvGrpSpPr/>
          <p:nvPr/>
        </p:nvGrpSpPr>
        <p:grpSpPr>
          <a:xfrm>
            <a:off x="3905883" y="3284734"/>
            <a:ext cx="2142731" cy="208508"/>
            <a:chOff x="2916236" y="2735644"/>
            <a:chExt cx="1301913" cy="126688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0C57F0B-F778-42AA-AD1E-922E586B238D}"/>
                </a:ext>
              </a:extLst>
            </p:cNvPr>
            <p:cNvSpPr/>
            <p:nvPr/>
          </p:nvSpPr>
          <p:spPr bwMode="auto">
            <a:xfrm>
              <a:off x="2916236" y="2754380"/>
              <a:ext cx="107952" cy="107952"/>
            </a:xfrm>
            <a:prstGeom prst="ellipse">
              <a:avLst/>
            </a:prstGeom>
            <a:solidFill>
              <a:srgbClr val="93D74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0059D07-7F92-4158-B4FA-14AC5C41C886}"/>
                </a:ext>
              </a:extLst>
            </p:cNvPr>
            <p:cNvSpPr txBox="1"/>
            <p:nvPr/>
          </p:nvSpPr>
          <p:spPr>
            <a:xfrm>
              <a:off x="3187699" y="2735644"/>
              <a:ext cx="1030450" cy="1178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 err="1">
                  <a:solidFill>
                    <a:srgbClr val="8182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WestCentral</a:t>
              </a:r>
              <a:r>
                <a:rPr lang="en-US" sz="1400" dirty="0">
                  <a:solidFill>
                    <a:srgbClr val="8182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US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0AB2F7C-1C8A-40BB-8CDD-8ED0C4A786DB}"/>
                </a:ext>
              </a:extLst>
            </p:cNvPr>
            <p:cNvCxnSpPr>
              <a:cxnSpLocks/>
            </p:cNvCxnSpPr>
            <p:nvPr/>
          </p:nvCxnSpPr>
          <p:spPr>
            <a:xfrm>
              <a:off x="3024188" y="2808356"/>
              <a:ext cx="146049" cy="0"/>
            </a:xfrm>
            <a:prstGeom prst="line">
              <a:avLst/>
            </a:prstGeom>
            <a:ln>
              <a:solidFill>
                <a:srgbClr val="818282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FC1AF8C-16D0-49F7-98E7-78F385D7949C}"/>
              </a:ext>
            </a:extLst>
          </p:cNvPr>
          <p:cNvGrpSpPr/>
          <p:nvPr/>
        </p:nvGrpSpPr>
        <p:grpSpPr>
          <a:xfrm>
            <a:off x="4396355" y="5168708"/>
            <a:ext cx="2142731" cy="208508"/>
            <a:chOff x="2916236" y="2735644"/>
            <a:chExt cx="1301913" cy="12668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42662C8-0B0D-4AFC-9E04-8B895BC9A091}"/>
                </a:ext>
              </a:extLst>
            </p:cNvPr>
            <p:cNvSpPr/>
            <p:nvPr/>
          </p:nvSpPr>
          <p:spPr bwMode="auto">
            <a:xfrm>
              <a:off x="2916236" y="2754380"/>
              <a:ext cx="107952" cy="107952"/>
            </a:xfrm>
            <a:prstGeom prst="ellipse">
              <a:avLst/>
            </a:prstGeom>
            <a:solidFill>
              <a:srgbClr val="93D74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517ECA4-D8AD-4367-BA18-497739E7AC74}"/>
                </a:ext>
              </a:extLst>
            </p:cNvPr>
            <p:cNvSpPr txBox="1"/>
            <p:nvPr/>
          </p:nvSpPr>
          <p:spPr>
            <a:xfrm>
              <a:off x="3187699" y="2735644"/>
              <a:ext cx="1030450" cy="1178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 err="1">
                  <a:solidFill>
                    <a:srgbClr val="8182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SouthCentral</a:t>
              </a:r>
              <a:r>
                <a:rPr lang="en-US" sz="1400" dirty="0">
                  <a:solidFill>
                    <a:srgbClr val="8182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US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967BBB4-AC33-46A2-95D8-867911AB5CCE}"/>
                </a:ext>
              </a:extLst>
            </p:cNvPr>
            <p:cNvCxnSpPr>
              <a:cxnSpLocks/>
            </p:cNvCxnSpPr>
            <p:nvPr/>
          </p:nvCxnSpPr>
          <p:spPr>
            <a:xfrm>
              <a:off x="3024188" y="2808356"/>
              <a:ext cx="146049" cy="0"/>
            </a:xfrm>
            <a:prstGeom prst="line">
              <a:avLst/>
            </a:prstGeom>
            <a:ln>
              <a:solidFill>
                <a:srgbClr val="818282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ECD129F-B69E-431E-98A0-7FC301D5F47E}"/>
              </a:ext>
            </a:extLst>
          </p:cNvPr>
          <p:cNvGrpSpPr/>
          <p:nvPr/>
        </p:nvGrpSpPr>
        <p:grpSpPr>
          <a:xfrm>
            <a:off x="7275415" y="4215417"/>
            <a:ext cx="2142731" cy="208508"/>
            <a:chOff x="2916236" y="2735644"/>
            <a:chExt cx="1301913" cy="12668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CA87120-ED8D-4DFA-83F1-EE29A42001D3}"/>
                </a:ext>
              </a:extLst>
            </p:cNvPr>
            <p:cNvSpPr/>
            <p:nvPr/>
          </p:nvSpPr>
          <p:spPr bwMode="auto">
            <a:xfrm>
              <a:off x="2916236" y="2754380"/>
              <a:ext cx="107952" cy="107952"/>
            </a:xfrm>
            <a:prstGeom prst="ellipse">
              <a:avLst/>
            </a:prstGeom>
            <a:solidFill>
              <a:srgbClr val="93D74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E0E55C2-AA82-4A6A-B64B-5F83830DF297}"/>
                </a:ext>
              </a:extLst>
            </p:cNvPr>
            <p:cNvSpPr txBox="1"/>
            <p:nvPr/>
          </p:nvSpPr>
          <p:spPr>
            <a:xfrm>
              <a:off x="3187699" y="2735644"/>
              <a:ext cx="1030450" cy="1178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solidFill>
                    <a:srgbClr val="8182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East US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17F0776-CF45-4CA1-B937-0BDC036CEB82}"/>
                </a:ext>
              </a:extLst>
            </p:cNvPr>
            <p:cNvCxnSpPr>
              <a:cxnSpLocks/>
            </p:cNvCxnSpPr>
            <p:nvPr/>
          </p:nvCxnSpPr>
          <p:spPr>
            <a:xfrm>
              <a:off x="3024188" y="2808356"/>
              <a:ext cx="146049" cy="0"/>
            </a:xfrm>
            <a:prstGeom prst="line">
              <a:avLst/>
            </a:prstGeom>
            <a:ln>
              <a:solidFill>
                <a:srgbClr val="818282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A1CD09B-BFC1-42DB-A884-A246A1E1AAB6}"/>
              </a:ext>
            </a:extLst>
          </p:cNvPr>
          <p:cNvCxnSpPr>
            <a:cxnSpLocks/>
          </p:cNvCxnSpPr>
          <p:nvPr/>
        </p:nvCxnSpPr>
        <p:spPr>
          <a:xfrm>
            <a:off x="2102884" y="2979164"/>
            <a:ext cx="110727" cy="245793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69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4092E4-B70C-4B7A-B483-CF0FED85F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663"/>
            <a:ext cx="12353466" cy="639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82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83141D4A-8F2E-4018-81CB-854996928A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06363" y="-313295"/>
            <a:ext cx="12192000" cy="7315200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98795287-D7DA-496B-94F1-833F3F65F26C}"/>
              </a:ext>
            </a:extLst>
          </p:cNvPr>
          <p:cNvGrpSpPr/>
          <p:nvPr/>
        </p:nvGrpSpPr>
        <p:grpSpPr>
          <a:xfrm>
            <a:off x="2916236" y="2735644"/>
            <a:ext cx="782639" cy="145424"/>
            <a:chOff x="2916236" y="2735644"/>
            <a:chExt cx="782639" cy="14542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1D5B39-B89E-405C-9696-34B591B65295}"/>
                </a:ext>
              </a:extLst>
            </p:cNvPr>
            <p:cNvSpPr/>
            <p:nvPr/>
          </p:nvSpPr>
          <p:spPr bwMode="auto">
            <a:xfrm>
              <a:off x="2916236" y="2754380"/>
              <a:ext cx="107952" cy="107952"/>
            </a:xfrm>
            <a:prstGeom prst="ellipse">
              <a:avLst/>
            </a:prstGeom>
            <a:solidFill>
              <a:srgbClr val="93D74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1A0C9B-FDA1-499C-A9BC-4B753DCDA6CB}"/>
                </a:ext>
              </a:extLst>
            </p:cNvPr>
            <p:cNvSpPr txBox="1"/>
            <p:nvPr/>
          </p:nvSpPr>
          <p:spPr>
            <a:xfrm>
              <a:off x="3187699" y="2735644"/>
              <a:ext cx="511176" cy="1454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50" dirty="0">
                  <a:solidFill>
                    <a:srgbClr val="8182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East US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280592-7955-43F2-BB90-08137FF07F6D}"/>
                </a:ext>
              </a:extLst>
            </p:cNvPr>
            <p:cNvCxnSpPr>
              <a:cxnSpLocks/>
            </p:cNvCxnSpPr>
            <p:nvPr/>
          </p:nvCxnSpPr>
          <p:spPr>
            <a:xfrm>
              <a:off x="3024188" y="2808356"/>
              <a:ext cx="146049" cy="0"/>
            </a:xfrm>
            <a:prstGeom prst="line">
              <a:avLst/>
            </a:prstGeom>
            <a:ln>
              <a:solidFill>
                <a:srgbClr val="818282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F8A5F94-EAD3-411A-A7FB-316380EE9DAB}"/>
              </a:ext>
            </a:extLst>
          </p:cNvPr>
          <p:cNvGrpSpPr/>
          <p:nvPr/>
        </p:nvGrpSpPr>
        <p:grpSpPr>
          <a:xfrm>
            <a:off x="962818" y="2633350"/>
            <a:ext cx="715171" cy="145424"/>
            <a:chOff x="962818" y="2633350"/>
            <a:chExt cx="715171" cy="14542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4141661-F90A-4110-BCED-CA743FBCFA80}"/>
                </a:ext>
              </a:extLst>
            </p:cNvPr>
            <p:cNvSpPr/>
            <p:nvPr/>
          </p:nvSpPr>
          <p:spPr bwMode="auto">
            <a:xfrm>
              <a:off x="1570037" y="2652086"/>
              <a:ext cx="107952" cy="107952"/>
            </a:xfrm>
            <a:prstGeom prst="ellipse">
              <a:avLst/>
            </a:prstGeom>
            <a:solidFill>
              <a:srgbClr val="93D74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E8B6A31-C4F4-4720-8C0A-D7166416D78B}"/>
                </a:ext>
              </a:extLst>
            </p:cNvPr>
            <p:cNvSpPr txBox="1"/>
            <p:nvPr/>
          </p:nvSpPr>
          <p:spPr>
            <a:xfrm>
              <a:off x="962818" y="2633350"/>
              <a:ext cx="511176" cy="1454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50" dirty="0">
                  <a:solidFill>
                    <a:srgbClr val="8182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West US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8297588-F525-4E2C-B576-BF9725AD819D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>
              <a:off x="1417637" y="2706062"/>
              <a:ext cx="152400" cy="0"/>
            </a:xfrm>
            <a:prstGeom prst="line">
              <a:avLst/>
            </a:prstGeom>
            <a:ln>
              <a:solidFill>
                <a:srgbClr val="818282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D25872B-5ED9-438B-A4F7-E4C058F0D825}"/>
              </a:ext>
            </a:extLst>
          </p:cNvPr>
          <p:cNvGrpSpPr/>
          <p:nvPr/>
        </p:nvGrpSpPr>
        <p:grpSpPr>
          <a:xfrm>
            <a:off x="5768973" y="2100262"/>
            <a:ext cx="977904" cy="145424"/>
            <a:chOff x="5768973" y="2100262"/>
            <a:chExt cx="977904" cy="14542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B3DB141-364C-4536-BDEE-008873DD3A89}"/>
                </a:ext>
              </a:extLst>
            </p:cNvPr>
            <p:cNvSpPr/>
            <p:nvPr/>
          </p:nvSpPr>
          <p:spPr bwMode="auto">
            <a:xfrm>
              <a:off x="5768973" y="2118998"/>
              <a:ext cx="107952" cy="107952"/>
            </a:xfrm>
            <a:prstGeom prst="ellipse">
              <a:avLst/>
            </a:prstGeom>
            <a:solidFill>
              <a:srgbClr val="93D74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E58A754-40C5-4AFC-B169-CA11124A724E}"/>
                </a:ext>
              </a:extLst>
            </p:cNvPr>
            <p:cNvSpPr txBox="1"/>
            <p:nvPr/>
          </p:nvSpPr>
          <p:spPr>
            <a:xfrm>
              <a:off x="5984877" y="2100262"/>
              <a:ext cx="762000" cy="1454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50" dirty="0">
                  <a:solidFill>
                    <a:srgbClr val="8182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West Europe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48D0116-3809-40D0-AA6A-5245E686E0A5}"/>
                </a:ext>
              </a:extLst>
            </p:cNvPr>
            <p:cNvCxnSpPr>
              <a:cxnSpLocks/>
              <a:stCxn id="21" idx="6"/>
            </p:cNvCxnSpPr>
            <p:nvPr/>
          </p:nvCxnSpPr>
          <p:spPr>
            <a:xfrm>
              <a:off x="5876925" y="2172974"/>
              <a:ext cx="112712" cy="0"/>
            </a:xfrm>
            <a:prstGeom prst="line">
              <a:avLst/>
            </a:prstGeom>
            <a:ln>
              <a:solidFill>
                <a:srgbClr val="818282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DDEF86C-A0B1-4930-A91D-D1CD8EE652A0}"/>
              </a:ext>
            </a:extLst>
          </p:cNvPr>
          <p:cNvGrpSpPr/>
          <p:nvPr/>
        </p:nvGrpSpPr>
        <p:grpSpPr>
          <a:xfrm>
            <a:off x="3900485" y="5100950"/>
            <a:ext cx="975523" cy="145424"/>
            <a:chOff x="3900485" y="5100950"/>
            <a:chExt cx="975523" cy="145424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976E592-4E33-4033-A4A9-666A899C7537}"/>
                </a:ext>
              </a:extLst>
            </p:cNvPr>
            <p:cNvSpPr/>
            <p:nvPr/>
          </p:nvSpPr>
          <p:spPr bwMode="auto">
            <a:xfrm>
              <a:off x="3900485" y="5100950"/>
              <a:ext cx="107952" cy="107952"/>
            </a:xfrm>
            <a:prstGeom prst="ellipse">
              <a:avLst/>
            </a:prstGeom>
            <a:solidFill>
              <a:srgbClr val="93D74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E2AB35C-51B0-4CF0-8F52-12C3E09B9FAE}"/>
                </a:ext>
              </a:extLst>
            </p:cNvPr>
            <p:cNvSpPr txBox="1"/>
            <p:nvPr/>
          </p:nvSpPr>
          <p:spPr>
            <a:xfrm>
              <a:off x="4160837" y="5100950"/>
              <a:ext cx="715171" cy="1454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50" dirty="0">
                  <a:solidFill>
                    <a:srgbClr val="8182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Brazil South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2C79891-3E75-40BD-AA70-915F37ABB095}"/>
                </a:ext>
              </a:extLst>
            </p:cNvPr>
            <p:cNvCxnSpPr>
              <a:cxnSpLocks/>
            </p:cNvCxnSpPr>
            <p:nvPr/>
          </p:nvCxnSpPr>
          <p:spPr>
            <a:xfrm>
              <a:off x="4008437" y="5161188"/>
              <a:ext cx="152400" cy="0"/>
            </a:xfrm>
            <a:prstGeom prst="line">
              <a:avLst/>
            </a:prstGeom>
            <a:ln>
              <a:solidFill>
                <a:srgbClr val="818282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0E67EE3-310E-4FA4-A58C-D49828FDAE5C}"/>
              </a:ext>
            </a:extLst>
          </p:cNvPr>
          <p:cNvGrpSpPr/>
          <p:nvPr/>
        </p:nvGrpSpPr>
        <p:grpSpPr>
          <a:xfrm>
            <a:off x="10633864" y="5526087"/>
            <a:ext cx="1146973" cy="145424"/>
            <a:chOff x="10633864" y="5526087"/>
            <a:chExt cx="1146973" cy="145424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2B0407F-35BE-4335-89E6-6AD7AA97BD2E}"/>
                </a:ext>
              </a:extLst>
            </p:cNvPr>
            <p:cNvSpPr/>
            <p:nvPr/>
          </p:nvSpPr>
          <p:spPr bwMode="auto">
            <a:xfrm>
              <a:off x="10633864" y="5526087"/>
              <a:ext cx="107952" cy="107952"/>
            </a:xfrm>
            <a:prstGeom prst="ellipse">
              <a:avLst/>
            </a:prstGeom>
            <a:solidFill>
              <a:srgbClr val="93D74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844780E-A253-4D9F-BED5-E16382A59B4D}"/>
                </a:ext>
              </a:extLst>
            </p:cNvPr>
            <p:cNvSpPr txBox="1"/>
            <p:nvPr/>
          </p:nvSpPr>
          <p:spPr>
            <a:xfrm>
              <a:off x="10894216" y="5526087"/>
              <a:ext cx="886621" cy="1454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50" dirty="0">
                  <a:solidFill>
                    <a:srgbClr val="8182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Australia East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1436F0D-DC76-457F-BB8F-6AAB05FCEA27}"/>
                </a:ext>
              </a:extLst>
            </p:cNvPr>
            <p:cNvCxnSpPr>
              <a:cxnSpLocks/>
            </p:cNvCxnSpPr>
            <p:nvPr/>
          </p:nvCxnSpPr>
          <p:spPr>
            <a:xfrm>
              <a:off x="10741816" y="5586325"/>
              <a:ext cx="152400" cy="0"/>
            </a:xfrm>
            <a:prstGeom prst="line">
              <a:avLst/>
            </a:prstGeom>
            <a:ln>
              <a:solidFill>
                <a:srgbClr val="818282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746990D-94B4-441F-A7F8-70EECAB46076}"/>
              </a:ext>
            </a:extLst>
          </p:cNvPr>
          <p:cNvGrpSpPr/>
          <p:nvPr/>
        </p:nvGrpSpPr>
        <p:grpSpPr>
          <a:xfrm>
            <a:off x="10148885" y="2388260"/>
            <a:ext cx="1146973" cy="145424"/>
            <a:chOff x="10148885" y="2388260"/>
            <a:chExt cx="1146973" cy="145424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F8AC8BD-2FDC-40DA-8338-2AE35811E317}"/>
                </a:ext>
              </a:extLst>
            </p:cNvPr>
            <p:cNvSpPr/>
            <p:nvPr/>
          </p:nvSpPr>
          <p:spPr bwMode="auto">
            <a:xfrm>
              <a:off x="10148885" y="2388260"/>
              <a:ext cx="107952" cy="107952"/>
            </a:xfrm>
            <a:prstGeom prst="ellipse">
              <a:avLst/>
            </a:prstGeom>
            <a:solidFill>
              <a:srgbClr val="93D74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75F6470-4ACF-411B-B2EC-FD3D6A4F73D9}"/>
                </a:ext>
              </a:extLst>
            </p:cNvPr>
            <p:cNvSpPr txBox="1"/>
            <p:nvPr/>
          </p:nvSpPr>
          <p:spPr>
            <a:xfrm>
              <a:off x="10409237" y="2388260"/>
              <a:ext cx="886621" cy="1454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50" dirty="0">
                  <a:solidFill>
                    <a:srgbClr val="8182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Japan East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0D17B07-0B92-41EB-9B4E-5E2D201B61D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6837" y="2448498"/>
              <a:ext cx="152400" cy="0"/>
            </a:xfrm>
            <a:prstGeom prst="line">
              <a:avLst/>
            </a:prstGeom>
            <a:ln>
              <a:solidFill>
                <a:srgbClr val="818282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2069544-19EB-4533-BEA7-E898E124D2ED}"/>
              </a:ext>
            </a:extLst>
          </p:cNvPr>
          <p:cNvGrpSpPr/>
          <p:nvPr/>
        </p:nvGrpSpPr>
        <p:grpSpPr>
          <a:xfrm>
            <a:off x="2619373" y="2325456"/>
            <a:ext cx="1236664" cy="145424"/>
            <a:chOff x="2619373" y="2325456"/>
            <a:chExt cx="1236664" cy="145424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8848061-DA25-423D-8FDA-6B325118BBF7}"/>
                </a:ext>
              </a:extLst>
            </p:cNvPr>
            <p:cNvSpPr/>
            <p:nvPr/>
          </p:nvSpPr>
          <p:spPr bwMode="auto">
            <a:xfrm>
              <a:off x="2619373" y="2344192"/>
              <a:ext cx="107952" cy="107952"/>
            </a:xfrm>
            <a:prstGeom prst="ellipse">
              <a:avLst/>
            </a:prstGeom>
            <a:solidFill>
              <a:srgbClr val="93D74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54BD568-2CE4-43AD-9D87-6A183B7ECC8B}"/>
                </a:ext>
              </a:extLst>
            </p:cNvPr>
            <p:cNvSpPr txBox="1"/>
            <p:nvPr/>
          </p:nvSpPr>
          <p:spPr>
            <a:xfrm>
              <a:off x="2890835" y="2325456"/>
              <a:ext cx="965202" cy="1454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50" dirty="0">
                  <a:solidFill>
                    <a:srgbClr val="8182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Canada Central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938A9B7-DEDC-45E6-867F-445FFA1D98D5}"/>
                </a:ext>
              </a:extLst>
            </p:cNvPr>
            <p:cNvCxnSpPr>
              <a:cxnSpLocks/>
            </p:cNvCxnSpPr>
            <p:nvPr/>
          </p:nvCxnSpPr>
          <p:spPr>
            <a:xfrm>
              <a:off x="2727325" y="2398168"/>
              <a:ext cx="146049" cy="0"/>
            </a:xfrm>
            <a:prstGeom prst="line">
              <a:avLst/>
            </a:prstGeom>
            <a:ln>
              <a:solidFill>
                <a:srgbClr val="818282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8" name="Picture 4" descr="Image result for contoso logo">
            <a:extLst>
              <a:ext uri="{FF2B5EF4-FFF2-40B4-BE49-F238E27FC236}">
                <a16:creationId xmlns:a16="http://schemas.microsoft.com/office/drawing/2014/main" id="{EB3865F8-2F04-408B-AC9A-6AC82E678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8597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1CFFCDF-1821-4DEE-B835-1145B554C4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9778" y="2626727"/>
            <a:ext cx="263560" cy="26356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5598D652-88CD-4ED4-B255-5B4BB009A8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59711" y="2441351"/>
            <a:ext cx="269883" cy="205346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E10AB66D-F422-4D18-AFA1-16385765D01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41288" t="39542" r="41720" b="39347"/>
          <a:stretch/>
        </p:blipFill>
        <p:spPr>
          <a:xfrm>
            <a:off x="948998" y="2908252"/>
            <a:ext cx="232895" cy="223933"/>
          </a:xfrm>
          <a:prstGeom prst="rect">
            <a:avLst/>
          </a:prstGeom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4880B679-F5A3-4D9A-8E6A-7FDFADFFB6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33222" y="1987598"/>
            <a:ext cx="269883" cy="205346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1E19A5E7-0F5F-48FF-8521-AD7FD769A0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68163" y="2603392"/>
            <a:ext cx="269883" cy="205346"/>
          </a:xfrm>
          <a:prstGeom prst="rect">
            <a:avLst/>
          </a:prstGeom>
        </p:spPr>
      </p:pic>
      <p:pic>
        <p:nvPicPr>
          <p:cNvPr id="74" name="Graphic 73">
            <a:extLst>
              <a:ext uri="{FF2B5EF4-FFF2-40B4-BE49-F238E27FC236}">
                <a16:creationId xmlns:a16="http://schemas.microsoft.com/office/drawing/2014/main" id="{CA0132B4-2062-40B6-9D08-C9571D3648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03167" y="1987598"/>
            <a:ext cx="269883" cy="205346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7506D802-8028-46CC-9938-9B610B9DF1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53882" y="2241519"/>
            <a:ext cx="269883" cy="205346"/>
          </a:xfrm>
          <a:prstGeom prst="rect">
            <a:avLst/>
          </a:prstGeom>
        </p:spPr>
      </p:pic>
      <p:pic>
        <p:nvPicPr>
          <p:cNvPr id="78" name="Graphic 77">
            <a:extLst>
              <a:ext uri="{FF2B5EF4-FFF2-40B4-BE49-F238E27FC236}">
                <a16:creationId xmlns:a16="http://schemas.microsoft.com/office/drawing/2014/main" id="{7D5CC9AD-CF90-40D6-B02E-D1EFEAC932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46522" y="5320741"/>
            <a:ext cx="269883" cy="205346"/>
          </a:xfrm>
          <a:prstGeom prst="rect">
            <a:avLst/>
          </a:prstGeom>
        </p:spPr>
      </p:pic>
      <p:pic>
        <p:nvPicPr>
          <p:cNvPr id="80" name="Graphic 79">
            <a:extLst>
              <a:ext uri="{FF2B5EF4-FFF2-40B4-BE49-F238E27FC236}">
                <a16:creationId xmlns:a16="http://schemas.microsoft.com/office/drawing/2014/main" id="{E6A8AB27-BE02-4A1C-BD2B-946B17A7E6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34727" y="4955842"/>
            <a:ext cx="269883" cy="205346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6B6F3858-23F6-4FD4-A400-E9D3B04B889B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40570" t="32196" r="39199" b="34396"/>
          <a:stretch/>
        </p:blipFill>
        <p:spPr>
          <a:xfrm>
            <a:off x="2774680" y="2131353"/>
            <a:ext cx="89185" cy="114333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D50251BE-EC9F-42EA-AA37-2E7FB21904DD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40570" t="32196" r="39199" b="34396"/>
          <a:stretch/>
        </p:blipFill>
        <p:spPr>
          <a:xfrm>
            <a:off x="2927080" y="2283753"/>
            <a:ext cx="89185" cy="11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30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83141D4A-8F2E-4018-81CB-854996928A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8022" b="36775"/>
          <a:stretch/>
        </p:blipFill>
        <p:spPr>
          <a:xfrm>
            <a:off x="0" y="-617538"/>
            <a:ext cx="12436475" cy="76120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A92A098-D7E5-4B3D-B18E-6D5C6D87A1C6}"/>
              </a:ext>
            </a:extLst>
          </p:cNvPr>
          <p:cNvSpPr/>
          <p:nvPr/>
        </p:nvSpPr>
        <p:spPr bwMode="auto">
          <a:xfrm>
            <a:off x="126506" y="496482"/>
            <a:ext cx="6308468" cy="2005036"/>
          </a:xfrm>
          <a:prstGeom prst="rect">
            <a:avLst/>
          </a:prstGeom>
          <a:solidFill>
            <a:srgbClr val="0000FF">
              <a:alpha val="96078"/>
            </a:srgbClr>
          </a:solidFill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b="1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447203-D0AC-4AD3-B30E-8D797A4D32D8}"/>
              </a:ext>
            </a:extLst>
          </p:cNvPr>
          <p:cNvSpPr txBox="1"/>
          <p:nvPr/>
        </p:nvSpPr>
        <p:spPr>
          <a:xfrm>
            <a:off x="96700" y="482867"/>
            <a:ext cx="6338274" cy="2009781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Push Built Images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docker push contoso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westus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.azurecr.io/web:1234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docker push contoso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westeurope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.azurecr.io/web:1234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Nodes Pull Images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docker pull contoso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westus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.azurecr.io/web:1234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docker pull contoso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westeurope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.azurecr.io/web:1234</a:t>
            </a:r>
            <a:endPara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8795287-D7DA-496B-94F1-833F3F65F26C}"/>
              </a:ext>
            </a:extLst>
          </p:cNvPr>
          <p:cNvGrpSpPr/>
          <p:nvPr/>
        </p:nvGrpSpPr>
        <p:grpSpPr>
          <a:xfrm>
            <a:off x="4974694" y="4400507"/>
            <a:ext cx="1288093" cy="239344"/>
            <a:chOff x="2916236" y="2735644"/>
            <a:chExt cx="782639" cy="14542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1D5B39-B89E-405C-9696-34B591B65295}"/>
                </a:ext>
              </a:extLst>
            </p:cNvPr>
            <p:cNvSpPr/>
            <p:nvPr/>
          </p:nvSpPr>
          <p:spPr bwMode="auto">
            <a:xfrm>
              <a:off x="2916236" y="2754380"/>
              <a:ext cx="107952" cy="107952"/>
            </a:xfrm>
            <a:prstGeom prst="ellipse">
              <a:avLst/>
            </a:prstGeom>
            <a:solidFill>
              <a:srgbClr val="93D74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1A0C9B-FDA1-499C-A9BC-4B753DCDA6CB}"/>
                </a:ext>
              </a:extLst>
            </p:cNvPr>
            <p:cNvSpPr txBox="1"/>
            <p:nvPr/>
          </p:nvSpPr>
          <p:spPr>
            <a:xfrm>
              <a:off x="3187699" y="2735644"/>
              <a:ext cx="511176" cy="1454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50" dirty="0">
                  <a:solidFill>
                    <a:srgbClr val="8182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East US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280592-7955-43F2-BB90-08137FF07F6D}"/>
                </a:ext>
              </a:extLst>
            </p:cNvPr>
            <p:cNvCxnSpPr>
              <a:cxnSpLocks/>
            </p:cNvCxnSpPr>
            <p:nvPr/>
          </p:nvCxnSpPr>
          <p:spPr>
            <a:xfrm>
              <a:off x="3024188" y="2808356"/>
              <a:ext cx="146049" cy="0"/>
            </a:xfrm>
            <a:prstGeom prst="line">
              <a:avLst/>
            </a:prstGeom>
            <a:ln>
              <a:solidFill>
                <a:srgbClr val="818282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F8A5F94-EAD3-411A-A7FB-316380EE9DAB}"/>
              </a:ext>
            </a:extLst>
          </p:cNvPr>
          <p:cNvGrpSpPr/>
          <p:nvPr/>
        </p:nvGrpSpPr>
        <p:grpSpPr>
          <a:xfrm>
            <a:off x="1759694" y="4232149"/>
            <a:ext cx="1177052" cy="239344"/>
            <a:chOff x="962818" y="2633350"/>
            <a:chExt cx="715171" cy="14542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4141661-F90A-4110-BCED-CA743FBCFA80}"/>
                </a:ext>
              </a:extLst>
            </p:cNvPr>
            <p:cNvSpPr/>
            <p:nvPr/>
          </p:nvSpPr>
          <p:spPr bwMode="auto">
            <a:xfrm>
              <a:off x="1570037" y="2652086"/>
              <a:ext cx="107952" cy="107952"/>
            </a:xfrm>
            <a:prstGeom prst="ellipse">
              <a:avLst/>
            </a:prstGeom>
            <a:solidFill>
              <a:srgbClr val="93D74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E8B6A31-C4F4-4720-8C0A-D7166416D78B}"/>
                </a:ext>
              </a:extLst>
            </p:cNvPr>
            <p:cNvSpPr txBox="1"/>
            <p:nvPr/>
          </p:nvSpPr>
          <p:spPr>
            <a:xfrm>
              <a:off x="962818" y="2633350"/>
              <a:ext cx="511176" cy="1454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50" dirty="0">
                  <a:solidFill>
                    <a:srgbClr val="8182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West US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8297588-F525-4E2C-B576-BF9725AD819D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>
              <a:off x="1417637" y="2706062"/>
              <a:ext cx="152400" cy="0"/>
            </a:xfrm>
            <a:prstGeom prst="line">
              <a:avLst/>
            </a:prstGeom>
            <a:ln>
              <a:solidFill>
                <a:srgbClr val="818282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D25872B-5ED9-438B-A4F7-E4C058F0D825}"/>
              </a:ext>
            </a:extLst>
          </p:cNvPr>
          <p:cNvGrpSpPr/>
          <p:nvPr/>
        </p:nvGrpSpPr>
        <p:grpSpPr>
          <a:xfrm>
            <a:off x="9669824" y="3354775"/>
            <a:ext cx="1609467" cy="239344"/>
            <a:chOff x="5768973" y="2100262"/>
            <a:chExt cx="977904" cy="14542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B3DB141-364C-4536-BDEE-008873DD3A89}"/>
                </a:ext>
              </a:extLst>
            </p:cNvPr>
            <p:cNvSpPr/>
            <p:nvPr/>
          </p:nvSpPr>
          <p:spPr bwMode="auto">
            <a:xfrm>
              <a:off x="5768973" y="2118998"/>
              <a:ext cx="107952" cy="107952"/>
            </a:xfrm>
            <a:prstGeom prst="ellipse">
              <a:avLst/>
            </a:prstGeom>
            <a:solidFill>
              <a:srgbClr val="93D74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E58A754-40C5-4AFC-B169-CA11124A724E}"/>
                </a:ext>
              </a:extLst>
            </p:cNvPr>
            <p:cNvSpPr txBox="1"/>
            <p:nvPr/>
          </p:nvSpPr>
          <p:spPr>
            <a:xfrm>
              <a:off x="5984877" y="2100262"/>
              <a:ext cx="762000" cy="1454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50" dirty="0">
                  <a:solidFill>
                    <a:srgbClr val="8182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West Europe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48D0116-3809-40D0-AA6A-5245E686E0A5}"/>
                </a:ext>
              </a:extLst>
            </p:cNvPr>
            <p:cNvCxnSpPr>
              <a:cxnSpLocks/>
              <a:stCxn id="21" idx="6"/>
            </p:cNvCxnSpPr>
            <p:nvPr/>
          </p:nvCxnSpPr>
          <p:spPr>
            <a:xfrm>
              <a:off x="5876925" y="2172974"/>
              <a:ext cx="112712" cy="0"/>
            </a:xfrm>
            <a:prstGeom prst="line">
              <a:avLst/>
            </a:prstGeom>
            <a:ln>
              <a:solidFill>
                <a:srgbClr val="818282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2069544-19EB-4533-BEA7-E898E124D2ED}"/>
              </a:ext>
            </a:extLst>
          </p:cNvPr>
          <p:cNvGrpSpPr/>
          <p:nvPr/>
        </p:nvGrpSpPr>
        <p:grpSpPr>
          <a:xfrm>
            <a:off x="4486107" y="3725406"/>
            <a:ext cx="2035343" cy="239344"/>
            <a:chOff x="2619373" y="2325456"/>
            <a:chExt cx="1236664" cy="145424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8848061-DA25-423D-8FDA-6B325118BBF7}"/>
                </a:ext>
              </a:extLst>
            </p:cNvPr>
            <p:cNvSpPr/>
            <p:nvPr/>
          </p:nvSpPr>
          <p:spPr bwMode="auto">
            <a:xfrm>
              <a:off x="2619373" y="2344192"/>
              <a:ext cx="107952" cy="107952"/>
            </a:xfrm>
            <a:prstGeom prst="ellipse">
              <a:avLst/>
            </a:prstGeom>
            <a:solidFill>
              <a:srgbClr val="93D74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54BD568-2CE4-43AD-9D87-6A183B7ECC8B}"/>
                </a:ext>
              </a:extLst>
            </p:cNvPr>
            <p:cNvSpPr txBox="1"/>
            <p:nvPr/>
          </p:nvSpPr>
          <p:spPr>
            <a:xfrm>
              <a:off x="2890835" y="2325456"/>
              <a:ext cx="965202" cy="1454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50" dirty="0">
                  <a:solidFill>
                    <a:srgbClr val="8182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Canada Central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938A9B7-DEDC-45E6-867F-445FFA1D98D5}"/>
                </a:ext>
              </a:extLst>
            </p:cNvPr>
            <p:cNvCxnSpPr>
              <a:cxnSpLocks/>
            </p:cNvCxnSpPr>
            <p:nvPr/>
          </p:nvCxnSpPr>
          <p:spPr>
            <a:xfrm>
              <a:off x="2727325" y="2398168"/>
              <a:ext cx="146049" cy="0"/>
            </a:xfrm>
            <a:prstGeom prst="line">
              <a:avLst/>
            </a:prstGeom>
            <a:ln>
              <a:solidFill>
                <a:srgbClr val="818282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81CFFCDF-1821-4DEE-B835-1145B554C4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9690" y="4221248"/>
            <a:ext cx="433776" cy="433776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5598D652-88CD-4ED4-B255-5B4BB009A8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42080" y="3916150"/>
            <a:ext cx="444182" cy="337965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E10AB66D-F422-4D18-AFA1-16385765D01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41288" t="39542" r="41720" b="39347"/>
          <a:stretch/>
        </p:blipFill>
        <p:spPr>
          <a:xfrm>
            <a:off x="2508250" y="4480363"/>
            <a:ext cx="383306" cy="368556"/>
          </a:xfrm>
          <a:prstGeom prst="rect">
            <a:avLst/>
          </a:prstGeom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4880B679-F5A3-4D9A-8E6A-7FDFADFFB6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30750" y="3135503"/>
            <a:ext cx="444182" cy="337965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1E19A5E7-0F5F-48FF-8521-AD7FD769A0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47020" y="4135558"/>
            <a:ext cx="444182" cy="337965"/>
          </a:xfrm>
          <a:prstGeom prst="rect">
            <a:avLst/>
          </a:prstGeom>
        </p:spPr>
      </p:pic>
      <p:pic>
        <p:nvPicPr>
          <p:cNvPr id="74" name="Graphic 73">
            <a:extLst>
              <a:ext uri="{FF2B5EF4-FFF2-40B4-BE49-F238E27FC236}">
                <a16:creationId xmlns:a16="http://schemas.microsoft.com/office/drawing/2014/main" id="{CA0132B4-2062-40B6-9D08-C9571D3648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44929" y="3103133"/>
            <a:ext cx="444182" cy="337965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0C4051BC-8860-4E0B-847C-7CBDD37947A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40570" t="32196" r="39199" b="34396"/>
          <a:stretch/>
        </p:blipFill>
        <p:spPr>
          <a:xfrm>
            <a:off x="4731100" y="3351766"/>
            <a:ext cx="124545" cy="159664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D26F24BF-D9EC-4CAB-893E-CDA37513F5E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40570" t="32196" r="39199" b="34396"/>
          <a:stretch/>
        </p:blipFill>
        <p:spPr>
          <a:xfrm>
            <a:off x="3141292" y="4131736"/>
            <a:ext cx="124545" cy="15966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25168BDD-9193-448E-B051-FD7821C28A8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40570" t="32196" r="39199" b="34396"/>
          <a:stretch/>
        </p:blipFill>
        <p:spPr>
          <a:xfrm>
            <a:off x="4841083" y="4357962"/>
            <a:ext cx="124545" cy="159664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78734062-2B48-4152-91CA-7E80AA95F1D3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40570" t="32196" r="39199" b="34396"/>
          <a:stretch/>
        </p:blipFill>
        <p:spPr>
          <a:xfrm>
            <a:off x="9534960" y="3319395"/>
            <a:ext cx="124545" cy="159664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9F79E98-DDAA-4E0C-A6B8-A33B9BFB15EF}"/>
              </a:ext>
            </a:extLst>
          </p:cNvPr>
          <p:cNvCxnSpPr>
            <a:cxnSpLocks/>
          </p:cNvCxnSpPr>
          <p:nvPr/>
        </p:nvCxnSpPr>
        <p:spPr>
          <a:xfrm flipV="1">
            <a:off x="2891556" y="4504563"/>
            <a:ext cx="134556" cy="160078"/>
          </a:xfrm>
          <a:prstGeom prst="straightConnector1">
            <a:avLst/>
          </a:prstGeom>
          <a:ln w="28575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DF96E7D-7277-49A2-8827-E31324EA3587}"/>
              </a:ext>
            </a:extLst>
          </p:cNvPr>
          <p:cNvCxnSpPr>
            <a:cxnSpLocks/>
          </p:cNvCxnSpPr>
          <p:nvPr/>
        </p:nvCxnSpPr>
        <p:spPr>
          <a:xfrm flipV="1">
            <a:off x="3373466" y="3319395"/>
            <a:ext cx="1244571" cy="1111948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BB7D906-F0F2-4FCC-8F2F-5507126710CD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3373466" y="3473468"/>
            <a:ext cx="1244571" cy="964668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FCCA70-4EF3-4340-98A8-1CDBD9C6656D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3373466" y="3385611"/>
            <a:ext cx="1066454" cy="1052525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8C38341-5440-4D5E-B32D-7D0409EEE0BF}"/>
              </a:ext>
            </a:extLst>
          </p:cNvPr>
          <p:cNvCxnSpPr>
            <a:cxnSpLocks/>
            <a:endCxn id="70" idx="1"/>
          </p:cNvCxnSpPr>
          <p:nvPr/>
        </p:nvCxnSpPr>
        <p:spPr>
          <a:xfrm flipV="1">
            <a:off x="3373466" y="3304486"/>
            <a:ext cx="957284" cy="1133652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:a16="http://schemas.microsoft.com/office/drawing/2014/main" id="{569571C3-8104-4475-8D08-0F19503759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2540" y="3408231"/>
            <a:ext cx="433776" cy="433776"/>
          </a:xfrm>
          <a:prstGeom prst="rect">
            <a:avLst/>
          </a:prstGeom>
        </p:spPr>
      </p:pic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2956782-1EA0-4414-B683-AD25B92D00D5}"/>
              </a:ext>
            </a:extLst>
          </p:cNvPr>
          <p:cNvCxnSpPr>
            <a:cxnSpLocks/>
            <a:stCxn id="54" idx="3"/>
            <a:endCxn id="65" idx="2"/>
          </p:cNvCxnSpPr>
          <p:nvPr/>
        </p:nvCxnSpPr>
        <p:spPr>
          <a:xfrm flipV="1">
            <a:off x="2891556" y="3842007"/>
            <a:ext cx="6667872" cy="822634"/>
          </a:xfrm>
          <a:prstGeom prst="bentConnector2">
            <a:avLst/>
          </a:prstGeom>
          <a:ln w="28575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972CE9E-632E-44D9-BEF5-BF723C24EF85}"/>
              </a:ext>
            </a:extLst>
          </p:cNvPr>
          <p:cNvCxnSpPr>
            <a:cxnSpLocks/>
          </p:cNvCxnSpPr>
          <p:nvPr/>
        </p:nvCxnSpPr>
        <p:spPr>
          <a:xfrm flipV="1">
            <a:off x="3373466" y="4221248"/>
            <a:ext cx="1168371" cy="216888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8AAF718-F753-4B92-8B87-3608479CF679}"/>
              </a:ext>
            </a:extLst>
          </p:cNvPr>
          <p:cNvCxnSpPr>
            <a:cxnSpLocks/>
          </p:cNvCxnSpPr>
          <p:nvPr/>
        </p:nvCxnSpPr>
        <p:spPr>
          <a:xfrm flipV="1">
            <a:off x="3373466" y="4291400"/>
            <a:ext cx="1290312" cy="139943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BCFC96C-1D53-4D84-8FAF-0F8AF636F74F}"/>
              </a:ext>
            </a:extLst>
          </p:cNvPr>
          <p:cNvCxnSpPr>
            <a:cxnSpLocks/>
          </p:cNvCxnSpPr>
          <p:nvPr/>
        </p:nvCxnSpPr>
        <p:spPr>
          <a:xfrm flipV="1">
            <a:off x="3373466" y="4351821"/>
            <a:ext cx="1357634" cy="79522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59B45F2-2024-4B2D-A389-7F8C3B8ED178}"/>
              </a:ext>
            </a:extLst>
          </p:cNvPr>
          <p:cNvCxnSpPr>
            <a:cxnSpLocks/>
          </p:cNvCxnSpPr>
          <p:nvPr/>
        </p:nvCxnSpPr>
        <p:spPr>
          <a:xfrm flipV="1">
            <a:off x="3373466" y="4431343"/>
            <a:ext cx="1168371" cy="6793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474DB93-0BDA-464E-84DF-AAFD4EBBA987}"/>
              </a:ext>
            </a:extLst>
          </p:cNvPr>
          <p:cNvCxnSpPr>
            <a:cxnSpLocks/>
          </p:cNvCxnSpPr>
          <p:nvPr/>
        </p:nvCxnSpPr>
        <p:spPr>
          <a:xfrm flipH="1" flipV="1">
            <a:off x="2883694" y="4012406"/>
            <a:ext cx="210343" cy="278995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DDEA400-6891-4465-8CFD-BC0921BDDC89}"/>
              </a:ext>
            </a:extLst>
          </p:cNvPr>
          <p:cNvCxnSpPr>
            <a:cxnSpLocks/>
          </p:cNvCxnSpPr>
          <p:nvPr/>
        </p:nvCxnSpPr>
        <p:spPr>
          <a:xfrm flipH="1" flipV="1">
            <a:off x="3017044" y="4002881"/>
            <a:ext cx="76994" cy="288519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476B039-4DFA-402E-B343-C50C4A366F18}"/>
              </a:ext>
            </a:extLst>
          </p:cNvPr>
          <p:cNvCxnSpPr>
            <a:cxnSpLocks/>
          </p:cNvCxnSpPr>
          <p:nvPr/>
        </p:nvCxnSpPr>
        <p:spPr>
          <a:xfrm flipV="1">
            <a:off x="3094037" y="4074319"/>
            <a:ext cx="30163" cy="217081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F59A7B1-9826-4B0A-9AA0-BC41A1E3DF0C}"/>
              </a:ext>
            </a:extLst>
          </p:cNvPr>
          <p:cNvCxnSpPr>
            <a:cxnSpLocks/>
          </p:cNvCxnSpPr>
          <p:nvPr/>
        </p:nvCxnSpPr>
        <p:spPr>
          <a:xfrm flipH="1" flipV="1">
            <a:off x="2817019" y="4129088"/>
            <a:ext cx="279399" cy="164981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E676BEA-4668-4337-9B45-A4345531B93C}"/>
              </a:ext>
            </a:extLst>
          </p:cNvPr>
          <p:cNvCxnSpPr>
            <a:cxnSpLocks/>
          </p:cNvCxnSpPr>
          <p:nvPr/>
        </p:nvCxnSpPr>
        <p:spPr>
          <a:xfrm flipH="1" flipV="1">
            <a:off x="9285287" y="3227387"/>
            <a:ext cx="210343" cy="278995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364D699-D486-4361-AFBE-959FDBE72AA3}"/>
              </a:ext>
            </a:extLst>
          </p:cNvPr>
          <p:cNvCxnSpPr>
            <a:cxnSpLocks/>
          </p:cNvCxnSpPr>
          <p:nvPr/>
        </p:nvCxnSpPr>
        <p:spPr>
          <a:xfrm flipH="1" flipV="1">
            <a:off x="9418637" y="3217862"/>
            <a:ext cx="76994" cy="288519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0432C82-30B5-4BE2-A1E1-6424F6C124A4}"/>
              </a:ext>
            </a:extLst>
          </p:cNvPr>
          <p:cNvCxnSpPr>
            <a:cxnSpLocks/>
          </p:cNvCxnSpPr>
          <p:nvPr/>
        </p:nvCxnSpPr>
        <p:spPr>
          <a:xfrm flipV="1">
            <a:off x="9495630" y="3289300"/>
            <a:ext cx="30163" cy="217081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4E5FAD9-34D4-4910-96E9-F572C8A35049}"/>
              </a:ext>
            </a:extLst>
          </p:cNvPr>
          <p:cNvCxnSpPr>
            <a:cxnSpLocks/>
          </p:cNvCxnSpPr>
          <p:nvPr/>
        </p:nvCxnSpPr>
        <p:spPr>
          <a:xfrm flipH="1" flipV="1">
            <a:off x="9218612" y="3344069"/>
            <a:ext cx="279399" cy="164981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09FEF9C9-320D-4B21-90AA-66E0BDF1D126}"/>
              </a:ext>
            </a:extLst>
          </p:cNvPr>
          <p:cNvSpPr/>
          <p:nvPr/>
        </p:nvSpPr>
        <p:spPr bwMode="auto">
          <a:xfrm>
            <a:off x="7513636" y="2125662"/>
            <a:ext cx="1704975" cy="787400"/>
          </a:xfrm>
          <a:prstGeom prst="wedgeRoundRectCallout">
            <a:avLst>
              <a:gd name="adj1" fmla="val 46337"/>
              <a:gd name="adj2" fmla="val 84079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Pulls are local, network-close, fast, reliable</a:t>
            </a:r>
          </a:p>
        </p:txBody>
      </p:sp>
      <p:sp>
        <p:nvSpPr>
          <p:cNvPr id="58" name="Speech Bubble: Rectangle with Corners Rounded 57">
            <a:extLst>
              <a:ext uri="{FF2B5EF4-FFF2-40B4-BE49-F238E27FC236}">
                <a16:creationId xmlns:a16="http://schemas.microsoft.com/office/drawing/2014/main" id="{16CB7A06-2C12-4BD4-9FA1-830F28CD489A}"/>
              </a:ext>
            </a:extLst>
          </p:cNvPr>
          <p:cNvSpPr/>
          <p:nvPr/>
        </p:nvSpPr>
        <p:spPr bwMode="auto">
          <a:xfrm>
            <a:off x="5896584" y="3258950"/>
            <a:ext cx="2186338" cy="932912"/>
          </a:xfrm>
          <a:prstGeom prst="wedgeRoundRectCallout">
            <a:avLst>
              <a:gd name="adj1" fmla="val -95022"/>
              <a:gd name="adj2" fmla="val -32081"/>
              <a:gd name="adj3" fmla="val 16667"/>
            </a:avLst>
          </a:prstGeom>
          <a:solidFill>
            <a:srgbClr val="BA181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Pulls are remote, across the public internet, slower, less reliable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Have network egress fees</a:t>
            </a:r>
          </a:p>
        </p:txBody>
      </p:sp>
      <p:sp>
        <p:nvSpPr>
          <p:cNvPr id="59" name="Speech Bubble: Rectangle with Corners Rounded 58">
            <a:extLst>
              <a:ext uri="{FF2B5EF4-FFF2-40B4-BE49-F238E27FC236}">
                <a16:creationId xmlns:a16="http://schemas.microsoft.com/office/drawing/2014/main" id="{80105A08-D3B0-46FE-A675-79FA2740D02F}"/>
              </a:ext>
            </a:extLst>
          </p:cNvPr>
          <p:cNvSpPr/>
          <p:nvPr/>
        </p:nvSpPr>
        <p:spPr bwMode="auto">
          <a:xfrm>
            <a:off x="5917822" y="3262221"/>
            <a:ext cx="2186338" cy="932912"/>
          </a:xfrm>
          <a:prstGeom prst="wedgeRoundRectCallout">
            <a:avLst>
              <a:gd name="adj1" fmla="val -96729"/>
              <a:gd name="adj2" fmla="val 59934"/>
              <a:gd name="adj3" fmla="val 16667"/>
            </a:avLst>
          </a:prstGeom>
          <a:solidFill>
            <a:srgbClr val="BA181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Pulls are remote, across the public internet, slower, less reliable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Have network egress fees</a:t>
            </a:r>
          </a:p>
        </p:txBody>
      </p:sp>
      <p:sp>
        <p:nvSpPr>
          <p:cNvPr id="60" name="Speech Bubble: Rectangle with Corners Rounded 59">
            <a:extLst>
              <a:ext uri="{FF2B5EF4-FFF2-40B4-BE49-F238E27FC236}">
                <a16:creationId xmlns:a16="http://schemas.microsoft.com/office/drawing/2014/main" id="{2555ACC0-6F30-4E6F-B5DF-CDA80EA4F13B}"/>
              </a:ext>
            </a:extLst>
          </p:cNvPr>
          <p:cNvSpPr/>
          <p:nvPr/>
        </p:nvSpPr>
        <p:spPr bwMode="auto">
          <a:xfrm>
            <a:off x="3798032" y="4816816"/>
            <a:ext cx="2464755" cy="932912"/>
          </a:xfrm>
          <a:prstGeom prst="wedgeRoundRectCallout">
            <a:avLst>
              <a:gd name="adj1" fmla="val -90327"/>
              <a:gd name="adj2" fmla="val -64086"/>
              <a:gd name="adj3" fmla="val 16667"/>
            </a:avLst>
          </a:prstGeom>
          <a:solidFill>
            <a:srgbClr val="BA181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Developers must push images to n registries, requiring separate management and configuration</a:t>
            </a:r>
          </a:p>
        </p:txBody>
      </p:sp>
      <p:sp>
        <p:nvSpPr>
          <p:cNvPr id="4" name="Arrow: Bent-Up 3">
            <a:extLst>
              <a:ext uri="{FF2B5EF4-FFF2-40B4-BE49-F238E27FC236}">
                <a16:creationId xmlns:a16="http://schemas.microsoft.com/office/drawing/2014/main" id="{D4FAF650-E616-458A-9DD9-103BEEB5E0A1}"/>
              </a:ext>
            </a:extLst>
          </p:cNvPr>
          <p:cNvSpPr/>
          <p:nvPr/>
        </p:nvSpPr>
        <p:spPr bwMode="auto">
          <a:xfrm rot="10800000">
            <a:off x="2819553" y="2362906"/>
            <a:ext cx="4922684" cy="1539675"/>
          </a:xfrm>
          <a:custGeom>
            <a:avLst/>
            <a:gdLst>
              <a:gd name="connsiteX0" fmla="*/ 0 w 4922684"/>
              <a:gd name="connsiteY0" fmla="*/ 1138029 h 1249744"/>
              <a:gd name="connsiteX1" fmla="*/ 4699348 w 4922684"/>
              <a:gd name="connsiteY1" fmla="*/ 1138029 h 1249744"/>
              <a:gd name="connsiteX2" fmla="*/ 4699348 w 4922684"/>
              <a:gd name="connsiteY2" fmla="*/ 156318 h 1249744"/>
              <a:gd name="connsiteX3" fmla="*/ 4587728 w 4922684"/>
              <a:gd name="connsiteY3" fmla="*/ 156318 h 1249744"/>
              <a:gd name="connsiteX4" fmla="*/ 4755206 w 4922684"/>
              <a:gd name="connsiteY4" fmla="*/ 0 h 1249744"/>
              <a:gd name="connsiteX5" fmla="*/ 4922684 w 4922684"/>
              <a:gd name="connsiteY5" fmla="*/ 156318 h 1249744"/>
              <a:gd name="connsiteX6" fmla="*/ 4811063 w 4922684"/>
              <a:gd name="connsiteY6" fmla="*/ 156318 h 1249744"/>
              <a:gd name="connsiteX7" fmla="*/ 4811063 w 4922684"/>
              <a:gd name="connsiteY7" fmla="*/ 1249744 h 1249744"/>
              <a:gd name="connsiteX8" fmla="*/ 0 w 4922684"/>
              <a:gd name="connsiteY8" fmla="*/ 1249744 h 1249744"/>
              <a:gd name="connsiteX9" fmla="*/ 0 w 4922684"/>
              <a:gd name="connsiteY9" fmla="*/ 1138029 h 1249744"/>
              <a:gd name="connsiteX0" fmla="*/ 0 w 4922684"/>
              <a:gd name="connsiteY0" fmla="*/ 1138029 h 1539675"/>
              <a:gd name="connsiteX1" fmla="*/ 4699348 w 4922684"/>
              <a:gd name="connsiteY1" fmla="*/ 1138029 h 1539675"/>
              <a:gd name="connsiteX2" fmla="*/ 4699348 w 4922684"/>
              <a:gd name="connsiteY2" fmla="*/ 156318 h 1539675"/>
              <a:gd name="connsiteX3" fmla="*/ 4587728 w 4922684"/>
              <a:gd name="connsiteY3" fmla="*/ 156318 h 1539675"/>
              <a:gd name="connsiteX4" fmla="*/ 4755206 w 4922684"/>
              <a:gd name="connsiteY4" fmla="*/ 0 h 1539675"/>
              <a:gd name="connsiteX5" fmla="*/ 4922684 w 4922684"/>
              <a:gd name="connsiteY5" fmla="*/ 156318 h 1539675"/>
              <a:gd name="connsiteX6" fmla="*/ 4811063 w 4922684"/>
              <a:gd name="connsiteY6" fmla="*/ 156318 h 1539675"/>
              <a:gd name="connsiteX7" fmla="*/ 4811063 w 4922684"/>
              <a:gd name="connsiteY7" fmla="*/ 1249744 h 1539675"/>
              <a:gd name="connsiteX8" fmla="*/ 11151 w 4922684"/>
              <a:gd name="connsiteY8" fmla="*/ 1539675 h 1539675"/>
              <a:gd name="connsiteX9" fmla="*/ 0 w 4922684"/>
              <a:gd name="connsiteY9" fmla="*/ 1138029 h 1539675"/>
              <a:gd name="connsiteX0" fmla="*/ 0 w 4922684"/>
              <a:gd name="connsiteY0" fmla="*/ 1138029 h 1539675"/>
              <a:gd name="connsiteX1" fmla="*/ 4532080 w 4922684"/>
              <a:gd name="connsiteY1" fmla="*/ 970761 h 1539675"/>
              <a:gd name="connsiteX2" fmla="*/ 4699348 w 4922684"/>
              <a:gd name="connsiteY2" fmla="*/ 156318 h 1539675"/>
              <a:gd name="connsiteX3" fmla="*/ 4587728 w 4922684"/>
              <a:gd name="connsiteY3" fmla="*/ 156318 h 1539675"/>
              <a:gd name="connsiteX4" fmla="*/ 4755206 w 4922684"/>
              <a:gd name="connsiteY4" fmla="*/ 0 h 1539675"/>
              <a:gd name="connsiteX5" fmla="*/ 4922684 w 4922684"/>
              <a:gd name="connsiteY5" fmla="*/ 156318 h 1539675"/>
              <a:gd name="connsiteX6" fmla="*/ 4811063 w 4922684"/>
              <a:gd name="connsiteY6" fmla="*/ 156318 h 1539675"/>
              <a:gd name="connsiteX7" fmla="*/ 4811063 w 4922684"/>
              <a:gd name="connsiteY7" fmla="*/ 1249744 h 1539675"/>
              <a:gd name="connsiteX8" fmla="*/ 11151 w 4922684"/>
              <a:gd name="connsiteY8" fmla="*/ 1539675 h 1539675"/>
              <a:gd name="connsiteX9" fmla="*/ 0 w 4922684"/>
              <a:gd name="connsiteY9" fmla="*/ 1138029 h 1539675"/>
              <a:gd name="connsiteX0" fmla="*/ 0 w 4922684"/>
              <a:gd name="connsiteY0" fmla="*/ 1138029 h 1539675"/>
              <a:gd name="connsiteX1" fmla="*/ 4532080 w 4922684"/>
              <a:gd name="connsiteY1" fmla="*/ 970761 h 1539675"/>
              <a:gd name="connsiteX2" fmla="*/ 4699348 w 4922684"/>
              <a:gd name="connsiteY2" fmla="*/ 156318 h 1539675"/>
              <a:gd name="connsiteX3" fmla="*/ 4587728 w 4922684"/>
              <a:gd name="connsiteY3" fmla="*/ 156318 h 1539675"/>
              <a:gd name="connsiteX4" fmla="*/ 4755206 w 4922684"/>
              <a:gd name="connsiteY4" fmla="*/ 0 h 1539675"/>
              <a:gd name="connsiteX5" fmla="*/ 4922684 w 4922684"/>
              <a:gd name="connsiteY5" fmla="*/ 156318 h 1539675"/>
              <a:gd name="connsiteX6" fmla="*/ 4811063 w 4922684"/>
              <a:gd name="connsiteY6" fmla="*/ 156318 h 1539675"/>
              <a:gd name="connsiteX7" fmla="*/ 4632643 w 4922684"/>
              <a:gd name="connsiteY7" fmla="*/ 1104778 h 1539675"/>
              <a:gd name="connsiteX8" fmla="*/ 11151 w 4922684"/>
              <a:gd name="connsiteY8" fmla="*/ 1539675 h 1539675"/>
              <a:gd name="connsiteX9" fmla="*/ 0 w 4922684"/>
              <a:gd name="connsiteY9" fmla="*/ 1138029 h 1539675"/>
              <a:gd name="connsiteX0" fmla="*/ 0 w 4922684"/>
              <a:gd name="connsiteY0" fmla="*/ 1138029 h 1539675"/>
              <a:gd name="connsiteX1" fmla="*/ 4431719 w 4922684"/>
              <a:gd name="connsiteY1" fmla="*/ 926156 h 1539675"/>
              <a:gd name="connsiteX2" fmla="*/ 4699348 w 4922684"/>
              <a:gd name="connsiteY2" fmla="*/ 156318 h 1539675"/>
              <a:gd name="connsiteX3" fmla="*/ 4587728 w 4922684"/>
              <a:gd name="connsiteY3" fmla="*/ 156318 h 1539675"/>
              <a:gd name="connsiteX4" fmla="*/ 4755206 w 4922684"/>
              <a:gd name="connsiteY4" fmla="*/ 0 h 1539675"/>
              <a:gd name="connsiteX5" fmla="*/ 4922684 w 4922684"/>
              <a:gd name="connsiteY5" fmla="*/ 156318 h 1539675"/>
              <a:gd name="connsiteX6" fmla="*/ 4811063 w 4922684"/>
              <a:gd name="connsiteY6" fmla="*/ 156318 h 1539675"/>
              <a:gd name="connsiteX7" fmla="*/ 4632643 w 4922684"/>
              <a:gd name="connsiteY7" fmla="*/ 1104778 h 1539675"/>
              <a:gd name="connsiteX8" fmla="*/ 11151 w 4922684"/>
              <a:gd name="connsiteY8" fmla="*/ 1539675 h 1539675"/>
              <a:gd name="connsiteX9" fmla="*/ 0 w 4922684"/>
              <a:gd name="connsiteY9" fmla="*/ 1138029 h 153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22684" h="1539675">
                <a:moveTo>
                  <a:pt x="0" y="1138029"/>
                </a:moveTo>
                <a:lnTo>
                  <a:pt x="4431719" y="926156"/>
                </a:lnTo>
                <a:lnTo>
                  <a:pt x="4699348" y="156318"/>
                </a:lnTo>
                <a:lnTo>
                  <a:pt x="4587728" y="156318"/>
                </a:lnTo>
                <a:lnTo>
                  <a:pt x="4755206" y="0"/>
                </a:lnTo>
                <a:lnTo>
                  <a:pt x="4922684" y="156318"/>
                </a:lnTo>
                <a:lnTo>
                  <a:pt x="4811063" y="156318"/>
                </a:lnTo>
                <a:lnTo>
                  <a:pt x="4632643" y="1104778"/>
                </a:lnTo>
                <a:lnTo>
                  <a:pt x="11151" y="1539675"/>
                </a:lnTo>
                <a:lnTo>
                  <a:pt x="0" y="1138029"/>
                </a:lnTo>
                <a:close/>
              </a:path>
            </a:pathLst>
          </a:custGeom>
          <a:solidFill>
            <a:srgbClr val="00B29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4" name="Picture 4" descr="Image result for contoso logo">
            <a:extLst>
              <a:ext uri="{FF2B5EF4-FFF2-40B4-BE49-F238E27FC236}">
                <a16:creationId xmlns:a16="http://schemas.microsoft.com/office/drawing/2014/main" id="{BC7C39AC-1B78-4103-9590-FF7EC960F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8437" y="-15469"/>
            <a:ext cx="208597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95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2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58" grpId="0" animBg="1"/>
      <p:bldP spid="59" grpId="0" animBg="1"/>
      <p:bldP spid="60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83141D4A-8F2E-4018-81CB-854996928A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8022" b="36775"/>
          <a:stretch/>
        </p:blipFill>
        <p:spPr>
          <a:xfrm>
            <a:off x="0" y="-617538"/>
            <a:ext cx="12436475" cy="7612063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3C2FE8A4-6AEB-4010-8074-C152DE24ED52}"/>
              </a:ext>
            </a:extLst>
          </p:cNvPr>
          <p:cNvSpPr/>
          <p:nvPr/>
        </p:nvSpPr>
        <p:spPr bwMode="auto">
          <a:xfrm>
            <a:off x="126506" y="496482"/>
            <a:ext cx="6308468" cy="2005036"/>
          </a:xfrm>
          <a:prstGeom prst="rect">
            <a:avLst/>
          </a:prstGeom>
          <a:solidFill>
            <a:srgbClr val="0909FE"/>
          </a:solidFill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b="1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44E868-FDFC-4C17-B9A6-30738598DA95}"/>
              </a:ext>
            </a:extLst>
          </p:cNvPr>
          <p:cNvSpPr txBox="1"/>
          <p:nvPr/>
        </p:nvSpPr>
        <p:spPr>
          <a:xfrm>
            <a:off x="96700" y="482867"/>
            <a:ext cx="5889433" cy="2009781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Push Built Images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docker push contoso.azurecr.io/web:1234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ACR Syncs Image Blobs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Regional Web Hooks fire for local deployments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Nodes Pull Images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docker pull contoso.azurecr.io/web:1234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8795287-D7DA-496B-94F1-833F3F65F26C}"/>
              </a:ext>
            </a:extLst>
          </p:cNvPr>
          <p:cNvGrpSpPr/>
          <p:nvPr/>
        </p:nvGrpSpPr>
        <p:grpSpPr>
          <a:xfrm>
            <a:off x="4974694" y="4400507"/>
            <a:ext cx="1288093" cy="239344"/>
            <a:chOff x="2916236" y="2735644"/>
            <a:chExt cx="782639" cy="14542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1D5B39-B89E-405C-9696-34B591B65295}"/>
                </a:ext>
              </a:extLst>
            </p:cNvPr>
            <p:cNvSpPr/>
            <p:nvPr/>
          </p:nvSpPr>
          <p:spPr bwMode="auto">
            <a:xfrm>
              <a:off x="2916236" y="2754380"/>
              <a:ext cx="107952" cy="107952"/>
            </a:xfrm>
            <a:prstGeom prst="ellipse">
              <a:avLst/>
            </a:prstGeom>
            <a:solidFill>
              <a:srgbClr val="93D74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1A0C9B-FDA1-499C-A9BC-4B753DCDA6CB}"/>
                </a:ext>
              </a:extLst>
            </p:cNvPr>
            <p:cNvSpPr txBox="1"/>
            <p:nvPr/>
          </p:nvSpPr>
          <p:spPr>
            <a:xfrm>
              <a:off x="3187699" y="2735644"/>
              <a:ext cx="511176" cy="1454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50" dirty="0">
                  <a:solidFill>
                    <a:srgbClr val="8182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East US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280592-7955-43F2-BB90-08137FF07F6D}"/>
                </a:ext>
              </a:extLst>
            </p:cNvPr>
            <p:cNvCxnSpPr>
              <a:cxnSpLocks/>
            </p:cNvCxnSpPr>
            <p:nvPr/>
          </p:nvCxnSpPr>
          <p:spPr>
            <a:xfrm>
              <a:off x="3024188" y="2808356"/>
              <a:ext cx="146049" cy="0"/>
            </a:xfrm>
            <a:prstGeom prst="line">
              <a:avLst/>
            </a:prstGeom>
            <a:ln>
              <a:solidFill>
                <a:srgbClr val="818282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F8A5F94-EAD3-411A-A7FB-316380EE9DAB}"/>
              </a:ext>
            </a:extLst>
          </p:cNvPr>
          <p:cNvGrpSpPr/>
          <p:nvPr/>
        </p:nvGrpSpPr>
        <p:grpSpPr>
          <a:xfrm>
            <a:off x="1759694" y="4232149"/>
            <a:ext cx="1177052" cy="239344"/>
            <a:chOff x="962818" y="2633350"/>
            <a:chExt cx="715171" cy="14542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4141661-F90A-4110-BCED-CA743FBCFA80}"/>
                </a:ext>
              </a:extLst>
            </p:cNvPr>
            <p:cNvSpPr/>
            <p:nvPr/>
          </p:nvSpPr>
          <p:spPr bwMode="auto">
            <a:xfrm>
              <a:off x="1570037" y="2652086"/>
              <a:ext cx="107952" cy="107952"/>
            </a:xfrm>
            <a:prstGeom prst="ellipse">
              <a:avLst/>
            </a:prstGeom>
            <a:solidFill>
              <a:srgbClr val="93D74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E8B6A31-C4F4-4720-8C0A-D7166416D78B}"/>
                </a:ext>
              </a:extLst>
            </p:cNvPr>
            <p:cNvSpPr txBox="1"/>
            <p:nvPr/>
          </p:nvSpPr>
          <p:spPr>
            <a:xfrm>
              <a:off x="962818" y="2633350"/>
              <a:ext cx="511176" cy="1454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50" dirty="0">
                  <a:solidFill>
                    <a:srgbClr val="8182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West US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8297588-F525-4E2C-B576-BF9725AD819D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>
              <a:off x="1417637" y="2706062"/>
              <a:ext cx="152400" cy="0"/>
            </a:xfrm>
            <a:prstGeom prst="line">
              <a:avLst/>
            </a:prstGeom>
            <a:ln>
              <a:solidFill>
                <a:srgbClr val="818282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D25872B-5ED9-438B-A4F7-E4C058F0D825}"/>
              </a:ext>
            </a:extLst>
          </p:cNvPr>
          <p:cNvGrpSpPr/>
          <p:nvPr/>
        </p:nvGrpSpPr>
        <p:grpSpPr>
          <a:xfrm>
            <a:off x="9669824" y="3354775"/>
            <a:ext cx="1609467" cy="239344"/>
            <a:chOff x="5768973" y="2100262"/>
            <a:chExt cx="977904" cy="14542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B3DB141-364C-4536-BDEE-008873DD3A89}"/>
                </a:ext>
              </a:extLst>
            </p:cNvPr>
            <p:cNvSpPr/>
            <p:nvPr/>
          </p:nvSpPr>
          <p:spPr bwMode="auto">
            <a:xfrm>
              <a:off x="5768973" y="2118998"/>
              <a:ext cx="107952" cy="107952"/>
            </a:xfrm>
            <a:prstGeom prst="ellipse">
              <a:avLst/>
            </a:prstGeom>
            <a:solidFill>
              <a:srgbClr val="93D74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E58A754-40C5-4AFC-B169-CA11124A724E}"/>
                </a:ext>
              </a:extLst>
            </p:cNvPr>
            <p:cNvSpPr txBox="1"/>
            <p:nvPr/>
          </p:nvSpPr>
          <p:spPr>
            <a:xfrm>
              <a:off x="5984877" y="2100262"/>
              <a:ext cx="762000" cy="1454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50" dirty="0">
                  <a:solidFill>
                    <a:srgbClr val="8182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West Europe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48D0116-3809-40D0-AA6A-5245E686E0A5}"/>
                </a:ext>
              </a:extLst>
            </p:cNvPr>
            <p:cNvCxnSpPr>
              <a:cxnSpLocks/>
              <a:stCxn id="21" idx="6"/>
            </p:cNvCxnSpPr>
            <p:nvPr/>
          </p:nvCxnSpPr>
          <p:spPr>
            <a:xfrm>
              <a:off x="5876925" y="2172974"/>
              <a:ext cx="112712" cy="0"/>
            </a:xfrm>
            <a:prstGeom prst="line">
              <a:avLst/>
            </a:prstGeom>
            <a:ln>
              <a:solidFill>
                <a:srgbClr val="818282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2069544-19EB-4533-BEA7-E898E124D2ED}"/>
              </a:ext>
            </a:extLst>
          </p:cNvPr>
          <p:cNvGrpSpPr/>
          <p:nvPr/>
        </p:nvGrpSpPr>
        <p:grpSpPr>
          <a:xfrm>
            <a:off x="4486107" y="3725406"/>
            <a:ext cx="2035343" cy="239344"/>
            <a:chOff x="2619373" y="2325456"/>
            <a:chExt cx="1236664" cy="145424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8848061-DA25-423D-8FDA-6B325118BBF7}"/>
                </a:ext>
              </a:extLst>
            </p:cNvPr>
            <p:cNvSpPr/>
            <p:nvPr/>
          </p:nvSpPr>
          <p:spPr bwMode="auto">
            <a:xfrm>
              <a:off x="2619373" y="2344192"/>
              <a:ext cx="107952" cy="107952"/>
            </a:xfrm>
            <a:prstGeom prst="ellipse">
              <a:avLst/>
            </a:prstGeom>
            <a:solidFill>
              <a:srgbClr val="93D74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54BD568-2CE4-43AD-9D87-6A183B7ECC8B}"/>
                </a:ext>
              </a:extLst>
            </p:cNvPr>
            <p:cNvSpPr txBox="1"/>
            <p:nvPr/>
          </p:nvSpPr>
          <p:spPr>
            <a:xfrm>
              <a:off x="2890835" y="2325456"/>
              <a:ext cx="965202" cy="1454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50" dirty="0">
                  <a:solidFill>
                    <a:srgbClr val="8182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Canada Central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938A9B7-DEDC-45E6-867F-445FFA1D98D5}"/>
                </a:ext>
              </a:extLst>
            </p:cNvPr>
            <p:cNvCxnSpPr>
              <a:cxnSpLocks/>
            </p:cNvCxnSpPr>
            <p:nvPr/>
          </p:nvCxnSpPr>
          <p:spPr>
            <a:xfrm>
              <a:off x="2727325" y="2398168"/>
              <a:ext cx="146049" cy="0"/>
            </a:xfrm>
            <a:prstGeom prst="line">
              <a:avLst/>
            </a:prstGeom>
            <a:ln>
              <a:solidFill>
                <a:srgbClr val="818282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81CFFCDF-1821-4DEE-B835-1145B554C4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9690" y="4221248"/>
            <a:ext cx="433776" cy="433776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5598D652-88CD-4ED4-B255-5B4BB009A8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42080" y="3916150"/>
            <a:ext cx="444182" cy="337965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77E8331D-C7DE-4504-8D14-A114372679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8360" y="3440601"/>
            <a:ext cx="433776" cy="433776"/>
          </a:xfrm>
          <a:prstGeom prst="rect">
            <a:avLst/>
          </a:prstGeom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4880B679-F5A3-4D9A-8E6A-7FDFADFFB6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30750" y="3135503"/>
            <a:ext cx="444182" cy="33796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757A4F49-0475-4D68-A6DD-1B8A2A0014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4631" y="4440656"/>
            <a:ext cx="433776" cy="433776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1E19A5E7-0F5F-48FF-8521-AD7FD769A0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47020" y="4135558"/>
            <a:ext cx="444182" cy="33796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D5ACD151-14BE-488E-B431-07DC62B86D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2540" y="3408231"/>
            <a:ext cx="433776" cy="433776"/>
          </a:xfrm>
          <a:prstGeom prst="rect">
            <a:avLst/>
          </a:prstGeom>
        </p:spPr>
      </p:pic>
      <p:pic>
        <p:nvPicPr>
          <p:cNvPr id="74" name="Graphic 73">
            <a:extLst>
              <a:ext uri="{FF2B5EF4-FFF2-40B4-BE49-F238E27FC236}">
                <a16:creationId xmlns:a16="http://schemas.microsoft.com/office/drawing/2014/main" id="{CA0132B4-2062-40B6-9D08-C9571D3648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44929" y="3103133"/>
            <a:ext cx="444182" cy="337965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0C4051BC-8860-4E0B-847C-7CBDD37947A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40570" t="32196" r="39199" b="34396"/>
          <a:stretch/>
        </p:blipFill>
        <p:spPr>
          <a:xfrm>
            <a:off x="4731100" y="3351766"/>
            <a:ext cx="124545" cy="159664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D26F24BF-D9EC-4CAB-893E-CDA37513F5E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40570" t="32196" r="39199" b="34396"/>
          <a:stretch/>
        </p:blipFill>
        <p:spPr>
          <a:xfrm>
            <a:off x="3141292" y="4131736"/>
            <a:ext cx="124545" cy="15966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25168BDD-9193-448E-B051-FD7821C28A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40570" t="32196" r="39199" b="34396"/>
          <a:stretch/>
        </p:blipFill>
        <p:spPr>
          <a:xfrm>
            <a:off x="4841083" y="4357962"/>
            <a:ext cx="124545" cy="159664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78734062-2B48-4152-91CA-7E80AA95F1D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40570" t="32196" r="39199" b="34396"/>
          <a:stretch/>
        </p:blipFill>
        <p:spPr>
          <a:xfrm>
            <a:off x="9534960" y="3319395"/>
            <a:ext cx="124545" cy="159664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B698A3CE-71B2-4873-9BD0-43CAA104BDF8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41288" t="39542" r="41720" b="39347"/>
          <a:stretch/>
        </p:blipFill>
        <p:spPr>
          <a:xfrm>
            <a:off x="2508250" y="4480363"/>
            <a:ext cx="383306" cy="368556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9F72783-2319-4F04-918E-49259B4A278B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2891556" y="4504563"/>
            <a:ext cx="134556" cy="160078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BD0CA1A-CC65-44B2-A4F0-D0AEC740DD3B}"/>
              </a:ext>
            </a:extLst>
          </p:cNvPr>
          <p:cNvCxnSpPr>
            <a:cxnSpLocks/>
          </p:cNvCxnSpPr>
          <p:nvPr/>
        </p:nvCxnSpPr>
        <p:spPr>
          <a:xfrm flipH="1" flipV="1">
            <a:off x="2883694" y="4012406"/>
            <a:ext cx="210343" cy="278995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7563ADD-2301-42F5-90CC-BBDC43839943}"/>
              </a:ext>
            </a:extLst>
          </p:cNvPr>
          <p:cNvCxnSpPr>
            <a:cxnSpLocks/>
          </p:cNvCxnSpPr>
          <p:nvPr/>
        </p:nvCxnSpPr>
        <p:spPr>
          <a:xfrm flipH="1" flipV="1">
            <a:off x="3017044" y="4002881"/>
            <a:ext cx="76994" cy="288519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3B74881-092A-4870-82B4-3046DE8DF2CB}"/>
              </a:ext>
            </a:extLst>
          </p:cNvPr>
          <p:cNvCxnSpPr>
            <a:cxnSpLocks/>
          </p:cNvCxnSpPr>
          <p:nvPr/>
        </p:nvCxnSpPr>
        <p:spPr>
          <a:xfrm flipV="1">
            <a:off x="3094037" y="4074319"/>
            <a:ext cx="30163" cy="217081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A23D305-4DA1-4D0A-9FF1-1AEC6F8AF090}"/>
              </a:ext>
            </a:extLst>
          </p:cNvPr>
          <p:cNvCxnSpPr>
            <a:cxnSpLocks/>
          </p:cNvCxnSpPr>
          <p:nvPr/>
        </p:nvCxnSpPr>
        <p:spPr>
          <a:xfrm flipH="1" flipV="1">
            <a:off x="2817019" y="4129088"/>
            <a:ext cx="279399" cy="164981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99E5FC5-BD72-4202-A36D-9D0C0F59A568}"/>
              </a:ext>
            </a:extLst>
          </p:cNvPr>
          <p:cNvCxnSpPr>
            <a:cxnSpLocks/>
          </p:cNvCxnSpPr>
          <p:nvPr/>
        </p:nvCxnSpPr>
        <p:spPr>
          <a:xfrm flipH="1" flipV="1">
            <a:off x="4577556" y="4218780"/>
            <a:ext cx="210343" cy="278995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675C05B-5173-4510-99F6-36DC8E030B98}"/>
              </a:ext>
            </a:extLst>
          </p:cNvPr>
          <p:cNvCxnSpPr>
            <a:cxnSpLocks/>
          </p:cNvCxnSpPr>
          <p:nvPr/>
        </p:nvCxnSpPr>
        <p:spPr>
          <a:xfrm flipH="1" flipV="1">
            <a:off x="4710906" y="4209255"/>
            <a:ext cx="76994" cy="288519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8E15D7C-F9B6-4717-9006-FEC3B0989D47}"/>
              </a:ext>
            </a:extLst>
          </p:cNvPr>
          <p:cNvCxnSpPr>
            <a:cxnSpLocks/>
          </p:cNvCxnSpPr>
          <p:nvPr/>
        </p:nvCxnSpPr>
        <p:spPr>
          <a:xfrm flipV="1">
            <a:off x="4787899" y="4280693"/>
            <a:ext cx="30163" cy="217081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2748926-3DDF-47A9-81E4-AC9D5EC682F5}"/>
              </a:ext>
            </a:extLst>
          </p:cNvPr>
          <p:cNvCxnSpPr>
            <a:cxnSpLocks/>
          </p:cNvCxnSpPr>
          <p:nvPr/>
        </p:nvCxnSpPr>
        <p:spPr>
          <a:xfrm flipH="1" flipV="1">
            <a:off x="4510881" y="4335462"/>
            <a:ext cx="279399" cy="164981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46C2098-5325-43D3-A5CC-A456C2D1035D}"/>
              </a:ext>
            </a:extLst>
          </p:cNvPr>
          <p:cNvCxnSpPr>
            <a:cxnSpLocks/>
          </p:cNvCxnSpPr>
          <p:nvPr/>
        </p:nvCxnSpPr>
        <p:spPr>
          <a:xfrm flipH="1" flipV="1">
            <a:off x="4453731" y="3218654"/>
            <a:ext cx="210343" cy="278995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8B4BBAB-60F3-4630-AB81-C4D38BF4C262}"/>
              </a:ext>
            </a:extLst>
          </p:cNvPr>
          <p:cNvCxnSpPr>
            <a:cxnSpLocks/>
          </p:cNvCxnSpPr>
          <p:nvPr/>
        </p:nvCxnSpPr>
        <p:spPr>
          <a:xfrm flipH="1" flipV="1">
            <a:off x="4587081" y="3209129"/>
            <a:ext cx="76994" cy="288519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229D190-813F-4F87-A9D9-70BD6C862883}"/>
              </a:ext>
            </a:extLst>
          </p:cNvPr>
          <p:cNvCxnSpPr>
            <a:cxnSpLocks/>
          </p:cNvCxnSpPr>
          <p:nvPr/>
        </p:nvCxnSpPr>
        <p:spPr>
          <a:xfrm flipV="1">
            <a:off x="4664074" y="3280567"/>
            <a:ext cx="30163" cy="217081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1BD2026-F4FC-4AF8-8F4B-831F29B65270}"/>
              </a:ext>
            </a:extLst>
          </p:cNvPr>
          <p:cNvCxnSpPr>
            <a:cxnSpLocks/>
          </p:cNvCxnSpPr>
          <p:nvPr/>
        </p:nvCxnSpPr>
        <p:spPr>
          <a:xfrm flipH="1" flipV="1">
            <a:off x="4387056" y="3335336"/>
            <a:ext cx="279399" cy="164981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79162B0-1317-4453-8B36-200B68203861}"/>
              </a:ext>
            </a:extLst>
          </p:cNvPr>
          <p:cNvCxnSpPr>
            <a:cxnSpLocks/>
          </p:cNvCxnSpPr>
          <p:nvPr/>
        </p:nvCxnSpPr>
        <p:spPr>
          <a:xfrm flipH="1" flipV="1">
            <a:off x="9285287" y="3227387"/>
            <a:ext cx="210343" cy="278995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2288003-2860-4D70-8F5F-ACEB8A6E78B5}"/>
              </a:ext>
            </a:extLst>
          </p:cNvPr>
          <p:cNvCxnSpPr>
            <a:cxnSpLocks/>
          </p:cNvCxnSpPr>
          <p:nvPr/>
        </p:nvCxnSpPr>
        <p:spPr>
          <a:xfrm flipH="1" flipV="1">
            <a:off x="9418637" y="3217862"/>
            <a:ext cx="76994" cy="288519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7F10060-CA1C-49CC-8F8F-B297D3721E9A}"/>
              </a:ext>
            </a:extLst>
          </p:cNvPr>
          <p:cNvCxnSpPr>
            <a:cxnSpLocks/>
          </p:cNvCxnSpPr>
          <p:nvPr/>
        </p:nvCxnSpPr>
        <p:spPr>
          <a:xfrm flipV="1">
            <a:off x="9495630" y="3289300"/>
            <a:ext cx="30163" cy="217081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69ECECD-32BF-4B24-9157-9A03A52F8ACC}"/>
              </a:ext>
            </a:extLst>
          </p:cNvPr>
          <p:cNvCxnSpPr>
            <a:cxnSpLocks/>
          </p:cNvCxnSpPr>
          <p:nvPr/>
        </p:nvCxnSpPr>
        <p:spPr>
          <a:xfrm flipH="1" flipV="1">
            <a:off x="9218612" y="3344069"/>
            <a:ext cx="279399" cy="164981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Speech Bubble: Rectangle with Corners Rounded 53">
            <a:extLst>
              <a:ext uri="{FF2B5EF4-FFF2-40B4-BE49-F238E27FC236}">
                <a16:creationId xmlns:a16="http://schemas.microsoft.com/office/drawing/2014/main" id="{B6B90DD1-5F8C-482B-A497-37D00D5230D6}"/>
              </a:ext>
            </a:extLst>
          </p:cNvPr>
          <p:cNvSpPr/>
          <p:nvPr/>
        </p:nvSpPr>
        <p:spPr bwMode="auto">
          <a:xfrm>
            <a:off x="5884166" y="2992643"/>
            <a:ext cx="2232843" cy="923507"/>
          </a:xfrm>
          <a:prstGeom prst="wedgeRoundRectCallout">
            <a:avLst>
              <a:gd name="adj1" fmla="val -95302"/>
              <a:gd name="adj2" fmla="val 16660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Geo-replicate a single registry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All regions have a local replica</a:t>
            </a:r>
          </a:p>
        </p:txBody>
      </p:sp>
      <p:sp>
        <p:nvSpPr>
          <p:cNvPr id="63" name="Speech Bubble: Rectangle with Corners Rounded 62">
            <a:extLst>
              <a:ext uri="{FF2B5EF4-FFF2-40B4-BE49-F238E27FC236}">
                <a16:creationId xmlns:a16="http://schemas.microsoft.com/office/drawing/2014/main" id="{AA320CC2-95CC-4F1B-B936-4752CFC964A3}"/>
              </a:ext>
            </a:extLst>
          </p:cNvPr>
          <p:cNvSpPr/>
          <p:nvPr/>
        </p:nvSpPr>
        <p:spPr bwMode="auto">
          <a:xfrm>
            <a:off x="5881785" y="2992024"/>
            <a:ext cx="2232843" cy="923507"/>
          </a:xfrm>
          <a:prstGeom prst="wedgeRoundRectCallout">
            <a:avLst>
              <a:gd name="adj1" fmla="val -106004"/>
              <a:gd name="adj2" fmla="val 112992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Geo-replicate a single registry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All regions have a local replica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5150777-C8BB-4AC2-8AC4-DF11275F391A}"/>
              </a:ext>
            </a:extLst>
          </p:cNvPr>
          <p:cNvCxnSpPr>
            <a:cxnSpLocks/>
            <a:stCxn id="46" idx="3"/>
            <a:endCxn id="71" idx="1"/>
          </p:cNvCxnSpPr>
          <p:nvPr/>
        </p:nvCxnSpPr>
        <p:spPr>
          <a:xfrm>
            <a:off x="3373466" y="4438136"/>
            <a:ext cx="1271165" cy="219408"/>
          </a:xfrm>
          <a:prstGeom prst="straightConnector1">
            <a:avLst/>
          </a:prstGeom>
          <a:ln w="19050">
            <a:prstDash val="sysDot"/>
            <a:headEnd type="non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A1FE99E-9D44-4FBC-A16C-623B89EEDB2B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3373466" y="3725406"/>
            <a:ext cx="1137415" cy="712730"/>
          </a:xfrm>
          <a:prstGeom prst="straightConnector1">
            <a:avLst/>
          </a:prstGeom>
          <a:ln w="19050">
            <a:prstDash val="sysDot"/>
            <a:headEnd type="non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65834C5-55AD-4D30-8712-4385AE4BC8B5}"/>
              </a:ext>
            </a:extLst>
          </p:cNvPr>
          <p:cNvCxnSpPr>
            <a:cxnSpLocks/>
            <a:endCxn id="73" idx="1"/>
          </p:cNvCxnSpPr>
          <p:nvPr/>
        </p:nvCxnSpPr>
        <p:spPr>
          <a:xfrm flipV="1">
            <a:off x="5012939" y="3625119"/>
            <a:ext cx="4329601" cy="1104238"/>
          </a:xfrm>
          <a:prstGeom prst="straightConnector1">
            <a:avLst/>
          </a:prstGeom>
          <a:ln w="19050">
            <a:prstDash val="sysDot"/>
            <a:headEnd type="non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78" name="Graphic 77">
            <a:extLst>
              <a:ext uri="{FF2B5EF4-FFF2-40B4-BE49-F238E27FC236}">
                <a16:creationId xmlns:a16="http://schemas.microsoft.com/office/drawing/2014/main" id="{DB43385D-5AD3-47FF-B8B6-CEBF29BAEF8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76891" y="3488406"/>
            <a:ext cx="196696" cy="205706"/>
          </a:xfrm>
          <a:prstGeom prst="rect">
            <a:avLst/>
          </a:prstGeom>
        </p:spPr>
      </p:pic>
      <p:pic>
        <p:nvPicPr>
          <p:cNvPr id="79" name="Graphic 78">
            <a:extLst>
              <a:ext uri="{FF2B5EF4-FFF2-40B4-BE49-F238E27FC236}">
                <a16:creationId xmlns:a16="http://schemas.microsoft.com/office/drawing/2014/main" id="{255D1F5B-B95D-4115-B003-08F52015533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97541" y="4469624"/>
            <a:ext cx="196696" cy="205706"/>
          </a:xfrm>
          <a:prstGeom prst="rect">
            <a:avLst/>
          </a:prstGeom>
        </p:spPr>
      </p:pic>
      <p:pic>
        <p:nvPicPr>
          <p:cNvPr id="80" name="Graphic 79">
            <a:extLst>
              <a:ext uri="{FF2B5EF4-FFF2-40B4-BE49-F238E27FC236}">
                <a16:creationId xmlns:a16="http://schemas.microsoft.com/office/drawing/2014/main" id="{58774D3D-46A6-4027-8C38-8A00A8A789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83841" y="3427412"/>
            <a:ext cx="196696" cy="205706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DB95DB8B-EB2E-4704-A1CB-762EBFD4D99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902352" y="4289196"/>
            <a:ext cx="196696" cy="205706"/>
          </a:xfrm>
          <a:prstGeom prst="rect">
            <a:avLst/>
          </a:prstGeom>
        </p:spPr>
      </p:pic>
      <p:sp>
        <p:nvSpPr>
          <p:cNvPr id="82" name="Speech Bubble: Rectangle with Corners Rounded 81">
            <a:extLst>
              <a:ext uri="{FF2B5EF4-FFF2-40B4-BE49-F238E27FC236}">
                <a16:creationId xmlns:a16="http://schemas.microsoft.com/office/drawing/2014/main" id="{8191B3AB-6541-4176-8E74-3103AA98AE0A}"/>
              </a:ext>
            </a:extLst>
          </p:cNvPr>
          <p:cNvSpPr/>
          <p:nvPr/>
        </p:nvSpPr>
        <p:spPr bwMode="auto">
          <a:xfrm>
            <a:off x="5012939" y="5268047"/>
            <a:ext cx="3502556" cy="1042713"/>
          </a:xfrm>
          <a:prstGeom prst="wedgeRoundRectCallout">
            <a:avLst>
              <a:gd name="adj1" fmla="val 2775"/>
              <a:gd name="adj2" fmla="val 7790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Each registry is pulling from a local, network close, reliable registry</a:t>
            </a:r>
          </a:p>
        </p:txBody>
      </p:sp>
      <p:pic>
        <p:nvPicPr>
          <p:cNvPr id="83" name="Picture 4" descr="Image result for contoso logo">
            <a:extLst>
              <a:ext uri="{FF2B5EF4-FFF2-40B4-BE49-F238E27FC236}">
                <a16:creationId xmlns:a16="http://schemas.microsoft.com/office/drawing/2014/main" id="{C979C9C6-C4F2-4B72-A18A-718B150FB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8437" y="-15469"/>
            <a:ext cx="208597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46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25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9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25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750"/>
                            </p:stCondLst>
                            <p:childTnLst>
                              <p:par>
                                <p:cTn id="8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25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7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500"/>
                            </p:stCondLst>
                            <p:childTnLst>
                              <p:par>
                                <p:cTn id="10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25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5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750"/>
                            </p:stCondLst>
                            <p:childTnLst>
                              <p:par>
                                <p:cTn id="10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250"/>
                            </p:stCondLst>
                            <p:childTnLst>
                              <p:par>
                                <p:cTn id="1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25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3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500"/>
                            </p:stCondLst>
                            <p:childTnLst>
                              <p:par>
                                <p:cTn id="1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54" grpId="0" animBg="1"/>
      <p:bldP spid="54" grpId="1" animBg="1"/>
      <p:bldP spid="63" grpId="0" animBg="1"/>
      <p:bldP spid="63" grpId="1" animBg="1"/>
      <p:bldP spid="8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61F9206F-4BB6-4E0E-A820-9F6F84490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4" y="770529"/>
            <a:ext cx="12353466" cy="639286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51E4C92-42F9-4C7B-B2D6-91E7ADFBF8EA}"/>
              </a:ext>
            </a:extLst>
          </p:cNvPr>
          <p:cNvSpPr txBox="1"/>
          <p:nvPr/>
        </p:nvSpPr>
        <p:spPr>
          <a:xfrm>
            <a:off x="117564" y="4695434"/>
            <a:ext cx="5470537" cy="2299091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linkClick r:id="rId4"/>
              </a:rPr>
              <a:t>aka.ms/ACR</a:t>
            </a: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linkClick r:id="rId5"/>
              </a:rPr>
              <a:t>aka.ms/ACR/Docs</a:t>
            </a:r>
            <a:endParaRPr lang="en-US" sz="3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linkClick r:id="rId6"/>
              </a:rPr>
              <a:t>aka.ms/ACR/Geo-replication</a:t>
            </a: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linkClick r:id="rId7"/>
              </a:rPr>
              <a:t>aka.ms/ACR/Roadmap</a:t>
            </a: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E57DDB3D-65E8-43B6-9599-6B2EDBE684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22337" y="200783"/>
            <a:ext cx="1426356" cy="1426356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B312F82-60EF-47F8-AC84-53E20AED59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18682" y="-115703"/>
            <a:ext cx="2059328" cy="20593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10D870-4315-4426-B218-4915AB603F77}"/>
              </a:ext>
            </a:extLst>
          </p:cNvPr>
          <p:cNvSpPr txBox="1"/>
          <p:nvPr/>
        </p:nvSpPr>
        <p:spPr>
          <a:xfrm>
            <a:off x="2683820" y="-62921"/>
            <a:ext cx="7926144" cy="1369606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4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Container Registry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Providing a single registry across the globe</a:t>
            </a:r>
          </a:p>
        </p:txBody>
      </p:sp>
    </p:spTree>
    <p:extLst>
      <p:ext uri="{BB962C8B-B14F-4D97-AF65-F5344CB8AC3E}">
        <p14:creationId xmlns:p14="http://schemas.microsoft.com/office/powerpoint/2010/main" val="413779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9E3D-AC09-45F8-BF73-5DA29F1C3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Geo-replication Q&amp;A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48686-1D96-458D-802B-02853051BF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4708981"/>
          </a:xfrm>
        </p:spPr>
        <p:txBody>
          <a:bodyPr/>
          <a:lstStyle/>
          <a:p>
            <a:r>
              <a:rPr lang="en-US" dirty="0"/>
              <a:t>Regions are multi-master</a:t>
            </a:r>
          </a:p>
          <a:p>
            <a:pPr lvl="1"/>
            <a:r>
              <a:rPr lang="en-US" dirty="0"/>
              <a:t>Each Docker push creates new image layers, eliminating normal update conflicts</a:t>
            </a:r>
          </a:p>
          <a:p>
            <a:pPr lvl="1"/>
            <a:r>
              <a:rPr lang="en-US" dirty="0"/>
              <a:t>Updating an existing tag; last writer wins, and will be eventually consistent across all regions</a:t>
            </a:r>
          </a:p>
          <a:p>
            <a:pPr lvl="1"/>
            <a:r>
              <a:rPr lang="en-US" dirty="0"/>
              <a:t>Push can be done to any region, replicated to others</a:t>
            </a:r>
          </a:p>
          <a:p>
            <a:r>
              <a:rPr lang="en-US" dirty="0"/>
              <a:t>RBAC is shared across all regions</a:t>
            </a:r>
          </a:p>
          <a:p>
            <a:r>
              <a:rPr lang="en-US" dirty="0"/>
              <a:t>Each region has geo-redundant storage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24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46E4-5E86-44F1-A11D-34123D25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Geo-replication Q&amp;A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8627D-BE20-4E1B-A3A3-CC95562280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4727448"/>
          </a:xfrm>
        </p:spPr>
        <p:txBody>
          <a:bodyPr/>
          <a:lstStyle/>
          <a:p>
            <a:r>
              <a:rPr lang="en-US" dirty="0"/>
              <a:t>Each region billed as a premium registry</a:t>
            </a:r>
          </a:p>
          <a:p>
            <a:r>
              <a:rPr lang="en-US" dirty="0"/>
              <a:t>Max storage and throughput, metered per registry</a:t>
            </a:r>
          </a:p>
          <a:p>
            <a:r>
              <a:rPr lang="en-US" dirty="0"/>
              <a:t>Can be configured through the portal, or az CLI</a:t>
            </a:r>
          </a:p>
          <a:p>
            <a:r>
              <a:rPr lang="en-US" dirty="0"/>
              <a:t>Original region is the primary region, which currently can’t be removed</a:t>
            </a:r>
          </a:p>
          <a:p>
            <a:r>
              <a:rPr lang="en-US" i="1" dirty="0"/>
              <a:t>Looking to integrate with Azure Event Grid for dead letter queue and retry notifications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78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E0D97-C8AD-4EB4-8215-2716B2826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Registry Routing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AEF74-D5D6-41F5-94BA-5294DB70DE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3237809"/>
          </a:xfrm>
        </p:spPr>
        <p:txBody>
          <a:bodyPr/>
          <a:lstStyle/>
          <a:p>
            <a:r>
              <a:rPr lang="en-US" dirty="0"/>
              <a:t>Uses Azure Traffic Manager for local routing</a:t>
            </a:r>
          </a:p>
          <a:p>
            <a:r>
              <a:rPr lang="en-US" dirty="0"/>
              <a:t>Regional </a:t>
            </a:r>
            <a:r>
              <a:rPr lang="en-US" dirty="0" err="1"/>
              <a:t>Webhooks</a:t>
            </a:r>
            <a:r>
              <a:rPr lang="en-US" dirty="0"/>
              <a:t> for local arrival notification</a:t>
            </a:r>
          </a:p>
          <a:p>
            <a:r>
              <a:rPr lang="en-US" dirty="0"/>
              <a:t>Replicas can be added/removed at any time</a:t>
            </a:r>
          </a:p>
          <a:p>
            <a:pPr lvl="1"/>
            <a:r>
              <a:rPr lang="en-US" dirty="0"/>
              <a:t>Traffic manager dynamically updated</a:t>
            </a:r>
          </a:p>
          <a:p>
            <a:pPr lvl="1"/>
            <a:r>
              <a:rPr lang="en-US" dirty="0"/>
              <a:t>Working from a remote location for a while, enable a replica, remove when complete</a:t>
            </a:r>
          </a:p>
        </p:txBody>
      </p:sp>
    </p:spTree>
    <p:extLst>
      <p:ext uri="{BB962C8B-B14F-4D97-AF65-F5344CB8AC3E}">
        <p14:creationId xmlns:p14="http://schemas.microsoft.com/office/powerpoint/2010/main" val="319475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D8CEE-2DED-48B2-9D19-500820F76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 over CDN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AB0E6-FD6C-416A-9292-FDF0CD6CF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3594830"/>
          </a:xfrm>
        </p:spPr>
        <p:txBody>
          <a:bodyPr/>
          <a:lstStyle/>
          <a:p>
            <a:r>
              <a:rPr lang="en-US" dirty="0"/>
              <a:t>Geo-replication is multi-master</a:t>
            </a:r>
          </a:p>
          <a:p>
            <a:r>
              <a:rPr lang="en-US" dirty="0"/>
              <a:t>Push can be done to any region, replicated to others</a:t>
            </a:r>
          </a:p>
          <a:p>
            <a:r>
              <a:rPr lang="en-US" dirty="0"/>
              <a:t>Geo-replication: opt into replicated regions</a:t>
            </a:r>
          </a:p>
          <a:p>
            <a:r>
              <a:rPr lang="en-US" dirty="0"/>
              <a:t>CDN based on a single master</a:t>
            </a:r>
          </a:p>
          <a:p>
            <a:r>
              <a:rPr lang="en-US" dirty="0"/>
              <a:t>CDN costly </a:t>
            </a:r>
          </a:p>
          <a:p>
            <a:pPr lvl="1"/>
            <a:r>
              <a:rPr lang="en-US" dirty="0"/>
              <a:t>Cost comparison…</a:t>
            </a:r>
          </a:p>
        </p:txBody>
      </p:sp>
    </p:spTree>
    <p:extLst>
      <p:ext uri="{BB962C8B-B14F-4D97-AF65-F5344CB8AC3E}">
        <p14:creationId xmlns:p14="http://schemas.microsoft.com/office/powerpoint/2010/main" val="347914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5-50113_Microsoft_Ready_Light_Template">
  <a:themeElements>
    <a:clrScheme name="Microsoft Ready Light">
      <a:dk1>
        <a:srgbClr val="353535"/>
      </a:dk1>
      <a:lt1>
        <a:srgbClr val="FFFFFF"/>
      </a:lt1>
      <a:dk2>
        <a:srgbClr val="002050"/>
      </a:dk2>
      <a:lt2>
        <a:srgbClr val="E6E6E6"/>
      </a:lt2>
      <a:accent1>
        <a:srgbClr val="002050"/>
      </a:accent1>
      <a:accent2>
        <a:srgbClr val="00188F"/>
      </a:accent2>
      <a:accent3>
        <a:srgbClr val="0078D7"/>
      </a:accent3>
      <a:accent4>
        <a:srgbClr val="00BCF2"/>
      </a:accent4>
      <a:accent5>
        <a:srgbClr val="00B294"/>
      </a:accent5>
      <a:accent6>
        <a:srgbClr val="BAD80A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Ready_Template_16x9.potx" id="{73CD10E5-6BB9-40C7-89C8-F0CB96ABC0CF}" vid="{54E896AB-26A2-40C9-9B4F-5BD4E8E2E72B}"/>
    </a:ext>
  </a:extLst>
</a:theme>
</file>

<file path=ppt/theme/theme2.xml><?xml version="1.0" encoding="utf-8"?>
<a:theme xmlns:a="http://schemas.openxmlformats.org/drawingml/2006/main" name="5-50113_Microsoft_Ready_Dark_Template">
  <a:themeElements>
    <a:clrScheme name="Microsoft Ready Dark">
      <a:dk1>
        <a:srgbClr val="353535"/>
      </a:dk1>
      <a:lt1>
        <a:srgbClr val="FFFFFF"/>
      </a:lt1>
      <a:dk2>
        <a:srgbClr val="002050"/>
      </a:dk2>
      <a:lt2>
        <a:srgbClr val="CDF4FF"/>
      </a:lt2>
      <a:accent1>
        <a:srgbClr val="0078D7"/>
      </a:accent1>
      <a:accent2>
        <a:srgbClr val="00BCF2"/>
      </a:accent2>
      <a:accent3>
        <a:srgbClr val="D2D2D2"/>
      </a:accent3>
      <a:accent4>
        <a:srgbClr val="00B294"/>
      </a:accent4>
      <a:accent5>
        <a:srgbClr val="BAD80A"/>
      </a:accent5>
      <a:accent6>
        <a:srgbClr val="737373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Ready_Template_16x9.potx" id="{73CD10E5-6BB9-40C7-89C8-F0CB96ABC0CF}" vid="{FC2AAF48-2452-480C-86DF-1CB35B28F3E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gq7o xmlns="8e8c4003-89fe-4492-a337-2cdcb00edeb3" xsi:nil="true"/>
    <New_x0020_Owner xmlns="8e8c4003-89fe-4492-a337-2cdcb00edeb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32893138124346B620E6DEB5F287E4" ma:contentTypeVersion="11" ma:contentTypeDescription="Create a new document." ma:contentTypeScope="" ma:versionID="b4bbe42939f1bfab72d0fb904e3d6d4f">
  <xsd:schema xmlns:xsd="http://www.w3.org/2001/XMLSchema" xmlns:xs="http://www.w3.org/2001/XMLSchema" xmlns:p="http://schemas.microsoft.com/office/2006/metadata/properties" xmlns:ns1="http://schemas.microsoft.com/sharepoint/v3" xmlns:ns2="8e8c4003-89fe-4492-a337-2cdcb00edeb3" xmlns:ns3="2e9464aa-c916-4ea8-aede-f7988d205450" xmlns:ns4="2ea8513e-ca77-4223-91d5-a99abe791793" targetNamespace="http://schemas.microsoft.com/office/2006/metadata/properties" ma:root="true" ma:fieldsID="e9d3f7b0a923debb53c350b262a6f710" ns1:_="" ns2:_="" ns3:_="" ns4:_="">
    <xsd:import namespace="http://schemas.microsoft.com/sharepoint/v3"/>
    <xsd:import namespace="8e8c4003-89fe-4492-a337-2cdcb00edeb3"/>
    <xsd:import namespace="2e9464aa-c916-4ea8-aede-f7988d205450"/>
    <xsd:import namespace="2ea8513e-ca77-4223-91d5-a99abe791793"/>
    <xsd:element name="properties">
      <xsd:complexType>
        <xsd:sequence>
          <xsd:element name="documentManagement">
            <xsd:complexType>
              <xsd:all>
                <xsd:element ref="ns2:gq7o" minOccurs="0"/>
                <xsd:element ref="ns2:New_x0020_Owner" minOccurs="0"/>
                <xsd:element ref="ns3:SharedWithUsers" minOccurs="0"/>
                <xsd:element ref="ns4:SharingHintHash" minOccurs="0"/>
                <xsd:element ref="ns4:SharedWithDetails" minOccurs="0"/>
                <xsd:element ref="ns3:LastSharedByUser" minOccurs="0"/>
                <xsd:element ref="ns4:LastSharedByTime" minOccurs="0"/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8c4003-89fe-4492-a337-2cdcb00edeb3" elementFormDefault="qualified">
    <xsd:import namespace="http://schemas.microsoft.com/office/2006/documentManagement/types"/>
    <xsd:import namespace="http://schemas.microsoft.com/office/infopath/2007/PartnerControls"/>
    <xsd:element name="gq7o" ma:index="8" nillable="true" ma:displayName="Previous Owner" ma:internalName="gq7o">
      <xsd:simpleType>
        <xsd:restriction base="dms:Text">
          <xsd:maxLength value="255"/>
        </xsd:restriction>
      </xsd:simpleType>
    </xsd:element>
    <xsd:element name="New_x0020_Owner" ma:index="9" nillable="true" ma:displayName="New Owner" ma:internalName="New_x0020_Owner">
      <xsd:simpleType>
        <xsd:restriction base="dms:Text">
          <xsd:maxLength value="255"/>
        </xsd:restriction>
      </xsd:simpleType>
    </xsd:element>
    <xsd:element name="MediaServiceMetadata" ma:index="17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8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9464aa-c916-4ea8-aede-f7988d20545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astSharedByUser" ma:index="13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a8513e-ca77-4223-91d5-a99abe791793" elementFormDefault="qualified">
    <xsd:import namespace="http://schemas.microsoft.com/office/2006/documentManagement/types"/>
    <xsd:import namespace="http://schemas.microsoft.com/office/infopath/2007/PartnerControls"/>
    <xsd:element name="SharingHintHash" ma:index="11" nillable="true" ma:displayName="Sharing Hint Hash" ma:internalName="SharingHintHash" ma:readOnly="true">
      <xsd:simpleType>
        <xsd:restriction base="dms:Text"/>
      </xsd:simple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Time" ma:index="14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8e8c4003-89fe-4492-a337-2cdcb00edeb3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2ea8513e-ca77-4223-91d5-a99abe791793"/>
    <ds:schemaRef ds:uri="2e9464aa-c916-4ea8-aede-f7988d205450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EAAB69-78A3-4A8D-9D0C-EEE8F7A3FA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e8c4003-89fe-4492-a337-2cdcb00edeb3"/>
    <ds:schemaRef ds:uri="2e9464aa-c916-4ea8-aede-f7988d205450"/>
    <ds:schemaRef ds:uri="2ea8513e-ca77-4223-91d5-a99abe7917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Microsoft_Ready_Template_16x9</Template>
  <TotalTime>8154</TotalTime>
  <Words>1481</Words>
  <Application>Microsoft Office PowerPoint</Application>
  <PresentationFormat>Custom</PresentationFormat>
  <Paragraphs>248</Paragraphs>
  <Slides>25</Slides>
  <Notes>25</Notes>
  <HiddenSlides>13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Consolas</vt:lpstr>
      <vt:lpstr>Segoe UI</vt:lpstr>
      <vt:lpstr>Segoe UI Light</vt:lpstr>
      <vt:lpstr>Segoe UI Semilight</vt:lpstr>
      <vt:lpstr>Tahoma</vt:lpstr>
      <vt:lpstr>Wingdings</vt:lpstr>
      <vt:lpstr>5-50113_Microsoft_Ready_Light_Template</vt:lpstr>
      <vt:lpstr>5-50113_Microsoft_Ready_Dark_Template</vt:lpstr>
      <vt:lpstr>ACR Geo-Replicated Registries</vt:lpstr>
      <vt:lpstr>PowerPoint Presentation</vt:lpstr>
      <vt:lpstr>PowerPoint Presentation</vt:lpstr>
      <vt:lpstr>PowerPoint Presentation</vt:lpstr>
      <vt:lpstr>PowerPoint Presentation</vt:lpstr>
      <vt:lpstr>Geo-replication Q&amp;A</vt:lpstr>
      <vt:lpstr>Geo-replication Q&amp;A</vt:lpstr>
      <vt:lpstr>Registry Routing</vt:lpstr>
      <vt:lpstr>Replication over CDN</vt:lpstr>
      <vt:lpstr>Statistics</vt:lpstr>
      <vt:lpstr>Statistics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Steve Lasker</dc:creator>
  <cp:keywords>Microsoft Ready</cp:keywords>
  <dc:description>Template: Mitchell Derrey, Silver Fox Productions_x000d_
Formatting: _x000d_
Audience Type:</dc:description>
  <cp:lastModifiedBy>Steve Lasker</cp:lastModifiedBy>
  <cp:revision>74</cp:revision>
  <dcterms:created xsi:type="dcterms:W3CDTF">2017-07-07T19:12:00Z</dcterms:created>
  <dcterms:modified xsi:type="dcterms:W3CDTF">2017-10-20T02:43:27Z</dcterms:modified>
  <cp:category>Microsoft Ready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0x0101006B32893138124346B620E6DEB5F287E4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stevelas@microsoft.com</vt:lpwstr>
  </property>
  <property fmtid="{D5CDD505-2E9C-101B-9397-08002B2CF9AE}" pid="15" name="MSIP_Label_f42aa342-8706-4288-bd11-ebb85995028c_SetDate">
    <vt:lpwstr>2017-07-07T12:16:34.4004559-07:00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