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14"/>
  </p:notesMasterIdLst>
  <p:handoutMasterIdLst>
    <p:handoutMasterId r:id="rId15"/>
  </p:handoutMasterIdLst>
  <p:sldIdLst>
    <p:sldId id="1367" r:id="rId6"/>
    <p:sldId id="1459" r:id="rId7"/>
    <p:sldId id="1464" r:id="rId8"/>
    <p:sldId id="1461" r:id="rId9"/>
    <p:sldId id="1364" r:id="rId10"/>
    <p:sldId id="1463" r:id="rId11"/>
    <p:sldId id="1326" r:id="rId12"/>
    <p:sldId id="1450" r:id="rId13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- DELETE SECTION" id="{4800C02C-F9A5-49D6-A098-754168CF5DCF}">
          <p14:sldIdLst/>
        </p14:section>
        <p14:section name="Light Connect 2016 Template" id="{D3E95C9D-3DD4-45B7-BFD9-4AE9F68B7B97}">
          <p14:sldIdLst>
            <p14:sldId id="1367"/>
            <p14:sldId id="1459"/>
            <p14:sldId id="1464"/>
            <p14:sldId id="1461"/>
            <p14:sldId id="1364"/>
            <p14:sldId id="1463"/>
            <p14:sldId id="1326"/>
          </p14:sldIdLst>
        </p14:section>
        <p14:section name="Dark Connect 2016 Template" id="{BF2050A5-112F-45DA-ADE2-20086B31A042}">
          <p14:sldIdLst>
            <p14:sldId id="14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C8C"/>
    <a:srgbClr val="505050"/>
    <a:srgbClr val="00BCF2"/>
    <a:srgbClr val="D2D2D2"/>
    <a:srgbClr val="0078D7"/>
    <a:srgbClr val="32145A"/>
    <a:srgbClr val="008272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5306" autoAdjust="0"/>
  </p:normalViewPr>
  <p:slideViewPr>
    <p:cSldViewPr>
      <p:cViewPr varScale="1">
        <p:scale>
          <a:sx n="50" d="100"/>
          <a:sy n="50" d="100"/>
        </p:scale>
        <p:origin x="1374" y="36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3552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Connect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2/24/2017 12:18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Connect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2/24/2017 12:17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you’ve been using Docker a bit, locally, you may be wondering how can I get my containers running in Azure.</a:t>
            </a:r>
          </a:p>
          <a:p>
            <a:r>
              <a:rPr lang="en-US" dirty="0"/>
              <a:t>Hi, I’m Steve Lasker, a program manager in the Azure Developer Experiences team. I work on our container tooling experiences and I wanted to share some of the publishing and configuration tooling we’ve included with Visual Studio 2017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2/24/2017 12:18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2/24/2017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2/24/2017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6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2/24/2017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0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that gives you a good overview of the capabilities of Visual Studio Container Tools.</a:t>
            </a:r>
          </a:p>
          <a:p>
            <a:r>
              <a:rPr lang="en-US" dirty="0"/>
              <a:t>The publishing experience is currently supported for .NET Core container apps, targeting Linux Containers. </a:t>
            </a:r>
          </a:p>
          <a:p>
            <a:r>
              <a:rPr lang="en-US" dirty="0"/>
              <a:t>The Continuous Deployment configuration is built around the Azure Container Service, and currently supports DC/OS. However, we’ll have Kubernetes and Docker coming in the future. </a:t>
            </a:r>
          </a:p>
          <a:p>
            <a:r>
              <a:rPr lang="en-US" dirty="0"/>
              <a:t>With that, I let you get started with containers and continue your productivity while becoming a docker developer.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2/24/2017 12:17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Dark gray background.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2/24/2017 12:17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36702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099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538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7" y="1209973"/>
            <a:ext cx="1112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6240463"/>
            <a:ext cx="12436474" cy="7540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7" y="6490977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la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1241426"/>
            <a:ext cx="5257801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039" y="2939754"/>
            <a:ext cx="4572396" cy="9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1" y="487"/>
            <a:ext cx="12436474" cy="66453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7" y="215806"/>
            <a:ext cx="1187693" cy="25468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7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0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4990" y="3946842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43368" y="1209973"/>
            <a:ext cx="111887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864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1745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032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241426"/>
            <a:ext cx="5333999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31404" y="2944516"/>
            <a:ext cx="4573666" cy="978493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96795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083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6376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72265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81692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341" r:id="rId4"/>
    <p:sldLayoutId id="2147484342" r:id="rId5"/>
    <p:sldLayoutId id="2147484295" r:id="rId6"/>
    <p:sldLayoutId id="2147484240" r:id="rId7"/>
    <p:sldLayoutId id="2147484296" r:id="rId8"/>
    <p:sldLayoutId id="2147484241" r:id="rId9"/>
    <p:sldLayoutId id="2147484297" r:id="rId10"/>
    <p:sldLayoutId id="2147484244" r:id="rId11"/>
    <p:sldLayoutId id="2147484298" r:id="rId12"/>
    <p:sldLayoutId id="2147484245" r:id="rId13"/>
    <p:sldLayoutId id="2147484247" r:id="rId14"/>
    <p:sldLayoutId id="2147484337" r:id="rId15"/>
    <p:sldLayoutId id="2147484249" r:id="rId16"/>
    <p:sldLayoutId id="2147484343" r:id="rId17"/>
    <p:sldLayoutId id="2147484344" r:id="rId18"/>
    <p:sldLayoutId id="2147484301" r:id="rId19"/>
    <p:sldLayoutId id="2147484252" r:id="rId20"/>
    <p:sldLayoutId id="2147484251" r:id="rId21"/>
    <p:sldLayoutId id="2147484254" r:id="rId22"/>
    <p:sldLayoutId id="2147484257" r:id="rId23"/>
    <p:sldLayoutId id="2147484258" r:id="rId24"/>
    <p:sldLayoutId id="2147484260" r:id="rId25"/>
    <p:sldLayoutId id="2147484299" r:id="rId26"/>
    <p:sldLayoutId id="2147484345" r:id="rId27"/>
    <p:sldLayoutId id="2147484263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65" name="Group 64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67" name="Group 66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74" name="Rectangle 73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71" name="Rectangle 70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72" name="Rectangle 71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73" name="Rectangle 72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69" name="TextBox 68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Main colors</a:t>
                </a:r>
              </a:p>
            </p:txBody>
          </p:sp>
          <p:sp>
            <p:nvSpPr>
              <p:cNvPr id="70" name="TextBox 69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Secondary colors (use only when</a:t>
                </a:r>
                <a:r>
                  <a:rPr lang="en-US" sz="1000" baseline="0" dirty="0">
                    <a:solidFill>
                      <a:schemeClr val="bg1"/>
                    </a:solidFill>
                  </a:rPr>
                  <a:t> necessary)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46" r:id="rId19"/>
    <p:sldLayoutId id="2147484347" r:id="rId20"/>
    <p:sldLayoutId id="2147484336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12" Type="http://schemas.openxmlformats.org/officeDocument/2006/relationships/image" Target="../media/image17.emf"/><Relationship Id="rId17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emf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emf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9.g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emf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png"/><Relationship Id="rId5" Type="http://schemas.openxmlformats.org/officeDocument/2006/relationships/image" Target="../media/image19.gif"/><Relationship Id="rId4" Type="http://schemas.openxmlformats.org/officeDocument/2006/relationships/image" Target="../media/image18.png"/><Relationship Id="rId9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aka.ms/cd4v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038" y="1287462"/>
            <a:ext cx="6349999" cy="2209786"/>
          </a:xfrm>
        </p:spPr>
        <p:txBody>
          <a:bodyPr/>
          <a:lstStyle/>
          <a:p>
            <a:pPr lvl="0"/>
            <a:r>
              <a:rPr lang="en-US" sz="4800" dirty="0"/>
              <a:t>Deploying Containers to Azure App Services and </a:t>
            </a:r>
            <a:br>
              <a:rPr lang="en-US" sz="4800" dirty="0"/>
            </a:br>
            <a:r>
              <a:rPr lang="en-US" sz="4800" dirty="0"/>
              <a:t>Azure Container Service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4037" y="4106846"/>
            <a:ext cx="7721599" cy="1828007"/>
          </a:xfrm>
        </p:spPr>
        <p:txBody>
          <a:bodyPr/>
          <a:lstStyle/>
          <a:p>
            <a:r>
              <a:rPr lang="en-US" dirty="0"/>
              <a:t>Steve Lasker</a:t>
            </a:r>
          </a:p>
          <a:p>
            <a:r>
              <a:rPr lang="en-US" dirty="0"/>
              <a:t>Program Manager</a:t>
            </a:r>
          </a:p>
          <a:p>
            <a:r>
              <a:rPr lang="en-US" dirty="0"/>
              <a:t>Azure Developer Experiences</a:t>
            </a:r>
          </a:p>
          <a:p>
            <a:pPr lvl="0" defTabSz="1243284">
              <a:lnSpc>
                <a:spcPct val="100000"/>
              </a:lnSpc>
              <a:buSzTx/>
              <a:defRPr/>
            </a:pPr>
            <a:r>
              <a:rPr lang="en-US" sz="2000" kern="0" dirty="0"/>
              <a:t>@</a:t>
            </a:r>
            <a:r>
              <a:rPr lang="en-US" sz="2000" kern="0" dirty="0" err="1"/>
              <a:t>SteveLasker</a:t>
            </a:r>
            <a:endParaRPr lang="en-US" sz="2000" kern="0" dirty="0"/>
          </a:p>
          <a:p>
            <a:pPr lvl="0" defTabSz="1243284">
              <a:defRPr/>
            </a:pPr>
            <a:r>
              <a:rPr lang="en-US" sz="2000" kern="0" dirty="0"/>
              <a:t>blogs.msdn.microsoft.com/</a:t>
            </a:r>
            <a:r>
              <a:rPr lang="en-US" sz="2000" kern="0" dirty="0" err="1"/>
              <a:t>stevelasker</a:t>
            </a:r>
            <a:endParaRPr lang="en-US" sz="2000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ight Arrow 5"/>
          <p:cNvSpPr/>
          <p:nvPr/>
        </p:nvSpPr>
        <p:spPr>
          <a:xfrm>
            <a:off x="883597" y="1713540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52" name="Picture 35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78D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484104" y="1831154"/>
            <a:ext cx="599890" cy="625597"/>
          </a:xfrm>
          <a:prstGeom prst="rect">
            <a:avLst/>
          </a:prstGeom>
        </p:spPr>
      </p:pic>
      <p:cxnSp>
        <p:nvCxnSpPr>
          <p:cNvPr id="353" name="Straight Arrow Connector 352"/>
          <p:cNvCxnSpPr>
            <a:cxnSpLocks/>
          </p:cNvCxnSpPr>
          <p:nvPr/>
        </p:nvCxnSpPr>
        <p:spPr>
          <a:xfrm>
            <a:off x="4207957" y="2848274"/>
            <a:ext cx="787110" cy="66997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headEnd type="triangle" w="med" len="lg"/>
            <a:tailEnd type="triangle" w="med" len="lg"/>
          </a:ln>
          <a:effectLst/>
        </p:spPr>
      </p:cxnSp>
      <p:grpSp>
        <p:nvGrpSpPr>
          <p:cNvPr id="354" name="Group 353"/>
          <p:cNvGrpSpPr/>
          <p:nvPr/>
        </p:nvGrpSpPr>
        <p:grpSpPr>
          <a:xfrm>
            <a:off x="3682670" y="2575943"/>
            <a:ext cx="532409" cy="311380"/>
            <a:chOff x="4227749" y="3121751"/>
            <a:chExt cx="532409" cy="311380"/>
          </a:xfrm>
        </p:grpSpPr>
        <p:grpSp>
          <p:nvGrpSpPr>
            <p:cNvPr id="355" name="Group 354"/>
            <p:cNvGrpSpPr>
              <a:grpSpLocks noChangeAspect="1"/>
            </p:cNvGrpSpPr>
            <p:nvPr/>
          </p:nvGrpSpPr>
          <p:grpSpPr>
            <a:xfrm>
              <a:off x="4227749" y="3180454"/>
              <a:ext cx="450741" cy="252677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7" name="Rectangle 35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Freeform 73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 74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56" name="Picture 3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287" y="3121751"/>
              <a:ext cx="488871" cy="273622"/>
            </a:xfrm>
            <a:prstGeom prst="rect">
              <a:avLst/>
            </a:prstGeom>
          </p:spPr>
        </p:pic>
      </p:grpSp>
      <p:sp>
        <p:nvSpPr>
          <p:cNvPr id="360" name="Right Arrow 5"/>
          <p:cNvSpPr/>
          <p:nvPr/>
        </p:nvSpPr>
        <p:spPr>
          <a:xfrm>
            <a:off x="3029326" y="1713540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2777875" y="1412218"/>
            <a:ext cx="1483698" cy="1527326"/>
            <a:chOff x="2777875" y="1412218"/>
            <a:chExt cx="1483698" cy="1527326"/>
          </a:xfrm>
        </p:grpSpPr>
        <p:sp>
          <p:nvSpPr>
            <p:cNvPr id="362" name="Rounded Rectangle 12"/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</a:p>
          </p:txBody>
        </p:sp>
        <p:pic>
          <p:nvPicPr>
            <p:cNvPr id="36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2851527" y="150521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6" name="Right Arrow 5"/>
          <p:cNvSpPr/>
          <p:nvPr/>
        </p:nvSpPr>
        <p:spPr>
          <a:xfrm rot="16200000">
            <a:off x="377902" y="3360505"/>
            <a:ext cx="1914090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67" name="Picture 36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78D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80222" y="4804975"/>
            <a:ext cx="599890" cy="625597"/>
          </a:xfrm>
          <a:prstGeom prst="rect">
            <a:avLst/>
          </a:prstGeom>
        </p:spPr>
      </p:pic>
      <p:grpSp>
        <p:nvGrpSpPr>
          <p:cNvPr id="368" name="Group 367"/>
          <p:cNvGrpSpPr/>
          <p:nvPr/>
        </p:nvGrpSpPr>
        <p:grpSpPr>
          <a:xfrm>
            <a:off x="252964" y="4780912"/>
            <a:ext cx="2621099" cy="1786754"/>
            <a:chOff x="252964" y="4780912"/>
            <a:chExt cx="2621099" cy="1786754"/>
          </a:xfrm>
        </p:grpSpPr>
        <p:sp>
          <p:nvSpPr>
            <p:cNvPr id="369" name="Rounded Rectangle 11"/>
            <p:cNvSpPr/>
            <p:nvPr/>
          </p:nvSpPr>
          <p:spPr>
            <a:xfrm>
              <a:off x="300269" y="4780912"/>
              <a:ext cx="2573794" cy="178675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70" name="Group 369"/>
            <p:cNvGrpSpPr/>
            <p:nvPr/>
          </p:nvGrpSpPr>
          <p:grpSpPr>
            <a:xfrm>
              <a:off x="1756065" y="5902498"/>
              <a:ext cx="658373" cy="378242"/>
              <a:chOff x="2195243" y="5902498"/>
              <a:chExt cx="658373" cy="378242"/>
            </a:xfrm>
          </p:grpSpPr>
          <p:sp>
            <p:nvSpPr>
              <p:cNvPr id="382" name="Rectangle 30"/>
              <p:cNvSpPr>
                <a:spLocks noChangeArrowheads="1"/>
              </p:cNvSpPr>
              <p:nvPr/>
            </p:nvSpPr>
            <p:spPr bwMode="auto">
              <a:xfrm>
                <a:off x="2273989" y="5902498"/>
                <a:ext cx="509916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3" name="Oval 31"/>
              <p:cNvSpPr>
                <a:spLocks noChangeArrowheads="1"/>
              </p:cNvSpPr>
              <p:nvPr/>
            </p:nvSpPr>
            <p:spPr bwMode="auto">
              <a:xfrm>
                <a:off x="2524429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4" name="Rectangle 32"/>
              <p:cNvSpPr>
                <a:spLocks noChangeArrowheads="1"/>
              </p:cNvSpPr>
              <p:nvPr/>
            </p:nvSpPr>
            <p:spPr bwMode="auto">
              <a:xfrm>
                <a:off x="2292062" y="5929607"/>
                <a:ext cx="475061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5" name="Freeform 33"/>
              <p:cNvSpPr>
                <a:spLocks/>
              </p:cNvSpPr>
              <p:nvPr/>
            </p:nvSpPr>
            <p:spPr bwMode="auto">
              <a:xfrm>
                <a:off x="2195243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7 w 449"/>
                  <a:gd name="T5" fmla="*/ 18 h 18"/>
                  <a:gd name="T6" fmla="*/ 433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8" y="18"/>
                      <a:pt x="17" y="18"/>
                    </a:cubicBezTo>
                    <a:cubicBezTo>
                      <a:pt x="433" y="18"/>
                      <a:pt x="433" y="18"/>
                      <a:pt x="433" y="18"/>
                    </a:cubicBezTo>
                    <a:cubicBezTo>
                      <a:pt x="442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6" name="Freeform 38"/>
              <p:cNvSpPr>
                <a:spLocks/>
              </p:cNvSpPr>
              <p:nvPr/>
            </p:nvSpPr>
            <p:spPr bwMode="auto">
              <a:xfrm>
                <a:off x="2440519" y="6016100"/>
                <a:ext cx="171693" cy="153621"/>
              </a:xfrm>
              <a:custGeom>
                <a:avLst/>
                <a:gdLst>
                  <a:gd name="T0" fmla="*/ 99 w 117"/>
                  <a:gd name="T1" fmla="*/ 40 h 105"/>
                  <a:gd name="T2" fmla="*/ 114 w 117"/>
                  <a:gd name="T3" fmla="*/ 14 h 105"/>
                  <a:gd name="T4" fmla="*/ 89 w 117"/>
                  <a:gd name="T5" fmla="*/ 1 h 105"/>
                  <a:gd name="T6" fmla="*/ 63 w 117"/>
                  <a:gd name="T7" fmla="*/ 7 h 105"/>
                  <a:gd name="T8" fmla="*/ 40 w 117"/>
                  <a:gd name="T9" fmla="*/ 1 h 105"/>
                  <a:gd name="T10" fmla="*/ 12 w 117"/>
                  <a:gd name="T11" fmla="*/ 18 h 105"/>
                  <a:gd name="T12" fmla="*/ 20 w 117"/>
                  <a:gd name="T13" fmla="*/ 87 h 105"/>
                  <a:gd name="T14" fmla="*/ 42 w 117"/>
                  <a:gd name="T15" fmla="*/ 105 h 105"/>
                  <a:gd name="T16" fmla="*/ 64 w 117"/>
                  <a:gd name="T17" fmla="*/ 99 h 105"/>
                  <a:gd name="T18" fmla="*/ 87 w 117"/>
                  <a:gd name="T19" fmla="*/ 104 h 105"/>
                  <a:gd name="T20" fmla="*/ 108 w 117"/>
                  <a:gd name="T21" fmla="*/ 88 h 105"/>
                  <a:gd name="T22" fmla="*/ 117 w 117"/>
                  <a:gd name="T23" fmla="*/ 68 h 105"/>
                  <a:gd name="T24" fmla="*/ 99 w 117"/>
                  <a:gd name="T25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105">
                    <a:moveTo>
                      <a:pt x="99" y="40"/>
                    </a:moveTo>
                    <a:cubicBezTo>
                      <a:pt x="99" y="23"/>
                      <a:pt x="113" y="15"/>
                      <a:pt x="114" y="14"/>
                    </a:cubicBezTo>
                    <a:cubicBezTo>
                      <a:pt x="106" y="3"/>
                      <a:pt x="93" y="1"/>
                      <a:pt x="89" y="1"/>
                    </a:cubicBezTo>
                    <a:cubicBezTo>
                      <a:pt x="78" y="0"/>
                      <a:pt x="68" y="7"/>
                      <a:pt x="63" y="7"/>
                    </a:cubicBezTo>
                    <a:cubicBezTo>
                      <a:pt x="57" y="7"/>
                      <a:pt x="49" y="1"/>
                      <a:pt x="40" y="1"/>
                    </a:cubicBezTo>
                    <a:cubicBezTo>
                      <a:pt x="28" y="1"/>
                      <a:pt x="18" y="8"/>
                      <a:pt x="12" y="18"/>
                    </a:cubicBezTo>
                    <a:cubicBezTo>
                      <a:pt x="0" y="39"/>
                      <a:pt x="9" y="70"/>
                      <a:pt x="20" y="87"/>
                    </a:cubicBezTo>
                    <a:cubicBezTo>
                      <a:pt x="26" y="96"/>
                      <a:pt x="33" y="105"/>
                      <a:pt x="42" y="105"/>
                    </a:cubicBezTo>
                    <a:cubicBezTo>
                      <a:pt x="51" y="104"/>
                      <a:pt x="54" y="99"/>
                      <a:pt x="64" y="99"/>
                    </a:cubicBezTo>
                    <a:cubicBezTo>
                      <a:pt x="75" y="99"/>
                      <a:pt x="78" y="105"/>
                      <a:pt x="87" y="104"/>
                    </a:cubicBezTo>
                    <a:cubicBezTo>
                      <a:pt x="96" y="104"/>
                      <a:pt x="102" y="96"/>
                      <a:pt x="108" y="88"/>
                    </a:cubicBezTo>
                    <a:cubicBezTo>
                      <a:pt x="115" y="78"/>
                      <a:pt x="117" y="69"/>
                      <a:pt x="117" y="68"/>
                    </a:cubicBezTo>
                    <a:cubicBezTo>
                      <a:pt x="117" y="68"/>
                      <a:pt x="99" y="61"/>
                      <a:pt x="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7" name="Freeform 39"/>
              <p:cNvSpPr>
                <a:spLocks/>
              </p:cNvSpPr>
              <p:nvPr/>
            </p:nvSpPr>
            <p:spPr bwMode="auto">
              <a:xfrm>
                <a:off x="2530884" y="5968335"/>
                <a:ext cx="42600" cy="47765"/>
              </a:xfrm>
              <a:custGeom>
                <a:avLst/>
                <a:gdLst>
                  <a:gd name="T0" fmla="*/ 21 w 29"/>
                  <a:gd name="T1" fmla="*/ 22 h 32"/>
                  <a:gd name="T2" fmla="*/ 28 w 29"/>
                  <a:gd name="T3" fmla="*/ 0 h 32"/>
                  <a:gd name="T4" fmla="*/ 8 w 29"/>
                  <a:gd name="T5" fmla="*/ 10 h 32"/>
                  <a:gd name="T6" fmla="*/ 1 w 29"/>
                  <a:gd name="T7" fmla="*/ 31 h 32"/>
                  <a:gd name="T8" fmla="*/ 21 w 29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21" y="22"/>
                    </a:moveTo>
                    <a:cubicBezTo>
                      <a:pt x="26" y="16"/>
                      <a:pt x="29" y="8"/>
                      <a:pt x="28" y="0"/>
                    </a:cubicBezTo>
                    <a:cubicBezTo>
                      <a:pt x="21" y="0"/>
                      <a:pt x="13" y="4"/>
                      <a:pt x="8" y="10"/>
                    </a:cubicBezTo>
                    <a:cubicBezTo>
                      <a:pt x="3" y="15"/>
                      <a:pt x="0" y="23"/>
                      <a:pt x="1" y="31"/>
                    </a:cubicBezTo>
                    <a:cubicBezTo>
                      <a:pt x="8" y="32"/>
                      <a:pt x="16" y="27"/>
                      <a:pt x="2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606413" y="5902498"/>
              <a:ext cx="658373" cy="378242"/>
              <a:chOff x="1392286" y="5902498"/>
              <a:chExt cx="658373" cy="378242"/>
            </a:xfrm>
          </p:grpSpPr>
          <p:sp>
            <p:nvSpPr>
              <p:cNvPr id="374" name="Rectangle 34"/>
              <p:cNvSpPr>
                <a:spLocks noChangeArrowheads="1"/>
              </p:cNvSpPr>
              <p:nvPr/>
            </p:nvSpPr>
            <p:spPr bwMode="auto">
              <a:xfrm>
                <a:off x="1469742" y="5902498"/>
                <a:ext cx="511207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5" name="Oval 35"/>
              <p:cNvSpPr>
                <a:spLocks noChangeArrowheads="1"/>
              </p:cNvSpPr>
              <p:nvPr/>
            </p:nvSpPr>
            <p:spPr bwMode="auto">
              <a:xfrm>
                <a:off x="1721472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6" name="Rectangle 36"/>
              <p:cNvSpPr>
                <a:spLocks noChangeArrowheads="1"/>
              </p:cNvSpPr>
              <p:nvPr/>
            </p:nvSpPr>
            <p:spPr bwMode="auto">
              <a:xfrm>
                <a:off x="1487815" y="5929607"/>
                <a:ext cx="476352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7" name="Freeform 37"/>
              <p:cNvSpPr>
                <a:spLocks/>
              </p:cNvSpPr>
              <p:nvPr/>
            </p:nvSpPr>
            <p:spPr bwMode="auto">
              <a:xfrm>
                <a:off x="1392286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6 w 449"/>
                  <a:gd name="T5" fmla="*/ 18 h 18"/>
                  <a:gd name="T6" fmla="*/ 432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7" y="18"/>
                      <a:pt x="16" y="18"/>
                    </a:cubicBezTo>
                    <a:cubicBezTo>
                      <a:pt x="432" y="18"/>
                      <a:pt x="432" y="18"/>
                      <a:pt x="432" y="18"/>
                    </a:cubicBezTo>
                    <a:cubicBezTo>
                      <a:pt x="441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8" name="Freeform 40"/>
              <p:cNvSpPr>
                <a:spLocks/>
              </p:cNvSpPr>
              <p:nvPr/>
            </p:nvSpPr>
            <p:spPr bwMode="auto">
              <a:xfrm>
                <a:off x="1711145" y="5988990"/>
                <a:ext cx="98110" cy="86493"/>
              </a:xfrm>
              <a:custGeom>
                <a:avLst/>
                <a:gdLst>
                  <a:gd name="T0" fmla="*/ 0 w 76"/>
                  <a:gd name="T1" fmla="*/ 67 h 67"/>
                  <a:gd name="T2" fmla="*/ 76 w 76"/>
                  <a:gd name="T3" fmla="*/ 67 h 67"/>
                  <a:gd name="T4" fmla="*/ 76 w 76"/>
                  <a:gd name="T5" fmla="*/ 0 h 67"/>
                  <a:gd name="T6" fmla="*/ 0 w 76"/>
                  <a:gd name="T7" fmla="*/ 11 h 67"/>
                  <a:gd name="T8" fmla="*/ 0 w 7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7">
                    <a:moveTo>
                      <a:pt x="0" y="67"/>
                    </a:moveTo>
                    <a:lnTo>
                      <a:pt x="76" y="67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9" name="Freeform 41"/>
              <p:cNvSpPr>
                <a:spLocks/>
              </p:cNvSpPr>
              <p:nvPr/>
            </p:nvSpPr>
            <p:spPr bwMode="auto">
              <a:xfrm>
                <a:off x="1633689" y="6003191"/>
                <a:ext cx="73582" cy="72292"/>
              </a:xfrm>
              <a:custGeom>
                <a:avLst/>
                <a:gdLst>
                  <a:gd name="T0" fmla="*/ 57 w 57"/>
                  <a:gd name="T1" fmla="*/ 56 h 56"/>
                  <a:gd name="T2" fmla="*/ 57 w 57"/>
                  <a:gd name="T3" fmla="*/ 0 h 56"/>
                  <a:gd name="T4" fmla="*/ 0 w 57"/>
                  <a:gd name="T5" fmla="*/ 8 h 56"/>
                  <a:gd name="T6" fmla="*/ 0 w 57"/>
                  <a:gd name="T7" fmla="*/ 56 h 56"/>
                  <a:gd name="T8" fmla="*/ 57 w 5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57" y="56"/>
                    </a:moveTo>
                    <a:lnTo>
                      <a:pt x="57" y="0"/>
                    </a:lnTo>
                    <a:lnTo>
                      <a:pt x="0" y="8"/>
                    </a:lnTo>
                    <a:lnTo>
                      <a:pt x="0" y="56"/>
                    </a:lnTo>
                    <a:lnTo>
                      <a:pt x="5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0" name="Freeform 42"/>
              <p:cNvSpPr>
                <a:spLocks/>
              </p:cNvSpPr>
              <p:nvPr/>
            </p:nvSpPr>
            <p:spPr bwMode="auto">
              <a:xfrm>
                <a:off x="1633689" y="6078064"/>
                <a:ext cx="73582" cy="73583"/>
              </a:xfrm>
              <a:custGeom>
                <a:avLst/>
                <a:gdLst>
                  <a:gd name="T0" fmla="*/ 57 w 57"/>
                  <a:gd name="T1" fmla="*/ 0 h 57"/>
                  <a:gd name="T2" fmla="*/ 0 w 57"/>
                  <a:gd name="T3" fmla="*/ 0 h 57"/>
                  <a:gd name="T4" fmla="*/ 0 w 57"/>
                  <a:gd name="T5" fmla="*/ 49 h 57"/>
                  <a:gd name="T6" fmla="*/ 57 w 57"/>
                  <a:gd name="T7" fmla="*/ 57 h 57"/>
                  <a:gd name="T8" fmla="*/ 57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57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57" y="57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1" name="Freeform 43"/>
              <p:cNvSpPr>
                <a:spLocks/>
              </p:cNvSpPr>
              <p:nvPr/>
            </p:nvSpPr>
            <p:spPr bwMode="auto">
              <a:xfrm>
                <a:off x="1711145" y="6078064"/>
                <a:ext cx="98110" cy="87783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7 h 68"/>
                  <a:gd name="T4" fmla="*/ 76 w 76"/>
                  <a:gd name="T5" fmla="*/ 68 h 68"/>
                  <a:gd name="T6" fmla="*/ 76 w 76"/>
                  <a:gd name="T7" fmla="*/ 0 h 68"/>
                  <a:gd name="T8" fmla="*/ 0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lnTo>
                      <a:pt x="0" y="57"/>
                    </a:lnTo>
                    <a:lnTo>
                      <a:pt x="76" y="68"/>
                    </a:ln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372" name="TextBox 371"/>
            <p:cNvSpPr txBox="1"/>
            <p:nvPr/>
          </p:nvSpPr>
          <p:spPr>
            <a:xfrm>
              <a:off x="252964" y="4876684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</a:p>
          </p:txBody>
        </p:sp>
        <p:pic>
          <p:nvPicPr>
            <p:cNvPr id="373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362028" y="6201582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8" name="Right Arrow 5"/>
          <p:cNvSpPr/>
          <p:nvPr/>
        </p:nvSpPr>
        <p:spPr>
          <a:xfrm>
            <a:off x="5620115" y="1702754"/>
            <a:ext cx="2041084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Freeform: Shape 388"/>
          <p:cNvSpPr/>
          <p:nvPr/>
        </p:nvSpPr>
        <p:spPr>
          <a:xfrm rot="16200000">
            <a:off x="6758955" y="2587437"/>
            <a:ext cx="4421694" cy="1202278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7029" h="1202278">
                <a:moveTo>
                  <a:pt x="4387029" y="881005"/>
                </a:moveTo>
                <a:lnTo>
                  <a:pt x="4387029" y="1202278"/>
                </a:lnTo>
                <a:lnTo>
                  <a:pt x="4714" y="1202278"/>
                </a:lnTo>
                <a:lnTo>
                  <a:pt x="4714" y="885097"/>
                </a:lnTo>
                <a:lnTo>
                  <a:pt x="0" y="885083"/>
                </a:lnTo>
                <a:lnTo>
                  <a:pt x="4714" y="883793"/>
                </a:lnTo>
                <a:lnTo>
                  <a:pt x="4714" y="881005"/>
                </a:lnTo>
                <a:lnTo>
                  <a:pt x="14900" y="881005"/>
                </a:lnTo>
                <a:lnTo>
                  <a:pt x="3233840" y="0"/>
                </a:lnTo>
                <a:lnTo>
                  <a:pt x="4365100" y="881005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390" name="Title 1"/>
          <p:cNvSpPr txBox="1">
            <a:spLocks/>
          </p:cNvSpPr>
          <p:nvPr/>
        </p:nvSpPr>
        <p:spPr>
          <a:xfrm>
            <a:off x="838200" y="365126"/>
            <a:ext cx="10515600" cy="73788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Containerized Workflow</a:t>
            </a: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391" name="Bent Arrow 14"/>
          <p:cNvSpPr/>
          <p:nvPr/>
        </p:nvSpPr>
        <p:spPr>
          <a:xfrm rot="10800000">
            <a:off x="2914555" y="2859075"/>
            <a:ext cx="5846899" cy="3122594"/>
          </a:xfrm>
          <a:prstGeom prst="bentArrow">
            <a:avLst>
              <a:gd name="adj1" fmla="val 4873"/>
              <a:gd name="adj2" fmla="val 8600"/>
              <a:gd name="adj3" fmla="val 13322"/>
              <a:gd name="adj4" fmla="val 294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AutoShape 21"/>
          <p:cNvSpPr>
            <a:spLocks noChangeAspect="1" noChangeArrowheads="1" noTextEdit="1"/>
          </p:cNvSpPr>
          <p:nvPr/>
        </p:nvSpPr>
        <p:spPr bwMode="auto">
          <a:xfrm>
            <a:off x="473679" y="5153617"/>
            <a:ext cx="2234594" cy="144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8658332" y="5708512"/>
            <a:ext cx="1524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i="1" kern="0" dirty="0">
                <a:solidFill>
                  <a:sysClr val="windowText" lastClr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Outer-Loop</a:t>
            </a:r>
          </a:p>
        </p:txBody>
      </p:sp>
      <p:sp>
        <p:nvSpPr>
          <p:cNvPr id="394" name="Rectangle 393"/>
          <p:cNvSpPr/>
          <p:nvPr/>
        </p:nvSpPr>
        <p:spPr>
          <a:xfrm>
            <a:off x="636182" y="3714956"/>
            <a:ext cx="51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100" kern="0" dirty="0">
                <a:solidFill>
                  <a:sysClr val="windowText" lastClr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Push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sysClr val="windowText" lastClr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</p:txBody>
      </p:sp>
      <p:cxnSp>
        <p:nvCxnSpPr>
          <p:cNvPr id="395" name="Straight Arrow Connector 394"/>
          <p:cNvCxnSpPr>
            <a:cxnSpLocks/>
          </p:cNvCxnSpPr>
          <p:nvPr/>
        </p:nvCxnSpPr>
        <p:spPr>
          <a:xfrm flipH="1">
            <a:off x="2977429" y="3885006"/>
            <a:ext cx="2007096" cy="118625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headEnd type="none"/>
            <a:tailEnd type="triangle" w="med" len="lg"/>
          </a:ln>
          <a:effectLst/>
        </p:spPr>
      </p:cxnSp>
      <p:grpSp>
        <p:nvGrpSpPr>
          <p:cNvPr id="396" name="Group 395"/>
          <p:cNvGrpSpPr/>
          <p:nvPr/>
        </p:nvGrpSpPr>
        <p:grpSpPr>
          <a:xfrm>
            <a:off x="7572388" y="1387710"/>
            <a:ext cx="1488138" cy="1638004"/>
            <a:chOff x="7572388" y="1387710"/>
            <a:chExt cx="1488138" cy="1638004"/>
          </a:xfrm>
        </p:grpSpPr>
        <p:sp>
          <p:nvSpPr>
            <p:cNvPr id="397" name="Rounded Rectangle 26"/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1" name="Picture 4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sp>
          <p:nvSpPr>
            <p:cNvPr id="402" name="TextBox 401"/>
            <p:cNvSpPr txBox="1"/>
            <p:nvPr/>
          </p:nvSpPr>
          <p:spPr>
            <a:xfrm>
              <a:off x="7849949" y="138771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</a:p>
          </p:txBody>
        </p:sp>
        <p:pic>
          <p:nvPicPr>
            <p:cNvPr id="403" name="Picture 4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404" name="Straight Connector 403"/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9525" cap="flat" cmpd="sng" algn="ctr">
              <a:solidFill>
                <a:srgbClr val="353535"/>
              </a:solidFill>
              <a:prstDash val="dash"/>
            </a:ln>
            <a:effectLst/>
          </p:spPr>
        </p:cxnSp>
        <p:cxnSp>
          <p:nvCxnSpPr>
            <p:cNvPr id="405" name="Straight Connector 404"/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9525" cap="flat" cmpd="sng" algn="ctr">
              <a:solidFill>
                <a:srgbClr val="353535"/>
              </a:solidFill>
              <a:prstDash val="dash"/>
            </a:ln>
            <a:effectLst/>
          </p:spPr>
        </p:cxnSp>
        <p:sp>
          <p:nvSpPr>
            <p:cNvPr id="406" name="Rectangle: Rounded Corners 405"/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4681901" y="4747986"/>
            <a:ext cx="2069421" cy="1612297"/>
            <a:chOff x="4681901" y="4747986"/>
            <a:chExt cx="2069421" cy="1612297"/>
          </a:xfrm>
        </p:grpSpPr>
        <p:pic>
          <p:nvPicPr>
            <p:cNvPr id="408" name="Picture 407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205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681901" y="4854122"/>
              <a:ext cx="2069421" cy="1506161"/>
            </a:xfrm>
            <a:prstGeom prst="rect">
              <a:avLst/>
            </a:prstGeom>
          </p:spPr>
        </p:pic>
        <p:sp>
          <p:nvSpPr>
            <p:cNvPr id="409" name="Rectangle 408"/>
            <p:cNvSpPr/>
            <p:nvPr/>
          </p:nvSpPr>
          <p:spPr>
            <a:xfrm>
              <a:off x="4984766" y="4897716"/>
              <a:ext cx="1705477" cy="202787"/>
            </a:xfrm>
            <a:prstGeom prst="rect">
              <a:avLst/>
            </a:prstGeom>
            <a:solidFill>
              <a:srgbClr val="65656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5291402" y="4747986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9553859" y="977729"/>
            <a:ext cx="2563550" cy="621314"/>
            <a:chOff x="2260698" y="1058892"/>
            <a:chExt cx="2563550" cy="621314"/>
          </a:xfrm>
        </p:grpSpPr>
        <p:sp>
          <p:nvSpPr>
            <p:cNvPr id="412" name="Rectangle 411"/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pic>
          <p:nvPicPr>
            <p:cNvPr id="413" name="Picture 4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414" name="Group 413"/>
          <p:cNvGrpSpPr/>
          <p:nvPr/>
        </p:nvGrpSpPr>
        <p:grpSpPr>
          <a:xfrm>
            <a:off x="9553859" y="1610869"/>
            <a:ext cx="2563550" cy="621314"/>
            <a:chOff x="2260698" y="1672902"/>
            <a:chExt cx="2563550" cy="621314"/>
          </a:xfrm>
        </p:grpSpPr>
        <p:sp>
          <p:nvSpPr>
            <p:cNvPr id="415" name="Rectangle 414"/>
            <p:cNvSpPr/>
            <p:nvPr/>
          </p:nvSpPr>
          <p:spPr>
            <a:xfrm>
              <a:off x="2260698" y="167290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pic>
          <p:nvPicPr>
            <p:cNvPr id="416" name="Picture 4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grpSp>
        <p:nvGrpSpPr>
          <p:cNvPr id="417" name="Group 416"/>
          <p:cNvGrpSpPr/>
          <p:nvPr/>
        </p:nvGrpSpPr>
        <p:grpSpPr>
          <a:xfrm>
            <a:off x="9553859" y="2244009"/>
            <a:ext cx="2538168" cy="621314"/>
            <a:chOff x="2273389" y="3653513"/>
            <a:chExt cx="2538168" cy="621314"/>
          </a:xfrm>
        </p:grpSpPr>
        <p:sp>
          <p:nvSpPr>
            <p:cNvPr id="418" name="Rectangle 417"/>
            <p:cNvSpPr/>
            <p:nvPr/>
          </p:nvSpPr>
          <p:spPr>
            <a:xfrm>
              <a:off x="2273389" y="3653513"/>
              <a:ext cx="2538168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Batch</a:t>
              </a:r>
            </a:p>
          </p:txBody>
        </p:sp>
        <p:pic>
          <p:nvPicPr>
            <p:cNvPr id="419" name="Picture 4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66881" y="3720680"/>
              <a:ext cx="534650" cy="495720"/>
            </a:xfrm>
            <a:prstGeom prst="rect">
              <a:avLst/>
            </a:prstGeom>
          </p:spPr>
        </p:pic>
      </p:grpSp>
      <p:grpSp>
        <p:nvGrpSpPr>
          <p:cNvPr id="420" name="Group 419"/>
          <p:cNvGrpSpPr/>
          <p:nvPr/>
        </p:nvGrpSpPr>
        <p:grpSpPr>
          <a:xfrm>
            <a:off x="9553859" y="2877149"/>
            <a:ext cx="2563550" cy="621314"/>
            <a:chOff x="2260698" y="2350204"/>
            <a:chExt cx="2563550" cy="621314"/>
          </a:xfrm>
        </p:grpSpPr>
        <p:sp>
          <p:nvSpPr>
            <p:cNvPr id="421" name="Rectangle 420"/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App Services</a:t>
              </a:r>
            </a:p>
          </p:txBody>
        </p:sp>
        <p:pic>
          <p:nvPicPr>
            <p:cNvPr id="422" name="Picture 42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sp>
        <p:nvSpPr>
          <p:cNvPr id="423" name="Rectangle 422"/>
          <p:cNvSpPr/>
          <p:nvPr/>
        </p:nvSpPr>
        <p:spPr>
          <a:xfrm>
            <a:off x="9553859" y="3510289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Coming soon</a:t>
            </a:r>
          </a:p>
        </p:txBody>
      </p:sp>
      <p:sp>
        <p:nvSpPr>
          <p:cNvPr id="424" name="Rectangle 423"/>
          <p:cNvSpPr/>
          <p:nvPr/>
        </p:nvSpPr>
        <p:spPr>
          <a:xfrm>
            <a:off x="9553859" y="4776567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425" name="Rectangle 424"/>
          <p:cNvSpPr/>
          <p:nvPr/>
        </p:nvSpPr>
        <p:spPr>
          <a:xfrm>
            <a:off x="9553859" y="4143429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426" name="Group 425"/>
          <p:cNvGrpSpPr/>
          <p:nvPr/>
        </p:nvGrpSpPr>
        <p:grpSpPr>
          <a:xfrm>
            <a:off x="898476" y="5113778"/>
            <a:ext cx="1346048" cy="896502"/>
            <a:chOff x="1883426" y="5104140"/>
            <a:chExt cx="1346048" cy="896502"/>
          </a:xfrm>
        </p:grpSpPr>
        <p:pic>
          <p:nvPicPr>
            <p:cNvPr id="427" name="Picture 42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428" name="Rectangle 427"/>
            <p:cNvSpPr/>
            <p:nvPr/>
          </p:nvSpPr>
          <p:spPr>
            <a:xfrm>
              <a:off x="1883426" y="5483571"/>
              <a:ext cx="26770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379447" y="5104140"/>
              <a:ext cx="20037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817502" y="5483571"/>
              <a:ext cx="41197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308915" y="5862143"/>
              <a:ext cx="341440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1369381" y="4802368"/>
            <a:ext cx="1509926" cy="895613"/>
            <a:chOff x="1369381" y="4802368"/>
            <a:chExt cx="1509926" cy="895613"/>
          </a:xfrm>
        </p:grpSpPr>
        <p:pic>
          <p:nvPicPr>
            <p:cNvPr id="433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309" y="4802368"/>
              <a:ext cx="598998" cy="3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4" name="Picture_x0020_6" descr="image0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381" y="5426936"/>
              <a:ext cx="297381" cy="271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5" name="Rectangle 434"/>
          <p:cNvSpPr/>
          <p:nvPr/>
        </p:nvSpPr>
        <p:spPr>
          <a:xfrm>
            <a:off x="287489" y="4752893"/>
            <a:ext cx="11193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300" i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Inner-Loop</a:t>
            </a:r>
          </a:p>
        </p:txBody>
      </p:sp>
      <p:pic>
        <p:nvPicPr>
          <p:cNvPr id="436" name="Picture 12" descr="Image result for docker 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32" y="2499978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7" name="Group 436"/>
          <p:cNvGrpSpPr/>
          <p:nvPr/>
        </p:nvGrpSpPr>
        <p:grpSpPr>
          <a:xfrm>
            <a:off x="4974763" y="1387710"/>
            <a:ext cx="1483698" cy="1551834"/>
            <a:chOff x="4974763" y="1387710"/>
            <a:chExt cx="1483698" cy="1551834"/>
          </a:xfrm>
        </p:grpSpPr>
        <p:sp>
          <p:nvSpPr>
            <p:cNvPr id="438" name="Rounded Rectangle 12"/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</a:p>
          </p:txBody>
        </p:sp>
        <p:pic>
          <p:nvPicPr>
            <p:cNvPr id="441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5039078" y="150521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2" name="Straight Arrow Connector 441"/>
          <p:cNvCxnSpPr>
            <a:cxnSpLocks/>
          </p:cNvCxnSpPr>
          <p:nvPr/>
        </p:nvCxnSpPr>
        <p:spPr>
          <a:xfrm flipV="1">
            <a:off x="6462901" y="2869658"/>
            <a:ext cx="1167160" cy="572509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headEnd type="none"/>
            <a:tailEnd type="triangle" w="med" len="lg"/>
          </a:ln>
          <a:effectLst/>
        </p:spPr>
      </p:cxnSp>
      <p:pic>
        <p:nvPicPr>
          <p:cNvPr id="443" name="Picture 12" descr="Image result for docker 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02" y="2499978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" name="Rectangle 443"/>
          <p:cNvSpPr/>
          <p:nvPr/>
        </p:nvSpPr>
        <p:spPr>
          <a:xfrm>
            <a:off x="4381894" y="1449630"/>
            <a:ext cx="533400" cy="1449680"/>
          </a:xfrm>
          <a:prstGeom prst="rect">
            <a:avLst/>
          </a:prstGeom>
          <a:pattFill prst="horzBrick">
            <a:fgClr>
              <a:sysClr val="window" lastClr="FFFFFF"/>
            </a:fgClr>
            <a:bgClr>
              <a:srgbClr val="C0504D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1779210" y="1037548"/>
            <a:ext cx="4238318" cy="459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791" hangingPunct="0">
              <a:defRPr/>
            </a:pPr>
            <a:r>
              <a:rPr lang="en-US" sz="2400" kern="0" dirty="0">
                <a:solidFill>
                  <a:srgbClr val="68217A"/>
                </a:solidFill>
                <a:latin typeface="Calibri"/>
                <a:cs typeface="Calibri"/>
                <a:sym typeface="Calibri"/>
              </a:rPr>
              <a:t>Visual Studio Team Services</a:t>
            </a:r>
          </a:p>
        </p:txBody>
      </p:sp>
      <p:grpSp>
        <p:nvGrpSpPr>
          <p:cNvPr id="446" name="Group 445"/>
          <p:cNvGrpSpPr/>
          <p:nvPr/>
        </p:nvGrpSpPr>
        <p:grpSpPr>
          <a:xfrm>
            <a:off x="608671" y="1428750"/>
            <a:ext cx="1483698" cy="1510794"/>
            <a:chOff x="608671" y="1428750"/>
            <a:chExt cx="1483698" cy="1510794"/>
          </a:xfrm>
        </p:grpSpPr>
        <p:sp>
          <p:nvSpPr>
            <p:cNvPr id="447" name="Rounded Rectangle 11"/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</a:p>
          </p:txBody>
        </p:sp>
        <p:pic>
          <p:nvPicPr>
            <p:cNvPr id="450" name="Picture 44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71050" y="2532908"/>
              <a:ext cx="360364" cy="358071"/>
            </a:xfrm>
            <a:prstGeom prst="rect">
              <a:avLst/>
            </a:prstGeom>
          </p:spPr>
        </p:pic>
        <p:pic>
          <p:nvPicPr>
            <p:cNvPr id="451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63976" y="150521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2" name="Picture 10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03"/>
            <a:stretch/>
          </p:blipFill>
          <p:spPr bwMode="auto">
            <a:xfrm>
              <a:off x="663487" y="2496747"/>
              <a:ext cx="349426" cy="4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3" name="Group 452"/>
          <p:cNvGrpSpPr/>
          <p:nvPr/>
        </p:nvGrpSpPr>
        <p:grpSpPr>
          <a:xfrm>
            <a:off x="4935788" y="3124454"/>
            <a:ext cx="1560868" cy="1478514"/>
            <a:chOff x="4863724" y="3106743"/>
            <a:chExt cx="1560868" cy="1478514"/>
          </a:xfrm>
        </p:grpSpPr>
        <p:sp>
          <p:nvSpPr>
            <p:cNvPr id="454" name="Rounded Rectangle 12"/>
            <p:cNvSpPr/>
            <p:nvPr/>
          </p:nvSpPr>
          <p:spPr>
            <a:xfrm>
              <a:off x="4863724" y="3106743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386">
                <a:defRPr/>
              </a:pPr>
              <a:endParaRPr lang="en-US" sz="1100" kern="0" dirty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5459227" y="3546106"/>
              <a:ext cx="96536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</p:grpSp>
      <p:pic>
        <p:nvPicPr>
          <p:cNvPr id="456" name="Picture 45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83276" y="3670587"/>
            <a:ext cx="565903" cy="5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50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00052 -0.368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9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9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0.14232 5.55112E-1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10742 0.12361 " pathEditMode="relative" rAng="0" ptsTypes="AA">
                                      <p:cBhvr>
                                        <p:cTn id="77" dur="1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9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9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900"/>
                            </p:stCondLst>
                            <p:childTnLst>
                              <p:par>
                                <p:cTn id="10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7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6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5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7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1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  <p:bldP spid="360" grpId="0" animBg="1"/>
      <p:bldP spid="366" grpId="0" animBg="1"/>
      <p:bldP spid="388" grpId="0" animBg="1"/>
      <p:bldP spid="389" grpId="0" animBg="1"/>
      <p:bldP spid="391" grpId="0" animBg="1"/>
      <p:bldP spid="393" grpId="0"/>
      <p:bldP spid="394" grpId="0"/>
      <p:bldP spid="423" grpId="0" animBg="1"/>
      <p:bldP spid="424" grpId="0" animBg="1"/>
      <p:bldP spid="425" grpId="0" animBg="1"/>
      <p:bldP spid="444" grpId="0" animBg="1"/>
      <p:bldP spid="4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loud 109"/>
          <p:cNvSpPr/>
          <p:nvPr/>
        </p:nvSpPr>
        <p:spPr bwMode="auto">
          <a:xfrm>
            <a:off x="7926295" y="272531"/>
            <a:ext cx="4495069" cy="5695803"/>
          </a:xfrm>
          <a:prstGeom prst="cloud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Azure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Direct to Azure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2964" y="4780912"/>
            <a:ext cx="2621099" cy="1786754"/>
            <a:chOff x="252964" y="4780912"/>
            <a:chExt cx="2621099" cy="1786754"/>
          </a:xfrm>
        </p:grpSpPr>
        <p:sp>
          <p:nvSpPr>
            <p:cNvPr id="21" name="Rounded Rectangle 11"/>
            <p:cNvSpPr/>
            <p:nvPr/>
          </p:nvSpPr>
          <p:spPr>
            <a:xfrm>
              <a:off x="300269" y="4780912"/>
              <a:ext cx="2573794" cy="178675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1756065" y="5902498"/>
              <a:ext cx="658373" cy="378242"/>
              <a:chOff x="2195243" y="5902498"/>
              <a:chExt cx="658373" cy="378242"/>
            </a:xfrm>
          </p:grpSpPr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273989" y="5902498"/>
                <a:ext cx="509916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524429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292062" y="5929607"/>
                <a:ext cx="475061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195243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7 w 449"/>
                  <a:gd name="T5" fmla="*/ 18 h 18"/>
                  <a:gd name="T6" fmla="*/ 433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8" y="18"/>
                      <a:pt x="17" y="18"/>
                    </a:cubicBezTo>
                    <a:cubicBezTo>
                      <a:pt x="433" y="18"/>
                      <a:pt x="433" y="18"/>
                      <a:pt x="433" y="18"/>
                    </a:cubicBezTo>
                    <a:cubicBezTo>
                      <a:pt x="442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" name="Freeform 38"/>
              <p:cNvSpPr>
                <a:spLocks/>
              </p:cNvSpPr>
              <p:nvPr/>
            </p:nvSpPr>
            <p:spPr bwMode="auto">
              <a:xfrm>
                <a:off x="2440519" y="6016100"/>
                <a:ext cx="171693" cy="153621"/>
              </a:xfrm>
              <a:custGeom>
                <a:avLst/>
                <a:gdLst>
                  <a:gd name="T0" fmla="*/ 99 w 117"/>
                  <a:gd name="T1" fmla="*/ 40 h 105"/>
                  <a:gd name="T2" fmla="*/ 114 w 117"/>
                  <a:gd name="T3" fmla="*/ 14 h 105"/>
                  <a:gd name="T4" fmla="*/ 89 w 117"/>
                  <a:gd name="T5" fmla="*/ 1 h 105"/>
                  <a:gd name="T6" fmla="*/ 63 w 117"/>
                  <a:gd name="T7" fmla="*/ 7 h 105"/>
                  <a:gd name="T8" fmla="*/ 40 w 117"/>
                  <a:gd name="T9" fmla="*/ 1 h 105"/>
                  <a:gd name="T10" fmla="*/ 12 w 117"/>
                  <a:gd name="T11" fmla="*/ 18 h 105"/>
                  <a:gd name="T12" fmla="*/ 20 w 117"/>
                  <a:gd name="T13" fmla="*/ 87 h 105"/>
                  <a:gd name="T14" fmla="*/ 42 w 117"/>
                  <a:gd name="T15" fmla="*/ 105 h 105"/>
                  <a:gd name="T16" fmla="*/ 64 w 117"/>
                  <a:gd name="T17" fmla="*/ 99 h 105"/>
                  <a:gd name="T18" fmla="*/ 87 w 117"/>
                  <a:gd name="T19" fmla="*/ 104 h 105"/>
                  <a:gd name="T20" fmla="*/ 108 w 117"/>
                  <a:gd name="T21" fmla="*/ 88 h 105"/>
                  <a:gd name="T22" fmla="*/ 117 w 117"/>
                  <a:gd name="T23" fmla="*/ 68 h 105"/>
                  <a:gd name="T24" fmla="*/ 99 w 117"/>
                  <a:gd name="T25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105">
                    <a:moveTo>
                      <a:pt x="99" y="40"/>
                    </a:moveTo>
                    <a:cubicBezTo>
                      <a:pt x="99" y="23"/>
                      <a:pt x="113" y="15"/>
                      <a:pt x="114" y="14"/>
                    </a:cubicBezTo>
                    <a:cubicBezTo>
                      <a:pt x="106" y="3"/>
                      <a:pt x="93" y="1"/>
                      <a:pt x="89" y="1"/>
                    </a:cubicBezTo>
                    <a:cubicBezTo>
                      <a:pt x="78" y="0"/>
                      <a:pt x="68" y="7"/>
                      <a:pt x="63" y="7"/>
                    </a:cubicBezTo>
                    <a:cubicBezTo>
                      <a:pt x="57" y="7"/>
                      <a:pt x="49" y="1"/>
                      <a:pt x="40" y="1"/>
                    </a:cubicBezTo>
                    <a:cubicBezTo>
                      <a:pt x="28" y="1"/>
                      <a:pt x="18" y="8"/>
                      <a:pt x="12" y="18"/>
                    </a:cubicBezTo>
                    <a:cubicBezTo>
                      <a:pt x="0" y="39"/>
                      <a:pt x="9" y="70"/>
                      <a:pt x="20" y="87"/>
                    </a:cubicBezTo>
                    <a:cubicBezTo>
                      <a:pt x="26" y="96"/>
                      <a:pt x="33" y="105"/>
                      <a:pt x="42" y="105"/>
                    </a:cubicBezTo>
                    <a:cubicBezTo>
                      <a:pt x="51" y="104"/>
                      <a:pt x="54" y="99"/>
                      <a:pt x="64" y="99"/>
                    </a:cubicBezTo>
                    <a:cubicBezTo>
                      <a:pt x="75" y="99"/>
                      <a:pt x="78" y="105"/>
                      <a:pt x="87" y="104"/>
                    </a:cubicBezTo>
                    <a:cubicBezTo>
                      <a:pt x="96" y="104"/>
                      <a:pt x="102" y="96"/>
                      <a:pt x="108" y="88"/>
                    </a:cubicBezTo>
                    <a:cubicBezTo>
                      <a:pt x="115" y="78"/>
                      <a:pt x="117" y="69"/>
                      <a:pt x="117" y="68"/>
                    </a:cubicBezTo>
                    <a:cubicBezTo>
                      <a:pt x="117" y="68"/>
                      <a:pt x="99" y="61"/>
                      <a:pt x="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9" name="Freeform 39"/>
              <p:cNvSpPr>
                <a:spLocks/>
              </p:cNvSpPr>
              <p:nvPr/>
            </p:nvSpPr>
            <p:spPr bwMode="auto">
              <a:xfrm>
                <a:off x="2530884" y="5968335"/>
                <a:ext cx="42600" cy="47765"/>
              </a:xfrm>
              <a:custGeom>
                <a:avLst/>
                <a:gdLst>
                  <a:gd name="T0" fmla="*/ 21 w 29"/>
                  <a:gd name="T1" fmla="*/ 22 h 32"/>
                  <a:gd name="T2" fmla="*/ 28 w 29"/>
                  <a:gd name="T3" fmla="*/ 0 h 32"/>
                  <a:gd name="T4" fmla="*/ 8 w 29"/>
                  <a:gd name="T5" fmla="*/ 10 h 32"/>
                  <a:gd name="T6" fmla="*/ 1 w 29"/>
                  <a:gd name="T7" fmla="*/ 31 h 32"/>
                  <a:gd name="T8" fmla="*/ 21 w 29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21" y="22"/>
                    </a:moveTo>
                    <a:cubicBezTo>
                      <a:pt x="26" y="16"/>
                      <a:pt x="29" y="8"/>
                      <a:pt x="28" y="0"/>
                    </a:cubicBezTo>
                    <a:cubicBezTo>
                      <a:pt x="21" y="0"/>
                      <a:pt x="13" y="4"/>
                      <a:pt x="8" y="10"/>
                    </a:cubicBezTo>
                    <a:cubicBezTo>
                      <a:pt x="3" y="15"/>
                      <a:pt x="0" y="23"/>
                      <a:pt x="1" y="31"/>
                    </a:cubicBezTo>
                    <a:cubicBezTo>
                      <a:pt x="8" y="32"/>
                      <a:pt x="16" y="27"/>
                      <a:pt x="2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606413" y="5902498"/>
              <a:ext cx="658373" cy="378242"/>
              <a:chOff x="1392286" y="5902498"/>
              <a:chExt cx="658373" cy="378242"/>
            </a:xfrm>
          </p:grpSpPr>
          <p:sp>
            <p:nvSpPr>
              <p:cNvPr id="26" name="Rectangle 34"/>
              <p:cNvSpPr>
                <a:spLocks noChangeArrowheads="1"/>
              </p:cNvSpPr>
              <p:nvPr/>
            </p:nvSpPr>
            <p:spPr bwMode="auto">
              <a:xfrm>
                <a:off x="1469742" y="5902498"/>
                <a:ext cx="511207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>
                <a:off x="1721472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8" name="Rectangle 36"/>
              <p:cNvSpPr>
                <a:spLocks noChangeArrowheads="1"/>
              </p:cNvSpPr>
              <p:nvPr/>
            </p:nvSpPr>
            <p:spPr bwMode="auto">
              <a:xfrm>
                <a:off x="1487815" y="5929607"/>
                <a:ext cx="476352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9" name="Freeform 37"/>
              <p:cNvSpPr>
                <a:spLocks/>
              </p:cNvSpPr>
              <p:nvPr/>
            </p:nvSpPr>
            <p:spPr bwMode="auto">
              <a:xfrm>
                <a:off x="1392286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6 w 449"/>
                  <a:gd name="T5" fmla="*/ 18 h 18"/>
                  <a:gd name="T6" fmla="*/ 432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7" y="18"/>
                      <a:pt x="16" y="18"/>
                    </a:cubicBezTo>
                    <a:cubicBezTo>
                      <a:pt x="432" y="18"/>
                      <a:pt x="432" y="18"/>
                      <a:pt x="432" y="18"/>
                    </a:cubicBezTo>
                    <a:cubicBezTo>
                      <a:pt x="441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0" name="Freeform 40"/>
              <p:cNvSpPr>
                <a:spLocks/>
              </p:cNvSpPr>
              <p:nvPr/>
            </p:nvSpPr>
            <p:spPr bwMode="auto">
              <a:xfrm>
                <a:off x="1711145" y="5988990"/>
                <a:ext cx="98110" cy="86493"/>
              </a:xfrm>
              <a:custGeom>
                <a:avLst/>
                <a:gdLst>
                  <a:gd name="T0" fmla="*/ 0 w 76"/>
                  <a:gd name="T1" fmla="*/ 67 h 67"/>
                  <a:gd name="T2" fmla="*/ 76 w 76"/>
                  <a:gd name="T3" fmla="*/ 67 h 67"/>
                  <a:gd name="T4" fmla="*/ 76 w 76"/>
                  <a:gd name="T5" fmla="*/ 0 h 67"/>
                  <a:gd name="T6" fmla="*/ 0 w 76"/>
                  <a:gd name="T7" fmla="*/ 11 h 67"/>
                  <a:gd name="T8" fmla="*/ 0 w 7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7">
                    <a:moveTo>
                      <a:pt x="0" y="67"/>
                    </a:moveTo>
                    <a:lnTo>
                      <a:pt x="76" y="67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1" name="Freeform 41"/>
              <p:cNvSpPr>
                <a:spLocks/>
              </p:cNvSpPr>
              <p:nvPr/>
            </p:nvSpPr>
            <p:spPr bwMode="auto">
              <a:xfrm>
                <a:off x="1633689" y="6003191"/>
                <a:ext cx="73582" cy="72292"/>
              </a:xfrm>
              <a:custGeom>
                <a:avLst/>
                <a:gdLst>
                  <a:gd name="T0" fmla="*/ 57 w 57"/>
                  <a:gd name="T1" fmla="*/ 56 h 56"/>
                  <a:gd name="T2" fmla="*/ 57 w 57"/>
                  <a:gd name="T3" fmla="*/ 0 h 56"/>
                  <a:gd name="T4" fmla="*/ 0 w 57"/>
                  <a:gd name="T5" fmla="*/ 8 h 56"/>
                  <a:gd name="T6" fmla="*/ 0 w 57"/>
                  <a:gd name="T7" fmla="*/ 56 h 56"/>
                  <a:gd name="T8" fmla="*/ 57 w 5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57" y="56"/>
                    </a:moveTo>
                    <a:lnTo>
                      <a:pt x="57" y="0"/>
                    </a:lnTo>
                    <a:lnTo>
                      <a:pt x="0" y="8"/>
                    </a:lnTo>
                    <a:lnTo>
                      <a:pt x="0" y="56"/>
                    </a:lnTo>
                    <a:lnTo>
                      <a:pt x="5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2" name="Freeform 42"/>
              <p:cNvSpPr>
                <a:spLocks/>
              </p:cNvSpPr>
              <p:nvPr/>
            </p:nvSpPr>
            <p:spPr bwMode="auto">
              <a:xfrm>
                <a:off x="1633689" y="6078064"/>
                <a:ext cx="73582" cy="73583"/>
              </a:xfrm>
              <a:custGeom>
                <a:avLst/>
                <a:gdLst>
                  <a:gd name="T0" fmla="*/ 57 w 57"/>
                  <a:gd name="T1" fmla="*/ 0 h 57"/>
                  <a:gd name="T2" fmla="*/ 0 w 57"/>
                  <a:gd name="T3" fmla="*/ 0 h 57"/>
                  <a:gd name="T4" fmla="*/ 0 w 57"/>
                  <a:gd name="T5" fmla="*/ 49 h 57"/>
                  <a:gd name="T6" fmla="*/ 57 w 57"/>
                  <a:gd name="T7" fmla="*/ 57 h 57"/>
                  <a:gd name="T8" fmla="*/ 57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57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57" y="57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3" name="Freeform 43"/>
              <p:cNvSpPr>
                <a:spLocks/>
              </p:cNvSpPr>
              <p:nvPr/>
            </p:nvSpPr>
            <p:spPr bwMode="auto">
              <a:xfrm>
                <a:off x="1711145" y="6078064"/>
                <a:ext cx="98110" cy="87783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7 h 68"/>
                  <a:gd name="T4" fmla="*/ 76 w 76"/>
                  <a:gd name="T5" fmla="*/ 68 h 68"/>
                  <a:gd name="T6" fmla="*/ 76 w 76"/>
                  <a:gd name="T7" fmla="*/ 0 h 68"/>
                  <a:gd name="T8" fmla="*/ 0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lnTo>
                      <a:pt x="0" y="57"/>
                    </a:lnTo>
                    <a:lnTo>
                      <a:pt x="76" y="68"/>
                    </a:ln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2964" y="4876684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</a:p>
          </p:txBody>
        </p:sp>
        <p:pic>
          <p:nvPicPr>
            <p:cNvPr id="2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362028" y="6201582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AutoShape 21"/>
          <p:cNvSpPr>
            <a:spLocks noChangeAspect="1" noChangeArrowheads="1" noTextEdit="1"/>
          </p:cNvSpPr>
          <p:nvPr/>
        </p:nvSpPr>
        <p:spPr bwMode="auto">
          <a:xfrm>
            <a:off x="473679" y="5153617"/>
            <a:ext cx="2234594" cy="144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47" name="Straight Arrow Connector 46"/>
          <p:cNvCxnSpPr>
            <a:cxnSpLocks/>
          </p:cNvCxnSpPr>
          <p:nvPr/>
        </p:nvCxnSpPr>
        <p:spPr>
          <a:xfrm flipH="1">
            <a:off x="2977429" y="3885006"/>
            <a:ext cx="2007096" cy="118625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headEnd type="triangle" w="med" len="med"/>
            <a:tailEnd type="none" w="med" len="med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9553859" y="2877149"/>
            <a:ext cx="2563550" cy="621314"/>
            <a:chOff x="2260698" y="2350204"/>
            <a:chExt cx="2563550" cy="621314"/>
          </a:xfrm>
        </p:grpSpPr>
        <p:sp>
          <p:nvSpPr>
            <p:cNvPr id="73" name="Rectangle 72"/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App Services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grpSp>
        <p:nvGrpSpPr>
          <p:cNvPr id="78" name="Group 77"/>
          <p:cNvGrpSpPr/>
          <p:nvPr/>
        </p:nvGrpSpPr>
        <p:grpSpPr>
          <a:xfrm>
            <a:off x="898476" y="5113778"/>
            <a:ext cx="1346048" cy="896502"/>
            <a:chOff x="1883426" y="5104140"/>
            <a:chExt cx="1346048" cy="896502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80" name="Rectangle 79"/>
            <p:cNvSpPr/>
            <p:nvPr/>
          </p:nvSpPr>
          <p:spPr>
            <a:xfrm>
              <a:off x="1883426" y="5483571"/>
              <a:ext cx="26770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79447" y="5104140"/>
              <a:ext cx="20037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7502" y="5483571"/>
              <a:ext cx="41197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08915" y="5862143"/>
              <a:ext cx="341440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369381" y="4802368"/>
            <a:ext cx="1509926" cy="895613"/>
            <a:chOff x="1369381" y="4802368"/>
            <a:chExt cx="1509926" cy="895613"/>
          </a:xfrm>
        </p:grpSpPr>
        <p:pic>
          <p:nvPicPr>
            <p:cNvPr id="85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309" y="4802368"/>
              <a:ext cx="598998" cy="3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_x0020_6" descr="image01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381" y="5426936"/>
              <a:ext cx="297381" cy="271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" name="Rectangle 86"/>
          <p:cNvSpPr/>
          <p:nvPr/>
        </p:nvSpPr>
        <p:spPr>
          <a:xfrm>
            <a:off x="287489" y="4752893"/>
            <a:ext cx="11193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300" i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Inner-Loop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935788" y="3124454"/>
            <a:ext cx="1560868" cy="1478514"/>
            <a:chOff x="4935788" y="3124454"/>
            <a:chExt cx="1560868" cy="1478514"/>
          </a:xfrm>
        </p:grpSpPr>
        <p:grpSp>
          <p:nvGrpSpPr>
            <p:cNvPr id="105" name="Group 104"/>
            <p:cNvGrpSpPr/>
            <p:nvPr/>
          </p:nvGrpSpPr>
          <p:grpSpPr>
            <a:xfrm>
              <a:off x="4935788" y="3124454"/>
              <a:ext cx="1560868" cy="1478514"/>
              <a:chOff x="4863724" y="3106743"/>
              <a:chExt cx="1560868" cy="1478514"/>
            </a:xfrm>
          </p:grpSpPr>
          <p:sp>
            <p:nvSpPr>
              <p:cNvPr id="106" name="Rounded Rectangle 12"/>
              <p:cNvSpPr/>
              <p:nvPr/>
            </p:nvSpPr>
            <p:spPr>
              <a:xfrm>
                <a:off x="4863724" y="3106743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96386">
                  <a:defRPr/>
                </a:pPr>
                <a:endParaRPr lang="en-US" sz="1100" kern="0" dirty="0">
                  <a:solidFill>
                    <a:sysClr val="windowText" lastClr="000000"/>
                  </a:solidFill>
                  <a:latin typeface="Segoe UI Semilight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459227" y="3546106"/>
                <a:ext cx="965365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>
                  <a:defRPr/>
                </a:pPr>
                <a:r>
                  <a:rPr lang="en-US" sz="1100" kern="0" dirty="0">
                    <a:solidFill>
                      <a:prstClr val="white"/>
                    </a:solidFill>
                    <a:latin typeface="Segoe UI Semilight"/>
                    <a:ea typeface="Segoe UI" panose="020B0502040204020203" pitchFamily="34" charset="0"/>
                    <a:cs typeface="Segoe UI" panose="020B0502040204020203" pitchFamily="34" charset="0"/>
                  </a:rPr>
                  <a:t>Azure Container Registry</a:t>
                </a:r>
              </a:p>
            </p:txBody>
          </p:sp>
        </p:grp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3276" y="3670587"/>
              <a:ext cx="565903" cy="565903"/>
            </a:xfrm>
            <a:prstGeom prst="rect">
              <a:avLst/>
            </a:prstGeom>
          </p:spPr>
        </p:pic>
      </p:grpSp>
      <p:grpSp>
        <p:nvGrpSpPr>
          <p:cNvPr id="120" name="Group 119"/>
          <p:cNvGrpSpPr/>
          <p:nvPr/>
        </p:nvGrpSpPr>
        <p:grpSpPr>
          <a:xfrm>
            <a:off x="610452" y="1461459"/>
            <a:ext cx="5860872" cy="1478514"/>
            <a:chOff x="610452" y="1461459"/>
            <a:chExt cx="5860872" cy="1478514"/>
          </a:xfrm>
        </p:grpSpPr>
        <p:grpSp>
          <p:nvGrpSpPr>
            <p:cNvPr id="111" name="Group 110"/>
            <p:cNvGrpSpPr/>
            <p:nvPr/>
          </p:nvGrpSpPr>
          <p:grpSpPr>
            <a:xfrm>
              <a:off x="610452" y="1461459"/>
              <a:ext cx="5860872" cy="1478514"/>
              <a:chOff x="4974763" y="1461030"/>
              <a:chExt cx="1483698" cy="1478514"/>
            </a:xfrm>
          </p:grpSpPr>
          <p:sp>
            <p:nvSpPr>
              <p:cNvPr id="112" name="Rounded Rectangle 12"/>
              <p:cNvSpPr/>
              <p:nvPr/>
            </p:nvSpPr>
            <p:spPr>
              <a:xfrm>
                <a:off x="4974763" y="1461030"/>
                <a:ext cx="1483698" cy="147851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r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150687" y="1935424"/>
                <a:ext cx="1240480" cy="310392"/>
              </a:xfrm>
              <a:prstGeom prst="rect">
                <a:avLst/>
              </a:prstGeom>
            </p:spPr>
            <p:txBody>
              <a:bodyPr vert="horz" wrap="square" lIns="91390" tIns="91390" rIns="91390" bIns="91390" rtlCol="0" anchor="t">
                <a:noAutofit/>
              </a:bodyPr>
              <a:lstStyle/>
              <a:p>
                <a:pPr marL="233205" marR="0" lvl="0" indent="-233205" algn="ctr" defTabSz="89638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Segoe UI" panose="020B0502040204020203" pitchFamily="34" charset="0"/>
                    <a:cs typeface="Segoe UI" panose="020B0502040204020203" pitchFamily="34" charset="0"/>
                  </a:rPr>
                  <a:t>CI/CD Pipeline</a:t>
                </a:r>
              </a:p>
            </p:txBody>
          </p:sp>
        </p:grpSp>
        <p:pic>
          <p:nvPicPr>
            <p:cNvPr id="95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6302" y="2499978"/>
              <a:ext cx="598998" cy="3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11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1216" y="2532908"/>
              <a:ext cx="360364" cy="358071"/>
            </a:xfrm>
            <a:prstGeom prst="rect">
              <a:avLst/>
            </a:prstGeom>
          </p:spPr>
        </p:pic>
      </p:grpSp>
      <p:cxnSp>
        <p:nvCxnSpPr>
          <p:cNvPr id="117" name="Straight Arrow Connector 116"/>
          <p:cNvCxnSpPr>
            <a:cxnSpLocks/>
          </p:cNvCxnSpPr>
          <p:nvPr/>
        </p:nvCxnSpPr>
        <p:spPr>
          <a:xfrm flipH="1">
            <a:off x="2870246" y="3432601"/>
            <a:ext cx="6683613" cy="2129857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21" name="Straight Arrow Connector 120"/>
          <p:cNvCxnSpPr>
            <a:cxnSpLocks/>
          </p:cNvCxnSpPr>
          <p:nvPr/>
        </p:nvCxnSpPr>
        <p:spPr>
          <a:xfrm flipH="1">
            <a:off x="6419486" y="3432601"/>
            <a:ext cx="3134373" cy="357747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headEnd type="triangl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6105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225621" y="295730"/>
            <a:ext cx="10668853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5999" b="1" dirty="0">
                <a:solidFill>
                  <a:srgbClr val="9B4F96"/>
                </a:solidFill>
              </a:rPr>
              <a:t>Visual Studio Container Tools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76324" y="1734915"/>
            <a:ext cx="7312627" cy="4292693"/>
          </a:xfrm>
        </p:spPr>
        <p:txBody>
          <a:bodyPr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1627" indent="-621627" defTabSz="932563"/>
            <a:r>
              <a:rPr lang="en-US" sz="3264" dirty="0"/>
              <a:t>Installed w/Web Workload</a:t>
            </a:r>
          </a:p>
          <a:p>
            <a:pPr marL="621627" indent="-621627" defTabSz="932563"/>
            <a:r>
              <a:rPr lang="en-US" sz="3264" dirty="0"/>
              <a:t>Run, Debug, Test Web &amp; Console apps in docker containers</a:t>
            </a:r>
          </a:p>
          <a:p>
            <a:pPr marL="777033" lvl="1" indent="-155407" defTabSz="932563"/>
            <a:r>
              <a:rPr lang="en-US" sz="1496" b="1" i="1" dirty="0"/>
              <a:t>Linux &amp; Windows Server today</a:t>
            </a:r>
            <a:r>
              <a:rPr lang="en-US" sz="1496" i="1" dirty="0"/>
              <a:t>, Nano Server coming soon</a:t>
            </a:r>
          </a:p>
          <a:p>
            <a:pPr marL="621627" indent="-621627" defTabSz="932563"/>
            <a:r>
              <a:rPr lang="en-US" sz="3264" dirty="0"/>
              <a:t>Multi Container Debugging</a:t>
            </a:r>
          </a:p>
          <a:p>
            <a:pPr marL="621627" indent="-621627" defTabSz="932563"/>
            <a:r>
              <a:rPr lang="en-US" sz="3264" dirty="0"/>
              <a:t>Edit &amp; Refresh of code</a:t>
            </a:r>
          </a:p>
          <a:p>
            <a:pPr marL="621627" indent="-621627" defTabSz="932563"/>
            <a:r>
              <a:rPr lang="en-US" sz="3264" dirty="0"/>
              <a:t>Scaffolds docker assets</a:t>
            </a:r>
          </a:p>
          <a:p>
            <a:pPr marL="777033" lvl="1" indent="-228793" defTabSz="932563">
              <a:tabLst>
                <a:tab pos="1243254" algn="l"/>
              </a:tabLst>
            </a:pPr>
            <a:r>
              <a:rPr lang="en-US" sz="1903" dirty="0"/>
              <a:t>Dockerfile, docker-</a:t>
            </a:r>
            <a:r>
              <a:rPr lang="en-US" sz="1903" dirty="0" err="1"/>
              <a:t>compose.yml</a:t>
            </a:r>
            <a:r>
              <a:rPr lang="en-US" sz="1903" dirty="0"/>
              <a:t>, build artifacts</a:t>
            </a:r>
          </a:p>
          <a:p>
            <a:pPr marL="621627" indent="-621627" defTabSz="932563"/>
            <a:r>
              <a:rPr lang="en-US" sz="3264" dirty="0"/>
              <a:t>Publish to Azure App Services</a:t>
            </a:r>
          </a:p>
          <a:p>
            <a:pPr marL="621627" indent="-621627" defTabSz="932563"/>
            <a:r>
              <a:rPr lang="en-US" sz="3264" dirty="0"/>
              <a:t>Configure CI/CD w/VSTS to ACS</a:t>
            </a:r>
          </a:p>
        </p:txBody>
      </p:sp>
      <p:pic>
        <p:nvPicPr>
          <p:cNvPr id="23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237927" y="295729"/>
            <a:ext cx="989615" cy="9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647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25621" y="295730"/>
            <a:ext cx="10668853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5400" b="1" dirty="0">
                <a:solidFill>
                  <a:srgbClr val="9B4F96"/>
                </a:solidFill>
              </a:rPr>
              <a:t>Visual Studio 2017 Container Tools</a:t>
            </a:r>
          </a:p>
        </p:txBody>
      </p:sp>
      <p:pic>
        <p:nvPicPr>
          <p:cNvPr id="6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237927" y="295729"/>
            <a:ext cx="989615" cy="9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668462"/>
            <a:ext cx="5943599" cy="4407360"/>
          </a:xfrm>
        </p:spPr>
        <p:txBody>
          <a:bodyPr/>
          <a:lstStyle/>
          <a:p>
            <a:r>
              <a:rPr lang="en-US" sz="2800" dirty="0"/>
              <a:t>Get Started Today with Visual Studio 2017 &amp; Docker for Windows</a:t>
            </a:r>
          </a:p>
          <a:p>
            <a:r>
              <a:rPr lang="en-US" sz="2800" dirty="0"/>
              <a:t>Publish .NET Core on Linux directly to Azure App Service</a:t>
            </a:r>
          </a:p>
          <a:p>
            <a:r>
              <a:rPr lang="en-US" sz="2800" dirty="0"/>
              <a:t>Configure Continuous Delivery with Visual Studio Team Services and Azure Container Service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Get the Continuous Deliver Extension at: </a:t>
            </a:r>
            <a:r>
              <a:rPr lang="en-US" sz="2800" dirty="0">
                <a:hlinkClick r:id="rId4"/>
              </a:rPr>
              <a:t>aka.ms/cd4vs</a:t>
            </a:r>
            <a:r>
              <a:rPr lang="en-US" sz="2800" dirty="0"/>
              <a:t> 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3246437" y="6240462"/>
            <a:ext cx="7721599" cy="182800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284">
              <a:lnSpc>
                <a:spcPct val="100000"/>
              </a:lnSpc>
              <a:buSzTx/>
              <a:buNone/>
              <a:defRPr/>
            </a:pPr>
            <a:r>
              <a:rPr lang="en-US" sz="2000" kern="0" dirty="0"/>
              <a:t>@</a:t>
            </a:r>
            <a:r>
              <a:rPr lang="en-US" sz="2000" kern="0" dirty="0" err="1"/>
              <a:t>SteveLasker</a:t>
            </a:r>
            <a:endParaRPr lang="en-US" sz="2000" kern="0" dirty="0"/>
          </a:p>
          <a:p>
            <a:pPr marL="0" indent="0" defTabSz="1243284">
              <a:buNone/>
              <a:defRPr/>
            </a:pPr>
            <a:r>
              <a:rPr lang="en-US" sz="2000" kern="0" dirty="0"/>
              <a:t>blogs.msdn.microsoft.com/</a:t>
            </a:r>
            <a:r>
              <a:rPr lang="en-US" sz="2000" kern="0" dirty="0" err="1"/>
              <a:t>stevelasker</a:t>
            </a:r>
            <a:endParaRPr lang="en-US" sz="2000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780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4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2017RTM_Template.potx" id="{8AF0A1C0-503F-423B-9F4B-13744B926D76}" vid="{A8136870-2391-44DE-BD39-91E744E311A5}"/>
    </a:ext>
  </a:extLst>
</a:theme>
</file>

<file path=ppt/theme/theme2.xml><?xml version="1.0" encoding="utf-8"?>
<a:theme xmlns:a="http://schemas.openxmlformats.org/drawingml/2006/main" name="Connect_2016_Template_Dark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00BCF2"/>
      </a:accent5>
      <a:accent6>
        <a:srgbClr val="737373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2017RTM_Template.potx" id="{8AF0A1C0-503F-423B-9F4B-13744B926D76}" vid="{F8AF62C2-07A5-4FF4-8B33-6AECFBD37C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2e9464aa-c916-4ea8-aede-f7988d205450">dmitryly@microsoft.com</LastSharedByUser>
    <SharedWithUsers xmlns="2e9464aa-c916-4ea8-aede-f7988d205450">
      <UserInfo>
        <DisplayName>Holly Bilyeu (Run Studios LLC)</DisplayName>
        <AccountId>501</AccountId>
        <AccountType/>
      </UserInfo>
    </SharedWithUsers>
    <LastSharedByTime xmlns="2ea8513e-ca77-4223-91d5-a99abe791793">2017-02-18T08:47:22+00:00</LastSharedByTime>
    <gq7o xmlns="8e8c4003-89fe-4492-a337-2cdcb00edeb3" xsi:nil="true"/>
    <New_x0020_Owner xmlns="8e8c4003-89fe-4492-a337-2cdcb00edeb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2893138124346B620E6DEB5F287E4" ma:contentTypeVersion="7" ma:contentTypeDescription="Create a new document." ma:contentTypeScope="" ma:versionID="b728f5fd99c343ca946b5b3d49f8d03c">
  <xsd:schema xmlns:xsd="http://www.w3.org/2001/XMLSchema" xmlns:xs="http://www.w3.org/2001/XMLSchema" xmlns:p="http://schemas.microsoft.com/office/2006/metadata/properties" xmlns:ns2="8e8c4003-89fe-4492-a337-2cdcb00edeb3" xmlns:ns3="2e9464aa-c916-4ea8-aede-f7988d205450" xmlns:ns4="2ea8513e-ca77-4223-91d5-a99abe791793" targetNamespace="http://schemas.microsoft.com/office/2006/metadata/properties" ma:root="true" ma:fieldsID="6f7bbd465f87a0b5cc0c4d41d5ab9e11" ns2:_="" ns3:_="" ns4:_="">
    <xsd:import namespace="8e8c4003-89fe-4492-a337-2cdcb00edeb3"/>
    <xsd:import namespace="2e9464aa-c916-4ea8-aede-f7988d205450"/>
    <xsd:import namespace="2ea8513e-ca77-4223-91d5-a99abe791793"/>
    <xsd:element name="properties">
      <xsd:complexType>
        <xsd:sequence>
          <xsd:element name="documentManagement">
            <xsd:complexType>
              <xsd:all>
                <xsd:element ref="ns2:gq7o" minOccurs="0"/>
                <xsd:element ref="ns2:New_x0020_Owner" minOccurs="0"/>
                <xsd:element ref="ns3:SharedWithUsers" minOccurs="0"/>
                <xsd:element ref="ns4:SharingHintHash" minOccurs="0"/>
                <xsd:element ref="ns4:SharedWithDetails" minOccurs="0"/>
                <xsd:element ref="ns3:LastSharedByUser" minOccurs="0"/>
                <xsd:element ref="ns4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4003-89fe-4492-a337-2cdcb00edeb3" elementFormDefault="qualified">
    <xsd:import namespace="http://schemas.microsoft.com/office/2006/documentManagement/types"/>
    <xsd:import namespace="http://schemas.microsoft.com/office/infopath/2007/PartnerControls"/>
    <xsd:element name="gq7o" ma:index="8" nillable="true" ma:displayName="Previous Owner" ma:internalName="gq7o">
      <xsd:simpleType>
        <xsd:restriction base="dms:Text">
          <xsd:maxLength value="255"/>
        </xsd:restriction>
      </xsd:simpleType>
    </xsd:element>
    <xsd:element name="New_x0020_Owner" ma:index="9" nillable="true" ma:displayName="New Owner" ma:internalName="New_x0020_Owne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464aa-c916-4ea8-aede-f7988d2054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8513e-ca77-4223-91d5-a99abe791793" elementFormDefault="qualified">
    <xsd:import namespace="http://schemas.microsoft.com/office/2006/documentManagement/types"/>
    <xsd:import namespace="http://schemas.microsoft.com/office/infopath/2007/PartnerControls"/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e8c4003-89fe-4492-a337-2cdcb00edeb3"/>
    <ds:schemaRef ds:uri="http://purl.org/dc/elements/1.1/"/>
    <ds:schemaRef ds:uri="http://schemas.microsoft.com/office/2006/metadata/properties"/>
    <ds:schemaRef ds:uri="2ea8513e-ca77-4223-91d5-a99abe791793"/>
    <ds:schemaRef ds:uri="2e9464aa-c916-4ea8-aede-f7988d205450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B78167-7E27-43D7-9E3D-E576DD0733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c4003-89fe-4492-a337-2cdcb00edeb3"/>
    <ds:schemaRef ds:uri="2e9464aa-c916-4ea8-aede-f7988d205450"/>
    <ds:schemaRef ds:uri="2ea8513e-ca77-4223-91d5-a99abe7917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VS2017RTM_Template</Template>
  <TotalTime>74</TotalTime>
  <Words>583</Words>
  <Application>Microsoft Office PowerPoint</Application>
  <PresentationFormat>Custom</PresentationFormat>
  <Paragraphs>99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Connect_2016_Template_Light</vt:lpstr>
      <vt:lpstr>Connect_2016_Template_Dark</vt:lpstr>
      <vt:lpstr>Deploying Containers to Azure App Services and  Azure Container Service</vt:lpstr>
      <vt:lpstr>PowerPoint Presentation</vt:lpstr>
      <vt:lpstr>Publishing Direct to Azure</vt:lpstr>
      <vt:lpstr>PowerPoint Presentation</vt:lpstr>
      <vt:lpstr>Demo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Steve Lasker</dc:creator>
  <cp:keywords>Microsoft Connect 2016</cp:keywords>
  <dc:description>Template: Mindseye
Formatting: 
Audience Type:</dc:description>
  <cp:lastModifiedBy>Steve Lasker</cp:lastModifiedBy>
  <cp:revision>7</cp:revision>
  <dcterms:created xsi:type="dcterms:W3CDTF">2017-02-23T17:10:26Z</dcterms:created>
  <dcterms:modified xsi:type="dcterms:W3CDTF">2017-02-24T20:57:44Z</dcterms:modified>
  <cp:category>Microsoft Connect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0x0101006B32893138124346B620E6DEB5F287E4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