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</p:sldMasterIdLst>
  <p:notesMasterIdLst>
    <p:notesMasterId r:id="rId13"/>
  </p:notesMasterIdLst>
  <p:handoutMasterIdLst>
    <p:handoutMasterId r:id="rId14"/>
  </p:handoutMasterIdLst>
  <p:sldIdLst>
    <p:sldId id="1367" r:id="rId6"/>
    <p:sldId id="1459" r:id="rId7"/>
    <p:sldId id="1461" r:id="rId8"/>
    <p:sldId id="1364" r:id="rId9"/>
    <p:sldId id="1463" r:id="rId10"/>
    <p:sldId id="1326" r:id="rId11"/>
    <p:sldId id="145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 - DELETE SECTION" id="{4800C02C-F9A5-49D6-A098-754168CF5DCF}">
          <p14:sldIdLst/>
        </p14:section>
        <p14:section name="Light Connect 2016 Template" id="{D3E95C9D-3DD4-45B7-BFD9-4AE9F68B7B97}">
          <p14:sldIdLst>
            <p14:sldId id="1367"/>
            <p14:sldId id="1459"/>
            <p14:sldId id="1461"/>
            <p14:sldId id="1364"/>
            <p14:sldId id="1463"/>
            <p14:sldId id="1326"/>
          </p14:sldIdLst>
        </p14:section>
        <p14:section name="Dark Connect 2016 Template" id="{BF2050A5-112F-45DA-ADE2-20086B31A042}">
          <p14:sldIdLst>
            <p14:sldId id="145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2C8C"/>
    <a:srgbClr val="505050"/>
    <a:srgbClr val="00BCF2"/>
    <a:srgbClr val="D2D2D2"/>
    <a:srgbClr val="0078D7"/>
    <a:srgbClr val="32145A"/>
    <a:srgbClr val="008272"/>
    <a:srgbClr val="5C2D91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8217" autoAdjust="0"/>
  </p:normalViewPr>
  <p:slideViewPr>
    <p:cSldViewPr>
      <p:cViewPr varScale="1">
        <p:scale>
          <a:sx n="57" d="100"/>
          <a:sy n="57" d="100"/>
        </p:scale>
        <p:origin x="1764" y="66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2292"/>
    </p:cViewPr>
  </p:sorterViewPr>
  <p:notesViewPr>
    <p:cSldViewPr showGuides="1">
      <p:cViewPr>
        <p:scale>
          <a:sx n="100" d="100"/>
          <a:sy n="100" d="100"/>
        </p:scale>
        <p:origin x="3552" y="35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Connect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2/23/2017 1:35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Connect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2/23/2017 1:35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You’ve likely heard about Docker, maybe even done some development. It’s an empowering way to bring continuous to your dev/ops workflows as containers resolve one of the key aspects of packaging our applications for deployment.</a:t>
            </a:r>
          </a:p>
          <a:p>
            <a:r>
              <a:rPr lang="en-US" dirty="0"/>
              <a:t>But, you may be wondering if you need to give up the productivity you’ve come accustomed to with Visual Studio. </a:t>
            </a:r>
          </a:p>
          <a:p>
            <a:r>
              <a:rPr lang="en-US" dirty="0"/>
              <a:t>Hi, I’m Steve Lasker, a program manager in the Azure Developer Experiences team. I work on our container tooling experiences and I wanted share with you the container tooling in Visual Studio to help you be empowered, not feel daunted by this game changing technology.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Connect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2/23/2017 1:35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look at the container continuous </a:t>
            </a:r>
            <a:r>
              <a:rPr lang="en-US" dirty="0" err="1"/>
              <a:t>worfklows</a:t>
            </a:r>
            <a:r>
              <a:rPr lang="en-US" dirty="0"/>
              <a:t>, we see containers and registries are a key concept. </a:t>
            </a:r>
          </a:p>
          <a:p>
            <a:r>
              <a:rPr lang="en-US" dirty="0"/>
              <a:t>We start with what we call the inner loop. Which is everything you do before you commit code.</a:t>
            </a:r>
          </a:p>
          <a:p>
            <a:r>
              <a:rPr lang="en-US" dirty="0"/>
              <a:t>From the beginning of your development cycle, you’re building and running your code in containers.</a:t>
            </a:r>
          </a:p>
          <a:p>
            <a:r>
              <a:rPr lang="en-US" dirty="0"/>
              <a:t>We pull base images from a container registry. Either Docker Hub, or perhaps our private corporate registry.</a:t>
            </a:r>
          </a:p>
          <a:p>
            <a:r>
              <a:rPr lang="en-US" dirty="0"/>
              <a:t>As we’re happy with our code, we commit the code to a source code repository. </a:t>
            </a:r>
          </a:p>
          <a:p>
            <a:r>
              <a:rPr lang="en-US" dirty="0"/>
              <a:t>The build system takes our code, a dockerfile that describes the build system and builds the collection of images I need for deployment</a:t>
            </a:r>
          </a:p>
          <a:p>
            <a:r>
              <a:rPr lang="en-US" dirty="0"/>
              <a:t>The images are pushed to our private registry, with the environment configurations extracted from the image.</a:t>
            </a:r>
          </a:p>
          <a:p>
            <a:r>
              <a:rPr lang="en-US" dirty="0"/>
              <a:t>When deployment happens, we pull images, add the environment information and push it out to various environments.</a:t>
            </a:r>
          </a:p>
          <a:p>
            <a:r>
              <a:rPr lang="en-US" dirty="0"/>
              <a:t>In Azure, we have many different container hosting offerings. </a:t>
            </a:r>
          </a:p>
          <a:p>
            <a:r>
              <a:rPr lang="en-US" dirty="0"/>
              <a:t>From Azure Container Service, which hosts the best of breed open source orchestrators</a:t>
            </a:r>
          </a:p>
          <a:p>
            <a:r>
              <a:rPr lang="en-US" dirty="0"/>
              <a:t>To Service Fabric, which can host guest containers</a:t>
            </a:r>
          </a:p>
          <a:p>
            <a:r>
              <a:rPr lang="en-US" dirty="0"/>
              <a:t>Or, Azure Batch, App Services for single container workloads that can scale.</a:t>
            </a:r>
          </a:p>
          <a:p>
            <a:r>
              <a:rPr lang="en-US" dirty="0"/>
              <a:t>And Azure continues to expand it’s container hosts as containers are becoming the unit of deployment.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Connect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2/23/2017 1:35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13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But, how do I achieve the inner loop goals? </a:t>
            </a:r>
          </a:p>
          <a:p>
            <a:r>
              <a:rPr lang="en-US" dirty="0"/>
              <a:t>With Visual Studio 2017, we’ve worked hard to provide the productive Visual Studio experiences you’ve come to expect, while maintaining the core docker experience. </a:t>
            </a:r>
          </a:p>
          <a:p>
            <a:r>
              <a:rPr lang="en-US" dirty="0"/>
              <a:t>Visual Studio 2017 will scaffold the docker assets you need to get started. But, they become yours to iterate upon. If you have questions, simply look up the Docker docs. </a:t>
            </a:r>
          </a:p>
          <a:p>
            <a:r>
              <a:rPr lang="en-US" dirty="0"/>
              <a:t>The best way to show this, is to show the experience, so lets jump into the demo.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Connect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2/23/2017 1:35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6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Microsoft Connect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2/23/2017 1:35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01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Hopefully that gives you a good overview of the capabilities of Visual Studio Container Tools.</a:t>
            </a:r>
          </a:p>
          <a:p>
            <a:r>
              <a:rPr lang="en-US" dirty="0"/>
              <a:t>We support .NET Framework in Windows Server Core, enabling your first step of running your existing apps in Containers. Which gets you on your first steps towards a microservices architecture.</a:t>
            </a:r>
          </a:p>
          <a:p>
            <a:r>
              <a:rPr lang="en-US" dirty="0"/>
              <a:t>And .Net Core in Linux Containers, where you can build out new services.</a:t>
            </a:r>
          </a:p>
          <a:p>
            <a:r>
              <a:rPr lang="en-US" dirty="0"/>
              <a:t>Nano Container tooling support is coming soon to round out the matrix of options. </a:t>
            </a:r>
          </a:p>
          <a:p>
            <a:r>
              <a:rPr lang="en-US" dirty="0"/>
              <a:t>With that, I let you get started with containers and continue your productivity while becoming a docker developer.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Connect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2/23/2017 1:35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0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Dark gray background.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A17D118-1690-458F-B4D2-F9DA5D6F5033}" type="datetime8">
              <a:rPr lang="en-US" smtClean="0">
                <a:solidFill>
                  <a:prstClr val="black"/>
                </a:solidFill>
              </a:rPr>
              <a:t>2/23/2017 1:35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6149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-1" y="6248400"/>
            <a:ext cx="12436475" cy="75406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6" y="6498914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4990" y="3954780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36702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-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1" y="6248400"/>
            <a:ext cx="12436475" cy="75406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6" y="6498914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4990" y="3954780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54990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30999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- 3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-1" y="6248400"/>
            <a:ext cx="12436475" cy="754062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6" y="6498914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54990" y="3954780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4" name="Title 12"/>
          <p:cNvSpPr>
            <a:spLocks noGrp="1"/>
          </p:cNvSpPr>
          <p:nvPr>
            <p:ph type="title" hasCustomPrompt="1"/>
          </p:nvPr>
        </p:nvSpPr>
        <p:spPr>
          <a:xfrm>
            <a:off x="554990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7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z="6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455386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9437" y="1209973"/>
            <a:ext cx="111252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1" y="6240463"/>
            <a:ext cx="12436474" cy="754062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>
            <a:outerShdw blurRad="101600" dist="12700" dir="16200000" rotWithShape="0">
              <a:prstClr val="black">
                <a:alpha val="3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 bwMode="invGray">
          <a:xfrm>
            <a:off x="432277" y="6490977"/>
            <a:ext cx="1045829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Transmis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59030" y="487"/>
            <a:ext cx="9356808" cy="6994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2860" y="2125662"/>
            <a:ext cx="5675377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Pla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542860" y="2125662"/>
            <a:ext cx="5675377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237" y="1241426"/>
            <a:ext cx="5257801" cy="2012859"/>
          </a:xfrm>
        </p:spPr>
        <p:txBody>
          <a:bodyPr wrap="square">
            <a:spAutoFit/>
          </a:bodyPr>
          <a:lstStyle>
            <a:lvl1pPr>
              <a:defRPr sz="6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325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Connect log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2039" y="2939754"/>
            <a:ext cx="4572396" cy="97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383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36000" de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8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1" y="487"/>
            <a:ext cx="12436474" cy="664537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>
            <a:outerShdw blurRad="25400" dist="12700" dir="5400000" algn="t" rotWithShape="0">
              <a:prstClr val="black">
                <a:alpha val="18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557" y="215806"/>
            <a:ext cx="1187693" cy="25468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62896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- Conne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61347" y="6267883"/>
            <a:ext cx="1371600" cy="29348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24331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- Conne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 rotWithShape="1">
          <a:blip r:embed="rId3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7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61347" y="6267883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977451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67622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254255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17480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29360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6392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0" name="Title 12"/>
          <p:cNvSpPr>
            <a:spLocks noGrp="1"/>
          </p:cNvSpPr>
          <p:nvPr>
            <p:ph type="title" hasCustomPrompt="1"/>
          </p:nvPr>
        </p:nvSpPr>
        <p:spPr>
          <a:xfrm>
            <a:off x="554990" y="2114550"/>
            <a:ext cx="9363062" cy="1840230"/>
          </a:xfrm>
          <a:prstGeom prst="rect">
            <a:avLst/>
          </a:prstGeom>
        </p:spPr>
        <p:txBody>
          <a:bodyPr lIns="146304" tIns="9144" rIns="146304" bIns="9144" anchor="b" anchorCtr="0"/>
          <a:lstStyle>
            <a:lvl1pPr marL="0" indent="0"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554990" y="3946842"/>
            <a:ext cx="9363061" cy="664797"/>
          </a:xfrm>
          <a:prstGeom prst="rect">
            <a:avLst/>
          </a:prstGeom>
          <a:noFill/>
        </p:spPr>
        <p:txBody>
          <a:bodyPr wrap="square" lIns="146304" tIns="109728" rIns="146304" bIns="109728">
            <a:spAutoFit/>
          </a:bodyPr>
          <a:lstStyle>
            <a:lvl1pPr marL="0" indent="0">
              <a:spcBef>
                <a:spcPts val="0"/>
              </a:spcBef>
              <a:buNone/>
              <a:defRPr lang="en-US" sz="3200" kern="1200" spc="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16372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211430" y="152887"/>
            <a:ext cx="9356808" cy="699403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43368" y="1209973"/>
            <a:ext cx="11188701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1505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48646" y="6267883"/>
            <a:ext cx="1371600" cy="2934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717450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Transmis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43378" r="43213" b="10783"/>
          <a:stretch/>
        </p:blipFill>
        <p:spPr>
          <a:xfrm>
            <a:off x="3211430" y="152887"/>
            <a:ext cx="9356808" cy="6994038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03236" y="2125662"/>
            <a:ext cx="11658601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3720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5936" y="2125662"/>
            <a:ext cx="11658601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12421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03238" y="1241426"/>
            <a:ext cx="5333999" cy="2012859"/>
          </a:xfrm>
        </p:spPr>
        <p:txBody>
          <a:bodyPr wrap="square">
            <a:spAutoFit/>
          </a:bodyPr>
          <a:lstStyle>
            <a:lvl1pPr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325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4611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8753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0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8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52569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Connect logo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88440" y="6131358"/>
            <a:ext cx="1371600" cy="29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3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Microsoft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931404" y="2944516"/>
            <a:ext cx="4573666" cy="978493"/>
          </a:xfrm>
          <a:prstGeom prst="rect">
            <a:avLst/>
          </a:prstGeom>
        </p:spPr>
      </p:pic>
      <p:sp>
        <p:nvSpPr>
          <p:cNvPr id="7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bg1"/>
                </a:solidFill>
                <a:cs typeface="Segoe UI" pitchFamily="34" charset="0"/>
              </a:rPr>
              <a:t>© 2016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596795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36000" decel="6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auto">
          <a:xfrm>
            <a:off x="-1" y="5839619"/>
            <a:ext cx="12436475" cy="1154906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" name="MS logo white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50836" y="6267883"/>
            <a:ext cx="1371600" cy="2934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alphaModFix amt="10000"/>
          </a:blip>
          <a:srcRect t="43378" r="43213" b="10783"/>
          <a:stretch/>
        </p:blipFill>
        <p:spPr>
          <a:xfrm>
            <a:off x="3063793" y="487"/>
            <a:ext cx="9356808" cy="699403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54038" y="2125678"/>
            <a:ext cx="5664199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54038" y="3955786"/>
            <a:ext cx="5664200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63768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072265"/>
            <a:ext cx="5943599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2081692"/>
            <a:ext cx="5943599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080754"/>
            <a:ext cx="5943599" cy="2092881"/>
          </a:xfrm>
        </p:spPr>
        <p:txBody>
          <a:bodyPr wrap="square"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080754"/>
            <a:ext cx="5943599" cy="2092881"/>
          </a:xfrm>
        </p:spPr>
        <p:txBody>
          <a:bodyPr wrap="square"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74639" y="295274"/>
            <a:ext cx="5943598" cy="9175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9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6"/>
            <a:chOff x="12618967" y="0"/>
            <a:chExt cx="952401" cy="5766966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0"/>
              <a:ext cx="952401" cy="5766966"/>
              <a:chOff x="12618967" y="0"/>
              <a:chExt cx="952401" cy="5766966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2070" y="4230580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1000" baseline="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10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50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318" r:id="rId3"/>
    <p:sldLayoutId id="2147484341" r:id="rId4"/>
    <p:sldLayoutId id="2147484342" r:id="rId5"/>
    <p:sldLayoutId id="2147484295" r:id="rId6"/>
    <p:sldLayoutId id="2147484240" r:id="rId7"/>
    <p:sldLayoutId id="2147484296" r:id="rId8"/>
    <p:sldLayoutId id="2147484241" r:id="rId9"/>
    <p:sldLayoutId id="2147484297" r:id="rId10"/>
    <p:sldLayoutId id="2147484244" r:id="rId11"/>
    <p:sldLayoutId id="2147484298" r:id="rId12"/>
    <p:sldLayoutId id="2147484245" r:id="rId13"/>
    <p:sldLayoutId id="2147484247" r:id="rId14"/>
    <p:sldLayoutId id="2147484337" r:id="rId15"/>
    <p:sldLayoutId id="2147484249" r:id="rId16"/>
    <p:sldLayoutId id="2147484343" r:id="rId17"/>
    <p:sldLayoutId id="2147484344" r:id="rId18"/>
    <p:sldLayoutId id="2147484301" r:id="rId19"/>
    <p:sldLayoutId id="2147484252" r:id="rId20"/>
    <p:sldLayoutId id="2147484251" r:id="rId21"/>
    <p:sldLayoutId id="2147484254" r:id="rId22"/>
    <p:sldLayoutId id="2147484257" r:id="rId23"/>
    <p:sldLayoutId id="2147484258" r:id="rId24"/>
    <p:sldLayoutId id="2147484260" r:id="rId25"/>
    <p:sldLayoutId id="2147484299" r:id="rId26"/>
    <p:sldLayoutId id="2147484345" r:id="rId27"/>
    <p:sldLayoutId id="2147484263" r:id="rId2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12618967" y="0"/>
            <a:ext cx="952401" cy="5766966"/>
            <a:chOff x="12618967" y="0"/>
            <a:chExt cx="952401" cy="5766966"/>
          </a:xfrm>
        </p:grpSpPr>
        <p:grpSp>
          <p:nvGrpSpPr>
            <p:cNvPr id="65" name="Group 64"/>
            <p:cNvGrpSpPr/>
            <p:nvPr userDrawn="1"/>
          </p:nvGrpSpPr>
          <p:grpSpPr>
            <a:xfrm>
              <a:off x="12618967" y="0"/>
              <a:ext cx="952401" cy="5766966"/>
              <a:chOff x="12618967" y="0"/>
              <a:chExt cx="952401" cy="5766966"/>
            </a:xfrm>
          </p:grpSpPr>
          <p:grpSp>
            <p:nvGrpSpPr>
              <p:cNvPr id="67" name="Group 66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74" name="Rectangle 73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5" name="Rectangle 74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500" dirty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6" name="Rectangle 75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500" dirty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7" name="Rectangle 76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5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8" name="Rectangle 77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79" name="Rectangle 78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68" name="Group 67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71" name="Rectangle 70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kern="1200" dirty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72" name="Rectangle 71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73" name="Rectangle 72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b="1" kern="1200" baseline="0" dirty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3247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50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500" baseline="0" dirty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5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69" name="TextBox 68"/>
              <p:cNvSpPr txBox="1"/>
              <p:nvPr userDrawn="1"/>
            </p:nvSpPr>
            <p:spPr>
              <a:xfrm rot="5400000">
                <a:off x="12988035" y="260168"/>
                <a:ext cx="843501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solidFill>
                      <a:schemeClr val="bg1"/>
                    </a:solidFill>
                  </a:rPr>
                  <a:t>Main colors</a:t>
                </a:r>
              </a:p>
            </p:txBody>
          </p:sp>
          <p:sp>
            <p:nvSpPr>
              <p:cNvPr id="70" name="TextBox 69"/>
              <p:cNvSpPr txBox="1"/>
              <p:nvPr userDrawn="1"/>
            </p:nvSpPr>
            <p:spPr>
              <a:xfrm rot="5400000">
                <a:off x="11742070" y="4230580"/>
                <a:ext cx="2656496" cy="323165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1000" dirty="0">
                    <a:solidFill>
                      <a:schemeClr val="bg1"/>
                    </a:solidFill>
                  </a:rPr>
                  <a:t>Secondary colors (use only when</a:t>
                </a:r>
                <a:r>
                  <a:rPr lang="en-US" sz="1000" baseline="0" dirty="0">
                    <a:solidFill>
                      <a:schemeClr val="bg1"/>
                    </a:solidFill>
                  </a:rPr>
                  <a:t> necessary)</a:t>
                </a: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6" name="Rectangle 65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500" dirty="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12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17" r:id="rId15"/>
    <p:sldLayoutId id="2147484332" r:id="rId16"/>
    <p:sldLayoutId id="2147484333" r:id="rId17"/>
    <p:sldLayoutId id="2147484334" r:id="rId18"/>
    <p:sldLayoutId id="2147484346" r:id="rId19"/>
    <p:sldLayoutId id="2147484347" r:id="rId20"/>
    <p:sldLayoutId id="2147484336" r:id="rId21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12" Type="http://schemas.openxmlformats.org/officeDocument/2006/relationships/image" Target="../media/image17.emf"/><Relationship Id="rId17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11" Type="http://schemas.openxmlformats.org/officeDocument/2006/relationships/image" Target="../media/image16.emf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emf"/><Relationship Id="rId19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emf"/><Relationship Id="rId14" Type="http://schemas.openxmlformats.org/officeDocument/2006/relationships/image" Target="../media/image1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038" y="1668462"/>
            <a:ext cx="5664199" cy="1828786"/>
          </a:xfrm>
        </p:spPr>
        <p:txBody>
          <a:bodyPr/>
          <a:lstStyle/>
          <a:p>
            <a:r>
              <a:rPr lang="en-US" dirty="0"/>
              <a:t>Docker Development with Visual Studio 2017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54037" y="4106846"/>
            <a:ext cx="7721599" cy="1828007"/>
          </a:xfrm>
        </p:spPr>
        <p:txBody>
          <a:bodyPr/>
          <a:lstStyle/>
          <a:p>
            <a:r>
              <a:rPr lang="en-US" dirty="0"/>
              <a:t>Steve Lasker</a:t>
            </a:r>
          </a:p>
          <a:p>
            <a:r>
              <a:rPr lang="en-US" dirty="0"/>
              <a:t>Program Manager</a:t>
            </a:r>
          </a:p>
          <a:p>
            <a:r>
              <a:rPr lang="en-US" dirty="0"/>
              <a:t>Azure Developer Experiences</a:t>
            </a:r>
          </a:p>
          <a:p>
            <a:pPr lvl="0" defTabSz="1243284">
              <a:lnSpc>
                <a:spcPct val="100000"/>
              </a:lnSpc>
              <a:buSzTx/>
              <a:defRPr/>
            </a:pPr>
            <a:r>
              <a:rPr lang="en-US" sz="2000" kern="0" dirty="0"/>
              <a:t>@</a:t>
            </a:r>
            <a:r>
              <a:rPr lang="en-US" sz="2000" kern="0" dirty="0" err="1"/>
              <a:t>SteveLasker</a:t>
            </a:r>
            <a:endParaRPr lang="en-US" sz="2000" kern="0" dirty="0"/>
          </a:p>
          <a:p>
            <a:pPr lvl="0" defTabSz="1243284">
              <a:defRPr/>
            </a:pPr>
            <a:r>
              <a:rPr lang="en-US" sz="2000" kern="0" dirty="0"/>
              <a:t>blogs.msdn.microsoft.com/</a:t>
            </a:r>
            <a:r>
              <a:rPr lang="en-US" sz="2000" kern="0" dirty="0" err="1"/>
              <a:t>stevelasker</a:t>
            </a:r>
            <a:endParaRPr lang="en-US" sz="2000" kern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0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Right Arrow 5"/>
          <p:cNvSpPr/>
          <p:nvPr/>
        </p:nvSpPr>
        <p:spPr>
          <a:xfrm>
            <a:off x="883597" y="1713540"/>
            <a:ext cx="2675212" cy="94404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52" name="Picture 351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78D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484104" y="1831154"/>
            <a:ext cx="599890" cy="625597"/>
          </a:xfrm>
          <a:prstGeom prst="rect">
            <a:avLst/>
          </a:prstGeom>
        </p:spPr>
      </p:pic>
      <p:cxnSp>
        <p:nvCxnSpPr>
          <p:cNvPr id="353" name="Straight Arrow Connector 352"/>
          <p:cNvCxnSpPr>
            <a:cxnSpLocks/>
          </p:cNvCxnSpPr>
          <p:nvPr/>
        </p:nvCxnSpPr>
        <p:spPr>
          <a:xfrm>
            <a:off x="4207957" y="2848274"/>
            <a:ext cx="787110" cy="669973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headEnd type="triangle" w="med" len="lg"/>
            <a:tailEnd type="triangle" w="med" len="lg"/>
          </a:ln>
          <a:effectLst/>
        </p:spPr>
      </p:cxnSp>
      <p:grpSp>
        <p:nvGrpSpPr>
          <p:cNvPr id="354" name="Group 353"/>
          <p:cNvGrpSpPr/>
          <p:nvPr/>
        </p:nvGrpSpPr>
        <p:grpSpPr>
          <a:xfrm>
            <a:off x="3682670" y="2575943"/>
            <a:ext cx="532409" cy="311380"/>
            <a:chOff x="4227749" y="3121751"/>
            <a:chExt cx="532409" cy="311380"/>
          </a:xfrm>
        </p:grpSpPr>
        <p:grpSp>
          <p:nvGrpSpPr>
            <p:cNvPr id="355" name="Group 354"/>
            <p:cNvGrpSpPr>
              <a:grpSpLocks noChangeAspect="1"/>
            </p:cNvGrpSpPr>
            <p:nvPr/>
          </p:nvGrpSpPr>
          <p:grpSpPr>
            <a:xfrm>
              <a:off x="4227749" y="3180454"/>
              <a:ext cx="450741" cy="252677"/>
              <a:chOff x="3523102" y="1791568"/>
              <a:chExt cx="6746733" cy="3782104"/>
            </a:xfrm>
            <a:solidFill>
              <a:srgbClr val="002060"/>
            </a:solidFill>
          </p:grpSpPr>
          <p:sp>
            <p:nvSpPr>
              <p:cNvPr id="357" name="Rectangle 356"/>
              <p:cNvSpPr/>
              <p:nvPr/>
            </p:nvSpPr>
            <p:spPr>
              <a:xfrm>
                <a:off x="3757139" y="2148421"/>
                <a:ext cx="6278658" cy="3068399"/>
              </a:xfrm>
              <a:prstGeom prst="rect">
                <a:avLst/>
              </a:pr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" name="Freeform 73"/>
              <p:cNvSpPr/>
              <p:nvPr/>
            </p:nvSpPr>
            <p:spPr>
              <a:xfrm>
                <a:off x="3523102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Freeform 74"/>
              <p:cNvSpPr/>
              <p:nvPr/>
            </p:nvSpPr>
            <p:spPr>
              <a:xfrm flipH="1">
                <a:off x="9715928" y="1791568"/>
                <a:ext cx="553907" cy="3782104"/>
              </a:xfrm>
              <a:custGeom>
                <a:avLst/>
                <a:gdLst>
                  <a:gd name="connsiteX0" fmla="*/ 104335 w 553907"/>
                  <a:gd name="connsiteY0" fmla="*/ 0 h 3782104"/>
                  <a:gd name="connsiteX1" fmla="*/ 553907 w 553907"/>
                  <a:gd name="connsiteY1" fmla="*/ 0 h 3782104"/>
                  <a:gd name="connsiteX2" fmla="*/ 553907 w 553907"/>
                  <a:gd name="connsiteY2" fmla="*/ 285720 h 3782104"/>
                  <a:gd name="connsiteX3" fmla="*/ 156511 w 553907"/>
                  <a:gd name="connsiteY3" fmla="*/ 285720 h 3782104"/>
                  <a:gd name="connsiteX4" fmla="*/ 156511 w 553907"/>
                  <a:gd name="connsiteY4" fmla="*/ 3496384 h 3782104"/>
                  <a:gd name="connsiteX5" fmla="*/ 553907 w 553907"/>
                  <a:gd name="connsiteY5" fmla="*/ 3496384 h 3782104"/>
                  <a:gd name="connsiteX6" fmla="*/ 553907 w 553907"/>
                  <a:gd name="connsiteY6" fmla="*/ 3782104 h 3782104"/>
                  <a:gd name="connsiteX7" fmla="*/ 104335 w 553907"/>
                  <a:gd name="connsiteY7" fmla="*/ 3782104 h 3782104"/>
                  <a:gd name="connsiteX8" fmla="*/ 104335 w 553907"/>
                  <a:gd name="connsiteY8" fmla="*/ 3610684 h 3782104"/>
                  <a:gd name="connsiteX9" fmla="*/ 0 w 553907"/>
                  <a:gd name="connsiteY9" fmla="*/ 3610684 h 3782104"/>
                  <a:gd name="connsiteX10" fmla="*/ 0 w 553907"/>
                  <a:gd name="connsiteY10" fmla="*/ 175571 h 3782104"/>
                  <a:gd name="connsiteX11" fmla="*/ 104335 w 553907"/>
                  <a:gd name="connsiteY11" fmla="*/ 175571 h 3782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3907" h="3782104">
                    <a:moveTo>
                      <a:pt x="104335" y="0"/>
                    </a:moveTo>
                    <a:lnTo>
                      <a:pt x="553907" y="0"/>
                    </a:lnTo>
                    <a:lnTo>
                      <a:pt x="553907" y="285720"/>
                    </a:lnTo>
                    <a:lnTo>
                      <a:pt x="156511" y="285720"/>
                    </a:lnTo>
                    <a:lnTo>
                      <a:pt x="156511" y="3496384"/>
                    </a:lnTo>
                    <a:lnTo>
                      <a:pt x="553907" y="3496384"/>
                    </a:lnTo>
                    <a:lnTo>
                      <a:pt x="553907" y="3782104"/>
                    </a:lnTo>
                    <a:lnTo>
                      <a:pt x="104335" y="3782104"/>
                    </a:lnTo>
                    <a:lnTo>
                      <a:pt x="104335" y="3610684"/>
                    </a:lnTo>
                    <a:lnTo>
                      <a:pt x="0" y="3610684"/>
                    </a:lnTo>
                    <a:lnTo>
                      <a:pt x="0" y="175571"/>
                    </a:lnTo>
                    <a:lnTo>
                      <a:pt x="104335" y="175571"/>
                    </a:lnTo>
                    <a:close/>
                  </a:path>
                </a:pathLst>
              </a:custGeom>
              <a:grpFill/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1917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65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356" name="Picture 35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1287" y="3121751"/>
              <a:ext cx="488871" cy="273622"/>
            </a:xfrm>
            <a:prstGeom prst="rect">
              <a:avLst/>
            </a:prstGeom>
          </p:spPr>
        </p:pic>
      </p:grpSp>
      <p:sp>
        <p:nvSpPr>
          <p:cNvPr id="360" name="Right Arrow 5"/>
          <p:cNvSpPr/>
          <p:nvPr/>
        </p:nvSpPr>
        <p:spPr>
          <a:xfrm>
            <a:off x="3029326" y="1713540"/>
            <a:ext cx="2675212" cy="94404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61" name="Group 360"/>
          <p:cNvGrpSpPr/>
          <p:nvPr/>
        </p:nvGrpSpPr>
        <p:grpSpPr>
          <a:xfrm>
            <a:off x="2777875" y="1412218"/>
            <a:ext cx="1483698" cy="1527326"/>
            <a:chOff x="2777875" y="1412218"/>
            <a:chExt cx="1483698" cy="1527326"/>
          </a:xfrm>
        </p:grpSpPr>
        <p:sp>
          <p:nvSpPr>
            <p:cNvPr id="362" name="Rounded Rectangle 12"/>
            <p:cNvSpPr/>
            <p:nvPr/>
          </p:nvSpPr>
          <p:spPr>
            <a:xfrm>
              <a:off x="2777875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825969" y="1794022"/>
              <a:ext cx="1387510" cy="899200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Build/CI,</a:t>
              </a:r>
            </a:p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Integrate,</a:t>
              </a:r>
            </a:p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Test</a:t>
              </a: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081795" y="1412218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</a:p>
          </p:txBody>
        </p:sp>
        <p:pic>
          <p:nvPicPr>
            <p:cNvPr id="365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2851527" y="1505210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6" name="Right Arrow 5"/>
          <p:cNvSpPr/>
          <p:nvPr/>
        </p:nvSpPr>
        <p:spPr>
          <a:xfrm rot="16200000">
            <a:off x="377902" y="3360505"/>
            <a:ext cx="1914090" cy="94404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67" name="Picture 36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0078D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080222" y="4804975"/>
            <a:ext cx="599890" cy="625597"/>
          </a:xfrm>
          <a:prstGeom prst="rect">
            <a:avLst/>
          </a:prstGeom>
        </p:spPr>
      </p:pic>
      <p:grpSp>
        <p:nvGrpSpPr>
          <p:cNvPr id="368" name="Group 367"/>
          <p:cNvGrpSpPr/>
          <p:nvPr/>
        </p:nvGrpSpPr>
        <p:grpSpPr>
          <a:xfrm>
            <a:off x="252964" y="4780912"/>
            <a:ext cx="2621099" cy="1786754"/>
            <a:chOff x="252964" y="4780912"/>
            <a:chExt cx="2621099" cy="1786754"/>
          </a:xfrm>
        </p:grpSpPr>
        <p:sp>
          <p:nvSpPr>
            <p:cNvPr id="369" name="Rounded Rectangle 11"/>
            <p:cNvSpPr/>
            <p:nvPr/>
          </p:nvSpPr>
          <p:spPr>
            <a:xfrm>
              <a:off x="300269" y="4780912"/>
              <a:ext cx="2573794" cy="178675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70" name="Group 369"/>
            <p:cNvGrpSpPr/>
            <p:nvPr/>
          </p:nvGrpSpPr>
          <p:grpSpPr>
            <a:xfrm>
              <a:off x="1756065" y="5902498"/>
              <a:ext cx="658373" cy="378242"/>
              <a:chOff x="2195243" y="5902498"/>
              <a:chExt cx="658373" cy="378242"/>
            </a:xfrm>
          </p:grpSpPr>
          <p:sp>
            <p:nvSpPr>
              <p:cNvPr id="382" name="Rectangle 30"/>
              <p:cNvSpPr>
                <a:spLocks noChangeArrowheads="1"/>
              </p:cNvSpPr>
              <p:nvPr/>
            </p:nvSpPr>
            <p:spPr bwMode="auto">
              <a:xfrm>
                <a:off x="2273989" y="5902498"/>
                <a:ext cx="509916" cy="345968"/>
              </a:xfrm>
              <a:prstGeom prst="rect">
                <a:avLst/>
              </a:pr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83" name="Oval 31"/>
              <p:cNvSpPr>
                <a:spLocks noChangeArrowheads="1"/>
              </p:cNvSpPr>
              <p:nvPr/>
            </p:nvSpPr>
            <p:spPr bwMode="auto">
              <a:xfrm>
                <a:off x="2524429" y="5910244"/>
                <a:ext cx="9036" cy="90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84" name="Rectangle 32"/>
              <p:cNvSpPr>
                <a:spLocks noChangeArrowheads="1"/>
              </p:cNvSpPr>
              <p:nvPr/>
            </p:nvSpPr>
            <p:spPr bwMode="auto">
              <a:xfrm>
                <a:off x="2292062" y="5929607"/>
                <a:ext cx="475061" cy="304659"/>
              </a:xfrm>
              <a:prstGeom prst="rect">
                <a:avLst/>
              </a:prstGeom>
              <a:solidFill>
                <a:srgbClr val="007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85" name="Freeform 33"/>
              <p:cNvSpPr>
                <a:spLocks/>
              </p:cNvSpPr>
              <p:nvPr/>
            </p:nvSpPr>
            <p:spPr bwMode="auto">
              <a:xfrm>
                <a:off x="2195243" y="6254921"/>
                <a:ext cx="658373" cy="25819"/>
              </a:xfrm>
              <a:custGeom>
                <a:avLst/>
                <a:gdLst>
                  <a:gd name="T0" fmla="*/ 0 w 449"/>
                  <a:gd name="T1" fmla="*/ 0 h 18"/>
                  <a:gd name="T2" fmla="*/ 0 w 449"/>
                  <a:gd name="T3" fmla="*/ 1 h 18"/>
                  <a:gd name="T4" fmla="*/ 17 w 449"/>
                  <a:gd name="T5" fmla="*/ 18 h 18"/>
                  <a:gd name="T6" fmla="*/ 433 w 449"/>
                  <a:gd name="T7" fmla="*/ 18 h 18"/>
                  <a:gd name="T8" fmla="*/ 449 w 449"/>
                  <a:gd name="T9" fmla="*/ 1 h 18"/>
                  <a:gd name="T10" fmla="*/ 449 w 449"/>
                  <a:gd name="T11" fmla="*/ 0 h 18"/>
                  <a:gd name="T12" fmla="*/ 0 w 449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9" h="1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0"/>
                      <a:pt x="8" y="18"/>
                      <a:pt x="17" y="18"/>
                    </a:cubicBezTo>
                    <a:cubicBezTo>
                      <a:pt x="433" y="18"/>
                      <a:pt x="433" y="18"/>
                      <a:pt x="433" y="18"/>
                    </a:cubicBezTo>
                    <a:cubicBezTo>
                      <a:pt x="442" y="18"/>
                      <a:pt x="449" y="10"/>
                      <a:pt x="449" y="1"/>
                    </a:cubicBezTo>
                    <a:cubicBezTo>
                      <a:pt x="449" y="0"/>
                      <a:pt x="449" y="0"/>
                      <a:pt x="44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86" name="Freeform 38"/>
              <p:cNvSpPr>
                <a:spLocks/>
              </p:cNvSpPr>
              <p:nvPr/>
            </p:nvSpPr>
            <p:spPr bwMode="auto">
              <a:xfrm>
                <a:off x="2440519" y="6016100"/>
                <a:ext cx="171693" cy="153621"/>
              </a:xfrm>
              <a:custGeom>
                <a:avLst/>
                <a:gdLst>
                  <a:gd name="T0" fmla="*/ 99 w 117"/>
                  <a:gd name="T1" fmla="*/ 40 h 105"/>
                  <a:gd name="T2" fmla="*/ 114 w 117"/>
                  <a:gd name="T3" fmla="*/ 14 h 105"/>
                  <a:gd name="T4" fmla="*/ 89 w 117"/>
                  <a:gd name="T5" fmla="*/ 1 h 105"/>
                  <a:gd name="T6" fmla="*/ 63 w 117"/>
                  <a:gd name="T7" fmla="*/ 7 h 105"/>
                  <a:gd name="T8" fmla="*/ 40 w 117"/>
                  <a:gd name="T9" fmla="*/ 1 h 105"/>
                  <a:gd name="T10" fmla="*/ 12 w 117"/>
                  <a:gd name="T11" fmla="*/ 18 h 105"/>
                  <a:gd name="T12" fmla="*/ 20 w 117"/>
                  <a:gd name="T13" fmla="*/ 87 h 105"/>
                  <a:gd name="T14" fmla="*/ 42 w 117"/>
                  <a:gd name="T15" fmla="*/ 105 h 105"/>
                  <a:gd name="T16" fmla="*/ 64 w 117"/>
                  <a:gd name="T17" fmla="*/ 99 h 105"/>
                  <a:gd name="T18" fmla="*/ 87 w 117"/>
                  <a:gd name="T19" fmla="*/ 104 h 105"/>
                  <a:gd name="T20" fmla="*/ 108 w 117"/>
                  <a:gd name="T21" fmla="*/ 88 h 105"/>
                  <a:gd name="T22" fmla="*/ 117 w 117"/>
                  <a:gd name="T23" fmla="*/ 68 h 105"/>
                  <a:gd name="T24" fmla="*/ 99 w 117"/>
                  <a:gd name="T25" fmla="*/ 4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7" h="105">
                    <a:moveTo>
                      <a:pt x="99" y="40"/>
                    </a:moveTo>
                    <a:cubicBezTo>
                      <a:pt x="99" y="23"/>
                      <a:pt x="113" y="15"/>
                      <a:pt x="114" y="14"/>
                    </a:cubicBezTo>
                    <a:cubicBezTo>
                      <a:pt x="106" y="3"/>
                      <a:pt x="93" y="1"/>
                      <a:pt x="89" y="1"/>
                    </a:cubicBezTo>
                    <a:cubicBezTo>
                      <a:pt x="78" y="0"/>
                      <a:pt x="68" y="7"/>
                      <a:pt x="63" y="7"/>
                    </a:cubicBezTo>
                    <a:cubicBezTo>
                      <a:pt x="57" y="7"/>
                      <a:pt x="49" y="1"/>
                      <a:pt x="40" y="1"/>
                    </a:cubicBezTo>
                    <a:cubicBezTo>
                      <a:pt x="28" y="1"/>
                      <a:pt x="18" y="8"/>
                      <a:pt x="12" y="18"/>
                    </a:cubicBezTo>
                    <a:cubicBezTo>
                      <a:pt x="0" y="39"/>
                      <a:pt x="9" y="70"/>
                      <a:pt x="20" y="87"/>
                    </a:cubicBezTo>
                    <a:cubicBezTo>
                      <a:pt x="26" y="96"/>
                      <a:pt x="33" y="105"/>
                      <a:pt x="42" y="105"/>
                    </a:cubicBezTo>
                    <a:cubicBezTo>
                      <a:pt x="51" y="104"/>
                      <a:pt x="54" y="99"/>
                      <a:pt x="64" y="99"/>
                    </a:cubicBezTo>
                    <a:cubicBezTo>
                      <a:pt x="75" y="99"/>
                      <a:pt x="78" y="105"/>
                      <a:pt x="87" y="104"/>
                    </a:cubicBezTo>
                    <a:cubicBezTo>
                      <a:pt x="96" y="104"/>
                      <a:pt x="102" y="96"/>
                      <a:pt x="108" y="88"/>
                    </a:cubicBezTo>
                    <a:cubicBezTo>
                      <a:pt x="115" y="78"/>
                      <a:pt x="117" y="69"/>
                      <a:pt x="117" y="68"/>
                    </a:cubicBezTo>
                    <a:cubicBezTo>
                      <a:pt x="117" y="68"/>
                      <a:pt x="99" y="61"/>
                      <a:pt x="99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87" name="Freeform 39"/>
              <p:cNvSpPr>
                <a:spLocks/>
              </p:cNvSpPr>
              <p:nvPr/>
            </p:nvSpPr>
            <p:spPr bwMode="auto">
              <a:xfrm>
                <a:off x="2530884" y="5968335"/>
                <a:ext cx="42600" cy="47765"/>
              </a:xfrm>
              <a:custGeom>
                <a:avLst/>
                <a:gdLst>
                  <a:gd name="T0" fmla="*/ 21 w 29"/>
                  <a:gd name="T1" fmla="*/ 22 h 32"/>
                  <a:gd name="T2" fmla="*/ 28 w 29"/>
                  <a:gd name="T3" fmla="*/ 0 h 32"/>
                  <a:gd name="T4" fmla="*/ 8 w 29"/>
                  <a:gd name="T5" fmla="*/ 10 h 32"/>
                  <a:gd name="T6" fmla="*/ 1 w 29"/>
                  <a:gd name="T7" fmla="*/ 31 h 32"/>
                  <a:gd name="T8" fmla="*/ 21 w 29"/>
                  <a:gd name="T9" fmla="*/ 2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32">
                    <a:moveTo>
                      <a:pt x="21" y="22"/>
                    </a:moveTo>
                    <a:cubicBezTo>
                      <a:pt x="26" y="16"/>
                      <a:pt x="29" y="8"/>
                      <a:pt x="28" y="0"/>
                    </a:cubicBezTo>
                    <a:cubicBezTo>
                      <a:pt x="21" y="0"/>
                      <a:pt x="13" y="4"/>
                      <a:pt x="8" y="10"/>
                    </a:cubicBezTo>
                    <a:cubicBezTo>
                      <a:pt x="3" y="15"/>
                      <a:pt x="0" y="23"/>
                      <a:pt x="1" y="31"/>
                    </a:cubicBezTo>
                    <a:cubicBezTo>
                      <a:pt x="8" y="32"/>
                      <a:pt x="16" y="27"/>
                      <a:pt x="21" y="2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>
              <a:off x="606413" y="5902498"/>
              <a:ext cx="658373" cy="378242"/>
              <a:chOff x="1392286" y="5902498"/>
              <a:chExt cx="658373" cy="378242"/>
            </a:xfrm>
          </p:grpSpPr>
          <p:sp>
            <p:nvSpPr>
              <p:cNvPr id="374" name="Rectangle 34"/>
              <p:cNvSpPr>
                <a:spLocks noChangeArrowheads="1"/>
              </p:cNvSpPr>
              <p:nvPr/>
            </p:nvSpPr>
            <p:spPr bwMode="auto">
              <a:xfrm>
                <a:off x="1469742" y="5902498"/>
                <a:ext cx="511207" cy="345968"/>
              </a:xfrm>
              <a:prstGeom prst="rect">
                <a:avLst/>
              </a:prstGeom>
              <a:solidFill>
                <a:srgbClr val="9F9F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75" name="Oval 35"/>
              <p:cNvSpPr>
                <a:spLocks noChangeArrowheads="1"/>
              </p:cNvSpPr>
              <p:nvPr/>
            </p:nvSpPr>
            <p:spPr bwMode="auto">
              <a:xfrm>
                <a:off x="1721472" y="5910244"/>
                <a:ext cx="9036" cy="90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76" name="Rectangle 36"/>
              <p:cNvSpPr>
                <a:spLocks noChangeArrowheads="1"/>
              </p:cNvSpPr>
              <p:nvPr/>
            </p:nvSpPr>
            <p:spPr bwMode="auto">
              <a:xfrm>
                <a:off x="1487815" y="5929607"/>
                <a:ext cx="476352" cy="304659"/>
              </a:xfrm>
              <a:prstGeom prst="rect">
                <a:avLst/>
              </a:prstGeom>
              <a:solidFill>
                <a:srgbClr val="0075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77" name="Freeform 37"/>
              <p:cNvSpPr>
                <a:spLocks/>
              </p:cNvSpPr>
              <p:nvPr/>
            </p:nvSpPr>
            <p:spPr bwMode="auto">
              <a:xfrm>
                <a:off x="1392286" y="6254921"/>
                <a:ext cx="658373" cy="25819"/>
              </a:xfrm>
              <a:custGeom>
                <a:avLst/>
                <a:gdLst>
                  <a:gd name="T0" fmla="*/ 0 w 449"/>
                  <a:gd name="T1" fmla="*/ 0 h 18"/>
                  <a:gd name="T2" fmla="*/ 0 w 449"/>
                  <a:gd name="T3" fmla="*/ 1 h 18"/>
                  <a:gd name="T4" fmla="*/ 16 w 449"/>
                  <a:gd name="T5" fmla="*/ 18 h 18"/>
                  <a:gd name="T6" fmla="*/ 432 w 449"/>
                  <a:gd name="T7" fmla="*/ 18 h 18"/>
                  <a:gd name="T8" fmla="*/ 449 w 449"/>
                  <a:gd name="T9" fmla="*/ 1 h 18"/>
                  <a:gd name="T10" fmla="*/ 449 w 449"/>
                  <a:gd name="T11" fmla="*/ 0 h 18"/>
                  <a:gd name="T12" fmla="*/ 0 w 449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9" h="18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0"/>
                      <a:pt x="7" y="18"/>
                      <a:pt x="16" y="18"/>
                    </a:cubicBezTo>
                    <a:cubicBezTo>
                      <a:pt x="432" y="18"/>
                      <a:pt x="432" y="18"/>
                      <a:pt x="432" y="18"/>
                    </a:cubicBezTo>
                    <a:cubicBezTo>
                      <a:pt x="441" y="18"/>
                      <a:pt x="449" y="10"/>
                      <a:pt x="449" y="1"/>
                    </a:cubicBezTo>
                    <a:cubicBezTo>
                      <a:pt x="449" y="0"/>
                      <a:pt x="449" y="0"/>
                      <a:pt x="44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7E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78" name="Freeform 40"/>
              <p:cNvSpPr>
                <a:spLocks/>
              </p:cNvSpPr>
              <p:nvPr/>
            </p:nvSpPr>
            <p:spPr bwMode="auto">
              <a:xfrm>
                <a:off x="1711145" y="5988990"/>
                <a:ext cx="98110" cy="86493"/>
              </a:xfrm>
              <a:custGeom>
                <a:avLst/>
                <a:gdLst>
                  <a:gd name="T0" fmla="*/ 0 w 76"/>
                  <a:gd name="T1" fmla="*/ 67 h 67"/>
                  <a:gd name="T2" fmla="*/ 76 w 76"/>
                  <a:gd name="T3" fmla="*/ 67 h 67"/>
                  <a:gd name="T4" fmla="*/ 76 w 76"/>
                  <a:gd name="T5" fmla="*/ 0 h 67"/>
                  <a:gd name="T6" fmla="*/ 0 w 76"/>
                  <a:gd name="T7" fmla="*/ 11 h 67"/>
                  <a:gd name="T8" fmla="*/ 0 w 76"/>
                  <a:gd name="T9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7">
                    <a:moveTo>
                      <a:pt x="0" y="67"/>
                    </a:moveTo>
                    <a:lnTo>
                      <a:pt x="76" y="67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0" y="6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79" name="Freeform 41"/>
              <p:cNvSpPr>
                <a:spLocks/>
              </p:cNvSpPr>
              <p:nvPr/>
            </p:nvSpPr>
            <p:spPr bwMode="auto">
              <a:xfrm>
                <a:off x="1633689" y="6003191"/>
                <a:ext cx="73582" cy="72292"/>
              </a:xfrm>
              <a:custGeom>
                <a:avLst/>
                <a:gdLst>
                  <a:gd name="T0" fmla="*/ 57 w 57"/>
                  <a:gd name="T1" fmla="*/ 56 h 56"/>
                  <a:gd name="T2" fmla="*/ 57 w 57"/>
                  <a:gd name="T3" fmla="*/ 0 h 56"/>
                  <a:gd name="T4" fmla="*/ 0 w 57"/>
                  <a:gd name="T5" fmla="*/ 8 h 56"/>
                  <a:gd name="T6" fmla="*/ 0 w 57"/>
                  <a:gd name="T7" fmla="*/ 56 h 56"/>
                  <a:gd name="T8" fmla="*/ 57 w 57"/>
                  <a:gd name="T9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6">
                    <a:moveTo>
                      <a:pt x="57" y="56"/>
                    </a:moveTo>
                    <a:lnTo>
                      <a:pt x="57" y="0"/>
                    </a:lnTo>
                    <a:lnTo>
                      <a:pt x="0" y="8"/>
                    </a:lnTo>
                    <a:lnTo>
                      <a:pt x="0" y="56"/>
                    </a:lnTo>
                    <a:lnTo>
                      <a:pt x="57" y="5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80" name="Freeform 42"/>
              <p:cNvSpPr>
                <a:spLocks/>
              </p:cNvSpPr>
              <p:nvPr/>
            </p:nvSpPr>
            <p:spPr bwMode="auto">
              <a:xfrm>
                <a:off x="1633689" y="6078064"/>
                <a:ext cx="73582" cy="73583"/>
              </a:xfrm>
              <a:custGeom>
                <a:avLst/>
                <a:gdLst>
                  <a:gd name="T0" fmla="*/ 57 w 57"/>
                  <a:gd name="T1" fmla="*/ 0 h 57"/>
                  <a:gd name="T2" fmla="*/ 0 w 57"/>
                  <a:gd name="T3" fmla="*/ 0 h 57"/>
                  <a:gd name="T4" fmla="*/ 0 w 57"/>
                  <a:gd name="T5" fmla="*/ 49 h 57"/>
                  <a:gd name="T6" fmla="*/ 57 w 57"/>
                  <a:gd name="T7" fmla="*/ 57 h 57"/>
                  <a:gd name="T8" fmla="*/ 57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57" y="0"/>
                    </a:moveTo>
                    <a:lnTo>
                      <a:pt x="0" y="0"/>
                    </a:lnTo>
                    <a:lnTo>
                      <a:pt x="0" y="49"/>
                    </a:lnTo>
                    <a:lnTo>
                      <a:pt x="57" y="57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81" name="Freeform 43"/>
              <p:cNvSpPr>
                <a:spLocks/>
              </p:cNvSpPr>
              <p:nvPr/>
            </p:nvSpPr>
            <p:spPr bwMode="auto">
              <a:xfrm>
                <a:off x="1711145" y="6078064"/>
                <a:ext cx="98110" cy="87783"/>
              </a:xfrm>
              <a:custGeom>
                <a:avLst/>
                <a:gdLst>
                  <a:gd name="T0" fmla="*/ 0 w 76"/>
                  <a:gd name="T1" fmla="*/ 0 h 68"/>
                  <a:gd name="T2" fmla="*/ 0 w 76"/>
                  <a:gd name="T3" fmla="*/ 57 h 68"/>
                  <a:gd name="T4" fmla="*/ 76 w 76"/>
                  <a:gd name="T5" fmla="*/ 68 h 68"/>
                  <a:gd name="T6" fmla="*/ 76 w 76"/>
                  <a:gd name="T7" fmla="*/ 0 h 68"/>
                  <a:gd name="T8" fmla="*/ 0 w 76"/>
                  <a:gd name="T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8">
                    <a:moveTo>
                      <a:pt x="0" y="0"/>
                    </a:moveTo>
                    <a:lnTo>
                      <a:pt x="0" y="57"/>
                    </a:lnTo>
                    <a:lnTo>
                      <a:pt x="76" y="68"/>
                    </a:lnTo>
                    <a:lnTo>
                      <a:pt x="7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sp>
          <p:nvSpPr>
            <p:cNvPr id="372" name="TextBox 371"/>
            <p:cNvSpPr txBox="1"/>
            <p:nvPr/>
          </p:nvSpPr>
          <p:spPr>
            <a:xfrm>
              <a:off x="252964" y="4876684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</a:p>
          </p:txBody>
        </p:sp>
        <p:pic>
          <p:nvPicPr>
            <p:cNvPr id="373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1362028" y="6201582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8" name="Right Arrow 5"/>
          <p:cNvSpPr/>
          <p:nvPr/>
        </p:nvSpPr>
        <p:spPr>
          <a:xfrm>
            <a:off x="5620115" y="1702754"/>
            <a:ext cx="2041084" cy="944040"/>
          </a:xfrm>
          <a:prstGeom prst="rightArrow">
            <a:avLst>
              <a:gd name="adj1" fmla="val 50000"/>
              <a:gd name="adj2" fmla="val 7353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9" name="Freeform: Shape 388"/>
          <p:cNvSpPr/>
          <p:nvPr/>
        </p:nvSpPr>
        <p:spPr>
          <a:xfrm rot="16200000">
            <a:off x="6758955" y="2587437"/>
            <a:ext cx="4421694" cy="1202278"/>
          </a:xfrm>
          <a:custGeom>
            <a:avLst/>
            <a:gdLst>
              <a:gd name="connsiteX0" fmla="*/ 4387029 w 4387029"/>
              <a:gd name="connsiteY0" fmla="*/ 881005 h 1202278"/>
              <a:gd name="connsiteX1" fmla="*/ 4387029 w 4387029"/>
              <a:gd name="connsiteY1" fmla="*/ 1202278 h 1202278"/>
              <a:gd name="connsiteX2" fmla="*/ 4714 w 4387029"/>
              <a:gd name="connsiteY2" fmla="*/ 1202278 h 1202278"/>
              <a:gd name="connsiteX3" fmla="*/ 4714 w 4387029"/>
              <a:gd name="connsiteY3" fmla="*/ 885097 h 1202278"/>
              <a:gd name="connsiteX4" fmla="*/ 0 w 4387029"/>
              <a:gd name="connsiteY4" fmla="*/ 885083 h 1202278"/>
              <a:gd name="connsiteX5" fmla="*/ 4714 w 4387029"/>
              <a:gd name="connsiteY5" fmla="*/ 883793 h 1202278"/>
              <a:gd name="connsiteX6" fmla="*/ 4714 w 4387029"/>
              <a:gd name="connsiteY6" fmla="*/ 881005 h 1202278"/>
              <a:gd name="connsiteX7" fmla="*/ 14900 w 4387029"/>
              <a:gd name="connsiteY7" fmla="*/ 881005 h 1202278"/>
              <a:gd name="connsiteX8" fmla="*/ 3233840 w 4387029"/>
              <a:gd name="connsiteY8" fmla="*/ 0 h 1202278"/>
              <a:gd name="connsiteX9" fmla="*/ 4365100 w 4387029"/>
              <a:gd name="connsiteY9" fmla="*/ 881005 h 120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7029" h="1202278">
                <a:moveTo>
                  <a:pt x="4387029" y="881005"/>
                </a:moveTo>
                <a:lnTo>
                  <a:pt x="4387029" y="1202278"/>
                </a:lnTo>
                <a:lnTo>
                  <a:pt x="4714" y="1202278"/>
                </a:lnTo>
                <a:lnTo>
                  <a:pt x="4714" y="885097"/>
                </a:lnTo>
                <a:lnTo>
                  <a:pt x="0" y="885083"/>
                </a:lnTo>
                <a:lnTo>
                  <a:pt x="4714" y="883793"/>
                </a:lnTo>
                <a:lnTo>
                  <a:pt x="4714" y="881005"/>
                </a:lnTo>
                <a:lnTo>
                  <a:pt x="14900" y="881005"/>
                </a:lnTo>
                <a:lnTo>
                  <a:pt x="3233840" y="0"/>
                </a:lnTo>
                <a:lnTo>
                  <a:pt x="4365100" y="881005"/>
                </a:lnTo>
                <a:close/>
              </a:path>
            </a:pathLst>
          </a:custGeom>
          <a:solidFill>
            <a:srgbClr val="505050"/>
          </a:solidFill>
          <a:ln w="28575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j-ea"/>
              <a:cs typeface="+mj-cs"/>
            </a:endParaRPr>
          </a:p>
        </p:txBody>
      </p:sp>
      <p:sp>
        <p:nvSpPr>
          <p:cNvPr id="390" name="Title 1"/>
          <p:cNvSpPr txBox="1">
            <a:spLocks/>
          </p:cNvSpPr>
          <p:nvPr/>
        </p:nvSpPr>
        <p:spPr>
          <a:xfrm>
            <a:off x="838200" y="365126"/>
            <a:ext cx="10515600" cy="737884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102" normalizeH="0" baseline="0" noProof="0">
                <a:ln w="3175">
                  <a:noFill/>
                </a:ln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effectLst/>
                <a:uLnTx/>
                <a:uFillTx/>
                <a:latin typeface="Segoe UI Light"/>
                <a:ea typeface="+mn-ea"/>
                <a:cs typeface="Segoe UI" pitchFamily="34" charset="0"/>
              </a:rPr>
              <a:t>Containerized Workflow</a:t>
            </a:r>
            <a:endParaRPr kumimoji="0" lang="en-US" sz="4800" b="0" i="0" u="none" strike="noStrike" kern="1200" cap="none" spc="-102" normalizeH="0" baseline="0" noProof="0" dirty="0">
              <a:ln w="3175">
                <a:noFill/>
              </a:ln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effectLst/>
              <a:uLnTx/>
              <a:uFillTx/>
              <a:latin typeface="Segoe UI Light"/>
              <a:ea typeface="+mn-ea"/>
              <a:cs typeface="Segoe UI" pitchFamily="34" charset="0"/>
            </a:endParaRPr>
          </a:p>
        </p:txBody>
      </p:sp>
      <p:sp>
        <p:nvSpPr>
          <p:cNvPr id="391" name="Bent Arrow 14"/>
          <p:cNvSpPr/>
          <p:nvPr/>
        </p:nvSpPr>
        <p:spPr>
          <a:xfrm rot="10800000">
            <a:off x="2914555" y="2859075"/>
            <a:ext cx="5846899" cy="3122594"/>
          </a:xfrm>
          <a:prstGeom prst="bentArrow">
            <a:avLst>
              <a:gd name="adj1" fmla="val 4873"/>
              <a:gd name="adj2" fmla="val 8600"/>
              <a:gd name="adj3" fmla="val 13322"/>
              <a:gd name="adj4" fmla="val 2947"/>
            </a:avLst>
          </a:prstGeom>
          <a:solidFill>
            <a:srgbClr val="0078D7">
              <a:lumMod val="40000"/>
              <a:lumOff val="60000"/>
            </a:srgbClr>
          </a:solidFill>
          <a:ln w="1079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2" name="AutoShape 21"/>
          <p:cNvSpPr>
            <a:spLocks noChangeAspect="1" noChangeArrowheads="1" noTextEdit="1"/>
          </p:cNvSpPr>
          <p:nvPr/>
        </p:nvSpPr>
        <p:spPr bwMode="auto">
          <a:xfrm>
            <a:off x="473679" y="5153617"/>
            <a:ext cx="2234594" cy="1441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kern="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sp>
        <p:nvSpPr>
          <p:cNvPr id="393" name="Rectangle 392"/>
          <p:cNvSpPr/>
          <p:nvPr/>
        </p:nvSpPr>
        <p:spPr>
          <a:xfrm>
            <a:off x="8658332" y="5708512"/>
            <a:ext cx="15247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i="1" kern="0" dirty="0">
                <a:solidFill>
                  <a:sysClr val="windowText" lastClr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Outer-Loop</a:t>
            </a:r>
          </a:p>
        </p:txBody>
      </p:sp>
      <p:sp>
        <p:nvSpPr>
          <p:cNvPr id="394" name="Rectangle 393"/>
          <p:cNvSpPr/>
          <p:nvPr/>
        </p:nvSpPr>
        <p:spPr>
          <a:xfrm>
            <a:off x="636182" y="3714956"/>
            <a:ext cx="51605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defRPr/>
            </a:pPr>
            <a:r>
              <a:rPr lang="en-US" sz="1100" kern="0" dirty="0">
                <a:solidFill>
                  <a:sysClr val="windowText" lastClr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Push</a:t>
            </a:r>
          </a:p>
          <a:p>
            <a:pPr algn="ctr" defTabSz="914400">
              <a:defRPr/>
            </a:pPr>
            <a:r>
              <a:rPr lang="en-US" sz="1100" kern="0" dirty="0">
                <a:solidFill>
                  <a:sysClr val="windowText" lastClr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Code</a:t>
            </a:r>
          </a:p>
        </p:txBody>
      </p:sp>
      <p:cxnSp>
        <p:nvCxnSpPr>
          <p:cNvPr id="395" name="Straight Arrow Connector 394"/>
          <p:cNvCxnSpPr>
            <a:cxnSpLocks/>
          </p:cNvCxnSpPr>
          <p:nvPr/>
        </p:nvCxnSpPr>
        <p:spPr>
          <a:xfrm flipH="1">
            <a:off x="2977429" y="3885006"/>
            <a:ext cx="2007096" cy="1186253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headEnd type="none"/>
            <a:tailEnd type="triangle" w="med" len="lg"/>
          </a:ln>
          <a:effectLst/>
        </p:spPr>
      </p:cxnSp>
      <p:grpSp>
        <p:nvGrpSpPr>
          <p:cNvPr id="396" name="Group 395"/>
          <p:cNvGrpSpPr/>
          <p:nvPr/>
        </p:nvGrpSpPr>
        <p:grpSpPr>
          <a:xfrm>
            <a:off x="7572388" y="1387710"/>
            <a:ext cx="1488138" cy="1638004"/>
            <a:chOff x="7572388" y="1387710"/>
            <a:chExt cx="1488138" cy="1638004"/>
          </a:xfrm>
        </p:grpSpPr>
        <p:sp>
          <p:nvSpPr>
            <p:cNvPr id="397" name="Rounded Rectangle 26"/>
            <p:cNvSpPr/>
            <p:nvPr/>
          </p:nvSpPr>
          <p:spPr>
            <a:xfrm>
              <a:off x="7576828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7572388" y="2437531"/>
              <a:ext cx="1406898" cy="588183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itchFamily="34" charset="0"/>
                  <a:cs typeface="Segoe UI" panose="020B0502040204020203" pitchFamily="34" charset="0"/>
                </a:rPr>
                <a:t>Production</a:t>
              </a:r>
            </a:p>
            <a:p>
              <a:pPr marL="233205" marR="0" lvl="0" indent="-233205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itchFamily="34" charset="0"/>
                  <a:cs typeface="Segoe UI" panose="020B0502040204020203" pitchFamily="34" charset="0"/>
                </a:rPr>
                <a:t>environments</a:t>
              </a:r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7632963" y="1680614"/>
              <a:ext cx="1411380" cy="427319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itchFamily="34" charset="0"/>
                  <a:cs typeface="Segoe UI" panose="020B0502040204020203" pitchFamily="34" charset="0"/>
                </a:rPr>
                <a:t>Run, Manage</a:t>
              </a: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7683226" y="2034185"/>
              <a:ext cx="1262181" cy="432141"/>
            </a:xfrm>
            <a:prstGeom prst="rect">
              <a:avLst/>
            </a:prstGeom>
            <a:solidFill>
              <a:srgbClr val="FFFFFF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01" name="Picture 40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69766" y="2080979"/>
              <a:ext cx="392605" cy="338551"/>
            </a:xfrm>
            <a:prstGeom prst="rect">
              <a:avLst/>
            </a:prstGeom>
          </p:spPr>
        </p:pic>
        <p:sp>
          <p:nvSpPr>
            <p:cNvPr id="402" name="TextBox 401"/>
            <p:cNvSpPr txBox="1"/>
            <p:nvPr/>
          </p:nvSpPr>
          <p:spPr>
            <a:xfrm>
              <a:off x="7849949" y="1387710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</a:p>
          </p:txBody>
        </p:sp>
        <p:pic>
          <p:nvPicPr>
            <p:cNvPr id="403" name="Picture 40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96301" y="2105507"/>
              <a:ext cx="628748" cy="308658"/>
            </a:xfrm>
            <a:prstGeom prst="rect">
              <a:avLst/>
            </a:prstGeom>
          </p:spPr>
        </p:pic>
        <p:cxnSp>
          <p:nvCxnSpPr>
            <p:cNvPr id="404" name="Straight Connector 403"/>
            <p:cNvCxnSpPr/>
            <p:nvPr/>
          </p:nvCxnSpPr>
          <p:spPr>
            <a:xfrm>
              <a:off x="8199520" y="2090620"/>
              <a:ext cx="96781" cy="211951"/>
            </a:xfrm>
            <a:prstGeom prst="line">
              <a:avLst/>
            </a:prstGeom>
            <a:noFill/>
            <a:ln w="9525" cap="flat" cmpd="sng" algn="ctr">
              <a:solidFill>
                <a:srgbClr val="353535"/>
              </a:solidFill>
              <a:prstDash val="dash"/>
            </a:ln>
            <a:effectLst/>
          </p:spPr>
        </p:cxnSp>
        <p:cxnSp>
          <p:nvCxnSpPr>
            <p:cNvPr id="405" name="Straight Connector 404"/>
            <p:cNvCxnSpPr/>
            <p:nvPr/>
          </p:nvCxnSpPr>
          <p:spPr>
            <a:xfrm flipV="1">
              <a:off x="8190439" y="2398285"/>
              <a:ext cx="116983" cy="29765"/>
            </a:xfrm>
            <a:prstGeom prst="line">
              <a:avLst/>
            </a:prstGeom>
            <a:noFill/>
            <a:ln w="9525" cap="flat" cmpd="sng" algn="ctr">
              <a:solidFill>
                <a:srgbClr val="353535"/>
              </a:solidFill>
              <a:prstDash val="dash"/>
            </a:ln>
            <a:effectLst/>
          </p:spPr>
        </p:cxnSp>
        <p:sp>
          <p:nvSpPr>
            <p:cNvPr id="406" name="Rectangle: Rounded Corners 405"/>
            <p:cNvSpPr/>
            <p:nvPr/>
          </p:nvSpPr>
          <p:spPr>
            <a:xfrm>
              <a:off x="7725711" y="2057484"/>
              <a:ext cx="482889" cy="380047"/>
            </a:xfrm>
            <a:prstGeom prst="roundRect">
              <a:avLst/>
            </a:prstGeom>
            <a:noFill/>
            <a:ln w="9525" cap="flat" cmpd="sng" algn="ctr">
              <a:solidFill>
                <a:srgbClr val="353535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07" name="Group 406"/>
          <p:cNvGrpSpPr/>
          <p:nvPr/>
        </p:nvGrpSpPr>
        <p:grpSpPr>
          <a:xfrm>
            <a:off x="4681901" y="4747986"/>
            <a:ext cx="2069421" cy="1612297"/>
            <a:chOff x="4681901" y="4747986"/>
            <a:chExt cx="2069421" cy="1612297"/>
          </a:xfrm>
        </p:grpSpPr>
        <p:pic>
          <p:nvPicPr>
            <p:cNvPr id="408" name="Picture 407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00205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681901" y="4854122"/>
              <a:ext cx="2069421" cy="1506161"/>
            </a:xfrm>
            <a:prstGeom prst="rect">
              <a:avLst/>
            </a:prstGeom>
          </p:spPr>
        </p:pic>
        <p:sp>
          <p:nvSpPr>
            <p:cNvPr id="409" name="Rectangle 408"/>
            <p:cNvSpPr/>
            <p:nvPr/>
          </p:nvSpPr>
          <p:spPr>
            <a:xfrm>
              <a:off x="4984766" y="4897716"/>
              <a:ext cx="1705477" cy="202787"/>
            </a:xfrm>
            <a:prstGeom prst="rect">
              <a:avLst/>
            </a:prstGeom>
            <a:solidFill>
              <a:srgbClr val="656565"/>
            </a:solidFill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5291402" y="4747986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</a:p>
          </p:txBody>
        </p:sp>
      </p:grpSp>
      <p:grpSp>
        <p:nvGrpSpPr>
          <p:cNvPr id="411" name="Group 410"/>
          <p:cNvGrpSpPr/>
          <p:nvPr/>
        </p:nvGrpSpPr>
        <p:grpSpPr>
          <a:xfrm>
            <a:off x="9553859" y="977729"/>
            <a:ext cx="2563550" cy="621314"/>
            <a:chOff x="2260698" y="1058892"/>
            <a:chExt cx="2563550" cy="621314"/>
          </a:xfrm>
        </p:grpSpPr>
        <p:sp>
          <p:nvSpPr>
            <p:cNvPr id="412" name="Rectangle 411"/>
            <p:cNvSpPr/>
            <p:nvPr/>
          </p:nvSpPr>
          <p:spPr>
            <a:xfrm>
              <a:off x="2260698" y="1058892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Container Service</a:t>
              </a:r>
            </a:p>
          </p:txBody>
        </p:sp>
        <p:pic>
          <p:nvPicPr>
            <p:cNvPr id="413" name="Picture 4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308837" y="1104529"/>
              <a:ext cx="650738" cy="495720"/>
            </a:xfrm>
            <a:prstGeom prst="rect">
              <a:avLst/>
            </a:prstGeom>
          </p:spPr>
        </p:pic>
      </p:grpSp>
      <p:grpSp>
        <p:nvGrpSpPr>
          <p:cNvPr id="414" name="Group 413"/>
          <p:cNvGrpSpPr/>
          <p:nvPr/>
        </p:nvGrpSpPr>
        <p:grpSpPr>
          <a:xfrm>
            <a:off x="9553859" y="1610869"/>
            <a:ext cx="2563550" cy="621314"/>
            <a:chOff x="2260698" y="1672902"/>
            <a:chExt cx="2563550" cy="621314"/>
          </a:xfrm>
        </p:grpSpPr>
        <p:sp>
          <p:nvSpPr>
            <p:cNvPr id="415" name="Rectangle 414"/>
            <p:cNvSpPr/>
            <p:nvPr/>
          </p:nvSpPr>
          <p:spPr>
            <a:xfrm>
              <a:off x="2260698" y="1672902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Service Fabric</a:t>
              </a:r>
            </a:p>
          </p:txBody>
        </p:sp>
        <p:pic>
          <p:nvPicPr>
            <p:cNvPr id="416" name="Picture 41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386537" y="1735699"/>
              <a:ext cx="495338" cy="495720"/>
            </a:xfrm>
            <a:prstGeom prst="rect">
              <a:avLst/>
            </a:prstGeom>
          </p:spPr>
        </p:pic>
      </p:grpSp>
      <p:grpSp>
        <p:nvGrpSpPr>
          <p:cNvPr id="417" name="Group 416"/>
          <p:cNvGrpSpPr/>
          <p:nvPr/>
        </p:nvGrpSpPr>
        <p:grpSpPr>
          <a:xfrm>
            <a:off x="9553859" y="2244009"/>
            <a:ext cx="2538168" cy="621314"/>
            <a:chOff x="2273389" y="3653513"/>
            <a:chExt cx="2538168" cy="621314"/>
          </a:xfrm>
        </p:grpSpPr>
        <p:sp>
          <p:nvSpPr>
            <p:cNvPr id="418" name="Rectangle 417"/>
            <p:cNvSpPr/>
            <p:nvPr/>
          </p:nvSpPr>
          <p:spPr>
            <a:xfrm>
              <a:off x="2273389" y="3653513"/>
              <a:ext cx="2538168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Batch</a:t>
              </a:r>
            </a:p>
          </p:txBody>
        </p:sp>
        <p:pic>
          <p:nvPicPr>
            <p:cNvPr id="419" name="Picture 418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66881" y="3720680"/>
              <a:ext cx="534650" cy="495720"/>
            </a:xfrm>
            <a:prstGeom prst="rect">
              <a:avLst/>
            </a:prstGeom>
          </p:spPr>
        </p:pic>
      </p:grpSp>
      <p:grpSp>
        <p:nvGrpSpPr>
          <p:cNvPr id="420" name="Group 419"/>
          <p:cNvGrpSpPr/>
          <p:nvPr/>
        </p:nvGrpSpPr>
        <p:grpSpPr>
          <a:xfrm>
            <a:off x="9553859" y="2877149"/>
            <a:ext cx="2563550" cy="621314"/>
            <a:chOff x="2260698" y="2350204"/>
            <a:chExt cx="2563550" cy="621314"/>
          </a:xfrm>
        </p:grpSpPr>
        <p:sp>
          <p:nvSpPr>
            <p:cNvPr id="421" name="Rectangle 420"/>
            <p:cNvSpPr/>
            <p:nvPr/>
          </p:nvSpPr>
          <p:spPr>
            <a:xfrm>
              <a:off x="2260698" y="2350204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App Services</a:t>
              </a:r>
            </a:p>
          </p:txBody>
        </p:sp>
        <p:pic>
          <p:nvPicPr>
            <p:cNvPr id="422" name="Picture 42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86538" y="2409936"/>
              <a:ext cx="495337" cy="495720"/>
            </a:xfrm>
            <a:prstGeom prst="rect">
              <a:avLst/>
            </a:prstGeom>
          </p:spPr>
        </p:pic>
      </p:grpSp>
      <p:sp>
        <p:nvSpPr>
          <p:cNvPr id="423" name="Rectangle 422"/>
          <p:cNvSpPr/>
          <p:nvPr/>
        </p:nvSpPr>
        <p:spPr>
          <a:xfrm>
            <a:off x="9553859" y="3510289"/>
            <a:ext cx="2563550" cy="621314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Coming soon</a:t>
            </a:r>
          </a:p>
        </p:txBody>
      </p:sp>
      <p:sp>
        <p:nvSpPr>
          <p:cNvPr id="424" name="Rectangle 423"/>
          <p:cNvSpPr/>
          <p:nvPr/>
        </p:nvSpPr>
        <p:spPr>
          <a:xfrm>
            <a:off x="9553859" y="4776567"/>
            <a:ext cx="2563550" cy="621314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…</a:t>
            </a:r>
          </a:p>
        </p:txBody>
      </p:sp>
      <p:sp>
        <p:nvSpPr>
          <p:cNvPr id="425" name="Rectangle 424"/>
          <p:cNvSpPr/>
          <p:nvPr/>
        </p:nvSpPr>
        <p:spPr>
          <a:xfrm>
            <a:off x="9553859" y="4143429"/>
            <a:ext cx="2563550" cy="621314"/>
          </a:xfrm>
          <a:prstGeom prst="rect">
            <a:avLst/>
          </a:prstGeom>
          <a:solidFill>
            <a:srgbClr val="505050"/>
          </a:solidFill>
          <a:ln w="28575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64008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…</a:t>
            </a:r>
          </a:p>
        </p:txBody>
      </p:sp>
      <p:grpSp>
        <p:nvGrpSpPr>
          <p:cNvPr id="426" name="Group 425"/>
          <p:cNvGrpSpPr/>
          <p:nvPr/>
        </p:nvGrpSpPr>
        <p:grpSpPr>
          <a:xfrm>
            <a:off x="898476" y="5113778"/>
            <a:ext cx="1346048" cy="896502"/>
            <a:chOff x="1883426" y="5104140"/>
            <a:chExt cx="1346048" cy="896502"/>
          </a:xfrm>
        </p:grpSpPr>
        <p:pic>
          <p:nvPicPr>
            <p:cNvPr id="427" name="Picture 42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45264" y="5243497"/>
              <a:ext cx="668742" cy="618646"/>
            </a:xfrm>
            <a:prstGeom prst="rect">
              <a:avLst/>
            </a:prstGeom>
          </p:spPr>
        </p:pic>
        <p:sp>
          <p:nvSpPr>
            <p:cNvPr id="428" name="Rectangle 427"/>
            <p:cNvSpPr/>
            <p:nvPr/>
          </p:nvSpPr>
          <p:spPr>
            <a:xfrm>
              <a:off x="1883426" y="5483571"/>
              <a:ext cx="267702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Code</a:t>
              </a:r>
            </a:p>
          </p:txBody>
        </p:sp>
        <p:sp>
          <p:nvSpPr>
            <p:cNvPr id="429" name="Rectangle 428"/>
            <p:cNvSpPr/>
            <p:nvPr/>
          </p:nvSpPr>
          <p:spPr>
            <a:xfrm>
              <a:off x="2379447" y="5104140"/>
              <a:ext cx="200376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Run</a:t>
              </a:r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2817502" y="5483571"/>
              <a:ext cx="411972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Validate</a:t>
              </a:r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2308915" y="5862143"/>
              <a:ext cx="341440" cy="1384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914400">
                <a:defRPr/>
              </a:pPr>
              <a:r>
                <a:rPr lang="en-US" sz="900" kern="0" dirty="0">
                  <a:solidFill>
                    <a:prstClr val="white"/>
                  </a:solidFill>
                  <a:ea typeface="Segoe UI" panose="020B0502040204020203" pitchFamily="34" charset="0"/>
                  <a:cs typeface="Segoe UI" panose="020B0502040204020203" pitchFamily="34" charset="0"/>
                </a:rPr>
                <a:t>Debug</a:t>
              </a:r>
            </a:p>
          </p:txBody>
        </p:sp>
      </p:grpSp>
      <p:grpSp>
        <p:nvGrpSpPr>
          <p:cNvPr id="432" name="Group 431"/>
          <p:cNvGrpSpPr/>
          <p:nvPr/>
        </p:nvGrpSpPr>
        <p:grpSpPr>
          <a:xfrm>
            <a:off x="1369381" y="4802368"/>
            <a:ext cx="1509926" cy="895613"/>
            <a:chOff x="1369381" y="4802368"/>
            <a:chExt cx="1509926" cy="895613"/>
          </a:xfrm>
        </p:grpSpPr>
        <p:pic>
          <p:nvPicPr>
            <p:cNvPr id="433" name="Picture 12" descr="Image result for docker  logo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309" y="4802368"/>
              <a:ext cx="598998" cy="39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4" name="Picture_x0020_6" descr="image016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9381" y="5426936"/>
              <a:ext cx="297381" cy="2710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35" name="Rectangle 434"/>
          <p:cNvSpPr/>
          <p:nvPr/>
        </p:nvSpPr>
        <p:spPr>
          <a:xfrm>
            <a:off x="287489" y="4752893"/>
            <a:ext cx="111936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lang="en-US" sz="1300" i="1" kern="0" dirty="0">
                <a:solidFill>
                  <a:prstClr val="white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Inner-Loop</a:t>
            </a:r>
          </a:p>
        </p:txBody>
      </p:sp>
      <p:pic>
        <p:nvPicPr>
          <p:cNvPr id="436" name="Picture 12" descr="Image result for docker 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032" y="2499978"/>
            <a:ext cx="598998" cy="3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7" name="Group 436"/>
          <p:cNvGrpSpPr/>
          <p:nvPr/>
        </p:nvGrpSpPr>
        <p:grpSpPr>
          <a:xfrm>
            <a:off x="4974763" y="1387710"/>
            <a:ext cx="1483698" cy="1551834"/>
            <a:chOff x="4974763" y="1387710"/>
            <a:chExt cx="1483698" cy="1551834"/>
          </a:xfrm>
        </p:grpSpPr>
        <p:sp>
          <p:nvSpPr>
            <p:cNvPr id="438" name="Rounded Rectangle 12"/>
            <p:cNvSpPr/>
            <p:nvPr/>
          </p:nvSpPr>
          <p:spPr>
            <a:xfrm>
              <a:off x="4974763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9" name="TextBox 438"/>
            <p:cNvSpPr txBox="1"/>
            <p:nvPr/>
          </p:nvSpPr>
          <p:spPr>
            <a:xfrm>
              <a:off x="5150687" y="1935424"/>
              <a:ext cx="1240480" cy="310392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CD, Deploy</a:t>
              </a: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5223238" y="1387710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</a:p>
          </p:txBody>
        </p:sp>
        <p:pic>
          <p:nvPicPr>
            <p:cNvPr id="441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5039078" y="1505210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42" name="Straight Arrow Connector 441"/>
          <p:cNvCxnSpPr>
            <a:cxnSpLocks/>
          </p:cNvCxnSpPr>
          <p:nvPr/>
        </p:nvCxnSpPr>
        <p:spPr>
          <a:xfrm flipV="1">
            <a:off x="6462901" y="2869658"/>
            <a:ext cx="1167160" cy="572509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headEnd type="none"/>
            <a:tailEnd type="triangle" w="med" len="lg"/>
          </a:ln>
          <a:effectLst/>
        </p:spPr>
      </p:cxnSp>
      <p:pic>
        <p:nvPicPr>
          <p:cNvPr id="443" name="Picture 12" descr="Image result for docker  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02" y="2499978"/>
            <a:ext cx="598998" cy="39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" name="Rectangle 443"/>
          <p:cNvSpPr/>
          <p:nvPr/>
        </p:nvSpPr>
        <p:spPr>
          <a:xfrm>
            <a:off x="4381894" y="1449630"/>
            <a:ext cx="533400" cy="1449680"/>
          </a:xfrm>
          <a:prstGeom prst="rect">
            <a:avLst/>
          </a:prstGeom>
          <a:pattFill prst="horzBrick">
            <a:fgClr>
              <a:sysClr val="window" lastClr="FFFFFF"/>
            </a:fgClr>
            <a:bgClr>
              <a:srgbClr val="C0504D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45" name="Rectangle 444"/>
          <p:cNvSpPr/>
          <p:nvPr/>
        </p:nvSpPr>
        <p:spPr>
          <a:xfrm>
            <a:off x="1779210" y="1037548"/>
            <a:ext cx="4238318" cy="459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791" hangingPunct="0">
              <a:defRPr/>
            </a:pPr>
            <a:r>
              <a:rPr lang="en-US" sz="2400" kern="0" dirty="0">
                <a:solidFill>
                  <a:srgbClr val="68217A"/>
                </a:solidFill>
                <a:latin typeface="Calibri"/>
                <a:cs typeface="Calibri"/>
                <a:sym typeface="Calibri"/>
              </a:rPr>
              <a:t>Visual Studio Team Services</a:t>
            </a:r>
          </a:p>
        </p:txBody>
      </p:sp>
      <p:grpSp>
        <p:nvGrpSpPr>
          <p:cNvPr id="446" name="Group 445"/>
          <p:cNvGrpSpPr/>
          <p:nvPr/>
        </p:nvGrpSpPr>
        <p:grpSpPr>
          <a:xfrm>
            <a:off x="608671" y="1428750"/>
            <a:ext cx="1483698" cy="1510794"/>
            <a:chOff x="608671" y="1428750"/>
            <a:chExt cx="1483698" cy="1510794"/>
          </a:xfrm>
        </p:grpSpPr>
        <p:sp>
          <p:nvSpPr>
            <p:cNvPr id="447" name="Rounded Rectangle 11"/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Source Code Control</a:t>
              </a:r>
            </a:p>
            <a:p>
              <a:pPr marL="0" marR="0" lvl="0" indent="0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(SCC)</a:t>
              </a: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889041" y="1428750"/>
              <a:ext cx="967141" cy="390626"/>
            </a:xfrm>
            <a:prstGeom prst="rect">
              <a:avLst/>
            </a:prstGeom>
          </p:spPr>
          <p:txBody>
            <a:bodyPr vert="horz" wrap="square" lIns="91390" tIns="91390" rIns="91390" bIns="91390" rtlCol="0" anchor="t">
              <a:noAutofit/>
            </a:bodyPr>
            <a:lstStyle/>
            <a:p>
              <a:pPr marL="233205" marR="0" lvl="0" indent="-233205" algn="ctr" defTabSz="89638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</a:p>
          </p:txBody>
        </p:sp>
        <p:pic>
          <p:nvPicPr>
            <p:cNvPr id="450" name="Picture 44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671050" y="2532908"/>
              <a:ext cx="360364" cy="358071"/>
            </a:xfrm>
            <a:prstGeom prst="rect">
              <a:avLst/>
            </a:prstGeom>
          </p:spPr>
        </p:pic>
        <p:pic>
          <p:nvPicPr>
            <p:cNvPr id="451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663976" y="1505210"/>
              <a:ext cx="293484" cy="27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2" name="Picture 10" descr="https://wiki.jenkins-ci.org/download/attachments/2916393/logo-title.png?version=1&amp;modificationDate=1302753947000"/>
            <p:cNvPicPr>
              <a:picLocks noChangeAspect="1" noChangeArrowheads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203"/>
            <a:stretch/>
          </p:blipFill>
          <p:spPr bwMode="auto">
            <a:xfrm>
              <a:off x="663487" y="2496747"/>
              <a:ext cx="349426" cy="404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3" name="Group 452"/>
          <p:cNvGrpSpPr/>
          <p:nvPr/>
        </p:nvGrpSpPr>
        <p:grpSpPr>
          <a:xfrm>
            <a:off x="4935788" y="3124454"/>
            <a:ext cx="1560868" cy="1478514"/>
            <a:chOff x="4863724" y="3106743"/>
            <a:chExt cx="1560868" cy="1478514"/>
          </a:xfrm>
        </p:grpSpPr>
        <p:sp>
          <p:nvSpPr>
            <p:cNvPr id="454" name="Rounded Rectangle 12"/>
            <p:cNvSpPr/>
            <p:nvPr/>
          </p:nvSpPr>
          <p:spPr>
            <a:xfrm>
              <a:off x="4863724" y="3106743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390" tIns="91390" rIns="91390" bIns="9139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96386">
                <a:defRPr/>
              </a:pPr>
              <a:endParaRPr lang="en-US" sz="1100" kern="0" dirty="0">
                <a:solidFill>
                  <a:sysClr val="windowText" lastClr="000000"/>
                </a:solidFill>
                <a:latin typeface="Segoe UI Semilight"/>
              </a:endParaRPr>
            </a:p>
          </p:txBody>
        </p:sp>
        <p:sp>
          <p:nvSpPr>
            <p:cNvPr id="455" name="Rectangle 454"/>
            <p:cNvSpPr/>
            <p:nvPr/>
          </p:nvSpPr>
          <p:spPr>
            <a:xfrm>
              <a:off x="5459227" y="3546106"/>
              <a:ext cx="965365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defRPr/>
              </a:pPr>
              <a:r>
                <a:rPr lang="en-US" sz="1100" kern="0" dirty="0">
                  <a:solidFill>
                    <a:prstClr val="white"/>
                  </a:solidFill>
                  <a:latin typeface="Segoe UI Semilight"/>
                  <a:ea typeface="Segoe UI" panose="020B0502040204020203" pitchFamily="34" charset="0"/>
                  <a:cs typeface="Segoe UI" panose="020B0502040204020203" pitchFamily="34" charset="0"/>
                </a:rPr>
                <a:t>Azure Container Registry</a:t>
              </a:r>
            </a:p>
          </p:txBody>
        </p:sp>
      </p:grpSp>
      <p:pic>
        <p:nvPicPr>
          <p:cNvPr id="456" name="Picture 45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83276" y="3670587"/>
            <a:ext cx="565903" cy="56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508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6 L -0.00052 -0.3682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900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9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5.55112E-17 L 0.14232 5.55112E-17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9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7037E-7 L 0.10742 0.12361 " pathEditMode="relative" rAng="0" ptsTypes="AA">
                                      <p:cBhvr>
                                        <p:cTn id="77" dur="13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9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8" dur="9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4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900"/>
                            </p:stCondLst>
                            <p:childTnLst>
                              <p:par>
                                <p:cTn id="10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7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7" dur="7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6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75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25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75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1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animBg="1"/>
      <p:bldP spid="360" grpId="0" animBg="1"/>
      <p:bldP spid="366" grpId="0" animBg="1"/>
      <p:bldP spid="388" grpId="0" animBg="1"/>
      <p:bldP spid="389" grpId="0" animBg="1"/>
      <p:bldP spid="391" grpId="0" animBg="1"/>
      <p:bldP spid="393" grpId="0"/>
      <p:bldP spid="394" grpId="0"/>
      <p:bldP spid="423" grpId="0" animBg="1"/>
      <p:bldP spid="424" grpId="0" animBg="1"/>
      <p:bldP spid="425" grpId="0" animBg="1"/>
      <p:bldP spid="444" grpId="0" animBg="1"/>
      <p:bldP spid="4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1225621" y="295730"/>
            <a:ext cx="10668853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/>
            <a:r>
              <a:rPr lang="en-US" sz="5999" b="1" dirty="0">
                <a:solidFill>
                  <a:srgbClr val="9B4F96"/>
                </a:solidFill>
              </a:rPr>
              <a:t>Visual Studio Container Tools</a:t>
            </a:r>
          </a:p>
        </p:txBody>
      </p:sp>
      <p:sp>
        <p:nvSpPr>
          <p:cNvPr id="15" name="Text Placeholder 2"/>
          <p:cNvSpPr txBox="1">
            <a:spLocks/>
          </p:cNvSpPr>
          <p:nvPr/>
        </p:nvSpPr>
        <p:spPr>
          <a:xfrm>
            <a:off x="276324" y="1734915"/>
            <a:ext cx="7312627" cy="4292693"/>
          </a:xfrm>
        </p:spPr>
        <p:txBody>
          <a:bodyPr>
            <a:no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1627" indent="-621627" defTabSz="932563"/>
            <a:r>
              <a:rPr lang="en-US" sz="3264" dirty="0"/>
              <a:t>Installed w/Web Workload</a:t>
            </a:r>
          </a:p>
          <a:p>
            <a:pPr marL="621627" indent="-621627" defTabSz="932563"/>
            <a:r>
              <a:rPr lang="en-US" sz="3264" dirty="0"/>
              <a:t>Run, Debug, Test Web &amp; Console apps in docker containers</a:t>
            </a:r>
          </a:p>
          <a:p>
            <a:pPr marL="777033" lvl="1" indent="-155407" defTabSz="932563"/>
            <a:r>
              <a:rPr lang="en-US" sz="1496" b="1" i="1" dirty="0"/>
              <a:t>Linux &amp; Windows Server today</a:t>
            </a:r>
            <a:r>
              <a:rPr lang="en-US" sz="1496" i="1" dirty="0"/>
              <a:t>, Nano Server coming soon</a:t>
            </a:r>
          </a:p>
          <a:p>
            <a:pPr marL="621627" indent="-621627" defTabSz="932563"/>
            <a:r>
              <a:rPr lang="en-US" sz="3264" dirty="0"/>
              <a:t>Multi Container Debugging</a:t>
            </a:r>
          </a:p>
          <a:p>
            <a:pPr marL="621627" indent="-621627" defTabSz="932563"/>
            <a:r>
              <a:rPr lang="en-US" sz="3264" dirty="0"/>
              <a:t>Edit &amp; Refresh of code</a:t>
            </a:r>
          </a:p>
          <a:p>
            <a:pPr marL="621627" indent="-621627" defTabSz="932563"/>
            <a:r>
              <a:rPr lang="en-US" sz="3264" dirty="0"/>
              <a:t>Scaffolds docker assets</a:t>
            </a:r>
          </a:p>
          <a:p>
            <a:pPr marL="777033" lvl="1" indent="-228793" defTabSz="932563">
              <a:tabLst>
                <a:tab pos="1243254" algn="l"/>
              </a:tabLst>
            </a:pPr>
            <a:r>
              <a:rPr lang="en-US" sz="1903" dirty="0"/>
              <a:t>Dockerfile, docker-</a:t>
            </a:r>
            <a:r>
              <a:rPr lang="en-US" sz="1903" dirty="0" err="1"/>
              <a:t>compose.yml</a:t>
            </a:r>
            <a:r>
              <a:rPr lang="en-US" sz="1903" dirty="0"/>
              <a:t>, build artifacts</a:t>
            </a:r>
          </a:p>
          <a:p>
            <a:pPr marL="621627" indent="-621627" defTabSz="932563"/>
            <a:r>
              <a:rPr lang="en-US" sz="3264" dirty="0"/>
              <a:t>Publish to Azure App Services</a:t>
            </a:r>
          </a:p>
          <a:p>
            <a:pPr marL="621627" indent="-621627" defTabSz="932563"/>
            <a:r>
              <a:rPr lang="en-US" sz="3264" dirty="0"/>
              <a:t>Configure CI/CD w/VSTS to ACS</a:t>
            </a:r>
          </a:p>
        </p:txBody>
      </p:sp>
      <p:pic>
        <p:nvPicPr>
          <p:cNvPr id="23" name="Picture 4" descr="https://zapier.cachefly.net/storage/services/59152a3a91bfe0ddd2fc9b978448593a.128x128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t="22115" r="21627" b="23287"/>
          <a:stretch/>
        </p:blipFill>
        <p:spPr bwMode="auto">
          <a:xfrm>
            <a:off x="237927" y="295729"/>
            <a:ext cx="989615" cy="92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9647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8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25621" y="295730"/>
            <a:ext cx="10668853" cy="917444"/>
          </a:xfrm>
          <a:prstGeom prst="rect">
            <a:avLst/>
          </a:prstGeom>
        </p:spPr>
        <p:txBody>
          <a:bodyPr vert="horz" wrap="square" lIns="146283" tIns="91427" rIns="146283" bIns="91427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563"/>
            <a:r>
              <a:rPr lang="en-US" sz="5400" b="1" dirty="0">
                <a:solidFill>
                  <a:srgbClr val="9B4F96"/>
                </a:solidFill>
              </a:rPr>
              <a:t>Visual Studio 2017 Container Tools</a:t>
            </a:r>
          </a:p>
        </p:txBody>
      </p:sp>
      <p:pic>
        <p:nvPicPr>
          <p:cNvPr id="6" name="Picture 4" descr="https://zapier.cachefly.net/storage/services/59152a3a91bfe0ddd2fc9b978448593a.128x128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t="22115" r="21627" b="23287"/>
          <a:stretch/>
        </p:blipFill>
        <p:spPr bwMode="auto">
          <a:xfrm>
            <a:off x="237927" y="295729"/>
            <a:ext cx="989615" cy="92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2080754"/>
            <a:ext cx="5943599" cy="4370427"/>
          </a:xfrm>
        </p:spPr>
        <p:txBody>
          <a:bodyPr/>
          <a:lstStyle/>
          <a:p>
            <a:r>
              <a:rPr lang="en-US" sz="3200" dirty="0"/>
              <a:t>Get Started Today with Visual Studio 2017 &amp; Docker for Windows</a:t>
            </a:r>
          </a:p>
          <a:p>
            <a:r>
              <a:rPr lang="en-US" sz="3200" dirty="0"/>
              <a:t>Lift &amp; Shift your existing .NET Workloads into Windows Server Core Containers</a:t>
            </a:r>
          </a:p>
          <a:p>
            <a:r>
              <a:rPr lang="en-US" sz="3200" dirty="0"/>
              <a:t>Modernize your services with .NET Core and Nano Server, or Linux</a:t>
            </a:r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655637" y="6316662"/>
            <a:ext cx="7721599" cy="1828007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284">
              <a:lnSpc>
                <a:spcPct val="100000"/>
              </a:lnSpc>
              <a:buSzTx/>
              <a:buNone/>
              <a:defRPr/>
            </a:pPr>
            <a:r>
              <a:rPr lang="en-US" sz="2000" kern="0" dirty="0"/>
              <a:t>@</a:t>
            </a:r>
            <a:r>
              <a:rPr lang="en-US" sz="2000" kern="0" dirty="0" err="1"/>
              <a:t>SteveLasker</a:t>
            </a:r>
            <a:endParaRPr lang="en-US" sz="2000" kern="0" dirty="0"/>
          </a:p>
          <a:p>
            <a:pPr marL="0" indent="0" defTabSz="1243284">
              <a:buNone/>
              <a:defRPr/>
            </a:pPr>
            <a:r>
              <a:rPr lang="en-US" sz="2000" kern="0" dirty="0"/>
              <a:t>blogs.msdn.microsoft.com/</a:t>
            </a:r>
            <a:r>
              <a:rPr lang="en-US" sz="2000" kern="0" dirty="0" err="1"/>
              <a:t>stevelasker</a:t>
            </a:r>
            <a:endParaRPr lang="en-US" sz="2000" kern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780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07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50643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onnect_2016_Template_Light">
  <a:themeElements>
    <a:clrScheme name="Custom 2">
      <a:dk1>
        <a:srgbClr val="50505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5C2D91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S2017RTM_Template.potx" id="{8AF0A1C0-503F-423B-9F4B-13744B926D76}" vid="{A8136870-2391-44DE-BD39-91E744E311A5}"/>
    </a:ext>
  </a:extLst>
</a:theme>
</file>

<file path=ppt/theme/theme2.xml><?xml version="1.0" encoding="utf-8"?>
<a:theme xmlns:a="http://schemas.openxmlformats.org/drawingml/2006/main" name="Connect_2016_Template_Dark">
  <a:themeElements>
    <a:clrScheme name="Custom 1">
      <a:dk1>
        <a:srgbClr val="505050"/>
      </a:dk1>
      <a:lt1>
        <a:srgbClr val="FFFFFF"/>
      </a:lt1>
      <a:dk2>
        <a:srgbClr val="0078D7"/>
      </a:dk2>
      <a:lt2>
        <a:srgbClr val="FFFFFF"/>
      </a:lt2>
      <a:accent1>
        <a:srgbClr val="0078D7"/>
      </a:accent1>
      <a:accent2>
        <a:srgbClr val="5C2D91"/>
      </a:accent2>
      <a:accent3>
        <a:srgbClr val="008272"/>
      </a:accent3>
      <a:accent4>
        <a:srgbClr val="D2D2D2"/>
      </a:accent4>
      <a:accent5>
        <a:srgbClr val="00BCF2"/>
      </a:accent5>
      <a:accent6>
        <a:srgbClr val="737373"/>
      </a:accent6>
      <a:hlink>
        <a:srgbClr val="0078D7"/>
      </a:hlink>
      <a:folHlink>
        <a:srgbClr val="0078D7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S2017RTM_Template.potx" id="{8AF0A1C0-503F-423B-9F4B-13744B926D76}" vid="{F8AF62C2-07A5-4FF4-8B33-6AECFBD37C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8B64CD0BFA924EB84AA012A620ED32" ma:contentTypeVersion="4" ma:contentTypeDescription="Create a new document." ma:contentTypeScope="" ma:versionID="9ac509aa34d185c1132c79ba02f5f2a2">
  <xsd:schema xmlns:xsd="http://www.w3.org/2001/XMLSchema" xmlns:xs="http://www.w3.org/2001/XMLSchema" xmlns:p="http://schemas.microsoft.com/office/2006/metadata/properties" xmlns:ns2="5e12eb9a-f254-44c4-87b3-12e2194c0681" targetNamespace="http://schemas.microsoft.com/office/2006/metadata/properties" ma:root="true" ma:fieldsID="c60f19deec3712df5f6e2054faf22a3c" ns2:_="">
    <xsd:import namespace="5e12eb9a-f254-44c4-87b3-12e2194c06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2eb9a-f254-44c4-87b3-12e2194c06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SharedByUser xmlns="5e12eb9a-f254-44c4-87b3-12e2194c0681">dmitryly@microsoft.com</LastSharedByUser>
    <SharedWithUsers xmlns="5e12eb9a-f254-44c4-87b3-12e2194c0681">
      <UserInfo>
        <DisplayName>Holly Bilyeu (Run Studios LLC)</DisplayName>
        <AccountId>501</AccountId>
        <AccountType/>
      </UserInfo>
    </SharedWithUsers>
    <LastSharedByTime xmlns="5e12eb9a-f254-44c4-87b3-12e2194c0681">2017-02-18T08:47:22+00:00</LastSharedByTime>
  </documentManagement>
</p:properties>
</file>

<file path=customXml/itemProps1.xml><?xml version="1.0" encoding="utf-8"?>
<ds:datastoreItem xmlns:ds="http://schemas.openxmlformats.org/officeDocument/2006/customXml" ds:itemID="{8491653C-215E-4ADF-89FE-5BBB4072D9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12eb9a-f254-44c4-87b3-12e2194c06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5e12eb9a-f254-44c4-87b3-12e2194c068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VS2017RTM_Template</Template>
  <TotalTime>35</TotalTime>
  <Words>929</Words>
  <Application>Microsoft Office PowerPoint</Application>
  <PresentationFormat>Custom</PresentationFormat>
  <Paragraphs>105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Connect_2016_Template_Light</vt:lpstr>
      <vt:lpstr>Connect_2016_Template_Dark</vt:lpstr>
      <vt:lpstr>Docker Development with Visual Studio 2017</vt:lpstr>
      <vt:lpstr>PowerPoint Presentation</vt:lpstr>
      <vt:lpstr>PowerPoint Presentation</vt:lpstr>
      <vt:lpstr>Demo</vt:lpstr>
      <vt:lpstr>PowerPoint Presentation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Steve Lasker</dc:creator>
  <cp:keywords>Microsoft Connect 2016</cp:keywords>
  <dc:description>Template: Mindseye
Formatting: 
Audience Type:</dc:description>
  <cp:lastModifiedBy>Steve Lasker</cp:lastModifiedBy>
  <cp:revision>5</cp:revision>
  <dcterms:created xsi:type="dcterms:W3CDTF">2017-02-23T17:10:26Z</dcterms:created>
  <dcterms:modified xsi:type="dcterms:W3CDTF">2017-02-23T21:35:55Z</dcterms:modified>
  <cp:category>Microsoft Connect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0x010100EB8B64CD0BFA924EB84AA012A620ED32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